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558DD78-8DD9-460E-9FB4-18DAD21CAC8C}" type="datetimeFigureOut">
              <a:rPr lang="es-MX" smtClean="0"/>
              <a:t>08/02/2021</a:t>
            </a:fld>
            <a:endParaRPr lang="es-MX"/>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MX"/>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00CAA19-8EE9-4391-837B-0912B5A6D239}" type="slidenum">
              <a:rPr lang="es-MX" smtClean="0"/>
              <a:t>‹Nº›</a:t>
            </a:fld>
            <a:endParaRPr lang="es-MX"/>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86794859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558DD78-8DD9-460E-9FB4-18DAD21CAC8C}" type="datetimeFigureOut">
              <a:rPr lang="es-MX" smtClean="0"/>
              <a:t>08/02/2021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00CAA19-8EE9-4391-837B-0912B5A6D239}" type="slidenum">
              <a:rPr lang="es-MX" smtClean="0"/>
              <a:t>‹Nº›</a:t>
            </a:fld>
            <a:endParaRPr lang="es-MX"/>
          </a:p>
        </p:txBody>
      </p:sp>
    </p:spTree>
    <p:extLst>
      <p:ext uri="{BB962C8B-B14F-4D97-AF65-F5344CB8AC3E}">
        <p14:creationId xmlns:p14="http://schemas.microsoft.com/office/powerpoint/2010/main" val="1849217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558DD78-8DD9-460E-9FB4-18DAD21CAC8C}" type="datetimeFigureOut">
              <a:rPr lang="es-MX" smtClean="0"/>
              <a:t>08/02/2021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00CAA19-8EE9-4391-837B-0912B5A6D239}" type="slidenum">
              <a:rPr lang="es-MX" smtClean="0"/>
              <a:t>‹Nº›</a:t>
            </a:fld>
            <a:endParaRPr lang="es-MX"/>
          </a:p>
        </p:txBody>
      </p:sp>
    </p:spTree>
    <p:extLst>
      <p:ext uri="{BB962C8B-B14F-4D97-AF65-F5344CB8AC3E}">
        <p14:creationId xmlns:p14="http://schemas.microsoft.com/office/powerpoint/2010/main" val="994262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558DD78-8DD9-460E-9FB4-18DAD21CAC8C}" type="datetimeFigureOut">
              <a:rPr lang="es-MX" smtClean="0"/>
              <a:t>08/02/2021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00CAA19-8EE9-4391-837B-0912B5A6D239}" type="slidenum">
              <a:rPr lang="es-MX" smtClean="0"/>
              <a:t>‹Nº›</a:t>
            </a:fld>
            <a:endParaRPr lang="es-MX"/>
          </a:p>
        </p:txBody>
      </p:sp>
    </p:spTree>
    <p:extLst>
      <p:ext uri="{BB962C8B-B14F-4D97-AF65-F5344CB8AC3E}">
        <p14:creationId xmlns:p14="http://schemas.microsoft.com/office/powerpoint/2010/main" val="3668504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558DD78-8DD9-460E-9FB4-18DAD21CAC8C}" type="datetimeFigureOut">
              <a:rPr lang="es-MX" smtClean="0"/>
              <a:t>08/02/2021</a:t>
            </a:fld>
            <a:endParaRPr lang="es-MX"/>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MX"/>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00CAA19-8EE9-4391-837B-0912B5A6D239}" type="slidenum">
              <a:rPr lang="es-MX" smtClean="0"/>
              <a:t>‹Nº›</a:t>
            </a:fld>
            <a:endParaRPr lang="es-MX"/>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7884677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558DD78-8DD9-460E-9FB4-18DAD21CAC8C}" type="datetimeFigureOut">
              <a:rPr lang="es-MX" smtClean="0"/>
              <a:t>08/02/2021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00CAA19-8EE9-4391-837B-0912B5A6D239}" type="slidenum">
              <a:rPr lang="es-MX" smtClean="0"/>
              <a:t>‹Nº›</a:t>
            </a:fld>
            <a:endParaRPr lang="es-MX"/>
          </a:p>
        </p:txBody>
      </p:sp>
    </p:spTree>
    <p:extLst>
      <p:ext uri="{BB962C8B-B14F-4D97-AF65-F5344CB8AC3E}">
        <p14:creationId xmlns:p14="http://schemas.microsoft.com/office/powerpoint/2010/main" val="74093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558DD78-8DD9-460E-9FB4-18DAD21CAC8C}" type="datetimeFigureOut">
              <a:rPr lang="es-MX" smtClean="0"/>
              <a:t>08/02/2021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00CAA19-8EE9-4391-837B-0912B5A6D239}" type="slidenum">
              <a:rPr lang="es-MX" smtClean="0"/>
              <a:t>‹Nº›</a:t>
            </a:fld>
            <a:endParaRPr lang="es-MX"/>
          </a:p>
        </p:txBody>
      </p:sp>
    </p:spTree>
    <p:extLst>
      <p:ext uri="{BB962C8B-B14F-4D97-AF65-F5344CB8AC3E}">
        <p14:creationId xmlns:p14="http://schemas.microsoft.com/office/powerpoint/2010/main" val="983587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558DD78-8DD9-460E-9FB4-18DAD21CAC8C}" type="datetimeFigureOut">
              <a:rPr lang="es-MX" smtClean="0"/>
              <a:t>08/02/2021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00CAA19-8EE9-4391-837B-0912B5A6D239}" type="slidenum">
              <a:rPr lang="es-MX" smtClean="0"/>
              <a:t>‹Nº›</a:t>
            </a:fld>
            <a:endParaRPr lang="es-MX"/>
          </a:p>
        </p:txBody>
      </p:sp>
    </p:spTree>
    <p:extLst>
      <p:ext uri="{BB962C8B-B14F-4D97-AF65-F5344CB8AC3E}">
        <p14:creationId xmlns:p14="http://schemas.microsoft.com/office/powerpoint/2010/main" val="4145489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58DD78-8DD9-460E-9FB4-18DAD21CAC8C}" type="datetimeFigureOut">
              <a:rPr lang="es-MX" smtClean="0"/>
              <a:t>08/02/2021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700CAA19-8EE9-4391-837B-0912B5A6D239}" type="slidenum">
              <a:rPr lang="es-MX" smtClean="0"/>
              <a:t>‹Nº›</a:t>
            </a:fld>
            <a:endParaRPr lang="es-MX"/>
          </a:p>
        </p:txBody>
      </p:sp>
    </p:spTree>
    <p:extLst>
      <p:ext uri="{BB962C8B-B14F-4D97-AF65-F5344CB8AC3E}">
        <p14:creationId xmlns:p14="http://schemas.microsoft.com/office/powerpoint/2010/main" val="3889758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558DD78-8DD9-460E-9FB4-18DAD21CAC8C}" type="datetimeFigureOut">
              <a:rPr lang="es-MX" smtClean="0"/>
              <a:t>08/02/2021</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MX"/>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00CAA19-8EE9-4391-837B-0912B5A6D239}" type="slidenum">
              <a:rPr lang="es-MX" smtClean="0"/>
              <a:t>‹Nº›</a:t>
            </a:fld>
            <a:endParaRPr lang="es-MX"/>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3052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558DD78-8DD9-460E-9FB4-18DAD21CAC8C}" type="datetimeFigureOut">
              <a:rPr lang="es-MX" smtClean="0"/>
              <a:t>08/02/2021</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MX"/>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00CAA19-8EE9-4391-837B-0912B5A6D239}" type="slidenum">
              <a:rPr lang="es-MX" smtClean="0"/>
              <a:t>‹Nº›</a:t>
            </a:fld>
            <a:endParaRPr lang="es-MX"/>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57017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558DD78-8DD9-460E-9FB4-18DAD21CAC8C}" type="datetimeFigureOut">
              <a:rPr lang="es-MX" smtClean="0"/>
              <a:t>08/02/2021</a:t>
            </a:fld>
            <a:endParaRPr lang="es-MX"/>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MX"/>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00CAA19-8EE9-4391-837B-0912B5A6D239}" type="slidenum">
              <a:rPr lang="es-MX" smtClean="0"/>
              <a:t>‹Nº›</a:t>
            </a:fld>
            <a:endParaRPr lang="es-MX"/>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5391874"/>
      </p:ext>
    </p:extLst>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4AD5F9-5E5D-4547-824F-105F0BEBB0A0}"/>
              </a:ext>
            </a:extLst>
          </p:cNvPr>
          <p:cNvSpPr>
            <a:spLocks noGrp="1"/>
          </p:cNvSpPr>
          <p:nvPr>
            <p:ph type="ctrTitle"/>
          </p:nvPr>
        </p:nvSpPr>
        <p:spPr>
          <a:xfrm>
            <a:off x="1577721" y="1890257"/>
            <a:ext cx="9144000" cy="818667"/>
          </a:xfrm>
        </p:spPr>
        <p:txBody>
          <a:bodyPr>
            <a:normAutofit/>
          </a:bodyPr>
          <a:lstStyle/>
          <a:p>
            <a:r>
              <a:rPr lang="es-MX" sz="4000" b="1" i="0" dirty="0">
                <a:solidFill>
                  <a:srgbClr val="202124"/>
                </a:solidFill>
                <a:effectLst/>
                <a:latin typeface="Arial" panose="020B0604020202020204" pitchFamily="34" charset="0"/>
                <a:cs typeface="Arial" panose="020B0604020202020204" pitchFamily="34" charset="0"/>
              </a:rPr>
              <a:t>GITHUB y Trello.</a:t>
            </a:r>
            <a:endParaRPr lang="es-MX" sz="4000" b="1" dirty="0">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813DE49F-4B1F-4D9B-A406-8AC9A350090F}"/>
              </a:ext>
            </a:extLst>
          </p:cNvPr>
          <p:cNvSpPr>
            <a:spLocks noGrp="1"/>
          </p:cNvSpPr>
          <p:nvPr>
            <p:ph type="subTitle" idx="1"/>
          </p:nvPr>
        </p:nvSpPr>
        <p:spPr>
          <a:xfrm>
            <a:off x="1524000" y="2798072"/>
            <a:ext cx="9144000" cy="2702010"/>
          </a:xfrm>
        </p:spPr>
        <p:txBody>
          <a:bodyPr>
            <a:normAutofit/>
          </a:bodyPr>
          <a:lstStyle/>
          <a:p>
            <a:r>
              <a:rPr lang="es-MX" sz="1100" b="1" dirty="0">
                <a:latin typeface="Arial" panose="020B0604020202020204" pitchFamily="34" charset="0"/>
                <a:cs typeface="Arial" panose="020B0604020202020204" pitchFamily="34" charset="0"/>
              </a:rPr>
              <a:t>Kevin Andrés Moreno Pérez .</a:t>
            </a:r>
          </a:p>
          <a:p>
            <a:r>
              <a:rPr lang="es-MX" sz="1100" b="1" dirty="0" err="1">
                <a:latin typeface="Arial" panose="020B0604020202020204" pitchFamily="34" charset="0"/>
                <a:cs typeface="Arial" panose="020B0604020202020204" pitchFamily="34" charset="0"/>
              </a:rPr>
              <a:t>Wander</a:t>
            </a:r>
            <a:r>
              <a:rPr lang="es-MX" sz="1100" b="1" dirty="0">
                <a:latin typeface="Arial" panose="020B0604020202020204" pitchFamily="34" charset="0"/>
                <a:cs typeface="Arial" panose="020B0604020202020204" pitchFamily="34" charset="0"/>
              </a:rPr>
              <a:t> Davian </a:t>
            </a:r>
            <a:r>
              <a:rPr lang="es-MX" sz="1100" b="1" dirty="0" err="1">
                <a:latin typeface="Arial" panose="020B0604020202020204" pitchFamily="34" charset="0"/>
                <a:cs typeface="Arial" panose="020B0604020202020204" pitchFamily="34" charset="0"/>
              </a:rPr>
              <a:t>Calderon</a:t>
            </a:r>
            <a:r>
              <a:rPr lang="es-MX" sz="1100" b="1" dirty="0">
                <a:latin typeface="Arial" panose="020B0604020202020204" pitchFamily="34" charset="0"/>
                <a:cs typeface="Arial" panose="020B0604020202020204" pitchFamily="34" charset="0"/>
              </a:rPr>
              <a:t> Duque.</a:t>
            </a:r>
          </a:p>
          <a:p>
            <a:endParaRPr lang="es-MX" sz="1100" b="1" dirty="0">
              <a:latin typeface="Arial" panose="020B0604020202020204" pitchFamily="34" charset="0"/>
              <a:cs typeface="Arial" panose="020B0604020202020204" pitchFamily="34" charset="0"/>
            </a:endParaRPr>
          </a:p>
          <a:p>
            <a:r>
              <a:rPr lang="es-MX" sz="1100" b="1" dirty="0">
                <a:latin typeface="Arial" panose="020B0604020202020204" pitchFamily="34" charset="0"/>
                <a:cs typeface="Arial" panose="020B0604020202020204" pitchFamily="34" charset="0"/>
              </a:rPr>
              <a:t>Yury Lorena Fierro Bocanegra.</a:t>
            </a:r>
          </a:p>
          <a:p>
            <a:endParaRPr lang="es-MX" sz="1100" b="1" dirty="0">
              <a:latin typeface="Arial" panose="020B0604020202020204" pitchFamily="34" charset="0"/>
              <a:cs typeface="Arial" panose="020B0604020202020204" pitchFamily="34" charset="0"/>
            </a:endParaRPr>
          </a:p>
          <a:p>
            <a:r>
              <a:rPr lang="es-MX" sz="1100" b="1" dirty="0" err="1">
                <a:latin typeface="Arial" panose="020B0604020202020204" pitchFamily="34" charset="0"/>
                <a:cs typeface="Arial" panose="020B0604020202020204" pitchFamily="34" charset="0"/>
              </a:rPr>
              <a:t>Tecnico</a:t>
            </a:r>
            <a:r>
              <a:rPr lang="es-MX" sz="1100" b="1" dirty="0">
                <a:latin typeface="Arial" panose="020B0604020202020204" pitchFamily="34" charset="0"/>
                <a:cs typeface="Arial" panose="020B0604020202020204" pitchFamily="34" charset="0"/>
              </a:rPr>
              <a:t>.</a:t>
            </a:r>
          </a:p>
          <a:p>
            <a:endParaRPr lang="es-MX" sz="1100" b="1" dirty="0">
              <a:latin typeface="Arial" panose="020B0604020202020204" pitchFamily="34" charset="0"/>
              <a:cs typeface="Arial" panose="020B0604020202020204" pitchFamily="34" charset="0"/>
            </a:endParaRPr>
          </a:p>
          <a:p>
            <a:r>
              <a:rPr lang="es-MX" sz="1100" b="1" dirty="0">
                <a:latin typeface="Arial" panose="020B0604020202020204" pitchFamily="34" charset="0"/>
                <a:cs typeface="Arial" panose="020B0604020202020204" pitchFamily="34" charset="0"/>
              </a:rPr>
              <a:t>2021.</a:t>
            </a:r>
          </a:p>
          <a:p>
            <a:endParaRPr lang="es-MX" sz="1100" b="1" dirty="0"/>
          </a:p>
          <a:p>
            <a:endParaRPr lang="es-MX" sz="1100" b="1" dirty="0"/>
          </a:p>
          <a:p>
            <a:pPr algn="l"/>
            <a:endParaRPr lang="es-MX" sz="1100" b="1" dirty="0"/>
          </a:p>
          <a:p>
            <a:pPr algn="l"/>
            <a:endParaRPr lang="es-MX" sz="1100" b="1" dirty="0"/>
          </a:p>
          <a:p>
            <a:pPr algn="l"/>
            <a:endParaRPr lang="es-MX" sz="1100" b="1" dirty="0"/>
          </a:p>
          <a:p>
            <a:pPr algn="l"/>
            <a:endParaRPr lang="es-MX" sz="1100" b="1" dirty="0"/>
          </a:p>
          <a:p>
            <a:pPr algn="l"/>
            <a:endParaRPr lang="es-MX" sz="1100" b="1" dirty="0"/>
          </a:p>
          <a:p>
            <a:pPr algn="l"/>
            <a:endParaRPr lang="es-MX" sz="1100" b="1" dirty="0"/>
          </a:p>
          <a:p>
            <a:pPr algn="l"/>
            <a:endParaRPr lang="es-MX" sz="1100" b="1" dirty="0"/>
          </a:p>
        </p:txBody>
      </p:sp>
    </p:spTree>
    <p:extLst>
      <p:ext uri="{BB962C8B-B14F-4D97-AF65-F5344CB8AC3E}">
        <p14:creationId xmlns:p14="http://schemas.microsoft.com/office/powerpoint/2010/main" val="32166301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326544-AE3C-4738-9E4E-8FD237C93F7E}"/>
              </a:ext>
            </a:extLst>
          </p:cNvPr>
          <p:cNvSpPr>
            <a:spLocks noGrp="1"/>
          </p:cNvSpPr>
          <p:nvPr>
            <p:ph type="title"/>
          </p:nvPr>
        </p:nvSpPr>
        <p:spPr/>
        <p:txBody>
          <a:bodyPr>
            <a:normAutofit/>
          </a:bodyPr>
          <a:lstStyle/>
          <a:p>
            <a:pPr marL="571500" indent="-571500">
              <a:buFont typeface="Arial" panose="020B0604020202020204" pitchFamily="34" charset="0"/>
              <a:buChar char="•"/>
            </a:pPr>
            <a:r>
              <a:rPr lang="es-MX" sz="4000" b="1" dirty="0">
                <a:latin typeface="Arial" panose="020B0604020202020204" pitchFamily="34" charset="0"/>
                <a:cs typeface="Arial" panose="020B0604020202020204" pitchFamily="34" charset="0"/>
              </a:rPr>
              <a:t>Características.</a:t>
            </a:r>
          </a:p>
        </p:txBody>
      </p:sp>
      <p:sp>
        <p:nvSpPr>
          <p:cNvPr id="3" name="Marcador de contenido 2">
            <a:extLst>
              <a:ext uri="{FF2B5EF4-FFF2-40B4-BE49-F238E27FC236}">
                <a16:creationId xmlns:a16="http://schemas.microsoft.com/office/drawing/2014/main" id="{179ED0B4-1C4D-4A14-B541-72ABB6C05D11}"/>
              </a:ext>
            </a:extLst>
          </p:cNvPr>
          <p:cNvSpPr>
            <a:spLocks noGrp="1"/>
          </p:cNvSpPr>
          <p:nvPr>
            <p:ph idx="1"/>
          </p:nvPr>
        </p:nvSpPr>
        <p:spPr/>
        <p:txBody>
          <a:bodyPr>
            <a:normAutofit/>
          </a:bodyPr>
          <a:lstStyle/>
          <a:p>
            <a:pPr marL="0" indent="0">
              <a:buNone/>
            </a:pPr>
            <a:r>
              <a:rPr lang="es-MX" sz="1100" b="1" dirty="0">
                <a:latin typeface="Arial" panose="020B0604020202020204" pitchFamily="34" charset="0"/>
                <a:cs typeface="Arial" panose="020B0604020202020204" pitchFamily="34" charset="0"/>
              </a:rPr>
              <a:t>GITHUB:</a:t>
            </a:r>
          </a:p>
          <a:p>
            <a:r>
              <a:rPr lang="es-MX" sz="1100" b="0" i="0" dirty="0">
                <a:solidFill>
                  <a:srgbClr val="202122"/>
                </a:solidFill>
                <a:effectLst/>
                <a:latin typeface="Arial" panose="020B0604020202020204" pitchFamily="34" charset="0"/>
              </a:rPr>
              <a:t>Wiki para cada proyecto.</a:t>
            </a:r>
          </a:p>
          <a:p>
            <a:r>
              <a:rPr lang="es-MX" sz="1100" dirty="0">
                <a:latin typeface="Arial" panose="020B0604020202020204" pitchFamily="34" charset="0"/>
              </a:rPr>
              <a:t>Pagina web </a:t>
            </a:r>
            <a:r>
              <a:rPr lang="es-MX" sz="1100" b="0" i="0" dirty="0">
                <a:solidFill>
                  <a:srgbClr val="202122"/>
                </a:solidFill>
                <a:effectLst/>
                <a:latin typeface="Arial" panose="020B0604020202020204" pitchFamily="34" charset="0"/>
              </a:rPr>
              <a:t>para cada proyecto.</a:t>
            </a:r>
          </a:p>
          <a:p>
            <a:r>
              <a:rPr lang="es-MX" sz="1100" b="0" i="0" dirty="0">
                <a:solidFill>
                  <a:srgbClr val="202122"/>
                </a:solidFill>
                <a:effectLst/>
                <a:latin typeface="Arial" panose="020B0604020202020204" pitchFamily="34" charset="0"/>
              </a:rPr>
              <a:t>Gráfico para ver cómo los desarrolladores trabajan en sus repositorios y </a:t>
            </a:r>
            <a:r>
              <a:rPr lang="es-MX" sz="1100" dirty="0">
                <a:solidFill>
                  <a:srgbClr val="0645AD"/>
                </a:solidFill>
                <a:latin typeface="Arial" panose="020B0604020202020204" pitchFamily="34" charset="0"/>
              </a:rPr>
              <a:t> </a:t>
            </a:r>
            <a:r>
              <a:rPr lang="es-MX" sz="1100" dirty="0">
                <a:latin typeface="Arial" panose="020B0604020202020204" pitchFamily="34" charset="0"/>
              </a:rPr>
              <a:t>bifurcaciones</a:t>
            </a:r>
            <a:r>
              <a:rPr lang="es-MX" sz="1100" b="0" i="0" dirty="0">
                <a:solidFill>
                  <a:srgbClr val="202122"/>
                </a:solidFill>
                <a:effectLst/>
                <a:latin typeface="Arial" panose="020B0604020202020204" pitchFamily="34" charset="0"/>
              </a:rPr>
              <a:t> del proyecto.</a:t>
            </a:r>
          </a:p>
          <a:p>
            <a:r>
              <a:rPr lang="es-MX" sz="1100" b="0" i="0" dirty="0">
                <a:solidFill>
                  <a:srgbClr val="202122"/>
                </a:solidFill>
                <a:effectLst/>
                <a:latin typeface="Arial" panose="020B0604020202020204" pitchFamily="34" charset="0"/>
              </a:rPr>
              <a:t>Funcionalidades como si se tratase de una red social, por ejemplo, seguidores.</a:t>
            </a:r>
          </a:p>
          <a:p>
            <a:r>
              <a:rPr lang="es-MX" sz="1100" b="0" i="0" dirty="0">
                <a:solidFill>
                  <a:srgbClr val="202122"/>
                </a:solidFill>
                <a:effectLst/>
                <a:latin typeface="Arial" panose="020B0604020202020204" pitchFamily="34" charset="0"/>
              </a:rPr>
              <a:t>Herramienta para </a:t>
            </a:r>
            <a:r>
              <a:rPr lang="es-MX" sz="1100" b="0" i="0" dirty="0">
                <a:effectLst/>
                <a:latin typeface="Arial" panose="020B0604020202020204" pitchFamily="34" charset="0"/>
              </a:rPr>
              <a:t>trabajo colaborativo </a:t>
            </a:r>
            <a:r>
              <a:rPr lang="es-MX" sz="1100" b="0" i="0" dirty="0">
                <a:solidFill>
                  <a:srgbClr val="202122"/>
                </a:solidFill>
                <a:effectLst/>
                <a:latin typeface="Arial" panose="020B0604020202020204" pitchFamily="34" charset="0"/>
              </a:rPr>
              <a:t>entre programadores.</a:t>
            </a:r>
          </a:p>
          <a:p>
            <a:r>
              <a:rPr lang="es-MX" sz="1100" b="0" i="0" dirty="0">
                <a:solidFill>
                  <a:srgbClr val="202122"/>
                </a:solidFill>
                <a:effectLst/>
                <a:latin typeface="Arial" panose="020B0604020202020204" pitchFamily="34" charset="0"/>
              </a:rPr>
              <a:t>Gestor de proyectos de estilo Kanban.</a:t>
            </a:r>
          </a:p>
          <a:p>
            <a:r>
              <a:rPr lang="es-MX" sz="1100" b="0" i="0" dirty="0" err="1">
                <a:solidFill>
                  <a:srgbClr val="202122"/>
                </a:solidFill>
                <a:effectLst/>
                <a:latin typeface="Arial" panose="020B0604020202020204" pitchFamily="34" charset="0"/>
              </a:rPr>
              <a:t>Actions</a:t>
            </a:r>
            <a:r>
              <a:rPr lang="es-MX" sz="1100" b="0" i="0" dirty="0">
                <a:solidFill>
                  <a:srgbClr val="202122"/>
                </a:solidFill>
                <a:effectLst/>
                <a:latin typeface="Arial" panose="020B0604020202020204" pitchFamily="34" charset="0"/>
              </a:rPr>
              <a:t> herramientas de </a:t>
            </a:r>
            <a:r>
              <a:rPr lang="es-MX" sz="1100" b="0" i="0" dirty="0">
                <a:effectLst/>
                <a:latin typeface="Arial" panose="020B0604020202020204" pitchFamily="34" charset="0"/>
              </a:rPr>
              <a:t>CI.</a:t>
            </a:r>
            <a:endParaRPr lang="es-MX" sz="1100" b="0" i="0" dirty="0">
              <a:solidFill>
                <a:srgbClr val="202122"/>
              </a:solidFill>
              <a:effectLst/>
              <a:latin typeface="Arial" panose="020B0604020202020204" pitchFamily="34" charset="0"/>
            </a:endParaRPr>
          </a:p>
          <a:p>
            <a:r>
              <a:rPr lang="es-MX" sz="1100" b="0" i="0" dirty="0" err="1">
                <a:solidFill>
                  <a:srgbClr val="202122"/>
                </a:solidFill>
                <a:effectLst/>
                <a:latin typeface="Arial" panose="020B0604020202020204" pitchFamily="34" charset="0"/>
              </a:rPr>
              <a:t>Codespaces</a:t>
            </a:r>
            <a:r>
              <a:rPr lang="es-MX" sz="1100" b="0" i="0" dirty="0">
                <a:solidFill>
                  <a:srgbClr val="202122"/>
                </a:solidFill>
                <a:effectLst/>
                <a:latin typeface="Arial" panose="020B0604020202020204" pitchFamily="34" charset="0"/>
              </a:rPr>
              <a:t> un IDE en la nube para los repositorios.</a:t>
            </a:r>
          </a:p>
          <a:p>
            <a:r>
              <a:rPr lang="es-MX" sz="1100" b="0" i="0" dirty="0">
                <a:solidFill>
                  <a:srgbClr val="202122"/>
                </a:solidFill>
                <a:effectLst/>
                <a:latin typeface="Arial" panose="020B0604020202020204" pitchFamily="34" charset="0"/>
              </a:rPr>
              <a:t>Colaboración para todos.</a:t>
            </a:r>
          </a:p>
          <a:p>
            <a:pPr marL="0" indent="0">
              <a:buNone/>
            </a:pPr>
            <a:endParaRPr lang="es-MX" sz="1100" dirty="0"/>
          </a:p>
        </p:txBody>
      </p:sp>
    </p:spTree>
    <p:extLst>
      <p:ext uri="{BB962C8B-B14F-4D97-AF65-F5344CB8AC3E}">
        <p14:creationId xmlns:p14="http://schemas.microsoft.com/office/powerpoint/2010/main" val="314257235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013BE4F-89B6-4EDB-B460-68AA770E8BEB}"/>
              </a:ext>
            </a:extLst>
          </p:cNvPr>
          <p:cNvSpPr>
            <a:spLocks noGrp="1"/>
          </p:cNvSpPr>
          <p:nvPr>
            <p:ph idx="1"/>
          </p:nvPr>
        </p:nvSpPr>
        <p:spPr>
          <a:xfrm>
            <a:off x="838200" y="387178"/>
            <a:ext cx="10515600" cy="5789785"/>
          </a:xfrm>
        </p:spPr>
        <p:txBody>
          <a:bodyPr>
            <a:normAutofit/>
          </a:bodyPr>
          <a:lstStyle/>
          <a:p>
            <a:pPr marL="0" indent="0">
              <a:buNone/>
            </a:pPr>
            <a:r>
              <a:rPr lang="es-MX" sz="1100" b="1" dirty="0">
                <a:latin typeface="Arial" panose="020B0604020202020204" pitchFamily="34" charset="0"/>
                <a:cs typeface="Arial" panose="020B0604020202020204" pitchFamily="34" charset="0"/>
              </a:rPr>
              <a:t>Trello:</a:t>
            </a:r>
          </a:p>
          <a:p>
            <a:pPr algn="l"/>
            <a:r>
              <a:rPr lang="es-MX" sz="1100" b="0" i="0" dirty="0">
                <a:solidFill>
                  <a:srgbClr val="202122"/>
                </a:solidFill>
                <a:effectLst/>
                <a:latin typeface="Arial" panose="020B0604020202020204" pitchFamily="34" charset="0"/>
              </a:rPr>
              <a:t>Empleando el sistema </a:t>
            </a:r>
            <a:r>
              <a:rPr lang="es-MX" sz="1100" b="0" i="0" dirty="0">
                <a:effectLst/>
                <a:latin typeface="Arial" panose="020B0604020202020204" pitchFamily="34" charset="0"/>
              </a:rPr>
              <a:t>Kanban,</a:t>
            </a:r>
            <a:r>
              <a:rPr lang="es-MX" sz="1100" b="0" i="0" dirty="0">
                <a:solidFill>
                  <a:srgbClr val="202122"/>
                </a:solidFill>
                <a:effectLst/>
                <a:latin typeface="Arial" panose="020B0604020202020204" pitchFamily="34" charset="0"/>
              </a:rPr>
              <a:t> para el registro de actividades con </a:t>
            </a:r>
            <a:r>
              <a:rPr lang="es-MX" sz="1100" b="0" i="1" dirty="0">
                <a:solidFill>
                  <a:srgbClr val="202122"/>
                </a:solidFill>
                <a:effectLst/>
                <a:latin typeface="Arial" panose="020B0604020202020204" pitchFamily="34" charset="0"/>
              </a:rPr>
              <a:t>tarjetas virtuales</a:t>
            </a:r>
            <a:r>
              <a:rPr lang="es-MX" sz="1100" b="0" i="0" dirty="0">
                <a:solidFill>
                  <a:srgbClr val="202122"/>
                </a:solidFill>
                <a:effectLst/>
                <a:latin typeface="Arial" panose="020B0604020202020204" pitchFamily="34" charset="0"/>
              </a:rPr>
              <a:t> organiza tareas, permite agregar listas, adjuntar archivos, etiquetar eventos, agregar comentarios y compartir tableros.</a:t>
            </a:r>
          </a:p>
          <a:p>
            <a:pPr algn="l"/>
            <a:r>
              <a:rPr lang="es-MX" sz="1100" b="0" i="0" dirty="0">
                <a:solidFill>
                  <a:srgbClr val="202122"/>
                </a:solidFill>
                <a:effectLst/>
                <a:latin typeface="Arial" panose="020B0604020202020204" pitchFamily="34" charset="0"/>
              </a:rPr>
              <a:t>Trello es un tablón virtual en el que se pueden colgar ideas, tareas, imágenes o enlaces. Es versátil y fácil de usar pudiendo usarse para cualquier tipo de tarea que requiera organizar información.</a:t>
            </a:r>
          </a:p>
          <a:p>
            <a:pPr algn="l"/>
            <a:r>
              <a:rPr lang="es-MX" sz="1100" b="0" i="0" dirty="0">
                <a:solidFill>
                  <a:srgbClr val="202122"/>
                </a:solidFill>
                <a:effectLst/>
                <a:latin typeface="Arial" panose="020B0604020202020204" pitchFamily="34" charset="0"/>
              </a:rPr>
              <a:t>Disponible en 21 idiomas, con interfaz web, clientes para </a:t>
            </a:r>
            <a:r>
              <a:rPr lang="es-MX" sz="1100" b="0" i="0" dirty="0">
                <a:effectLst/>
                <a:latin typeface="Arial" panose="020B0604020202020204" pitchFamily="34" charset="0"/>
              </a:rPr>
              <a:t>IOS </a:t>
            </a:r>
            <a:r>
              <a:rPr lang="es-MX" sz="1100" b="0" i="0" dirty="0">
                <a:solidFill>
                  <a:srgbClr val="202122"/>
                </a:solidFill>
                <a:effectLst/>
                <a:latin typeface="Arial" panose="020B0604020202020204" pitchFamily="34" charset="0"/>
              </a:rPr>
              <a:t>y </a:t>
            </a:r>
            <a:r>
              <a:rPr lang="es-MX" sz="1100" b="0" i="0" dirty="0">
                <a:effectLst/>
                <a:latin typeface="Arial" panose="020B0604020202020204" pitchFamily="34" charset="0"/>
              </a:rPr>
              <a:t>ANDROID</a:t>
            </a:r>
            <a:r>
              <a:rPr lang="es-MX" sz="1100" b="0" i="0" dirty="0">
                <a:solidFill>
                  <a:srgbClr val="202122"/>
                </a:solidFill>
                <a:effectLst/>
                <a:latin typeface="Arial" panose="020B0604020202020204" pitchFamily="34" charset="0"/>
              </a:rPr>
              <a:t>.</a:t>
            </a:r>
          </a:p>
          <a:p>
            <a:pPr marL="0" indent="0">
              <a:buNone/>
            </a:pPr>
            <a:endParaRPr lang="es-MX" sz="1100" b="1" dirty="0">
              <a:latin typeface="Arial" panose="020B0604020202020204" pitchFamily="34" charset="0"/>
              <a:cs typeface="Arial" panose="020B0604020202020204" pitchFamily="34" charset="0"/>
            </a:endParaRPr>
          </a:p>
          <a:p>
            <a:endParaRPr lang="es-MX"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99518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EE1A4A-B770-46C6-8691-264EF2483DFD}"/>
              </a:ext>
            </a:extLst>
          </p:cNvPr>
          <p:cNvSpPr>
            <a:spLocks noGrp="1"/>
          </p:cNvSpPr>
          <p:nvPr>
            <p:ph type="title"/>
          </p:nvPr>
        </p:nvSpPr>
        <p:spPr/>
        <p:txBody>
          <a:bodyPr>
            <a:normAutofit/>
          </a:bodyPr>
          <a:lstStyle/>
          <a:p>
            <a:pPr marL="571500" indent="-571500">
              <a:buFont typeface="Arial" panose="020B0604020202020204" pitchFamily="34" charset="0"/>
              <a:buChar char="•"/>
            </a:pPr>
            <a:r>
              <a:rPr lang="es-MX" sz="4000" b="1" dirty="0">
                <a:latin typeface="Arial" panose="020B0604020202020204" pitchFamily="34" charset="0"/>
                <a:cs typeface="Arial" panose="020B0604020202020204" pitchFamily="34" charset="0"/>
              </a:rPr>
              <a:t>Ambientes en el que se utiliza.</a:t>
            </a:r>
          </a:p>
        </p:txBody>
      </p:sp>
      <p:sp>
        <p:nvSpPr>
          <p:cNvPr id="3" name="Marcador de contenido 2">
            <a:extLst>
              <a:ext uri="{FF2B5EF4-FFF2-40B4-BE49-F238E27FC236}">
                <a16:creationId xmlns:a16="http://schemas.microsoft.com/office/drawing/2014/main" id="{EB2B5772-0142-4F88-BE71-72E5D884EBA2}"/>
              </a:ext>
            </a:extLst>
          </p:cNvPr>
          <p:cNvSpPr>
            <a:spLocks noGrp="1"/>
          </p:cNvSpPr>
          <p:nvPr>
            <p:ph idx="1"/>
          </p:nvPr>
        </p:nvSpPr>
        <p:spPr/>
        <p:txBody>
          <a:bodyPr>
            <a:normAutofit/>
          </a:bodyPr>
          <a:lstStyle/>
          <a:p>
            <a:pPr marL="0" indent="0">
              <a:buNone/>
            </a:pPr>
            <a:r>
              <a:rPr lang="es-MX" sz="1100" b="1" dirty="0">
                <a:latin typeface="Arial" panose="020B0604020202020204" pitchFamily="34" charset="0"/>
                <a:cs typeface="Arial" panose="020B0604020202020204" pitchFamily="34" charset="0"/>
              </a:rPr>
              <a:t>GitHub:</a:t>
            </a:r>
          </a:p>
          <a:p>
            <a:pPr marL="0" indent="0" algn="l">
              <a:buNone/>
            </a:pPr>
            <a:r>
              <a:rPr lang="es-MX" sz="1100" b="0" i="0" dirty="0">
                <a:effectLst/>
                <a:latin typeface="Arial" panose="020B0604020202020204" pitchFamily="34" charset="0"/>
                <a:cs typeface="Arial" panose="020B0604020202020204" pitchFamily="34" charset="0"/>
              </a:rPr>
              <a:t>así como una plataforma de red social diseñada para desarrolladores. ¿Pero para qué se usa GitHub? Bueno, en general, permite trabajar en colaboración con otras personas de todo el mundo, planificar proyectos y realizar un seguimiento del trabajo.</a:t>
            </a:r>
          </a:p>
          <a:p>
            <a:pPr marL="0" indent="0" algn="l">
              <a:buNone/>
            </a:pPr>
            <a:r>
              <a:rPr lang="es-MX" sz="1100" b="0" i="0" dirty="0">
                <a:effectLst/>
                <a:latin typeface="Arial" panose="020B0604020202020204" pitchFamily="34" charset="0"/>
                <a:cs typeface="Arial" panose="020B0604020202020204" pitchFamily="34" charset="0"/>
              </a:rPr>
              <a:t>GitHub es también uno de los </a:t>
            </a:r>
            <a:r>
              <a:rPr lang="es-MX" sz="1100" dirty="0">
                <a:latin typeface="Arial" panose="020B0604020202020204" pitchFamily="34" charset="0"/>
                <a:cs typeface="Arial" panose="020B0604020202020204" pitchFamily="34" charset="0"/>
              </a:rPr>
              <a:t>repositorios online mas grandes </a:t>
            </a:r>
            <a:r>
              <a:rPr lang="es-MX" sz="1100" b="0" i="0" dirty="0">
                <a:effectLst/>
                <a:latin typeface="Arial" panose="020B0604020202020204" pitchFamily="34" charset="0"/>
                <a:cs typeface="Arial" panose="020B0604020202020204" pitchFamily="34" charset="0"/>
              </a:rPr>
              <a:t>de trabajo colaborativo en todo el mundo.</a:t>
            </a:r>
          </a:p>
          <a:p>
            <a:pPr marL="0" indent="0" algn="l">
              <a:buNone/>
            </a:pPr>
            <a:endParaRPr lang="es-MX" sz="1100" dirty="0">
              <a:latin typeface="Arial" panose="020B0604020202020204" pitchFamily="34" charset="0"/>
              <a:cs typeface="Arial" panose="020B0604020202020204" pitchFamily="34" charset="0"/>
            </a:endParaRPr>
          </a:p>
          <a:p>
            <a:pPr marL="0" indent="0">
              <a:buNone/>
            </a:pPr>
            <a:r>
              <a:rPr lang="es-MX" sz="1100" b="1" dirty="0">
                <a:latin typeface="Arial" panose="020B0604020202020204" pitchFamily="34" charset="0"/>
                <a:cs typeface="Arial" panose="020B0604020202020204" pitchFamily="34" charset="0"/>
              </a:rPr>
              <a:t>Trello:</a:t>
            </a:r>
          </a:p>
          <a:p>
            <a:pPr marL="0" indent="0">
              <a:buNone/>
            </a:pPr>
            <a:r>
              <a:rPr lang="es-MX" sz="1100" dirty="0">
                <a:latin typeface="Arial" panose="020B0604020202020204" pitchFamily="34" charset="0"/>
                <a:cs typeface="Arial" panose="020B0604020202020204" pitchFamily="34" charset="0"/>
              </a:rPr>
              <a:t>Una de las herramientas web que pueden usarse para crear un ambiente de aprendizaje colaborativo es Trello. Se trata de un gestor de tareas o proyectos en la nube. Se trata de una herramienta colaborativa vertical que funciona muy bien con equipos de trabajo homogéneos en torno a un proyecto o problema.</a:t>
            </a:r>
          </a:p>
          <a:p>
            <a:pPr marL="0" indent="0">
              <a:buNone/>
            </a:pPr>
            <a:endParaRPr lang="es-MX"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77889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0CA6CC-8266-4699-BBB4-B446B8624FFE}"/>
              </a:ext>
            </a:extLst>
          </p:cNvPr>
          <p:cNvSpPr>
            <a:spLocks noGrp="1"/>
          </p:cNvSpPr>
          <p:nvPr>
            <p:ph type="title"/>
          </p:nvPr>
        </p:nvSpPr>
        <p:spPr/>
        <p:txBody>
          <a:bodyPr>
            <a:normAutofit/>
          </a:bodyPr>
          <a:lstStyle/>
          <a:p>
            <a:pPr marL="571500" indent="-571500">
              <a:buFont typeface="Arial" panose="020B0604020202020204" pitchFamily="34" charset="0"/>
              <a:buChar char="•"/>
            </a:pPr>
            <a:r>
              <a:rPr lang="es-MX" sz="4000" b="1" dirty="0">
                <a:latin typeface="Arial" panose="020B0604020202020204" pitchFamily="34" charset="0"/>
                <a:cs typeface="Arial" panose="020B0604020202020204" pitchFamily="34" charset="0"/>
              </a:rPr>
              <a:t>Ventajas</a:t>
            </a:r>
            <a:r>
              <a:rPr lang="es-MX" sz="4000" dirty="0">
                <a:latin typeface="Arial" panose="020B0604020202020204" pitchFamily="34" charset="0"/>
                <a:cs typeface="Arial" panose="020B0604020202020204" pitchFamily="34" charset="0"/>
              </a:rPr>
              <a:t>.</a:t>
            </a:r>
          </a:p>
        </p:txBody>
      </p:sp>
      <p:sp>
        <p:nvSpPr>
          <p:cNvPr id="3" name="Marcador de contenido 2">
            <a:extLst>
              <a:ext uri="{FF2B5EF4-FFF2-40B4-BE49-F238E27FC236}">
                <a16:creationId xmlns:a16="http://schemas.microsoft.com/office/drawing/2014/main" id="{1AF335F3-F56D-4DC1-8E5B-B01764182F29}"/>
              </a:ext>
            </a:extLst>
          </p:cNvPr>
          <p:cNvSpPr>
            <a:spLocks noGrp="1"/>
          </p:cNvSpPr>
          <p:nvPr>
            <p:ph idx="1"/>
          </p:nvPr>
        </p:nvSpPr>
        <p:spPr>
          <a:xfrm>
            <a:off x="838200" y="1690688"/>
            <a:ext cx="10515600" cy="4351338"/>
          </a:xfrm>
        </p:spPr>
        <p:txBody>
          <a:bodyPr>
            <a:normAutofit/>
          </a:bodyPr>
          <a:lstStyle/>
          <a:p>
            <a:pPr marL="0" indent="0">
              <a:buNone/>
            </a:pPr>
            <a:r>
              <a:rPr lang="es-MX" sz="1100" b="1" dirty="0">
                <a:latin typeface="Arial" panose="020B0604020202020204" pitchFamily="34" charset="0"/>
                <a:cs typeface="Arial" panose="020B0604020202020204" pitchFamily="34" charset="0"/>
              </a:rPr>
              <a:t>GitHub:</a:t>
            </a:r>
          </a:p>
          <a:p>
            <a:pPr>
              <a:lnSpc>
                <a:spcPts val="1800"/>
              </a:lnSpc>
              <a:spcBef>
                <a:spcPts val="480"/>
              </a:spcBef>
              <a:spcAft>
                <a:spcPts val="600"/>
              </a:spcAft>
            </a:pPr>
            <a:r>
              <a:rPr lang="es-CO"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Las principales ventajas de esta herramienta son, que aparte de ser una de las webs más conocidas y cotizadas para el desarrollo de software, las funciones de la herramienta permiten tener una amplia colaboración entre todos los usuarios y con esto conseguir mejorar el proyecto en base a ideas y mejoras que otros usuarios han hecho sobre tu proyecto original.</a:t>
            </a:r>
            <a:endParaRPr lang="es-MX" sz="1100" dirty="0">
              <a:effectLst/>
              <a:latin typeface="Arial" panose="020B0604020202020204" pitchFamily="34" charset="0"/>
              <a:ea typeface="Times New Roman" panose="02020603050405020304" pitchFamily="18" charset="0"/>
              <a:cs typeface="Arial" panose="020B0604020202020204" pitchFamily="34" charset="0"/>
            </a:endParaRPr>
          </a:p>
          <a:p>
            <a:pPr>
              <a:lnSpc>
                <a:spcPts val="1800"/>
              </a:lnSpc>
              <a:spcBef>
                <a:spcPts val="480"/>
              </a:spcBef>
              <a:spcAft>
                <a:spcPts val="600"/>
              </a:spcAft>
            </a:pPr>
            <a:r>
              <a:rPr lang="es-CO"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Para trabajar en equipo, es sin duda una herramienta útil porque debido a sus utilidades, se permite que un compañero de equipo o simplemente cualquier usuario puedan escribir en tu repositorio original.</a:t>
            </a:r>
            <a:endParaRPr lang="es-MX" sz="1100" dirty="0">
              <a:effectLst/>
              <a:latin typeface="Arial" panose="020B0604020202020204" pitchFamily="34" charset="0"/>
              <a:ea typeface="Times New Roman" panose="02020603050405020304" pitchFamily="18" charset="0"/>
              <a:cs typeface="Arial" panose="020B0604020202020204" pitchFamily="34" charset="0"/>
            </a:endParaRPr>
          </a:p>
          <a:p>
            <a:pPr>
              <a:lnSpc>
                <a:spcPts val="1800"/>
              </a:lnSpc>
              <a:spcBef>
                <a:spcPts val="480"/>
              </a:spcBef>
              <a:spcAft>
                <a:spcPts val="600"/>
              </a:spcAft>
            </a:pPr>
            <a:r>
              <a:rPr lang="es-CO"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Destaca también el visor de código de GitHub con el que podemos ver todos los contenidos de archivos delimitados de manera rápida y además hacer pequeñas consultas o copiar porciones de código sin necesidad de bajarse todo el repositorio.</a:t>
            </a:r>
            <a:endParaRPr lang="es-MX" sz="1100" dirty="0">
              <a:effectLst/>
              <a:latin typeface="Arial" panose="020B0604020202020204" pitchFamily="34" charset="0"/>
              <a:ea typeface="Times New Roman" panose="02020603050405020304" pitchFamily="18" charset="0"/>
              <a:cs typeface="Arial" panose="020B0604020202020204" pitchFamily="34" charset="0"/>
            </a:endParaRPr>
          </a:p>
          <a:p>
            <a:r>
              <a:rPr lang="es-CO"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En cuanto al registro de incidencias, cualquier usuario que detecte un fallo, puede dejarlo anotado en un ticket para describir cual ha sido su fallo y proponer una mejora o cambio en el software.</a:t>
            </a:r>
            <a:endParaRPr lang="es-MX" sz="1100" dirty="0">
              <a:latin typeface="Arial" panose="020B0604020202020204" pitchFamily="34" charset="0"/>
              <a:cs typeface="Arial" panose="020B0604020202020204" pitchFamily="34" charset="0"/>
            </a:endParaRPr>
          </a:p>
          <a:p>
            <a:pPr marL="0" indent="0">
              <a:buNone/>
            </a:pPr>
            <a:endParaRPr lang="es-MX" sz="11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82395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B408C77-CB70-4EF5-9506-C3247F753F89}"/>
              </a:ext>
            </a:extLst>
          </p:cNvPr>
          <p:cNvSpPr>
            <a:spLocks noGrp="1"/>
          </p:cNvSpPr>
          <p:nvPr>
            <p:ph idx="1"/>
          </p:nvPr>
        </p:nvSpPr>
        <p:spPr>
          <a:xfrm>
            <a:off x="838200" y="474620"/>
            <a:ext cx="10515600" cy="4351338"/>
          </a:xfrm>
        </p:spPr>
        <p:txBody>
          <a:bodyPr>
            <a:normAutofit/>
          </a:bodyPr>
          <a:lstStyle/>
          <a:p>
            <a:pPr marL="0" indent="0">
              <a:buNone/>
            </a:pPr>
            <a:r>
              <a:rPr lang="es-MX" sz="1100" b="1" dirty="0">
                <a:latin typeface="Arial" panose="020B0604020202020204" pitchFamily="34" charset="0"/>
                <a:cs typeface="Arial" panose="020B0604020202020204" pitchFamily="34" charset="0"/>
              </a:rPr>
              <a:t>Trello:</a:t>
            </a:r>
          </a:p>
          <a:p>
            <a:pPr>
              <a:lnSpc>
                <a:spcPts val="2430"/>
              </a:lnSpc>
            </a:pPr>
            <a:r>
              <a:rPr lang="es-CO"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Desarrollo por tareas, agrupadas en paneles de trabajo. Puedes crear y ordenar tantos paneles como quieras.</a:t>
            </a:r>
            <a:endParaRPr lang="es-MX" sz="1100" dirty="0">
              <a:effectLst/>
              <a:latin typeface="Arial" panose="020B0604020202020204" pitchFamily="34" charset="0"/>
              <a:ea typeface="Times New Roman" panose="02020603050405020304" pitchFamily="18" charset="0"/>
              <a:cs typeface="Arial" panose="020B0604020202020204" pitchFamily="34" charset="0"/>
            </a:endParaRPr>
          </a:p>
          <a:p>
            <a:pPr>
              <a:lnSpc>
                <a:spcPts val="2430"/>
              </a:lnSpc>
            </a:pPr>
            <a:r>
              <a:rPr lang="es-CO"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Las tareas disponen de un sistema de señalización para notificar de su prioridad, importancia… Puedes adjuntar fotos, iconos, comentarios… y además dividir la tarea en subtareas que según se completan van apareciendo en una línea porcentual hasta completarlas.</a:t>
            </a:r>
            <a:endParaRPr lang="es-MX" sz="1100" dirty="0">
              <a:latin typeface="Arial" panose="020B0604020202020204" pitchFamily="34" charset="0"/>
              <a:ea typeface="Times New Roman" panose="02020603050405020304" pitchFamily="18" charset="0"/>
              <a:cs typeface="Arial" panose="020B0604020202020204" pitchFamily="34" charset="0"/>
            </a:endParaRPr>
          </a:p>
          <a:p>
            <a:pPr>
              <a:lnSpc>
                <a:spcPts val="2430"/>
              </a:lnSpc>
            </a:pPr>
            <a:r>
              <a:rPr lang="es-CO"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 igual que una red social, puedes crear múltiples perfiles para cada compañero de trabajo en los que puedes definir las tareas pendientes en sus respectivos paneles de trabajo.</a:t>
            </a:r>
            <a:endParaRPr lang="es-MX" sz="1100" dirty="0">
              <a:effectLst/>
              <a:latin typeface="Arial" panose="020B0604020202020204" pitchFamily="34" charset="0"/>
              <a:ea typeface="Times New Roman" panose="02020603050405020304" pitchFamily="18" charset="0"/>
              <a:cs typeface="Arial" panose="020B0604020202020204" pitchFamily="34" charset="0"/>
            </a:endParaRPr>
          </a:p>
          <a:p>
            <a:pPr>
              <a:lnSpc>
                <a:spcPts val="2430"/>
              </a:lnSpc>
            </a:pPr>
            <a:r>
              <a:rPr lang="es-CO"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Dispone de versión para móvil, pero también se puede acceder desde el navegador de tu PC.</a:t>
            </a:r>
            <a:endParaRPr lang="es-MX" sz="1100" dirty="0">
              <a:effectLst/>
              <a:latin typeface="Arial" panose="020B0604020202020204" pitchFamily="34" charset="0"/>
              <a:ea typeface="Times New Roman" panose="02020603050405020304" pitchFamily="18" charset="0"/>
              <a:cs typeface="Arial" panose="020B0604020202020204" pitchFamily="34" charset="0"/>
            </a:endParaRPr>
          </a:p>
          <a:p>
            <a:pPr>
              <a:lnSpc>
                <a:spcPts val="2430"/>
              </a:lnSpc>
            </a:pPr>
            <a:r>
              <a:rPr lang="es-CO"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Y un largo etc. Estas son las que más nos gustan pero hay ventajas a destajo.</a:t>
            </a:r>
            <a:endParaRPr lang="es-MX" sz="11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es-MX"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97534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5BADC1-5C4C-47C5-B77F-318A11F6C183}"/>
              </a:ext>
            </a:extLst>
          </p:cNvPr>
          <p:cNvSpPr>
            <a:spLocks noGrp="1"/>
          </p:cNvSpPr>
          <p:nvPr>
            <p:ph type="title"/>
          </p:nvPr>
        </p:nvSpPr>
        <p:spPr/>
        <p:txBody>
          <a:bodyPr>
            <a:normAutofit/>
          </a:bodyPr>
          <a:lstStyle/>
          <a:p>
            <a:pPr marL="571500" indent="-571500">
              <a:buFont typeface="Arial" panose="020B0604020202020204" pitchFamily="34" charset="0"/>
              <a:buChar char="•"/>
            </a:pPr>
            <a:r>
              <a:rPr lang="es-MX" sz="4000" b="1" dirty="0">
                <a:latin typeface="Arial" panose="020B0604020202020204" pitchFamily="34" charset="0"/>
                <a:cs typeface="Arial" panose="020B0604020202020204" pitchFamily="34" charset="0"/>
              </a:rPr>
              <a:t>Desventajas.</a:t>
            </a:r>
          </a:p>
        </p:txBody>
      </p:sp>
      <p:sp>
        <p:nvSpPr>
          <p:cNvPr id="3" name="Marcador de contenido 2">
            <a:extLst>
              <a:ext uri="{FF2B5EF4-FFF2-40B4-BE49-F238E27FC236}">
                <a16:creationId xmlns:a16="http://schemas.microsoft.com/office/drawing/2014/main" id="{C3B89968-50D5-4CB4-9813-2C2FD3C16DAB}"/>
              </a:ext>
            </a:extLst>
          </p:cNvPr>
          <p:cNvSpPr>
            <a:spLocks noGrp="1"/>
          </p:cNvSpPr>
          <p:nvPr>
            <p:ph idx="1"/>
          </p:nvPr>
        </p:nvSpPr>
        <p:spPr>
          <a:xfrm>
            <a:off x="764059" y="1690688"/>
            <a:ext cx="10515600" cy="4351338"/>
          </a:xfrm>
        </p:spPr>
        <p:txBody>
          <a:bodyPr>
            <a:normAutofit/>
          </a:bodyPr>
          <a:lstStyle/>
          <a:p>
            <a:pPr marL="0" indent="0">
              <a:buNone/>
            </a:pPr>
            <a:r>
              <a:rPr lang="es-MX" sz="1100" b="1" dirty="0">
                <a:latin typeface="Arial" panose="020B0604020202020204" pitchFamily="34" charset="0"/>
                <a:cs typeface="Arial" panose="020B0604020202020204" pitchFamily="34" charset="0"/>
              </a:rPr>
              <a:t>GitHub:</a:t>
            </a:r>
          </a:p>
          <a:p>
            <a:pPr>
              <a:lnSpc>
                <a:spcPts val="1800"/>
              </a:lnSpc>
              <a:spcBef>
                <a:spcPts val="480"/>
              </a:spcBef>
              <a:spcAft>
                <a:spcPts val="600"/>
              </a:spcAft>
            </a:pPr>
            <a:r>
              <a:rPr lang="es-CO"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La principal desventaja de GitHub es que para un proyecto abierto es muy buena opción de trabajo, pero para un proyecto privado donde solo un grupo cerrado de personas puedan intervenir se debe elegir una opción de pago, por lo que la herramienta tiene limitaciones en su versión gratuita. Por tanto, si queremos evitar que nuestro proyecto sea público y tenga acceso abierto para todo el mundo, debemos elegir una opción de pago para garantizarnos el blindaje del mismo.</a:t>
            </a:r>
            <a:endParaRPr lang="es-MX" sz="1100" dirty="0">
              <a:effectLst/>
              <a:latin typeface="Arial" panose="020B0604020202020204" pitchFamily="34" charset="0"/>
              <a:ea typeface="Times New Roman" panose="02020603050405020304" pitchFamily="18" charset="0"/>
              <a:cs typeface="Arial" panose="020B0604020202020204" pitchFamily="34" charset="0"/>
            </a:endParaRPr>
          </a:p>
          <a:p>
            <a:pPr>
              <a:lnSpc>
                <a:spcPts val="1800"/>
              </a:lnSpc>
              <a:spcBef>
                <a:spcPts val="480"/>
              </a:spcBef>
              <a:spcAft>
                <a:spcPts val="600"/>
              </a:spcAft>
            </a:pPr>
            <a:r>
              <a:rPr lang="es-CO"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Hay otras herramientas como </a:t>
            </a:r>
            <a:r>
              <a:rPr lang="es-CO" sz="11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Bitbucket</a:t>
            </a:r>
            <a:r>
              <a:rPr lang="es-CO"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que tienen la opción de restringir al público el proyecto en su versión gratuita, por lo que sería un competidor muy peligroso.</a:t>
            </a:r>
            <a:endParaRPr lang="es-MX" sz="11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r>
              <a:rPr lang="es-MX" sz="1100" b="1" dirty="0">
                <a:latin typeface="Arial" panose="020B0604020202020204" pitchFamily="34" charset="0"/>
                <a:cs typeface="Arial" panose="020B0604020202020204" pitchFamily="34" charset="0"/>
              </a:rPr>
              <a:t>Trello:</a:t>
            </a:r>
          </a:p>
          <a:p>
            <a:pPr algn="just">
              <a:lnSpc>
                <a:spcPts val="2430"/>
              </a:lnSpc>
            </a:pPr>
            <a:r>
              <a:rPr lang="es-CO"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No permite crear listas de trabajo repetitivas para poder hacer “ciclos” de tareas (Por ejemplo: X tareas cada lunes, o las tareas repetitivas de cada inicio de mes).</a:t>
            </a:r>
            <a:endParaRPr lang="es-MX" sz="11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ts val="2430"/>
              </a:lnSpc>
            </a:pPr>
            <a:r>
              <a:rPr lang="es-CO" sz="1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Pero del tema de las desventajas… Lo que más nos convence es que dispone de paneles de tareas creados por los propios creadores de la APP donde explicar que quieres encontrar/mejorar y sistemas de votación para ver que desarrollos son los más demandados, por lo que cabe la posibilidad de que poco a poco vaya resolviendo los puntos negativos y mejorando… en todo. No es perfecta… Pero igual en breve sí.</a:t>
            </a:r>
            <a:endParaRPr lang="es-MX" sz="11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es-MX" sz="11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948332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913AB7-96FD-4EAF-AD0C-85F9AA0499B3}"/>
              </a:ext>
            </a:extLst>
          </p:cNvPr>
          <p:cNvSpPr>
            <a:spLocks noGrp="1"/>
          </p:cNvSpPr>
          <p:nvPr>
            <p:ph type="title"/>
          </p:nvPr>
        </p:nvSpPr>
        <p:spPr/>
        <p:txBody>
          <a:bodyPr>
            <a:normAutofit/>
          </a:bodyPr>
          <a:lstStyle/>
          <a:p>
            <a:r>
              <a:rPr lang="es-MX" sz="4000" b="1" dirty="0"/>
              <a:t>Gracias por su atención.</a:t>
            </a:r>
          </a:p>
        </p:txBody>
      </p:sp>
    </p:spTree>
    <p:extLst>
      <p:ext uri="{BB962C8B-B14F-4D97-AF65-F5344CB8AC3E}">
        <p14:creationId xmlns:p14="http://schemas.microsoft.com/office/powerpoint/2010/main" val="19382763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50</TotalTime>
  <Words>866</Words>
  <Application>Microsoft Office PowerPoint</Application>
  <PresentationFormat>Panorámica</PresentationFormat>
  <Paragraphs>58</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Franklin Gothic Book</vt:lpstr>
      <vt:lpstr>Recorte</vt:lpstr>
      <vt:lpstr>GITHUB y Trello.</vt:lpstr>
      <vt:lpstr>Características.</vt:lpstr>
      <vt:lpstr>Presentación de PowerPoint</vt:lpstr>
      <vt:lpstr>Ambientes en el que se utiliza.</vt:lpstr>
      <vt:lpstr>Ventajas.</vt:lpstr>
      <vt:lpstr>Presentación de PowerPoint</vt:lpstr>
      <vt:lpstr>Desventajas.</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y Trello.</dc:title>
  <dc:creator>kevin moreno</dc:creator>
  <cp:lastModifiedBy>kevin moreno</cp:lastModifiedBy>
  <cp:revision>6</cp:revision>
  <dcterms:created xsi:type="dcterms:W3CDTF">2021-02-08T19:41:21Z</dcterms:created>
  <dcterms:modified xsi:type="dcterms:W3CDTF">2021-02-08T20:31:39Z</dcterms:modified>
</cp:coreProperties>
</file>