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9" r:id="rId2"/>
  </p:sldMasterIdLst>
  <p:notesMasterIdLst>
    <p:notesMasterId r:id="rId6"/>
  </p:notesMasterIdLst>
  <p:handoutMasterIdLst>
    <p:handoutMasterId r:id="rId7"/>
  </p:handoutMasterIdLst>
  <p:sldIdLst>
    <p:sldId id="827" r:id="rId3"/>
    <p:sldId id="1101" r:id="rId4"/>
    <p:sldId id="1102" r:id="rId5"/>
  </p:sldIdLst>
  <p:sldSz cx="9144000" cy="5143500" type="screen16x9"/>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62345900-529C-4DF0-98C5-AB13EDBD3D9B}">
          <p14:sldIdLst>
            <p14:sldId id="827"/>
            <p14:sldId id="1101"/>
            <p14:sldId id="1102"/>
          </p14:sldIdLst>
        </p14:section>
      </p14:sectionLst>
    </p:ext>
    <p:ext uri="{EFAFB233-063F-42B5-8137-9DF3F51BA10A}">
      <p15:sldGuideLst xmlns:p15="http://schemas.microsoft.com/office/powerpoint/2012/main">
        <p15:guide id="2" pos="521" userDrawn="1">
          <p15:clr>
            <a:srgbClr val="A4A3A4"/>
          </p15:clr>
        </p15:guide>
        <p15:guide id="3" orient="horz" pos="32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ael Monteiro Sbampato" initials="RMS" lastIdx="3" clrIdx="0"/>
  <p:cmAuthor id="2" name="Rafael Monteiro Sbampato" initials="RMS [2]" lastIdx="1" clrIdx="1"/>
  <p:cmAuthor id="3" name="Luis Felipe Ticianeli Ferreira" initials="LFTF" lastIdx="1" clrIdx="2">
    <p:extLst>
      <p:ext uri="{19B8F6BF-5375-455C-9EA6-DF929625EA0E}">
        <p15:presenceInfo xmlns:p15="http://schemas.microsoft.com/office/powerpoint/2012/main" userId="S::Luis.Ferreira@oboticario.com.br::3425abce-0606-452b-9d98-da14b9ad3a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3CFF6"/>
    <a:srgbClr val="C45D08"/>
    <a:srgbClr val="339893"/>
    <a:srgbClr val="B7E7E5"/>
    <a:srgbClr val="9EBD5F"/>
    <a:srgbClr val="6F8E30"/>
    <a:srgbClr val="DAD2E4"/>
    <a:srgbClr val="AB98C2"/>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8" autoAdjust="0"/>
    <p:restoredTop sz="96751" autoAdjust="0"/>
  </p:normalViewPr>
  <p:slideViewPr>
    <p:cSldViewPr snapToGrid="0" snapToObjects="1">
      <p:cViewPr varScale="1">
        <p:scale>
          <a:sx n="90" d="100"/>
          <a:sy n="90" d="100"/>
        </p:scale>
        <p:origin x="492" y="84"/>
      </p:cViewPr>
      <p:guideLst>
        <p:guide pos="521"/>
        <p:guide orient="horz" pos="3240"/>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026A17C7-8000-4FE0-8646-54842CE0F5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5CFFDE8B-5A3C-470B-993D-FCC289AD53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ECF255-7B78-4020-8E03-92B28CB85048}" type="datetimeFigureOut">
              <a:rPr lang="pt-BR" smtClean="0"/>
              <a:t>07/04/2021</a:t>
            </a:fld>
            <a:endParaRPr lang="pt-BR"/>
          </a:p>
        </p:txBody>
      </p:sp>
      <p:sp>
        <p:nvSpPr>
          <p:cNvPr id="4" name="Espaço Reservado para Rodapé 3">
            <a:extLst>
              <a:ext uri="{FF2B5EF4-FFF2-40B4-BE49-F238E27FC236}">
                <a16:creationId xmlns:a16="http://schemas.microsoft.com/office/drawing/2014/main" id="{5B68304F-2060-4392-A5BD-C407DCEFAE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77B16603-3400-4DB8-8BAC-4A71DDFB7D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EAD9FD-1F11-4212-9C53-CC3C47896C12}" type="slidenum">
              <a:rPr lang="pt-BR" smtClean="0"/>
              <a:t>‹nº›</a:t>
            </a:fld>
            <a:endParaRPr lang="pt-BR"/>
          </a:p>
        </p:txBody>
      </p:sp>
    </p:spTree>
    <p:extLst>
      <p:ext uri="{BB962C8B-B14F-4D97-AF65-F5344CB8AC3E}">
        <p14:creationId xmlns:p14="http://schemas.microsoft.com/office/powerpoint/2010/main" val="1113965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025C8-910B-A240-9F9C-6DC9554FA2DA}" type="datetimeFigureOut">
              <a:rPr lang="pt-BR" smtClean="0"/>
              <a:t>07/04/2021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23692-F649-D24B-AD93-823C68E7DB2C}" type="slidenum">
              <a:rPr lang="pt-BR" smtClean="0"/>
              <a:t>‹nº›</a:t>
            </a:fld>
            <a:endParaRPr lang="pt-BR"/>
          </a:p>
        </p:txBody>
      </p:sp>
    </p:spTree>
    <p:extLst>
      <p:ext uri="{BB962C8B-B14F-4D97-AF65-F5344CB8AC3E}">
        <p14:creationId xmlns:p14="http://schemas.microsoft.com/office/powerpoint/2010/main" val="127709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5923692-F649-D24B-AD93-823C68E7DB2C}" type="slidenum">
              <a:rPr lang="pt-BR" smtClean="0"/>
              <a:t>1</a:t>
            </a:fld>
            <a:endParaRPr lang="pt-BR"/>
          </a:p>
        </p:txBody>
      </p:sp>
    </p:spTree>
    <p:extLst>
      <p:ext uri="{BB962C8B-B14F-4D97-AF65-F5344CB8AC3E}">
        <p14:creationId xmlns:p14="http://schemas.microsoft.com/office/powerpoint/2010/main" val="370850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0132AE-52DD-1B40-9485-0436C04236AD}"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D3DCC-EA46-7C4E-8F35-DB1CA5DAD183}" type="slidenum">
              <a:rPr lang="en-US" smtClean="0"/>
              <a:t>‹nº›</a:t>
            </a:fld>
            <a:endParaRPr lang="en-US"/>
          </a:p>
        </p:txBody>
      </p:sp>
      <p:cxnSp>
        <p:nvCxnSpPr>
          <p:cNvPr id="9" name="Conector reto 8">
            <a:extLst>
              <a:ext uri="{FF2B5EF4-FFF2-40B4-BE49-F238E27FC236}">
                <a16:creationId xmlns:a16="http://schemas.microsoft.com/office/drawing/2014/main" id="{6F554F6D-A6D9-4B25-B30B-5D87F0E8DA68}"/>
              </a:ext>
            </a:extLst>
          </p:cNvPr>
          <p:cNvCxnSpPr/>
          <p:nvPr userDrawn="1"/>
        </p:nvCxnSpPr>
        <p:spPr>
          <a:xfrm>
            <a:off x="0" y="799101"/>
            <a:ext cx="91440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5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to 4" hidden="1">
            <a:extLst>
              <a:ext uri="{FF2B5EF4-FFF2-40B4-BE49-F238E27FC236}">
                <a16:creationId xmlns:a16="http://schemas.microsoft.com/office/drawing/2014/main" id="{6004CC9E-7BE9-4BD9-87C7-9D86A7B460DB}"/>
              </a:ext>
            </a:extLst>
          </p:cNvPr>
          <p:cNvGraphicFramePr>
            <a:graphicFrameLocks noChangeAspect="1"/>
          </p:cNvGraphicFramePr>
          <p:nvPr userDrawn="1">
            <p:custDataLst>
              <p:tags r:id="rId1"/>
            </p:custDataLst>
            <p:extLst>
              <p:ext uri="{D42A27DB-BD31-4B8C-83A1-F6EECF244321}">
                <p14:modId xmlns:p14="http://schemas.microsoft.com/office/powerpoint/2010/main" val="4217606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Slide do think-cell" r:id="rId3" imgW="421" imgH="423" progId="TCLayout.ActiveDocument.1">
                  <p:embed/>
                </p:oleObj>
              </mc:Choice>
              <mc:Fallback>
                <p:oleObj name="Slide do think-cell" r:id="rId3" imgW="421" imgH="423" progId="TCLayout.ActiveDocument.1">
                  <p:embed/>
                  <p:pic>
                    <p:nvPicPr>
                      <p:cNvPr id="5" name="Objeto 4" hidden="1">
                        <a:extLst>
                          <a:ext uri="{FF2B5EF4-FFF2-40B4-BE49-F238E27FC236}">
                            <a16:creationId xmlns:a16="http://schemas.microsoft.com/office/drawing/2014/main" id="{6004CC9E-7BE9-4BD9-87C7-9D86A7B460D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0B0132AE-52DD-1B40-9485-0436C04236AD}"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D3DCC-EA46-7C4E-8F35-DB1CA5DAD183}" type="slidenum">
              <a:rPr lang="en-US" smtClean="0"/>
              <a:t>‹nº›</a:t>
            </a:fld>
            <a:endParaRPr lang="en-US"/>
          </a:p>
        </p:txBody>
      </p:sp>
    </p:spTree>
    <p:extLst>
      <p:ext uri="{BB962C8B-B14F-4D97-AF65-F5344CB8AC3E}">
        <p14:creationId xmlns:p14="http://schemas.microsoft.com/office/powerpoint/2010/main" val="195263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6215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4B9A-3797-4910-B33F-A176B218F2BC}"/>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74978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4B9A-3797-4910-B33F-A176B218F2BC}"/>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14462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4B9A-3797-4910-B33F-A176B218F2BC}"/>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34547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4B9A-3797-4910-B33F-A176B218F2BC}"/>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8418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4B9A-3797-4910-B33F-A176B218F2BC}"/>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311183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Em Branco">
    <p:spTree>
      <p:nvGrpSpPr>
        <p:cNvPr id="1" name=""/>
        <p:cNvGrpSpPr/>
        <p:nvPr/>
      </p:nvGrpSpPr>
      <p:grpSpPr>
        <a:xfrm>
          <a:off x="0" y="0"/>
          <a:ext cx="0" cy="0"/>
          <a:chOff x="0" y="0"/>
          <a:chExt cx="0" cy="0"/>
        </a:xfrm>
      </p:grpSpPr>
      <p:sp>
        <p:nvSpPr>
          <p:cNvPr id="5" name="Espaço Reservado para Título 1">
            <a:extLst>
              <a:ext uri="{FF2B5EF4-FFF2-40B4-BE49-F238E27FC236}">
                <a16:creationId xmlns:a16="http://schemas.microsoft.com/office/drawing/2014/main" id="{F3A67086-4395-4017-A13B-68B7785EB375}"/>
              </a:ext>
            </a:extLst>
          </p:cNvPr>
          <p:cNvSpPr>
            <a:spLocks noGrp="1"/>
          </p:cNvSpPr>
          <p:nvPr>
            <p:ph type="title"/>
          </p:nvPr>
        </p:nvSpPr>
        <p:spPr>
          <a:xfrm>
            <a:off x="110490" y="102394"/>
            <a:ext cx="8923020" cy="645288"/>
          </a:xfrm>
          <a:prstGeom prst="rect">
            <a:avLst/>
          </a:prstGeom>
          <a:noFill/>
        </p:spPr>
        <p:txBody>
          <a:bodyPr wrap="square" lIns="91440" tIns="45720" rIns="91440" bIns="45720" rtlCol="0" anchor="ctr" anchorCtr="0">
            <a:noAutofit/>
          </a:bodyPr>
          <a:lstStyle/>
          <a:p>
            <a:pPr marL="0" lvl="0" defTabSz="457178"/>
            <a:r>
              <a:rPr lang="pt-BR"/>
              <a:t>Clique para editar o título Mestre</a:t>
            </a:r>
          </a:p>
        </p:txBody>
      </p:sp>
    </p:spTree>
    <p:extLst>
      <p:ext uri="{BB962C8B-B14F-4D97-AF65-F5344CB8AC3E}">
        <p14:creationId xmlns:p14="http://schemas.microsoft.com/office/powerpoint/2010/main" val="28051712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xml"/><Relationship Id="rId3" Type="http://schemas.openxmlformats.org/officeDocument/2006/relationships/slideLayout" Target="../slideLayouts/slideLayout6.xml"/><Relationship Id="rId7" Type="http://schemas.openxmlformats.org/officeDocument/2006/relationships/theme" Target="../theme/theme2.xml"/><Relationship Id="rId12"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1.emf"/><Relationship Id="rId5" Type="http://schemas.openxmlformats.org/officeDocument/2006/relationships/slideLayout" Target="../slideLayouts/slideLayout8.xml"/><Relationship Id="rId10" Type="http://schemas.openxmlformats.org/officeDocument/2006/relationships/oleObject" Target="../embeddings/oleObject3.bin"/><Relationship Id="rId4" Type="http://schemas.openxmlformats.org/officeDocument/2006/relationships/slideLayout" Target="../slideLayouts/slideLayout7.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to 6" hidden="1">
            <a:extLst>
              <a:ext uri="{FF2B5EF4-FFF2-40B4-BE49-F238E27FC236}">
                <a16:creationId xmlns:a16="http://schemas.microsoft.com/office/drawing/2014/main" id="{EF5EC3A8-279E-4C2A-AC73-B1401469D8D4}"/>
              </a:ext>
            </a:extLst>
          </p:cNvPr>
          <p:cNvGraphicFramePr>
            <a:graphicFrameLocks noChangeAspect="1"/>
          </p:cNvGraphicFramePr>
          <p:nvPr userDrawn="1">
            <p:custDataLst>
              <p:tags r:id="rId5"/>
            </p:custDataLst>
            <p:extLst>
              <p:ext uri="{D42A27DB-BD31-4B8C-83A1-F6EECF244321}">
                <p14:modId xmlns:p14="http://schemas.microsoft.com/office/powerpoint/2010/main" val="21792369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Slide do think-cell" r:id="rId6" imgW="421" imgH="423" progId="TCLayout.ActiveDocument.1">
                  <p:embed/>
                </p:oleObj>
              </mc:Choice>
              <mc:Fallback>
                <p:oleObj name="Slide do think-cell" r:id="rId6" imgW="421" imgH="423" progId="TCLayout.ActiveDocument.1">
                  <p:embed/>
                  <p:pic>
                    <p:nvPicPr>
                      <p:cNvPr id="7" name="Objeto 6" hidden="1">
                        <a:extLst>
                          <a:ext uri="{FF2B5EF4-FFF2-40B4-BE49-F238E27FC236}">
                            <a16:creationId xmlns:a16="http://schemas.microsoft.com/office/drawing/2014/main" id="{EF5EC3A8-279E-4C2A-AC73-B1401469D8D4}"/>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B0132AE-52DD-1B40-9485-0436C04236AD}" type="datetimeFigureOut">
              <a:rPr lang="en-US" smtClean="0"/>
              <a:t>4/7/2021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49D3DCC-EA46-7C4E-8F35-DB1CA5DAD183}" type="slidenum">
              <a:rPr lang="en-US" smtClean="0"/>
              <a:t>‹nº›</a:t>
            </a:fld>
            <a:endParaRPr lang="en-US"/>
          </a:p>
        </p:txBody>
      </p:sp>
    </p:spTree>
    <p:extLst>
      <p:ext uri="{BB962C8B-B14F-4D97-AF65-F5344CB8AC3E}">
        <p14:creationId xmlns:p14="http://schemas.microsoft.com/office/powerpoint/2010/main" val="1704976006"/>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6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98" name="Objeto 97" hidden="1">
            <a:extLst>
              <a:ext uri="{FF2B5EF4-FFF2-40B4-BE49-F238E27FC236}">
                <a16:creationId xmlns:a16="http://schemas.microsoft.com/office/drawing/2014/main" id="{5459749A-9885-45CD-BBC8-4097A6B6EF1B}"/>
              </a:ext>
            </a:extLst>
          </p:cNvPr>
          <p:cNvGraphicFramePr>
            <a:graphicFrameLocks noChangeAspect="1"/>
          </p:cNvGraphicFramePr>
          <p:nvPr userDrawn="1">
            <p:custDataLst>
              <p:tags r:id="rId8"/>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Slide do think-cell" r:id="rId10" imgW="421" imgH="423" progId="TCLayout.ActiveDocument.1">
                  <p:embed/>
                </p:oleObj>
              </mc:Choice>
              <mc:Fallback>
                <p:oleObj name="Slide do think-cell" r:id="rId10" imgW="421" imgH="423" progId="TCLayout.ActiveDocument.1">
                  <p:embed/>
                  <p:pic>
                    <p:nvPicPr>
                      <p:cNvPr id="98" name="Objeto 97" hidden="1">
                        <a:extLst>
                          <a:ext uri="{FF2B5EF4-FFF2-40B4-BE49-F238E27FC236}">
                            <a16:creationId xmlns:a16="http://schemas.microsoft.com/office/drawing/2014/main" id="{5459749A-9885-45CD-BBC8-4097A6B6EF1B}"/>
                          </a:ext>
                        </a:extLst>
                      </p:cNvPr>
                      <p:cNvPicPr/>
                      <p:nvPr/>
                    </p:nvPicPr>
                    <p:blipFill>
                      <a:blip r:embed="rId11"/>
                      <a:stretch>
                        <a:fillRect/>
                      </a:stretch>
                    </p:blipFill>
                    <p:spPr>
                      <a:xfrm>
                        <a:off x="1191" y="1191"/>
                        <a:ext cx="1191" cy="1191"/>
                      </a:xfrm>
                      <a:prstGeom prst="rect">
                        <a:avLst/>
                      </a:prstGeom>
                    </p:spPr>
                  </p:pic>
                </p:oleObj>
              </mc:Fallback>
            </mc:AlternateContent>
          </a:graphicData>
        </a:graphic>
      </p:graphicFrame>
      <p:sp>
        <p:nvSpPr>
          <p:cNvPr id="97" name="Retângulo 96" hidden="1">
            <a:extLst>
              <a:ext uri="{FF2B5EF4-FFF2-40B4-BE49-F238E27FC236}">
                <a16:creationId xmlns:a16="http://schemas.microsoft.com/office/drawing/2014/main" id="{B3FFA922-A152-418C-BEF4-6B557BDDAEF4}"/>
              </a:ext>
            </a:extLst>
          </p:cNvPr>
          <p:cNvSpPr/>
          <p:nvPr userDrawn="1">
            <p:custDataLst>
              <p:tags r:id="rId9"/>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pt-BR" sz="2100" b="0" i="0" baseline="0" dirty="0">
              <a:latin typeface="Calibri" panose="020F0502020204030204" pitchFamily="34" charset="0"/>
              <a:ea typeface="+mn-ea"/>
              <a:cs typeface="+mj-cs"/>
              <a:sym typeface="Calibri" panose="020F0502020204030204" pitchFamily="34" charset="0"/>
            </a:endParaRPr>
          </a:p>
        </p:txBody>
      </p:sp>
      <p:pic>
        <p:nvPicPr>
          <p:cNvPr id="74" name="Picture 50" descr="Anfora.png">
            <a:extLst>
              <a:ext uri="{FF2B5EF4-FFF2-40B4-BE49-F238E27FC236}">
                <a16:creationId xmlns:a16="http://schemas.microsoft.com/office/drawing/2014/main" id="{92EBEFC1-5775-457A-9353-38422319980C}"/>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797601" y="4604112"/>
            <a:ext cx="169071" cy="388620"/>
          </a:xfrm>
          <a:prstGeom prst="rect">
            <a:avLst/>
          </a:prstGeom>
        </p:spPr>
      </p:pic>
      <p:cxnSp>
        <p:nvCxnSpPr>
          <p:cNvPr id="96" name="Conector reto 95">
            <a:extLst>
              <a:ext uri="{FF2B5EF4-FFF2-40B4-BE49-F238E27FC236}">
                <a16:creationId xmlns:a16="http://schemas.microsoft.com/office/drawing/2014/main" id="{902FEC12-A2DE-4F16-B289-E519830364B9}"/>
              </a:ext>
            </a:extLst>
          </p:cNvPr>
          <p:cNvCxnSpPr/>
          <p:nvPr userDrawn="1"/>
        </p:nvCxnSpPr>
        <p:spPr>
          <a:xfrm>
            <a:off x="0" y="799101"/>
            <a:ext cx="91440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24" name="Grupo 2">
            <a:extLst>
              <a:ext uri="{FF2B5EF4-FFF2-40B4-BE49-F238E27FC236}">
                <a16:creationId xmlns:a16="http://schemas.microsoft.com/office/drawing/2014/main" id="{3EC42F17-727B-42E2-B5C0-6D8B2FB951BC}"/>
              </a:ext>
            </a:extLst>
          </p:cNvPr>
          <p:cNvGrpSpPr/>
          <p:nvPr userDrawn="1"/>
        </p:nvGrpSpPr>
        <p:grpSpPr>
          <a:xfrm>
            <a:off x="0" y="-1005106"/>
            <a:ext cx="1775056" cy="364331"/>
            <a:chOff x="1860823" y="-409575"/>
            <a:chExt cx="3990975" cy="819150"/>
          </a:xfrm>
        </p:grpSpPr>
        <p:sp>
          <p:nvSpPr>
            <p:cNvPr id="125" name="Elipse 124">
              <a:extLst>
                <a:ext uri="{FF2B5EF4-FFF2-40B4-BE49-F238E27FC236}">
                  <a16:creationId xmlns:a16="http://schemas.microsoft.com/office/drawing/2014/main" id="{3B04A1E8-12C0-44C6-A8C2-734C872B4ED8}"/>
                </a:ext>
              </a:extLst>
            </p:cNvPr>
            <p:cNvSpPr/>
            <p:nvPr/>
          </p:nvSpPr>
          <p:spPr>
            <a:xfrm>
              <a:off x="2653779" y="-409575"/>
              <a:ext cx="819150" cy="819150"/>
            </a:xfrm>
            <a:prstGeom prst="ellipse">
              <a:avLst/>
            </a:prstGeom>
            <a:solidFill>
              <a:srgbClr val="F3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26" name="Elipse 125">
              <a:extLst>
                <a:ext uri="{FF2B5EF4-FFF2-40B4-BE49-F238E27FC236}">
                  <a16:creationId xmlns:a16="http://schemas.microsoft.com/office/drawing/2014/main" id="{B7335262-CCBE-40C5-A8D8-BF92867D7F3F}"/>
                </a:ext>
              </a:extLst>
            </p:cNvPr>
            <p:cNvSpPr/>
            <p:nvPr/>
          </p:nvSpPr>
          <p:spPr>
            <a:xfrm>
              <a:off x="3446735" y="-409575"/>
              <a:ext cx="819150" cy="819150"/>
            </a:xfrm>
            <a:prstGeom prst="ellipse">
              <a:avLst/>
            </a:prstGeom>
            <a:solidFill>
              <a:srgbClr val="67B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27" name="Elipse 126">
              <a:extLst>
                <a:ext uri="{FF2B5EF4-FFF2-40B4-BE49-F238E27FC236}">
                  <a16:creationId xmlns:a16="http://schemas.microsoft.com/office/drawing/2014/main" id="{775BCFFB-7648-41B1-B405-71401F7C55B2}"/>
                </a:ext>
              </a:extLst>
            </p:cNvPr>
            <p:cNvSpPr/>
            <p:nvPr/>
          </p:nvSpPr>
          <p:spPr>
            <a:xfrm>
              <a:off x="4239691" y="-409575"/>
              <a:ext cx="819150" cy="819150"/>
            </a:xfrm>
            <a:prstGeom prst="ellipse">
              <a:avLst/>
            </a:prstGeom>
            <a:solidFill>
              <a:srgbClr val="534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28" name="Elipse 127">
              <a:extLst>
                <a:ext uri="{FF2B5EF4-FFF2-40B4-BE49-F238E27FC236}">
                  <a16:creationId xmlns:a16="http://schemas.microsoft.com/office/drawing/2014/main" id="{61A9C0A8-6C69-4A1B-8BB5-24EC7C3A5425}"/>
                </a:ext>
              </a:extLst>
            </p:cNvPr>
            <p:cNvSpPr/>
            <p:nvPr/>
          </p:nvSpPr>
          <p:spPr>
            <a:xfrm>
              <a:off x="5032648" y="-409575"/>
              <a:ext cx="819150" cy="819150"/>
            </a:xfrm>
            <a:prstGeom prst="ellipse">
              <a:avLst/>
            </a:prstGeom>
            <a:solidFill>
              <a:srgbClr val="7162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29" name="Elipse 128">
              <a:extLst>
                <a:ext uri="{FF2B5EF4-FFF2-40B4-BE49-F238E27FC236}">
                  <a16:creationId xmlns:a16="http://schemas.microsoft.com/office/drawing/2014/main" id="{7F5839E2-85EB-411D-BF1B-3ACF59B6579E}"/>
                </a:ext>
              </a:extLst>
            </p:cNvPr>
            <p:cNvSpPr/>
            <p:nvPr/>
          </p:nvSpPr>
          <p:spPr>
            <a:xfrm>
              <a:off x="1860823" y="-409575"/>
              <a:ext cx="819150" cy="819150"/>
            </a:xfrm>
            <a:prstGeom prst="ellipse">
              <a:avLst/>
            </a:prstGeom>
            <a:solidFill>
              <a:srgbClr val="F7E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grpSp>
      <p:sp>
        <p:nvSpPr>
          <p:cNvPr id="130" name="Retângulo 129">
            <a:extLst>
              <a:ext uri="{FF2B5EF4-FFF2-40B4-BE49-F238E27FC236}">
                <a16:creationId xmlns:a16="http://schemas.microsoft.com/office/drawing/2014/main" id="{0D11A625-AB1C-412F-9142-F3D9B1003B30}"/>
              </a:ext>
            </a:extLst>
          </p:cNvPr>
          <p:cNvSpPr/>
          <p:nvPr userDrawn="1"/>
        </p:nvSpPr>
        <p:spPr>
          <a:xfrm>
            <a:off x="0" y="-504826"/>
            <a:ext cx="412506" cy="412506"/>
          </a:xfrm>
          <a:prstGeom prst="rect">
            <a:avLst/>
          </a:prstGeom>
          <a:solidFill>
            <a:srgbClr val="004F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31" name="Retângulo 130">
            <a:extLst>
              <a:ext uri="{FF2B5EF4-FFF2-40B4-BE49-F238E27FC236}">
                <a16:creationId xmlns:a16="http://schemas.microsoft.com/office/drawing/2014/main" id="{1FBBAAF9-D113-4A23-A14C-B938810BF51B}"/>
              </a:ext>
            </a:extLst>
          </p:cNvPr>
          <p:cNvSpPr/>
          <p:nvPr userDrawn="1"/>
        </p:nvSpPr>
        <p:spPr>
          <a:xfrm>
            <a:off x="530124" y="-504826"/>
            <a:ext cx="412506" cy="412506"/>
          </a:xfrm>
          <a:prstGeom prst="rect">
            <a:avLst/>
          </a:prstGeom>
          <a:solidFill>
            <a:srgbClr val="79A3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32" name="Retângulo 131">
            <a:extLst>
              <a:ext uri="{FF2B5EF4-FFF2-40B4-BE49-F238E27FC236}">
                <a16:creationId xmlns:a16="http://schemas.microsoft.com/office/drawing/2014/main" id="{73D0107A-E78B-4A03-B5AC-2775B8A8F72F}"/>
              </a:ext>
            </a:extLst>
          </p:cNvPr>
          <p:cNvSpPr/>
          <p:nvPr userDrawn="1"/>
        </p:nvSpPr>
        <p:spPr>
          <a:xfrm>
            <a:off x="1060248" y="-504826"/>
            <a:ext cx="412506" cy="412506"/>
          </a:xfrm>
          <a:prstGeom prst="rect">
            <a:avLst/>
          </a:prstGeom>
          <a:solidFill>
            <a:srgbClr val="81808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33" name="Retângulo 132">
            <a:extLst>
              <a:ext uri="{FF2B5EF4-FFF2-40B4-BE49-F238E27FC236}">
                <a16:creationId xmlns:a16="http://schemas.microsoft.com/office/drawing/2014/main" id="{ADFD4193-4F73-4C89-A2B3-09EA64969FD0}"/>
              </a:ext>
            </a:extLst>
          </p:cNvPr>
          <p:cNvSpPr/>
          <p:nvPr userDrawn="1"/>
        </p:nvSpPr>
        <p:spPr>
          <a:xfrm>
            <a:off x="1590371" y="-504826"/>
            <a:ext cx="412506" cy="412506"/>
          </a:xfrm>
          <a:prstGeom prst="rect">
            <a:avLst/>
          </a:prstGeom>
          <a:solidFill>
            <a:srgbClr val="ECF0E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p>
        </p:txBody>
      </p:sp>
      <p:grpSp>
        <p:nvGrpSpPr>
          <p:cNvPr id="134" name="Grupo 119">
            <a:extLst>
              <a:ext uri="{FF2B5EF4-FFF2-40B4-BE49-F238E27FC236}">
                <a16:creationId xmlns:a16="http://schemas.microsoft.com/office/drawing/2014/main" id="{C630A7E0-F4FF-4E58-AE86-C9BFDC92C09D}"/>
              </a:ext>
            </a:extLst>
          </p:cNvPr>
          <p:cNvGrpSpPr/>
          <p:nvPr userDrawn="1"/>
        </p:nvGrpSpPr>
        <p:grpSpPr>
          <a:xfrm>
            <a:off x="3968866" y="-661341"/>
            <a:ext cx="3197346" cy="529339"/>
            <a:chOff x="7605086" y="-2275863"/>
            <a:chExt cx="10039742" cy="1662136"/>
          </a:xfrm>
        </p:grpSpPr>
        <p:sp>
          <p:nvSpPr>
            <p:cNvPr id="135" name="Retângulo 134">
              <a:extLst>
                <a:ext uri="{FF2B5EF4-FFF2-40B4-BE49-F238E27FC236}">
                  <a16:creationId xmlns:a16="http://schemas.microsoft.com/office/drawing/2014/main" id="{8D7748A6-EA93-484D-BD3F-B9B1571AB775}"/>
                </a:ext>
              </a:extLst>
            </p:cNvPr>
            <p:cNvSpPr/>
            <p:nvPr/>
          </p:nvSpPr>
          <p:spPr>
            <a:xfrm>
              <a:off x="10591666" y="-1333727"/>
              <a:ext cx="1080000" cy="720000"/>
            </a:xfrm>
            <a:prstGeom prst="rect">
              <a:avLst/>
            </a:prstGeom>
            <a:solidFill>
              <a:srgbClr val="FCD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36" name="Retângulo 135">
              <a:extLst>
                <a:ext uri="{FF2B5EF4-FFF2-40B4-BE49-F238E27FC236}">
                  <a16:creationId xmlns:a16="http://schemas.microsoft.com/office/drawing/2014/main" id="{949FD725-53A3-499E-8685-38E40F2A8F53}"/>
                </a:ext>
              </a:extLst>
            </p:cNvPr>
            <p:cNvSpPr/>
            <p:nvPr/>
          </p:nvSpPr>
          <p:spPr>
            <a:xfrm>
              <a:off x="12084956" y="-1333727"/>
              <a:ext cx="1080000" cy="720000"/>
            </a:xfrm>
            <a:prstGeom prst="rect">
              <a:avLst/>
            </a:prstGeom>
            <a:solidFill>
              <a:srgbClr val="DBA6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37" name="Retângulo 136">
              <a:extLst>
                <a:ext uri="{FF2B5EF4-FFF2-40B4-BE49-F238E27FC236}">
                  <a16:creationId xmlns:a16="http://schemas.microsoft.com/office/drawing/2014/main" id="{9DC7DCAE-49F8-4E5F-90AC-D80FF2FE2CC1}"/>
                </a:ext>
              </a:extLst>
            </p:cNvPr>
            <p:cNvSpPr/>
            <p:nvPr/>
          </p:nvSpPr>
          <p:spPr>
            <a:xfrm>
              <a:off x="13578246" y="-1333727"/>
              <a:ext cx="1080000" cy="720000"/>
            </a:xfrm>
            <a:prstGeom prst="rect">
              <a:avLst/>
            </a:prstGeom>
            <a:solidFill>
              <a:srgbClr val="E3484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38" name="Retângulo 137">
              <a:extLst>
                <a:ext uri="{FF2B5EF4-FFF2-40B4-BE49-F238E27FC236}">
                  <a16:creationId xmlns:a16="http://schemas.microsoft.com/office/drawing/2014/main" id="{45E257E9-886C-404C-9CB3-E913F05EFF5F}"/>
                </a:ext>
              </a:extLst>
            </p:cNvPr>
            <p:cNvSpPr/>
            <p:nvPr/>
          </p:nvSpPr>
          <p:spPr>
            <a:xfrm>
              <a:off x="15071536" y="-1333727"/>
              <a:ext cx="1080000" cy="720000"/>
            </a:xfrm>
            <a:prstGeom prst="rect">
              <a:avLst/>
            </a:prstGeom>
            <a:solidFill>
              <a:srgbClr val="9F44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39" name="Retângulo 138">
              <a:extLst>
                <a:ext uri="{FF2B5EF4-FFF2-40B4-BE49-F238E27FC236}">
                  <a16:creationId xmlns:a16="http://schemas.microsoft.com/office/drawing/2014/main" id="{D10147DF-69B5-454A-8138-59EED137632C}"/>
                </a:ext>
              </a:extLst>
            </p:cNvPr>
            <p:cNvSpPr/>
            <p:nvPr/>
          </p:nvSpPr>
          <p:spPr>
            <a:xfrm>
              <a:off x="16564828" y="-1333727"/>
              <a:ext cx="1080000" cy="720000"/>
            </a:xfrm>
            <a:prstGeom prst="rect">
              <a:avLst/>
            </a:prstGeom>
            <a:solidFill>
              <a:srgbClr val="1A456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40" name="Retângulo 139">
              <a:extLst>
                <a:ext uri="{FF2B5EF4-FFF2-40B4-BE49-F238E27FC236}">
                  <a16:creationId xmlns:a16="http://schemas.microsoft.com/office/drawing/2014/main" id="{F3CAF4B8-625D-4E82-9735-ABC600BE93E1}"/>
                </a:ext>
              </a:extLst>
            </p:cNvPr>
            <p:cNvSpPr/>
            <p:nvPr/>
          </p:nvSpPr>
          <p:spPr>
            <a:xfrm>
              <a:off x="7605086" y="-1333727"/>
              <a:ext cx="1080000" cy="720000"/>
            </a:xfrm>
            <a:prstGeom prst="rect">
              <a:avLst/>
            </a:prstGeom>
            <a:solidFill>
              <a:srgbClr val="71C0B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41" name="Rectangle 40">
              <a:extLst>
                <a:ext uri="{FF2B5EF4-FFF2-40B4-BE49-F238E27FC236}">
                  <a16:creationId xmlns:a16="http://schemas.microsoft.com/office/drawing/2014/main" id="{1301FA34-BB60-4781-9AB0-0FA8E5D292FF}"/>
                </a:ext>
              </a:extLst>
            </p:cNvPr>
            <p:cNvSpPr/>
            <p:nvPr/>
          </p:nvSpPr>
          <p:spPr>
            <a:xfrm rot="10800000">
              <a:off x="15071536" y="-2275863"/>
              <a:ext cx="1080000" cy="720000"/>
            </a:xfrm>
            <a:prstGeom prst="rect">
              <a:avLst/>
            </a:prstGeom>
            <a:solidFill>
              <a:srgbClr val="BF0239"/>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142" name="Rectangle 44">
              <a:extLst>
                <a:ext uri="{FF2B5EF4-FFF2-40B4-BE49-F238E27FC236}">
                  <a16:creationId xmlns:a16="http://schemas.microsoft.com/office/drawing/2014/main" id="{F8147BDC-70D4-401A-A5A2-FD5FC0A8F0C0}"/>
                </a:ext>
              </a:extLst>
            </p:cNvPr>
            <p:cNvSpPr/>
            <p:nvPr/>
          </p:nvSpPr>
          <p:spPr>
            <a:xfrm rot="10800000">
              <a:off x="12084956" y="-2275862"/>
              <a:ext cx="1080000" cy="720000"/>
            </a:xfrm>
            <a:prstGeom prst="rect">
              <a:avLst/>
            </a:prstGeom>
            <a:solidFill>
              <a:srgbClr val="FEA932"/>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143" name="Rectangle 48">
              <a:extLst>
                <a:ext uri="{FF2B5EF4-FFF2-40B4-BE49-F238E27FC236}">
                  <a16:creationId xmlns:a16="http://schemas.microsoft.com/office/drawing/2014/main" id="{879B038C-68AA-4B69-9FEF-A07D8E3DC023}"/>
                </a:ext>
              </a:extLst>
            </p:cNvPr>
            <p:cNvSpPr/>
            <p:nvPr/>
          </p:nvSpPr>
          <p:spPr>
            <a:xfrm rot="10800000">
              <a:off x="10591666" y="-2275862"/>
              <a:ext cx="1080000" cy="720000"/>
            </a:xfrm>
            <a:prstGeom prst="rect">
              <a:avLst/>
            </a:prstGeom>
            <a:solidFill>
              <a:srgbClr val="D7E03D"/>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144" name="Rectangle 52">
              <a:extLst>
                <a:ext uri="{FF2B5EF4-FFF2-40B4-BE49-F238E27FC236}">
                  <a16:creationId xmlns:a16="http://schemas.microsoft.com/office/drawing/2014/main" id="{C60023CC-9529-49FF-94F9-9D0CA190C43C}"/>
                </a:ext>
              </a:extLst>
            </p:cNvPr>
            <p:cNvSpPr/>
            <p:nvPr/>
          </p:nvSpPr>
          <p:spPr>
            <a:xfrm rot="10800000">
              <a:off x="7605086" y="-2275863"/>
              <a:ext cx="1080000" cy="720000"/>
            </a:xfrm>
            <a:prstGeom prst="rect">
              <a:avLst/>
            </a:prstGeom>
            <a:solidFill>
              <a:srgbClr val="1291C2"/>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145" name="Rectangle 56">
              <a:extLst>
                <a:ext uri="{FF2B5EF4-FFF2-40B4-BE49-F238E27FC236}">
                  <a16:creationId xmlns:a16="http://schemas.microsoft.com/office/drawing/2014/main" id="{569A4DAC-C5D4-47C3-ABCA-0915EF580BDD}"/>
                </a:ext>
              </a:extLst>
            </p:cNvPr>
            <p:cNvSpPr/>
            <p:nvPr/>
          </p:nvSpPr>
          <p:spPr>
            <a:xfrm rot="10800000">
              <a:off x="13578246" y="-2275863"/>
              <a:ext cx="1080000" cy="720000"/>
            </a:xfrm>
            <a:prstGeom prst="rect">
              <a:avLst/>
            </a:prstGeom>
            <a:solidFill>
              <a:srgbClr val="F56B2A"/>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146" name="Rectangle 52">
              <a:extLst>
                <a:ext uri="{FF2B5EF4-FFF2-40B4-BE49-F238E27FC236}">
                  <a16:creationId xmlns:a16="http://schemas.microsoft.com/office/drawing/2014/main" id="{E9C637BE-B53E-46B1-A58A-7AEE176FA565}"/>
                </a:ext>
              </a:extLst>
            </p:cNvPr>
            <p:cNvSpPr/>
            <p:nvPr/>
          </p:nvSpPr>
          <p:spPr>
            <a:xfrm rot="10800000">
              <a:off x="9098376" y="-2275863"/>
              <a:ext cx="1080000" cy="720000"/>
            </a:xfrm>
            <a:prstGeom prst="rect">
              <a:avLst/>
            </a:prstGeom>
            <a:solidFill>
              <a:srgbClr val="00B050"/>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147" name="Rectangle 52">
              <a:extLst>
                <a:ext uri="{FF2B5EF4-FFF2-40B4-BE49-F238E27FC236}">
                  <a16:creationId xmlns:a16="http://schemas.microsoft.com/office/drawing/2014/main" id="{659AA426-9975-4365-BB1F-4A25A017017B}"/>
                </a:ext>
              </a:extLst>
            </p:cNvPr>
            <p:cNvSpPr/>
            <p:nvPr/>
          </p:nvSpPr>
          <p:spPr>
            <a:xfrm rot="10800000">
              <a:off x="16564828" y="-2275863"/>
              <a:ext cx="1080000" cy="720000"/>
            </a:xfrm>
            <a:prstGeom prst="rect">
              <a:avLst/>
            </a:prstGeom>
            <a:solidFill>
              <a:srgbClr val="7F3274"/>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latinLnBrk="1" hangingPunct="0"/>
              <a:endParaRPr lang="en-US" sz="2400">
                <a:solidFill>
                  <a:srgbClr val="FFFFFF"/>
                </a:solidFill>
                <a:latin typeface="Helvetica Light"/>
                <a:ea typeface="Helvetica Light"/>
                <a:cs typeface="Helvetica Light"/>
              </a:endParaRPr>
            </a:p>
          </p:txBody>
        </p:sp>
        <p:sp>
          <p:nvSpPr>
            <p:cNvPr id="148" name="Retângulo 147">
              <a:extLst>
                <a:ext uri="{FF2B5EF4-FFF2-40B4-BE49-F238E27FC236}">
                  <a16:creationId xmlns:a16="http://schemas.microsoft.com/office/drawing/2014/main" id="{1BD07882-CFC7-429E-A7B7-E0BEE9D8BAF5}"/>
                </a:ext>
              </a:extLst>
            </p:cNvPr>
            <p:cNvSpPr/>
            <p:nvPr/>
          </p:nvSpPr>
          <p:spPr>
            <a:xfrm>
              <a:off x="9098376" y="-1333727"/>
              <a:ext cx="1080000" cy="720000"/>
            </a:xfrm>
            <a:prstGeom prst="rect">
              <a:avLst/>
            </a:prstGeom>
            <a:solidFill>
              <a:srgbClr val="6FB23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grpSp>
      <p:grpSp>
        <p:nvGrpSpPr>
          <p:cNvPr id="3" name="Agrupar 2">
            <a:extLst>
              <a:ext uri="{FF2B5EF4-FFF2-40B4-BE49-F238E27FC236}">
                <a16:creationId xmlns:a16="http://schemas.microsoft.com/office/drawing/2014/main" id="{53F2FCA9-24E2-4ECD-97B7-5106BD7BEC3C}"/>
              </a:ext>
            </a:extLst>
          </p:cNvPr>
          <p:cNvGrpSpPr/>
          <p:nvPr userDrawn="1"/>
        </p:nvGrpSpPr>
        <p:grpSpPr>
          <a:xfrm>
            <a:off x="7645956" y="-661340"/>
            <a:ext cx="1295080" cy="529339"/>
            <a:chOff x="9131221" y="-1166453"/>
            <a:chExt cx="1726773" cy="705785"/>
          </a:xfrm>
        </p:grpSpPr>
        <p:sp>
          <p:nvSpPr>
            <p:cNvPr id="51" name="Retângulo 50">
              <a:extLst>
                <a:ext uri="{FF2B5EF4-FFF2-40B4-BE49-F238E27FC236}">
                  <a16:creationId xmlns:a16="http://schemas.microsoft.com/office/drawing/2014/main" id="{7CB8187E-152D-4412-BA74-7DC8191F7CE6}"/>
                </a:ext>
              </a:extLst>
            </p:cNvPr>
            <p:cNvSpPr/>
            <p:nvPr userDrawn="1"/>
          </p:nvSpPr>
          <p:spPr>
            <a:xfrm>
              <a:off x="9131221" y="-766398"/>
              <a:ext cx="458595" cy="305730"/>
            </a:xfrm>
            <a:prstGeom prst="rect">
              <a:avLst/>
            </a:prstGeom>
            <a:solidFill>
              <a:srgbClr val="008F8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52" name="Rectangle 52">
              <a:extLst>
                <a:ext uri="{FF2B5EF4-FFF2-40B4-BE49-F238E27FC236}">
                  <a16:creationId xmlns:a16="http://schemas.microsoft.com/office/drawing/2014/main" id="{6731F8C8-588E-478E-B27F-47AA7091C1C5}"/>
                </a:ext>
              </a:extLst>
            </p:cNvPr>
            <p:cNvSpPr/>
            <p:nvPr userDrawn="1"/>
          </p:nvSpPr>
          <p:spPr>
            <a:xfrm rot="10800000">
              <a:off x="9131221" y="-1166453"/>
              <a:ext cx="458595" cy="305730"/>
            </a:xfrm>
            <a:prstGeom prst="rect">
              <a:avLst/>
            </a:prstGeom>
            <a:solidFill>
              <a:srgbClr val="5AA775"/>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53" name="Rectangle 52">
              <a:extLst>
                <a:ext uri="{FF2B5EF4-FFF2-40B4-BE49-F238E27FC236}">
                  <a16:creationId xmlns:a16="http://schemas.microsoft.com/office/drawing/2014/main" id="{05A8884F-8ECD-46D6-8D23-A2493E416F0B}"/>
                </a:ext>
              </a:extLst>
            </p:cNvPr>
            <p:cNvSpPr/>
            <p:nvPr userDrawn="1"/>
          </p:nvSpPr>
          <p:spPr>
            <a:xfrm rot="10800000">
              <a:off x="9765310" y="-1166453"/>
              <a:ext cx="458595" cy="305730"/>
            </a:xfrm>
            <a:prstGeom prst="rect">
              <a:avLst/>
            </a:prstGeom>
            <a:solidFill>
              <a:srgbClr val="6BCABA"/>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54" name="Retângulo 53">
              <a:extLst>
                <a:ext uri="{FF2B5EF4-FFF2-40B4-BE49-F238E27FC236}">
                  <a16:creationId xmlns:a16="http://schemas.microsoft.com/office/drawing/2014/main" id="{7A49A67D-5BE1-407E-8AEA-5735CE7C9824}"/>
                </a:ext>
              </a:extLst>
            </p:cNvPr>
            <p:cNvSpPr/>
            <p:nvPr userDrawn="1"/>
          </p:nvSpPr>
          <p:spPr>
            <a:xfrm>
              <a:off x="9765310" y="-766398"/>
              <a:ext cx="458595" cy="305730"/>
            </a:xfrm>
            <a:prstGeom prst="rect">
              <a:avLst/>
            </a:prstGeom>
            <a:solidFill>
              <a:srgbClr val="6FA2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62" name="Rectangle 52">
              <a:extLst>
                <a:ext uri="{FF2B5EF4-FFF2-40B4-BE49-F238E27FC236}">
                  <a16:creationId xmlns:a16="http://schemas.microsoft.com/office/drawing/2014/main" id="{19450E3A-55BC-4C78-8CD3-6669E5DAC433}"/>
                </a:ext>
              </a:extLst>
            </p:cNvPr>
            <p:cNvSpPr/>
            <p:nvPr userDrawn="1"/>
          </p:nvSpPr>
          <p:spPr>
            <a:xfrm rot="10800000">
              <a:off x="10399399" y="-1166453"/>
              <a:ext cx="458595" cy="305730"/>
            </a:xfrm>
            <a:prstGeom prst="rect">
              <a:avLst/>
            </a:prstGeom>
            <a:solidFill>
              <a:srgbClr val="B2C93E"/>
            </a:solidFill>
            <a:ln w="12700"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algn="ctr" rtl="0" latinLnBrk="1" hangingPunct="0"/>
              <a:endParaRPr lang="en-US" sz="2400">
                <a:solidFill>
                  <a:srgbClr val="FFFFFF"/>
                </a:solidFill>
                <a:latin typeface="Helvetica Light"/>
                <a:ea typeface="Helvetica Light"/>
                <a:cs typeface="Helvetica Light"/>
              </a:endParaRPr>
            </a:p>
          </p:txBody>
        </p:sp>
        <p:sp>
          <p:nvSpPr>
            <p:cNvPr id="63" name="Retângulo 62">
              <a:extLst>
                <a:ext uri="{FF2B5EF4-FFF2-40B4-BE49-F238E27FC236}">
                  <a16:creationId xmlns:a16="http://schemas.microsoft.com/office/drawing/2014/main" id="{86504589-A616-46EB-81FB-CF563D91B28D}"/>
                </a:ext>
              </a:extLst>
            </p:cNvPr>
            <p:cNvSpPr/>
            <p:nvPr userDrawn="1"/>
          </p:nvSpPr>
          <p:spPr>
            <a:xfrm>
              <a:off x="10399399" y="-766398"/>
              <a:ext cx="458595" cy="305730"/>
            </a:xfrm>
            <a:prstGeom prst="rect">
              <a:avLst/>
            </a:prstGeom>
            <a:solidFill>
              <a:srgbClr val="647A7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grpSp>
      <p:sp>
        <p:nvSpPr>
          <p:cNvPr id="64" name="Espaço Reservado para Título 1">
            <a:extLst>
              <a:ext uri="{FF2B5EF4-FFF2-40B4-BE49-F238E27FC236}">
                <a16:creationId xmlns:a16="http://schemas.microsoft.com/office/drawing/2014/main" id="{E983A813-7488-4277-99D4-FB99581C83FF}"/>
              </a:ext>
            </a:extLst>
          </p:cNvPr>
          <p:cNvSpPr txBox="1">
            <a:spLocks/>
          </p:cNvSpPr>
          <p:nvPr userDrawn="1"/>
        </p:nvSpPr>
        <p:spPr>
          <a:xfrm>
            <a:off x="3937324" y="-1240984"/>
            <a:ext cx="1259987" cy="645288"/>
          </a:xfrm>
          <a:prstGeom prst="rect">
            <a:avLst/>
          </a:prstGeom>
          <a:noFill/>
        </p:spPr>
        <p:txBody>
          <a:bodyPr wrap="square" lIns="68580" tIns="34290" rIns="68580" bIns="34290" rtlCol="0" anchor="ctr" anchorCtr="0">
            <a:noAutofit/>
          </a:bodyPr>
          <a:lstStyle>
            <a:lvl1pPr algn="l" defTabSz="914400" rtl="0" eaLnBrk="1" latinLnBrk="0" hangingPunct="1">
              <a:lnSpc>
                <a:spcPct val="90000"/>
              </a:lnSpc>
              <a:spcBef>
                <a:spcPct val="0"/>
              </a:spcBef>
              <a:buNone/>
              <a:defRPr lang="pt-BR" sz="2667" kern="1200">
                <a:solidFill>
                  <a:srgbClr val="007E78"/>
                </a:solidFill>
                <a:latin typeface="Calibri"/>
                <a:ea typeface="+mn-ea"/>
                <a:cs typeface="+mj-cs"/>
              </a:defRPr>
            </a:lvl1pPr>
          </a:lstStyle>
          <a:p>
            <a:pPr defTabSz="457178"/>
            <a:r>
              <a:rPr lang="pt-BR" sz="2000" u="sng" dirty="0">
                <a:solidFill>
                  <a:schemeClr val="bg1"/>
                </a:solidFill>
              </a:rPr>
              <a:t>Colorido</a:t>
            </a:r>
          </a:p>
        </p:txBody>
      </p:sp>
      <p:sp>
        <p:nvSpPr>
          <p:cNvPr id="65" name="Espaço Reservado para Título 1">
            <a:extLst>
              <a:ext uri="{FF2B5EF4-FFF2-40B4-BE49-F238E27FC236}">
                <a16:creationId xmlns:a16="http://schemas.microsoft.com/office/drawing/2014/main" id="{DB8590EC-E58A-486E-8BE1-7A76098C15B8}"/>
              </a:ext>
            </a:extLst>
          </p:cNvPr>
          <p:cNvSpPr txBox="1">
            <a:spLocks/>
          </p:cNvSpPr>
          <p:nvPr userDrawn="1"/>
        </p:nvSpPr>
        <p:spPr>
          <a:xfrm>
            <a:off x="7579321" y="-1240984"/>
            <a:ext cx="1259987" cy="645288"/>
          </a:xfrm>
          <a:prstGeom prst="rect">
            <a:avLst/>
          </a:prstGeom>
          <a:noFill/>
        </p:spPr>
        <p:txBody>
          <a:bodyPr wrap="square" lIns="68580" tIns="34290" rIns="68580" bIns="34290" rtlCol="0" anchor="ctr" anchorCtr="0">
            <a:noAutofit/>
          </a:bodyPr>
          <a:lstStyle>
            <a:lvl1pPr algn="l" defTabSz="914400" rtl="0" eaLnBrk="1" latinLnBrk="0" hangingPunct="1">
              <a:lnSpc>
                <a:spcPct val="90000"/>
              </a:lnSpc>
              <a:spcBef>
                <a:spcPct val="0"/>
              </a:spcBef>
              <a:buNone/>
              <a:defRPr lang="pt-BR" sz="2667" kern="1200">
                <a:solidFill>
                  <a:srgbClr val="007E78"/>
                </a:solidFill>
                <a:latin typeface="Calibri"/>
                <a:ea typeface="+mn-ea"/>
                <a:cs typeface="+mj-cs"/>
              </a:defRPr>
            </a:lvl1pPr>
          </a:lstStyle>
          <a:p>
            <a:pPr defTabSz="457178"/>
            <a:r>
              <a:rPr lang="pt-BR" sz="2000" u="sng" dirty="0">
                <a:solidFill>
                  <a:schemeClr val="bg1"/>
                </a:solidFill>
              </a:rPr>
              <a:t>Gráfico</a:t>
            </a:r>
          </a:p>
        </p:txBody>
      </p:sp>
      <p:sp>
        <p:nvSpPr>
          <p:cNvPr id="4" name="Espaço Reservado para Título 3">
            <a:extLst>
              <a:ext uri="{FF2B5EF4-FFF2-40B4-BE49-F238E27FC236}">
                <a16:creationId xmlns:a16="http://schemas.microsoft.com/office/drawing/2014/main" id="{EDF71F8A-E6BE-46BB-A2ED-D1C7A298F7C4}"/>
              </a:ext>
            </a:extLst>
          </p:cNvPr>
          <p:cNvSpPr>
            <a:spLocks noGrp="1"/>
          </p:cNvSpPr>
          <p:nvPr>
            <p:ph type="title"/>
          </p:nvPr>
        </p:nvSpPr>
        <p:spPr>
          <a:xfrm>
            <a:off x="103202" y="84040"/>
            <a:ext cx="8953712" cy="645288"/>
          </a:xfrm>
          <a:prstGeom prst="rect">
            <a:avLst/>
          </a:prstGeom>
        </p:spPr>
        <p:txBody>
          <a:bodyPr vert="horz" lIns="91440" tIns="45720" rIns="91440" bIns="45720" rtlCol="0" anchor="ctr">
            <a:normAutofit/>
          </a:bodyPr>
          <a:lstStyle/>
          <a:p>
            <a:r>
              <a:rPr lang="pt-BR"/>
              <a:t>Clique para editar o título Mestre</a:t>
            </a:r>
          </a:p>
        </p:txBody>
      </p:sp>
      <p:sp>
        <p:nvSpPr>
          <p:cNvPr id="69" name="Espaço Reservado para Título 1">
            <a:extLst>
              <a:ext uri="{FF2B5EF4-FFF2-40B4-BE49-F238E27FC236}">
                <a16:creationId xmlns:a16="http://schemas.microsoft.com/office/drawing/2014/main" id="{30E12B73-7F60-4D5A-9D1F-BE49134DDDCB}"/>
              </a:ext>
            </a:extLst>
          </p:cNvPr>
          <p:cNvSpPr txBox="1">
            <a:spLocks/>
          </p:cNvSpPr>
          <p:nvPr userDrawn="1"/>
        </p:nvSpPr>
        <p:spPr>
          <a:xfrm>
            <a:off x="-34725" y="-1551631"/>
            <a:ext cx="1939725" cy="645288"/>
          </a:xfrm>
          <a:prstGeom prst="rect">
            <a:avLst/>
          </a:prstGeom>
          <a:noFill/>
        </p:spPr>
        <p:txBody>
          <a:bodyPr wrap="square" lIns="68580" tIns="34290" rIns="68580" bIns="34290" rtlCol="0" anchor="ctr" anchorCtr="0">
            <a:noAutofit/>
          </a:bodyPr>
          <a:lstStyle>
            <a:lvl1pPr algn="l" defTabSz="914400" rtl="0" eaLnBrk="1" latinLnBrk="0" hangingPunct="1">
              <a:lnSpc>
                <a:spcPct val="90000"/>
              </a:lnSpc>
              <a:spcBef>
                <a:spcPct val="0"/>
              </a:spcBef>
              <a:buNone/>
              <a:defRPr lang="pt-BR" sz="2667" kern="1200">
                <a:solidFill>
                  <a:srgbClr val="007E78"/>
                </a:solidFill>
                <a:latin typeface="Calibri"/>
                <a:ea typeface="+mn-ea"/>
                <a:cs typeface="+mj-cs"/>
              </a:defRPr>
            </a:lvl1pPr>
          </a:lstStyle>
          <a:p>
            <a:pPr defTabSz="457178"/>
            <a:r>
              <a:rPr lang="pt-BR" sz="2000" u="sng" dirty="0">
                <a:solidFill>
                  <a:schemeClr val="bg1"/>
                </a:solidFill>
              </a:rPr>
              <a:t>Cores antigas:</a:t>
            </a:r>
          </a:p>
        </p:txBody>
      </p:sp>
    </p:spTree>
    <p:extLst>
      <p:ext uri="{BB962C8B-B14F-4D97-AF65-F5344CB8AC3E}">
        <p14:creationId xmlns:p14="http://schemas.microsoft.com/office/powerpoint/2010/main" val="165938507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7" r:id="rId6"/>
  </p:sldLayoutIdLst>
  <p:txStyles>
    <p:titleStyle>
      <a:lvl1pPr algn="l" defTabSz="685800" rtl="0" eaLnBrk="1" latinLnBrk="0" hangingPunct="1">
        <a:lnSpc>
          <a:spcPct val="90000"/>
        </a:lnSpc>
        <a:spcBef>
          <a:spcPct val="0"/>
        </a:spcBef>
        <a:buNone/>
        <a:defRPr lang="pt-BR" sz="2100" kern="1200">
          <a:solidFill>
            <a:srgbClr val="007E78"/>
          </a:solidFill>
          <a:latin typeface="Calibri"/>
          <a:ea typeface="+mn-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ntendo texto, quadro-negro&#10;&#10;Descrição gerada com alta confiança">
            <a:extLst>
              <a:ext uri="{FF2B5EF4-FFF2-40B4-BE49-F238E27FC236}">
                <a16:creationId xmlns:a16="http://schemas.microsoft.com/office/drawing/2014/main" id="{C021E5FC-FDCE-49F8-93E1-A60A2B2AD93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39203" t="6208" r="21421" b="70935"/>
          <a:stretch/>
        </p:blipFill>
        <p:spPr>
          <a:xfrm>
            <a:off x="281116" y="258265"/>
            <a:ext cx="8581767" cy="4644834"/>
          </a:xfrm>
          <a:prstGeom prst="rect">
            <a:avLst/>
          </a:prstGeom>
        </p:spPr>
      </p:pic>
      <p:sp>
        <p:nvSpPr>
          <p:cNvPr id="21" name="TextBox 6">
            <a:extLst>
              <a:ext uri="{FF2B5EF4-FFF2-40B4-BE49-F238E27FC236}">
                <a16:creationId xmlns:a16="http://schemas.microsoft.com/office/drawing/2014/main" id="{7CB95CFB-12E8-4E98-9FA9-39E70ADD2625}"/>
              </a:ext>
            </a:extLst>
          </p:cNvPr>
          <p:cNvSpPr txBox="1"/>
          <p:nvPr/>
        </p:nvSpPr>
        <p:spPr>
          <a:xfrm>
            <a:off x="488722" y="3253497"/>
            <a:ext cx="2696531" cy="1004500"/>
          </a:xfrm>
          <a:prstGeom prst="rect">
            <a:avLst/>
          </a:prstGeom>
          <a:noFill/>
        </p:spPr>
        <p:txBody>
          <a:bodyPr wrap="square" lIns="180000" tIns="180000" rIns="180000" bIns="180000" rtlCol="0" anchor="ctr" anchorCtr="0">
            <a:noAutofit/>
          </a:bodyPr>
          <a:lstStyle/>
          <a:p>
            <a:pPr>
              <a:lnSpc>
                <a:spcPct val="130000"/>
              </a:lnSpc>
            </a:pPr>
            <a:r>
              <a:rPr lang="en-US" sz="1400" dirty="0">
                <a:solidFill>
                  <a:schemeClr val="bg1"/>
                </a:solidFill>
                <a:latin typeface="Domaine Sans Text App Light" panose="020B0403070702040203" pitchFamily="34" charset="0"/>
                <a:cs typeface="Domaine Sans Text Light"/>
              </a:rPr>
              <a:t>Abril, 2021</a:t>
            </a:r>
          </a:p>
        </p:txBody>
      </p:sp>
      <p:sp>
        <p:nvSpPr>
          <p:cNvPr id="22" name="CaixaDeTexto 19">
            <a:extLst>
              <a:ext uri="{FF2B5EF4-FFF2-40B4-BE49-F238E27FC236}">
                <a16:creationId xmlns:a16="http://schemas.microsoft.com/office/drawing/2014/main" id="{A2B4C45A-30BB-4231-A660-86B5EC803AD6}"/>
              </a:ext>
            </a:extLst>
          </p:cNvPr>
          <p:cNvSpPr txBox="1"/>
          <p:nvPr/>
        </p:nvSpPr>
        <p:spPr>
          <a:xfrm>
            <a:off x="488723" y="1838701"/>
            <a:ext cx="2532683" cy="1374333"/>
          </a:xfrm>
          <a:prstGeom prst="rect">
            <a:avLst/>
          </a:prstGeom>
          <a:noFill/>
        </p:spPr>
        <p:txBody>
          <a:bodyPr wrap="square" lIns="68580" tIns="34290" rIns="68580" bIns="34290" rtlCol="0" anchor="ctr" anchorCtr="0">
            <a:noAutofit/>
          </a:bodyPr>
          <a:lstStyle/>
          <a:p>
            <a:r>
              <a:rPr lang="da-DK" dirty="0">
                <a:solidFill>
                  <a:schemeClr val="bg1"/>
                </a:solidFill>
                <a:latin typeface="Domaine Sans Text" panose="020B0503070702040203" pitchFamily="34" charset="0"/>
                <a:cs typeface="Domaine Sans Display Black"/>
              </a:rPr>
              <a:t>Case inteligência de vendas</a:t>
            </a:r>
            <a:endParaRPr lang="en-US" dirty="0">
              <a:solidFill>
                <a:schemeClr val="bg1"/>
              </a:solidFill>
              <a:latin typeface="Domaine Sans Text" panose="020B0503070702040203" pitchFamily="34" charset="0"/>
              <a:cs typeface="Domaine Sans Display Black"/>
            </a:endParaRPr>
          </a:p>
        </p:txBody>
      </p:sp>
      <p:cxnSp>
        <p:nvCxnSpPr>
          <p:cNvPr id="24" name="Straight Connector 10">
            <a:extLst>
              <a:ext uri="{FF2B5EF4-FFF2-40B4-BE49-F238E27FC236}">
                <a16:creationId xmlns:a16="http://schemas.microsoft.com/office/drawing/2014/main" id="{6231C840-BA36-4C7E-BFD6-D0B71A1BA676}"/>
              </a:ext>
            </a:extLst>
          </p:cNvPr>
          <p:cNvCxnSpPr/>
          <p:nvPr/>
        </p:nvCxnSpPr>
        <p:spPr>
          <a:xfrm>
            <a:off x="636104" y="3079105"/>
            <a:ext cx="1076446"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Freeform 5">
            <a:extLst>
              <a:ext uri="{FF2B5EF4-FFF2-40B4-BE49-F238E27FC236}">
                <a16:creationId xmlns:a16="http://schemas.microsoft.com/office/drawing/2014/main" id="{BE795EF5-6638-48BB-95A8-B418F30F73D2}"/>
              </a:ext>
            </a:extLst>
          </p:cNvPr>
          <p:cNvSpPr>
            <a:spLocks noEditPoints="1"/>
          </p:cNvSpPr>
          <p:nvPr/>
        </p:nvSpPr>
        <p:spPr bwMode="auto">
          <a:xfrm>
            <a:off x="5448781" y="1177295"/>
            <a:ext cx="1581150" cy="3416295"/>
          </a:xfrm>
          <a:custGeom>
            <a:avLst/>
            <a:gdLst>
              <a:gd name="T0" fmla="*/ 742 w 926"/>
              <a:gd name="T1" fmla="*/ 37 h 2086"/>
              <a:gd name="T2" fmla="*/ 833 w 926"/>
              <a:gd name="T3" fmla="*/ 138 h 2086"/>
              <a:gd name="T4" fmla="*/ 808 w 926"/>
              <a:gd name="T5" fmla="*/ 277 h 2086"/>
              <a:gd name="T6" fmla="*/ 640 w 926"/>
              <a:gd name="T7" fmla="*/ 367 h 2086"/>
              <a:gd name="T8" fmla="*/ 665 w 926"/>
              <a:gd name="T9" fmla="*/ 501 h 2086"/>
              <a:gd name="T10" fmla="*/ 920 w 926"/>
              <a:gd name="T11" fmla="*/ 1015 h 2086"/>
              <a:gd name="T12" fmla="*/ 728 w 926"/>
              <a:gd name="T13" fmla="*/ 1530 h 2086"/>
              <a:gd name="T14" fmla="*/ 803 w 926"/>
              <a:gd name="T15" fmla="*/ 1940 h 2086"/>
              <a:gd name="T16" fmla="*/ 605 w 926"/>
              <a:gd name="T17" fmla="*/ 2075 h 2086"/>
              <a:gd name="T18" fmla="*/ 164 w 926"/>
              <a:gd name="T19" fmla="*/ 2034 h 2086"/>
              <a:gd name="T20" fmla="*/ 208 w 926"/>
              <a:gd name="T21" fmla="*/ 1733 h 2086"/>
              <a:gd name="T22" fmla="*/ 96 w 926"/>
              <a:gd name="T23" fmla="*/ 1321 h 2086"/>
              <a:gd name="T24" fmla="*/ 226 w 926"/>
              <a:gd name="T25" fmla="*/ 526 h 2086"/>
              <a:gd name="T26" fmla="*/ 291 w 926"/>
              <a:gd name="T27" fmla="*/ 455 h 2086"/>
              <a:gd name="T28" fmla="*/ 264 w 926"/>
              <a:gd name="T29" fmla="*/ 326 h 2086"/>
              <a:gd name="T30" fmla="*/ 97 w 926"/>
              <a:gd name="T31" fmla="*/ 214 h 2086"/>
              <a:gd name="T32" fmla="*/ 133 w 926"/>
              <a:gd name="T33" fmla="*/ 62 h 2086"/>
              <a:gd name="T34" fmla="*/ 433 w 926"/>
              <a:gd name="T35" fmla="*/ 0 h 2086"/>
              <a:gd name="T36" fmla="*/ 632 w 926"/>
              <a:gd name="T37" fmla="*/ 2040 h 2086"/>
              <a:gd name="T38" fmla="*/ 774 w 926"/>
              <a:gd name="T39" fmla="*/ 1950 h 2086"/>
              <a:gd name="T40" fmla="*/ 672 w 926"/>
              <a:gd name="T41" fmla="*/ 1605 h 2086"/>
              <a:gd name="T42" fmla="*/ 851 w 926"/>
              <a:gd name="T43" fmla="*/ 1197 h 2086"/>
              <a:gd name="T44" fmla="*/ 649 w 926"/>
              <a:gd name="T45" fmla="*/ 528 h 2086"/>
              <a:gd name="T46" fmla="*/ 609 w 926"/>
              <a:gd name="T47" fmla="*/ 339 h 2086"/>
              <a:gd name="T48" fmla="*/ 773 w 926"/>
              <a:gd name="T49" fmla="*/ 261 h 2086"/>
              <a:gd name="T50" fmla="*/ 802 w 926"/>
              <a:gd name="T51" fmla="*/ 131 h 2086"/>
              <a:gd name="T52" fmla="*/ 692 w 926"/>
              <a:gd name="T53" fmla="*/ 56 h 2086"/>
              <a:gd name="T54" fmla="*/ 155 w 926"/>
              <a:gd name="T55" fmla="*/ 85 h 2086"/>
              <a:gd name="T56" fmla="*/ 128 w 926"/>
              <a:gd name="T57" fmla="*/ 210 h 2086"/>
              <a:gd name="T58" fmla="*/ 287 w 926"/>
              <a:gd name="T59" fmla="*/ 299 h 2086"/>
              <a:gd name="T60" fmla="*/ 321 w 926"/>
              <a:gd name="T61" fmla="*/ 453 h 2086"/>
              <a:gd name="T62" fmla="*/ 39 w 926"/>
              <a:gd name="T63" fmla="*/ 925 h 2086"/>
              <a:gd name="T64" fmla="*/ 218 w 926"/>
              <a:gd name="T65" fmla="*/ 1486 h 2086"/>
              <a:gd name="T66" fmla="*/ 154 w 926"/>
              <a:gd name="T67" fmla="*/ 1954 h 2086"/>
              <a:gd name="T68" fmla="*/ 232 w 926"/>
              <a:gd name="T69" fmla="*/ 2028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6" h="2086">
                <a:moveTo>
                  <a:pt x="433" y="0"/>
                </a:moveTo>
                <a:cubicBezTo>
                  <a:pt x="559" y="2"/>
                  <a:pt x="652" y="8"/>
                  <a:pt x="742" y="37"/>
                </a:cubicBezTo>
                <a:cubicBezTo>
                  <a:pt x="754" y="41"/>
                  <a:pt x="765" y="46"/>
                  <a:pt x="776" y="50"/>
                </a:cubicBezTo>
                <a:cubicBezTo>
                  <a:pt x="816" y="66"/>
                  <a:pt x="839" y="91"/>
                  <a:pt x="833" y="138"/>
                </a:cubicBezTo>
                <a:cubicBezTo>
                  <a:pt x="830" y="168"/>
                  <a:pt x="832" y="198"/>
                  <a:pt x="833" y="228"/>
                </a:cubicBezTo>
                <a:cubicBezTo>
                  <a:pt x="834" y="250"/>
                  <a:pt x="825" y="265"/>
                  <a:pt x="808" y="277"/>
                </a:cubicBezTo>
                <a:cubicBezTo>
                  <a:pt x="767" y="304"/>
                  <a:pt x="721" y="316"/>
                  <a:pt x="674" y="325"/>
                </a:cubicBezTo>
                <a:cubicBezTo>
                  <a:pt x="640" y="332"/>
                  <a:pt x="639" y="332"/>
                  <a:pt x="640" y="367"/>
                </a:cubicBezTo>
                <a:cubicBezTo>
                  <a:pt x="640" y="398"/>
                  <a:pt x="641" y="430"/>
                  <a:pt x="641" y="461"/>
                </a:cubicBezTo>
                <a:cubicBezTo>
                  <a:pt x="641" y="480"/>
                  <a:pt x="649" y="491"/>
                  <a:pt x="665" y="501"/>
                </a:cubicBezTo>
                <a:cubicBezTo>
                  <a:pt x="773" y="566"/>
                  <a:pt x="852" y="656"/>
                  <a:pt x="895" y="776"/>
                </a:cubicBezTo>
                <a:cubicBezTo>
                  <a:pt x="923" y="853"/>
                  <a:pt x="926" y="934"/>
                  <a:pt x="920" y="1015"/>
                </a:cubicBezTo>
                <a:cubicBezTo>
                  <a:pt x="909" y="1172"/>
                  <a:pt x="846" y="1311"/>
                  <a:pt x="770" y="1446"/>
                </a:cubicBezTo>
                <a:cubicBezTo>
                  <a:pt x="755" y="1473"/>
                  <a:pt x="742" y="1502"/>
                  <a:pt x="728" y="1530"/>
                </a:cubicBezTo>
                <a:cubicBezTo>
                  <a:pt x="697" y="1592"/>
                  <a:pt x="693" y="1655"/>
                  <a:pt x="718" y="1720"/>
                </a:cubicBezTo>
                <a:cubicBezTo>
                  <a:pt x="747" y="1793"/>
                  <a:pt x="775" y="1866"/>
                  <a:pt x="803" y="1940"/>
                </a:cubicBezTo>
                <a:cubicBezTo>
                  <a:pt x="821" y="1983"/>
                  <a:pt x="812" y="2009"/>
                  <a:pt x="771" y="2033"/>
                </a:cubicBezTo>
                <a:cubicBezTo>
                  <a:pt x="720" y="2062"/>
                  <a:pt x="662" y="2071"/>
                  <a:pt x="605" y="2075"/>
                </a:cubicBezTo>
                <a:cubicBezTo>
                  <a:pt x="501" y="2083"/>
                  <a:pt x="396" y="2086"/>
                  <a:pt x="292" y="2071"/>
                </a:cubicBezTo>
                <a:cubicBezTo>
                  <a:pt x="249" y="2064"/>
                  <a:pt x="205" y="2051"/>
                  <a:pt x="164" y="2034"/>
                </a:cubicBezTo>
                <a:cubicBezTo>
                  <a:pt x="118" y="2015"/>
                  <a:pt x="109" y="1985"/>
                  <a:pt x="128" y="1938"/>
                </a:cubicBezTo>
                <a:cubicBezTo>
                  <a:pt x="154" y="1870"/>
                  <a:pt x="180" y="1801"/>
                  <a:pt x="208" y="1733"/>
                </a:cubicBezTo>
                <a:cubicBezTo>
                  <a:pt x="241" y="1654"/>
                  <a:pt x="232" y="1580"/>
                  <a:pt x="193" y="1507"/>
                </a:cubicBezTo>
                <a:cubicBezTo>
                  <a:pt x="160" y="1445"/>
                  <a:pt x="126" y="1383"/>
                  <a:pt x="96" y="1321"/>
                </a:cubicBezTo>
                <a:cubicBezTo>
                  <a:pt x="32" y="1191"/>
                  <a:pt x="0" y="1053"/>
                  <a:pt x="9" y="908"/>
                </a:cubicBezTo>
                <a:cubicBezTo>
                  <a:pt x="19" y="747"/>
                  <a:pt x="98" y="622"/>
                  <a:pt x="226" y="526"/>
                </a:cubicBezTo>
                <a:cubicBezTo>
                  <a:pt x="238" y="518"/>
                  <a:pt x="250" y="508"/>
                  <a:pt x="264" y="502"/>
                </a:cubicBezTo>
                <a:cubicBezTo>
                  <a:pt x="284" y="492"/>
                  <a:pt x="291" y="477"/>
                  <a:pt x="291" y="455"/>
                </a:cubicBezTo>
                <a:cubicBezTo>
                  <a:pt x="290" y="423"/>
                  <a:pt x="290" y="391"/>
                  <a:pt x="291" y="359"/>
                </a:cubicBezTo>
                <a:cubicBezTo>
                  <a:pt x="292" y="338"/>
                  <a:pt x="283" y="331"/>
                  <a:pt x="264" y="326"/>
                </a:cubicBezTo>
                <a:cubicBezTo>
                  <a:pt x="224" y="316"/>
                  <a:pt x="184" y="304"/>
                  <a:pt x="145" y="290"/>
                </a:cubicBezTo>
                <a:cubicBezTo>
                  <a:pt x="112" y="277"/>
                  <a:pt x="93" y="253"/>
                  <a:pt x="97" y="214"/>
                </a:cubicBezTo>
                <a:cubicBezTo>
                  <a:pt x="100" y="184"/>
                  <a:pt x="99" y="153"/>
                  <a:pt x="97" y="124"/>
                </a:cubicBezTo>
                <a:cubicBezTo>
                  <a:pt x="95" y="93"/>
                  <a:pt x="108" y="72"/>
                  <a:pt x="133" y="62"/>
                </a:cubicBezTo>
                <a:cubicBezTo>
                  <a:pt x="178" y="44"/>
                  <a:pt x="224" y="26"/>
                  <a:pt x="271" y="18"/>
                </a:cubicBezTo>
                <a:cubicBezTo>
                  <a:pt x="335" y="6"/>
                  <a:pt x="400" y="4"/>
                  <a:pt x="433" y="0"/>
                </a:cubicBezTo>
                <a:close/>
                <a:moveTo>
                  <a:pt x="466" y="2052"/>
                </a:moveTo>
                <a:cubicBezTo>
                  <a:pt x="521" y="2048"/>
                  <a:pt x="577" y="2048"/>
                  <a:pt x="632" y="2040"/>
                </a:cubicBezTo>
                <a:cubicBezTo>
                  <a:pt x="674" y="2034"/>
                  <a:pt x="715" y="2021"/>
                  <a:pt x="755" y="2006"/>
                </a:cubicBezTo>
                <a:cubicBezTo>
                  <a:pt x="784" y="1994"/>
                  <a:pt x="786" y="1980"/>
                  <a:pt x="774" y="1950"/>
                </a:cubicBezTo>
                <a:cubicBezTo>
                  <a:pt x="748" y="1882"/>
                  <a:pt x="720" y="1814"/>
                  <a:pt x="694" y="1745"/>
                </a:cubicBezTo>
                <a:cubicBezTo>
                  <a:pt x="678" y="1700"/>
                  <a:pt x="664" y="1655"/>
                  <a:pt x="672" y="1605"/>
                </a:cubicBezTo>
                <a:cubicBezTo>
                  <a:pt x="682" y="1544"/>
                  <a:pt x="710" y="1490"/>
                  <a:pt x="739" y="1437"/>
                </a:cubicBezTo>
                <a:cubicBezTo>
                  <a:pt x="781" y="1359"/>
                  <a:pt x="824" y="1281"/>
                  <a:pt x="851" y="1197"/>
                </a:cubicBezTo>
                <a:cubicBezTo>
                  <a:pt x="887" y="1088"/>
                  <a:pt x="904" y="977"/>
                  <a:pt x="885" y="863"/>
                </a:cubicBezTo>
                <a:cubicBezTo>
                  <a:pt x="860" y="714"/>
                  <a:pt x="775" y="605"/>
                  <a:pt x="649" y="528"/>
                </a:cubicBezTo>
                <a:cubicBezTo>
                  <a:pt x="622" y="511"/>
                  <a:pt x="609" y="490"/>
                  <a:pt x="609" y="459"/>
                </a:cubicBezTo>
                <a:cubicBezTo>
                  <a:pt x="609" y="419"/>
                  <a:pt x="609" y="379"/>
                  <a:pt x="609" y="339"/>
                </a:cubicBezTo>
                <a:cubicBezTo>
                  <a:pt x="609" y="314"/>
                  <a:pt x="619" y="305"/>
                  <a:pt x="644" y="299"/>
                </a:cubicBezTo>
                <a:cubicBezTo>
                  <a:pt x="687" y="288"/>
                  <a:pt x="730" y="275"/>
                  <a:pt x="773" y="261"/>
                </a:cubicBezTo>
                <a:cubicBezTo>
                  <a:pt x="794" y="254"/>
                  <a:pt x="803" y="238"/>
                  <a:pt x="802" y="214"/>
                </a:cubicBezTo>
                <a:cubicBezTo>
                  <a:pt x="801" y="187"/>
                  <a:pt x="801" y="159"/>
                  <a:pt x="802" y="131"/>
                </a:cubicBezTo>
                <a:cubicBezTo>
                  <a:pt x="803" y="109"/>
                  <a:pt x="795" y="92"/>
                  <a:pt x="775" y="85"/>
                </a:cubicBezTo>
                <a:cubicBezTo>
                  <a:pt x="748" y="74"/>
                  <a:pt x="721" y="62"/>
                  <a:pt x="692" y="56"/>
                </a:cubicBezTo>
                <a:cubicBezTo>
                  <a:pt x="562" y="26"/>
                  <a:pt x="430" y="24"/>
                  <a:pt x="299" y="44"/>
                </a:cubicBezTo>
                <a:cubicBezTo>
                  <a:pt x="250" y="52"/>
                  <a:pt x="203" y="70"/>
                  <a:pt x="155" y="85"/>
                </a:cubicBezTo>
                <a:cubicBezTo>
                  <a:pt x="136" y="91"/>
                  <a:pt x="128" y="108"/>
                  <a:pt x="128" y="129"/>
                </a:cubicBezTo>
                <a:cubicBezTo>
                  <a:pt x="129" y="156"/>
                  <a:pt x="130" y="183"/>
                  <a:pt x="128" y="210"/>
                </a:cubicBezTo>
                <a:cubicBezTo>
                  <a:pt x="126" y="238"/>
                  <a:pt x="139" y="256"/>
                  <a:pt x="163" y="264"/>
                </a:cubicBezTo>
                <a:cubicBezTo>
                  <a:pt x="204" y="277"/>
                  <a:pt x="245" y="289"/>
                  <a:pt x="287" y="299"/>
                </a:cubicBezTo>
                <a:cubicBezTo>
                  <a:pt x="311" y="305"/>
                  <a:pt x="321" y="314"/>
                  <a:pt x="321" y="340"/>
                </a:cubicBezTo>
                <a:cubicBezTo>
                  <a:pt x="321" y="377"/>
                  <a:pt x="320" y="415"/>
                  <a:pt x="321" y="453"/>
                </a:cubicBezTo>
                <a:cubicBezTo>
                  <a:pt x="322" y="488"/>
                  <a:pt x="308" y="511"/>
                  <a:pt x="278" y="530"/>
                </a:cubicBezTo>
                <a:cubicBezTo>
                  <a:pt x="133" y="621"/>
                  <a:pt x="47" y="751"/>
                  <a:pt x="39" y="925"/>
                </a:cubicBezTo>
                <a:cubicBezTo>
                  <a:pt x="34" y="1040"/>
                  <a:pt x="55" y="1152"/>
                  <a:pt x="102" y="1257"/>
                </a:cubicBezTo>
                <a:cubicBezTo>
                  <a:pt x="137" y="1335"/>
                  <a:pt x="178" y="1410"/>
                  <a:pt x="218" y="1486"/>
                </a:cubicBezTo>
                <a:cubicBezTo>
                  <a:pt x="261" y="1569"/>
                  <a:pt x="275" y="1652"/>
                  <a:pt x="238" y="1741"/>
                </a:cubicBezTo>
                <a:cubicBezTo>
                  <a:pt x="209" y="1812"/>
                  <a:pt x="183" y="1884"/>
                  <a:pt x="154" y="1954"/>
                </a:cubicBezTo>
                <a:cubicBezTo>
                  <a:pt x="146" y="1975"/>
                  <a:pt x="149" y="1992"/>
                  <a:pt x="169" y="2002"/>
                </a:cubicBezTo>
                <a:cubicBezTo>
                  <a:pt x="189" y="2012"/>
                  <a:pt x="210" y="2022"/>
                  <a:pt x="232" y="2028"/>
                </a:cubicBezTo>
                <a:cubicBezTo>
                  <a:pt x="308" y="2048"/>
                  <a:pt x="387" y="2050"/>
                  <a:pt x="466" y="2052"/>
                </a:cubicBezTo>
                <a:close/>
              </a:path>
            </a:pathLst>
          </a:custGeom>
          <a:solidFill>
            <a:srgbClr val="6FA287"/>
          </a:solidFill>
          <a:ln>
            <a:noFill/>
          </a:ln>
        </p:spPr>
        <p:txBody>
          <a:bodyPr vert="horz" wrap="square" lIns="68580" tIns="34290" rIns="68580" bIns="34290" numCol="1" anchor="t" anchorCtr="0" compatLnSpc="1">
            <a:prstTxWarp prst="textNoShape">
              <a:avLst/>
            </a:prstTxWarp>
          </a:bodyPr>
          <a:lstStyle/>
          <a:p>
            <a:pPr algn="r" defTabSz="685800">
              <a:defRPr/>
            </a:pPr>
            <a:endParaRPr lang="pt-BR" sz="1350" kern="0" dirty="0">
              <a:solidFill>
                <a:sysClr val="windowText" lastClr="000000"/>
              </a:solidFill>
            </a:endParaRPr>
          </a:p>
        </p:txBody>
      </p:sp>
      <p:pic>
        <p:nvPicPr>
          <p:cNvPr id="2" name="Imagem 1">
            <a:extLst>
              <a:ext uri="{FF2B5EF4-FFF2-40B4-BE49-F238E27FC236}">
                <a16:creationId xmlns:a16="http://schemas.microsoft.com/office/drawing/2014/main" id="{D5FAAEC8-2D76-4F9E-ADA7-815A199B5021}"/>
              </a:ext>
            </a:extLst>
          </p:cNvPr>
          <p:cNvPicPr>
            <a:picLocks noChangeAspect="1"/>
          </p:cNvPicPr>
          <p:nvPr/>
        </p:nvPicPr>
        <p:blipFill>
          <a:blip r:embed="rId4"/>
          <a:stretch>
            <a:fillRect/>
          </a:stretch>
        </p:blipFill>
        <p:spPr>
          <a:xfrm>
            <a:off x="3021406" y="261257"/>
            <a:ext cx="5821140" cy="4636752"/>
          </a:xfrm>
          <a:prstGeom prst="rect">
            <a:avLst/>
          </a:prstGeom>
        </p:spPr>
      </p:pic>
      <p:pic>
        <p:nvPicPr>
          <p:cNvPr id="9" name="Imagem 2">
            <a:extLst>
              <a:ext uri="{FF2B5EF4-FFF2-40B4-BE49-F238E27FC236}">
                <a16:creationId xmlns:a16="http://schemas.microsoft.com/office/drawing/2014/main" id="{13D43A1B-0829-4D4C-BAF7-3D5B3ADF72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178" t="31609" r="14461" b="32512"/>
          <a:stretch>
            <a:fillRect/>
          </a:stretch>
        </p:blipFill>
        <p:spPr bwMode="auto">
          <a:xfrm>
            <a:off x="488722" y="412082"/>
            <a:ext cx="1611620" cy="38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8663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o 1" hidden="1">
            <a:extLst>
              <a:ext uri="{FF2B5EF4-FFF2-40B4-BE49-F238E27FC236}">
                <a16:creationId xmlns:a16="http://schemas.microsoft.com/office/drawing/2014/main" id="{7EA93B68-CE75-4417-8F7E-6BA3650C419C}"/>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Slide do think-cell" r:id="rId3" imgW="421" imgH="423" progId="TCLayout.ActiveDocument.1">
                  <p:embed/>
                </p:oleObj>
              </mc:Choice>
              <mc:Fallback>
                <p:oleObj name="Slide do think-cell" r:id="rId3" imgW="421" imgH="423" progId="TCLayout.ActiveDocument.1">
                  <p:embed/>
                  <p:pic>
                    <p:nvPicPr>
                      <p:cNvPr id="2" name="Objeto 1" hidden="1">
                        <a:extLst>
                          <a:ext uri="{FF2B5EF4-FFF2-40B4-BE49-F238E27FC236}">
                            <a16:creationId xmlns:a16="http://schemas.microsoft.com/office/drawing/2014/main" id="{7EA93B68-CE75-4417-8F7E-6BA3650C419C}"/>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8" name="Retângulo 27">
            <a:extLst>
              <a:ext uri="{FF2B5EF4-FFF2-40B4-BE49-F238E27FC236}">
                <a16:creationId xmlns:a16="http://schemas.microsoft.com/office/drawing/2014/main" id="{CF64650C-6FFE-4A8C-AD66-A4AB5395F622}"/>
              </a:ext>
            </a:extLst>
          </p:cNvPr>
          <p:cNvSpPr/>
          <p:nvPr/>
        </p:nvSpPr>
        <p:spPr>
          <a:xfrm rot="16200000">
            <a:off x="-2339105" y="2340691"/>
            <a:ext cx="5143501" cy="462115"/>
          </a:xfrm>
          <a:prstGeom prst="rect">
            <a:avLst/>
          </a:prstGeom>
          <a:solidFill>
            <a:srgbClr val="007E7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a:latin typeface="+mj-lt"/>
              </a:rPr>
              <a:t>Case inteligência de vendas</a:t>
            </a:r>
          </a:p>
        </p:txBody>
      </p:sp>
      <p:sp>
        <p:nvSpPr>
          <p:cNvPr id="32" name="Retângulo 31">
            <a:extLst>
              <a:ext uri="{FF2B5EF4-FFF2-40B4-BE49-F238E27FC236}">
                <a16:creationId xmlns:a16="http://schemas.microsoft.com/office/drawing/2014/main" id="{DD35D35D-D644-46AE-8215-8158B3DBEC76}"/>
              </a:ext>
            </a:extLst>
          </p:cNvPr>
          <p:cNvSpPr/>
          <p:nvPr/>
        </p:nvSpPr>
        <p:spPr>
          <a:xfrm rot="16200000">
            <a:off x="-1931938" y="2394494"/>
            <a:ext cx="5143500" cy="35450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pt-BR" dirty="0">
                <a:solidFill>
                  <a:prstClr val="white"/>
                </a:solidFill>
                <a:latin typeface="+mj-lt"/>
              </a:rPr>
              <a:t>Analista III</a:t>
            </a:r>
          </a:p>
        </p:txBody>
      </p:sp>
      <p:sp>
        <p:nvSpPr>
          <p:cNvPr id="6" name="CaixaDeTexto 3">
            <a:extLst>
              <a:ext uri="{FF2B5EF4-FFF2-40B4-BE49-F238E27FC236}">
                <a16:creationId xmlns:a16="http://schemas.microsoft.com/office/drawing/2014/main" id="{D8E610DF-2DCF-47D4-B994-BB36E22F0FBB}"/>
              </a:ext>
            </a:extLst>
          </p:cNvPr>
          <p:cNvSpPr txBox="1"/>
          <p:nvPr/>
        </p:nvSpPr>
        <p:spPr>
          <a:xfrm>
            <a:off x="1084162" y="227047"/>
            <a:ext cx="7756768" cy="4670509"/>
          </a:xfrm>
          <a:prstGeom prst="rect">
            <a:avLst/>
          </a:prstGeom>
          <a:noFill/>
        </p:spPr>
        <p:txBody>
          <a:bodyPr wrap="square" lIns="68580" tIns="34290" rIns="68580" bIns="34290" rtlCol="0">
            <a:spAutoFit/>
          </a:bodyPr>
          <a:lstStyle/>
          <a:p>
            <a:pPr marL="0" lvl="1" algn="just">
              <a:spcBef>
                <a:spcPts val="300"/>
              </a:spcBef>
            </a:pPr>
            <a:r>
              <a:rPr lang="pt-BR" sz="1200" dirty="0">
                <a:latin typeface="+mj-lt"/>
                <a:cs typeface="Domaine Sans Display Semibold"/>
              </a:rPr>
              <a:t>O Grupo Boticário é uma empresa com diversas marcas e vários canais de vendas! E um dos canais mais importantes para o negócio é o Canal de Venda Direta (porta a porta).</a:t>
            </a:r>
          </a:p>
          <a:p>
            <a:pPr marL="0" lvl="1" algn="just">
              <a:spcBef>
                <a:spcPts val="300"/>
              </a:spcBef>
            </a:pPr>
            <a:endParaRPr lang="pt-BR" sz="1200" dirty="0">
              <a:latin typeface="+mj-lt"/>
              <a:cs typeface="Domaine Sans Display Semibold"/>
            </a:endParaRPr>
          </a:p>
          <a:p>
            <a:pPr marL="0" lvl="1" algn="just">
              <a:spcBef>
                <a:spcPts val="300"/>
              </a:spcBef>
            </a:pPr>
            <a:r>
              <a:rPr lang="pt-BR" sz="1200" dirty="0">
                <a:latin typeface="+mj-lt"/>
                <a:cs typeface="Domaine Sans Display Semibold"/>
              </a:rPr>
              <a:t>O CASE:</a:t>
            </a:r>
          </a:p>
          <a:p>
            <a:pPr marL="0" lvl="1" algn="just">
              <a:spcBef>
                <a:spcPts val="300"/>
              </a:spcBef>
            </a:pPr>
            <a:endParaRPr lang="pt-BR" sz="1200" dirty="0">
              <a:latin typeface="+mj-lt"/>
              <a:cs typeface="Domaine Sans Display Semibold"/>
            </a:endParaRPr>
          </a:p>
          <a:p>
            <a:pPr marL="0" lvl="1" algn="just">
              <a:spcBef>
                <a:spcPts val="300"/>
              </a:spcBef>
            </a:pPr>
            <a:r>
              <a:rPr lang="pt-BR" sz="1200" dirty="0">
                <a:latin typeface="+mj-lt"/>
                <a:cs typeface="Domaine Sans Display Semibold"/>
              </a:rPr>
              <a:t>A marca O Boticário tem ciclos de campanhas de períodos que duram em média 21 dias e nesse período há uma estratégia comercial e promocional específicas. Produtos são lançados, promoções são realizadas e ao final de todas as campanhas, precisamos apurar o resultado e investigar as alavancas que trouxeram resultado para o negócio.</a:t>
            </a:r>
          </a:p>
          <a:p>
            <a:pPr marL="0" lvl="1" algn="just">
              <a:spcBef>
                <a:spcPts val="300"/>
              </a:spcBef>
            </a:pPr>
            <a:endParaRPr lang="pt-BR" sz="1200" dirty="0">
              <a:latin typeface="+mj-lt"/>
              <a:cs typeface="Domaine Sans Display Semibold"/>
            </a:endParaRPr>
          </a:p>
          <a:p>
            <a:pPr marL="0" lvl="1" algn="just">
              <a:spcBef>
                <a:spcPts val="300"/>
              </a:spcBef>
            </a:pPr>
            <a:r>
              <a:rPr lang="pt-BR" sz="1200" dirty="0">
                <a:latin typeface="+mj-lt"/>
                <a:cs typeface="Domaine Sans Display Semibold"/>
              </a:rPr>
              <a:t>O canal de Venda Direta de O Boticário acontece através da estrutura abaixo: Onde os franqueados possuem Espaços de Revenda, contratam supervisoras e essas por sua vez, gerenciam a base de Revendedoras cadastradas na marca (para essa região atendida pelo franqueado). </a:t>
            </a:r>
          </a:p>
          <a:p>
            <a:pPr marL="0" lvl="1" algn="just">
              <a:spcBef>
                <a:spcPts val="300"/>
              </a:spcBef>
            </a:pPr>
            <a:endParaRPr lang="pt-BR" sz="1200" dirty="0">
              <a:latin typeface="+mj-lt"/>
              <a:cs typeface="Domaine Sans Display Semibold"/>
            </a:endParaRPr>
          </a:p>
          <a:p>
            <a:pPr marL="0" lvl="1" algn="just">
              <a:spcBef>
                <a:spcPts val="300"/>
              </a:spcBef>
            </a:pPr>
            <a:endParaRPr lang="pt-BR" sz="1200" dirty="0">
              <a:latin typeface="+mj-lt"/>
              <a:cs typeface="Domaine Sans Display Semibold"/>
            </a:endParaRPr>
          </a:p>
          <a:p>
            <a:pPr marL="0" lvl="1" algn="just">
              <a:spcBef>
                <a:spcPts val="300"/>
              </a:spcBef>
            </a:pPr>
            <a:endParaRPr lang="pt-BR" sz="1200" dirty="0">
              <a:latin typeface="+mj-lt"/>
              <a:cs typeface="Domaine Sans Display Semibold"/>
            </a:endParaRPr>
          </a:p>
          <a:p>
            <a:pPr marL="0" lvl="1" algn="just">
              <a:spcBef>
                <a:spcPts val="300"/>
              </a:spcBef>
            </a:pPr>
            <a:endParaRPr lang="pt-BR" sz="1200" dirty="0">
              <a:latin typeface="+mj-lt"/>
              <a:cs typeface="Domaine Sans Display Semibold"/>
            </a:endParaRPr>
          </a:p>
          <a:p>
            <a:pPr marL="0" lvl="1" algn="just">
              <a:spcBef>
                <a:spcPts val="300"/>
              </a:spcBef>
            </a:pPr>
            <a:endParaRPr lang="pt-BR" sz="1200" dirty="0">
              <a:latin typeface="+mj-lt"/>
              <a:cs typeface="Domaine Sans Display Semibold"/>
            </a:endParaRPr>
          </a:p>
          <a:p>
            <a:pPr marL="0" lvl="1" algn="just">
              <a:spcBef>
                <a:spcPts val="300"/>
              </a:spcBef>
            </a:pPr>
            <a:endParaRPr lang="pt-BR" sz="1200" dirty="0">
              <a:latin typeface="+mj-lt"/>
              <a:cs typeface="Domaine Sans Display Semibold"/>
            </a:endParaRPr>
          </a:p>
          <a:p>
            <a:pPr marL="0" lvl="1" algn="just">
              <a:spcBef>
                <a:spcPts val="300"/>
              </a:spcBef>
            </a:pPr>
            <a:endParaRPr lang="pt-BR" sz="1200" dirty="0">
              <a:latin typeface="+mj-lt"/>
              <a:cs typeface="Domaine Sans Display Semibold"/>
            </a:endParaRPr>
          </a:p>
          <a:p>
            <a:pPr marL="0" lvl="1" algn="just">
              <a:spcBef>
                <a:spcPts val="300"/>
              </a:spcBef>
            </a:pPr>
            <a:r>
              <a:rPr lang="pt-BR" sz="1200" dirty="0">
                <a:latin typeface="+mj-lt"/>
                <a:cs typeface="Domaine Sans Display Semibold"/>
              </a:rPr>
              <a:t>A marca O Boticário, que é a maior em termos de distribuição geográfica e portfólio, possui produtos e submarcas de diferentes categorias: Perfumes, Loções/Cremes, Maquiagem, Sabonetes, Shampoos, Presentes, Desodorantes, entre outras.  </a:t>
            </a:r>
          </a:p>
        </p:txBody>
      </p:sp>
      <p:pic>
        <p:nvPicPr>
          <p:cNvPr id="7" name="Imagem 6">
            <a:extLst>
              <a:ext uri="{FF2B5EF4-FFF2-40B4-BE49-F238E27FC236}">
                <a16:creationId xmlns:a16="http://schemas.microsoft.com/office/drawing/2014/main" id="{18423ECE-676E-4A3B-9723-F495AFD7FCE3}"/>
              </a:ext>
            </a:extLst>
          </p:cNvPr>
          <p:cNvPicPr>
            <a:picLocks noChangeAspect="1"/>
          </p:cNvPicPr>
          <p:nvPr/>
        </p:nvPicPr>
        <p:blipFill>
          <a:blip r:embed="rId5"/>
          <a:stretch>
            <a:fillRect/>
          </a:stretch>
        </p:blipFill>
        <p:spPr>
          <a:xfrm>
            <a:off x="2526934" y="2784402"/>
            <a:ext cx="4090131" cy="1043725"/>
          </a:xfrm>
          <a:prstGeom prst="rect">
            <a:avLst/>
          </a:prstGeom>
        </p:spPr>
      </p:pic>
    </p:spTree>
    <p:extLst>
      <p:ext uri="{BB962C8B-B14F-4D97-AF65-F5344CB8AC3E}">
        <p14:creationId xmlns:p14="http://schemas.microsoft.com/office/powerpoint/2010/main" val="39027231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o 1" hidden="1">
            <a:extLst>
              <a:ext uri="{FF2B5EF4-FFF2-40B4-BE49-F238E27FC236}">
                <a16:creationId xmlns:a16="http://schemas.microsoft.com/office/drawing/2014/main" id="{7EA93B68-CE75-4417-8F7E-6BA3650C419C}"/>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Slide do think-cell" r:id="rId3" imgW="421" imgH="423" progId="TCLayout.ActiveDocument.1">
                  <p:embed/>
                </p:oleObj>
              </mc:Choice>
              <mc:Fallback>
                <p:oleObj name="Slide do think-cell" r:id="rId3" imgW="421" imgH="423" progId="TCLayout.ActiveDocument.1">
                  <p:embed/>
                  <p:pic>
                    <p:nvPicPr>
                      <p:cNvPr id="2" name="Objeto 1" hidden="1">
                        <a:extLst>
                          <a:ext uri="{FF2B5EF4-FFF2-40B4-BE49-F238E27FC236}">
                            <a16:creationId xmlns:a16="http://schemas.microsoft.com/office/drawing/2014/main" id="{7EA93B68-CE75-4417-8F7E-6BA3650C419C}"/>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8" name="Retângulo 27">
            <a:extLst>
              <a:ext uri="{FF2B5EF4-FFF2-40B4-BE49-F238E27FC236}">
                <a16:creationId xmlns:a16="http://schemas.microsoft.com/office/drawing/2014/main" id="{CF64650C-6FFE-4A8C-AD66-A4AB5395F622}"/>
              </a:ext>
            </a:extLst>
          </p:cNvPr>
          <p:cNvSpPr/>
          <p:nvPr/>
        </p:nvSpPr>
        <p:spPr>
          <a:xfrm rot="16200000">
            <a:off x="-2339105" y="2340691"/>
            <a:ext cx="5143501" cy="462115"/>
          </a:xfrm>
          <a:prstGeom prst="rect">
            <a:avLst/>
          </a:prstGeom>
          <a:solidFill>
            <a:srgbClr val="007E7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a:latin typeface="+mj-lt"/>
              </a:rPr>
              <a:t>Case inteligência de vendas</a:t>
            </a:r>
          </a:p>
        </p:txBody>
      </p:sp>
      <p:sp>
        <p:nvSpPr>
          <p:cNvPr id="32" name="Retângulo 31">
            <a:extLst>
              <a:ext uri="{FF2B5EF4-FFF2-40B4-BE49-F238E27FC236}">
                <a16:creationId xmlns:a16="http://schemas.microsoft.com/office/drawing/2014/main" id="{DD35D35D-D644-46AE-8215-8158B3DBEC76}"/>
              </a:ext>
            </a:extLst>
          </p:cNvPr>
          <p:cNvSpPr/>
          <p:nvPr/>
        </p:nvSpPr>
        <p:spPr>
          <a:xfrm rot="16200000">
            <a:off x="-1931938" y="2394494"/>
            <a:ext cx="5143500" cy="35450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pt-BR" dirty="0">
                <a:solidFill>
                  <a:prstClr val="white"/>
                </a:solidFill>
                <a:latin typeface="+mj-lt"/>
              </a:rPr>
              <a:t>Analista III</a:t>
            </a:r>
          </a:p>
        </p:txBody>
      </p:sp>
      <p:sp>
        <p:nvSpPr>
          <p:cNvPr id="6" name="CaixaDeTexto 3">
            <a:extLst>
              <a:ext uri="{FF2B5EF4-FFF2-40B4-BE49-F238E27FC236}">
                <a16:creationId xmlns:a16="http://schemas.microsoft.com/office/drawing/2014/main" id="{D8E610DF-2DCF-47D4-B994-BB36E22F0FBB}"/>
              </a:ext>
            </a:extLst>
          </p:cNvPr>
          <p:cNvSpPr txBox="1"/>
          <p:nvPr/>
        </p:nvSpPr>
        <p:spPr>
          <a:xfrm>
            <a:off x="1084162" y="662982"/>
            <a:ext cx="7756768" cy="3439403"/>
          </a:xfrm>
          <a:prstGeom prst="rect">
            <a:avLst/>
          </a:prstGeom>
          <a:noFill/>
        </p:spPr>
        <p:txBody>
          <a:bodyPr wrap="square" lIns="68580" tIns="34290" rIns="68580" bIns="34290" rtlCol="0">
            <a:spAutoFit/>
          </a:bodyPr>
          <a:lstStyle/>
          <a:p>
            <a:pPr marL="0" lvl="1" algn="just">
              <a:spcBef>
                <a:spcPts val="300"/>
              </a:spcBef>
            </a:pPr>
            <a:r>
              <a:rPr lang="pt-BR" sz="1200" dirty="0">
                <a:latin typeface="+mj-lt"/>
                <a:cs typeface="Domaine Sans Display Semibold"/>
              </a:rPr>
              <a:t>Nesse contexto de ecossistema, foi enviado um </a:t>
            </a:r>
            <a:r>
              <a:rPr lang="pt-BR" sz="1200" dirty="0" err="1">
                <a:latin typeface="+mj-lt"/>
                <a:cs typeface="Domaine Sans Display Semibold"/>
              </a:rPr>
              <a:t>excel</a:t>
            </a:r>
            <a:r>
              <a:rPr lang="pt-BR" sz="1200" dirty="0">
                <a:latin typeface="+mj-lt"/>
                <a:cs typeface="Domaine Sans Display Semibold"/>
              </a:rPr>
              <a:t> junto à esse material. Separamos uma parte dos resultados de 2 ciclos de 2020 para simular uma análise simplificada de fechamento de ciclo. Com base nesse material e nas informações desse material, se imagine na posição de um novo gestor de O Boticário que precisa entender o que aconteceu nos Ciclos 02 e 03 de 2020 para categorias, canais e quais oportunidades de negócio vemos aqui. E sendo um novo gestor, ele precisa entender os big </a:t>
            </a:r>
            <a:r>
              <a:rPr lang="pt-BR" sz="1200" dirty="0" err="1">
                <a:latin typeface="+mj-lt"/>
                <a:cs typeface="Domaine Sans Display Semibold"/>
              </a:rPr>
              <a:t>numbers</a:t>
            </a:r>
            <a:r>
              <a:rPr lang="pt-BR" sz="1200" dirty="0">
                <a:latin typeface="+mj-lt"/>
                <a:cs typeface="Domaine Sans Display Semibold"/>
              </a:rPr>
              <a:t> desse negócio também.</a:t>
            </a:r>
          </a:p>
          <a:p>
            <a:pPr marL="0" lvl="1" algn="just">
              <a:spcBef>
                <a:spcPts val="300"/>
              </a:spcBef>
            </a:pPr>
            <a:endParaRPr lang="pt-BR" sz="1200" dirty="0">
              <a:latin typeface="+mj-lt"/>
              <a:cs typeface="Domaine Sans Display Semibold"/>
            </a:endParaRPr>
          </a:p>
          <a:p>
            <a:pPr marL="228600" lvl="1" indent="-228600" algn="just">
              <a:spcBef>
                <a:spcPts val="300"/>
              </a:spcBef>
              <a:buAutoNum type="arabicPeriod"/>
            </a:pPr>
            <a:r>
              <a:rPr lang="pt-BR" sz="1200" dirty="0">
                <a:latin typeface="+mj-lt"/>
                <a:cs typeface="Domaine Sans Display Semibold"/>
              </a:rPr>
              <a:t>Apure as informações da base de dados para encontrar:</a:t>
            </a:r>
          </a:p>
          <a:p>
            <a:pPr marL="685800" lvl="2" indent="-228600" algn="just">
              <a:spcBef>
                <a:spcPts val="300"/>
              </a:spcBef>
              <a:buFont typeface="Arial" panose="020B0604020202020204" pitchFamily="34" charset="0"/>
              <a:buChar char="•"/>
            </a:pPr>
            <a:r>
              <a:rPr lang="pt-BR" sz="1200" b="1" dirty="0">
                <a:latin typeface="+mj-lt"/>
                <a:cs typeface="Domaine Sans Display Semibold"/>
              </a:rPr>
              <a:t>Análise de CATEGORIAS:</a:t>
            </a:r>
            <a:r>
              <a:rPr lang="pt-BR" sz="1200" dirty="0">
                <a:latin typeface="+mj-lt"/>
                <a:cs typeface="Domaine Sans Display Semibold"/>
              </a:rPr>
              <a:t> Mix de vendas por categoria, por ciclo, preço médio, desembolso médio por revendedora, média de itens por boleto, </a:t>
            </a:r>
            <a:r>
              <a:rPr lang="pt-BR" sz="1200" dirty="0" err="1">
                <a:latin typeface="+mj-lt"/>
                <a:cs typeface="Domaine Sans Display Semibold"/>
              </a:rPr>
              <a:t>basket</a:t>
            </a:r>
            <a:r>
              <a:rPr lang="pt-BR" sz="1200" dirty="0">
                <a:latin typeface="+mj-lt"/>
                <a:cs typeface="Domaine Sans Display Semibold"/>
              </a:rPr>
              <a:t> </a:t>
            </a:r>
            <a:r>
              <a:rPr lang="pt-BR" sz="1200" dirty="0" err="1">
                <a:latin typeface="+mj-lt"/>
                <a:cs typeface="Domaine Sans Display Semibold"/>
              </a:rPr>
              <a:t>analysis</a:t>
            </a:r>
            <a:r>
              <a:rPr lang="pt-BR" sz="1200" dirty="0">
                <a:latin typeface="+mj-lt"/>
                <a:cs typeface="Domaine Sans Display Semibold"/>
              </a:rPr>
              <a:t> (verifique os itens que aparecem juntos com maior frequência nos boletos);</a:t>
            </a:r>
          </a:p>
          <a:p>
            <a:pPr marL="685800" lvl="2" indent="-228600" algn="just">
              <a:spcBef>
                <a:spcPts val="300"/>
              </a:spcBef>
              <a:buFont typeface="Arial" panose="020B0604020202020204" pitchFamily="34" charset="0"/>
              <a:buChar char="•"/>
            </a:pPr>
            <a:r>
              <a:rPr lang="pt-BR" sz="1200" b="1" dirty="0">
                <a:latin typeface="+mj-lt"/>
                <a:cs typeface="Domaine Sans Display Semibold"/>
              </a:rPr>
              <a:t>Análise de PERFORMANCE DE REVENDEDORES/FRANQUEADOS</a:t>
            </a:r>
            <a:r>
              <a:rPr lang="pt-BR" sz="1200" dirty="0">
                <a:latin typeface="+mj-lt"/>
                <a:cs typeface="Domaine Sans Display Semibold"/>
              </a:rPr>
              <a:t>: Apure receita de cada loja, Revendedor e Franqueado e traga o cenário de performance dos dois ciclos. Existem produtos que são os carros chefe em todas lojas? Qual desconto médio? Quais oportunidades de alavancas de negócio (por categoria ou preço) entre algum franqueado?</a:t>
            </a:r>
          </a:p>
          <a:p>
            <a:pPr marL="457200" lvl="2" algn="just">
              <a:spcBef>
                <a:spcPts val="300"/>
              </a:spcBef>
            </a:pPr>
            <a:endParaRPr lang="pt-BR" sz="1200" dirty="0">
              <a:latin typeface="+mj-lt"/>
              <a:cs typeface="Domaine Sans Display Semibold"/>
            </a:endParaRPr>
          </a:p>
          <a:p>
            <a:pPr marL="0" lvl="1" algn="just">
              <a:spcBef>
                <a:spcPts val="300"/>
              </a:spcBef>
            </a:pPr>
            <a:r>
              <a:rPr lang="pt-BR" sz="1200" dirty="0">
                <a:latin typeface="+mj-lt"/>
                <a:cs typeface="Domaine Sans Display Semibold"/>
              </a:rPr>
              <a:t>2. Monte uma apresentação executiva (</a:t>
            </a:r>
            <a:r>
              <a:rPr lang="pt-BR" sz="1200" dirty="0" err="1">
                <a:latin typeface="+mj-lt"/>
                <a:cs typeface="Domaine Sans Display Semibold"/>
              </a:rPr>
              <a:t>ppt</a:t>
            </a:r>
            <a:r>
              <a:rPr lang="pt-BR" sz="1200" dirty="0">
                <a:latin typeface="+mj-lt"/>
                <a:cs typeface="Domaine Sans Display Semibold"/>
              </a:rPr>
              <a:t>) para apresentar os resultados/conclusões das perguntas anteriores mas também envie o </a:t>
            </a:r>
            <a:r>
              <a:rPr lang="pt-BR" sz="1200" dirty="0" err="1">
                <a:latin typeface="+mj-lt"/>
                <a:cs typeface="Domaine Sans Display Semibold"/>
              </a:rPr>
              <a:t>excel</a:t>
            </a:r>
            <a:r>
              <a:rPr lang="pt-BR" sz="1200" dirty="0">
                <a:latin typeface="+mj-lt"/>
                <a:cs typeface="Domaine Sans Display Semibold"/>
              </a:rPr>
              <a:t> com os dados </a:t>
            </a:r>
            <a:r>
              <a:rPr lang="pt-BR" sz="1200" dirty="0" err="1">
                <a:latin typeface="+mj-lt"/>
                <a:cs typeface="Domaine Sans Display Semibold"/>
              </a:rPr>
              <a:t>analistados</a:t>
            </a:r>
            <a:r>
              <a:rPr lang="pt-BR" sz="1200" dirty="0">
                <a:latin typeface="+mj-lt"/>
                <a:cs typeface="Domaine Sans Display Semibold"/>
              </a:rPr>
              <a:t>.</a:t>
            </a:r>
          </a:p>
        </p:txBody>
      </p:sp>
    </p:spTree>
    <p:extLst>
      <p:ext uri="{BB962C8B-B14F-4D97-AF65-F5344CB8AC3E}">
        <p14:creationId xmlns:p14="http://schemas.microsoft.com/office/powerpoint/2010/main" val="1483543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786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4&quot;&gt;&lt;elem m_fUsage=&quot;1.40624013257100011209E+00&quot;&gt;&lt;m_msothmcolidx val=&quot;0&quot;/&gt;&lt;m_rgb r=&quot;5B&quot; g=&quot;46&quot; b=&quot;75&quot;/&gt;&lt;m_nBrightness endver=&quot;26206&quot; val=&quot;0&quot;/&gt;&lt;/elem&gt;&lt;elem m_fUsage=&quot;1.12193100000000001160E+00&quot;&gt;&lt;m_msothmcolidx val=&quot;0&quot;/&gt;&lt;m_rgb r=&quot;97&quot; g=&quot;82&quot; b=&quot;B3&quot;/&gt;&lt;m_nBrightness endver=&quot;26206&quot; val=&quot;0&quot;/&gt;&lt;/elem&gt;&lt;elem m_fUsage=&quot;1.01048450030577630088E+00&quot;&gt;&lt;m_msothmcolidx val=&quot;0&quot;/&gt;&lt;m_rgb r=&quot;76&quot; g=&quot;93&quot; b=&quot;3C&quot;/&gt;&lt;m_nBrightness endver=&quot;26206&quot; val=&quot;0&quot;/&gt;&lt;/elem&gt;&lt;elem m_fUsage=&quot;1.00000000000000000000E+00&quot;&gt;&lt;m_msothmcolidx val=&quot;0&quot;/&gt;&lt;m_rgb r=&quot;FF&quot; g=&quot;DC&quot; b=&quot;6D&quot;/&gt;&lt;m_nBrightness endver=&quot;26206&quot; val=&quot;0&quot;/&gt;&lt;/elem&gt;&lt;elem m_fUsage=&quot;9.08764110000000013834E-01&quot;&gt;&lt;m_msothmcolidx val=&quot;0&quot;/&gt;&lt;m_rgb r=&quot;7D&quot; g=&quot;63&quot; b=&quot;A0&quot;/&gt;&lt;m_nBrightness endver=&quot;26206&quot; val=&quot;0&quot;/&gt;&lt;/elem&gt;&lt;elem m_fUsage=&quot;7.49048211410968889368E-01&quot;&gt;&lt;m_msothmcolidx val=&quot;0&quot;/&gt;&lt;m_rgb r=&quot;60&quot; g=&quot;4A&quot; b=&quot;7B&quot;/&gt;&lt;m_nBrightness endver=&quot;26206&quot; val=&quot;0&quot;/&gt;&lt;/elem&gt;&lt;elem m_fUsage=&quot;7.36098929100000076708E-01&quot;&gt;&lt;m_msothmcolidx val=&quot;0&quot;/&gt;&lt;m_rgb r=&quot;6C&quot; g=&quot;54&quot; b=&quot;8B&quot;/&gt;&lt;m_nBrightness endver=&quot;26206&quot; val=&quot;0&quot;/&gt;&lt;/elem&gt;&lt;elem m_fUsage=&quot;7.29000000000000092371E-01&quot;&gt;&lt;m_msothmcolidx val=&quot;0&quot;/&gt;&lt;m_rgb r=&quot;A7&quot; g=&quot;95&quot; b=&quot;BF&quot;/&gt;&lt;m_nBrightness endver=&quot;26206&quot; val=&quot;0&quot;/&gt;&lt;/elem&gt;&lt;elem m_fUsage=&quot;6.56100000000000127542E-01&quot;&gt;&lt;m_msothmcolidx val=&quot;0&quot;/&gt;&lt;m_rgb r=&quot;D2&quot; g=&quot;C9&quot; b=&quot;DE&quot;/&gt;&lt;m_nBrightness endver=&quot;26206&quot; val=&quot;0&quot;/&gt;&lt;/elem&gt;&lt;elem m_fUsage=&quot;4.82954507382510056512E-01&quot;&gt;&lt;m_msothmcolidx val=&quot;0&quot;/&gt;&lt;m_rgb r=&quot;46&quot; g=&quot;36&quot; b=&quot;5A&quot;/&gt;&lt;m_nBrightness endver=&quot;26206&quot; val=&quot;0&quot;/&gt;&lt;/elem&gt;&lt;elem m_fUsage=&quot;3.52073835881849872553E-01&quot;&gt;&lt;m_msothmcolidx val=&quot;0&quot;/&gt;&lt;m_rgb r=&quot;30&quot; g=&quot;24&quot; b=&quot;3E&quot;/&gt;&lt;m_nBrightness endver=&quot;26206&quot; val=&quot;0&quot;/&gt;&lt;/elem&gt;&lt;elem m_fUsage=&quot;2.66872914491758816968E-01&quot;&gt;&lt;m_msothmcolidx val=&quot;0&quot;/&gt;&lt;m_rgb r=&quot;72&quot; g=&quot;57&quot; b=&quot;93&quot;/&gt;&lt;m_nBrightness endver=&quot;26206&quot; val=&quot;0&quot;/&gt;&lt;/elem&gt;&lt;elem m_fUsage=&quot;1.09418989131512434110E-01&quot;&gt;&lt;m_msothmcolidx val=&quot;0&quot;/&gt;&lt;m_rgb r=&quot;A5&quot; g=&quot;91&quot; b=&quot;BD&quot;/&gt;&lt;m_nBrightness endver=&quot;26206&quot; val=&quot;0&quot;/&gt;&lt;/elem&gt;&lt;elem m_fUsage=&quot;4.71012869724624916312E-02&quot;&gt;&lt;m_msothmcolidx val=&quot;0&quot;/&gt;&lt;m_rgb r=&quot;00&quot; g=&quot;7E&quot; b=&quot;78&quot;/&gt;&lt;m_nBrightness endver=&quot;26206&quot;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zifwteNyRbKU0xwKKc8P_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71495</TotalTime>
  <Words>439</Words>
  <Application>Microsoft Office PowerPoint</Application>
  <PresentationFormat>Apresentação na tela (16:9)</PresentationFormat>
  <Paragraphs>29</Paragraphs>
  <Slides>3</Slides>
  <Notes>1</Notes>
  <HiddenSlides>0</HiddenSlides>
  <MMClips>0</MMClips>
  <ScaleCrop>false</ScaleCrop>
  <HeadingPairs>
    <vt:vector size="8" baseType="variant">
      <vt:variant>
        <vt:lpstr>Fontes usadas</vt:lpstr>
      </vt:variant>
      <vt:variant>
        <vt:i4>5</vt:i4>
      </vt:variant>
      <vt:variant>
        <vt:lpstr>Tema</vt:lpstr>
      </vt:variant>
      <vt:variant>
        <vt:i4>2</vt:i4>
      </vt:variant>
      <vt:variant>
        <vt:lpstr>Servidores OLE inseridos</vt:lpstr>
      </vt:variant>
      <vt:variant>
        <vt:i4>1</vt:i4>
      </vt:variant>
      <vt:variant>
        <vt:lpstr>Títulos de slides</vt:lpstr>
      </vt:variant>
      <vt:variant>
        <vt:i4>3</vt:i4>
      </vt:variant>
    </vt:vector>
  </HeadingPairs>
  <TitlesOfParts>
    <vt:vector size="11" baseType="lpstr">
      <vt:lpstr>Arial</vt:lpstr>
      <vt:lpstr>Calibri</vt:lpstr>
      <vt:lpstr>Domaine Sans Text</vt:lpstr>
      <vt:lpstr>Domaine Sans Text App Light</vt:lpstr>
      <vt:lpstr>Helvetica Light</vt:lpstr>
      <vt:lpstr>Office Theme</vt:lpstr>
      <vt:lpstr>2_Tema do Office</vt:lpstr>
      <vt:lpstr>Slide do think-cell</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Beninca</dc:creator>
  <cp:lastModifiedBy>Natalie Pereira Bahia</cp:lastModifiedBy>
  <cp:revision>1026</cp:revision>
  <dcterms:created xsi:type="dcterms:W3CDTF">2018-05-06T11:25:30Z</dcterms:created>
  <dcterms:modified xsi:type="dcterms:W3CDTF">2021-04-07T21:46:18Z</dcterms:modified>
</cp:coreProperties>
</file>