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9"/>
    <p:restoredTop sz="86167" autoAdjust="0"/>
  </p:normalViewPr>
  <p:slideViewPr>
    <p:cSldViewPr snapToGrid="0">
      <p:cViewPr>
        <p:scale>
          <a:sx n="85" d="100"/>
          <a:sy n="85" d="100"/>
        </p:scale>
        <p:origin x="-756" y="25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ru-RU" alt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ru-RU" altLang="en-US"/>
          </a:p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ru-RU" altLang="en-US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ru-RU" altLang="en-US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14241"/>
      </p:ext>
    </p:extLst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/>
          </a:p>
        </p:txBody>
      </p:sp>
      <p:sp>
        <p:nvSpPr>
          <p:cNvPr id="132" name="Google Shape;13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8257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228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altLang="ru-RU" sz="1200" dirty="0" smtClean="0">
              <a:solidFill>
                <a:schemeClr val="tx1"/>
              </a:solidFill>
              <a:latin typeface="Constantia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255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1091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/>
              <a:buNone/>
              <a:tabLst/>
              <a:defRPr/>
            </a:pPr>
            <a:endParaRPr lang="en-US" sz="1100" dirty="0" smtClean="0">
              <a:latin typeface="Constantia"/>
            </a:endParaRPr>
          </a:p>
          <a:p>
            <a:pPr marL="0" lvl="0" indent="0">
              <a:buFont typeface="Wingdings"/>
              <a:buNone/>
              <a:defRPr/>
            </a:pPr>
            <a:endParaRPr lang="en-US" sz="1200" dirty="0" smtClean="0">
              <a:latin typeface="Constantia"/>
            </a:endParaRPr>
          </a:p>
          <a:p>
            <a:pPr marL="0" lvl="0" indent="0">
              <a:buFont typeface="Wingdings"/>
              <a:buNone/>
              <a:defRPr/>
            </a:pPr>
            <a:endParaRPr lang="en-US" sz="1200" dirty="0" smtClean="0">
              <a:latin typeface="Constantia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1853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44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449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216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3150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92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6" name="Google Shape;86;p11"/>
          <p:cNvGrpSpPr/>
          <p:nvPr/>
        </p:nvGrpSpPr>
        <p:grpSpPr>
          <a:xfrm rot="-667963" flipH="1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87" name="Google Shape;87;p11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90" name="Google Shape;90;p11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91" name="Google Shape;91;p11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icrosoft Yahe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4">
  <p:cSld name="Slide 1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 rot="-667963" flipH="1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122" name="Google Shape;122;p1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125" name="Google Shape;125;p16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126" name="Google Shape;126;p1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" name="Google Shape;31;p4"/>
          <p:cNvGrpSpPr/>
          <p:nvPr/>
        </p:nvGrpSpPr>
        <p:grpSpPr>
          <a:xfrm rot="-667963" flipH="1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32" name="Google Shape;32;p4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5" name="Google Shape;35;p4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36" name="Google Shape;36;p4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lide 12">
  <p:cSld name="Slide 12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5"/>
          <p:cNvGrpSpPr/>
          <p:nvPr/>
        </p:nvGrpSpPr>
        <p:grpSpPr>
          <a:xfrm rot="-667963" flipH="1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41" name="Google Shape;41;p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44" name="Google Shape;44;p5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45" name="Google Shape;45;p5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3">
  <p:cSld name="Slide 13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6"/>
          <p:cNvGrpSpPr/>
          <p:nvPr/>
        </p:nvGrpSpPr>
        <p:grpSpPr>
          <a:xfrm rot="-667963" flipH="1">
            <a:off x="10299733" y="5205214"/>
            <a:ext cx="2018361" cy="1769258"/>
            <a:chOff x="1" y="135453"/>
            <a:chExt cx="4267435" cy="4363443"/>
          </a:xfrm>
        </p:grpSpPr>
        <p:sp>
          <p:nvSpPr>
            <p:cNvPr id="50" name="Google Shape;50;p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3" name="Google Shape;53;p6"/>
          <p:cNvGrpSpPr/>
          <p:nvPr/>
        </p:nvGrpSpPr>
        <p:grpSpPr>
          <a:xfrm rot="667963">
            <a:off x="32628" y="48635"/>
            <a:ext cx="2018361" cy="1769258"/>
            <a:chOff x="1" y="135453"/>
            <a:chExt cx="4267435" cy="4363443"/>
          </a:xfrm>
        </p:grpSpPr>
        <p:sp>
          <p:nvSpPr>
            <p:cNvPr id="54" name="Google Shape;54;p6"/>
            <p:cNvSpPr/>
            <p:nvPr/>
          </p:nvSpPr>
          <p:spPr>
            <a:xfrm rot="4706719">
              <a:off x="779420" y="328112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 rot="4706719">
              <a:off x="1566438" y="3122874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rot="4706719">
              <a:off x="35615" y="1079874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5">
  <p:cSld name="Slide 15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rosoft Yahe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8782440" y="6431122"/>
            <a:ext cx="77513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PPT模板下载：www.1ppt.com/moban/     行业PPT模板：www.1ppt.com/hangye/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节日PPT模板：www.1ppt.com/jieri/           PPT素材下载：www.1ppt.com/sucai/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PPT背景图片：www.1ppt.com/beijing/      PPT图表下载：www.1ppt.com/tubiao/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优秀PPT下载：www.1ppt.com/xiazai/        PPT教程： www.1ppt.com/powerpoint/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Word教程： www.1ppt.com/word/              Excel教程：www.1ppt.com/excel/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资料下载：www.1ppt.com/ziliao/                PPT课件下载：www.1ppt.com/kejian/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范文下载：www.1ppt.com/fanwen/             试卷下载：www.1ppt.com/shiti/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教案下载：www.1ppt.com/jiaoan/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字体下载：www.1ppt.com/ziti/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icrosoft Yahei"/>
              <a:buNone/>
              <a:defRPr sz="4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7"/>
          <p:cNvGrpSpPr/>
          <p:nvPr/>
        </p:nvGrpSpPr>
        <p:grpSpPr>
          <a:xfrm>
            <a:off x="-1" y="0"/>
            <a:ext cx="13097301" cy="6858000"/>
            <a:chOff x="-1" y="0"/>
            <a:chExt cx="13097301" cy="6858000"/>
          </a:xfrm>
        </p:grpSpPr>
        <p:sp>
          <p:nvSpPr>
            <p:cNvPr id="135" name="Google Shape;135;p17"/>
            <p:cNvSpPr/>
            <p:nvPr/>
          </p:nvSpPr>
          <p:spPr>
            <a:xfrm rot="5400000">
              <a:off x="2005082" y="3991971"/>
              <a:ext cx="2768221" cy="2383806"/>
            </a:xfrm>
            <a:prstGeom prst="triangle">
              <a:avLst>
                <a:gd name="adj" fmla="val 50000"/>
              </a:avLst>
            </a:prstGeom>
            <a:solidFill>
              <a:srgbClr val="8296B0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 rot="5400000">
              <a:off x="-552735" y="842749"/>
              <a:ext cx="6277970" cy="5172501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 rot="5400000">
              <a:off x="1621240" y="429336"/>
              <a:ext cx="2273490" cy="1994846"/>
            </a:xfrm>
            <a:prstGeom prst="triangle">
              <a:avLst>
                <a:gd name="adj" fmla="val 50000"/>
              </a:avLst>
            </a:prstGeom>
            <a:solidFill>
              <a:srgbClr val="DD7979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5400000">
              <a:off x="3417627" y="59143"/>
              <a:ext cx="1105469" cy="987184"/>
            </a:xfrm>
            <a:prstGeom prst="triangle">
              <a:avLst>
                <a:gd name="adj" fmla="val 50000"/>
              </a:avLst>
            </a:prstGeom>
            <a:solidFill>
              <a:srgbClr val="E4ADA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5400000">
              <a:off x="1053149" y="5243017"/>
              <a:ext cx="1105469" cy="987184"/>
            </a:xfrm>
            <a:prstGeom prst="triangle">
              <a:avLst>
                <a:gd name="adj" fmla="val 50000"/>
              </a:avLst>
            </a:prstGeom>
            <a:solidFill>
              <a:srgbClr val="E4ADAD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9994711" y="3248734"/>
              <a:ext cx="3102590" cy="3319251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chemeClr val="dk2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9171295" y="5643916"/>
              <a:ext cx="1321558" cy="1214084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323F4F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9250906" y="4000496"/>
              <a:ext cx="1924335" cy="1643419"/>
            </a:xfrm>
            <a:prstGeom prst="triangle">
              <a:avLst>
                <a:gd name="adj" fmla="val 50000"/>
              </a:avLst>
            </a:prstGeom>
            <a:noFill/>
            <a:ln w="12700" cap="flat" cmpd="sng">
              <a:solidFill>
                <a:srgbClr val="DD7979"/>
              </a:solidFill>
              <a:prstDash val="solid"/>
              <a:miter/>
              <a:headEnd w="sm" len="sm"/>
              <a:tailEnd w="sm" len="sm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43" name="Google Shape;143;p17"/>
          <p:cNvSpPr txBox="1"/>
          <p:nvPr/>
        </p:nvSpPr>
        <p:spPr>
          <a:xfrm>
            <a:off x="2779424" y="1644327"/>
            <a:ext cx="8677491" cy="191926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defRPr/>
            </a:pPr>
            <a:r>
              <a:rPr lang="ru-RU" sz="3500">
                <a:latin typeface="Constantia"/>
              </a:rPr>
              <a:t>Презентация семестровой работы по дисциплине </a:t>
            </a:r>
          </a:p>
          <a:p>
            <a:pPr lvl="0" algn="ctr">
              <a:defRPr/>
            </a:pPr>
            <a:r>
              <a:rPr lang="en-US" sz="3500">
                <a:latin typeface="Constantia"/>
              </a:rPr>
              <a:t>“</a:t>
            </a:r>
            <a:r>
              <a:rPr lang="ru-RU" sz="3500">
                <a:latin typeface="Constantia"/>
              </a:rPr>
              <a:t>Языки</a:t>
            </a:r>
            <a:r>
              <a:rPr lang="ru-RU" altLang="en-US" sz="3500">
                <a:latin typeface="Constantia"/>
              </a:rPr>
              <a:t> </a:t>
            </a:r>
            <a:r>
              <a:rPr lang="ru-RU" sz="3500">
                <a:latin typeface="Constantia"/>
              </a:rPr>
              <a:t>программирования</a:t>
            </a:r>
            <a:r>
              <a:rPr lang="en-US" sz="3500">
                <a:latin typeface="Constantia"/>
              </a:rPr>
              <a:t>”</a:t>
            </a:r>
          </a:p>
        </p:txBody>
      </p:sp>
      <p:sp>
        <p:nvSpPr>
          <p:cNvPr id="144" name="Google Shape;144;p17"/>
          <p:cNvSpPr/>
          <p:nvPr/>
        </p:nvSpPr>
        <p:spPr>
          <a:xfrm>
            <a:off x="5026737" y="4227605"/>
            <a:ext cx="6658255" cy="1184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ru-RU" altLang="en-US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Выполнил</a:t>
            </a:r>
            <a:r>
              <a:rPr lang="en-US" altLang="ru-RU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: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ru-RU" altLang="en-US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студент группы ФИТ</a:t>
            </a:r>
            <a:r>
              <a:rPr lang="en-US" altLang="ru-RU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-211</a:t>
            </a:r>
            <a:r>
              <a:rPr lang="ru-RU" altLang="en-US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r>
              <a:rPr lang="ru-RU" altLang="en-US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Копытов Андрей</a:t>
            </a:r>
            <a:r>
              <a:rPr lang="en-US" altLang="ru-RU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 </a:t>
            </a:r>
            <a:r>
              <a:rPr lang="ru-RU" altLang="en-US" sz="2500" b="0" i="0" u="none" strike="noStrike" cap="none">
                <a:solidFill>
                  <a:schemeClr val="dk1"/>
                </a:solidFill>
                <a:latin typeface="Constantia"/>
                <a:ea typeface="Rockwell"/>
                <a:cs typeface="Rockwell"/>
                <a:sym typeface="Rockwell"/>
              </a:rPr>
              <a:t>Викторович 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  <a:defRPr/>
            </a:pPr>
            <a:endParaRPr lang="ru-RU" altLang="en-US" sz="2500" b="0" i="0" u="none" strike="noStrike" cap="none">
              <a:solidFill>
                <a:schemeClr val="dk1"/>
              </a:solidFill>
              <a:latin typeface="Constantia"/>
              <a:ea typeface="Rockwell"/>
              <a:cs typeface="Rockwell"/>
              <a:sym typeface="Rockwell"/>
            </a:endParaRPr>
          </a:p>
        </p:txBody>
      </p:sp>
      <p:sp>
        <p:nvSpPr>
          <p:cNvPr id="145" name="Горизонтальная надпись 144"/>
          <p:cNvSpPr txBox="1"/>
          <p:nvPr/>
        </p:nvSpPr>
        <p:spPr>
          <a:xfrm>
            <a:off x="3802751" y="3429000"/>
            <a:ext cx="6201604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ru-RU" sz="3500">
                <a:latin typeface="Constantia"/>
              </a:rPr>
              <a:t>Weather App</a:t>
            </a:r>
          </a:p>
        </p:txBody>
      </p:sp>
      <p:sp>
        <p:nvSpPr>
          <p:cNvPr id="146" name="Горизонтальная надпись 145"/>
          <p:cNvSpPr txBox="1"/>
          <p:nvPr/>
        </p:nvSpPr>
        <p:spPr>
          <a:xfrm>
            <a:off x="1359384" y="0"/>
            <a:ext cx="9949484" cy="113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>
                <a:latin typeface="Constantia"/>
              </a:rPr>
              <a:t>МИНИСТЕРСТВО НАУКИ И ВЫСШЕГО ОБРАЗОВАНИЯ РОССИЙСКОЙ ФЕДЕРАЦИИ</a:t>
            </a:r>
            <a:r>
              <a:rPr lang="ru-RU" b="1"/>
              <a:t/>
            </a:r>
            <a:br>
              <a:rPr lang="ru-RU" b="1"/>
            </a:br>
            <a:r>
              <a:rPr lang="ru-RU" b="1">
                <a:latin typeface="Constantia"/>
              </a:rPr>
              <a:t>ФЕДЕРАЛЬНОЕ ГОСУДАРСТВЕННОЕ БЮДЖЕТНОЕ ОБРАЗОВАТЕЛЬНОЕ</a:t>
            </a:r>
            <a:r>
              <a:rPr lang="ru-RU" b="1"/>
              <a:t/>
            </a:r>
            <a:br>
              <a:rPr lang="ru-RU" b="1"/>
            </a:br>
            <a:r>
              <a:rPr lang="ru-RU" b="1">
                <a:latin typeface="Constantia"/>
              </a:rPr>
              <a:t>УЧРЕЖДЕНИЕ ВЫСШЕГО ОБРАЗОВАНИЯ</a:t>
            </a:r>
            <a:r>
              <a:rPr lang="ru-RU" b="1"/>
              <a:t/>
            </a:r>
            <a:br>
              <a:rPr lang="ru-RU" b="1"/>
            </a:br>
            <a:r>
              <a:rPr lang="ru-RU" b="1">
                <a:latin typeface="Constantia"/>
              </a:rPr>
              <a:t>КЕМЕРОВСКИЙ ГОСУДАРСТВЕННЫЙ УНИВЕРСИТЕТ</a:t>
            </a:r>
            <a:r>
              <a:rPr lang="ru-RU" b="1"/>
              <a:t/>
            </a:r>
            <a:br>
              <a:rPr lang="ru-RU" b="1"/>
            </a:br>
            <a:r>
              <a:rPr lang="ru-RU" b="1">
                <a:latin typeface="Constantia"/>
              </a:rPr>
              <a:t>Институт Цифры</a:t>
            </a:r>
            <a:endParaRPr lang="en-US" altLang="ru-RU">
              <a:latin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5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692137" y="119062"/>
            <a:ext cx="4914900" cy="6619875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4" name="Рисунок 3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641408" y="2205244"/>
            <a:ext cx="5436705" cy="2056157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04193" y="1480813"/>
            <a:ext cx="1314450" cy="126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ru-RU" altLang="en-US" sz="4600" dirty="0">
                <a:latin typeface="Constantia"/>
              </a:rPr>
              <a:t>Заключение</a:t>
            </a:r>
          </a:p>
        </p:txBody>
      </p:sp>
      <p:sp>
        <p:nvSpPr>
          <p:cNvPr id="3" name="Горизонтальная надпись 2"/>
          <p:cNvSpPr txBox="1"/>
          <p:nvPr/>
        </p:nvSpPr>
        <p:spPr>
          <a:xfrm>
            <a:off x="1177042" y="1513645"/>
            <a:ext cx="9603101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altLang="en-US" sz="4000" dirty="0">
                <a:latin typeface="Constantia"/>
              </a:rPr>
              <a:t>Необходимо</a:t>
            </a:r>
            <a:r>
              <a:rPr lang="en-US" altLang="ru-RU" sz="4000" dirty="0">
                <a:latin typeface="Constantia"/>
              </a:rPr>
              <a:t>:</a:t>
            </a:r>
          </a:p>
          <a:p>
            <a:pPr marL="740000" lvl="0" indent="-740000">
              <a:buFont typeface="Wingdings" panose="05000000000000000000" pitchFamily="2" charset="2"/>
              <a:buChar char="q"/>
              <a:defRPr/>
            </a:pPr>
            <a:r>
              <a:rPr lang="ru-RU" altLang="en-US" sz="4000" dirty="0">
                <a:latin typeface="Constantia"/>
              </a:rPr>
              <a:t>Больше практики</a:t>
            </a:r>
          </a:p>
          <a:p>
            <a:pPr marL="740000" lvl="0" indent="-740000">
              <a:buFont typeface="Wingdings" panose="05000000000000000000" pitchFamily="2" charset="2"/>
              <a:buChar char="q"/>
              <a:defRPr/>
            </a:pPr>
            <a:r>
              <a:rPr lang="ru-RU" altLang="en-US" sz="4000" dirty="0">
                <a:latin typeface="Constantia"/>
              </a:rPr>
              <a:t>Изучать теорию</a:t>
            </a:r>
          </a:p>
          <a:p>
            <a:pPr marL="740000" lvl="0" indent="-740000">
              <a:buFont typeface="Wingdings" panose="05000000000000000000" pitchFamily="2" charset="2"/>
              <a:buChar char="q"/>
              <a:defRPr/>
            </a:pPr>
            <a:r>
              <a:rPr lang="ru-RU" altLang="en-US" sz="4000" dirty="0">
                <a:latin typeface="Constantia"/>
              </a:rPr>
              <a:t>Лучше продумывать архитектуру</a:t>
            </a:r>
          </a:p>
          <a:p>
            <a:pPr marL="740000" lvl="0" indent="-740000">
              <a:buFont typeface="Wingdings" panose="05000000000000000000" pitchFamily="2" charset="2"/>
              <a:buChar char="q"/>
              <a:defRPr/>
            </a:pPr>
            <a:r>
              <a:rPr lang="ru-RU" altLang="en-US" sz="4000" dirty="0">
                <a:latin typeface="Constantia"/>
              </a:rPr>
              <a:t>Получить навыки работы с </a:t>
            </a:r>
            <a:r>
              <a:rPr lang="en-US" altLang="ru-RU" sz="4000" dirty="0" err="1">
                <a:latin typeface="Constantia"/>
              </a:rPr>
              <a:t>CSS</a:t>
            </a:r>
            <a:r>
              <a:rPr lang="en-US" altLang="ru-RU" sz="4000" dirty="0">
                <a:latin typeface="Constantia"/>
              </a:rPr>
              <a:t> </a:t>
            </a:r>
            <a:r>
              <a:rPr lang="ru-RU" altLang="en-US" sz="4000" dirty="0">
                <a:latin typeface="Constantia"/>
              </a:rPr>
              <a:t>и </a:t>
            </a:r>
            <a:r>
              <a:rPr lang="en-US" altLang="ru-RU" sz="4000" dirty="0">
                <a:latin typeface="Constantia"/>
              </a:rPr>
              <a:t>HTML</a:t>
            </a:r>
            <a:endParaRPr lang="en-US" altLang="ru-RU" sz="3500" dirty="0">
              <a:latin typeface="Constantia"/>
            </a:endParaRPr>
          </a:p>
          <a:p>
            <a:pPr marL="0" lvl="0" indent="0">
              <a:buNone/>
              <a:defRPr/>
            </a:pPr>
            <a:endParaRPr lang="en-US" altLang="ru-RU" sz="3500" dirty="0">
              <a:latin typeface="Constanti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>
          <a:xfrm>
            <a:off x="972792" y="2103437"/>
            <a:ext cx="10515600" cy="1325563"/>
          </a:xfrm>
        </p:spPr>
        <p:txBody>
          <a:bodyPr/>
          <a:lstStyle/>
          <a:p>
            <a:pPr lvl="0">
              <a:defRPr/>
            </a:pPr>
            <a:endParaRPr lang="ru-RU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Горизонтальная надпись 4"/>
          <p:cNvSpPr txBox="1"/>
          <p:nvPr/>
        </p:nvSpPr>
        <p:spPr>
          <a:xfrm>
            <a:off x="2366796" y="2524125"/>
            <a:ext cx="8369498" cy="950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ru-RU" sz="57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C</a:t>
            </a:r>
            <a:r>
              <a:rPr lang="ru-RU" altLang="en-US" sz="57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пасибо за внимание</a:t>
            </a:r>
            <a:r>
              <a:rPr lang="en-US" altLang="ru-RU" sz="57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>
          <a:xfrm>
            <a:off x="1345510" y="365125"/>
            <a:ext cx="10008290" cy="1325563"/>
          </a:xfrm>
        </p:spPr>
        <p:txBody>
          <a:bodyPr/>
          <a:lstStyle/>
          <a:p>
            <a:pPr lvl="0" algn="ctr">
              <a:defRPr/>
            </a:pPr>
            <a:r>
              <a:rPr lang="ru-RU" altLang="en-US" sz="4700">
                <a:latin typeface="Constantia"/>
              </a:rPr>
              <a:t>Тема проекта</a:t>
            </a:r>
            <a:endParaRPr lang="en-US" altLang="ru-RU" sz="4700">
              <a:latin typeface="Constantia"/>
            </a:endParaRPr>
          </a:p>
        </p:txBody>
      </p:sp>
      <p:sp>
        <p:nvSpPr>
          <p:cNvPr id="3" name="Горизонтальная надпись 2"/>
          <p:cNvSpPr txBox="1"/>
          <p:nvPr/>
        </p:nvSpPr>
        <p:spPr>
          <a:xfrm>
            <a:off x="1064313" y="1658590"/>
            <a:ext cx="9525002" cy="3945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8" indent="0">
              <a:buNone/>
              <a:defRPr/>
            </a:pPr>
            <a:r>
              <a:rPr lang="en-US" altLang="ru-RU" sz="3700" dirty="0">
                <a:solidFill>
                  <a:schemeClr val="tx1"/>
                </a:solidFill>
                <a:latin typeface="Constantia"/>
              </a:rPr>
              <a:t>1.</a:t>
            </a:r>
            <a:r>
              <a:rPr lang="ru-RU" altLang="en-US" sz="3700" dirty="0">
                <a:solidFill>
                  <a:schemeClr val="tx1"/>
                </a:solidFill>
                <a:latin typeface="Constantia"/>
              </a:rPr>
              <a:t> </a:t>
            </a:r>
            <a:r>
              <a:rPr lang="ru-RU" sz="3700" dirty="0">
                <a:solidFill>
                  <a:schemeClr val="tx1"/>
                </a:solidFill>
                <a:latin typeface="Constantia"/>
              </a:rPr>
              <a:t>Идея: Создание веб-приложения</a:t>
            </a:r>
          </a:p>
          <a:p>
            <a:pPr marL="0" lvl="0" indent="0">
              <a:buFont typeface="+mj-lt"/>
              <a:buNone/>
              <a:defRPr/>
            </a:pPr>
            <a:r>
              <a:rPr lang="en-US" altLang="ru-RU" sz="3700" dirty="0">
                <a:solidFill>
                  <a:schemeClr val="tx1"/>
                </a:solidFill>
                <a:latin typeface="Constantia"/>
              </a:rPr>
              <a:t>2.</a:t>
            </a:r>
            <a:r>
              <a:rPr lang="ru-RU" altLang="en-US" sz="3700" dirty="0">
                <a:solidFill>
                  <a:schemeClr val="tx1"/>
                </a:solidFill>
                <a:latin typeface="Constantia"/>
              </a:rPr>
              <a:t> </a:t>
            </a:r>
            <a:r>
              <a:rPr lang="en-US" altLang="ru-RU" sz="3700" dirty="0">
                <a:solidFill>
                  <a:schemeClr val="tx1"/>
                </a:solidFill>
                <a:latin typeface="Constantia"/>
              </a:rPr>
              <a:t>API </a:t>
            </a:r>
            <a:r>
              <a:rPr lang="en-US" altLang="ru-RU" sz="3700" dirty="0" err="1">
                <a:solidFill>
                  <a:schemeClr val="tx1"/>
                </a:solidFill>
                <a:latin typeface="Constantia"/>
              </a:rPr>
              <a:t>OpenWeather</a:t>
            </a:r>
            <a:endParaRPr lang="en-US" altLang="ru-RU" sz="3700" dirty="0">
              <a:solidFill>
                <a:schemeClr val="tx1"/>
              </a:solidFill>
              <a:latin typeface="Constantia"/>
            </a:endParaRPr>
          </a:p>
          <a:p>
            <a:pPr marL="0" lvl="0" indent="0">
              <a:buFont typeface="+mj-lt"/>
              <a:buNone/>
              <a:defRPr/>
            </a:pPr>
            <a:endParaRPr lang="en-US" altLang="ru-RU" sz="3700" dirty="0">
              <a:solidFill>
                <a:schemeClr val="tx1"/>
              </a:solidFill>
              <a:latin typeface="Constantia"/>
            </a:endParaRPr>
          </a:p>
          <a:p>
            <a:pPr marL="0" lvl="0" indent="0">
              <a:buFont typeface="+mj-lt"/>
              <a:buNone/>
              <a:defRPr/>
            </a:pPr>
            <a:r>
              <a:rPr lang="ru-RU" altLang="en-US" sz="3600" dirty="0">
                <a:solidFill>
                  <a:schemeClr val="tx1"/>
                </a:solidFill>
                <a:latin typeface="Constantia"/>
              </a:rPr>
              <a:t>Функционал</a:t>
            </a:r>
            <a:r>
              <a:rPr lang="en-US" altLang="ru-RU" sz="3600" dirty="0">
                <a:solidFill>
                  <a:schemeClr val="tx1"/>
                </a:solidFill>
                <a:latin typeface="Constantia"/>
              </a:rPr>
              <a:t>:</a:t>
            </a:r>
          </a:p>
          <a:p>
            <a:pPr marL="666000" lvl="0" indent="-666000">
              <a:buFont typeface="Arial"/>
              <a:buBlip>
                <a:blip r:embed="rId3"/>
              </a:buBlip>
              <a:defRPr/>
            </a:pPr>
            <a:r>
              <a:rPr lang="ru-RU" altLang="en-US" sz="3600" dirty="0">
                <a:latin typeface="Constantia"/>
              </a:rPr>
              <a:t>Приветствие </a:t>
            </a:r>
          </a:p>
          <a:p>
            <a:pPr marL="666000" lvl="0" indent="-666000">
              <a:buFont typeface="Arial"/>
              <a:buBlip>
                <a:blip r:embed="rId3"/>
              </a:buBlip>
              <a:defRPr/>
            </a:pPr>
            <a:r>
              <a:rPr lang="ru-RU" altLang="en-US" sz="3600" dirty="0">
                <a:latin typeface="Constantia"/>
              </a:rPr>
              <a:t>Главная страница </a:t>
            </a:r>
            <a:r>
              <a:rPr lang="ru-RU" altLang="en-US" sz="3600" dirty="0" err="1">
                <a:latin typeface="Constantia"/>
              </a:rPr>
              <a:t>страница</a:t>
            </a:r>
            <a:endParaRPr lang="ru-RU" altLang="en-US" sz="3600" dirty="0">
              <a:latin typeface="Constantia"/>
            </a:endParaRPr>
          </a:p>
          <a:p>
            <a:pPr marL="666000" lvl="0" indent="-666000">
              <a:buFont typeface="Arial"/>
              <a:buBlip>
                <a:blip r:embed="rId3"/>
              </a:buBlip>
              <a:defRPr/>
            </a:pPr>
            <a:r>
              <a:rPr lang="ru-RU" altLang="en-US" sz="3600" dirty="0">
                <a:latin typeface="Constantia"/>
              </a:rPr>
              <a:t>Данные о погоде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1388" cy="5910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65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ru-RU" altLang="en-US" sz="4700">
                <a:latin typeface="Constantia"/>
              </a:rPr>
              <a:t>Средства разработки</a:t>
            </a:r>
          </a:p>
        </p:txBody>
      </p:sp>
      <p:sp>
        <p:nvSpPr>
          <p:cNvPr id="3" name="Горизонтальная надпись 2"/>
          <p:cNvSpPr txBox="1"/>
          <p:nvPr/>
        </p:nvSpPr>
        <p:spPr>
          <a:xfrm>
            <a:off x="743359" y="1613575"/>
            <a:ext cx="7723535" cy="6185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4500" lvl="0" indent="-684500">
              <a:buFont typeface="Wingdings"/>
              <a:buBlip>
                <a:blip r:embed="rId3"/>
              </a:buBlip>
              <a:defRPr/>
            </a:pPr>
            <a:r>
              <a:rPr lang="en-US" sz="3800" dirty="0">
                <a:latin typeface="Constantia"/>
              </a:rPr>
              <a:t>Visual </a:t>
            </a:r>
            <a:r>
              <a:rPr lang="en-US" sz="3600" dirty="0">
                <a:latin typeface="Constantia"/>
              </a:rPr>
              <a:t>Studio Code</a:t>
            </a:r>
          </a:p>
          <a:p>
            <a:pPr marL="0" lvl="0" indent="0">
              <a:buFont typeface="Wingdings"/>
              <a:buNone/>
              <a:defRPr/>
            </a:pPr>
            <a:endParaRPr lang="en-US" sz="3600" dirty="0">
              <a:latin typeface="Constantia"/>
            </a:endParaRPr>
          </a:p>
          <a:p>
            <a:pPr marL="684500" lvl="0" indent="-684500">
              <a:buFont typeface="Wingdings"/>
              <a:buBlip>
                <a:blip r:embed="rId3"/>
              </a:buBlip>
              <a:defRPr/>
            </a:pPr>
            <a:r>
              <a:rPr lang="en-US" sz="3700" dirty="0">
                <a:latin typeface="Constantia"/>
              </a:rPr>
              <a:t>JavaScript</a:t>
            </a:r>
            <a:endParaRPr lang="en-US" sz="3600" dirty="0">
              <a:latin typeface="Constantia"/>
            </a:endParaRPr>
          </a:p>
          <a:p>
            <a:pPr marL="0" lvl="0" indent="0">
              <a:buFont typeface="Wingdings"/>
              <a:buNone/>
              <a:defRPr/>
            </a:pPr>
            <a:endParaRPr lang="en-US" sz="3600" dirty="0">
              <a:latin typeface="Constantia"/>
            </a:endParaRPr>
          </a:p>
          <a:p>
            <a:pPr marL="684500" lvl="0" indent="-684500">
              <a:buFont typeface="Wingdings"/>
              <a:buBlip>
                <a:blip r:embed="rId3"/>
              </a:buBlip>
              <a:defRPr/>
            </a:pPr>
            <a:r>
              <a:rPr lang="en-US" sz="3700" dirty="0">
                <a:latin typeface="Constantia"/>
              </a:rPr>
              <a:t>HTML</a:t>
            </a:r>
            <a:endParaRPr lang="en-US" sz="3600" dirty="0">
              <a:latin typeface="Constantia"/>
            </a:endParaRPr>
          </a:p>
          <a:p>
            <a:pPr marL="0" lvl="0" indent="0">
              <a:buFont typeface="Wingdings"/>
              <a:buNone/>
              <a:defRPr/>
            </a:pPr>
            <a:endParaRPr lang="en-US" sz="3600" dirty="0">
              <a:latin typeface="Constantia"/>
            </a:endParaRPr>
          </a:p>
          <a:p>
            <a:pPr marL="684500" lvl="0" indent="-684500">
              <a:buFont typeface="Wingdings"/>
              <a:buBlip>
                <a:blip r:embed="rId3"/>
              </a:buBlip>
              <a:defRPr/>
            </a:pPr>
            <a:r>
              <a:rPr lang="en-US" altLang="ru-RU" sz="3700" dirty="0" smtClean="0">
                <a:solidFill>
                  <a:schemeClr val="tx1"/>
                </a:solidFill>
                <a:latin typeface="Constantia"/>
              </a:rPr>
              <a:t>API </a:t>
            </a:r>
            <a:r>
              <a:rPr lang="en-US" altLang="ru-RU" sz="3600" dirty="0" err="1" smtClean="0">
                <a:solidFill>
                  <a:schemeClr val="tx1"/>
                </a:solidFill>
                <a:latin typeface="Constantia"/>
              </a:rPr>
              <a:t>OpenWeather</a:t>
            </a:r>
            <a:endParaRPr lang="en-US" altLang="ru-RU" sz="3600" dirty="0" smtClean="0">
              <a:solidFill>
                <a:schemeClr val="tx1"/>
              </a:solidFill>
              <a:latin typeface="Constantia"/>
            </a:endParaRPr>
          </a:p>
          <a:p>
            <a:pPr marL="0" lvl="0" indent="0">
              <a:buFont typeface="+mj-lt"/>
              <a:buNone/>
              <a:defRPr/>
            </a:pPr>
            <a:endParaRPr lang="en-US" altLang="ru-RU" sz="3600" dirty="0" smtClean="0">
              <a:solidFill>
                <a:schemeClr val="tx1"/>
              </a:solidFill>
              <a:latin typeface="Constantia"/>
            </a:endParaRPr>
          </a:p>
          <a:p>
            <a:pPr marL="0" lvl="0" indent="0">
              <a:buFont typeface="+mj-lt"/>
              <a:buNone/>
              <a:defRPr/>
            </a:pPr>
            <a:endParaRPr lang="en-US" sz="3600" dirty="0">
              <a:latin typeface="Constantia"/>
            </a:endParaRPr>
          </a:p>
          <a:p>
            <a:pPr marL="0" lvl="0" indent="0">
              <a:buFont typeface="Wingdings"/>
              <a:buNone/>
              <a:defRPr/>
            </a:pPr>
            <a:endParaRPr lang="en-US" sz="3600" dirty="0">
              <a:latin typeface="Constantia"/>
            </a:endParaRPr>
          </a:p>
          <a:p>
            <a:pPr marL="684500" lvl="0" indent="-684500">
              <a:buFont typeface="Wingdings"/>
              <a:buBlip>
                <a:blip r:embed="rId3"/>
              </a:buBlip>
              <a:defRPr/>
            </a:pPr>
            <a:endParaRPr lang="ru-RU" altLang="en-US" sz="3600" dirty="0">
              <a:latin typeface="Constantia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19012" y="3429000"/>
            <a:ext cx="1401830" cy="1401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825993" y="2350357"/>
            <a:ext cx="1917995" cy="107864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rcRect t="12400" b="13280"/>
          <a:stretch>
            <a:fillRect/>
          </a:stretch>
        </p:blipFill>
        <p:spPr>
          <a:xfrm>
            <a:off x="5214025" y="4892622"/>
            <a:ext cx="2033135" cy="151096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29422" y="1263097"/>
            <a:ext cx="1285167" cy="12154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497"/>
          </a:xfrm>
        </p:spPr>
        <p:txBody>
          <a:bodyPr/>
          <a:lstStyle/>
          <a:p>
            <a:pPr lvl="0" algn="ctr">
              <a:defRPr/>
            </a:pPr>
            <a:r>
              <a:rPr lang="ru-RU" altLang="en-US" sz="4600">
                <a:latin typeface="Constantia"/>
              </a:rPr>
              <a:t>Архитектура</a:t>
            </a:r>
          </a:p>
        </p:txBody>
      </p:sp>
      <p:sp>
        <p:nvSpPr>
          <p:cNvPr id="3" name="Горизонтальная надпись 2"/>
          <p:cNvSpPr txBox="1"/>
          <p:nvPr/>
        </p:nvSpPr>
        <p:spPr>
          <a:xfrm>
            <a:off x="1514682" y="1555060"/>
            <a:ext cx="5559701" cy="300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ru-RU" altLang="en-US"/>
          </a:p>
        </p:txBody>
      </p:sp>
      <p:sp>
        <p:nvSpPr>
          <p:cNvPr id="4" name="Горизонтальная надпись 3"/>
          <p:cNvSpPr txBox="1"/>
          <p:nvPr/>
        </p:nvSpPr>
        <p:spPr>
          <a:xfrm>
            <a:off x="1613657" y="1667868"/>
            <a:ext cx="8229601" cy="2768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58500" lvl="0" indent="-758500">
              <a:buFont typeface="Arial"/>
              <a:buBlip>
                <a:blip r:embed="rId3"/>
              </a:buBlip>
              <a:defRPr/>
            </a:pPr>
            <a:r>
              <a:rPr lang="en-US" altLang="en-US" sz="4400">
                <a:latin typeface="Constantia"/>
              </a:rPr>
              <a:t>Images</a:t>
            </a:r>
          </a:p>
          <a:p>
            <a:pPr marL="758500" lvl="0" indent="-758500">
              <a:buFont typeface="Arial"/>
              <a:buBlip>
                <a:blip r:embed="rId3"/>
              </a:buBlip>
              <a:defRPr/>
            </a:pPr>
            <a:r>
              <a:rPr lang="en-US" altLang="en-US" sz="4400">
                <a:latin typeface="Constantia"/>
              </a:rPr>
              <a:t>Index.html</a:t>
            </a:r>
          </a:p>
          <a:p>
            <a:pPr marL="758500" lvl="0" indent="-758500">
              <a:buFont typeface="Arial"/>
              <a:buBlip>
                <a:blip r:embed="rId3"/>
              </a:buBlip>
              <a:defRPr/>
            </a:pPr>
            <a:r>
              <a:rPr lang="en-US" altLang="en-US" sz="4400">
                <a:latin typeface="Constantia"/>
              </a:rPr>
              <a:t>Main.js</a:t>
            </a:r>
          </a:p>
          <a:p>
            <a:pPr marL="758500" lvl="0" indent="-758500">
              <a:buFont typeface="Arial"/>
              <a:buBlip>
                <a:blip r:embed="rId3"/>
              </a:buBlip>
              <a:defRPr/>
            </a:pPr>
            <a:r>
              <a:rPr lang="en-US" altLang="en-US" sz="4400">
                <a:latin typeface="Constantia"/>
              </a:rPr>
              <a:t>Style.css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2845"/>
          </a:xfrm>
        </p:spPr>
        <p:txBody>
          <a:bodyPr/>
          <a:lstStyle/>
          <a:p>
            <a:pPr lvl="0" algn="ctr">
              <a:defRPr/>
            </a:pPr>
            <a:r>
              <a:rPr lang="ru-RU" altLang="en-US">
                <a:latin typeface="Constantia"/>
              </a:rPr>
              <a:t>Архитектура</a:t>
            </a:r>
          </a:p>
        </p:txBody>
      </p:sp>
      <p:sp>
        <p:nvSpPr>
          <p:cNvPr id="4" name="Горизонтальная надпись 3"/>
          <p:cNvSpPr txBox="1"/>
          <p:nvPr/>
        </p:nvSpPr>
        <p:spPr>
          <a:xfrm>
            <a:off x="1457324" y="1516710"/>
            <a:ext cx="8086312" cy="3043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altLang="en-US" sz="3900">
                <a:latin typeface="Constantia"/>
              </a:rPr>
              <a:t>Функции</a:t>
            </a:r>
            <a:r>
              <a:rPr lang="en-US" altLang="ru-RU" sz="3900">
                <a:latin typeface="Constantia"/>
              </a:rPr>
              <a:t>:</a:t>
            </a:r>
          </a:p>
          <a:p>
            <a:pPr marL="610500" lvl="0" indent="-610500">
              <a:buBlip>
                <a:blip r:embed="rId3"/>
              </a:buBlip>
              <a:defRPr/>
            </a:pPr>
            <a:r>
              <a:rPr lang="en-US" altLang="en-US" sz="3900">
                <a:latin typeface="Constantia"/>
              </a:rPr>
              <a:t>checkWeather()</a:t>
            </a:r>
          </a:p>
          <a:p>
            <a:pPr marL="610500" lvl="0" indent="-610500">
              <a:buBlip>
                <a:blip r:embed="rId3"/>
              </a:buBlip>
              <a:defRPr/>
            </a:pPr>
            <a:r>
              <a:rPr lang="en-US" altLang="ru-RU" sz="3900">
                <a:latin typeface="Constantia"/>
              </a:rPr>
              <a:t>searchButton.addEventListener()</a:t>
            </a:r>
          </a:p>
          <a:p>
            <a:pPr marL="610500" lvl="0" indent="-610500">
              <a:buBlip>
                <a:blip r:embed="rId3"/>
              </a:buBlip>
              <a:defRPr/>
            </a:pPr>
            <a:r>
              <a:rPr lang="en-US" altLang="ru-RU" sz="3900">
                <a:latin typeface="Constantia"/>
              </a:rPr>
              <a:t>searchInput.addEventListener()</a:t>
            </a:r>
          </a:p>
          <a:p>
            <a:pPr marL="610500" lvl="0" indent="-610500">
              <a:buBlip>
                <a:blip r:embed="rId3"/>
              </a:buBlip>
              <a:defRPr/>
            </a:pPr>
            <a:r>
              <a:rPr lang="en-US" altLang="ru-RU" sz="3900">
                <a:latin typeface="Constantia"/>
              </a:rPr>
              <a:t>Hello()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>
              <a:defRPr/>
            </a:pPr>
            <a:r>
              <a:rPr lang="ru-RU" altLang="en-US" sz="4800">
                <a:latin typeface="Constantia"/>
              </a:rPr>
              <a:t>Технологии</a:t>
            </a:r>
          </a:p>
        </p:txBody>
      </p:sp>
      <p:sp>
        <p:nvSpPr>
          <p:cNvPr id="3" name="Горизонтальная надпись 2"/>
          <p:cNvSpPr txBox="1"/>
          <p:nvPr/>
        </p:nvSpPr>
        <p:spPr>
          <a:xfrm>
            <a:off x="1540564" y="1751771"/>
            <a:ext cx="7671768" cy="3132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3000" lvl="0" indent="-703000">
              <a:buBlip>
                <a:blip r:embed="rId3"/>
              </a:buBlip>
              <a:defRPr/>
            </a:pPr>
            <a:r>
              <a:rPr lang="ru-RU" altLang="en-US" sz="4000">
                <a:latin typeface="Constantia"/>
              </a:rPr>
              <a:t>Функции</a:t>
            </a:r>
          </a:p>
          <a:p>
            <a:pPr marL="703000" lvl="0" indent="-703000">
              <a:buBlip>
                <a:blip r:embed="rId3"/>
              </a:buBlip>
              <a:defRPr/>
            </a:pPr>
            <a:r>
              <a:rPr lang="ru-RU" altLang="en-US" sz="4000">
                <a:latin typeface="Constantia"/>
              </a:rPr>
              <a:t>Массивы</a:t>
            </a:r>
          </a:p>
          <a:p>
            <a:pPr marL="703000" lvl="0" indent="-703000">
              <a:buBlip>
                <a:blip r:embed="rId3"/>
              </a:buBlip>
              <a:defRPr/>
            </a:pPr>
            <a:r>
              <a:rPr lang="ru-RU" altLang="en-US" sz="4000">
                <a:latin typeface="Constantia"/>
              </a:rPr>
              <a:t>Классы</a:t>
            </a:r>
          </a:p>
          <a:p>
            <a:pPr marL="703000" lvl="0" indent="-703000">
              <a:buBlip>
                <a:blip r:embed="rId3"/>
              </a:buBlip>
              <a:defRPr/>
            </a:pPr>
            <a:r>
              <a:rPr lang="ru-RU" altLang="en-US" sz="4000">
                <a:latin typeface="Constantia"/>
              </a:rPr>
              <a:t>Объекты</a:t>
            </a:r>
          </a:p>
          <a:p>
            <a:pPr marL="703000" lvl="0" indent="-703000">
              <a:buBlip>
                <a:blip r:embed="rId3"/>
              </a:buBlip>
              <a:defRPr/>
            </a:pPr>
            <a:r>
              <a:rPr lang="ru-RU" altLang="en-US" sz="4000">
                <a:latin typeface="Constantia"/>
              </a:rPr>
              <a:t>Асинхронность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2;p11"/>
          <p:cNvSpPr>
            <a:spLocks noGrp="1"/>
          </p:cNvSpPr>
          <p:nvPr>
            <p:ph type="title"/>
          </p:nvPr>
        </p:nvSpPr>
        <p:spPr>
          <a:xfrm>
            <a:off x="838200" y="176005"/>
            <a:ext cx="10515600" cy="870019"/>
          </a:xfrm>
        </p:spPr>
        <p:txBody>
          <a:bodyPr/>
          <a:lstStyle/>
          <a:p>
            <a:pPr lvl="0" algn="ctr">
              <a:defRPr/>
            </a:pPr>
            <a:r>
              <a:rPr lang="ru-RU" altLang="en-US">
                <a:latin typeface="Constantia"/>
              </a:rPr>
              <a:t>Демонстрация работы</a:t>
            </a:r>
          </a:p>
        </p:txBody>
      </p:sp>
      <p:pic>
        <p:nvPicPr>
          <p:cNvPr id="3" name="Рисунок 2"/>
          <p:cNvPicPr/>
          <p:nvPr/>
        </p:nvPicPr>
        <p:blipFill rotWithShape="1">
          <a:blip r:embed="rId3"/>
          <a:srcRect l="26170" t="17020" r="24790" b="30680"/>
          <a:stretch>
            <a:fillRect/>
          </a:stretch>
        </p:blipFill>
        <p:spPr>
          <a:xfrm>
            <a:off x="1090785" y="1768202"/>
            <a:ext cx="10010430" cy="4719283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4130" y="1090404"/>
            <a:ext cx="1323975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30712" y="126725"/>
            <a:ext cx="7697443" cy="1679774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4" name="Рисунок 3"/>
          <p:cNvPicPr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230712" y="1806499"/>
            <a:ext cx="7697443" cy="2029860"/>
          </a:xfrm>
          <a:prstGeom prst="rect">
            <a:avLst/>
          </a:prstGeom>
          <a:noFill/>
          <a:ln>
            <a:noFill/>
            <a:miter/>
          </a:ln>
        </p:spPr>
      </p:pic>
      <p:pic>
        <p:nvPicPr>
          <p:cNvPr id="5" name="Рисунок 4"/>
          <p:cNvPicPr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230712" y="3836359"/>
            <a:ext cx="7697443" cy="1943271"/>
          </a:xfrm>
          <a:prstGeom prst="rect">
            <a:avLst/>
          </a:prstGeom>
          <a:noFill/>
          <a:ln>
            <a:noFill/>
            <a:miter/>
          </a:ln>
        </p:spPr>
      </p:pic>
      <p:sp>
        <p:nvSpPr>
          <p:cNvPr id="6" name="Горизонтальная надпись 5"/>
          <p:cNvSpPr txBox="1"/>
          <p:nvPr/>
        </p:nvSpPr>
        <p:spPr>
          <a:xfrm>
            <a:off x="789954" y="2248728"/>
            <a:ext cx="243219" cy="292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ru-RU" alt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460728" y="2951529"/>
            <a:ext cx="1314450" cy="1323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Digital Projector Presentation Template www.googleslides.org">
  <a:themeElements>
    <a:clrScheme name="Фрагмент">
      <a:dk1>
        <a:srgbClr val="101F24"/>
      </a:dk1>
      <a:lt1>
        <a:srgbClr val="FFFFFF"/>
      </a:lt1>
      <a:dk2>
        <a:srgbClr val="3366CC"/>
      </a:dk2>
      <a:lt2>
        <a:srgbClr val="0099CC"/>
      </a:lt2>
      <a:accent1>
        <a:srgbClr val="399AAD"/>
      </a:accent1>
      <a:accent2>
        <a:srgbClr val="2B7381"/>
      </a:accent2>
      <a:accent3>
        <a:srgbClr val="003366"/>
      </a:accent3>
      <a:accent4>
        <a:srgbClr val="003399"/>
      </a:accent4>
      <a:accent5>
        <a:srgbClr val="009999"/>
      </a:accent5>
      <a:accent6>
        <a:srgbClr val="83BB71"/>
      </a:accent6>
      <a:hlink>
        <a:srgbClr val="00FFFF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Malgun Gothic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114</Words>
  <Application>Microsoft Office PowerPoint</Application>
  <PresentationFormat>Произвольный</PresentationFormat>
  <Paragraphs>63</Paragraphs>
  <Slides>12</Slides>
  <Notes>11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Digital Projector Presentation Template www.googleslides.org</vt:lpstr>
      <vt:lpstr>Презентация PowerPoint</vt:lpstr>
      <vt:lpstr>Тема проекта</vt:lpstr>
      <vt:lpstr>Презентация PowerPoint</vt:lpstr>
      <vt:lpstr>Средства разработки</vt:lpstr>
      <vt:lpstr>Архитектура</vt:lpstr>
      <vt:lpstr>Архитектура</vt:lpstr>
      <vt:lpstr>Технологии</vt:lpstr>
      <vt:lpstr>Демонстрация работы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Андрей</cp:lastModifiedBy>
  <cp:revision>38</cp:revision>
  <dcterms:modified xsi:type="dcterms:W3CDTF">2023-07-02T16:25:58Z</dcterms:modified>
  <cp:version/>
</cp:coreProperties>
</file>