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9144000"/>
  <p:notesSz cx="638175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736">
          <p15:clr>
            <a:srgbClr val="A4A3A4"/>
          </p15:clr>
        </p15:guide>
        <p15:guide id="2" pos="20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9FAA986-0721-4DB5-A43C-095F4D0C8E9C}">
  <a:tblStyle styleId="{09FAA986-0721-4DB5-A43C-095F4D0C8E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904FB97-5175-4C03-A00C-931B7985FA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36" orient="horz"/>
        <p:guide pos="201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14738" y="0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50" lIns="91300" spcFirstLastPara="1" rIns="91300" wrap="square" tIns="456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0238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14738" y="8250238"/>
            <a:ext cx="2765425" cy="434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650" lIns="91300" spcFirstLastPara="1" rIns="91300" wrap="square" tIns="45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320885fc4_0_4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6320885fc4_0_4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217460346_1_0:notes"/>
          <p:cNvSpPr txBox="1"/>
          <p:nvPr>
            <p:ph idx="1" type="body"/>
          </p:nvPr>
        </p:nvSpPr>
        <p:spPr>
          <a:xfrm>
            <a:off x="638175" y="4125913"/>
            <a:ext cx="5105400" cy="3909900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6217460346_1_0:notes"/>
          <p:cNvSpPr/>
          <p:nvPr>
            <p:ph idx="2" type="sldImg"/>
          </p:nvPr>
        </p:nvSpPr>
        <p:spPr>
          <a:xfrm>
            <a:off x="1019175" y="650875"/>
            <a:ext cx="4343400" cy="325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638175" y="4125913"/>
            <a:ext cx="5105400" cy="3910012"/>
          </a:xfrm>
          <a:prstGeom prst="rect">
            <a:avLst/>
          </a:prstGeom>
        </p:spPr>
        <p:txBody>
          <a:bodyPr anchorCtr="0" anchor="t" bIns="45650" lIns="91300" spcFirstLastPara="1" rIns="91300" wrap="square" tIns="456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019175" y="650875"/>
            <a:ext cx="4343400" cy="32575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_Título e conteúdo">
  <p:cSld name="3_Título e conteúd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2_Título e conteúdo">
  <p:cSld name="2_Título e conteúd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com/WandersonAFreitas/PucMinasTcc/blob/master/Documenta%C3%A7%C3%A3o/Video/TCC%20-%20Wanderson%20de%20A.%20Freitas.avi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/>
        </p:nvSpPr>
        <p:spPr>
          <a:xfrm>
            <a:off x="0" y="4598988"/>
            <a:ext cx="91440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Wanderson de A. Freitas</a:t>
            </a:r>
            <a:r>
              <a:rPr b="1" i="0" lang="pt-BR" sz="2500" u="none" cap="none" strike="noStrike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 / Orientador(a): D</a:t>
            </a:r>
            <a:r>
              <a:rPr b="1" lang="pt-BR" sz="25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r. Pedro A. Oliveira</a:t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997528" y="1805049"/>
            <a:ext cx="7065818" cy="258882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A8284"/>
              </a:gs>
              <a:gs pos="9000">
                <a:srgbClr val="99BDBF"/>
              </a:gs>
              <a:gs pos="100000">
                <a:srgbClr val="B8E2E5"/>
              </a:gs>
            </a:gsLst>
            <a:lin ang="16200000" scaled="0"/>
          </a:gradFill>
          <a:ln>
            <a:noFill/>
          </a:ln>
          <a:effectLst>
            <a:outerShdw blurRad="57785" algn="ctr" dir="3180000" dist="3302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400">
                <a:solidFill>
                  <a:srgbClr val="314B4D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 do Protótipo Arquitetural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Vídeo (</a:t>
            </a:r>
            <a:r>
              <a:rPr b="1" i="1" lang="pt-BR" sz="23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screencast</a:t>
            </a:r>
            <a:r>
              <a:rPr b="1" i="0" lang="pt-BR" sz="23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 de apresentação da aplicação web.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Avaliação da Arquitetura</a:t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179400" y="1770067"/>
            <a:ext cx="88281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1739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300"/>
              <a:buChar char="•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selecionados de acordo com o métodos de Árvore de Utilidade reduzida e com prioridades.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Char char="•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Definidos 5 cenários para testes.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pt-B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graphicFrame>
        <p:nvGraphicFramePr>
          <p:cNvPr id="98" name="Google Shape;98;p14"/>
          <p:cNvGraphicFramePr/>
          <p:nvPr/>
        </p:nvGraphicFramePr>
        <p:xfrm>
          <a:off x="179400" y="319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{4904FB97-5175-4C03-A00C-931B7985FA71}</a:tableStyleId>
              </a:tblPr>
              <a:tblGrid>
                <a:gridCol w="5238500"/>
                <a:gridCol w="1838575"/>
                <a:gridCol w="1751025"/>
              </a:tblGrid>
              <a:tr h="35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Requisito Não Funcional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Testado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Homologado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</a:tr>
              <a:tr h="35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RNF1: O sistema deve prover boa usabilidade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RNF2: O sistema deve suportar ambientes web responsivos e ambientes móveis.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RNF3: O sistema deve ser rápido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RNF4: O sistema deve se comunicar com os sistemas externos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2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RNF5: O sistema deve apresentar altos padrões de segurança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Conclusões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179400" y="1770075"/>
            <a:ext cx="43224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Pontos importantes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Alta produtividade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Alta segurança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Divisão de camadas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Integrações através de Web Api Rest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Páginas responsivas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Tecnologia de ponta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4732701" y="1749425"/>
            <a:ext cx="43224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Limitações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Utilização de outro template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Acessibilidade para deficientes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04000" y="342898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</a:t>
            </a:r>
            <a:r>
              <a:rPr b="1" lang="pt-B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uído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28600" y="461963"/>
            <a:ext cx="882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Proposta</a:t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 objetivo deste projeto é apresentar uma proposta de arquitetura para desenvolvimento de um sistema de controle ambiental, baseado em tecnologia de ponta e possibilitando a utilização de plataforma web, dispositivos móveis, e se integrando com sistema externos de gestão de normas, consultorias, assessorias e defesa civil.</a:t>
            </a:r>
            <a:endParaRPr b="1" i="0" sz="23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206375" y="1100138"/>
            <a:ext cx="8736013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Funcionais - Diagrama de casos de uso ou tabela</a:t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49" lvl="0" marL="907414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Calibri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Os Casos de Uso foram agrupados por módulo.</a:t>
            </a:r>
            <a:endParaRPr>
              <a:solidFill>
                <a:schemeClr val="dk1"/>
              </a:solidFill>
            </a:endParaRPr>
          </a:p>
          <a:p>
            <a:pPr indent="-374649" lvl="0" marL="907414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Foram definidos 8 módulos.</a:t>
            </a:r>
            <a:endParaRPr>
              <a:solidFill>
                <a:schemeClr val="dk1"/>
              </a:solidFill>
            </a:endParaRPr>
          </a:p>
          <a:p>
            <a:pPr indent="-374649" lvl="0" marL="907414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●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Elencados 80 Casos de Uso.</a:t>
            </a:r>
            <a:endParaRPr>
              <a:solidFill>
                <a:schemeClr val="dk1"/>
              </a:solidFill>
            </a:endParaRPr>
          </a:p>
          <a:p>
            <a:pPr indent="-374650" lvl="1" marL="1364615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o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Descritos resumidamente 80 Casos de Uso.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1364615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o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Detalhados 3 Casos de Uso. </a:t>
            </a:r>
            <a:endParaRPr>
              <a:solidFill>
                <a:schemeClr val="dk1"/>
              </a:solidFill>
            </a:endParaRPr>
          </a:p>
          <a:p>
            <a:pPr indent="-374650" lvl="2" marL="1821815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▪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UC008 - Cadastro de insumo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821815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▪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UC061 - Processo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2" marL="1821815" rtl="0" algn="l">
              <a:lnSpc>
                <a:spcPct val="121739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2300"/>
              <a:buFont typeface="Poppins"/>
              <a:buChar char="▪"/>
            </a:pPr>
            <a:r>
              <a:rPr b="1" lang="pt-BR" sz="23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UC041 - Monitoramento de barragem</a:t>
            </a:r>
            <a:endParaRPr b="1" sz="23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Requisitos Não Funcionais </a:t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Segurança - O sistema deve apresentar altos padrões de segurança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Usabilidade - O sistema deve prover boa usabilidade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Acessibilidade - O sistema deve suportar ambientes Web responsivos e ambientes móveis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Interoperabilidade - O sistema deve se comunicar com outros sistemas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Desempenho - O sistema deve ser rápido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228600" y="461963"/>
            <a:ext cx="882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8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projeto</a:t>
            </a:r>
            <a:endParaRPr/>
          </a:p>
        </p:txBody>
      </p:sp>
      <p:sp>
        <p:nvSpPr>
          <p:cNvPr id="48" name="Google Shape;48;p8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79388" y="1770063"/>
            <a:ext cx="8828087" cy="411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apresentar características de aplicações distribuídas, tais como abertura, portabilidade e uso extensivo de recursos de rede.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ser hospedado em nuvem e/ou no data center da empresa.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ser modular e implantável por módulos de acordo com a prioridade da empresa.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0" y="1001713"/>
            <a:ext cx="9144000" cy="665100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06375" y="1100138"/>
            <a:ext cx="87360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Restrições de projeto</a:t>
            </a:r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79388" y="1770063"/>
            <a:ext cx="88281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utilizar arquitetura baseada em serviços.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abrir de forma responsiva em aparelhos menores como celulares e tablets.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pt-BR" sz="2300">
                <a:latin typeface="Calibri"/>
                <a:ea typeface="Calibri"/>
                <a:cs typeface="Calibri"/>
                <a:sym typeface="Calibri"/>
              </a:rPr>
              <a:t>O sistema deve permitir a integração com outros sistema através de APIs.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228600" y="461963"/>
            <a:ext cx="882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Mecanismos arquiteturais</a:t>
            </a:r>
            <a:endParaRPr/>
          </a:p>
        </p:txBody>
      </p:sp>
      <p:sp>
        <p:nvSpPr>
          <p:cNvPr id="64" name="Google Shape;64;p10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graphicFrame>
        <p:nvGraphicFramePr>
          <p:cNvPr id="65" name="Google Shape;65;p10"/>
          <p:cNvGraphicFramePr/>
          <p:nvPr/>
        </p:nvGraphicFramePr>
        <p:xfrm>
          <a:off x="369300" y="174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{09FAA986-0721-4DB5-A43C-095F4D0C8E9C}</a:tableStyleId>
              </a:tblPr>
              <a:tblGrid>
                <a:gridCol w="2818600"/>
                <a:gridCol w="2818600"/>
                <a:gridCol w="2818600"/>
              </a:tblGrid>
              <a:tr h="35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Mecanismo de Análise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Mecanismo de Design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Mecanismo de Implementação</a:t>
                      </a:r>
                      <a:endParaRPr b="1"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5B8BB"/>
                    </a:solidFill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Front-End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 de comunicação com o usuário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HTML, Bootstrap, Angular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Back-End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Serviços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Api - Rest, DotNet Core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Persistência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Banco de dados relacional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PostgreSQL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Persistência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 ORM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Entity Framework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35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Integração com sistema terceiro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Interface utilizando JSON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Api - Rest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Auditoria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 ORM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Audit.Entity Framework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Segurança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Mecanismo de autenticação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Identity DotNet Core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Build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Ferramenta de compilação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 Studio Code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7900"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Deploy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Configuração de IDE de deploy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3200" marR="71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HTML, Bootstrap, Angular e C#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Componentes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538" y="1749425"/>
            <a:ext cx="6971699" cy="41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>
            <a:off x="0" y="1001713"/>
            <a:ext cx="9144000" cy="665162"/>
          </a:xfrm>
          <a:prstGeom prst="rect">
            <a:avLst/>
          </a:prstGeom>
          <a:gradFill>
            <a:gsLst>
              <a:gs pos="0">
                <a:srgbClr val="95B8BB"/>
              </a:gs>
              <a:gs pos="100000">
                <a:srgbClr val="5D8D9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206375" y="1100138"/>
            <a:ext cx="8736013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Implantação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228600" y="461963"/>
            <a:ext cx="882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Controle Ambiental</a:t>
            </a:r>
            <a:endParaRPr/>
          </a:p>
        </p:txBody>
      </p:sp>
      <p:pic>
        <p:nvPicPr>
          <p:cNvPr id="81" name="Google Shape;8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39" y="1906125"/>
            <a:ext cx="8826499" cy="3909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