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</a:t>
            </a:r>
            <a:r>
              <a:rPr b="0" lang="pt-BR" sz="1800" spc="-1" strike="noStrike">
                <a:latin typeface="Arial"/>
              </a:rPr>
              <a:t>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</a:t>
            </a:r>
            <a:r>
              <a:rPr b="0" lang="pt-BR" sz="3200" spc="-1" strike="noStrike">
                <a:latin typeface="Arial"/>
              </a:rPr>
              <a:t>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</a:t>
            </a:r>
            <a:r>
              <a:rPr b="0" lang="pt-BR" sz="2000" spc="-1" strike="noStrike">
                <a:latin typeface="Arial"/>
              </a:rPr>
              <a:t>Outline </a:t>
            </a:r>
            <a:r>
              <a:rPr b="0" lang="pt-BR" sz="2000" spc="-1" strike="noStrike">
                <a:latin typeface="Arial"/>
              </a:rPr>
              <a:t>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15010200" y="10287000"/>
            <a:ext cx="5866560" cy="514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rot="16200000">
            <a:off x="3638880" y="-361080"/>
            <a:ext cx="5142960" cy="586728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18286920" y="8600760"/>
            <a:ext cx="9143280" cy="3456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1685880"/>
            <a:ext cx="9143280" cy="3457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flipH="1" rot="10800000">
            <a:off x="18286920" y="9630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656280"/>
            <a:ext cx="9143280" cy="44874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 rot="10800000">
            <a:off x="18286920" y="8600760"/>
            <a:ext cx="9143280" cy="3456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1685880"/>
            <a:ext cx="9143280" cy="3457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48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48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twitter.com/lucattelli" TargetMode="External"/><Relationship Id="rId2" Type="http://schemas.openxmlformats.org/officeDocument/2006/relationships/hyperlink" Target="https://github.com/lucattelli" TargetMode="External"/><Relationship Id="rId3" Type="http://schemas.openxmlformats.org/officeDocument/2006/relationships/hyperlink" Target="https://scn.sap.com/people/bruno.lucattelli" TargetMode="External"/><Relationship Id="rId4" Type="http://schemas.openxmlformats.org/officeDocument/2006/relationships/hyperlink" Target="https://lucattelli.github.io/" TargetMode="External"/><Relationship Id="rId5" Type="http://schemas.openxmlformats.org/officeDocument/2006/relationships/hyperlink" Target="https://www.youtube.com/sitbrasil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jpeg"/><Relationship Id="rId1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ffffff"/>
                </a:solidFill>
                <a:latin typeface="Roboto"/>
                <a:ea typeface="Roboto"/>
              </a:rPr>
              <a:t>SAP Workflow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SAP Workflow | Bruno Lucattelli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Adoção do SAP Workflow em um processo de negócio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167040" y="1006920"/>
            <a:ext cx="8809200" cy="3645720"/>
            <a:chOff x="167040" y="1006920"/>
            <a:chExt cx="8809200" cy="3645720"/>
          </a:xfrm>
        </p:grpSpPr>
        <p:sp>
          <p:nvSpPr>
            <p:cNvPr id="268" name="CustomShape 3"/>
            <p:cNvSpPr/>
            <p:nvPr/>
          </p:nvSpPr>
          <p:spPr>
            <a:xfrm>
              <a:off x="167040" y="1006920"/>
              <a:ext cx="88092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4"/>
            <p:cNvSpPr/>
            <p:nvPr/>
          </p:nvSpPr>
          <p:spPr>
            <a:xfrm>
              <a:off x="191160" y="1031400"/>
              <a:ext cx="87609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800" rIns="163800" tIns="163800" bIns="16380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Determinar o processo de negócios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270" name="CustomShape 5"/>
            <p:cNvSpPr/>
            <p:nvPr/>
          </p:nvSpPr>
          <p:spPr>
            <a:xfrm>
              <a:off x="167040" y="1946520"/>
              <a:ext cx="88092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"/>
            <p:cNvSpPr/>
            <p:nvPr/>
          </p:nvSpPr>
          <p:spPr>
            <a:xfrm>
              <a:off x="191160" y="1971000"/>
              <a:ext cx="87609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Há um modelo de workflow standard que pode ser usado?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272" name="CustomShape 7"/>
            <p:cNvSpPr/>
            <p:nvPr/>
          </p:nvSpPr>
          <p:spPr>
            <a:xfrm>
              <a:off x="167040" y="28861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191160" y="2910600"/>
              <a:ext cx="21081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Sim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274" name="CustomShape 9"/>
            <p:cNvSpPr/>
            <p:nvPr/>
          </p:nvSpPr>
          <p:spPr>
            <a:xfrm>
              <a:off x="16704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19116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Use o standard como referência. Se necessário, faça ajustes nele a partir de uma cópia.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276" name="CustomShape 11"/>
            <p:cNvSpPr/>
            <p:nvPr/>
          </p:nvSpPr>
          <p:spPr>
            <a:xfrm>
              <a:off x="2414880" y="2886120"/>
              <a:ext cx="656136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2439000" y="2910600"/>
              <a:ext cx="651312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Não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278" name="CustomShape 13"/>
            <p:cNvSpPr/>
            <p:nvPr/>
          </p:nvSpPr>
          <p:spPr>
            <a:xfrm>
              <a:off x="241488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4"/>
            <p:cNvSpPr/>
            <p:nvPr/>
          </p:nvSpPr>
          <p:spPr>
            <a:xfrm>
              <a:off x="243900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Projete seu próprio modelo de workflow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280" name="CustomShape 15"/>
            <p:cNvSpPr/>
            <p:nvPr/>
          </p:nvSpPr>
          <p:spPr>
            <a:xfrm>
              <a:off x="461736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6"/>
            <p:cNvSpPr/>
            <p:nvPr/>
          </p:nvSpPr>
          <p:spPr>
            <a:xfrm>
              <a:off x="464148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Construa seu modelo de workflow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282" name="CustomShape 17"/>
            <p:cNvSpPr/>
            <p:nvPr/>
          </p:nvSpPr>
          <p:spPr>
            <a:xfrm>
              <a:off x="681984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8"/>
            <p:cNvSpPr/>
            <p:nvPr/>
          </p:nvSpPr>
          <p:spPr>
            <a:xfrm>
              <a:off x="684396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Teste seu modelo de workflow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Apresentando o requisito de negócio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 empresa XPTO faz o bloqueio e desbloqueio de usuários SAP através de um procedimento manual e bastante informal. Eles precisam melhorar o processo e automatizar diversas ações manuais, por isso recorreram a você.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Nosso trabalho aqui é entendermos juntos os requisitos de negócio e mapear um processo que possa ser atendido pelo SAP Workflow, que elimine ou reduza significativamente os problemas atuais, além de oferecer melhorias significativas no processo através da automatização.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Nosso Workflow Final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404440" y="183024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1a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120760" y="2131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4764240" y="1945080"/>
            <a:ext cx="1632240" cy="372600"/>
          </a:xfrm>
          <a:prstGeom prst="flowChartProcess">
            <a:avLst/>
          </a:prstGeom>
          <a:solidFill>
            <a:schemeClr val="accen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Atualiza Status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4480560" y="2131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"/>
          <p:cNvSpPr/>
          <p:nvPr/>
        </p:nvSpPr>
        <p:spPr>
          <a:xfrm>
            <a:off x="2626200" y="2762280"/>
            <a:ext cx="1632240" cy="372600"/>
          </a:xfrm>
          <a:prstGeom prst="flowChartProcess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Atualiza Status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3442320" y="2432880"/>
            <a:ext cx="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>
            <a:off x="6680880" y="19450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4" name="CustomShape 9"/>
          <p:cNvSpPr/>
          <p:nvPr/>
        </p:nvSpPr>
        <p:spPr>
          <a:xfrm>
            <a:off x="6397200" y="2131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0"/>
          <p:cNvSpPr/>
          <p:nvPr/>
        </p:nvSpPr>
        <p:spPr>
          <a:xfrm>
            <a:off x="3152880" y="239184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4453200" y="183024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>
            <a:off x="487800" y="27622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 rot="10800000">
            <a:off x="3130920" y="2949480"/>
            <a:ext cx="50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4"/>
          <p:cNvSpPr/>
          <p:nvPr/>
        </p:nvSpPr>
        <p:spPr>
          <a:xfrm>
            <a:off x="6459120" y="264960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2a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0" name="CustomShape 15"/>
          <p:cNvSpPr/>
          <p:nvPr/>
        </p:nvSpPr>
        <p:spPr>
          <a:xfrm>
            <a:off x="6247440" y="262908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1" name="CustomShape 16"/>
          <p:cNvSpPr/>
          <p:nvPr/>
        </p:nvSpPr>
        <p:spPr>
          <a:xfrm>
            <a:off x="7228800" y="317592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2" name="CustomShape 17"/>
          <p:cNvSpPr/>
          <p:nvPr/>
        </p:nvSpPr>
        <p:spPr>
          <a:xfrm>
            <a:off x="6680880" y="3583800"/>
            <a:ext cx="1632240" cy="372600"/>
          </a:xfrm>
          <a:prstGeom prst="flowChartProcess">
            <a:avLst/>
          </a:prstGeom>
          <a:solidFill>
            <a:schemeClr val="accen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Bloq/desbloq usuário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3" name="CustomShape 18"/>
          <p:cNvSpPr/>
          <p:nvPr/>
        </p:nvSpPr>
        <p:spPr>
          <a:xfrm>
            <a:off x="7497000" y="3252600"/>
            <a:ext cx="36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9"/>
          <p:cNvSpPr/>
          <p:nvPr/>
        </p:nvSpPr>
        <p:spPr>
          <a:xfrm>
            <a:off x="4764240" y="3582000"/>
            <a:ext cx="1632240" cy="372600"/>
          </a:xfrm>
          <a:prstGeom prst="flowChartProcess">
            <a:avLst/>
          </a:prstGeom>
          <a:solidFill>
            <a:schemeClr val="accen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Atualiza Status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5" name="CustomShape 20"/>
          <p:cNvSpPr/>
          <p:nvPr/>
        </p:nvSpPr>
        <p:spPr>
          <a:xfrm>
            <a:off x="2626200" y="35812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6" name="CustomShape 21"/>
          <p:cNvSpPr/>
          <p:nvPr/>
        </p:nvSpPr>
        <p:spPr>
          <a:xfrm rot="10800000">
            <a:off x="5268960" y="3768840"/>
            <a:ext cx="50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2"/>
          <p:cNvSpPr/>
          <p:nvPr/>
        </p:nvSpPr>
        <p:spPr>
          <a:xfrm rot="10800000">
            <a:off x="6964200" y="3772440"/>
            <a:ext cx="2829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3"/>
          <p:cNvSpPr/>
          <p:nvPr/>
        </p:nvSpPr>
        <p:spPr>
          <a:xfrm rot="10800000">
            <a:off x="8659080" y="2952720"/>
            <a:ext cx="21996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4"/>
          <p:cNvSpPr/>
          <p:nvPr/>
        </p:nvSpPr>
        <p:spPr>
          <a:xfrm>
            <a:off x="487800" y="358128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Fim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10" name="CustomShape 25"/>
          <p:cNvSpPr/>
          <p:nvPr/>
        </p:nvSpPr>
        <p:spPr>
          <a:xfrm>
            <a:off x="487800" y="194508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Solicitação criada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11" name="CustomShape 26"/>
          <p:cNvSpPr/>
          <p:nvPr/>
        </p:nvSpPr>
        <p:spPr>
          <a:xfrm>
            <a:off x="7497000" y="2318400"/>
            <a:ext cx="36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7"/>
          <p:cNvSpPr/>
          <p:nvPr/>
        </p:nvSpPr>
        <p:spPr>
          <a:xfrm rot="10800000">
            <a:off x="3130920" y="3768120"/>
            <a:ext cx="50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2: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Verificando o customizing automático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Uma das primeiras coisas que um consultor faz em um ambiente do qual sabe pouco a respeito é investigar como está o customizing automático do SAP Workflow. Ele o faz a partir da transação SWU3.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Transação SWU3 (antes)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7" name="Shape 401" descr=""/>
          <p:cNvPicPr/>
          <p:nvPr/>
        </p:nvPicPr>
        <p:blipFill>
          <a:blip r:embed="rId1"/>
          <a:stretch/>
        </p:blipFill>
        <p:spPr>
          <a:xfrm>
            <a:off x="819360" y="771480"/>
            <a:ext cx="7504560" cy="42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Transação SWU3 (depois)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9" name="Shape 407" descr=""/>
          <p:cNvPicPr/>
          <p:nvPr/>
        </p:nvPicPr>
        <p:blipFill>
          <a:blip r:embed="rId1"/>
          <a:stretch/>
        </p:blipFill>
        <p:spPr>
          <a:xfrm>
            <a:off x="799200" y="771480"/>
            <a:ext cx="7544520" cy="42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Transação SWU3 (atenção para os intervalos de numeração)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21" name="Shape 413" descr=""/>
          <p:cNvPicPr/>
          <p:nvPr/>
        </p:nvPicPr>
        <p:blipFill>
          <a:blip r:embed="rId1"/>
          <a:stretch/>
        </p:blipFill>
        <p:spPr>
          <a:xfrm>
            <a:off x="1055520" y="1098000"/>
            <a:ext cx="5161680" cy="3228120"/>
          </a:xfrm>
          <a:prstGeom prst="rect">
            <a:avLst/>
          </a:prstGeom>
          <a:ln>
            <a:noFill/>
          </a:ln>
        </p:spPr>
      </p:pic>
      <p:pic>
        <p:nvPicPr>
          <p:cNvPr id="322" name="Shape 414" descr=""/>
          <p:cNvPicPr/>
          <p:nvPr/>
        </p:nvPicPr>
        <p:blipFill>
          <a:blip r:embed="rId2"/>
          <a:stretch/>
        </p:blipFill>
        <p:spPr>
          <a:xfrm>
            <a:off x="4726080" y="3687120"/>
            <a:ext cx="3361680" cy="10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3: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Criando seu primeiro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Uma vez que o processo está mapeado e o customizing automático do SAP Workflow está correto, é hora de iniciarmos os trabalhos. Como é nossa primeira vez, vamos primeiro nos familiarizar com o SAP Workflow Builder, uma das principais transações no desenvolvimento de workflows. Ao término deste exercício, você terá criado um fluxo simples, enviando um item para aprovação de um usuário fixo.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486960" y="321120"/>
            <a:ext cx="5416200" cy="45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@lucattelli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github.com/lucattelli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bruno.lucattelli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lucattelli.github.io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5"/>
              </a:rPr>
              <a:t>YouTube.com/SITBRASIL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26080" y="357840"/>
            <a:ext cx="280728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Roboto"/>
                <a:ea typeface="Roboto"/>
              </a:rPr>
              <a:t>Bruno Lucattelli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43" name="Shape 228" descr=""/>
          <p:cNvPicPr/>
          <p:nvPr/>
        </p:nvPicPr>
        <p:blipFill>
          <a:blip r:embed="rId6"/>
          <a:stretch/>
        </p:blipFill>
        <p:spPr>
          <a:xfrm>
            <a:off x="4280400" y="1309320"/>
            <a:ext cx="653040" cy="542880"/>
          </a:xfrm>
          <a:prstGeom prst="rect">
            <a:avLst/>
          </a:prstGeom>
          <a:ln>
            <a:noFill/>
          </a:ln>
        </p:spPr>
      </p:pic>
      <p:pic>
        <p:nvPicPr>
          <p:cNvPr id="244" name="Shape 229" descr=""/>
          <p:cNvPicPr/>
          <p:nvPr/>
        </p:nvPicPr>
        <p:blipFill>
          <a:blip r:embed="rId7"/>
          <a:stretch/>
        </p:blipFill>
        <p:spPr>
          <a:xfrm>
            <a:off x="4273200" y="336960"/>
            <a:ext cx="667800" cy="542880"/>
          </a:xfrm>
          <a:prstGeom prst="rect">
            <a:avLst/>
          </a:prstGeom>
          <a:ln>
            <a:noFill/>
          </a:ln>
        </p:spPr>
      </p:pic>
      <p:pic>
        <p:nvPicPr>
          <p:cNvPr id="245" name="Shape 230" descr=""/>
          <p:cNvPicPr/>
          <p:nvPr/>
        </p:nvPicPr>
        <p:blipFill>
          <a:blip r:embed="rId8"/>
          <a:stretch/>
        </p:blipFill>
        <p:spPr>
          <a:xfrm>
            <a:off x="3951360" y="2894760"/>
            <a:ext cx="1310760" cy="876240"/>
          </a:xfrm>
          <a:prstGeom prst="rect">
            <a:avLst/>
          </a:prstGeom>
          <a:ln>
            <a:noFill/>
          </a:ln>
        </p:spPr>
      </p:pic>
      <p:pic>
        <p:nvPicPr>
          <p:cNvPr id="246" name="Shape 231" descr=""/>
          <p:cNvPicPr/>
          <p:nvPr/>
        </p:nvPicPr>
        <p:blipFill>
          <a:blip r:embed="rId9"/>
          <a:stretch/>
        </p:blipFill>
        <p:spPr>
          <a:xfrm>
            <a:off x="3387960" y="2323800"/>
            <a:ext cx="2437560" cy="3610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226080" y="1465920"/>
            <a:ext cx="2807280" cy="31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200" spc="-1" strike="noStrike">
                <a:solidFill>
                  <a:srgbClr val="ffffff"/>
                </a:solidFill>
                <a:latin typeface="Roboto"/>
                <a:ea typeface="Roboto"/>
              </a:rPr>
              <a:t>Desenvolvedor, consultor e SAP Mentor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200" spc="-1" strike="noStrike">
                <a:solidFill>
                  <a:srgbClr val="ffffff"/>
                </a:solidFill>
                <a:latin typeface="Roboto"/>
                <a:ea typeface="Roboto"/>
              </a:rPr>
              <a:t>ABAP/HANA/JS/UI5/Node/Angular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248" name="Shape 233" descr=""/>
          <p:cNvPicPr/>
          <p:nvPr/>
        </p:nvPicPr>
        <p:blipFill>
          <a:blip r:embed="rId10"/>
          <a:stretch/>
        </p:blipFill>
        <p:spPr>
          <a:xfrm>
            <a:off x="4131000" y="4046040"/>
            <a:ext cx="951840" cy="9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Nosso Primeiro Workflow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34120" y="256500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250440" y="286632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1617480" y="267984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Início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5893560" y="267984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Fim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5609880" y="286632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"/>
          <p:cNvSpPr/>
          <p:nvPr/>
        </p:nvSpPr>
        <p:spPr>
          <a:xfrm>
            <a:off x="3534120" y="3475800"/>
            <a:ext cx="207540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Aprovador fixo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4: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Criando a estrutura organizacional necessária para o requisito de negócio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 melhor forma de se otimizar o tempo no SAP é aproveitar o que o standard já oferece. O HR-OM é o módulo ideal para representar organogramas organizacionais, pois já tem integração nativa com o SAP Workflow. Neste exercício, vamos aprender a interpretar e construir um organograma no HR-OM.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Estrutura Organizacional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7" name="Shape 453" descr=""/>
          <p:cNvPicPr/>
          <p:nvPr/>
        </p:nvPicPr>
        <p:blipFill>
          <a:blip r:embed="rId1"/>
          <a:stretch/>
        </p:blipFill>
        <p:spPr>
          <a:xfrm>
            <a:off x="480960" y="834120"/>
            <a:ext cx="6517440" cy="3785040"/>
          </a:xfrm>
          <a:prstGeom prst="rect">
            <a:avLst/>
          </a:prstGeom>
          <a:ln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2090880" y="834120"/>
            <a:ext cx="2472840" cy="525600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2623680" y="2340720"/>
            <a:ext cx="1406880" cy="525600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5147640" y="3971160"/>
            <a:ext cx="1958760" cy="525600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"/>
          <p:cNvSpPr/>
          <p:nvPr/>
        </p:nvSpPr>
        <p:spPr>
          <a:xfrm>
            <a:off x="7184880" y="4006800"/>
            <a:ext cx="173916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User = OK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Person = IT 0105/0001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Estrutura Organizacional de Referência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71960" y="1919160"/>
            <a:ext cx="399924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Presidente</a:t>
            </a:r>
            <a:endParaRPr b="0" lang="pt-BR" sz="1100" spc="-1" strike="noStrike">
              <a:latin typeface="Arial"/>
            </a:endParaRPr>
          </a:p>
          <a:p>
            <a:pPr marL="9144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Segurança da Informação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Analistas 01 a 03</a:t>
            </a:r>
            <a:endParaRPr b="0" lang="pt-BR" sz="1100" spc="-1" strike="noStrike">
              <a:latin typeface="Arial"/>
            </a:endParaRPr>
          </a:p>
          <a:p>
            <a:pPr marL="9144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Diretor (instrutor)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Chefe 01</a:t>
            </a:r>
            <a:endParaRPr b="0" lang="pt-BR" sz="1100" spc="-1" strike="noStrike">
              <a:latin typeface="Arial"/>
            </a:endParaRPr>
          </a:p>
          <a:p>
            <a:pPr marL="18288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ff0000"/>
                </a:solidFill>
                <a:latin typeface="Roboto"/>
                <a:ea typeface="Roboto"/>
              </a:rPr>
              <a:t>Funcionários 01 a 05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Chefe 02</a:t>
            </a:r>
            <a:endParaRPr b="0" lang="pt-BR" sz="1100" spc="-1" strike="noStrike">
              <a:latin typeface="Arial"/>
            </a:endParaRPr>
          </a:p>
          <a:p>
            <a:pPr marL="18288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ff0000"/>
                </a:solidFill>
                <a:latin typeface="Roboto"/>
                <a:ea typeface="Roboto"/>
              </a:rPr>
              <a:t>Funcionários 06 a 10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Chefe 03</a:t>
            </a:r>
            <a:endParaRPr b="0" lang="pt-BR" sz="1100" spc="-1" strike="noStrike">
              <a:latin typeface="Arial"/>
            </a:endParaRPr>
          </a:p>
          <a:p>
            <a:pPr marL="18288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ff0000"/>
                </a:solidFill>
                <a:latin typeface="Roboto"/>
                <a:ea typeface="Roboto"/>
              </a:rPr>
              <a:t>Funcionários 11 a 15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Chefe 04</a:t>
            </a:r>
            <a:endParaRPr b="0" lang="pt-BR" sz="1100" spc="-1" strike="noStrike">
              <a:latin typeface="Arial"/>
            </a:endParaRPr>
          </a:p>
          <a:p>
            <a:pPr marL="18288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ff0000"/>
                </a:solidFill>
                <a:latin typeface="Roboto"/>
                <a:ea typeface="Roboto"/>
              </a:rPr>
              <a:t>Funcionários 16 a 20</a:t>
            </a:r>
            <a:endParaRPr b="0" lang="pt-BR" sz="1100" spc="-1" strike="noStrike">
              <a:latin typeface="Arial"/>
            </a:endParaRPr>
          </a:p>
          <a:p>
            <a:pPr marL="13716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737373"/>
                </a:solidFill>
                <a:latin typeface="Roboto"/>
                <a:ea typeface="Roboto"/>
              </a:rPr>
              <a:t>Chefe 05</a:t>
            </a:r>
            <a:endParaRPr b="0" lang="pt-BR" sz="1100" spc="-1" strike="noStrike">
              <a:latin typeface="Arial"/>
            </a:endParaRPr>
          </a:p>
          <a:p>
            <a:pPr marL="1828800" indent="-297720">
              <a:lnSpc>
                <a:spcPct val="115000"/>
              </a:lnSpc>
              <a:spcAft>
                <a:spcPts val="1599"/>
              </a:spcAft>
            </a:pPr>
            <a:r>
              <a:rPr b="0" lang="pt-BR" sz="1100" spc="-1" strike="noStrike">
                <a:solidFill>
                  <a:srgbClr val="ff0000"/>
                </a:solidFill>
                <a:latin typeface="Roboto"/>
                <a:ea typeface="Roboto"/>
              </a:rPr>
              <a:t>Funcionários 21 a 25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344" name="Shape 464" descr=""/>
          <p:cNvPicPr/>
          <p:nvPr/>
        </p:nvPicPr>
        <p:blipFill>
          <a:blip r:embed="rId1"/>
          <a:stretch/>
        </p:blipFill>
        <p:spPr>
          <a:xfrm>
            <a:off x="3959280" y="1860840"/>
            <a:ext cx="5020560" cy="30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5: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Usando a estrutura organizacional em seu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Agora que já temos nossa estrutura organizacional montada, vamos usá-la no SAP Workflow para atender ao cenário de negócios. Neste exercício, vamos ampliar nosso workflow para acomodar as duas aprovações necessárias, além de adotar a estrutura organizacional para determinar o aprovador adequado.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Nosso Primeiro Workflow + Organograma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134440" y="256500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1a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1850760" y="286632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217800" y="267984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Início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6854040" y="267984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Fim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6570360" y="286632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7"/>
          <p:cNvSpPr/>
          <p:nvPr/>
        </p:nvSpPr>
        <p:spPr>
          <a:xfrm>
            <a:off x="2145960" y="3475800"/>
            <a:ext cx="485136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Aprovadores baseados na estrutura organizacional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4494240" y="256500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2a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4210560" y="286632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0"/>
          <p:cNvSpPr/>
          <p:nvPr/>
        </p:nvSpPr>
        <p:spPr>
          <a:xfrm flipH="1" rot="16200000">
            <a:off x="5364000" y="373320"/>
            <a:ext cx="113760" cy="4497120"/>
          </a:xfrm>
          <a:prstGeom prst="bentConnector3">
            <a:avLst>
              <a:gd name="adj1" fmla="val -207788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6: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Utilizando o container de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O container de workflow é o mecanismo usado pelo SAP Workflow para trafegar informações entre os diferentes objetos que podem compor um fluxo. Neste exercício, vamos criar uma variável no container para armazenar o endereço de e-mail do solicitante. Além disso, vamos usar uma tarefa do tipo “operação de container” para preencher esta variável.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Objetivos do Curso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1960" y="1919160"/>
            <a:ext cx="822132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Introduzir 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o SAP Workflow, sua história e sua </a:t>
            </a: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importância 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nos dias de hoje.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Ensinar os conceitos e ferramentas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 do SAP Workflow, </a:t>
            </a: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através de exercícios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 práticos </a:t>
            </a: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que tragam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 para a sala de aula </a:t>
            </a: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 sensação de um projeto real.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Preparar os alunos para modelar um processo, transformá-lo em um workflow e criar todos os artefatos necessários para torná-lo real no SAP.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7: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Enviando e-mails com o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Neste exercício, vamos aproveitar o endereço de e-mail no container de workflow e vamos criar uma tarefa para enviar e-mails do nosso workflow e notificar o usuário solicitante das aprovações e rejeições que ocorreram no fluxo.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Nosso Workflow Enviando E-mails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2404440" y="183024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1a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2120760" y="2131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"/>
          <p:cNvSpPr/>
          <p:nvPr/>
        </p:nvSpPr>
        <p:spPr>
          <a:xfrm>
            <a:off x="4480560" y="2131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/>
          <p:cNvSpPr/>
          <p:nvPr/>
        </p:nvSpPr>
        <p:spPr>
          <a:xfrm>
            <a:off x="3442320" y="2432880"/>
            <a:ext cx="36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"/>
          <p:cNvSpPr/>
          <p:nvPr/>
        </p:nvSpPr>
        <p:spPr>
          <a:xfrm>
            <a:off x="4764240" y="19450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3152880" y="239184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4488120" y="180144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2626200" y="27622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4542480" y="2648520"/>
            <a:ext cx="2075400" cy="601920"/>
          </a:xfrm>
          <a:prstGeom prst="flowChartDecision">
            <a:avLst/>
          </a:prstGeom>
          <a:solidFill>
            <a:schemeClr val="accen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2a Aprovação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4266720" y="261504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5" name="CustomShape 12"/>
          <p:cNvSpPr/>
          <p:nvPr/>
        </p:nvSpPr>
        <p:spPr>
          <a:xfrm>
            <a:off x="5312520" y="3251160"/>
            <a:ext cx="26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6" name="CustomShape 13"/>
          <p:cNvSpPr/>
          <p:nvPr/>
        </p:nvSpPr>
        <p:spPr>
          <a:xfrm>
            <a:off x="2626200" y="3581280"/>
            <a:ext cx="1632240" cy="372600"/>
          </a:xfrm>
          <a:prstGeom prst="flowChartProcess">
            <a:avLst/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Arial"/>
                <a:ea typeface="Arial"/>
              </a:rPr>
              <a:t>E-mail solicitante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7" name="CustomShape 14"/>
          <p:cNvSpPr/>
          <p:nvPr/>
        </p:nvSpPr>
        <p:spPr>
          <a:xfrm rot="10800000">
            <a:off x="4825800" y="2950560"/>
            <a:ext cx="2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5"/>
          <p:cNvSpPr/>
          <p:nvPr/>
        </p:nvSpPr>
        <p:spPr>
          <a:xfrm>
            <a:off x="487800" y="358128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Fim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9" name="CustomShape 16"/>
          <p:cNvSpPr/>
          <p:nvPr/>
        </p:nvSpPr>
        <p:spPr>
          <a:xfrm>
            <a:off x="487800" y="1945080"/>
            <a:ext cx="1632240" cy="372600"/>
          </a:xfrm>
          <a:prstGeom prst="flowChartTerminator">
            <a:avLst/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Solicitação criada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80" name="CustomShape 17"/>
          <p:cNvSpPr/>
          <p:nvPr/>
        </p:nvSpPr>
        <p:spPr>
          <a:xfrm>
            <a:off x="5580720" y="2318400"/>
            <a:ext cx="36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8"/>
          <p:cNvSpPr/>
          <p:nvPr/>
        </p:nvSpPr>
        <p:spPr>
          <a:xfrm rot="10800000">
            <a:off x="3130920" y="3768120"/>
            <a:ext cx="50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9"/>
          <p:cNvSpPr/>
          <p:nvPr/>
        </p:nvSpPr>
        <p:spPr>
          <a:xfrm rot="5400000">
            <a:off x="4662000" y="2848320"/>
            <a:ext cx="515880" cy="13212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8: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Criando um BOR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Para o workflow ser mais útil, é necessário integrá-lo aos objetos de negócio do SAP BOR (Business Object Repository). Neste exercício, vamos definir um BOR que será responsável por todas as ações relacionadas à solicitação de bloqueio/desbloqueio de usuário.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9: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Fazendo uso do BOR no seu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Neste exercício, vamos implementar o BOR criado por nós em nosso SAP Workflow.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10: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Usando eventos de disparo no workflow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Neste exercício, aprenda a associar e disparar seu workflow a partir de eventos do BOR.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11: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Processamento ad-hoc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latin typeface="Roboto"/>
                <a:ea typeface="Roboto"/>
              </a:rPr>
              <a:t>Introdução, conceitos básicos e arquitetura do SAP Workflow</a:t>
            </a:r>
            <a:endParaRPr b="0" lang="pt-BR" sz="4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Aprenda a definir os responsáveis pela execução de etapas dinamicamente, no momento da execução do workflow.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12: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Monitoramento de work items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Aprenda a lidar com as transações de monitoramento, como SWEL, SWI1, SWI2_FREQ.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13: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Monitoramento de prazos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Neste exercício, defina e implemente o controle de prazos para as tarefas do workflow, bem como as ações resultantes do estouro dos prazos.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14: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Substituição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Neste exercício, vamos usar o SAP Business Workplace para indicação de um substituto.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Final: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Mapeando um novo requisito de negócio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 carreira de um consultor SAP Workflow é entregar um processo e na sequência já mergulhar em outro. Em homenagem a isso, neste último exercício vamos mapear outro requisito de negócio, assim como fizemos lá no primeiro exercício. Desta vez, vamos usar todo o conhecimento que você acumulou ao longo do curso para antecipar algumas das coisas que não havíamos pensado quando começamos.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Afinal, aprender com o que fizemos antes para fazer melhor é um dos pilares para se tornar um profissional cada dia melhor.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Adoção do SAP Workflow em um processo de negócio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08" name="Group 2"/>
          <p:cNvGrpSpPr/>
          <p:nvPr/>
        </p:nvGrpSpPr>
        <p:grpSpPr>
          <a:xfrm>
            <a:off x="167040" y="1006920"/>
            <a:ext cx="8809200" cy="3645720"/>
            <a:chOff x="167040" y="1006920"/>
            <a:chExt cx="8809200" cy="3645720"/>
          </a:xfrm>
        </p:grpSpPr>
        <p:sp>
          <p:nvSpPr>
            <p:cNvPr id="409" name="CustomShape 3"/>
            <p:cNvSpPr/>
            <p:nvPr/>
          </p:nvSpPr>
          <p:spPr>
            <a:xfrm>
              <a:off x="167040" y="1006920"/>
              <a:ext cx="88092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4"/>
            <p:cNvSpPr/>
            <p:nvPr/>
          </p:nvSpPr>
          <p:spPr>
            <a:xfrm>
              <a:off x="191160" y="1031400"/>
              <a:ext cx="87609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3800" rIns="163800" tIns="163800" bIns="16380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Determinar o processo de negócios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411" name="CustomShape 5"/>
            <p:cNvSpPr/>
            <p:nvPr/>
          </p:nvSpPr>
          <p:spPr>
            <a:xfrm>
              <a:off x="167040" y="1946520"/>
              <a:ext cx="88092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6"/>
            <p:cNvSpPr/>
            <p:nvPr/>
          </p:nvSpPr>
          <p:spPr>
            <a:xfrm>
              <a:off x="191160" y="1971000"/>
              <a:ext cx="87609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Há um modelo de workflow standard que pode ser usado?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413" name="CustomShape 7"/>
            <p:cNvSpPr/>
            <p:nvPr/>
          </p:nvSpPr>
          <p:spPr>
            <a:xfrm>
              <a:off x="167040" y="28861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8"/>
            <p:cNvSpPr/>
            <p:nvPr/>
          </p:nvSpPr>
          <p:spPr>
            <a:xfrm>
              <a:off x="191160" y="2910600"/>
              <a:ext cx="210816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Sim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415" name="CustomShape 9"/>
            <p:cNvSpPr/>
            <p:nvPr/>
          </p:nvSpPr>
          <p:spPr>
            <a:xfrm>
              <a:off x="16704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0"/>
            <p:cNvSpPr/>
            <p:nvPr/>
          </p:nvSpPr>
          <p:spPr>
            <a:xfrm>
              <a:off x="19116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Use o standard como referência. Se necessário, faça ajustes nele a partir de uma cópia.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417" name="CustomShape 11"/>
            <p:cNvSpPr/>
            <p:nvPr/>
          </p:nvSpPr>
          <p:spPr>
            <a:xfrm>
              <a:off x="2414880" y="2886120"/>
              <a:ext cx="656136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2"/>
            <p:cNvSpPr/>
            <p:nvPr/>
          </p:nvSpPr>
          <p:spPr>
            <a:xfrm>
              <a:off x="2439000" y="2910600"/>
              <a:ext cx="651312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5640" rIns="125640" tIns="125640" bIns="125640" anchor="ctr"/>
            <a:p>
              <a:pPr algn="ctr">
                <a:lnSpc>
                  <a:spcPct val="9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Não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419" name="CustomShape 13"/>
            <p:cNvSpPr/>
            <p:nvPr/>
          </p:nvSpPr>
          <p:spPr>
            <a:xfrm>
              <a:off x="241488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4"/>
            <p:cNvSpPr/>
            <p:nvPr/>
          </p:nvSpPr>
          <p:spPr>
            <a:xfrm>
              <a:off x="243900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Projete seu próprio modelo de workflow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421" name="CustomShape 15"/>
            <p:cNvSpPr/>
            <p:nvPr/>
          </p:nvSpPr>
          <p:spPr>
            <a:xfrm>
              <a:off x="461736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6"/>
            <p:cNvSpPr/>
            <p:nvPr/>
          </p:nvSpPr>
          <p:spPr>
            <a:xfrm>
              <a:off x="464148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Construa seu modelo de workflow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423" name="CustomShape 17"/>
            <p:cNvSpPr/>
            <p:nvPr/>
          </p:nvSpPr>
          <p:spPr>
            <a:xfrm>
              <a:off x="6819840" y="3825720"/>
              <a:ext cx="2156400" cy="82692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8"/>
            <p:cNvSpPr/>
            <p:nvPr/>
          </p:nvSpPr>
          <p:spPr>
            <a:xfrm>
              <a:off x="6843960" y="3850200"/>
              <a:ext cx="2108160" cy="77832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</a:pPr>
              <a:r>
                <a:rPr b="0" lang="pt-BR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Teste seu modelo de workflow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O SAP Workflow é uma ferramenta para controlar e monitorar seus processos de negócio de maneira efetiva e segura.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É uma ferramenta para levar a atividade e as informações corretas para o usuário apropriado e na hora certa.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Apresentando o requisito de negócio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 mesma empresa XPTO gostou muito do trabalho que você fez com o bloqueio/desbloqueio de usuários SAP. Agora, eles querem que você os ajude a automatizar e melhorar um outro processo, ainda mais crítico: </a:t>
            </a:r>
            <a:r>
              <a:rPr b="1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as requisições de pessoal para aumento de quadro</a:t>
            </a: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Características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15000"/>
              </a:lnSpc>
              <a:spcAft>
                <a:spcPts val="1001"/>
              </a:spcAft>
            </a:pPr>
            <a:r>
              <a:rPr b="0" lang="pt-BR" sz="1600" spc="-1" strike="noStrike">
                <a:solidFill>
                  <a:srgbClr val="737373"/>
                </a:solidFill>
                <a:latin typeface="Roboto"/>
                <a:ea typeface="Roboto"/>
              </a:rPr>
              <a:t>Faz a automatização de processos de negócio dentro das soluções da SAP;</a:t>
            </a:r>
            <a:endParaRPr b="0" lang="pt-BR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spcAft>
                <a:spcPts val="1001"/>
              </a:spcAft>
            </a:pPr>
            <a:r>
              <a:rPr b="0" lang="pt-BR" sz="1600" spc="-1" strike="noStrike">
                <a:solidFill>
                  <a:srgbClr val="737373"/>
                </a:solidFill>
                <a:latin typeface="Roboto"/>
                <a:ea typeface="Roboto"/>
              </a:rPr>
              <a:t>Oferece suporte para comunicação entre diferentes processos, módulos e sistemas;</a:t>
            </a:r>
            <a:endParaRPr b="0" lang="pt-BR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spcAft>
                <a:spcPts val="1001"/>
              </a:spcAft>
            </a:pPr>
            <a:r>
              <a:rPr b="0" lang="pt-BR" sz="1600" spc="-1" strike="noStrike">
                <a:solidFill>
                  <a:srgbClr val="737373"/>
                </a:solidFill>
                <a:latin typeface="Roboto"/>
                <a:ea typeface="Roboto"/>
              </a:rPr>
              <a:t>Pode agrupar – em um único processo – diversos passos e outros processos;</a:t>
            </a:r>
            <a:endParaRPr b="0" lang="pt-BR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spcAft>
                <a:spcPts val="1001"/>
              </a:spcAft>
            </a:pPr>
            <a:r>
              <a:rPr b="0" lang="pt-BR" sz="1600" spc="-1" strike="noStrike">
                <a:solidFill>
                  <a:srgbClr val="737373"/>
                </a:solidFill>
                <a:latin typeface="Roboto"/>
                <a:ea typeface="Roboto"/>
              </a:rPr>
              <a:t>SAP standard oferece diversos modelos de workflow para vários processos de negócio. Você pode adotá-los, adaptá-los às suas necessidades ou criar os seus do zero.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Arquitetura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7" name="Shape 285" descr=""/>
          <p:cNvPicPr/>
          <p:nvPr/>
        </p:nvPicPr>
        <p:blipFill>
          <a:blip r:embed="rId1"/>
          <a:srcRect l="23608" t="23122" r="28484" b="23780"/>
          <a:stretch/>
        </p:blipFill>
        <p:spPr>
          <a:xfrm>
            <a:off x="3667680" y="1084680"/>
            <a:ext cx="5366160" cy="397656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219600" y="3638160"/>
            <a:ext cx="33566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Roboto"/>
                <a:ea typeface="Roboto"/>
              </a:rPr>
              <a:t>O BOR concentra toda lógica ABAP do Workflow. Pode ser consistido por métodos BOR, BAPIs ou classes e métodos OO ABAP.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19600" y="2496240"/>
            <a:ext cx="335664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Roboto"/>
                <a:ea typeface="Roboto"/>
              </a:rPr>
              <a:t>Workflow combina diversos passos em um modelo de workflow. Um passo pode ser uma condição lógica, controle de fluxo ou uma chamada ao BOR. Para isso, utiliza-se o SAP Workflow Builder.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98280" y="3584880"/>
            <a:ext cx="420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219600" y="1246320"/>
            <a:ext cx="335664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Roboto"/>
                <a:ea typeface="Roboto"/>
              </a:rPr>
              <a:t>O nível organizacional cria o link entre os passos de um modelo de workflow e os agentes responsáveis por ele. O agente escolhido recebe um work item em sua Business Workplace.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98280" y="2334960"/>
            <a:ext cx="420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b4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000000"/>
                </a:solidFill>
                <a:latin typeface="Roboto"/>
                <a:ea typeface="Roboto"/>
              </a:rPr>
              <a:t>Exercício 1:</a:t>
            </a:r>
            <a:br/>
            <a:br/>
            <a:r>
              <a:rPr b="0" lang="pt-BR" sz="3100" spc="-1" strike="noStrike">
                <a:solidFill>
                  <a:srgbClr val="000000"/>
                </a:solidFill>
                <a:latin typeface="Roboto"/>
                <a:ea typeface="Roboto"/>
              </a:rPr>
              <a:t>Mapeando o requisito de negócio</a:t>
            </a:r>
            <a:endParaRPr b="0" lang="pt-BR" sz="3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Roboto"/>
                <a:ea typeface="Roboto"/>
              </a:rPr>
              <a:t>Sobre o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737373"/>
                </a:solidFill>
                <a:latin typeface="Roboto"/>
                <a:ea typeface="Roboto"/>
              </a:rPr>
              <a:t>Vamos entender a necessidade de negócio que será usada como referência para aprendermos todo o conteúdo do curso. Cada um dos exercícios subsequentes visa ensinar um pouco mais sobre o SAP Workflow. Ao término dos exercícios você terá aprendido os conceitos e ferramentas do SAP Workflow. Além disso, também terá um workflow completamente desenvolvido por você e que atende a todos os requisitos aqui estipulados.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2020-05-10T11:37:22Z</dcterms:modified>
  <cp:revision>2</cp:revision>
  <dc:subject/>
  <dc:title/>
</cp:coreProperties>
</file>