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72" r:id="rId13"/>
    <p:sldId id="273" r:id="rId14"/>
    <p:sldId id="274" r:id="rId15"/>
    <p:sldId id="283" r:id="rId16"/>
    <p:sldId id="275" r:id="rId17"/>
    <p:sldId id="276" r:id="rId18"/>
    <p:sldId id="271" r:id="rId19"/>
    <p:sldId id="265" r:id="rId20"/>
    <p:sldId id="269" r:id="rId21"/>
    <p:sldId id="270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82" r:id="rId32"/>
    <p:sldId id="278" r:id="rId33"/>
    <p:sldId id="281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D1ED-AF51-49D7-85F3-6B89D24DED9D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EA23-9CDE-46FD-82D6-37585FCD4C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D1ED-AF51-49D7-85F3-6B89D24DED9D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EA23-9CDE-46FD-82D6-37585FCD4C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D1ED-AF51-49D7-85F3-6B89D24DED9D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EA23-9CDE-46FD-82D6-37585FCD4C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D1ED-AF51-49D7-85F3-6B89D24DED9D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EA23-9CDE-46FD-82D6-37585FCD4C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D1ED-AF51-49D7-85F3-6B89D24DED9D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EA23-9CDE-46FD-82D6-37585FCD4C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D1ED-AF51-49D7-85F3-6B89D24DED9D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EA23-9CDE-46FD-82D6-37585FCD4C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D1ED-AF51-49D7-85F3-6B89D24DED9D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EA23-9CDE-46FD-82D6-37585FCD4C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D1ED-AF51-49D7-85F3-6B89D24DED9D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EA23-9CDE-46FD-82D6-37585FCD4C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D1ED-AF51-49D7-85F3-6B89D24DED9D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EA23-9CDE-46FD-82D6-37585FCD4C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D1ED-AF51-49D7-85F3-6B89D24DED9D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EA23-9CDE-46FD-82D6-37585FCD4C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D1ED-AF51-49D7-85F3-6B89D24DED9D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EA23-9CDE-46FD-82D6-37585FCD4C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0D1ED-AF51-49D7-85F3-6B89D24DED9D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A23-9CDE-46FD-82D6-37585FCD4C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Graphics Level 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	</a:t>
            </a:r>
            <a:r>
              <a:rPr lang="en-US" altLang="zh-CN" sz="2400" dirty="0" smtClean="0"/>
              <a:t>Jin Chengyu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Render Pipeline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Primitive Assembly</a:t>
            </a:r>
          </a:p>
          <a:p>
            <a:pPr lvl="1"/>
            <a:r>
              <a:rPr lang="en-US" altLang="zh-CN" dirty="0"/>
              <a:t>All primitives (point, lines and polygon) are transformed by projection matrix and clipped by view volume clipping planes</a:t>
            </a:r>
          </a:p>
          <a:p>
            <a:pPr lvl="1"/>
            <a:r>
              <a:rPr lang="en-US" altLang="zh-CN" dirty="0"/>
              <a:t>Perspective division and viewport transform</a:t>
            </a:r>
          </a:p>
          <a:p>
            <a:pPr lvl="1"/>
            <a:r>
              <a:rPr lang="en-US" altLang="zh-CN" dirty="0"/>
              <a:t>Culling test</a:t>
            </a:r>
          </a:p>
          <a:p>
            <a:r>
              <a:rPr lang="en-US" altLang="zh-CN" sz="2800" dirty="0"/>
              <a:t>Pixel Transfer Operation</a:t>
            </a:r>
          </a:p>
          <a:p>
            <a:pPr lvl="1"/>
            <a:r>
              <a:rPr lang="en-US" altLang="zh-CN" dirty="0"/>
              <a:t>Scale, bias, mapping, clamping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Render Pipeline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sz="5400" dirty="0"/>
              <a:t>Texture Memory</a:t>
            </a:r>
          </a:p>
          <a:p>
            <a:pPr lvl="1"/>
            <a:r>
              <a:rPr lang="en-US" altLang="zh-CN" sz="5400" dirty="0"/>
              <a:t>All textures are loaded into texture memory</a:t>
            </a:r>
          </a:p>
          <a:p>
            <a:r>
              <a:rPr lang="en-US" altLang="zh-CN" sz="5400" dirty="0" err="1"/>
              <a:t>Rasterization</a:t>
            </a:r>
            <a:endParaRPr lang="en-US" altLang="zh-CN" sz="5400" dirty="0"/>
          </a:p>
          <a:p>
            <a:pPr lvl="1"/>
            <a:r>
              <a:rPr lang="en-US" altLang="zh-CN" sz="5400" dirty="0"/>
              <a:t>Geometric and pixel data converted into fragments</a:t>
            </a:r>
          </a:p>
          <a:p>
            <a:pPr lvl="1"/>
            <a:r>
              <a:rPr lang="fr-FR" altLang="zh-CN" sz="5400" dirty="0"/>
              <a:t>Fragment </a:t>
            </a:r>
            <a:r>
              <a:rPr lang="fr-FR" altLang="zh-CN" sz="5400" dirty="0" err="1"/>
              <a:t>contains</a:t>
            </a:r>
            <a:r>
              <a:rPr lang="fr-FR" altLang="zh-CN" sz="5400" dirty="0"/>
              <a:t>: </a:t>
            </a:r>
            <a:r>
              <a:rPr lang="fr-FR" altLang="zh-CN" sz="5400" dirty="0" err="1"/>
              <a:t>color</a:t>
            </a:r>
            <a:r>
              <a:rPr lang="fr-FR" altLang="zh-CN" sz="5400" dirty="0"/>
              <a:t>, </a:t>
            </a:r>
            <a:r>
              <a:rPr lang="fr-FR" altLang="zh-CN" sz="5400" dirty="0" err="1"/>
              <a:t>depth</a:t>
            </a:r>
            <a:r>
              <a:rPr lang="fr-FR" altLang="zh-CN" sz="5400" dirty="0"/>
              <a:t>, point size </a:t>
            </a:r>
            <a:r>
              <a:rPr lang="fr-FR" altLang="zh-CN" sz="5400" dirty="0" err="1"/>
              <a:t>etc</a:t>
            </a:r>
            <a:r>
              <a:rPr lang="fr-FR" altLang="zh-CN" sz="5400" dirty="0"/>
              <a:t>, </a:t>
            </a:r>
            <a:r>
              <a:rPr lang="en-US" altLang="zh-CN" sz="5400" dirty="0"/>
              <a:t>all the data necessary to generate a pixel in the frame buffer</a:t>
            </a:r>
            <a:endParaRPr lang="fr-FR" altLang="zh-CN" sz="5400" dirty="0"/>
          </a:p>
          <a:p>
            <a:r>
              <a:rPr lang="en-US" altLang="zh-CN" sz="5400" dirty="0"/>
              <a:t>Fragment Operation</a:t>
            </a:r>
          </a:p>
          <a:p>
            <a:pPr lvl="1"/>
            <a:r>
              <a:rPr lang="en-US" altLang="zh-CN" sz="5400" dirty="0"/>
              <a:t>Convert fragments to pixels onto frame buffer</a:t>
            </a:r>
          </a:p>
          <a:p>
            <a:pPr lvl="1"/>
            <a:r>
              <a:rPr lang="en-US" altLang="zh-CN" sz="5400" dirty="0"/>
              <a:t>Fog, blending, dithering, logical operation and mask</a:t>
            </a:r>
            <a:endParaRPr lang="zh-CN" altLang="en-US" sz="5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Coordination 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dirty="0" smtClean="0"/>
              <a:t>Coordinates System</a:t>
            </a:r>
          </a:p>
          <a:p>
            <a:pPr lvl="1"/>
            <a:r>
              <a:rPr lang="fr-FR" altLang="zh-CN" sz="2600" dirty="0" err="1" smtClean="0"/>
              <a:t>Modeling</a:t>
            </a:r>
            <a:r>
              <a:rPr lang="fr-FR" altLang="zh-CN" sz="2600" dirty="0" smtClean="0"/>
              <a:t> transformation</a:t>
            </a:r>
          </a:p>
          <a:p>
            <a:pPr lvl="1"/>
            <a:r>
              <a:rPr lang="fr-FR" altLang="zh-CN" sz="2600" dirty="0" err="1" smtClean="0"/>
              <a:t>View</a:t>
            </a:r>
            <a:r>
              <a:rPr lang="fr-FR" altLang="zh-CN" sz="2600" dirty="0" smtClean="0"/>
              <a:t> transformation</a:t>
            </a:r>
          </a:p>
          <a:p>
            <a:pPr lvl="1"/>
            <a:r>
              <a:rPr lang="fr-FR" altLang="zh-CN" sz="2600" dirty="0" smtClean="0"/>
              <a:t>Projection transformation</a:t>
            </a:r>
          </a:p>
          <a:p>
            <a:pPr lvl="1"/>
            <a:r>
              <a:rPr lang="fr-FR" altLang="zh-CN" sz="2600" dirty="0" err="1" smtClean="0"/>
              <a:t>Viewport</a:t>
            </a:r>
            <a:r>
              <a:rPr lang="fr-FR" altLang="zh-CN" sz="2600" dirty="0" smtClean="0"/>
              <a:t> transformation</a:t>
            </a:r>
            <a:endParaRPr lang="en-US" altLang="zh-CN" sz="2600" dirty="0" smtClean="0"/>
          </a:p>
          <a:p>
            <a:endParaRPr lang="zh-CN" altLang="en-US" dirty="0"/>
          </a:p>
        </p:txBody>
      </p:sp>
      <p:pic>
        <p:nvPicPr>
          <p:cNvPr id="13" name="图片 7" descr="figure3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365104"/>
            <a:ext cx="50101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Coordination 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000" dirty="0" smtClean="0"/>
              <a:t>Projection transformation</a:t>
            </a:r>
          </a:p>
          <a:p>
            <a:pPr lvl="1"/>
            <a:r>
              <a:rPr lang="en-US" altLang="zh-CN" sz="3000" dirty="0" smtClean="0"/>
              <a:t>Orthographic transformation</a:t>
            </a:r>
          </a:p>
          <a:p>
            <a:pPr lvl="1"/>
            <a:endParaRPr lang="en-US" altLang="zh-CN" sz="3000" dirty="0" smtClean="0"/>
          </a:p>
          <a:p>
            <a:pPr lvl="1"/>
            <a:endParaRPr lang="en-US" altLang="zh-CN" sz="3000" dirty="0" smtClean="0"/>
          </a:p>
          <a:p>
            <a:pPr lvl="1"/>
            <a:endParaRPr lang="en-US" altLang="zh-CN" sz="3000" dirty="0" smtClean="0"/>
          </a:p>
          <a:p>
            <a:pPr lvl="1"/>
            <a:endParaRPr lang="en-US" altLang="zh-CN" sz="3000" dirty="0" smtClean="0"/>
          </a:p>
          <a:p>
            <a:pPr lvl="1"/>
            <a:r>
              <a:rPr lang="en-US" altLang="zh-CN" sz="3000" dirty="0" err="1" smtClean="0"/>
              <a:t>Ortographic</a:t>
            </a:r>
            <a:r>
              <a:rPr lang="en-US" altLang="zh-CN" sz="3000" dirty="0" smtClean="0"/>
              <a:t> Matrix</a:t>
            </a:r>
          </a:p>
          <a:p>
            <a:endParaRPr lang="zh-CN" altLang="en-US" sz="2600" dirty="0"/>
          </a:p>
        </p:txBody>
      </p:sp>
      <p:pic>
        <p:nvPicPr>
          <p:cNvPr id="1026" name="Picture 2" descr="C:\ppt\OrthoProj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780928"/>
            <a:ext cx="3456384" cy="2029285"/>
          </a:xfrm>
          <a:prstGeom prst="rect">
            <a:avLst/>
          </a:prstGeom>
          <a:noFill/>
        </p:spPr>
      </p:pic>
      <p:pic>
        <p:nvPicPr>
          <p:cNvPr id="1028" name="Picture 4" descr="C:\ppt\1337abe87884d5533801c63906c414f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5373216"/>
            <a:ext cx="3981450" cy="1038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Coordination 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000" dirty="0" smtClean="0"/>
              <a:t>Perspective transformation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30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30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30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3000" dirty="0" smtClean="0"/>
          </a:p>
          <a:p>
            <a:r>
              <a:rPr lang="en-US" altLang="zh-CN" sz="3400" dirty="0" smtClean="0"/>
              <a:t>Perspective Matrix</a:t>
            </a:r>
          </a:p>
          <a:p>
            <a:endParaRPr lang="en-US" altLang="zh-CN" sz="3400" dirty="0" smtClean="0"/>
          </a:p>
          <a:p>
            <a:pPr lvl="7"/>
            <a:r>
              <a:rPr lang="en-US" altLang="zh-CN" sz="1400" dirty="0" smtClean="0"/>
              <a:t>c = cot</a:t>
            </a:r>
            <a:r>
              <a:rPr lang="en-US" altLang="zh-CN" sz="1400" dirty="0" smtClean="0">
                <a:ea typeface="宋体" charset="-122"/>
              </a:rPr>
              <a:t>(</a:t>
            </a:r>
            <a:r>
              <a:rPr lang="en-US" altLang="zh-CN" sz="1400" dirty="0" err="1" smtClean="0">
                <a:ea typeface="宋体" charset="-122"/>
              </a:rPr>
              <a:t>fovy</a:t>
            </a:r>
            <a:r>
              <a:rPr lang="en-US" altLang="zh-CN" sz="1400" dirty="0" smtClean="0">
                <a:ea typeface="宋体" charset="-122"/>
              </a:rPr>
              <a:t>/2), a = aspect ratio = w/h</a:t>
            </a:r>
            <a:endParaRPr lang="zh-CN" altLang="en-US" sz="14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941168"/>
            <a:ext cx="273630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8" descr="04_3_frustum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132856"/>
            <a:ext cx="3639691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2780928"/>
            <a:ext cx="3138462" cy="125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Illumination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/>
              <a:t>Flat shading</a:t>
            </a:r>
          </a:p>
          <a:p>
            <a:endParaRPr lang="en-US" altLang="zh-CN" sz="3000" dirty="0" smtClean="0"/>
          </a:p>
          <a:p>
            <a:pPr algn="r"/>
            <a:endParaRPr lang="en-US" altLang="zh-CN" sz="3000" dirty="0" smtClean="0"/>
          </a:p>
          <a:p>
            <a:r>
              <a:rPr lang="en-US" altLang="zh-CN" sz="3000" dirty="0" err="1" smtClean="0"/>
              <a:t>Gouraud</a:t>
            </a:r>
            <a:r>
              <a:rPr lang="en-US" altLang="zh-CN" sz="3000" dirty="0" smtClean="0"/>
              <a:t> and </a:t>
            </a:r>
            <a:r>
              <a:rPr lang="en-US" altLang="zh-CN" sz="3000" dirty="0" err="1" smtClean="0"/>
              <a:t>Phong</a:t>
            </a:r>
            <a:r>
              <a:rPr lang="en-US" altLang="zh-CN" sz="3000" dirty="0" smtClean="0"/>
              <a:t> shading</a:t>
            </a:r>
          </a:p>
          <a:p>
            <a:endParaRPr lang="en-US" altLang="zh-CN" sz="3000" dirty="0" smtClean="0"/>
          </a:p>
          <a:p>
            <a:endParaRPr lang="en-US" altLang="zh-CN" sz="3000" dirty="0" smtClean="0"/>
          </a:p>
          <a:p>
            <a:endParaRPr lang="en-US" altLang="zh-CN" sz="3000" dirty="0" smtClean="0"/>
          </a:p>
          <a:p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4293096"/>
            <a:ext cx="17811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772816"/>
            <a:ext cx="18288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Illumination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Normal vector </a:t>
            </a:r>
            <a:r>
              <a:rPr lang="en-US" altLang="zh-CN" b="1" i="1" dirty="0" smtClean="0"/>
              <a:t>n</a:t>
            </a:r>
            <a:r>
              <a:rPr lang="en-US" altLang="zh-CN" dirty="0" smtClean="0"/>
              <a:t>: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/>
              <a:t>Normal of the surface</a:t>
            </a:r>
          </a:p>
          <a:p>
            <a:r>
              <a:rPr lang="en-US" altLang="zh-CN" dirty="0" smtClean="0"/>
              <a:t>View vector </a:t>
            </a:r>
            <a:r>
              <a:rPr lang="en-US" altLang="zh-CN" b="1" i="1" dirty="0" smtClean="0"/>
              <a:t>v</a:t>
            </a:r>
            <a:r>
              <a:rPr lang="en-US" altLang="zh-CN" dirty="0" smtClean="0"/>
              <a:t>: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/>
              <a:t>Points towards viewer</a:t>
            </a:r>
          </a:p>
          <a:p>
            <a:r>
              <a:rPr lang="en-US" altLang="zh-CN" dirty="0" smtClean="0"/>
              <a:t>Light vector </a:t>
            </a:r>
            <a:r>
              <a:rPr lang="en-US" altLang="zh-CN" b="1" i="1" dirty="0" smtClean="0"/>
              <a:t>l</a:t>
            </a:r>
            <a:r>
              <a:rPr lang="en-US" altLang="zh-CN" dirty="0" smtClean="0"/>
              <a:t>: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/>
              <a:t>Points towards light source</a:t>
            </a:r>
          </a:p>
          <a:p>
            <a:r>
              <a:rPr lang="en-US" altLang="zh-CN" dirty="0" smtClean="0"/>
              <a:t>Reflection vector </a:t>
            </a:r>
            <a:r>
              <a:rPr lang="en-US" altLang="zh-CN" b="1" i="1" dirty="0" smtClean="0"/>
              <a:t>r</a:t>
            </a:r>
            <a:r>
              <a:rPr lang="en-US" altLang="zh-CN" dirty="0" smtClean="0"/>
              <a:t>: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/>
              <a:t>Reflection of the light vector</a:t>
            </a:r>
          </a:p>
          <a:p>
            <a:r>
              <a:rPr lang="en-US" altLang="zh-CN" dirty="0" smtClean="0"/>
              <a:t>Halfway vector </a:t>
            </a:r>
            <a:r>
              <a:rPr lang="en-US" altLang="zh-CN" b="1" i="1" dirty="0" smtClean="0"/>
              <a:t>h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556792"/>
            <a:ext cx="3829050" cy="168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5445224"/>
            <a:ext cx="25241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Illumination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Diffuse and </a:t>
            </a:r>
            <a:r>
              <a:rPr lang="en-US" altLang="zh-CN" smtClean="0"/>
              <a:t>specular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Diffuse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Specular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132856"/>
            <a:ext cx="446114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4077072"/>
            <a:ext cx="230441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5229200"/>
            <a:ext cx="225334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Illumination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Final equation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581400"/>
            <a:ext cx="6227047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2819400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Emissive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6" name="Straight Arrow Connector 9"/>
          <p:cNvCxnSpPr/>
          <p:nvPr/>
        </p:nvCxnSpPr>
        <p:spPr>
          <a:xfrm>
            <a:off x="1676400" y="3200400"/>
            <a:ext cx="533400" cy="533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0" y="281940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Ambient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8" name="Straight Arrow Connector 11"/>
          <p:cNvCxnSpPr/>
          <p:nvPr/>
        </p:nvCxnSpPr>
        <p:spPr>
          <a:xfrm>
            <a:off x="2590800" y="3200400"/>
            <a:ext cx="0" cy="533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92989" y="28194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Diffuse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10" name="Straight Arrow Connector 14"/>
          <p:cNvCxnSpPr/>
          <p:nvPr/>
        </p:nvCxnSpPr>
        <p:spPr>
          <a:xfrm>
            <a:off x="4038600" y="3200400"/>
            <a:ext cx="0" cy="533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00600" y="2819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Specular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12" name="Straight Arrow Connector 17"/>
          <p:cNvCxnSpPr/>
          <p:nvPr/>
        </p:nvCxnSpPr>
        <p:spPr>
          <a:xfrm flipH="1">
            <a:off x="4419600" y="3200400"/>
            <a:ext cx="826611" cy="533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Render Pipeline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Programmable Pipeline</a:t>
            </a:r>
            <a:endParaRPr lang="zh-CN" altLang="en-US" dirty="0"/>
          </a:p>
        </p:txBody>
      </p:sp>
      <p:pic>
        <p:nvPicPr>
          <p:cNvPr id="4" name="Picture 5" descr="Process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492896"/>
            <a:ext cx="5277889" cy="2895600"/>
          </a:xfrm>
          <a:prstGeom prst="rect">
            <a:avLst/>
          </a:prstGeom>
        </p:spPr>
      </p:pic>
      <p:pic>
        <p:nvPicPr>
          <p:cNvPr id="5" name="Picture 3" descr="application_pipeli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1225" y="2132856"/>
            <a:ext cx="3152775" cy="3324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Color 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RGB Mode</a:t>
            </a:r>
          </a:p>
          <a:p>
            <a:pPr lvl="1"/>
            <a:r>
              <a:rPr lang="en-US" altLang="zh-CN" dirty="0" smtClean="0"/>
              <a:t>Red(R), Green(G), Blue(B)</a:t>
            </a:r>
            <a:endParaRPr lang="en-US" altLang="zh-CN" dirty="0"/>
          </a:p>
          <a:p>
            <a:r>
              <a:rPr lang="en-US" altLang="zh-CN" dirty="0" smtClean="0"/>
              <a:t>HSL, HSV</a:t>
            </a:r>
          </a:p>
          <a:p>
            <a:pPr lvl="1"/>
            <a:r>
              <a:rPr lang="en-US" altLang="zh-CN" dirty="0" smtClean="0"/>
              <a:t>Hue(H)</a:t>
            </a:r>
          </a:p>
          <a:p>
            <a:pPr lvl="1"/>
            <a:r>
              <a:rPr lang="en-US" altLang="zh-CN" dirty="0" smtClean="0"/>
              <a:t>Saturation(S)</a:t>
            </a:r>
          </a:p>
          <a:p>
            <a:pPr lvl="1"/>
            <a:r>
              <a:rPr lang="en-US" altLang="zh-CN" dirty="0" smtClean="0"/>
              <a:t>Lightness(L)</a:t>
            </a:r>
          </a:p>
          <a:p>
            <a:pPr lvl="1"/>
            <a:r>
              <a:rPr lang="en-US" altLang="zh-CN" dirty="0" smtClean="0"/>
              <a:t>Value(V)</a:t>
            </a:r>
          </a:p>
          <a:p>
            <a:r>
              <a:rPr lang="en-US" altLang="zh-CN" dirty="0" smtClean="0"/>
              <a:t>CMYK Mode</a:t>
            </a:r>
          </a:p>
          <a:p>
            <a:pPr lvl="1"/>
            <a:r>
              <a:rPr lang="en-US" altLang="zh-CN" dirty="0" smtClean="0"/>
              <a:t>Cyan(C), Magenta(M), Yellow(Y), Black(K)</a:t>
            </a:r>
          </a:p>
          <a:p>
            <a:pPr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 descr="C:\ppt\300px-Hsl-hsv_models_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564904"/>
            <a:ext cx="2857500" cy="2857500"/>
          </a:xfrm>
          <a:prstGeom prst="rect">
            <a:avLst/>
          </a:prstGeom>
          <a:noFill/>
        </p:spPr>
      </p:pic>
      <p:pic>
        <p:nvPicPr>
          <p:cNvPr id="1027" name="Picture 3" descr="C:\ppt\179px-RGBCube_b_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052736"/>
            <a:ext cx="1704975" cy="1562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Shader</a:t>
            </a:r>
            <a:r>
              <a:rPr lang="en-US" altLang="zh-CN" dirty="0" smtClean="0"/>
              <a:t> Language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 smtClean="0"/>
              <a:t>What is </a:t>
            </a:r>
            <a:r>
              <a:rPr lang="en-US" altLang="zh-CN" sz="2800" dirty="0" err="1" smtClean="0"/>
              <a:t>shader</a:t>
            </a:r>
            <a:r>
              <a:rPr lang="en-US" altLang="zh-CN" sz="2800" dirty="0" smtClean="0"/>
              <a:t>?</a:t>
            </a:r>
          </a:p>
          <a:p>
            <a:pPr lvl="1"/>
            <a:r>
              <a:rPr lang="en-US" altLang="zh-CN" dirty="0" smtClean="0"/>
              <a:t>A program written in special shading language which is compiled by CPU and uploaded directly into graphics hardware.</a:t>
            </a:r>
          </a:p>
          <a:p>
            <a:r>
              <a:rPr lang="en-US" altLang="zh-CN" sz="2800" dirty="0" smtClean="0"/>
              <a:t>Advantages of </a:t>
            </a:r>
            <a:r>
              <a:rPr lang="en-US" altLang="zh-CN" sz="2800" dirty="0" err="1" smtClean="0"/>
              <a:t>shader</a:t>
            </a:r>
            <a:endParaRPr lang="en-US" altLang="zh-CN" sz="2800" dirty="0" smtClean="0"/>
          </a:p>
          <a:p>
            <a:pPr lvl="1"/>
            <a:r>
              <a:rPr lang="en-US" altLang="zh-CN" dirty="0" smtClean="0"/>
              <a:t>More control to the rendering operations</a:t>
            </a:r>
          </a:p>
          <a:p>
            <a:pPr lvl="1"/>
            <a:r>
              <a:rPr lang="en-US" altLang="zh-CN" dirty="0" smtClean="0"/>
              <a:t>Easy algorithm format. (Complex blocks of configuration calls in fixed-</a:t>
            </a:r>
            <a:r>
              <a:rPr lang="en-US" altLang="zh-CN" dirty="0" err="1" smtClean="0"/>
              <a:t>functon</a:t>
            </a:r>
            <a:r>
              <a:rPr lang="en-US" altLang="zh-CN" dirty="0" smtClean="0"/>
              <a:t> pipeline)</a:t>
            </a:r>
          </a:p>
          <a:p>
            <a:pPr lvl="1"/>
            <a:r>
              <a:rPr lang="en-US" altLang="zh-CN" dirty="0" smtClean="0"/>
              <a:t>Do complex algorithm in single pass</a:t>
            </a:r>
          </a:p>
          <a:p>
            <a:pPr lvl="1"/>
            <a:r>
              <a:rPr lang="en-US" altLang="zh-CN" dirty="0" smtClean="0"/>
              <a:t>Switch between different </a:t>
            </a:r>
            <a:r>
              <a:rPr lang="en-US" altLang="zh-CN" dirty="0" err="1" smtClean="0"/>
              <a:t>shaders</a:t>
            </a:r>
            <a:r>
              <a:rPr lang="en-US" altLang="zh-CN" dirty="0" smtClean="0"/>
              <a:t> is easy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Shader</a:t>
            </a:r>
            <a:r>
              <a:rPr lang="en-US" altLang="zh-CN" dirty="0" smtClean="0"/>
              <a:t> Language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 smtClean="0"/>
              <a:t>Existing </a:t>
            </a:r>
            <a:r>
              <a:rPr lang="en-US" altLang="zh-CN" sz="2600" dirty="0" err="1" smtClean="0"/>
              <a:t>Shader</a:t>
            </a:r>
            <a:r>
              <a:rPr lang="en-US" altLang="zh-CN" sz="2600" dirty="0" smtClean="0"/>
              <a:t> Languages</a:t>
            </a:r>
          </a:p>
          <a:p>
            <a:pPr lvl="1"/>
            <a:r>
              <a:rPr lang="en-US" altLang="zh-CN" sz="2600" dirty="0" smtClean="0"/>
              <a:t>Assembly (Different APIs, GPUs)</a:t>
            </a:r>
          </a:p>
          <a:p>
            <a:pPr lvl="1"/>
            <a:r>
              <a:rPr lang="en-US" altLang="zh-CN" sz="2600" dirty="0" smtClean="0"/>
              <a:t>OpenGL Shading Language (GLSL) - OpenGL</a:t>
            </a:r>
          </a:p>
          <a:p>
            <a:pPr lvl="1"/>
            <a:r>
              <a:rPr lang="en-US" altLang="zh-CN" sz="2600" dirty="0" smtClean="0"/>
              <a:t>High Level Shading Language(HLSL) – Direct3D</a:t>
            </a:r>
          </a:p>
          <a:p>
            <a:pPr lvl="1"/>
            <a:r>
              <a:rPr lang="en-US" altLang="zh-CN" sz="2600" dirty="0" smtClean="0"/>
              <a:t>C for Graphic (Cg) – NVIDIA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Shader</a:t>
            </a:r>
            <a:r>
              <a:rPr lang="en-US" altLang="zh-CN" dirty="0" smtClean="0"/>
              <a:t> Language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Vertex </a:t>
            </a:r>
            <a:r>
              <a:rPr lang="en-US" altLang="zh-CN" dirty="0" err="1" smtClean="0"/>
              <a:t>shader</a:t>
            </a:r>
            <a:endParaRPr lang="en-US" altLang="zh-CN" dirty="0" smtClean="0"/>
          </a:p>
          <a:p>
            <a:r>
              <a:rPr lang="en-US" altLang="zh-CN" dirty="0" smtClean="0"/>
              <a:t>Pixel(fragment) </a:t>
            </a:r>
            <a:r>
              <a:rPr lang="en-US" altLang="zh-CN" dirty="0" err="1" smtClean="0"/>
              <a:t>shader</a:t>
            </a:r>
            <a:endParaRPr lang="en-US" altLang="zh-CN" dirty="0" smtClean="0"/>
          </a:p>
          <a:p>
            <a:r>
              <a:rPr lang="en-US" altLang="zh-CN" dirty="0" smtClean="0"/>
              <a:t>Geometry </a:t>
            </a:r>
            <a:r>
              <a:rPr lang="en-US" altLang="zh-CN" dirty="0" err="1" smtClean="0"/>
              <a:t>shader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4876800" cy="4572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Shadow Map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Theory</a:t>
            </a:r>
          </a:p>
          <a:p>
            <a:pPr lvl="2"/>
            <a:r>
              <a:rPr lang="en-US" altLang="zh-CN" dirty="0" smtClean="0">
                <a:solidFill>
                  <a:schemeClr val="tx1"/>
                </a:solidFill>
              </a:rPr>
              <a:t>A point is lit if there is nothing blocking a straight line path between the light and the point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Shadow</a:t>
            </a:r>
            <a:endParaRPr lang="zh-CN" altLang="en-US" dirty="0"/>
          </a:p>
        </p:txBody>
      </p:sp>
      <p:pic>
        <p:nvPicPr>
          <p:cNvPr id="4" name="Picture 3" descr="shadowmapdetail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1676400"/>
            <a:ext cx="2774318" cy="39052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Shadow Map</a:t>
            </a:r>
          </a:p>
          <a:p>
            <a:pPr lvl="1"/>
            <a:r>
              <a:rPr lang="en-US" altLang="zh-CN" dirty="0" smtClean="0"/>
              <a:t>Draw the scene from the light’s point of view and save the depth buffer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Render the entire scene from camera’s point of view with dim light (To light the scene slightly)</a:t>
            </a:r>
          </a:p>
          <a:p>
            <a:pPr lvl="1"/>
            <a:r>
              <a:rPr lang="en-US" altLang="zh-CN" dirty="0" smtClean="0"/>
              <a:t>Render the entire scene from camera’s point of view with normal light. In this pass need depth comparison.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Shadow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Shadow Map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Advantages</a:t>
            </a:r>
          </a:p>
          <a:p>
            <a:pPr lvl="2"/>
            <a:r>
              <a:rPr lang="en-US" altLang="zh-CN" dirty="0" smtClean="0"/>
              <a:t>No extra processing of scene/geometry is required.</a:t>
            </a:r>
          </a:p>
          <a:p>
            <a:pPr lvl="2"/>
            <a:r>
              <a:rPr lang="en-US" altLang="zh-CN" dirty="0" smtClean="0">
                <a:solidFill>
                  <a:schemeClr val="tx1"/>
                </a:solidFill>
              </a:rPr>
              <a:t>Do not need stencil buffer</a:t>
            </a:r>
          </a:p>
          <a:p>
            <a:pPr lvl="2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Disadvantages</a:t>
            </a:r>
          </a:p>
          <a:p>
            <a:pPr lvl="2"/>
            <a:r>
              <a:rPr lang="en-US" altLang="zh-CN" dirty="0" smtClean="0"/>
              <a:t>Single texture is required to hole shadow info for each light</a:t>
            </a:r>
          </a:p>
          <a:p>
            <a:pPr lvl="2"/>
            <a:r>
              <a:rPr lang="en-US" altLang="zh-CN" dirty="0" smtClean="0"/>
              <a:t>Aliasing problem (Especially when using small texture)</a:t>
            </a:r>
          </a:p>
          <a:p>
            <a:pPr lvl="2"/>
            <a:r>
              <a:rPr lang="en-US" altLang="zh-CN" dirty="0" smtClean="0">
                <a:solidFill>
                  <a:schemeClr val="tx1"/>
                </a:solidFill>
              </a:rPr>
              <a:t>Precision (Z-fighting)</a:t>
            </a:r>
          </a:p>
          <a:p>
            <a:pPr lvl="2"/>
            <a:r>
              <a:rPr lang="en-US" altLang="zh-CN" dirty="0" smtClean="0"/>
              <a:t>Working for spot light (Need more times for point light)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Shadow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36576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Shadow Volume</a:t>
            </a:r>
          </a:p>
          <a:p>
            <a:endParaRPr lang="en-US" altLang="zh-CN" dirty="0" smtClean="0">
              <a:solidFill>
                <a:schemeClr val="tx2"/>
              </a:solidFill>
            </a:endParaRPr>
          </a:p>
          <a:p>
            <a:endParaRPr lang="en-US" altLang="zh-CN" dirty="0" smtClean="0">
              <a:solidFill>
                <a:schemeClr val="tx2"/>
              </a:solidFill>
            </a:endParaRPr>
          </a:p>
          <a:p>
            <a:pPr lvl="1"/>
            <a:r>
              <a:rPr lang="en-US" altLang="zh-CN" dirty="0" smtClean="0"/>
              <a:t>Solution 1. Z-pass</a:t>
            </a:r>
          </a:p>
          <a:p>
            <a:pPr lvl="2"/>
            <a:r>
              <a:rPr lang="en-US" altLang="zh-CN" dirty="0" smtClean="0"/>
              <a:t>Rendering entire scene, get depth map</a:t>
            </a:r>
          </a:p>
          <a:p>
            <a:pPr lvl="2"/>
            <a:r>
              <a:rPr lang="en-US" altLang="zh-CN" dirty="0" smtClean="0">
                <a:solidFill>
                  <a:schemeClr val="tx1"/>
                </a:solidFill>
              </a:rPr>
              <a:t>Disable Z-write render shadow volume front face, if depth test pass, stencil value increase 1</a:t>
            </a:r>
          </a:p>
          <a:p>
            <a:pPr lvl="2"/>
            <a:r>
              <a:rPr lang="en-US" altLang="zh-CN" dirty="0" smtClean="0"/>
              <a:t>Render shadow volume back face, if depth test pass, stencil value decrease 1</a:t>
            </a:r>
          </a:p>
          <a:p>
            <a:pPr lvl="2"/>
            <a:r>
              <a:rPr lang="en-US" altLang="zh-CN" dirty="0" smtClean="0">
                <a:solidFill>
                  <a:schemeClr val="tx1"/>
                </a:solidFill>
              </a:rPr>
              <a:t>Render scene normally, if stencil value is not zero, use shadow color 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Shadow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196752"/>
            <a:ext cx="3952140" cy="209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Shadow Volume</a:t>
            </a:r>
          </a:p>
          <a:p>
            <a:pPr lvl="1"/>
            <a:r>
              <a:rPr lang="en-US" altLang="zh-CN" dirty="0" smtClean="0"/>
              <a:t>Solution 2. Z-fail</a:t>
            </a:r>
          </a:p>
          <a:p>
            <a:pPr lvl="2"/>
            <a:r>
              <a:rPr lang="en-US" altLang="zh-CN" dirty="0" smtClean="0"/>
              <a:t>Rendering entire scene, get depth map</a:t>
            </a:r>
          </a:p>
          <a:p>
            <a:pPr lvl="2"/>
            <a:r>
              <a:rPr lang="en-US" altLang="zh-CN" dirty="0" smtClean="0">
                <a:solidFill>
                  <a:schemeClr val="tx1"/>
                </a:solidFill>
              </a:rPr>
              <a:t>Disable Z-write render shadow volume back face, if depth test pass, stencil value increase 1</a:t>
            </a:r>
          </a:p>
          <a:p>
            <a:pPr lvl="2"/>
            <a:r>
              <a:rPr lang="en-US" altLang="zh-CN" dirty="0" smtClean="0"/>
              <a:t>Render shadow volume front face, if depth test pass, stencil value decrease 1</a:t>
            </a:r>
          </a:p>
          <a:p>
            <a:pPr lvl="2"/>
            <a:r>
              <a:rPr lang="en-US" altLang="zh-CN" dirty="0" smtClean="0">
                <a:solidFill>
                  <a:schemeClr val="tx1"/>
                </a:solidFill>
              </a:rPr>
              <a:t>Render scene normally, if stencil value is not zero, use shadow color 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Shadow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Shadow Volume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Advantages</a:t>
            </a:r>
          </a:p>
          <a:p>
            <a:pPr lvl="2"/>
            <a:r>
              <a:rPr lang="en-US" altLang="zh-CN" dirty="0" smtClean="0"/>
              <a:t>Precision (Avoid aliasing problem)</a:t>
            </a:r>
          </a:p>
          <a:p>
            <a:pPr lvl="2"/>
            <a:r>
              <a:rPr lang="en-US" altLang="zh-CN" dirty="0" smtClean="0">
                <a:solidFill>
                  <a:schemeClr val="tx1"/>
                </a:solidFill>
              </a:rPr>
              <a:t>Working with dynamic light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Disadvantages</a:t>
            </a:r>
          </a:p>
          <a:p>
            <a:pPr lvl="2"/>
            <a:r>
              <a:rPr lang="en-US" altLang="zh-CN" dirty="0" smtClean="0"/>
              <a:t>Extra vertex/polygon cost</a:t>
            </a:r>
          </a:p>
          <a:p>
            <a:pPr lvl="2"/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Shadow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Post-Process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dirty="0" smtClean="0"/>
              <a:t>What is Post-Process?</a:t>
            </a:r>
          </a:p>
          <a:p>
            <a:pPr lvl="1"/>
            <a:r>
              <a:rPr lang="en-US" altLang="zh-CN" sz="2600" dirty="0" smtClean="0"/>
              <a:t>The scene is firstly rendered to a buffer in the memory</a:t>
            </a:r>
          </a:p>
          <a:p>
            <a:pPr lvl="1"/>
            <a:r>
              <a:rPr lang="en-US" altLang="zh-CN" sz="2600" dirty="0" smtClean="0"/>
              <a:t>Pixel </a:t>
            </a:r>
            <a:r>
              <a:rPr lang="en-US" altLang="zh-CN" sz="2600" dirty="0" err="1" smtClean="0"/>
              <a:t>shaders</a:t>
            </a:r>
            <a:r>
              <a:rPr lang="en-US" altLang="zh-CN" sz="2600" dirty="0" smtClean="0"/>
              <a:t> apply post-processing filters to the image buffer</a:t>
            </a:r>
          </a:p>
          <a:p>
            <a:pPr lvl="1"/>
            <a:r>
              <a:rPr lang="en-US" altLang="zh-CN" sz="2600" dirty="0" smtClean="0"/>
              <a:t>Display the filtered result on the screen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Color 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CMYK Mode</a:t>
            </a:r>
          </a:p>
          <a:p>
            <a:pPr lvl="1"/>
            <a:r>
              <a:rPr lang="en-US" altLang="zh-CN" dirty="0" smtClean="0"/>
              <a:t>Cyan(C), Magenta(M), Yellow(Y), Black(K)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Post-Process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dirty="0" smtClean="0"/>
              <a:t>Blur</a:t>
            </a:r>
          </a:p>
          <a:p>
            <a:r>
              <a:rPr lang="en-US" altLang="zh-CN" sz="2600" dirty="0" smtClean="0"/>
              <a:t>Motion Blur</a:t>
            </a:r>
          </a:p>
          <a:p>
            <a:r>
              <a:rPr lang="en-US" altLang="zh-CN" sz="2600" dirty="0" smtClean="0"/>
              <a:t>Bloom</a:t>
            </a:r>
          </a:p>
          <a:p>
            <a:r>
              <a:rPr lang="en-US" altLang="zh-CN" sz="2600" dirty="0" smtClean="0"/>
              <a:t>HDR</a:t>
            </a:r>
          </a:p>
          <a:p>
            <a:r>
              <a:rPr lang="en-US" altLang="zh-CN" dirty="0" smtClean="0"/>
              <a:t>Depth of Field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Deferred Shading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400" dirty="0" smtClean="0"/>
              <a:t>Deferred </a:t>
            </a:r>
            <a:r>
              <a:rPr lang="en-US" altLang="zh-CN" sz="3400" dirty="0" err="1" smtClean="0"/>
              <a:t>vs</a:t>
            </a:r>
            <a:r>
              <a:rPr lang="en-US" altLang="zh-CN" sz="3400" dirty="0" smtClean="0"/>
              <a:t> Forward</a:t>
            </a:r>
          </a:p>
          <a:p>
            <a:pPr lvl="1"/>
            <a:r>
              <a:rPr lang="en-US" altLang="zh-CN" sz="3000" dirty="0" smtClean="0"/>
              <a:t>Single-pass, multi-light</a:t>
            </a:r>
          </a:p>
          <a:p>
            <a:endParaRPr lang="en-US" altLang="zh-CN" sz="3400" dirty="0" smtClean="0"/>
          </a:p>
          <a:p>
            <a:pPr lvl="1"/>
            <a:r>
              <a:rPr lang="en-US" altLang="zh-CN" sz="3000" dirty="0" smtClean="0"/>
              <a:t>Multi-pass, multi-light</a:t>
            </a:r>
          </a:p>
          <a:p>
            <a:pPr lvl="1"/>
            <a:endParaRPr lang="en-US" altLang="zh-CN" sz="3000" dirty="0" smtClean="0"/>
          </a:p>
          <a:p>
            <a:pPr lvl="1"/>
            <a:endParaRPr lang="en-US" altLang="zh-CN" sz="3000" dirty="0" smtClean="0"/>
          </a:p>
          <a:p>
            <a:pPr lvl="1"/>
            <a:r>
              <a:rPr lang="en-US" altLang="zh-CN" sz="3000" dirty="0" smtClean="0"/>
              <a:t>Deferred shading</a:t>
            </a:r>
          </a:p>
          <a:p>
            <a:pPr>
              <a:buNone/>
            </a:pPr>
            <a:endParaRPr lang="en-US" altLang="zh-CN" sz="3400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2780928"/>
            <a:ext cx="340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4077072"/>
            <a:ext cx="27527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5373216"/>
            <a:ext cx="30384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Deferred Shading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3400" dirty="0" smtClean="0"/>
              <a:t>Advantage</a:t>
            </a:r>
          </a:p>
          <a:p>
            <a:pPr>
              <a:buNone/>
            </a:pPr>
            <a:r>
              <a:rPr lang="en-US" altLang="zh-CN" sz="3400" dirty="0" smtClean="0"/>
              <a:t>	-VERY easy and simple to make, and can be made fairly fast.</a:t>
            </a:r>
            <a:br>
              <a:rPr lang="en-US" altLang="zh-CN" sz="3400" dirty="0" smtClean="0"/>
            </a:br>
            <a:r>
              <a:rPr lang="en-US" altLang="zh-CN" sz="3400" dirty="0" smtClean="0"/>
              <a:t>-Very tight boundaries on what pixels the light volumes affect (i.e. not many pixels, if any, are wasted).</a:t>
            </a:r>
            <a:br>
              <a:rPr lang="en-US" altLang="zh-CN" sz="3400" dirty="0" smtClean="0"/>
            </a:br>
            <a:r>
              <a:rPr lang="en-US" altLang="zh-CN" sz="3400" dirty="0" smtClean="0"/>
              <a:t>-Fairly geometric complexity-agnostic because you're only doing a single draw.</a:t>
            </a:r>
            <a:br>
              <a:rPr lang="en-US" altLang="zh-CN" sz="3400" dirty="0" smtClean="0"/>
            </a:br>
            <a:r>
              <a:rPr lang="en-US" altLang="zh-CN" sz="3400" dirty="0" smtClean="0"/>
              <a:t>-Low amount of state changes</a:t>
            </a:r>
            <a:br>
              <a:rPr lang="en-US" altLang="zh-CN" sz="3400" dirty="0" smtClean="0"/>
            </a:br>
            <a:r>
              <a:rPr lang="en-US" altLang="zh-CN" sz="3400" dirty="0" smtClean="0"/>
              <a:t>-One-time generation of reasonably complex </a:t>
            </a:r>
            <a:r>
              <a:rPr lang="en-US" altLang="zh-CN" sz="3400" dirty="0" err="1" smtClean="0"/>
              <a:t>perpixel</a:t>
            </a:r>
            <a:r>
              <a:rPr lang="en-US" altLang="zh-CN" sz="3400" dirty="0" smtClean="0"/>
              <a:t> data, e.g. calculation of </a:t>
            </a:r>
            <a:r>
              <a:rPr lang="en-US" altLang="zh-CN" sz="3400" dirty="0" err="1" smtClean="0"/>
              <a:t>normals</a:t>
            </a:r>
            <a:r>
              <a:rPr lang="en-US" altLang="zh-CN" sz="3400" dirty="0" smtClean="0"/>
              <a:t> for normal mapping, Fresnel </a:t>
            </a:r>
            <a:r>
              <a:rPr lang="en-US" altLang="zh-CN" sz="3400" dirty="0" err="1" smtClean="0"/>
              <a:t>specular</a:t>
            </a:r>
            <a:r>
              <a:rPr lang="en-US" altLang="zh-CN" sz="3400" dirty="0" smtClean="0"/>
              <a:t> coefficients, anisotropic filtering.</a:t>
            </a:r>
            <a:br>
              <a:rPr lang="en-US" altLang="zh-CN" sz="3400" dirty="0" smtClean="0"/>
            </a:br>
            <a:r>
              <a:rPr lang="en-US" altLang="zh-CN" sz="3400" dirty="0" smtClean="0"/>
              <a:t>-Scales very nicely as number of lights increases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Deferred Shading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Disadvantage</a:t>
            </a:r>
          </a:p>
          <a:p>
            <a:pPr lvl="1"/>
            <a:r>
              <a:rPr lang="en-US" altLang="zh-CN" sz="2600" dirty="0" smtClean="0"/>
              <a:t>No hardware </a:t>
            </a:r>
            <a:r>
              <a:rPr lang="en-US" altLang="zh-CN" sz="2600" dirty="0" err="1" smtClean="0"/>
              <a:t>antialiasing</a:t>
            </a:r>
            <a:r>
              <a:rPr lang="en-US" altLang="zh-CN" sz="2600" dirty="0" smtClean="0"/>
              <a:t>.</a:t>
            </a:r>
          </a:p>
          <a:p>
            <a:pPr lvl="1"/>
            <a:r>
              <a:rPr lang="en-US" altLang="zh-CN" sz="2600" dirty="0" smtClean="0"/>
              <a:t>High initial cost of G-Buffer generation due to the large amount of data that must be generated.</a:t>
            </a:r>
          </a:p>
          <a:p>
            <a:pPr lvl="1"/>
            <a:r>
              <a:rPr lang="en-US" altLang="zh-CN" sz="2600" dirty="0" smtClean="0"/>
              <a:t>Fairly high memory cost, especially at higher resolutions</a:t>
            </a:r>
          </a:p>
          <a:p>
            <a:pPr lvl="1"/>
            <a:r>
              <a:rPr lang="en-US" altLang="zh-CN" sz="2600" dirty="0" smtClean="0"/>
              <a:t>Very </a:t>
            </a:r>
            <a:r>
              <a:rPr lang="en-US" altLang="zh-CN" sz="2600" dirty="0" err="1" smtClean="0"/>
              <a:t>fillrate</a:t>
            </a:r>
            <a:r>
              <a:rPr lang="en-US" altLang="zh-CN" sz="2600" dirty="0" smtClean="0"/>
              <a:t>/memory-bandwidth intensive</a:t>
            </a:r>
          </a:p>
          <a:p>
            <a:pPr lvl="1"/>
            <a:r>
              <a:rPr lang="en-US" altLang="zh-CN" sz="2600" dirty="0" smtClean="0"/>
              <a:t>Has problem with optical object</a:t>
            </a:r>
            <a:endParaRPr lang="zh-CN" altLang="en-US" sz="26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Color 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RGB to HSL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sz="2000" i="1" dirty="0" smtClean="0"/>
          </a:p>
          <a:p>
            <a:pPr>
              <a:buNone/>
            </a:pPr>
            <a:endParaRPr lang="en-US" altLang="zh-CN" sz="2000" i="1" dirty="0"/>
          </a:p>
          <a:p>
            <a:pPr>
              <a:buNone/>
            </a:pPr>
            <a:r>
              <a:rPr lang="en-US" altLang="zh-CN" sz="2000" i="1" dirty="0" smtClean="0"/>
              <a:t>h</a:t>
            </a:r>
            <a:r>
              <a:rPr lang="en-US" altLang="zh-CN" sz="2000" dirty="0" smtClean="0"/>
              <a:t> ∈ [0, 360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,</a:t>
            </a:r>
            <a:r>
              <a:rPr lang="en-US" altLang="zh-CN" sz="2000" i="1" dirty="0" smtClean="0"/>
              <a:t>s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l</a:t>
            </a:r>
            <a:r>
              <a:rPr lang="en-US" altLang="zh-CN" sz="2000" dirty="0" smtClean="0"/>
              <a:t> ∈ [0,1]</a:t>
            </a:r>
          </a:p>
          <a:p>
            <a:endParaRPr lang="zh-CN" altLang="en-US" dirty="0"/>
          </a:p>
        </p:txBody>
      </p:sp>
      <p:pic>
        <p:nvPicPr>
          <p:cNvPr id="2050" name="Picture 2" descr="C:\ppt\fc13b9d7fe908945256576c87e621eb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04864"/>
            <a:ext cx="5040560" cy="1627088"/>
          </a:xfrm>
          <a:prstGeom prst="rect">
            <a:avLst/>
          </a:prstGeom>
          <a:noFill/>
        </p:spPr>
      </p:pic>
      <p:pic>
        <p:nvPicPr>
          <p:cNvPr id="2051" name="Picture 3" descr="C:\ppt\e910e98140e29eb144d3de71e83a1aa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005064"/>
            <a:ext cx="2930413" cy="432048"/>
          </a:xfrm>
          <a:prstGeom prst="rect">
            <a:avLst/>
          </a:prstGeom>
          <a:noFill/>
        </p:spPr>
      </p:pic>
      <p:pic>
        <p:nvPicPr>
          <p:cNvPr id="2052" name="Picture 4" descr="C:\ppt\7b0b16bda5541d50fb9e65755d53a8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581128"/>
            <a:ext cx="6639139" cy="10081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Color 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RGB to HSV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2000" i="1" dirty="0" smtClean="0"/>
              <a:t>h</a:t>
            </a:r>
            <a:r>
              <a:rPr lang="en-US" altLang="zh-CN" sz="2000" dirty="0" smtClean="0"/>
              <a:t> ∈ [0, 360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endParaRPr lang="zh-CN" altLang="en-US" dirty="0"/>
          </a:p>
        </p:txBody>
      </p:sp>
      <p:pic>
        <p:nvPicPr>
          <p:cNvPr id="2050" name="Picture 2" descr="C:\ppt\fc13b9d7fe908945256576c87e621eb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04864"/>
            <a:ext cx="5040560" cy="1627088"/>
          </a:xfrm>
          <a:prstGeom prst="rect">
            <a:avLst/>
          </a:prstGeom>
          <a:noFill/>
        </p:spPr>
      </p:pic>
      <p:pic>
        <p:nvPicPr>
          <p:cNvPr id="3074" name="Picture 2" descr="C:\ppt\7407659ad9a6c04c59f1319955256c2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149080"/>
            <a:ext cx="3124200" cy="571500"/>
          </a:xfrm>
          <a:prstGeom prst="rect">
            <a:avLst/>
          </a:prstGeom>
          <a:noFill/>
        </p:spPr>
      </p:pic>
      <p:pic>
        <p:nvPicPr>
          <p:cNvPr id="3075" name="Picture 3" descr="C:\ppt\b0c2985a3df040fe9c91b9da83ba7db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085184"/>
            <a:ext cx="1808467" cy="217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Color 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HSL to RGB</a:t>
            </a:r>
          </a:p>
          <a:p>
            <a:pPr lvl="1">
              <a:buNone/>
            </a:pPr>
            <a:r>
              <a:rPr lang="en-US" altLang="zh-CN" dirty="0" smtClean="0"/>
              <a:t>(R = G = B = L, if s = 0)</a:t>
            </a:r>
          </a:p>
          <a:p>
            <a:pPr lvl="1">
              <a:buNone/>
            </a:pPr>
            <a:endParaRPr lang="zh-CN" altLang="en-US" dirty="0"/>
          </a:p>
        </p:txBody>
      </p:sp>
      <p:pic>
        <p:nvPicPr>
          <p:cNvPr id="5121" name="Picture 1" descr="C:\ppt\htt\db0e5a3fc63cc0d22d9ce96d7b63d5d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068960"/>
            <a:ext cx="2855204" cy="669189"/>
          </a:xfrm>
          <a:prstGeom prst="rect">
            <a:avLst/>
          </a:prstGeom>
          <a:noFill/>
        </p:spPr>
      </p:pic>
      <p:pic>
        <p:nvPicPr>
          <p:cNvPr id="5122" name="Picture 2" descr="C:\ppt\htt\c45d0ef419f3551e468f0cee92e9c97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861048"/>
            <a:ext cx="2004223" cy="325009"/>
          </a:xfrm>
          <a:prstGeom prst="rect">
            <a:avLst/>
          </a:prstGeom>
          <a:noFill/>
        </p:spPr>
      </p:pic>
      <p:pic>
        <p:nvPicPr>
          <p:cNvPr id="5123" name="Picture 3" descr="C:\ppt\htt\755192e027c69c80e8b19b0caedda35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1388" y="4179888"/>
            <a:ext cx="1024017" cy="545256"/>
          </a:xfrm>
          <a:prstGeom prst="rect">
            <a:avLst/>
          </a:prstGeom>
          <a:noFill/>
        </p:spPr>
      </p:pic>
      <p:pic>
        <p:nvPicPr>
          <p:cNvPr id="5124" name="Picture 4" descr="C:\ppt\htt\a27cfc668db9169bc83d8dde8aa34db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4797152"/>
            <a:ext cx="1229405" cy="504056"/>
          </a:xfrm>
          <a:prstGeom prst="rect">
            <a:avLst/>
          </a:prstGeom>
          <a:noFill/>
        </p:spPr>
      </p:pic>
      <p:pic>
        <p:nvPicPr>
          <p:cNvPr id="5125" name="Picture 5" descr="C:\ppt\htt\bb1649fc338774b000ac5f935837f2a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5373216"/>
            <a:ext cx="1101299" cy="288032"/>
          </a:xfrm>
          <a:prstGeom prst="rect">
            <a:avLst/>
          </a:prstGeom>
          <a:noFill/>
        </p:spPr>
      </p:pic>
      <p:pic>
        <p:nvPicPr>
          <p:cNvPr id="5126" name="Picture 6" descr="C:\ppt\htt\3d43d937f4c93c4585ec78b949717de4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9592" y="5733256"/>
            <a:ext cx="1150692" cy="462533"/>
          </a:xfrm>
          <a:prstGeom prst="rect">
            <a:avLst/>
          </a:prstGeom>
          <a:noFill/>
        </p:spPr>
      </p:pic>
      <p:pic>
        <p:nvPicPr>
          <p:cNvPr id="5127" name="Picture 7" descr="C:\ppt\htt\3c8e95a401f1c02c36b209b92d99a1ba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23928" y="5013176"/>
            <a:ext cx="4591050" cy="1028700"/>
          </a:xfrm>
          <a:prstGeom prst="rect">
            <a:avLst/>
          </a:prstGeom>
          <a:noFill/>
        </p:spPr>
      </p:pic>
      <p:pic>
        <p:nvPicPr>
          <p:cNvPr id="5128" name="Picture 8" descr="C:\ppt\htt\b93b40df2890bef3e56dbfec9c9624f8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11960" y="4293096"/>
            <a:ext cx="4095750" cy="190500"/>
          </a:xfrm>
          <a:prstGeom prst="rect">
            <a:avLst/>
          </a:prstGeom>
          <a:noFill/>
        </p:spPr>
      </p:pic>
      <p:pic>
        <p:nvPicPr>
          <p:cNvPr id="5129" name="Picture 9" descr="C:\ppt\htt\a240aa3028395b9786aabc5b8b173ef9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11960" y="4581128"/>
            <a:ext cx="4095750" cy="190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Color 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HSV to RGB</a:t>
            </a:r>
          </a:p>
          <a:p>
            <a:pPr lvl="1">
              <a:buNone/>
            </a:pPr>
            <a:endParaRPr lang="zh-CN" altLang="en-US" dirty="0"/>
          </a:p>
        </p:txBody>
      </p:sp>
      <p:pic>
        <p:nvPicPr>
          <p:cNvPr id="4098" name="Picture 2" descr="C:\ppt\1dbc1cd77e795e3be8910aa6eacd118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99" y="2276872"/>
            <a:ext cx="2664297" cy="763366"/>
          </a:xfrm>
          <a:prstGeom prst="rect">
            <a:avLst/>
          </a:prstGeom>
          <a:noFill/>
        </p:spPr>
      </p:pic>
      <p:pic>
        <p:nvPicPr>
          <p:cNvPr id="4101" name="Picture 5" descr="p = v \times (1 - s) \,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509120"/>
            <a:ext cx="1228725" cy="200025"/>
          </a:xfrm>
          <a:prstGeom prst="rect">
            <a:avLst/>
          </a:prstGeom>
          <a:noFill/>
        </p:spPr>
      </p:pic>
      <p:pic>
        <p:nvPicPr>
          <p:cNvPr id="4102" name="Picture 6" descr="q = v \times (1 - f \times s) \, 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4149080"/>
            <a:ext cx="1543050" cy="200025"/>
          </a:xfrm>
          <a:prstGeom prst="rect">
            <a:avLst/>
          </a:prstGeom>
          <a:noFill/>
        </p:spPr>
      </p:pic>
      <p:pic>
        <p:nvPicPr>
          <p:cNvPr id="4103" name="Picture 7" descr="t = v \times (1 - (1 - f) \times s) \, 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3789040"/>
            <a:ext cx="2000250" cy="200025"/>
          </a:xfrm>
          <a:prstGeom prst="rect">
            <a:avLst/>
          </a:prstGeom>
          <a:noFill/>
        </p:spPr>
      </p:pic>
      <p:pic>
        <p:nvPicPr>
          <p:cNvPr id="4100" name="Picture 4" descr="f = \frac{h}{60} - h_i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600" y="3212976"/>
            <a:ext cx="962025" cy="390525"/>
          </a:xfrm>
          <a:prstGeom prst="rect">
            <a:avLst/>
          </a:prstGeom>
          <a:noFill/>
        </p:spPr>
      </p:pic>
      <p:pic>
        <p:nvPicPr>
          <p:cNvPr id="4105" name="Picture 9" descr="C:\ppt\5423dd82c7416c1f98e52e2bf1c4585b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95936" y="3356992"/>
            <a:ext cx="2476500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Render Pipeline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Fixed-Function Pipeline</a:t>
            </a:r>
            <a:endParaRPr lang="zh-CN" altLang="en-US" dirty="0"/>
          </a:p>
        </p:txBody>
      </p:sp>
      <p:pic>
        <p:nvPicPr>
          <p:cNvPr id="4" name="图片 5" descr="gl_pipeline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20888"/>
            <a:ext cx="7219950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Render Pipeline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/>
              <a:t>Display List</a:t>
            </a:r>
          </a:p>
          <a:p>
            <a:pPr lvl="1"/>
            <a:r>
              <a:rPr lang="en-US" altLang="zh-CN" sz="2600" dirty="0" smtClean="0"/>
              <a:t>Vertex buffer and Index buffer</a:t>
            </a:r>
            <a:endParaRPr lang="en-US" altLang="zh-CN" sz="2600" dirty="0"/>
          </a:p>
          <a:p>
            <a:pPr lvl="1"/>
            <a:r>
              <a:rPr lang="en-US" altLang="zh-CN" sz="2600" dirty="0"/>
              <a:t>Performance improvement</a:t>
            </a:r>
          </a:p>
          <a:p>
            <a:r>
              <a:rPr lang="en-US" altLang="zh-CN" sz="2600" dirty="0"/>
              <a:t>Vertex operation</a:t>
            </a:r>
          </a:p>
          <a:p>
            <a:pPr lvl="1"/>
            <a:r>
              <a:rPr lang="en-US" altLang="zh-CN" sz="2600" dirty="0"/>
              <a:t>Vertex and normal coordinates </a:t>
            </a:r>
            <a:r>
              <a:rPr lang="en-US" altLang="zh-CN" sz="2600" dirty="0" smtClean="0"/>
              <a:t>transformation</a:t>
            </a:r>
            <a:endParaRPr lang="en-US" altLang="zh-CN" sz="2600" dirty="0"/>
          </a:p>
          <a:p>
            <a:pPr lvl="1"/>
            <a:r>
              <a:rPr lang="en-US" altLang="zh-CN" sz="2600" dirty="0"/>
              <a:t>Lighting is also calculated here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815</Words>
  <Application>Microsoft Office PowerPoint</Application>
  <PresentationFormat>On-screen Show (4:3)</PresentationFormat>
  <Paragraphs>221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主题</vt:lpstr>
      <vt:lpstr>Graphics Level 1</vt:lpstr>
      <vt:lpstr>Color mode</vt:lpstr>
      <vt:lpstr>Color Mode</vt:lpstr>
      <vt:lpstr>Color Mode</vt:lpstr>
      <vt:lpstr>Color Mode</vt:lpstr>
      <vt:lpstr>Color Mode</vt:lpstr>
      <vt:lpstr>Color Mode</vt:lpstr>
      <vt:lpstr>Render Pipeline</vt:lpstr>
      <vt:lpstr>Render Pipeline</vt:lpstr>
      <vt:lpstr>Render Pipeline</vt:lpstr>
      <vt:lpstr>Render Pipeline</vt:lpstr>
      <vt:lpstr>Coordination Transform</vt:lpstr>
      <vt:lpstr>Coordination Transform</vt:lpstr>
      <vt:lpstr>Coordination Transform</vt:lpstr>
      <vt:lpstr>Illumination model</vt:lpstr>
      <vt:lpstr>Illumination model</vt:lpstr>
      <vt:lpstr>Illumination model</vt:lpstr>
      <vt:lpstr>Illumination model</vt:lpstr>
      <vt:lpstr>Render Pipeline</vt:lpstr>
      <vt:lpstr>Shader Language</vt:lpstr>
      <vt:lpstr>Shader Language</vt:lpstr>
      <vt:lpstr>Shader Language</vt:lpstr>
      <vt:lpstr>Shadow</vt:lpstr>
      <vt:lpstr>Shadow</vt:lpstr>
      <vt:lpstr>Shadow</vt:lpstr>
      <vt:lpstr>Shadow</vt:lpstr>
      <vt:lpstr>Shadow</vt:lpstr>
      <vt:lpstr>Shadow</vt:lpstr>
      <vt:lpstr>Post-Process</vt:lpstr>
      <vt:lpstr>Post-Process</vt:lpstr>
      <vt:lpstr>Deferred Shading</vt:lpstr>
      <vt:lpstr>Deferred Shading</vt:lpstr>
      <vt:lpstr>Deferred Shading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Level 1</dc:title>
  <dc:creator>Jimmy</dc:creator>
  <cp:lastModifiedBy>Jin Chengyu</cp:lastModifiedBy>
  <cp:revision>38</cp:revision>
  <dcterms:created xsi:type="dcterms:W3CDTF">2015-08-03T20:49:59Z</dcterms:created>
  <dcterms:modified xsi:type="dcterms:W3CDTF">2015-08-04T06:38:35Z</dcterms:modified>
</cp:coreProperties>
</file>