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85" r:id="rId11"/>
    <p:sldId id="267" r:id="rId12"/>
    <p:sldId id="268" r:id="rId13"/>
    <p:sldId id="286" r:id="rId14"/>
    <p:sldId id="287" r:id="rId15"/>
    <p:sldId id="28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9" r:id="rId32"/>
    <p:sldId id="290" r:id="rId33"/>
    <p:sldId id="291" r:id="rId34"/>
    <p:sldId id="292" r:id="rId35"/>
    <p:sldId id="296" r:id="rId36"/>
    <p:sldId id="297" r:id="rId37"/>
    <p:sldId id="298" r:id="rId38"/>
    <p:sldId id="293" r:id="rId39"/>
    <p:sldId id="294" r:id="rId40"/>
    <p:sldId id="295" r:id="rId41"/>
    <p:sldId id="299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AB02A5-4FE5-49D9-9E24-09F23B90C450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AB02A5-4FE5-49D9-9E24-09F23B90C450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3/8/2013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C++ Lecture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Level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 variable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Use it as much as possible.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Don’t expose the constant value in header file except the constant is referred by others.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Maintain the relationship properly between constants if they are relative.</a:t>
            </a:r>
          </a:p>
          <a:p>
            <a:pPr lvl="2">
              <a:buNone/>
            </a:pPr>
            <a:r>
              <a:rPr lang="en-US" sz="1800" i="1" dirty="0" smtClean="0"/>
              <a:t>const </a:t>
            </a:r>
            <a:r>
              <a:rPr lang="en-US" sz="1800" i="1" dirty="0" err="1" smtClean="0"/>
              <a:t>int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C_Interval</a:t>
            </a:r>
            <a:r>
              <a:rPr lang="en-US" sz="1800" i="1" dirty="0" smtClean="0"/>
              <a:t>	= 15;</a:t>
            </a:r>
          </a:p>
          <a:p>
            <a:pPr lvl="2">
              <a:buNone/>
            </a:pPr>
            <a:r>
              <a:rPr lang="en-US" sz="1800" i="1" dirty="0" smtClean="0"/>
              <a:t>const </a:t>
            </a:r>
            <a:r>
              <a:rPr lang="en-US" sz="1800" i="1" dirty="0" err="1" smtClean="0"/>
              <a:t>int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C_DoubleInterval</a:t>
            </a:r>
            <a:r>
              <a:rPr lang="en-US" sz="1800" i="1" dirty="0" smtClean="0"/>
              <a:t>	= </a:t>
            </a:r>
            <a:r>
              <a:rPr lang="en-US" sz="1800" i="1" dirty="0" err="1" smtClean="0"/>
              <a:t>C_Interval</a:t>
            </a:r>
            <a:r>
              <a:rPr lang="en-US" sz="1800" i="1" dirty="0" smtClean="0"/>
              <a:t> * 2;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Initialize the const value at initial list of class.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Basic C++ types &amp; Statements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 for function</a:t>
            </a:r>
          </a:p>
          <a:p>
            <a:pPr lvl="1">
              <a:buFont typeface="Arial" pitchFamily="34" charset="0"/>
              <a:buChar char="•"/>
            </a:pPr>
            <a:r>
              <a:rPr lang="en-US" sz="2600" dirty="0" smtClean="0"/>
              <a:t>parameter </a:t>
            </a:r>
          </a:p>
          <a:p>
            <a:pPr lvl="2">
              <a:buNone/>
            </a:pPr>
            <a:r>
              <a:rPr lang="en-US" sz="1600" i="1" dirty="0" smtClean="0"/>
              <a:t>void </a:t>
            </a:r>
            <a:r>
              <a:rPr lang="en-US" sz="1600" i="1" dirty="0" err="1" smtClean="0"/>
              <a:t>foo</a:t>
            </a:r>
            <a:r>
              <a:rPr lang="en-US" sz="1600" i="1" dirty="0" smtClean="0"/>
              <a:t>(</a:t>
            </a:r>
            <a:r>
              <a:rPr lang="en-US" sz="1600" b="1" i="1" dirty="0" smtClean="0"/>
              <a:t>const</a:t>
            </a:r>
            <a:r>
              <a:rPr lang="en-US" sz="1600" i="1" dirty="0" smtClean="0"/>
              <a:t> A&amp; a…)</a:t>
            </a:r>
          </a:p>
          <a:p>
            <a:pPr lvl="1">
              <a:buFont typeface="Arial" pitchFamily="34" charset="0"/>
              <a:buChar char="•"/>
            </a:pPr>
            <a:r>
              <a:rPr lang="en-US" sz="2600" dirty="0" smtClean="0"/>
              <a:t>return value</a:t>
            </a:r>
          </a:p>
          <a:p>
            <a:pPr lvl="2">
              <a:buNone/>
            </a:pPr>
            <a:r>
              <a:rPr lang="en-US" sz="1600" b="1" i="1" dirty="0" smtClean="0"/>
              <a:t>const</a:t>
            </a:r>
            <a:r>
              <a:rPr lang="en-US" sz="1600" i="1" dirty="0" smtClean="0"/>
              <a:t> B&amp; </a:t>
            </a:r>
            <a:r>
              <a:rPr lang="en-US" sz="1600" i="1" dirty="0" err="1" smtClean="0"/>
              <a:t>foo</a:t>
            </a:r>
            <a:r>
              <a:rPr lang="en-US" sz="1600" i="1" dirty="0" smtClean="0"/>
              <a:t>(const A&amp; a…)</a:t>
            </a:r>
          </a:p>
          <a:p>
            <a:pPr lvl="1">
              <a:buFont typeface="Arial" pitchFamily="34" charset="0"/>
              <a:buChar char="•"/>
            </a:pPr>
            <a:r>
              <a:rPr lang="en-US" sz="2600" dirty="0" smtClean="0"/>
              <a:t>member function itself (postfix)</a:t>
            </a:r>
          </a:p>
          <a:p>
            <a:pPr lvl="2">
              <a:buNone/>
            </a:pPr>
            <a:r>
              <a:rPr lang="en-US" sz="1600" i="1" dirty="0" smtClean="0"/>
              <a:t>const B&amp; </a:t>
            </a:r>
            <a:r>
              <a:rPr lang="en-US" sz="1600" i="1" dirty="0" err="1" smtClean="0"/>
              <a:t>foo</a:t>
            </a:r>
            <a:r>
              <a:rPr lang="en-US" sz="1600" i="1" dirty="0" smtClean="0"/>
              <a:t>(const A&amp; a…) </a:t>
            </a:r>
            <a:r>
              <a:rPr lang="en-US" sz="1600" b="1" i="1" dirty="0" smtClean="0"/>
              <a:t>const</a:t>
            </a:r>
            <a:endParaRPr lang="en-US" sz="1600" i="1" dirty="0" smtClean="0"/>
          </a:p>
          <a:p>
            <a:pPr lvl="2"/>
            <a:endParaRPr lang="en-US" sz="3400" dirty="0" smtClean="0"/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Basic C++ types &amp; Statements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 &amp; reference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Member variables</a:t>
            </a:r>
          </a:p>
          <a:p>
            <a:pPr lvl="2"/>
            <a:r>
              <a:rPr lang="en-US" dirty="0" smtClean="0"/>
              <a:t>Pointer</a:t>
            </a:r>
          </a:p>
          <a:p>
            <a:pPr marL="1371600" lvl="3" indent="-457200">
              <a:buFont typeface="+mj-lt"/>
              <a:buAutoNum type="arabicParenR"/>
            </a:pPr>
            <a:r>
              <a:rPr lang="en-US" dirty="0" smtClean="0"/>
              <a:t>Point to existing instance. Should be notified when the existing instance is destroyed.</a:t>
            </a:r>
          </a:p>
          <a:p>
            <a:pPr marL="1371600" lvl="3" indent="-457200">
              <a:buFont typeface="+mj-lt"/>
              <a:buAutoNum type="arabicParenR"/>
            </a:pPr>
            <a:r>
              <a:rPr lang="en-US" dirty="0" smtClean="0"/>
              <a:t>Point to self created/duplicated instance. Remember to destroy it.</a:t>
            </a:r>
          </a:p>
          <a:p>
            <a:pPr lvl="2"/>
            <a:r>
              <a:rPr lang="en-US" dirty="0" smtClean="0"/>
              <a:t>Reference</a:t>
            </a:r>
          </a:p>
          <a:p>
            <a:pPr marL="1371600" lvl="3" indent="-457200">
              <a:buFont typeface="+mj-lt"/>
              <a:buAutoNum type="arabicParenR"/>
            </a:pPr>
            <a:r>
              <a:rPr lang="en-US" dirty="0" smtClean="0"/>
              <a:t>Usually refer to existing instance. Be careful when the existing instance is destroyed. </a:t>
            </a:r>
          </a:p>
          <a:p>
            <a:pPr marL="1371600" lvl="3" indent="-457200">
              <a:buFont typeface="+mj-lt"/>
              <a:buAutoNum type="arabicParenR"/>
            </a:pPr>
            <a:r>
              <a:rPr lang="en-US" dirty="0" smtClean="0"/>
              <a:t>Can only be initialized in the initialize list.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Basic C++ types &amp; Statements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 &amp; reference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Parameters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Always pass object parameter as pointer or reference to avoid unnecessary copy.</a:t>
            </a:r>
          </a:p>
          <a:p>
            <a:pPr lvl="2"/>
            <a:r>
              <a:rPr lang="en-US" dirty="0" smtClean="0"/>
              <a:t>Pointer</a:t>
            </a:r>
          </a:p>
          <a:p>
            <a:pPr marL="1371600" lvl="3" indent="-457200">
              <a:buFont typeface="+mj-lt"/>
              <a:buAutoNum type="arabicParenR"/>
            </a:pPr>
            <a:r>
              <a:rPr lang="en-US" dirty="0" smtClean="0"/>
              <a:t>Could be null.</a:t>
            </a:r>
          </a:p>
          <a:p>
            <a:pPr marL="1371600" lvl="3" indent="-457200">
              <a:buFont typeface="+mj-lt"/>
              <a:buAutoNum type="arabicParenR"/>
            </a:pPr>
            <a:r>
              <a:rPr lang="en-US" dirty="0" smtClean="0"/>
              <a:t>Assert it.</a:t>
            </a:r>
          </a:p>
          <a:p>
            <a:pPr lvl="2"/>
            <a:r>
              <a:rPr lang="en-US" dirty="0" smtClean="0"/>
              <a:t>Reference</a:t>
            </a:r>
          </a:p>
          <a:p>
            <a:pPr marL="1371600" lvl="3" indent="-457200">
              <a:buFont typeface="+mj-lt"/>
              <a:buAutoNum type="arabicParenR"/>
            </a:pPr>
            <a:r>
              <a:rPr lang="en-US" dirty="0" smtClean="0"/>
              <a:t>Could be null.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Basic C++ types &amp; Statements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 &amp; reference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Returned type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Do not return pointer or reference of a temporary variable.</a:t>
            </a:r>
          </a:p>
          <a:p>
            <a:pPr lvl="2"/>
            <a:r>
              <a:rPr lang="en-US" dirty="0" smtClean="0"/>
              <a:t>Pointer</a:t>
            </a:r>
          </a:p>
          <a:p>
            <a:pPr marL="1371600" lvl="3" indent="-457200">
              <a:buFont typeface="+mj-lt"/>
              <a:buAutoNum type="arabicParenR"/>
            </a:pPr>
            <a:r>
              <a:rPr lang="en-US" dirty="0" smtClean="0"/>
              <a:t>Return pointer if it could return null.</a:t>
            </a:r>
          </a:p>
          <a:p>
            <a:pPr lvl="2"/>
            <a:r>
              <a:rPr lang="en-US" dirty="0" smtClean="0"/>
              <a:t>Reference</a:t>
            </a:r>
          </a:p>
          <a:p>
            <a:pPr marL="1371600" lvl="3" indent="-457200">
              <a:buFont typeface="+mj-lt"/>
              <a:buAutoNum type="arabicParenR"/>
            </a:pPr>
            <a:r>
              <a:rPr lang="en-US" dirty="0" smtClean="0"/>
              <a:t>Return reference if there is always a valid value to return.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Basic C++ types &amp; Statements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 &amp; reference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Temp variables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It helps to avoid unnecessarily copy operation.</a:t>
            </a:r>
          </a:p>
          <a:p>
            <a:pPr lvl="2"/>
            <a:r>
              <a:rPr lang="en-US" dirty="0" smtClean="0"/>
              <a:t>Pointer</a:t>
            </a:r>
          </a:p>
          <a:p>
            <a:pPr marL="1371600" lvl="3" indent="-457200">
              <a:buFont typeface="+mj-lt"/>
              <a:buAutoNum type="arabicParenR"/>
            </a:pPr>
            <a:r>
              <a:rPr lang="en-US" dirty="0" smtClean="0"/>
              <a:t>Be careful when point to an instance that is in a different or smaller life scope.</a:t>
            </a:r>
          </a:p>
          <a:p>
            <a:pPr marL="1371600" lvl="3" indent="-457200">
              <a:buFont typeface="+mj-lt"/>
              <a:buAutoNum type="arabicParenR"/>
            </a:pPr>
            <a:r>
              <a:rPr lang="en-US" dirty="0" smtClean="0"/>
              <a:t>Be sure there is the code to free the memory that allocated for it.</a:t>
            </a:r>
          </a:p>
          <a:p>
            <a:pPr lvl="2"/>
            <a:r>
              <a:rPr lang="en-US" dirty="0" smtClean="0"/>
              <a:t>Reference</a:t>
            </a:r>
          </a:p>
          <a:p>
            <a:pPr marL="1371600" lvl="3" indent="-457200">
              <a:buFont typeface="+mj-lt"/>
              <a:buAutoNum type="arabicParenR"/>
            </a:pPr>
            <a:r>
              <a:rPr lang="en-US" dirty="0" smtClean="0"/>
              <a:t>Be careful when the referenced instance is in a different or smaller life scope. </a:t>
            </a:r>
          </a:p>
          <a:p>
            <a:pPr marL="1371600" lvl="3" indent="-457200">
              <a:buFont typeface="+mj-lt"/>
              <a:buAutoNum type="arabicParenR"/>
            </a:pPr>
            <a:r>
              <a:rPr lang="en-US" dirty="0" smtClean="0"/>
              <a:t>Use reference to hold returned value from a function if it’s already returning a reference.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Basic C++ types &amp; Statements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 statement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Don’t use too complex statement.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Be careful of the order of every statement.</a:t>
            </a:r>
          </a:p>
          <a:p>
            <a:pPr lvl="2">
              <a:buNone/>
            </a:pPr>
            <a:r>
              <a:rPr lang="en-US" sz="1600" i="1" dirty="0" smtClean="0"/>
              <a:t>    	  if ( p != NULL &amp;&amp; p-&gt;function(…) )</a:t>
            </a:r>
          </a:p>
          <a:p>
            <a:pPr lvl="2">
              <a:buNone/>
            </a:pPr>
            <a:r>
              <a:rPr lang="en-US" dirty="0" smtClean="0"/>
              <a:t>   In most cases there is no bug, but there is bug for NDS because the order for NDS compiler is from right to left.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Basic C++ types &amp; Statements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Loop(for/do…while)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If there is a “for loop” inside another. Please put the longer loop in the inner.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You’d better not modify the loop iterate inside the loop codes.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“++</a:t>
            </a:r>
            <a:r>
              <a:rPr lang="en-US" dirty="0" err="1" smtClean="0"/>
              <a:t>i</a:t>
            </a:r>
            <a:r>
              <a:rPr lang="en-US" dirty="0" smtClean="0"/>
              <a:t>” is better than “</a:t>
            </a:r>
            <a:r>
              <a:rPr lang="en-US" dirty="0" err="1" smtClean="0"/>
              <a:t>i</a:t>
            </a:r>
            <a:r>
              <a:rPr lang="en-US" dirty="0" smtClean="0"/>
              <a:t>++”.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If there is “new” or “</a:t>
            </a:r>
            <a:r>
              <a:rPr lang="en-US" dirty="0" err="1" smtClean="0"/>
              <a:t>malloc</a:t>
            </a:r>
            <a:r>
              <a:rPr lang="en-US" dirty="0" smtClean="0"/>
              <a:t>” in loop, be careful of “continue”, “break” and “return”.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Be careful of infinite loop especial when the loop condition is complex.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Basic C++ types &amp; Statements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300" dirty="0" smtClean="0"/>
              <a:t>switch &amp; case</a:t>
            </a:r>
          </a:p>
          <a:p>
            <a:pPr lvl="1">
              <a:buNone/>
            </a:pPr>
            <a:r>
              <a:rPr lang="en-US" i="1" dirty="0" smtClean="0"/>
              <a:t>	switch(_value)</a:t>
            </a:r>
          </a:p>
          <a:p>
            <a:pPr lvl="1">
              <a:buNone/>
            </a:pPr>
            <a:r>
              <a:rPr lang="en-US" i="1" dirty="0" smtClean="0"/>
              <a:t>	{</a:t>
            </a:r>
          </a:p>
          <a:p>
            <a:pPr lvl="1">
              <a:buNone/>
            </a:pPr>
            <a:r>
              <a:rPr lang="en-US" i="1" dirty="0" smtClean="0"/>
              <a:t>	case 0:</a:t>
            </a:r>
          </a:p>
          <a:p>
            <a:pPr lvl="1">
              <a:buNone/>
            </a:pPr>
            <a:r>
              <a:rPr lang="en-US" i="1" dirty="0" smtClean="0"/>
              <a:t>		{</a:t>
            </a:r>
          </a:p>
          <a:p>
            <a:pPr lvl="1">
              <a:buNone/>
            </a:pPr>
            <a:r>
              <a:rPr lang="en-US" i="1" dirty="0" smtClean="0"/>
              <a:t>			//...</a:t>
            </a:r>
          </a:p>
          <a:p>
            <a:pPr lvl="1">
              <a:buNone/>
            </a:pPr>
            <a:r>
              <a:rPr lang="en-US" i="1" dirty="0" smtClean="0"/>
              <a:t>		}</a:t>
            </a:r>
          </a:p>
          <a:p>
            <a:pPr lvl="1">
              <a:buNone/>
            </a:pPr>
            <a:r>
              <a:rPr lang="en-US" i="1" dirty="0" smtClean="0"/>
              <a:t>		break;</a:t>
            </a:r>
          </a:p>
          <a:p>
            <a:pPr lvl="1">
              <a:buNone/>
            </a:pPr>
            <a:r>
              <a:rPr lang="en-US" i="1" dirty="0" smtClean="0"/>
              <a:t>	case 1:</a:t>
            </a:r>
          </a:p>
          <a:p>
            <a:pPr lvl="1">
              <a:buNone/>
            </a:pPr>
            <a:r>
              <a:rPr lang="en-US" i="1" dirty="0" smtClean="0"/>
              <a:t>		{</a:t>
            </a:r>
          </a:p>
          <a:p>
            <a:pPr lvl="1">
              <a:buNone/>
            </a:pPr>
            <a:r>
              <a:rPr lang="en-US" i="1" dirty="0" smtClean="0"/>
              <a:t>			//...</a:t>
            </a:r>
          </a:p>
          <a:p>
            <a:pPr lvl="1">
              <a:buNone/>
            </a:pPr>
            <a:r>
              <a:rPr lang="en-US" i="1" dirty="0" smtClean="0"/>
              <a:t>		}</a:t>
            </a:r>
          </a:p>
          <a:p>
            <a:pPr lvl="1">
              <a:buNone/>
            </a:pPr>
            <a:r>
              <a:rPr lang="en-US" i="1" dirty="0" smtClean="0"/>
              <a:t>		break;</a:t>
            </a:r>
          </a:p>
          <a:p>
            <a:pPr lvl="1">
              <a:buNone/>
            </a:pPr>
            <a:r>
              <a:rPr lang="en-US" i="1" dirty="0" smtClean="0"/>
              <a:t>	default:</a:t>
            </a:r>
          </a:p>
          <a:p>
            <a:pPr lvl="1">
              <a:buNone/>
            </a:pPr>
            <a:r>
              <a:rPr lang="en-US" i="1" dirty="0" smtClean="0"/>
              <a:t>		{</a:t>
            </a:r>
          </a:p>
          <a:p>
            <a:pPr lvl="1">
              <a:buNone/>
            </a:pPr>
            <a:r>
              <a:rPr lang="en-US" i="1" dirty="0" smtClean="0"/>
              <a:t>			//...</a:t>
            </a:r>
          </a:p>
          <a:p>
            <a:pPr lvl="1">
              <a:buNone/>
            </a:pPr>
            <a:r>
              <a:rPr lang="en-US" i="1" dirty="0" smtClean="0"/>
              <a:t>		}</a:t>
            </a:r>
          </a:p>
          <a:p>
            <a:pPr lvl="1">
              <a:buNone/>
            </a:pPr>
            <a:r>
              <a:rPr lang="en-US" i="1" dirty="0" smtClean="0"/>
              <a:t>		break;</a:t>
            </a:r>
          </a:p>
          <a:p>
            <a:pPr lvl="1">
              <a:buNone/>
            </a:pPr>
            <a:r>
              <a:rPr lang="en-US" i="1" dirty="0" smtClean="0"/>
              <a:t>	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Basic C++ types &amp; Statements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file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ifndef</a:t>
            </a:r>
            <a:r>
              <a:rPr lang="en-US" dirty="0" smtClean="0"/>
              <a:t>/define/</a:t>
            </a:r>
            <a:r>
              <a:rPr lang="en-US" dirty="0" err="1" smtClean="0"/>
              <a:t>endif</a:t>
            </a:r>
            <a:endParaRPr lang="en-US" dirty="0" smtClean="0"/>
          </a:p>
          <a:p>
            <a:pPr lvl="2">
              <a:buNone/>
            </a:pPr>
            <a:r>
              <a:rPr lang="en-US" sz="1600" i="1" dirty="0" smtClean="0"/>
              <a:t>#</a:t>
            </a:r>
            <a:r>
              <a:rPr lang="en-US" sz="1600" i="1" dirty="0" err="1" smtClean="0"/>
              <a:t>ifndef</a:t>
            </a:r>
            <a:r>
              <a:rPr lang="en-US" sz="1600" i="1" dirty="0" smtClean="0"/>
              <a:t> __MY_CLASS_H</a:t>
            </a:r>
          </a:p>
          <a:p>
            <a:pPr lvl="2">
              <a:buNone/>
            </a:pPr>
            <a:r>
              <a:rPr lang="en-US" sz="1600" i="1" dirty="0" smtClean="0"/>
              <a:t>#define __MY_CLASS_H</a:t>
            </a:r>
          </a:p>
          <a:p>
            <a:pPr lvl="2">
              <a:buNone/>
            </a:pPr>
            <a:r>
              <a:rPr lang="en-US" sz="1600" i="1" dirty="0" smtClean="0"/>
              <a:t>//…</a:t>
            </a:r>
          </a:p>
          <a:p>
            <a:pPr lvl="2">
              <a:buNone/>
            </a:pPr>
            <a:r>
              <a:rPr lang="en-US" sz="1600" i="1" dirty="0" smtClean="0"/>
              <a:t>#</a:t>
            </a:r>
            <a:r>
              <a:rPr lang="en-US" sz="1600" i="1" dirty="0" err="1" smtClean="0"/>
              <a:t>endif</a:t>
            </a:r>
            <a:r>
              <a:rPr lang="en-US" sz="1600" i="1" dirty="0" smtClean="0"/>
              <a:t> //__MY_CLASS_H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Avoid include other header files in header files if possible.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No implement in header file except inline.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C++ file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	Basic C++ types &amp; statements</a:t>
            </a:r>
          </a:p>
          <a:p>
            <a:r>
              <a:rPr lang="en-US" dirty="0" smtClean="0"/>
              <a:t>2	C++ files</a:t>
            </a:r>
          </a:p>
          <a:p>
            <a:r>
              <a:rPr lang="en-US" dirty="0" smtClean="0"/>
              <a:t>3	Function</a:t>
            </a:r>
          </a:p>
          <a:p>
            <a:r>
              <a:rPr lang="en-US" dirty="0" smtClean="0"/>
              <a:t>4	Class</a:t>
            </a:r>
          </a:p>
          <a:p>
            <a:r>
              <a:rPr lang="en-US" dirty="0" smtClean="0"/>
              <a:t>5	Operators</a:t>
            </a:r>
          </a:p>
          <a:p>
            <a:r>
              <a:rPr lang="en-US" dirty="0" smtClean="0"/>
              <a:t>6	Memory</a:t>
            </a:r>
          </a:p>
          <a:p>
            <a:r>
              <a:rPr lang="en-US" dirty="0" smtClean="0"/>
              <a:t>7	Practice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CPP file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Include other header files in CPP. Include them from low level to high level.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It only contains the implement for is relevant header file.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C++ file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MISC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#include</a:t>
            </a:r>
          </a:p>
          <a:p>
            <a:pPr lvl="2">
              <a:buNone/>
            </a:pPr>
            <a:r>
              <a:rPr lang="en-US" sz="1600" i="1" dirty="0" smtClean="0"/>
              <a:t>#include &lt;</a:t>
            </a:r>
            <a:r>
              <a:rPr lang="en-US" sz="1600" i="1" dirty="0" err="1" smtClean="0"/>
              <a:t>filename.h</a:t>
            </a:r>
            <a:r>
              <a:rPr lang="en-US" sz="1600" i="1" dirty="0" smtClean="0"/>
              <a:t>&gt; </a:t>
            </a:r>
            <a:r>
              <a:rPr lang="en-US" sz="1600" dirty="0" smtClean="0"/>
              <a:t>for API</a:t>
            </a:r>
          </a:p>
          <a:p>
            <a:pPr lvl="2">
              <a:buNone/>
            </a:pPr>
            <a:r>
              <a:rPr lang="en-US" sz="1600" i="1" dirty="0" smtClean="0"/>
              <a:t>#include ”</a:t>
            </a:r>
            <a:r>
              <a:rPr lang="en-US" sz="1600" i="1" dirty="0" err="1" smtClean="0"/>
              <a:t>filename.h</a:t>
            </a:r>
            <a:r>
              <a:rPr lang="en-US" sz="1600" i="1" dirty="0" smtClean="0"/>
              <a:t>” </a:t>
            </a:r>
            <a:r>
              <a:rPr lang="en-US" sz="1600" dirty="0" smtClean="0"/>
              <a:t>for non API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Put header files and CPP files to different folders.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C++ file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Pass-by-reference</a:t>
            </a:r>
          </a:p>
          <a:p>
            <a:pPr marL="1088136" lvl="2" indent="-457200">
              <a:buFont typeface="Arial" pitchFamily="34" charset="0"/>
              <a:buChar char="•"/>
            </a:pPr>
            <a:r>
              <a:rPr lang="en-US" dirty="0" smtClean="0"/>
              <a:t>Always do: </a:t>
            </a:r>
            <a:r>
              <a:rPr lang="en-US" i="1" dirty="0" smtClean="0"/>
              <a:t>void </a:t>
            </a:r>
            <a:r>
              <a:rPr lang="en-US" i="1" dirty="0" err="1" smtClean="0"/>
              <a:t>foo</a:t>
            </a:r>
            <a:r>
              <a:rPr lang="en-US" i="1" dirty="0" smtClean="0"/>
              <a:t>(const A&amp; a);</a:t>
            </a:r>
          </a:p>
          <a:p>
            <a:pPr marL="1088136" lvl="2" indent="-457200">
              <a:buFont typeface="Arial" pitchFamily="34" charset="0"/>
              <a:buChar char="•"/>
            </a:pPr>
            <a:r>
              <a:rPr lang="en-US" dirty="0" smtClean="0"/>
              <a:t>No need to do: </a:t>
            </a:r>
            <a:r>
              <a:rPr lang="en-US" i="1" dirty="0" smtClean="0"/>
              <a:t>void </a:t>
            </a:r>
            <a:r>
              <a:rPr lang="en-US" i="1" dirty="0" err="1" smtClean="0"/>
              <a:t>foo</a:t>
            </a:r>
            <a:r>
              <a:rPr lang="en-US" i="1" dirty="0" smtClean="0"/>
              <a:t>(const </a:t>
            </a:r>
            <a:r>
              <a:rPr lang="en-US" i="1" dirty="0" err="1" smtClean="0"/>
              <a:t>int</a:t>
            </a:r>
            <a:r>
              <a:rPr lang="en-US" i="1" dirty="0" smtClean="0"/>
              <a:t>&amp; a);</a:t>
            </a:r>
          </a:p>
          <a:p>
            <a:pPr marL="1088136" lvl="2" indent="-457200">
              <a:buFont typeface="Arial" pitchFamily="34" charset="0"/>
              <a:buChar char="•"/>
            </a:pPr>
            <a:r>
              <a:rPr lang="en-US" dirty="0" smtClean="0"/>
              <a:t>Why not Pass-by-value?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Many parameters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Consider to take those parameters as a class or structure.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Function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Return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Don’t return magic number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Return value as (const) pointer or reference if possible.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No need to return normal values (neither pointer nor reference) as const.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It is danger to </a:t>
            </a:r>
            <a:r>
              <a:rPr lang="en-US" b="1" dirty="0" smtClean="0">
                <a:solidFill>
                  <a:schemeClr val="accent2"/>
                </a:solidFill>
              </a:rPr>
              <a:t>return temp variable </a:t>
            </a:r>
            <a:r>
              <a:rPr lang="en-US" dirty="0" smtClean="0"/>
              <a:t>as pointer or reference.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Return value in an efficient way.</a:t>
            </a:r>
          </a:p>
          <a:p>
            <a:pPr lvl="2">
              <a:buNone/>
            </a:pPr>
            <a:r>
              <a:rPr lang="en-US" sz="1600" i="1" dirty="0" smtClean="0"/>
              <a:t>	return String(s1 + s2);</a:t>
            </a:r>
          </a:p>
          <a:p>
            <a:pPr lvl="2">
              <a:buNone/>
            </a:pPr>
            <a:r>
              <a:rPr lang="en-US" dirty="0" smtClean="0"/>
              <a:t>is better than:</a:t>
            </a:r>
          </a:p>
          <a:p>
            <a:pPr lvl="2">
              <a:buNone/>
            </a:pPr>
            <a:r>
              <a:rPr lang="en-US" sz="1600" i="1" dirty="0" smtClean="0"/>
              <a:t>	String temp(s1 + s2);</a:t>
            </a:r>
          </a:p>
          <a:p>
            <a:pPr lvl="2">
              <a:buNone/>
            </a:pPr>
            <a:r>
              <a:rPr lang="en-US" sz="1600" i="1" dirty="0" smtClean="0"/>
              <a:t>	return temp;</a:t>
            </a:r>
          </a:p>
          <a:p>
            <a:pPr lvl="2">
              <a:buFont typeface="Arial" pitchFamily="34" charset="0"/>
              <a:buChar char="•"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Function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Inline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 inline keyword should be with the definition not only the declaration.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 function with definition in the declaration becomes inline.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Use inline function instead of “#define function”.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Do not inline big functions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You’d better not inline constructor(s) and destructor(s).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Function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 function</a:t>
            </a:r>
          </a:p>
          <a:p>
            <a:pPr lvl="2">
              <a:buNone/>
            </a:pPr>
            <a:r>
              <a:rPr lang="en-US" sz="1600" i="1" dirty="0" smtClean="0"/>
              <a:t>extern </a:t>
            </a:r>
            <a:r>
              <a:rPr lang="zh-CN" altLang="en-US" sz="1600" i="1" dirty="0" smtClean="0"/>
              <a:t>“</a:t>
            </a:r>
            <a:r>
              <a:rPr lang="en-US" sz="1600" i="1" dirty="0" smtClean="0"/>
              <a:t>C</a:t>
            </a:r>
            <a:r>
              <a:rPr lang="zh-CN" altLang="en-US" sz="1600" i="1" dirty="0" smtClean="0"/>
              <a:t>”</a:t>
            </a:r>
            <a:endParaRPr lang="en-US" sz="1600" i="1" dirty="0" smtClean="0"/>
          </a:p>
          <a:p>
            <a:pPr lvl="2">
              <a:buNone/>
            </a:pPr>
            <a:r>
              <a:rPr lang="en-US" sz="1600" i="1" dirty="0" smtClean="0"/>
              <a:t>{</a:t>
            </a:r>
          </a:p>
          <a:p>
            <a:pPr lvl="2">
              <a:buNone/>
            </a:pPr>
            <a:r>
              <a:rPr lang="en-US" sz="1600" i="1" dirty="0" smtClean="0"/>
              <a:t>void </a:t>
            </a:r>
            <a:r>
              <a:rPr lang="en-US" sz="1600" i="1" dirty="0" err="1" smtClean="0"/>
              <a:t>foo</a:t>
            </a:r>
            <a:r>
              <a:rPr lang="en-US" sz="1600" i="1" dirty="0" smtClean="0"/>
              <a:t>(</a:t>
            </a:r>
            <a:r>
              <a:rPr lang="en-US" sz="1600" i="1" dirty="0" err="1" smtClean="0"/>
              <a:t>int</a:t>
            </a:r>
            <a:r>
              <a:rPr lang="en-US" sz="1600" i="1" dirty="0" smtClean="0"/>
              <a:t> x, </a:t>
            </a:r>
            <a:r>
              <a:rPr lang="en-US" sz="1600" i="1" dirty="0" err="1" smtClean="0"/>
              <a:t>int</a:t>
            </a:r>
            <a:r>
              <a:rPr lang="en-US" sz="1600" i="1" dirty="0" smtClean="0"/>
              <a:t> y);</a:t>
            </a:r>
          </a:p>
          <a:p>
            <a:pPr lvl="2">
              <a:buNone/>
            </a:pPr>
            <a:r>
              <a:rPr lang="en-US" altLang="zh-CN" sz="1600" i="1" dirty="0" smtClean="0"/>
              <a:t>…</a:t>
            </a:r>
            <a:r>
              <a:rPr lang="en-US" sz="1600" i="1" dirty="0" smtClean="0"/>
              <a:t> // More functions</a:t>
            </a:r>
          </a:p>
          <a:p>
            <a:pPr lvl="2">
              <a:buNone/>
            </a:pPr>
            <a:r>
              <a:rPr lang="en-US" sz="1600" i="1" dirty="0" smtClean="0"/>
              <a:t>}</a:t>
            </a:r>
          </a:p>
          <a:p>
            <a:pPr lvl="2">
              <a:buNone/>
            </a:pPr>
            <a:r>
              <a:rPr lang="en-US" sz="1600" dirty="0" smtClean="0"/>
              <a:t>Or</a:t>
            </a:r>
          </a:p>
          <a:p>
            <a:pPr lvl="2">
              <a:buNone/>
            </a:pPr>
            <a:r>
              <a:rPr lang="en-US" sz="1600" i="1" dirty="0" smtClean="0"/>
              <a:t>extern </a:t>
            </a:r>
            <a:r>
              <a:rPr lang="zh-CN" altLang="en-US" sz="1600" i="1" dirty="0" smtClean="0"/>
              <a:t>“</a:t>
            </a:r>
            <a:r>
              <a:rPr lang="en-US" sz="1600" i="1" dirty="0" smtClean="0"/>
              <a:t>C</a:t>
            </a:r>
            <a:r>
              <a:rPr lang="zh-CN" altLang="en-US" sz="1600" i="1" dirty="0" smtClean="0"/>
              <a:t>”</a:t>
            </a:r>
            <a:endParaRPr lang="en-US" sz="1600" i="1" dirty="0" smtClean="0"/>
          </a:p>
          <a:p>
            <a:pPr lvl="2">
              <a:buNone/>
            </a:pPr>
            <a:r>
              <a:rPr lang="en-US" sz="1600" i="1" dirty="0" smtClean="0"/>
              <a:t>{</a:t>
            </a:r>
          </a:p>
          <a:p>
            <a:pPr lvl="2">
              <a:buNone/>
            </a:pPr>
            <a:r>
              <a:rPr lang="en-US" sz="1600" i="1" dirty="0" smtClean="0"/>
              <a:t>#include </a:t>
            </a:r>
            <a:r>
              <a:rPr lang="zh-CN" altLang="en-US" sz="1600" i="1" dirty="0" smtClean="0"/>
              <a:t>“</a:t>
            </a:r>
            <a:r>
              <a:rPr lang="en-US" sz="1600" i="1" dirty="0" err="1" smtClean="0"/>
              <a:t>myheader.h</a:t>
            </a:r>
            <a:r>
              <a:rPr lang="zh-CN" altLang="en-US" sz="1600" i="1" dirty="0" smtClean="0"/>
              <a:t>”</a:t>
            </a:r>
            <a:endParaRPr lang="en-US" sz="1600" i="1" dirty="0" smtClean="0"/>
          </a:p>
          <a:p>
            <a:pPr lvl="2">
              <a:buNone/>
            </a:pPr>
            <a:r>
              <a:rPr lang="en-US" altLang="zh-CN" sz="1600" i="1" dirty="0" smtClean="0"/>
              <a:t>…</a:t>
            </a:r>
            <a:r>
              <a:rPr lang="en-US" sz="1600" i="1" dirty="0" smtClean="0"/>
              <a:t> // More header files.</a:t>
            </a:r>
          </a:p>
          <a:p>
            <a:pPr lvl="2">
              <a:buNone/>
            </a:pPr>
            <a:r>
              <a:rPr lang="en-US" sz="1600" i="1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Function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MISC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Keep one function as simpler as possible.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Add </a:t>
            </a:r>
            <a:r>
              <a:rPr lang="en-US" b="1" dirty="0" smtClean="0">
                <a:solidFill>
                  <a:schemeClr val="accent2"/>
                </a:solidFill>
              </a:rPr>
              <a:t>assert</a:t>
            </a:r>
            <a:r>
              <a:rPr lang="en-US" dirty="0" smtClean="0"/>
              <a:t> as much as possible.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Add comments when the logic goes complex.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It’s better avoid declare static value inside the function.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Consider as many as input cases for you function.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Add if(condition) to filter the invalid input.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Do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not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commit the codes that do debug output in every frame.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Consider complex function as a class.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Function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Members and functions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There should be a good reason to put stuff together as an object.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Usually, all the member variables should be declared as </a:t>
            </a:r>
            <a:r>
              <a:rPr lang="en-US" b="1" dirty="0" smtClean="0">
                <a:solidFill>
                  <a:schemeClr val="accent2"/>
                </a:solidFill>
              </a:rPr>
              <a:t>protect or private</a:t>
            </a:r>
            <a:r>
              <a:rPr lang="en-US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Only expose the interfaces that are necessarily to be so.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Use const function if possible.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Be careful when providing the methods for the others to modify your instance.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It’s easier to debug your object if you limit the way to modify it.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Class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Initialize </a:t>
            </a:r>
            <a:r>
              <a:rPr lang="en-US" b="1" dirty="0" smtClean="0">
                <a:solidFill>
                  <a:schemeClr val="accent2"/>
                </a:solidFill>
              </a:rPr>
              <a:t>ALL</a:t>
            </a:r>
            <a:r>
              <a:rPr lang="en-US" dirty="0" smtClean="0"/>
              <a:t> class members in the constructor(s).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You must write a default constructor if there is a customized constructor.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Initialize list.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Initialize order: Base class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member variable declare order.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Don’t initialize members by the virtual function of this class.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Class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Destructor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Virtual the destructor of the base class.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Destroy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accent2"/>
                </a:solidFill>
              </a:rPr>
              <a:t>ALL</a:t>
            </a:r>
            <a:r>
              <a:rPr lang="en-US" sz="2400" dirty="0" smtClean="0"/>
              <a:t> the class members in the destructor(s).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Order: reversed member variable declare order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base class.</a:t>
            </a:r>
            <a:endParaRPr lang="en-US" sz="2400" b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Class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dirty="0" smtClean="0"/>
              <a:t>Print format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4"/>
                </a:solidFill>
              </a:rPr>
              <a:t>%%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 percent sign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4"/>
                </a:solidFill>
              </a:rPr>
              <a:t>%c</a:t>
            </a:r>
            <a:r>
              <a:rPr lang="en-US" dirty="0" smtClean="0"/>
              <a:t>	  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 character with the given number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4"/>
                </a:solidFill>
              </a:rPr>
              <a:t>%s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 string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4"/>
                </a:solidFill>
              </a:rPr>
              <a:t>%d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 signed integer, in decimal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4"/>
                </a:solidFill>
              </a:rPr>
              <a:t>%u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an unsigned integer, in decimal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4"/>
                </a:solidFill>
              </a:rPr>
              <a:t>%o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an unsigned integer, in octal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4"/>
                </a:solidFill>
              </a:rPr>
              <a:t>%x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an unsigned integer, in hexadecimal (lower case)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4"/>
                </a:solidFill>
              </a:rPr>
              <a:t>%e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 floating-point number, in scientific notation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4"/>
                </a:solidFill>
              </a:rPr>
              <a:t>%f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 floating-point number, in fixed decimal notation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4"/>
                </a:solidFill>
              </a:rPr>
              <a:t>%g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 floating-point number, in %e or %f notation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4"/>
                </a:solidFill>
              </a:rPr>
              <a:t>%X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like %x, but using upper-case letters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4"/>
                </a:solidFill>
              </a:rPr>
              <a:t>%E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like %e, but using an upper-case "E“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4"/>
                </a:solidFill>
              </a:rPr>
              <a:t>%G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like %g, but with an upper-case "E" (if applicable)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4"/>
                </a:solidFill>
              </a:rPr>
              <a:t>%p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 pointer (outputs the pointer value's address in hexadecimal)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Basic C++ types &amp; Statements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initialize() and destroy()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Check NULL pointer before allocation.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Check NULL pointer before </a:t>
            </a:r>
            <a:r>
              <a:rPr lang="en-US" sz="2400" dirty="0" err="1" smtClean="0"/>
              <a:t>deallocation</a:t>
            </a:r>
            <a:r>
              <a:rPr lang="en-US" sz="2400" dirty="0" smtClean="0"/>
              <a:t>, set NULL pointer after </a:t>
            </a:r>
            <a:r>
              <a:rPr lang="en-US" sz="2400" dirty="0" err="1" smtClean="0"/>
              <a:t>deallocation</a:t>
            </a:r>
            <a:r>
              <a:rPr lang="en-US" sz="2400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The application will crash when accessing wild pointer.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The application will crash when tries delete one pointer twice.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Class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function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 function in the derived becomes virtual if there is a same function declared as virtual in its parent class.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There is no need to declare the constructor(s) as virtual.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Remember to declare the destructor of the base class as virtual.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Class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Don’t use inheritance with no mean.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If B is kind of A, and all the function and properties is mean for B. Let B derive from A.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Class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MISC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Avoid generating duplicated codes.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Always avoid including the header files in the other header files.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Remove the old codes if they are no longer needed.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Add assert.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Class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Concept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Overload function.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Cast.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Operators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It doesn’t work for basic types.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Can not overload “.”.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Can not overload character that is not actually an operator symbol.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Can not change their priorities.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Operators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Caution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Only use it when it making things more convenient, otherwise you are making trouble.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Operators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3400" dirty="0" smtClean="0"/>
              <a:t>Samples(Assignment operator)</a:t>
            </a:r>
            <a:endParaRPr lang="en-US" sz="3400" b="1" dirty="0" smtClean="0"/>
          </a:p>
          <a:p>
            <a:pPr lvl="1"/>
            <a:r>
              <a:rPr lang="en-US" sz="2400" dirty="0" smtClean="0"/>
              <a:t>Here are the major steps.</a:t>
            </a:r>
          </a:p>
          <a:p>
            <a:pPr lvl="4">
              <a:buNone/>
            </a:pPr>
            <a:r>
              <a:rPr lang="en-US" sz="1700" i="1" dirty="0" smtClean="0"/>
              <a:t>Object &amp; Object::operator=(const Object &amp; </a:t>
            </a:r>
            <a:r>
              <a:rPr lang="en-US" sz="1700" i="1" dirty="0" err="1" smtClean="0"/>
              <a:t>rhs</a:t>
            </a:r>
            <a:r>
              <a:rPr lang="en-US" sz="1700" i="1" dirty="0" smtClean="0"/>
              <a:t>)</a:t>
            </a:r>
          </a:p>
          <a:p>
            <a:pPr lvl="4">
              <a:buNone/>
            </a:pPr>
            <a:r>
              <a:rPr lang="en-US" sz="1700" i="1" dirty="0" smtClean="0"/>
              <a:t>{</a:t>
            </a:r>
          </a:p>
          <a:p>
            <a:pPr lvl="4">
              <a:buNone/>
            </a:pPr>
            <a:r>
              <a:rPr lang="en-US" sz="1700" i="1" dirty="0" smtClean="0"/>
              <a:t>   </a:t>
            </a:r>
            <a:r>
              <a:rPr lang="en-US" sz="1700" dirty="0" smtClean="0"/>
              <a:t>//Step 1, check if it’s itself</a:t>
            </a:r>
          </a:p>
          <a:p>
            <a:pPr lvl="4">
              <a:buNone/>
            </a:pPr>
            <a:r>
              <a:rPr lang="en-US" sz="1700" i="1" dirty="0" smtClean="0"/>
              <a:t>	if (this == &amp;</a:t>
            </a:r>
            <a:r>
              <a:rPr lang="en-US" sz="1700" i="1" dirty="0" err="1" smtClean="0"/>
              <a:t>rhs</a:t>
            </a:r>
            <a:r>
              <a:rPr lang="en-US" sz="1700" i="1" dirty="0" smtClean="0"/>
              <a:t>) </a:t>
            </a:r>
          </a:p>
          <a:p>
            <a:pPr lvl="4">
              <a:buNone/>
            </a:pPr>
            <a:r>
              <a:rPr lang="en-US" sz="1700" i="1" dirty="0" smtClean="0"/>
              <a:t>		return *this;</a:t>
            </a:r>
          </a:p>
          <a:p>
            <a:pPr lvl="4">
              <a:buNone/>
            </a:pPr>
            <a:r>
              <a:rPr lang="en-US" sz="1700" i="1" dirty="0" smtClean="0"/>
              <a:t>   </a:t>
            </a:r>
            <a:r>
              <a:rPr lang="en-US" sz="1700" dirty="0" smtClean="0"/>
              <a:t>//Step 2, clean up the old data.</a:t>
            </a:r>
          </a:p>
          <a:p>
            <a:pPr lvl="4">
              <a:buNone/>
            </a:pPr>
            <a:r>
              <a:rPr lang="en-US" sz="1700" i="1" dirty="0" smtClean="0"/>
              <a:t>	Cleanup();</a:t>
            </a:r>
          </a:p>
          <a:p>
            <a:pPr lvl="4">
              <a:buNone/>
            </a:pPr>
            <a:r>
              <a:rPr lang="en-US" sz="1700" i="1" dirty="0" smtClean="0"/>
              <a:t>   </a:t>
            </a:r>
            <a:r>
              <a:rPr lang="en-US" sz="1700" dirty="0" smtClean="0"/>
              <a:t>//step 3, assignment</a:t>
            </a:r>
          </a:p>
          <a:p>
            <a:pPr lvl="4">
              <a:buNone/>
            </a:pPr>
            <a:r>
              <a:rPr lang="en-US" sz="1700" i="1" dirty="0" smtClean="0"/>
              <a:t>	Base::operate =(other);	//If there is base class</a:t>
            </a:r>
          </a:p>
          <a:p>
            <a:pPr lvl="4">
              <a:buNone/>
            </a:pPr>
            <a:r>
              <a:rPr lang="en-US" sz="1700" i="1" dirty="0" smtClean="0"/>
              <a:t>	setup(</a:t>
            </a:r>
            <a:r>
              <a:rPr lang="en-US" sz="1700" i="1" dirty="0" err="1" smtClean="0"/>
              <a:t>rhs</a:t>
            </a:r>
            <a:r>
              <a:rPr lang="en-US" sz="1700" i="1" dirty="0" smtClean="0"/>
              <a:t>);</a:t>
            </a:r>
          </a:p>
          <a:p>
            <a:pPr lvl="4">
              <a:buNone/>
            </a:pPr>
            <a:r>
              <a:rPr lang="en-US" sz="1700" i="1" dirty="0" smtClean="0"/>
              <a:t>   </a:t>
            </a:r>
            <a:r>
              <a:rPr lang="en-US" sz="1700" dirty="0" smtClean="0"/>
              <a:t>//step4, return its reference.</a:t>
            </a:r>
          </a:p>
          <a:p>
            <a:pPr lvl="4">
              <a:buNone/>
            </a:pPr>
            <a:r>
              <a:rPr lang="en-US" sz="1700" i="1" dirty="0" smtClean="0"/>
              <a:t>	return *this;</a:t>
            </a:r>
          </a:p>
          <a:p>
            <a:pPr lvl="4">
              <a:buNone/>
            </a:pPr>
            <a:r>
              <a:rPr lang="en-US" sz="1700" i="1" dirty="0" smtClean="0"/>
              <a:t>}</a:t>
            </a:r>
          </a:p>
          <a:p>
            <a:pPr lvl="1"/>
            <a:r>
              <a:rPr lang="en-US" sz="2400" dirty="0" smtClean="0"/>
              <a:t>We’d better implement assignment operators to avoid memory leak by using default assignment function.</a:t>
            </a:r>
          </a:p>
          <a:p>
            <a:pPr lvl="1"/>
            <a:r>
              <a:rPr lang="en-US" sz="2400" dirty="0" smtClean="0"/>
              <a:t>You can private it if you don’t want to code it without trouble.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Operators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new/delete and </a:t>
            </a:r>
            <a:r>
              <a:rPr lang="en-US" dirty="0" err="1" smtClean="0"/>
              <a:t>malloc</a:t>
            </a:r>
            <a:r>
              <a:rPr lang="en-US" dirty="0" smtClean="0"/>
              <a:t>/free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Pair use new/delete, new[]/delete[], </a:t>
            </a:r>
            <a:r>
              <a:rPr lang="en-US" dirty="0" err="1" smtClean="0"/>
              <a:t>malloc</a:t>
            </a:r>
            <a:r>
              <a:rPr lang="en-US" dirty="0" smtClean="0"/>
              <a:t>/free.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Always set the pointer to NULL when it is initialized or after </a:t>
            </a:r>
            <a:r>
              <a:rPr lang="en-US" dirty="0" err="1" smtClean="0"/>
              <a:t>deallocation</a:t>
            </a:r>
            <a:r>
              <a:rPr lang="en-US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Be careful  when using new/</a:t>
            </a:r>
            <a:r>
              <a:rPr lang="en-US" dirty="0" err="1" smtClean="0"/>
              <a:t>malloc</a:t>
            </a:r>
            <a:r>
              <a:rPr lang="en-US" dirty="0" smtClean="0"/>
              <a:t> in loop with “break”, “continue” or “return”.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Check if the pointer is NULL before you assign memory address to it.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Check the pointer after new/</a:t>
            </a:r>
            <a:r>
              <a:rPr lang="en-US" dirty="0" err="1" smtClean="0"/>
              <a:t>malloc</a:t>
            </a:r>
            <a:r>
              <a:rPr lang="en-US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Always delete/free memory after if you new/delete it. Don’t leave memory leak in engine.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Memory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fragment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Assign memory for the full-time existing variable as early as possible.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Assign big memory-block as early as possible.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Pre-assign memory block, like use reserve to assign enough memory for vector.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Memory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static_cast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dynamic_cast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const_cast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reinterpret_cast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Basic C++ types &amp; Statements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Always check compiling warning and try to clean them. 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Don’t forget to add assert when you has supposition.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Check the boundary of array.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When use float, write as “0.1f” but not “0.1”.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Don’t copy code.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No hardcode.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Practice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static_cast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Cast basic types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Cast pointers/reference from derived to base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Cast pointers/reference from base to derived. It’s not safe.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Cast pointer to void* or from void* to any other pointer.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Basic C++ types &amp; Statements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dynamic_cast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Cast pointers/reference from derived to base. The same as </a:t>
            </a:r>
            <a:r>
              <a:rPr lang="en-US" dirty="0" err="1" smtClean="0"/>
              <a:t>static_cast</a:t>
            </a:r>
            <a:r>
              <a:rPr lang="en-US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Cast pointers/reference from base to derived.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Cast pointers to void*. But can’t not cast pointers from void*.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Basic C++ types &amp; Statements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const_cast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Cast const pointers/reference to non cost.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Cast volatile pointers/reference to non volatile.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Basic C++ types &amp; Statements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reinterpret_cast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Cast variable between the basic types. It’s not safe.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Cast pointers/reference between integers.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Basic C++ types &amp; Statements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const variable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What is const?</a:t>
            </a:r>
          </a:p>
          <a:p>
            <a:pPr lvl="2">
              <a:buNone/>
            </a:pPr>
            <a:r>
              <a:rPr lang="en-US" sz="1600" i="1" dirty="0" smtClean="0"/>
              <a:t>char 	</a:t>
            </a:r>
            <a:r>
              <a:rPr lang="en-US" sz="1600" i="1" dirty="0" err="1" smtClean="0"/>
              <a:t>chr</a:t>
            </a:r>
            <a:r>
              <a:rPr lang="en-US" sz="1600" i="1" dirty="0" smtClean="0"/>
              <a:t>;	</a:t>
            </a:r>
          </a:p>
          <a:p>
            <a:pPr lvl="2">
              <a:buNone/>
            </a:pPr>
            <a:r>
              <a:rPr lang="en-US" sz="1600" i="1" dirty="0" smtClean="0"/>
              <a:t>const char* const	pChr1 = &amp;</a:t>
            </a:r>
            <a:r>
              <a:rPr lang="en-US" sz="1600" i="1" dirty="0" err="1" smtClean="0"/>
              <a:t>chr</a:t>
            </a:r>
            <a:r>
              <a:rPr lang="en-US" sz="1600" i="1" dirty="0" smtClean="0"/>
              <a:t>;</a:t>
            </a:r>
          </a:p>
          <a:p>
            <a:pPr lvl="2">
              <a:buNone/>
            </a:pPr>
            <a:r>
              <a:rPr lang="en-US" sz="1600" i="1" dirty="0" smtClean="0"/>
              <a:t>const char*		pChr2 = &amp;</a:t>
            </a:r>
            <a:r>
              <a:rPr lang="en-US" sz="1600" i="1" dirty="0" err="1" smtClean="0"/>
              <a:t>chr</a:t>
            </a:r>
            <a:r>
              <a:rPr lang="en-US" sz="1600" i="1" dirty="0" smtClean="0"/>
              <a:t>;</a:t>
            </a:r>
          </a:p>
          <a:p>
            <a:pPr lvl="2">
              <a:buNone/>
            </a:pPr>
            <a:r>
              <a:rPr lang="en-US" sz="1600" i="1" dirty="0" smtClean="0"/>
              <a:t>char* const		pChr3 = &amp;</a:t>
            </a:r>
            <a:r>
              <a:rPr lang="en-US" sz="1600" i="1" dirty="0" err="1" smtClean="0"/>
              <a:t>chr</a:t>
            </a:r>
            <a:r>
              <a:rPr lang="en-US" sz="1600" i="1" dirty="0" smtClean="0"/>
              <a:t>;</a:t>
            </a:r>
          </a:p>
          <a:p>
            <a:pPr lvl="2">
              <a:buNone/>
            </a:pPr>
            <a:r>
              <a:rPr lang="en-US" sz="1600" i="1" dirty="0" smtClean="0"/>
              <a:t>char*		pChr4 = &amp;</a:t>
            </a:r>
            <a:r>
              <a:rPr lang="en-US" sz="1600" i="1" dirty="0" err="1" smtClean="0"/>
              <a:t>chr</a:t>
            </a:r>
            <a:r>
              <a:rPr lang="en-US" sz="1600" i="1" dirty="0" smtClean="0"/>
              <a:t>;</a:t>
            </a:r>
          </a:p>
          <a:p>
            <a:pPr lvl="2">
              <a:buNone/>
            </a:pPr>
            <a:r>
              <a:rPr lang="en-US" sz="1600" i="1" dirty="0" smtClean="0"/>
              <a:t>const </a:t>
            </a:r>
            <a:r>
              <a:rPr lang="en-US" sz="1600" i="1" dirty="0" err="1" smtClean="0"/>
              <a:t>int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C_Interval</a:t>
            </a:r>
            <a:r>
              <a:rPr lang="en-US" sz="1600" i="1" dirty="0" smtClean="0"/>
              <a:t> = 15;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Why it is useful?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When to use?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Difference from define?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Basic C++ types &amp; Statements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2644</TotalTime>
  <Words>1603</Words>
  <Application>Microsoft Office PowerPoint</Application>
  <PresentationFormat>On-screen Show (4:3)</PresentationFormat>
  <Paragraphs>310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Concourse</vt:lpstr>
      <vt:lpstr>C++ Lecture</vt:lpstr>
      <vt:lpstr>Category</vt:lpstr>
      <vt:lpstr>1. Basic C++ types &amp; Statements</vt:lpstr>
      <vt:lpstr>1. Basic C++ types &amp; Statements</vt:lpstr>
      <vt:lpstr>1. Basic C++ types &amp; Statements</vt:lpstr>
      <vt:lpstr>1. Basic C++ types &amp; Statements</vt:lpstr>
      <vt:lpstr>1. Basic C++ types &amp; Statements</vt:lpstr>
      <vt:lpstr>1. Basic C++ types &amp; Statements</vt:lpstr>
      <vt:lpstr>1. Basic C++ types &amp; Statements</vt:lpstr>
      <vt:lpstr>1. Basic C++ types &amp; Statements</vt:lpstr>
      <vt:lpstr>1. Basic C++ types &amp; Statements</vt:lpstr>
      <vt:lpstr>1. Basic C++ types &amp; Statements</vt:lpstr>
      <vt:lpstr>1. Basic C++ types &amp; Statements</vt:lpstr>
      <vt:lpstr>1. Basic C++ types &amp; Statements</vt:lpstr>
      <vt:lpstr>1. Basic C++ types &amp; Statements</vt:lpstr>
      <vt:lpstr>1. Basic C++ types &amp; Statements</vt:lpstr>
      <vt:lpstr>1. Basic C++ types &amp; Statements</vt:lpstr>
      <vt:lpstr>1. Basic C++ types &amp; Statements</vt:lpstr>
      <vt:lpstr>2. C++ file</vt:lpstr>
      <vt:lpstr>2. C++ file</vt:lpstr>
      <vt:lpstr>2. C++ file</vt:lpstr>
      <vt:lpstr>3. Function</vt:lpstr>
      <vt:lpstr>3. Function</vt:lpstr>
      <vt:lpstr>3. Function</vt:lpstr>
      <vt:lpstr>3. Function</vt:lpstr>
      <vt:lpstr>3. Function</vt:lpstr>
      <vt:lpstr>4. Class</vt:lpstr>
      <vt:lpstr>4. Class</vt:lpstr>
      <vt:lpstr>4. Class</vt:lpstr>
      <vt:lpstr>4. Class</vt:lpstr>
      <vt:lpstr>4. Class</vt:lpstr>
      <vt:lpstr>4. Class</vt:lpstr>
      <vt:lpstr>4. Class</vt:lpstr>
      <vt:lpstr>5. Operators</vt:lpstr>
      <vt:lpstr>5. Operators</vt:lpstr>
      <vt:lpstr>5. Operators</vt:lpstr>
      <vt:lpstr>5. Operators</vt:lpstr>
      <vt:lpstr>6. Memory</vt:lpstr>
      <vt:lpstr>6. Memory</vt:lpstr>
      <vt:lpstr>7. Practice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Lecture</dc:title>
  <dc:creator>zhaoweiping_s</dc:creator>
  <cp:lastModifiedBy>zhangyifeng</cp:lastModifiedBy>
  <cp:revision>295</cp:revision>
  <dcterms:created xsi:type="dcterms:W3CDTF">2011-04-06T06:02:35Z</dcterms:created>
  <dcterms:modified xsi:type="dcterms:W3CDTF">2013-03-08T10:21:08Z</dcterms:modified>
</cp:coreProperties>
</file>