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90172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52473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68781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55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61252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071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13879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41706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83534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1818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865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091943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8D6B4-70A5-86CA-A4B2-9CECEC53CD09}"/>
              </a:ext>
            </a:extLst>
          </p:cNvPr>
          <p:cNvSpPr>
            <a:spLocks noGrp="1"/>
          </p:cNvSpPr>
          <p:nvPr>
            <p:ph type="ctrTitle"/>
          </p:nvPr>
        </p:nvSpPr>
        <p:spPr>
          <a:xfrm>
            <a:off x="5604552" y="871758"/>
            <a:ext cx="5825448" cy="3871143"/>
          </a:xfrm>
        </p:spPr>
        <p:txBody>
          <a:bodyPr>
            <a:normAutofit/>
          </a:bodyPr>
          <a:lstStyle/>
          <a:p>
            <a:r>
              <a:rPr lang="en-US" dirty="0"/>
              <a:t>Wandy Fernandez: </a:t>
            </a:r>
            <a:br>
              <a:rPr lang="en-US" dirty="0"/>
            </a:br>
            <a:br>
              <a:rPr lang="en-US" dirty="0"/>
            </a:br>
            <a:r>
              <a:rPr lang="en-US" dirty="0" err="1"/>
              <a:t>Yoelvy</a:t>
            </a:r>
            <a:r>
              <a:rPr lang="en-US" dirty="0"/>
              <a:t> Perez:</a:t>
            </a:r>
            <a:endParaRPr lang="es-DO" dirty="0"/>
          </a:p>
        </p:txBody>
      </p:sp>
      <p:sp>
        <p:nvSpPr>
          <p:cNvPr id="3" name="Subtitle 2">
            <a:extLst>
              <a:ext uri="{FF2B5EF4-FFF2-40B4-BE49-F238E27FC236}">
                <a16:creationId xmlns:a16="http://schemas.microsoft.com/office/drawing/2014/main" id="{6CDE6B43-57C2-04F4-B227-E9C11B4E89FF}"/>
              </a:ext>
            </a:extLst>
          </p:cNvPr>
          <p:cNvSpPr>
            <a:spLocks noGrp="1"/>
          </p:cNvSpPr>
          <p:nvPr>
            <p:ph type="subTitle" idx="1"/>
          </p:nvPr>
        </p:nvSpPr>
        <p:spPr>
          <a:xfrm>
            <a:off x="5619964" y="4785543"/>
            <a:ext cx="5322013" cy="1005657"/>
          </a:xfrm>
        </p:spPr>
        <p:txBody>
          <a:bodyPr>
            <a:normAutofit/>
          </a:bodyPr>
          <a:lstStyle/>
          <a:p>
            <a:r>
              <a:rPr lang="es-DO" b="1" dirty="0"/>
              <a:t>Caso Policía Nacional</a:t>
            </a:r>
            <a:endParaRPr lang="es-DO" dirty="0"/>
          </a:p>
          <a:p>
            <a:endParaRPr lang="es-DO" dirty="0"/>
          </a:p>
        </p:txBody>
      </p:sp>
      <p:pic>
        <p:nvPicPr>
          <p:cNvPr id="43" name="Picture 42" descr="A colorful wave of paint&#10;&#10;AI-generated content may be incorrect.">
            <a:extLst>
              <a:ext uri="{FF2B5EF4-FFF2-40B4-BE49-F238E27FC236}">
                <a16:creationId xmlns:a16="http://schemas.microsoft.com/office/drawing/2014/main" id="{414BE572-59EE-513A-B7B2-B706FCAB94B4}"/>
              </a:ext>
            </a:extLst>
          </p:cNvPr>
          <p:cNvPicPr>
            <a:picLocks noChangeAspect="1"/>
          </p:cNvPicPr>
          <p:nvPr/>
        </p:nvPicPr>
        <p:blipFill>
          <a:blip r:embed="rId2"/>
          <a:srcRect l="21040" r="26338" b="1"/>
          <a:stretch/>
        </p:blipFill>
        <p:spPr>
          <a:xfrm>
            <a:off x="1" y="10"/>
            <a:ext cx="4876799" cy="6857989"/>
          </a:xfrm>
          <a:prstGeom prst="rect">
            <a:avLst/>
          </a:prstGeom>
        </p:spPr>
      </p:pic>
      <p:cxnSp>
        <p:nvCxnSpPr>
          <p:cNvPr id="44" name="Straight Connector 4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95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E25710-1F8A-6DB7-506C-0D64956186B2}"/>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b="1">
                <a:effectLst/>
              </a:rPr>
              <a:t>● Métricas de efectividad del sistema propuesto. </a:t>
            </a:r>
            <a:br>
              <a:rPr lang="en-US">
                <a:effectLst/>
              </a:rPr>
            </a:br>
            <a:endParaRPr lang="en-US"/>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3CFD405C-F809-0846-A46F-0529319F6734}"/>
              </a:ext>
            </a:extLst>
          </p:cNvPr>
          <p:cNvPicPr>
            <a:picLocks noGrp="1" noChangeAspect="1"/>
          </p:cNvPicPr>
          <p:nvPr>
            <p:ph idx="1"/>
          </p:nvPr>
        </p:nvPicPr>
        <p:blipFill>
          <a:blip r:embed="rId2"/>
          <a:stretch>
            <a:fillRect/>
          </a:stretch>
        </p:blipFill>
        <p:spPr>
          <a:xfrm>
            <a:off x="4465880" y="723901"/>
            <a:ext cx="6498738" cy="5410200"/>
          </a:xfrm>
          <a:prstGeom prst="rect">
            <a:avLst/>
          </a:prstGeom>
        </p:spPr>
      </p:pic>
    </p:spTree>
    <p:extLst>
      <p:ext uri="{BB962C8B-B14F-4D97-AF65-F5344CB8AC3E}">
        <p14:creationId xmlns:p14="http://schemas.microsoft.com/office/powerpoint/2010/main" val="2385327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400CD-F6ED-8B56-E77B-563B91E4E55C}"/>
              </a:ext>
            </a:extLst>
          </p:cNvPr>
          <p:cNvSpPr>
            <a:spLocks noGrp="1"/>
          </p:cNvSpPr>
          <p:nvPr>
            <p:ph type="title"/>
          </p:nvPr>
        </p:nvSpPr>
        <p:spPr/>
        <p:txBody>
          <a:bodyPr/>
          <a:lstStyle/>
          <a:p>
            <a:r>
              <a:rPr lang="es-DO"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s-DO" sz="1800" b="1" kern="100" dirty="0" err="1">
                <a:effectLst/>
                <a:latin typeface="Aptos" panose="020B0004020202020204" pitchFamily="34" charset="0"/>
                <a:ea typeface="Aptos" panose="020B0004020202020204" pitchFamily="34" charset="0"/>
                <a:cs typeface="Times New Roman" panose="02020603050405020304" pitchFamily="18" charset="0"/>
              </a:rPr>
              <a:t>Guia</a:t>
            </a:r>
            <a:r>
              <a:rPr lang="es-DO" sz="1800" b="1" kern="100" dirty="0">
                <a:effectLst/>
                <a:latin typeface="Aptos" panose="020B0004020202020204" pitchFamily="34" charset="0"/>
                <a:ea typeface="Aptos" panose="020B0004020202020204" pitchFamily="34" charset="0"/>
                <a:cs typeface="Times New Roman" panose="02020603050405020304" pitchFamily="18" charset="0"/>
              </a:rPr>
              <a:t> de uso de la demo realizada. </a:t>
            </a:r>
            <a:br>
              <a:rPr lang="es-DO" sz="1800" kern="100" dirty="0">
                <a:effectLst/>
                <a:latin typeface="Aptos" panose="020B0004020202020204" pitchFamily="34" charset="0"/>
                <a:ea typeface="Aptos" panose="020B0004020202020204" pitchFamily="34" charset="0"/>
                <a:cs typeface="Times New Roman" panose="02020603050405020304" pitchFamily="18" charset="0"/>
              </a:rPr>
            </a:br>
            <a:endParaRPr lang="es-DO" dirty="0"/>
          </a:p>
        </p:txBody>
      </p:sp>
      <p:sp>
        <p:nvSpPr>
          <p:cNvPr id="3" name="Content Placeholder 2">
            <a:extLst>
              <a:ext uri="{FF2B5EF4-FFF2-40B4-BE49-F238E27FC236}">
                <a16:creationId xmlns:a16="http://schemas.microsoft.com/office/drawing/2014/main" id="{22C50B18-7747-11C0-3161-9DEAA2533C97}"/>
              </a:ext>
            </a:extLst>
          </p:cNvPr>
          <p:cNvSpPr>
            <a:spLocks noGrp="1"/>
          </p:cNvSpPr>
          <p:nvPr>
            <p:ph idx="1"/>
          </p:nvPr>
        </p:nvSpPr>
        <p:spPr/>
        <p:txBody>
          <a:bodyPr/>
          <a:lstStyle/>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-Vamos al apartado </a:t>
            </a:r>
            <a:r>
              <a:rPr lang="es-DO" sz="1800" kern="100" dirty="0" err="1">
                <a:effectLst/>
                <a:latin typeface="Times New Roman" panose="02020603050405020304" pitchFamily="18" charset="0"/>
                <a:ea typeface="Aptos" panose="020B0004020202020204" pitchFamily="34" charset="0"/>
                <a:cs typeface="Times New Roman" panose="02020603050405020304" pitchFamily="18" charset="0"/>
              </a:rPr>
              <a:t>Analizar_Texto</a:t>
            </a: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-Adjuntamos la imagen de nuestra carpeta secreta.</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-Luego que nos arroje el texto de la imagen lo copiamos.</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-Vamos al apartado de Analizar texto para que nos arroje las palabras claves.</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10938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6517-4C29-A018-2531-AD060C54EF27}"/>
              </a:ext>
            </a:extLst>
          </p:cNvPr>
          <p:cNvSpPr>
            <a:spLocks noGrp="1"/>
          </p:cNvSpPr>
          <p:nvPr>
            <p:ph type="title"/>
          </p:nvPr>
        </p:nvSpPr>
        <p:spPr/>
        <p:txBody>
          <a:bodyPr/>
          <a:lstStyle/>
          <a:p>
            <a:r>
              <a:rPr lang="es-DO" sz="1800" b="1" kern="100" dirty="0">
                <a:effectLst/>
                <a:latin typeface="Aptos" panose="020B0004020202020204" pitchFamily="34" charset="0"/>
                <a:ea typeface="Aptos" panose="020B0004020202020204" pitchFamily="34" charset="0"/>
                <a:cs typeface="Times New Roman" panose="02020603050405020304" pitchFamily="18" charset="0"/>
              </a:rPr>
              <a:t>● Dificultades al realizar el proyecto. </a:t>
            </a:r>
            <a:br>
              <a:rPr lang="es-DO" sz="1800" kern="100" dirty="0">
                <a:effectLst/>
                <a:latin typeface="Aptos" panose="020B0004020202020204" pitchFamily="34" charset="0"/>
                <a:ea typeface="Aptos" panose="020B0004020202020204" pitchFamily="34" charset="0"/>
                <a:cs typeface="Times New Roman" panose="02020603050405020304" pitchFamily="18" charset="0"/>
              </a:rPr>
            </a:br>
            <a:endParaRPr lang="es-DO" dirty="0"/>
          </a:p>
        </p:txBody>
      </p:sp>
      <p:sp>
        <p:nvSpPr>
          <p:cNvPr id="3" name="Content Placeholder 2">
            <a:extLst>
              <a:ext uri="{FF2B5EF4-FFF2-40B4-BE49-F238E27FC236}">
                <a16:creationId xmlns:a16="http://schemas.microsoft.com/office/drawing/2014/main" id="{A0BAFE08-41C2-079E-E7A3-CA79148E15E6}"/>
              </a:ext>
            </a:extLst>
          </p:cNvPr>
          <p:cNvSpPr>
            <a:spLocks noGrp="1"/>
          </p:cNvSpPr>
          <p:nvPr>
            <p:ph idx="1"/>
          </p:nvPr>
        </p:nvSpPr>
        <p:spPr/>
        <p:txBody>
          <a:bodyPr/>
          <a:lstStyle/>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-Reconocimiento de texto en imágenes de baja calidad</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-Selección precisa de palabras clave</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-Organización y pruebas con imágenes simuladas</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268176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A160-82A7-7728-2440-920D165858CD}"/>
              </a:ext>
            </a:extLst>
          </p:cNvPr>
          <p:cNvSpPr>
            <a:spLocks noGrp="1"/>
          </p:cNvSpPr>
          <p:nvPr>
            <p:ph type="title"/>
          </p:nvPr>
        </p:nvSpPr>
        <p:spPr/>
        <p:txBody>
          <a:bodyPr/>
          <a:lstStyle/>
          <a:p>
            <a:r>
              <a:rPr lang="es-DO" sz="1800" kern="100" dirty="0">
                <a:effectLst/>
                <a:latin typeface="Aptos" panose="020B0004020202020204" pitchFamily="34" charset="0"/>
                <a:ea typeface="Aptos" panose="020B0004020202020204" pitchFamily="34" charset="0"/>
                <a:cs typeface="Times New Roman" panose="02020603050405020304" pitchFamily="18" charset="0"/>
              </a:rPr>
              <a:t>● </a:t>
            </a:r>
            <a:r>
              <a:rPr lang="es-DO" sz="1800" b="1" kern="100" dirty="0">
                <a:effectLst/>
                <a:latin typeface="Aptos" panose="020B0004020202020204" pitchFamily="34" charset="0"/>
                <a:ea typeface="Aptos" panose="020B0004020202020204" pitchFamily="34" charset="0"/>
                <a:cs typeface="Times New Roman" panose="02020603050405020304" pitchFamily="18" charset="0"/>
              </a:rPr>
              <a:t>Posibles mejoras de la propuesta.</a:t>
            </a:r>
            <a:r>
              <a:rPr lang="es-DO" sz="1800" kern="100" dirty="0">
                <a:effectLst/>
                <a:latin typeface="Aptos" panose="020B0004020202020204" pitchFamily="34" charset="0"/>
                <a:ea typeface="Aptos" panose="020B0004020202020204" pitchFamily="34" charset="0"/>
                <a:cs typeface="Times New Roman" panose="02020603050405020304" pitchFamily="18" charset="0"/>
              </a:rPr>
              <a:t> </a:t>
            </a:r>
            <a:br>
              <a:rPr lang="es-DO" sz="1800" kern="100" dirty="0">
                <a:effectLst/>
                <a:latin typeface="Aptos" panose="020B0004020202020204" pitchFamily="34" charset="0"/>
                <a:ea typeface="Aptos" panose="020B0004020202020204" pitchFamily="34" charset="0"/>
                <a:cs typeface="Times New Roman" panose="02020603050405020304" pitchFamily="18" charset="0"/>
              </a:rPr>
            </a:br>
            <a:endParaRPr lang="es-DO" dirty="0"/>
          </a:p>
        </p:txBody>
      </p:sp>
      <p:sp>
        <p:nvSpPr>
          <p:cNvPr id="3" name="Content Placeholder 2">
            <a:extLst>
              <a:ext uri="{FF2B5EF4-FFF2-40B4-BE49-F238E27FC236}">
                <a16:creationId xmlns:a16="http://schemas.microsoft.com/office/drawing/2014/main" id="{0F3D2B01-8238-D1FD-2C2D-1B274D6A9E83}"/>
              </a:ext>
            </a:extLst>
          </p:cNvPr>
          <p:cNvSpPr>
            <a:spLocks noGrp="1"/>
          </p:cNvSpPr>
          <p:nvPr>
            <p:ph idx="1"/>
          </p:nvPr>
        </p:nvSpPr>
        <p:spPr/>
        <p:txBody>
          <a:bodyPr/>
          <a:lstStyle/>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-Hacer que reconozca también texto escrito a mano.</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 Manejo de errores → Si la API falla, muestra un mensaje claro.</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 -Verificación de credenciales → Si hay un problema con la clave o </a:t>
            </a:r>
            <a:r>
              <a:rPr lang="es-DO" sz="1800" kern="100" dirty="0" err="1">
                <a:effectLst/>
                <a:latin typeface="Times New Roman" panose="02020603050405020304" pitchFamily="18" charset="0"/>
                <a:ea typeface="Aptos" panose="020B0004020202020204" pitchFamily="34" charset="0"/>
                <a:cs typeface="Times New Roman" panose="02020603050405020304" pitchFamily="18" charset="0"/>
              </a:rPr>
              <a:t>endpoint</a:t>
            </a: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 avisa.</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-Un entorno visual mas atractivo.</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2546937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ED3E-71EA-6F63-06F7-32E398EF8F0B}"/>
              </a:ext>
            </a:extLst>
          </p:cNvPr>
          <p:cNvSpPr>
            <a:spLocks noGrp="1"/>
          </p:cNvSpPr>
          <p:nvPr>
            <p:ph type="title"/>
          </p:nvPr>
        </p:nvSpPr>
        <p:spPr/>
        <p:txBody>
          <a:bodyPr/>
          <a:lstStyle/>
          <a:p>
            <a:r>
              <a:rPr lang="es-DO" sz="1800" b="1" kern="100" dirty="0">
                <a:effectLst/>
                <a:latin typeface="Aptos" panose="020B0004020202020204" pitchFamily="34" charset="0"/>
                <a:ea typeface="Aptos" panose="020B0004020202020204" pitchFamily="34" charset="0"/>
                <a:cs typeface="Times New Roman" panose="02020603050405020304" pitchFamily="18" charset="0"/>
              </a:rPr>
              <a:t> Riesgos y limitaciones.</a:t>
            </a:r>
            <a:br>
              <a:rPr lang="es-DO" sz="1800" kern="100" dirty="0">
                <a:effectLst/>
                <a:latin typeface="Aptos" panose="020B0004020202020204" pitchFamily="34" charset="0"/>
                <a:ea typeface="Aptos" panose="020B0004020202020204" pitchFamily="34" charset="0"/>
                <a:cs typeface="Times New Roman" panose="02020603050405020304" pitchFamily="18" charset="0"/>
              </a:rPr>
            </a:br>
            <a:endParaRPr lang="es-DO" dirty="0"/>
          </a:p>
        </p:txBody>
      </p:sp>
      <p:sp>
        <p:nvSpPr>
          <p:cNvPr id="3" name="Content Placeholder 2">
            <a:extLst>
              <a:ext uri="{FF2B5EF4-FFF2-40B4-BE49-F238E27FC236}">
                <a16:creationId xmlns:a16="http://schemas.microsoft.com/office/drawing/2014/main" id="{605C63B9-3C15-22E4-41CA-68CEB73094AF}"/>
              </a:ext>
            </a:extLst>
          </p:cNvPr>
          <p:cNvSpPr>
            <a:spLocks noGrp="1"/>
          </p:cNvSpPr>
          <p:nvPr>
            <p:ph idx="1"/>
          </p:nvPr>
        </p:nvSpPr>
        <p:spPr/>
        <p:txBody>
          <a:bodyPr/>
          <a:lstStyle/>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-Si la imagen está muy borrosa, el OCR falla.</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-Si el espía usa códigos o lenguaje oculto, la IA puede no entender.</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-Hay riesgo de que alguien acceda a la carpeta secreta si no está bien protegida.</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DO" dirty="0"/>
          </a:p>
        </p:txBody>
      </p:sp>
      <p:pic>
        <p:nvPicPr>
          <p:cNvPr id="1028" name="Picture 4" descr="Fondo borroso extracto del pasillo Fondo abstracto borrosa interior | Foto  Premium">
            <a:extLst>
              <a:ext uri="{FF2B5EF4-FFF2-40B4-BE49-F238E27FC236}">
                <a16:creationId xmlns:a16="http://schemas.microsoft.com/office/drawing/2014/main" id="{6D39FFB8-2881-A4F5-9ED0-4356C4BA1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3696091"/>
            <a:ext cx="3373958" cy="2247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528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7547-39AE-9F9A-52A9-AE8E02B9D1E5}"/>
              </a:ext>
            </a:extLst>
          </p:cNvPr>
          <p:cNvSpPr>
            <a:spLocks noGrp="1"/>
          </p:cNvSpPr>
          <p:nvPr>
            <p:ph type="title"/>
          </p:nvPr>
        </p:nvSpPr>
        <p:spPr/>
        <p:txBody>
          <a:bodyPr/>
          <a:lstStyle/>
          <a:p>
            <a:r>
              <a:rPr lang="es-DO" dirty="0"/>
              <a:t>Recursos locales que emplearán. </a:t>
            </a:r>
          </a:p>
        </p:txBody>
      </p:sp>
      <p:sp>
        <p:nvSpPr>
          <p:cNvPr id="3" name="Content Placeholder 2">
            <a:extLst>
              <a:ext uri="{FF2B5EF4-FFF2-40B4-BE49-F238E27FC236}">
                <a16:creationId xmlns:a16="http://schemas.microsoft.com/office/drawing/2014/main" id="{595C3CB6-1078-35B3-B7E9-424F95BE9707}"/>
              </a:ext>
            </a:extLst>
          </p:cNvPr>
          <p:cNvSpPr>
            <a:spLocks noGrp="1"/>
          </p:cNvSpPr>
          <p:nvPr>
            <p:ph idx="1"/>
          </p:nvPr>
        </p:nvSpPr>
        <p:spPr/>
        <p:txBody>
          <a:bodyPr/>
          <a:lstStyle/>
          <a:p>
            <a:r>
              <a:rPr lang="es-DO" dirty="0"/>
              <a:t>-Utilizamos Computadora de escritorio.</a:t>
            </a:r>
          </a:p>
          <a:p>
            <a:r>
              <a:rPr lang="es-DO" dirty="0"/>
              <a:t> -Utilizamos una laptop. </a:t>
            </a:r>
          </a:p>
          <a:p>
            <a:r>
              <a:rPr lang="es-DO" dirty="0"/>
              <a:t>-También estuvimos utilizando programas en nuestros equipos locales como Visual </a:t>
            </a:r>
            <a:r>
              <a:rPr lang="es-DO" dirty="0" err="1"/>
              <a:t>studio</a:t>
            </a:r>
            <a:r>
              <a:rPr lang="es-DO" dirty="0"/>
              <a:t> </a:t>
            </a:r>
            <a:r>
              <a:rPr lang="es-DO" dirty="0" err="1"/>
              <a:t>code</a:t>
            </a:r>
            <a:r>
              <a:rPr lang="es-DO" dirty="0"/>
              <a:t>.</a:t>
            </a:r>
          </a:p>
          <a:p>
            <a:r>
              <a:rPr lang="es-DO" dirty="0"/>
              <a:t> -Lenguaje de Programación: Python. </a:t>
            </a:r>
          </a:p>
          <a:p>
            <a:r>
              <a:rPr lang="es-DO" dirty="0"/>
              <a:t>-Almacenamiento local para guardar imágenes y documentos.</a:t>
            </a:r>
          </a:p>
          <a:p>
            <a:r>
              <a:rPr lang="es-DO" dirty="0"/>
              <a:t> -fotografías en diferentes fuentes de Google.</a:t>
            </a:r>
          </a:p>
        </p:txBody>
      </p:sp>
    </p:spTree>
    <p:extLst>
      <p:ext uri="{BB962C8B-B14F-4D97-AF65-F5344CB8AC3E}">
        <p14:creationId xmlns:p14="http://schemas.microsoft.com/office/powerpoint/2010/main" val="3377573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7D5F-4BBD-E0BC-19E6-923E59C1858B}"/>
              </a:ext>
            </a:extLst>
          </p:cNvPr>
          <p:cNvSpPr>
            <a:spLocks noGrp="1"/>
          </p:cNvSpPr>
          <p:nvPr>
            <p:ph type="title"/>
          </p:nvPr>
        </p:nvSpPr>
        <p:spPr/>
        <p:txBody>
          <a:bodyPr>
            <a:normAutofit fontScale="90000"/>
          </a:bodyPr>
          <a:lstStyle/>
          <a:p>
            <a:r>
              <a:rPr lang="es-DO" dirty="0"/>
              <a:t>Recursos en la nube que usarán. Módulos de Azure ML que emplearán y por qué. </a:t>
            </a:r>
          </a:p>
        </p:txBody>
      </p:sp>
      <p:sp>
        <p:nvSpPr>
          <p:cNvPr id="3" name="Content Placeholder 2">
            <a:extLst>
              <a:ext uri="{FF2B5EF4-FFF2-40B4-BE49-F238E27FC236}">
                <a16:creationId xmlns:a16="http://schemas.microsoft.com/office/drawing/2014/main" id="{0AB45152-A541-3B75-A6B5-9633AC1CF5E5}"/>
              </a:ext>
            </a:extLst>
          </p:cNvPr>
          <p:cNvSpPr>
            <a:spLocks noGrp="1"/>
          </p:cNvSpPr>
          <p:nvPr>
            <p:ph idx="1"/>
          </p:nvPr>
        </p:nvSpPr>
        <p:spPr/>
        <p:txBody>
          <a:bodyPr/>
          <a:lstStyle/>
          <a:p>
            <a:r>
              <a:rPr lang="es-DO" dirty="0"/>
              <a:t>-Utilizamos </a:t>
            </a:r>
            <a:r>
              <a:rPr lang="es-DO" dirty="0" err="1"/>
              <a:t>Computer</a:t>
            </a:r>
            <a:r>
              <a:rPr lang="es-DO" dirty="0"/>
              <a:t> </a:t>
            </a:r>
            <a:r>
              <a:rPr lang="es-DO" dirty="0" err="1"/>
              <a:t>Vision</a:t>
            </a:r>
            <a:r>
              <a:rPr lang="es-DO" dirty="0"/>
              <a:t> y </a:t>
            </a:r>
            <a:r>
              <a:rPr lang="es-DO" dirty="0" err="1"/>
              <a:t>TextAnality</a:t>
            </a:r>
            <a:r>
              <a:rPr lang="es-DO" dirty="0"/>
              <a:t>) para leer el texto desde la imagen. </a:t>
            </a:r>
          </a:p>
          <a:p>
            <a:endParaRPr lang="es-DO" dirty="0"/>
          </a:p>
          <a:p>
            <a:r>
              <a:rPr lang="es-DO" dirty="0"/>
              <a:t>-Se agregó </a:t>
            </a:r>
            <a:r>
              <a:rPr lang="es-DO" dirty="0" err="1"/>
              <a:t>tkinter</a:t>
            </a:r>
            <a:r>
              <a:rPr lang="es-DO" dirty="0"/>
              <a:t> → Para mostrar el texto extraído en una ventana emergente.</a:t>
            </a:r>
          </a:p>
        </p:txBody>
      </p:sp>
    </p:spTree>
    <p:extLst>
      <p:ext uri="{BB962C8B-B14F-4D97-AF65-F5344CB8AC3E}">
        <p14:creationId xmlns:p14="http://schemas.microsoft.com/office/powerpoint/2010/main" val="238151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1BC040D-9099-2577-F4F3-E09D3AD2B3ED}"/>
              </a:ext>
            </a:extLst>
          </p:cNvPr>
          <p:cNvPicPr>
            <a:picLocks noGrp="1" noChangeAspect="1"/>
          </p:cNvPicPr>
          <p:nvPr>
            <p:ph idx="1"/>
          </p:nvPr>
        </p:nvPicPr>
        <p:blipFill>
          <a:blip r:embed="rId2"/>
          <a:srcRect b="12791"/>
          <a:stretch/>
        </p:blipFill>
        <p:spPr>
          <a:xfrm>
            <a:off x="20" y="10"/>
            <a:ext cx="12191979" cy="6857989"/>
          </a:xfrm>
          <a:prstGeom prst="rect">
            <a:avLst/>
          </a:prstGeom>
        </p:spPr>
      </p:pic>
    </p:spTree>
    <p:extLst>
      <p:ext uri="{BB962C8B-B14F-4D97-AF65-F5344CB8AC3E}">
        <p14:creationId xmlns:p14="http://schemas.microsoft.com/office/powerpoint/2010/main" val="111310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E112D-52B1-29AC-4525-5DA91E4AA392}"/>
              </a:ext>
            </a:extLst>
          </p:cNvPr>
          <p:cNvSpPr>
            <a:spLocks noGrp="1"/>
          </p:cNvSpPr>
          <p:nvPr>
            <p:ph type="title"/>
          </p:nvPr>
        </p:nvSpPr>
        <p:spPr/>
        <p:txBody>
          <a:bodyPr>
            <a:normAutofit fontScale="90000"/>
          </a:bodyPr>
          <a:lstStyle/>
          <a:p>
            <a:r>
              <a:rPr lang="es-DO" dirty="0"/>
              <a:t>Procedimiento realizado para resolver el problema. </a:t>
            </a:r>
          </a:p>
        </p:txBody>
      </p:sp>
      <p:sp>
        <p:nvSpPr>
          <p:cNvPr id="3" name="Content Placeholder 2">
            <a:extLst>
              <a:ext uri="{FF2B5EF4-FFF2-40B4-BE49-F238E27FC236}">
                <a16:creationId xmlns:a16="http://schemas.microsoft.com/office/drawing/2014/main" id="{1A90F3D9-FEC3-0435-7364-C2151B845AF1}"/>
              </a:ext>
            </a:extLst>
          </p:cNvPr>
          <p:cNvSpPr>
            <a:spLocks noGrp="1"/>
          </p:cNvSpPr>
          <p:nvPr>
            <p:ph idx="1"/>
          </p:nvPr>
        </p:nvSpPr>
        <p:spPr/>
        <p:txBody>
          <a:bodyPr/>
          <a:lstStyle/>
          <a:p>
            <a:r>
              <a:rPr lang="es-DO" dirty="0"/>
              <a:t>-Usamos una herramienta OCR (como Azure </a:t>
            </a:r>
            <a:r>
              <a:rPr lang="es-DO" dirty="0" err="1"/>
              <a:t>Computer</a:t>
            </a:r>
            <a:r>
              <a:rPr lang="es-DO" dirty="0"/>
              <a:t> </a:t>
            </a:r>
            <a:r>
              <a:rPr lang="es-DO" dirty="0" err="1"/>
              <a:t>Vision</a:t>
            </a:r>
            <a:r>
              <a:rPr lang="es-DO" dirty="0"/>
              <a:t> y </a:t>
            </a:r>
            <a:r>
              <a:rPr lang="es-DO" dirty="0" err="1"/>
              <a:t>TextAnality</a:t>
            </a:r>
            <a:r>
              <a:rPr lang="es-DO" dirty="0"/>
              <a:t>) para leer el texto desde la imagen. </a:t>
            </a:r>
          </a:p>
          <a:p>
            <a:r>
              <a:rPr lang="es-DO" dirty="0"/>
              <a:t>-Luego pasamos ese texto a un modelo de lenguaje para que encuentre las palabras importantes.</a:t>
            </a:r>
          </a:p>
          <a:p>
            <a:r>
              <a:rPr lang="es-DO" dirty="0"/>
              <a:t> -Lo probamos con varias imágenes reales para asegurarnos de que funcione bien.</a:t>
            </a:r>
          </a:p>
        </p:txBody>
      </p:sp>
    </p:spTree>
    <p:extLst>
      <p:ext uri="{BB962C8B-B14F-4D97-AF65-F5344CB8AC3E}">
        <p14:creationId xmlns:p14="http://schemas.microsoft.com/office/powerpoint/2010/main" val="54486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2BDD-4A41-685B-F79B-32D46FE65A9B}"/>
              </a:ext>
            </a:extLst>
          </p:cNvPr>
          <p:cNvSpPr>
            <a:spLocks noGrp="1"/>
          </p:cNvSpPr>
          <p:nvPr>
            <p:ph type="title"/>
          </p:nvPr>
        </p:nvSpPr>
        <p:spPr/>
        <p:txBody>
          <a:bodyPr>
            <a:normAutofit fontScale="90000"/>
          </a:bodyPr>
          <a:lstStyle/>
          <a:p>
            <a:r>
              <a:rPr lang="es-DO" dirty="0"/>
              <a:t>Método de recolección de datos y recopilación de la información de entrenamiento. </a:t>
            </a:r>
          </a:p>
        </p:txBody>
      </p:sp>
      <p:sp>
        <p:nvSpPr>
          <p:cNvPr id="3" name="Content Placeholder 2">
            <a:extLst>
              <a:ext uri="{FF2B5EF4-FFF2-40B4-BE49-F238E27FC236}">
                <a16:creationId xmlns:a16="http://schemas.microsoft.com/office/drawing/2014/main" id="{B69A2A1E-D897-8413-C61E-C190DB9024E9}"/>
              </a:ext>
            </a:extLst>
          </p:cNvPr>
          <p:cNvSpPr>
            <a:spLocks noGrp="1"/>
          </p:cNvSpPr>
          <p:nvPr>
            <p:ph idx="1"/>
          </p:nvPr>
        </p:nvSpPr>
        <p:spPr/>
        <p:txBody>
          <a:bodyPr/>
          <a:lstStyle/>
          <a:p>
            <a:endParaRPr lang="es-DO" dirty="0"/>
          </a:p>
          <a:p>
            <a:endParaRPr lang="es-DO" dirty="0"/>
          </a:p>
          <a:p>
            <a:r>
              <a:rPr lang="es-DO" dirty="0"/>
              <a:t>-Utilizamos la misma imagen de nuestro proyecto, del caso policía nacional. </a:t>
            </a:r>
          </a:p>
          <a:p>
            <a:r>
              <a:rPr lang="es-DO" dirty="0"/>
              <a:t>-También utilizamos una imagen de caso de policía nacional de diferente fuentes de Google.</a:t>
            </a:r>
          </a:p>
        </p:txBody>
      </p:sp>
    </p:spTree>
    <p:extLst>
      <p:ext uri="{BB962C8B-B14F-4D97-AF65-F5344CB8AC3E}">
        <p14:creationId xmlns:p14="http://schemas.microsoft.com/office/powerpoint/2010/main" val="350468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20CC7-7F9B-A047-264B-D1CBB76C5821}"/>
              </a:ext>
            </a:extLst>
          </p:cNvPr>
          <p:cNvSpPr>
            <a:spLocks noGrp="1"/>
          </p:cNvSpPr>
          <p:nvPr>
            <p:ph type="title"/>
          </p:nvPr>
        </p:nvSpPr>
        <p:spPr>
          <a:xfrm>
            <a:off x="750367" y="654050"/>
            <a:ext cx="10691265" cy="1307592"/>
          </a:xfrm>
        </p:spPr>
        <p:txBody>
          <a:bodyPr>
            <a:normAutofit fontScale="90000"/>
          </a:bodyPr>
          <a:lstStyle/>
          <a:p>
            <a:r>
              <a:rPr lang="es-DO" dirty="0"/>
              <a:t>● Formato de salida propuesto de la información. </a:t>
            </a:r>
          </a:p>
        </p:txBody>
      </p:sp>
      <p:sp>
        <p:nvSpPr>
          <p:cNvPr id="3" name="Content Placeholder 2">
            <a:extLst>
              <a:ext uri="{FF2B5EF4-FFF2-40B4-BE49-F238E27FC236}">
                <a16:creationId xmlns:a16="http://schemas.microsoft.com/office/drawing/2014/main" id="{4EBCE397-B1E7-093A-DE8D-5FAD8502AD69}"/>
              </a:ext>
            </a:extLst>
          </p:cNvPr>
          <p:cNvSpPr>
            <a:spLocks noGrp="1"/>
          </p:cNvSpPr>
          <p:nvPr>
            <p:ph idx="1"/>
          </p:nvPr>
        </p:nvSpPr>
        <p:spPr>
          <a:xfrm>
            <a:off x="576810" y="1947164"/>
            <a:ext cx="10691265" cy="3739896"/>
          </a:xfrm>
        </p:spPr>
        <p:txBody>
          <a:bodyPr/>
          <a:lstStyle/>
          <a:p>
            <a:r>
              <a:rPr lang="es-DO" dirty="0"/>
              <a:t>Por consola y Terminal en texto. </a:t>
            </a:r>
          </a:p>
          <a:p>
            <a:endParaRPr lang="es-DO" dirty="0"/>
          </a:p>
          <a:p>
            <a:endParaRPr lang="es-DO" dirty="0"/>
          </a:p>
        </p:txBody>
      </p:sp>
      <p:pic>
        <p:nvPicPr>
          <p:cNvPr id="5" name="Picture 4" descr="A computer screen shot of a program code&#10;&#10;AI-generated content may be incorrect.">
            <a:extLst>
              <a:ext uri="{FF2B5EF4-FFF2-40B4-BE49-F238E27FC236}">
                <a16:creationId xmlns:a16="http://schemas.microsoft.com/office/drawing/2014/main" id="{B844608F-18D3-FB60-CC7F-1B359ECE31E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 y="2400681"/>
            <a:ext cx="2917825" cy="1855470"/>
          </a:xfrm>
          <a:prstGeom prst="rect">
            <a:avLst/>
          </a:prstGeom>
          <a:noFill/>
          <a:ln>
            <a:noFill/>
          </a:ln>
        </p:spPr>
      </p:pic>
      <p:pic>
        <p:nvPicPr>
          <p:cNvPr id="6" name="Picture 5">
            <a:extLst>
              <a:ext uri="{FF2B5EF4-FFF2-40B4-BE49-F238E27FC236}">
                <a16:creationId xmlns:a16="http://schemas.microsoft.com/office/drawing/2014/main" id="{CDAF9818-0F90-128D-0E78-C1F5831A923B}"/>
              </a:ext>
            </a:extLst>
          </p:cNvPr>
          <p:cNvPicPr>
            <a:picLocks noChangeAspect="1"/>
          </p:cNvPicPr>
          <p:nvPr/>
        </p:nvPicPr>
        <p:blipFill>
          <a:blip r:embed="rId3"/>
          <a:stretch>
            <a:fillRect/>
          </a:stretch>
        </p:blipFill>
        <p:spPr>
          <a:xfrm>
            <a:off x="800100" y="4347985"/>
            <a:ext cx="2950720" cy="2054530"/>
          </a:xfrm>
          <a:prstGeom prst="rect">
            <a:avLst/>
          </a:prstGeom>
        </p:spPr>
      </p:pic>
      <p:pic>
        <p:nvPicPr>
          <p:cNvPr id="7" name="Picture 6" descr="A screen shot of a computer program&#10;&#10;AI-generated content may be incorrect.">
            <a:extLst>
              <a:ext uri="{FF2B5EF4-FFF2-40B4-BE49-F238E27FC236}">
                <a16:creationId xmlns:a16="http://schemas.microsoft.com/office/drawing/2014/main" id="{2EE79FAB-9A03-05E4-590F-5351194E8E6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4087" y="2500884"/>
            <a:ext cx="2949575" cy="2020570"/>
          </a:xfrm>
          <a:prstGeom prst="rect">
            <a:avLst/>
          </a:prstGeom>
          <a:noFill/>
          <a:ln>
            <a:noFill/>
          </a:ln>
        </p:spPr>
      </p:pic>
    </p:spTree>
    <p:extLst>
      <p:ext uri="{BB962C8B-B14F-4D97-AF65-F5344CB8AC3E}">
        <p14:creationId xmlns:p14="http://schemas.microsoft.com/office/powerpoint/2010/main" val="338392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5709-559C-25BD-7860-D88F0224BACA}"/>
              </a:ext>
            </a:extLst>
          </p:cNvPr>
          <p:cNvSpPr>
            <a:spLocks noGrp="1"/>
          </p:cNvSpPr>
          <p:nvPr>
            <p:ph type="title"/>
          </p:nvPr>
        </p:nvSpPr>
        <p:spPr/>
        <p:txBody>
          <a:bodyPr/>
          <a:lstStyle/>
          <a:p>
            <a:r>
              <a:rPr lang="es-DO" sz="1800" b="1" kern="100" dirty="0">
                <a:effectLst/>
                <a:latin typeface="Aptos" panose="020B0004020202020204" pitchFamily="34" charset="0"/>
                <a:ea typeface="Aptos" panose="020B0004020202020204" pitchFamily="34" charset="0"/>
                <a:cs typeface="Times New Roman" panose="02020603050405020304" pitchFamily="18" charset="0"/>
              </a:rPr>
              <a:t>Rol de los miembros del equipo y trabajo realizado. </a:t>
            </a:r>
            <a:br>
              <a:rPr lang="es-DO" sz="1800" kern="100" dirty="0">
                <a:effectLst/>
                <a:latin typeface="Aptos" panose="020B0004020202020204" pitchFamily="34" charset="0"/>
                <a:ea typeface="Aptos" panose="020B0004020202020204" pitchFamily="34" charset="0"/>
                <a:cs typeface="Times New Roman" panose="02020603050405020304" pitchFamily="18" charset="0"/>
              </a:rPr>
            </a:br>
            <a:endParaRPr lang="es-DO" dirty="0"/>
          </a:p>
        </p:txBody>
      </p:sp>
      <p:sp>
        <p:nvSpPr>
          <p:cNvPr id="3" name="Content Placeholder 2">
            <a:extLst>
              <a:ext uri="{FF2B5EF4-FFF2-40B4-BE49-F238E27FC236}">
                <a16:creationId xmlns:a16="http://schemas.microsoft.com/office/drawing/2014/main" id="{444C10C7-D5FC-45FF-A4C4-391E3CC5A23A}"/>
              </a:ext>
            </a:extLst>
          </p:cNvPr>
          <p:cNvSpPr>
            <a:spLocks noGrp="1"/>
          </p:cNvSpPr>
          <p:nvPr>
            <p:ph idx="1"/>
          </p:nvPr>
        </p:nvSpPr>
        <p:spPr/>
        <p:txBody>
          <a:bodyPr/>
          <a:lstStyle/>
          <a:p>
            <a:pPr marL="0" marR="0">
              <a:lnSpc>
                <a:spcPct val="115000"/>
              </a:lnSpc>
              <a:spcAft>
                <a:spcPts val="800"/>
              </a:spcAft>
              <a:buNone/>
            </a:pPr>
            <a:r>
              <a:rPr lang="es-DO" sz="1800" b="1" kern="100" dirty="0" err="1">
                <a:effectLst/>
                <a:latin typeface="Times New Roman" panose="02020603050405020304" pitchFamily="18" charset="0"/>
                <a:ea typeface="Aptos" panose="020B0004020202020204" pitchFamily="34" charset="0"/>
                <a:cs typeface="Times New Roman" panose="02020603050405020304" pitchFamily="18" charset="0"/>
              </a:rPr>
              <a:t>Yoelvy</a:t>
            </a:r>
            <a:r>
              <a:rPr lang="es-DO" sz="1800" b="1" kern="100" dirty="0">
                <a:effectLst/>
                <a:latin typeface="Times New Roman" panose="02020603050405020304" pitchFamily="18" charset="0"/>
                <a:ea typeface="Aptos" panose="020B0004020202020204" pitchFamily="34" charset="0"/>
                <a:cs typeface="Times New Roman" panose="02020603050405020304" pitchFamily="18" charset="0"/>
              </a:rPr>
              <a:t> – Programación del análisis de texto:</a:t>
            </a:r>
            <a:b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s-DO" sz="1800" kern="100" dirty="0" err="1">
                <a:effectLst/>
                <a:latin typeface="Times New Roman" panose="02020603050405020304" pitchFamily="18" charset="0"/>
                <a:ea typeface="Aptos" panose="020B0004020202020204" pitchFamily="34" charset="0"/>
                <a:cs typeface="Times New Roman" panose="02020603050405020304" pitchFamily="18" charset="0"/>
              </a:rPr>
              <a:t>Yoelvy</a:t>
            </a: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 le toca la parte de escribir el código que se encarga de analizar el texto que se extrae de las imágenes. Básicamente, él va a hacer que el sistema entienda lo que dice el texto, identificando las palabras más importantes, organizando la información y preparándola para que sea útil. Es como enseñarle al sistema a leer y a sacar lo más relevante de lo que lee.</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s-DO" sz="1800" b="1" kern="100" dirty="0">
                <a:effectLst/>
                <a:latin typeface="Times New Roman" panose="02020603050405020304" pitchFamily="18" charset="0"/>
                <a:ea typeface="Aptos" panose="020B0004020202020204" pitchFamily="34" charset="0"/>
                <a:cs typeface="Times New Roman" panose="02020603050405020304" pitchFamily="18" charset="0"/>
              </a:rPr>
              <a:t>Wandy – Configuración del OCR y pruebas con imágenes:</a:t>
            </a:r>
            <a:b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Wandy se está encargando de poner a punto el OCR, que es la herramienta que "lee" el texto en las imágenes. Él va a probar con diferentes tipos de imágenes (claras, borrosas, con diferentes fondos, etc.) para asegurarse de que el sistema pueda reconocer bien las letras sin importar cómo se vea la imagen. En resumen, él está afinando la vista del sistema para que no se le escape nada.</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150523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47FE-88D4-C7FF-D327-892650DA4BFE}"/>
              </a:ext>
            </a:extLst>
          </p:cNvPr>
          <p:cNvSpPr>
            <a:spLocks noGrp="1"/>
          </p:cNvSpPr>
          <p:nvPr>
            <p:ph type="title"/>
          </p:nvPr>
        </p:nvSpPr>
        <p:spPr/>
        <p:txBody>
          <a:bodyPr/>
          <a:lstStyle/>
          <a:p>
            <a:r>
              <a:rPr lang="es-DO" sz="1800" b="1" kern="100" dirty="0">
                <a:effectLst/>
                <a:latin typeface="Aptos" panose="020B0004020202020204" pitchFamily="34" charset="0"/>
                <a:ea typeface="Aptos" panose="020B0004020202020204" pitchFamily="34" charset="0"/>
                <a:cs typeface="Times New Roman" panose="02020603050405020304" pitchFamily="18" charset="0"/>
              </a:rPr>
              <a:t>● Costos de la propuesta. </a:t>
            </a:r>
            <a:br>
              <a:rPr lang="es-DO" sz="1800" kern="100" dirty="0">
                <a:effectLst/>
                <a:latin typeface="Aptos" panose="020B0004020202020204" pitchFamily="34" charset="0"/>
                <a:ea typeface="Aptos" panose="020B0004020202020204" pitchFamily="34" charset="0"/>
                <a:cs typeface="Times New Roman" panose="02020603050405020304" pitchFamily="18" charset="0"/>
              </a:rPr>
            </a:br>
            <a:endParaRPr lang="es-DO" dirty="0"/>
          </a:p>
        </p:txBody>
      </p:sp>
      <p:sp>
        <p:nvSpPr>
          <p:cNvPr id="3" name="Content Placeholder 2">
            <a:extLst>
              <a:ext uri="{FF2B5EF4-FFF2-40B4-BE49-F238E27FC236}">
                <a16:creationId xmlns:a16="http://schemas.microsoft.com/office/drawing/2014/main" id="{390AF99E-71CE-8FE1-93F5-C1D25EE06FD6}"/>
              </a:ext>
            </a:extLst>
          </p:cNvPr>
          <p:cNvSpPr>
            <a:spLocks noGrp="1"/>
          </p:cNvSpPr>
          <p:nvPr>
            <p:ph idx="1"/>
          </p:nvPr>
        </p:nvSpPr>
        <p:spPr/>
        <p:txBody>
          <a:bodyPr/>
          <a:lstStyle/>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-Uso de servicios OCR en la nube: $30/mes (Azure o Google Cloud)</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-Infraestructura computadora potente local: $500 único</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s-DO" sz="1800" kern="100" dirty="0">
                <a:effectLst/>
                <a:latin typeface="Times New Roman" panose="02020603050405020304" pitchFamily="18" charset="0"/>
                <a:ea typeface="Aptos" panose="020B0004020202020204" pitchFamily="34" charset="0"/>
                <a:cs typeface="Times New Roman" panose="02020603050405020304" pitchFamily="18" charset="0"/>
              </a:rPr>
              <a:t>-Desarrollo del software: hecho por el equipo costo .</a:t>
            </a:r>
            <a:endParaRPr lang="es-DO"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186879829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11</TotalTime>
  <Words>670</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Calisto MT</vt:lpstr>
      <vt:lpstr>Times New Roman</vt:lpstr>
      <vt:lpstr>Univers Condensed</vt:lpstr>
      <vt:lpstr>ChronicleVTI</vt:lpstr>
      <vt:lpstr>Wandy Fernandez:   Yoelvy Perez:</vt:lpstr>
      <vt:lpstr>Recursos locales que emplearán. </vt:lpstr>
      <vt:lpstr>Recursos en la nube que usarán. Módulos de Azure ML que emplearán y por qué. </vt:lpstr>
      <vt:lpstr>PowerPoint Presentation</vt:lpstr>
      <vt:lpstr>Procedimiento realizado para resolver el problema. </vt:lpstr>
      <vt:lpstr>Método de recolección de datos y recopilación de la información de entrenamiento. </vt:lpstr>
      <vt:lpstr>● Formato de salida propuesto de la información. </vt:lpstr>
      <vt:lpstr>Rol de los miembros del equipo y trabajo realizado.  </vt:lpstr>
      <vt:lpstr>● Costos de la propuesta.  </vt:lpstr>
      <vt:lpstr>● Métricas de efectividad del sistema propuesto.  </vt:lpstr>
      <vt:lpstr>● Guia de uso de la demo realizada.  </vt:lpstr>
      <vt:lpstr>● Dificultades al realizar el proyecto.  </vt:lpstr>
      <vt:lpstr>● Posibles mejoras de la propuesta.  </vt:lpstr>
      <vt:lpstr> Riesgos y limitaciones.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Wandy Manuel Fernández Pérez</dc:creator>
  <cp:lastModifiedBy>Wandy Manuel Fernández Pérez</cp:lastModifiedBy>
  <cp:revision>1</cp:revision>
  <dcterms:created xsi:type="dcterms:W3CDTF">2025-04-04T22:52:17Z</dcterms:created>
  <dcterms:modified xsi:type="dcterms:W3CDTF">2025-04-04T23:04:16Z</dcterms:modified>
</cp:coreProperties>
</file>