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东方不败" initials="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24</a:t>
            </a:r>
            <a:r>
              <a:rPr lang="zh-CN" altLang="en-US" dirty="0"/>
              <a:t>年计算机科学与技术学硕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311-320</c:v>
                </c:pt>
                <c:pt idx="1">
                  <c:v>321-330</c:v>
                </c:pt>
                <c:pt idx="2">
                  <c:v>331-340</c:v>
                </c:pt>
                <c:pt idx="3">
                  <c:v>341-350</c:v>
                </c:pt>
                <c:pt idx="4">
                  <c:v>351-360</c:v>
                </c:pt>
                <c:pt idx="5">
                  <c:v>361-370</c:v>
                </c:pt>
                <c:pt idx="6">
                  <c:v>371-380</c:v>
                </c:pt>
                <c:pt idx="7">
                  <c:v>381-390</c:v>
                </c:pt>
                <c:pt idx="8">
                  <c:v>391-400</c:v>
                </c:pt>
                <c:pt idx="9">
                  <c:v>401-410</c:v>
                </c:pt>
                <c:pt idx="10">
                  <c:v>411-420</c:v>
                </c:pt>
                <c:pt idx="11">
                  <c:v>421-430</c:v>
                </c:pt>
                <c:pt idx="12">
                  <c:v>431-440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15</c:v>
                </c:pt>
                <c:pt idx="3">
                  <c:v>12</c:v>
                </c:pt>
                <c:pt idx="4">
                  <c:v>14</c:v>
                </c:pt>
                <c:pt idx="5">
                  <c:v>8</c:v>
                </c:pt>
                <c:pt idx="6">
                  <c:v>11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C-4E48-9901-3C7C063F60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311-320</c:v>
                </c:pt>
                <c:pt idx="1">
                  <c:v>321-330</c:v>
                </c:pt>
                <c:pt idx="2">
                  <c:v>331-340</c:v>
                </c:pt>
                <c:pt idx="3">
                  <c:v>341-350</c:v>
                </c:pt>
                <c:pt idx="4">
                  <c:v>351-360</c:v>
                </c:pt>
                <c:pt idx="5">
                  <c:v>361-370</c:v>
                </c:pt>
                <c:pt idx="6">
                  <c:v>371-380</c:v>
                </c:pt>
                <c:pt idx="7">
                  <c:v>381-390</c:v>
                </c:pt>
                <c:pt idx="8">
                  <c:v>391-400</c:v>
                </c:pt>
                <c:pt idx="9">
                  <c:v>401-410</c:v>
                </c:pt>
                <c:pt idx="10">
                  <c:v>411-420</c:v>
                </c:pt>
                <c:pt idx="11">
                  <c:v>421-430</c:v>
                </c:pt>
                <c:pt idx="12">
                  <c:v>431-440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5</c:v>
                </c:pt>
                <c:pt idx="4">
                  <c:v>9</c:v>
                </c:pt>
                <c:pt idx="5">
                  <c:v>6</c:v>
                </c:pt>
                <c:pt idx="6">
                  <c:v>11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BC-4E48-9901-3C7C063F60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23</a:t>
            </a:r>
            <a:r>
              <a:rPr lang="zh-CN" altLang="en-US" dirty="0"/>
              <a:t>年人工智能学院学硕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310-319</c:v>
                </c:pt>
                <c:pt idx="1">
                  <c:v>320-329</c:v>
                </c:pt>
                <c:pt idx="2">
                  <c:v>330-339</c:v>
                </c:pt>
                <c:pt idx="3">
                  <c:v>340-349</c:v>
                </c:pt>
                <c:pt idx="4">
                  <c:v>350-359</c:v>
                </c:pt>
                <c:pt idx="5">
                  <c:v>360-369</c:v>
                </c:pt>
                <c:pt idx="6">
                  <c:v>370-379</c:v>
                </c:pt>
                <c:pt idx="7">
                  <c:v>380-389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E0-48EF-BFA8-CEB58742BC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310-319</c:v>
                </c:pt>
                <c:pt idx="1">
                  <c:v>320-329</c:v>
                </c:pt>
                <c:pt idx="2">
                  <c:v>330-339</c:v>
                </c:pt>
                <c:pt idx="3">
                  <c:v>340-349</c:v>
                </c:pt>
                <c:pt idx="4">
                  <c:v>350-359</c:v>
                </c:pt>
                <c:pt idx="5">
                  <c:v>360-369</c:v>
                </c:pt>
                <c:pt idx="6">
                  <c:v>370-379</c:v>
                </c:pt>
                <c:pt idx="7">
                  <c:v>380-389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E0-48EF-BFA8-CEB58742BC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24</a:t>
            </a:r>
            <a:r>
              <a:rPr lang="zh-CN" altLang="en-US" dirty="0"/>
              <a:t>年人工智能学院学硕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320-329</c:v>
                </c:pt>
                <c:pt idx="1">
                  <c:v>330-339</c:v>
                </c:pt>
                <c:pt idx="2">
                  <c:v>340-349</c:v>
                </c:pt>
                <c:pt idx="3">
                  <c:v>350-359</c:v>
                </c:pt>
                <c:pt idx="4">
                  <c:v>360-369</c:v>
                </c:pt>
                <c:pt idx="5">
                  <c:v>370-379</c:v>
                </c:pt>
                <c:pt idx="6">
                  <c:v>380-389</c:v>
                </c:pt>
                <c:pt idx="7">
                  <c:v>390-400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75-4D52-ABDB-1065394A50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320-329</c:v>
                </c:pt>
                <c:pt idx="1">
                  <c:v>330-339</c:v>
                </c:pt>
                <c:pt idx="2">
                  <c:v>340-349</c:v>
                </c:pt>
                <c:pt idx="3">
                  <c:v>350-359</c:v>
                </c:pt>
                <c:pt idx="4">
                  <c:v>360-369</c:v>
                </c:pt>
                <c:pt idx="5">
                  <c:v>370-379</c:v>
                </c:pt>
                <c:pt idx="6">
                  <c:v>380-389</c:v>
                </c:pt>
                <c:pt idx="7">
                  <c:v>390-400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75-4D52-ABDB-1065394A50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24</a:t>
            </a:r>
            <a:r>
              <a:rPr lang="zh-CN" altLang="en-US" dirty="0"/>
              <a:t>年人工智能学院专硕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320-329</c:v>
                </c:pt>
                <c:pt idx="1">
                  <c:v>330-339</c:v>
                </c:pt>
                <c:pt idx="2">
                  <c:v>340-349</c:v>
                </c:pt>
                <c:pt idx="3">
                  <c:v>350-359</c:v>
                </c:pt>
                <c:pt idx="4">
                  <c:v>360-369</c:v>
                </c:pt>
                <c:pt idx="5">
                  <c:v>370-379</c:v>
                </c:pt>
                <c:pt idx="6">
                  <c:v>380-389</c:v>
                </c:pt>
                <c:pt idx="7">
                  <c:v>390-400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D1-44C9-A79C-4828C067AB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320-329</c:v>
                </c:pt>
                <c:pt idx="1">
                  <c:v>330-339</c:v>
                </c:pt>
                <c:pt idx="2">
                  <c:v>340-349</c:v>
                </c:pt>
                <c:pt idx="3">
                  <c:v>350-359</c:v>
                </c:pt>
                <c:pt idx="4">
                  <c:v>360-369</c:v>
                </c:pt>
                <c:pt idx="5">
                  <c:v>370-379</c:v>
                </c:pt>
                <c:pt idx="6">
                  <c:v>380-389</c:v>
                </c:pt>
                <c:pt idx="7">
                  <c:v>390-400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D1-44C9-A79C-4828C067AB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23</a:t>
            </a:r>
            <a:r>
              <a:rPr lang="zh-CN" altLang="en-US" dirty="0"/>
              <a:t>年计算机科学与技术学院学硕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1"/>
                <c:pt idx="0">
                  <c:v>311-320</c:v>
                </c:pt>
                <c:pt idx="1">
                  <c:v>321-330</c:v>
                </c:pt>
                <c:pt idx="2">
                  <c:v>331-340</c:v>
                </c:pt>
                <c:pt idx="3">
                  <c:v>341-350</c:v>
                </c:pt>
                <c:pt idx="4">
                  <c:v>351-360</c:v>
                </c:pt>
                <c:pt idx="5">
                  <c:v>361-370</c:v>
                </c:pt>
                <c:pt idx="6">
                  <c:v>371-380</c:v>
                </c:pt>
                <c:pt idx="7">
                  <c:v>381-390</c:v>
                </c:pt>
                <c:pt idx="8">
                  <c:v>391-400</c:v>
                </c:pt>
                <c:pt idx="9">
                  <c:v>401-410</c:v>
                </c:pt>
                <c:pt idx="10">
                  <c:v>411-420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1"/>
                <c:pt idx="0">
                  <c:v>9</c:v>
                </c:pt>
                <c:pt idx="1">
                  <c:v>8</c:v>
                </c:pt>
                <c:pt idx="2">
                  <c:v>10</c:v>
                </c:pt>
                <c:pt idx="3">
                  <c:v>9</c:v>
                </c:pt>
                <c:pt idx="4">
                  <c:v>12</c:v>
                </c:pt>
                <c:pt idx="5">
                  <c:v>3</c:v>
                </c:pt>
                <c:pt idx="6">
                  <c:v>5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6-42D9-B78D-054BDADA60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1"/>
                <c:pt idx="0">
                  <c:v>311-320</c:v>
                </c:pt>
                <c:pt idx="1">
                  <c:v>321-330</c:v>
                </c:pt>
                <c:pt idx="2">
                  <c:v>331-340</c:v>
                </c:pt>
                <c:pt idx="3">
                  <c:v>341-350</c:v>
                </c:pt>
                <c:pt idx="4">
                  <c:v>351-360</c:v>
                </c:pt>
                <c:pt idx="5">
                  <c:v>361-370</c:v>
                </c:pt>
                <c:pt idx="6">
                  <c:v>371-380</c:v>
                </c:pt>
                <c:pt idx="7">
                  <c:v>381-390</c:v>
                </c:pt>
                <c:pt idx="8">
                  <c:v>391-400</c:v>
                </c:pt>
                <c:pt idx="9">
                  <c:v>401-410</c:v>
                </c:pt>
                <c:pt idx="10">
                  <c:v>411-420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1"/>
                <c:pt idx="0">
                  <c:v>4</c:v>
                </c:pt>
                <c:pt idx="1">
                  <c:v>7</c:v>
                </c:pt>
                <c:pt idx="2">
                  <c:v>9</c:v>
                </c:pt>
                <c:pt idx="3">
                  <c:v>9</c:v>
                </c:pt>
                <c:pt idx="4">
                  <c:v>12</c:v>
                </c:pt>
                <c:pt idx="5">
                  <c:v>3</c:v>
                </c:pt>
                <c:pt idx="6">
                  <c:v>5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E6-42D9-B78D-054BDADA60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24</a:t>
            </a:r>
            <a:r>
              <a:rPr lang="zh-CN" altLang="en-US" dirty="0"/>
              <a:t>年计算机科学与技术专硕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371-380</c:v>
                </c:pt>
                <c:pt idx="1">
                  <c:v>381-390</c:v>
                </c:pt>
                <c:pt idx="2">
                  <c:v>391-400</c:v>
                </c:pt>
                <c:pt idx="3">
                  <c:v>401-410</c:v>
                </c:pt>
                <c:pt idx="4">
                  <c:v>411-420</c:v>
                </c:pt>
                <c:pt idx="5">
                  <c:v>421-430</c:v>
                </c:pt>
                <c:pt idx="6">
                  <c:v>431-500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22</c:v>
                </c:pt>
                <c:pt idx="2">
                  <c:v>21</c:v>
                </c:pt>
                <c:pt idx="3">
                  <c:v>13</c:v>
                </c:pt>
                <c:pt idx="4">
                  <c:v>9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5-469E-AA8C-F215CC0DDB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371-380</c:v>
                </c:pt>
                <c:pt idx="1">
                  <c:v>381-390</c:v>
                </c:pt>
                <c:pt idx="2">
                  <c:v>391-400</c:v>
                </c:pt>
                <c:pt idx="3">
                  <c:v>401-410</c:v>
                </c:pt>
                <c:pt idx="4">
                  <c:v>411-420</c:v>
                </c:pt>
                <c:pt idx="5">
                  <c:v>421-430</c:v>
                </c:pt>
                <c:pt idx="6">
                  <c:v>431-500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13</c:v>
                </c:pt>
                <c:pt idx="2">
                  <c:v>14</c:v>
                </c:pt>
                <c:pt idx="3">
                  <c:v>10</c:v>
                </c:pt>
                <c:pt idx="4">
                  <c:v>8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5-469E-AA8C-F215CC0DDB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23</a:t>
            </a:r>
            <a:r>
              <a:rPr lang="zh-CN" altLang="en-US" dirty="0"/>
              <a:t>年计算机科学与技术专硕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371-380</c:v>
                </c:pt>
                <c:pt idx="1">
                  <c:v>381-390</c:v>
                </c:pt>
                <c:pt idx="2">
                  <c:v>391-400</c:v>
                </c:pt>
                <c:pt idx="3">
                  <c:v>401-410</c:v>
                </c:pt>
                <c:pt idx="4">
                  <c:v>411-420</c:v>
                </c:pt>
                <c:pt idx="5">
                  <c:v>421-430</c:v>
                </c:pt>
                <c:pt idx="6">
                  <c:v>431-440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</c:v>
                </c:pt>
                <c:pt idx="1">
                  <c:v>15</c:v>
                </c:pt>
                <c:pt idx="2">
                  <c:v>13</c:v>
                </c:pt>
                <c:pt idx="3">
                  <c:v>16</c:v>
                </c:pt>
                <c:pt idx="4">
                  <c:v>5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6-41E0-AA26-DC2846C9C8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371-380</c:v>
                </c:pt>
                <c:pt idx="1">
                  <c:v>381-390</c:v>
                </c:pt>
                <c:pt idx="2">
                  <c:v>391-400</c:v>
                </c:pt>
                <c:pt idx="3">
                  <c:v>401-410</c:v>
                </c:pt>
                <c:pt idx="4">
                  <c:v>411-420</c:v>
                </c:pt>
                <c:pt idx="5">
                  <c:v>421-430</c:v>
                </c:pt>
                <c:pt idx="6">
                  <c:v>431-440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</c:v>
                </c:pt>
                <c:pt idx="1">
                  <c:v>13</c:v>
                </c:pt>
                <c:pt idx="2">
                  <c:v>13</c:v>
                </c:pt>
                <c:pt idx="3">
                  <c:v>15</c:v>
                </c:pt>
                <c:pt idx="4">
                  <c:v>5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6-41E0-AA26-DC2846C9C8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23</a:t>
            </a:r>
            <a:r>
              <a:rPr lang="zh-CN" altLang="en-US" dirty="0"/>
              <a:t>年软件学院学硕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340-349</c:v>
                </c:pt>
                <c:pt idx="1">
                  <c:v>350-359</c:v>
                </c:pt>
                <c:pt idx="2">
                  <c:v>360-369</c:v>
                </c:pt>
                <c:pt idx="3">
                  <c:v>370-379</c:v>
                </c:pt>
                <c:pt idx="4">
                  <c:v>380-389</c:v>
                </c:pt>
                <c:pt idx="5">
                  <c:v>390-399</c:v>
                </c:pt>
                <c:pt idx="6">
                  <c:v>400-409</c:v>
                </c:pt>
                <c:pt idx="7">
                  <c:v>410-419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12</c:v>
                </c:pt>
                <c:pt idx="4">
                  <c:v>10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3-462C-ADE0-E918779A7E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340-349</c:v>
                </c:pt>
                <c:pt idx="1">
                  <c:v>350-359</c:v>
                </c:pt>
                <c:pt idx="2">
                  <c:v>360-369</c:v>
                </c:pt>
                <c:pt idx="3">
                  <c:v>370-379</c:v>
                </c:pt>
                <c:pt idx="4">
                  <c:v>380-389</c:v>
                </c:pt>
                <c:pt idx="5">
                  <c:v>390-399</c:v>
                </c:pt>
                <c:pt idx="6">
                  <c:v>400-409</c:v>
                </c:pt>
                <c:pt idx="7">
                  <c:v>410-419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10</c:v>
                </c:pt>
                <c:pt idx="4">
                  <c:v>10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3-462C-ADE0-E918779A7E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23</a:t>
            </a:r>
            <a:r>
              <a:rPr lang="zh-CN" altLang="en-US" dirty="0"/>
              <a:t>年软件学院专硕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340-349</c:v>
                </c:pt>
                <c:pt idx="1">
                  <c:v>350-359</c:v>
                </c:pt>
                <c:pt idx="2">
                  <c:v>360-369</c:v>
                </c:pt>
                <c:pt idx="3">
                  <c:v>370-379</c:v>
                </c:pt>
                <c:pt idx="4">
                  <c:v>380-389</c:v>
                </c:pt>
                <c:pt idx="5">
                  <c:v>390-399</c:v>
                </c:pt>
                <c:pt idx="6">
                  <c:v>400-409</c:v>
                </c:pt>
                <c:pt idx="7">
                  <c:v>410-419</c:v>
                </c:pt>
                <c:pt idx="8">
                  <c:v>420-429</c:v>
                </c:pt>
                <c:pt idx="9">
                  <c:v>430-439</c:v>
                </c:pt>
                <c:pt idx="10">
                  <c:v>440-449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</c:v>
                </c:pt>
                <c:pt idx="1">
                  <c:v>17</c:v>
                </c:pt>
                <c:pt idx="2">
                  <c:v>22</c:v>
                </c:pt>
                <c:pt idx="3">
                  <c:v>12</c:v>
                </c:pt>
                <c:pt idx="4">
                  <c:v>15</c:v>
                </c:pt>
                <c:pt idx="5">
                  <c:v>10</c:v>
                </c:pt>
                <c:pt idx="6">
                  <c:v>10</c:v>
                </c:pt>
                <c:pt idx="7">
                  <c:v>4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E-48DE-B787-57D02EA613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340-349</c:v>
                </c:pt>
                <c:pt idx="1">
                  <c:v>350-359</c:v>
                </c:pt>
                <c:pt idx="2">
                  <c:v>360-369</c:v>
                </c:pt>
                <c:pt idx="3">
                  <c:v>370-379</c:v>
                </c:pt>
                <c:pt idx="4">
                  <c:v>380-389</c:v>
                </c:pt>
                <c:pt idx="5">
                  <c:v>390-399</c:v>
                </c:pt>
                <c:pt idx="6">
                  <c:v>400-409</c:v>
                </c:pt>
                <c:pt idx="7">
                  <c:v>410-419</c:v>
                </c:pt>
                <c:pt idx="8">
                  <c:v>420-429</c:v>
                </c:pt>
                <c:pt idx="9">
                  <c:v>430-439</c:v>
                </c:pt>
                <c:pt idx="10">
                  <c:v>440-449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12</c:v>
                </c:pt>
                <c:pt idx="5">
                  <c:v>10</c:v>
                </c:pt>
                <c:pt idx="6">
                  <c:v>10</c:v>
                </c:pt>
                <c:pt idx="7">
                  <c:v>4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3E-48DE-B787-57D02EA613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24</a:t>
            </a:r>
            <a:r>
              <a:rPr lang="zh-CN" altLang="en-US" dirty="0"/>
              <a:t>年软件学院学硕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340-349</c:v>
                </c:pt>
                <c:pt idx="1">
                  <c:v>350-359</c:v>
                </c:pt>
                <c:pt idx="2">
                  <c:v>360-369</c:v>
                </c:pt>
                <c:pt idx="3">
                  <c:v>370-379</c:v>
                </c:pt>
                <c:pt idx="4">
                  <c:v>380-389</c:v>
                </c:pt>
                <c:pt idx="5">
                  <c:v>390-399</c:v>
                </c:pt>
                <c:pt idx="6">
                  <c:v>400-409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11</c:v>
                </c:pt>
                <c:pt idx="2">
                  <c:v>8</c:v>
                </c:pt>
                <c:pt idx="3">
                  <c:v>9</c:v>
                </c:pt>
                <c:pt idx="4">
                  <c:v>4</c:v>
                </c:pt>
                <c:pt idx="5">
                  <c:v>6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3-42AD-BAFD-FD038A4DDC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340-349</c:v>
                </c:pt>
                <c:pt idx="1">
                  <c:v>350-359</c:v>
                </c:pt>
                <c:pt idx="2">
                  <c:v>360-369</c:v>
                </c:pt>
                <c:pt idx="3">
                  <c:v>370-379</c:v>
                </c:pt>
                <c:pt idx="4">
                  <c:v>380-389</c:v>
                </c:pt>
                <c:pt idx="5">
                  <c:v>390-399</c:v>
                </c:pt>
                <c:pt idx="6">
                  <c:v>400-409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6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33-42AD-BAFD-FD038A4DDC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24</a:t>
            </a:r>
            <a:r>
              <a:rPr lang="zh-CN" altLang="en-US" dirty="0"/>
              <a:t>年软件学院专硕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321-330</c:v>
                </c:pt>
                <c:pt idx="1">
                  <c:v>331-340</c:v>
                </c:pt>
                <c:pt idx="2">
                  <c:v>341-350</c:v>
                </c:pt>
                <c:pt idx="3">
                  <c:v>351-360</c:v>
                </c:pt>
                <c:pt idx="4">
                  <c:v>361-370</c:v>
                </c:pt>
                <c:pt idx="5">
                  <c:v>371-380</c:v>
                </c:pt>
                <c:pt idx="6">
                  <c:v>381-390</c:v>
                </c:pt>
                <c:pt idx="7">
                  <c:v>391-400</c:v>
                </c:pt>
                <c:pt idx="8">
                  <c:v>401-410</c:v>
                </c:pt>
                <c:pt idx="9">
                  <c:v>411-420</c:v>
                </c:pt>
                <c:pt idx="10">
                  <c:v>421-430</c:v>
                </c:pt>
                <c:pt idx="11">
                  <c:v>430-500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7</c:v>
                </c:pt>
                <c:pt idx="2">
                  <c:v>7</c:v>
                </c:pt>
                <c:pt idx="3">
                  <c:v>17</c:v>
                </c:pt>
                <c:pt idx="4">
                  <c:v>11</c:v>
                </c:pt>
                <c:pt idx="5">
                  <c:v>14</c:v>
                </c:pt>
                <c:pt idx="6">
                  <c:v>9</c:v>
                </c:pt>
                <c:pt idx="7">
                  <c:v>10</c:v>
                </c:pt>
                <c:pt idx="8">
                  <c:v>3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82-4021-ACCF-4A3BE7EEA4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321-330</c:v>
                </c:pt>
                <c:pt idx="1">
                  <c:v>331-340</c:v>
                </c:pt>
                <c:pt idx="2">
                  <c:v>341-350</c:v>
                </c:pt>
                <c:pt idx="3">
                  <c:v>351-360</c:v>
                </c:pt>
                <c:pt idx="4">
                  <c:v>361-370</c:v>
                </c:pt>
                <c:pt idx="5">
                  <c:v>371-380</c:v>
                </c:pt>
                <c:pt idx="6">
                  <c:v>381-390</c:v>
                </c:pt>
                <c:pt idx="7">
                  <c:v>391-400</c:v>
                </c:pt>
                <c:pt idx="8">
                  <c:v>401-410</c:v>
                </c:pt>
                <c:pt idx="9">
                  <c:v>411-420</c:v>
                </c:pt>
                <c:pt idx="10">
                  <c:v>421-430</c:v>
                </c:pt>
                <c:pt idx="11">
                  <c:v>430-500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3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82-4021-ACCF-4A3BE7EEA4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23</a:t>
            </a:r>
            <a:r>
              <a:rPr lang="zh-CN" altLang="en-US" dirty="0"/>
              <a:t>年人工智能学院学硕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7250835121459E-2"/>
          <c:y val="0.14117136158433599"/>
          <c:w val="0.93163521161417295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复试人数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310-319</c:v>
                </c:pt>
                <c:pt idx="1">
                  <c:v>320-329</c:v>
                </c:pt>
                <c:pt idx="2">
                  <c:v>330-339</c:v>
                </c:pt>
                <c:pt idx="3">
                  <c:v>340-349</c:v>
                </c:pt>
                <c:pt idx="4">
                  <c:v>350-359</c:v>
                </c:pt>
                <c:pt idx="5">
                  <c:v>360-369</c:v>
                </c:pt>
                <c:pt idx="6">
                  <c:v>370-379</c:v>
                </c:pt>
                <c:pt idx="7">
                  <c:v>380-389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3-4981-BBC2-3D412E7A92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录取人数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310-319</c:v>
                </c:pt>
                <c:pt idx="1">
                  <c:v>320-329</c:v>
                </c:pt>
                <c:pt idx="2">
                  <c:v>330-339</c:v>
                </c:pt>
                <c:pt idx="3">
                  <c:v>340-349</c:v>
                </c:pt>
                <c:pt idx="4">
                  <c:v>350-359</c:v>
                </c:pt>
                <c:pt idx="5">
                  <c:v>360-369</c:v>
                </c:pt>
                <c:pt idx="6">
                  <c:v>370-379</c:v>
                </c:pt>
                <c:pt idx="7">
                  <c:v>380-389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3-4981-BBC2-3D412E7A92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438240"/>
        <c:axId val="473442080"/>
      </c:barChart>
      <c:catAx>
        <c:axId val="4734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分数段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42080"/>
        <c:crosses val="autoZero"/>
        <c:auto val="1"/>
        <c:lblAlgn val="ctr"/>
        <c:lblOffset val="100"/>
        <c:noMultiLvlLbl val="0"/>
      </c:catAx>
      <c:valAx>
        <c:axId val="4734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4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025799704724398"/>
          <c:y val="2.39127076825352E-2"/>
          <c:w val="0.16792138287401601"/>
          <c:h val="0.1276498445097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2T15:48:25.693" idx="1">
    <p:pos x="7690" y="4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7E22E-2840-4BCE-93DE-142825F72BC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90C1D-C691-4AD4-82C6-BE9F19800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1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3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2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7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5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0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1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7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3A13-BB14-497F-85DA-E13B799CE3B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C2FF-AD38-4F14-8E73-E22A624EF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0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3"/>
          <p:cNvGraphicFramePr/>
          <p:nvPr/>
        </p:nvGraphicFramePr>
        <p:xfrm>
          <a:off x="488909" y="1515573"/>
          <a:ext cx="11214181" cy="45099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19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60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初试科目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招生人数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复试人数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录取人数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复试分数线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平均分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计算机科学与技术学院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英一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数一</a:t>
                      </a:r>
                    </a:p>
                    <a:p>
                      <a:pPr algn="ctr"/>
                      <a:r>
                        <a:rPr lang="en-US" altLang="zh-CN" dirty="0"/>
                        <a:t>941(</a:t>
                      </a:r>
                      <a:r>
                        <a:rPr lang="zh-CN" altLang="en-US" dirty="0"/>
                        <a:t>数据结构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计组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计网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操作系统）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45/45/68/90/353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8000/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45/45/68/90/310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348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50/50/75/90/320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</a:rPr>
                        <a:t>英一</a:t>
                      </a:r>
                      <a:endParaRPr lang="en-US" altLang="zh-CN" sz="1800" b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</a:rPr>
                        <a:t>数二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</a:rPr>
                        <a:t>966(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</a:rPr>
                        <a:t>数据结构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</a:rPr>
                        <a:t>高级语言程序设计）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45/45/68/90/363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8000/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45/45/68/90/373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50/50/75/90/377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</p:spTree>
    <p:extLst>
      <p:ext uri="{BB962C8B-B14F-4D97-AF65-F5344CB8AC3E}">
        <p14:creationId xmlns:p14="http://schemas.microsoft.com/office/powerpoint/2010/main" val="25661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5808" y="2598614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440  </a:t>
            </a:r>
            <a:r>
              <a:rPr lang="zh-CN" altLang="en-US" dirty="0"/>
              <a:t>最低分：</a:t>
            </a:r>
            <a:r>
              <a:rPr lang="en-US" altLang="zh-CN" dirty="0"/>
              <a:t>362 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392   </a:t>
            </a:r>
            <a:r>
              <a:rPr lang="zh-CN" altLang="en-US" dirty="0"/>
              <a:t>中位数：</a:t>
            </a:r>
            <a:r>
              <a:rPr lang="en-US" altLang="zh-CN" dirty="0"/>
              <a:t>389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761960" y="1216152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241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3"/>
          <p:cNvGraphicFramePr/>
          <p:nvPr/>
        </p:nvGraphicFramePr>
        <p:xfrm>
          <a:off x="488909" y="1515573"/>
          <a:ext cx="11214181" cy="423560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8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1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60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初试科目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招生人数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复试人数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录取人数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复试分数线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平均分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71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人工智能学院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英一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数一</a:t>
                      </a:r>
                    </a:p>
                    <a:p>
                      <a:pPr algn="ctr"/>
                      <a:r>
                        <a:rPr lang="en-US" altLang="zh-CN" dirty="0"/>
                        <a:t>941(</a:t>
                      </a:r>
                      <a:r>
                        <a:rPr lang="zh-CN" altLang="en-US" dirty="0"/>
                        <a:t>数据结构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计组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计网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操作系统）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45/45/68/90/353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376.6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8000/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45/45/68/90/310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330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50/50/75/90/320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352.7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</a:rPr>
                        <a:t>英一</a:t>
                      </a:r>
                      <a:endParaRPr lang="en-US" altLang="zh-CN" sz="1800" b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</a:rPr>
                        <a:t>数二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</a:rPr>
                        <a:t>802(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</a:rPr>
                        <a:t>数据结构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</a:rPr>
                        <a:t>机器学习）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8000/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50/50/75/90/320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348.7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</p:spTree>
    <p:extLst>
      <p:ext uri="{BB962C8B-B14F-4D97-AF65-F5344CB8AC3E}">
        <p14:creationId xmlns:p14="http://schemas.microsoft.com/office/powerpoint/2010/main" val="350959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5808" y="2598614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387   </a:t>
            </a:r>
            <a:r>
              <a:rPr lang="zh-CN" altLang="en-US" dirty="0"/>
              <a:t>最低分：</a:t>
            </a:r>
            <a:r>
              <a:rPr lang="en-US" altLang="zh-CN" dirty="0"/>
              <a:t>314 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330   </a:t>
            </a:r>
            <a:r>
              <a:rPr lang="zh-CN" altLang="en-US" dirty="0"/>
              <a:t>中位数：</a:t>
            </a:r>
            <a:r>
              <a:rPr lang="en-US" altLang="zh-CN" dirty="0"/>
              <a:t>340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761960" y="1216152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671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5808" y="2598614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387   </a:t>
            </a:r>
            <a:r>
              <a:rPr lang="zh-CN" altLang="en-US" dirty="0"/>
              <a:t>最低分：</a:t>
            </a:r>
            <a:r>
              <a:rPr lang="en-US" altLang="zh-CN" dirty="0"/>
              <a:t>314 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330   </a:t>
            </a:r>
            <a:r>
              <a:rPr lang="zh-CN" altLang="en-US" dirty="0"/>
              <a:t>中位数：</a:t>
            </a:r>
            <a:r>
              <a:rPr lang="en-US" altLang="zh-CN" dirty="0"/>
              <a:t>340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761960" y="1216152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396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6057" y="2609575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397   </a:t>
            </a:r>
            <a:r>
              <a:rPr lang="zh-CN" altLang="en-US" dirty="0"/>
              <a:t>最低分：</a:t>
            </a:r>
            <a:r>
              <a:rPr lang="en-US" altLang="zh-CN" dirty="0"/>
              <a:t>327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352.7   </a:t>
            </a:r>
            <a:r>
              <a:rPr lang="zh-CN" altLang="en-US" dirty="0"/>
              <a:t>中位数：</a:t>
            </a:r>
            <a:r>
              <a:rPr lang="en-US" altLang="zh-CN" dirty="0"/>
              <a:t>340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637672" y="1334134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745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19264" y="2578850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383   </a:t>
            </a:r>
            <a:r>
              <a:rPr lang="zh-CN" altLang="en-US" dirty="0"/>
              <a:t>最低分：</a:t>
            </a:r>
            <a:r>
              <a:rPr lang="en-US" altLang="zh-CN" dirty="0"/>
              <a:t>322 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348.7   </a:t>
            </a:r>
            <a:r>
              <a:rPr lang="zh-CN" altLang="en-US" dirty="0"/>
              <a:t>中位数：</a:t>
            </a:r>
            <a:r>
              <a:rPr lang="en-US" altLang="zh-CN" dirty="0"/>
              <a:t>345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705416" y="1356328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76970" y="3742055"/>
            <a:ext cx="2969895" cy="1430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24</a:t>
            </a:r>
            <a:r>
              <a:rPr lang="zh-CN" altLang="en-US"/>
              <a:t>年人工智能人数并未报满，因此进入复试的人全部录取，今年情形如何还未可知，大家不要因此觉得人工智能点击就送，还是要好好准备</a:t>
            </a:r>
          </a:p>
        </p:txBody>
      </p:sp>
    </p:spTree>
    <p:extLst>
      <p:ext uri="{BB962C8B-B14F-4D97-AF65-F5344CB8AC3E}">
        <p14:creationId xmlns:p14="http://schemas.microsoft.com/office/powerpoint/2010/main" val="36927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19264" y="2578850"/>
            <a:ext cx="3840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440   </a:t>
            </a:r>
            <a:r>
              <a:rPr lang="zh-CN" altLang="en-US" dirty="0"/>
              <a:t>最低分：</a:t>
            </a:r>
            <a:r>
              <a:rPr lang="en-US" altLang="zh-CN" dirty="0"/>
              <a:t>330 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374  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705416" y="1356328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419465" y="3787140"/>
            <a:ext cx="3364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370</a:t>
            </a:r>
            <a:r>
              <a:rPr lang="zh-CN" altLang="en-US"/>
              <a:t>分及以上录取率</a:t>
            </a:r>
            <a:r>
              <a:rPr lang="en-US" altLang="zh-CN"/>
              <a:t>100%</a:t>
            </a:r>
            <a:endParaRPr lang="zh-CN" altLang="en-US"/>
          </a:p>
          <a:p>
            <a:r>
              <a:rPr lang="en-US" altLang="zh-CN"/>
              <a:t>351-370</a:t>
            </a:r>
            <a:r>
              <a:rPr lang="zh-CN" altLang="en-US"/>
              <a:t>分数区间录取率</a:t>
            </a:r>
            <a:r>
              <a:rPr lang="en-US" altLang="zh-CN"/>
              <a:t>68%</a:t>
            </a:r>
          </a:p>
          <a:p>
            <a:r>
              <a:rPr lang="en-US" altLang="zh-CN"/>
              <a:t>311-350</a:t>
            </a:r>
            <a:r>
              <a:rPr lang="zh-CN" altLang="en-US"/>
              <a:t>分数区间录取率</a:t>
            </a:r>
            <a:r>
              <a:rPr lang="en-US" altLang="zh-CN"/>
              <a:t>32%</a:t>
            </a:r>
          </a:p>
          <a:p>
            <a:endParaRPr lang="en-US" altLang="zh-CN"/>
          </a:p>
          <a:p>
            <a:r>
              <a:rPr lang="zh-CN" altLang="en-US"/>
              <a:t>由于今年机试已经开始计入复试分数，因此</a:t>
            </a:r>
            <a:r>
              <a:rPr lang="en-US" altLang="zh-CN"/>
              <a:t>351-370</a:t>
            </a:r>
            <a:r>
              <a:rPr lang="zh-CN" altLang="en-US"/>
              <a:t>分数段录取可能性增加了更多不确定性，大家一定不要掉以轻心</a:t>
            </a:r>
          </a:p>
        </p:txBody>
      </p:sp>
    </p:spTree>
    <p:extLst>
      <p:ext uri="{BB962C8B-B14F-4D97-AF65-F5344CB8AC3E}">
        <p14:creationId xmlns:p14="http://schemas.microsoft.com/office/powerpoint/2010/main" val="34951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10765" y="57054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5808" y="2598614"/>
            <a:ext cx="38404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414  </a:t>
            </a:r>
            <a:r>
              <a:rPr lang="zh-CN" altLang="en-US" dirty="0"/>
              <a:t>最低分：</a:t>
            </a:r>
            <a:r>
              <a:rPr lang="en-US" altLang="zh-CN" dirty="0"/>
              <a:t>311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348  </a:t>
            </a:r>
          </a:p>
          <a:p>
            <a:r>
              <a:rPr lang="en-US" altLang="zh-CN" dirty="0">
                <a:sym typeface="+mn-ea"/>
              </a:rPr>
              <a:t>340-419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100%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330-339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90.1%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320-329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77.8%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310-319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85.7%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761960" y="1216152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672830" y="4975225"/>
            <a:ext cx="3310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23</a:t>
            </a:r>
            <a:r>
              <a:rPr lang="zh-CN" altLang="en-US"/>
              <a:t>年计学爆冷，因此</a:t>
            </a:r>
            <a:r>
              <a:rPr lang="en-US" altLang="zh-CN"/>
              <a:t>23</a:t>
            </a:r>
            <a:r>
              <a:rPr lang="zh-CN" altLang="en-US"/>
              <a:t>计学分数偏低，大家不要因此掉以轻心</a:t>
            </a:r>
          </a:p>
        </p:txBody>
      </p:sp>
    </p:spTree>
    <p:extLst>
      <p:ext uri="{BB962C8B-B14F-4D97-AF65-F5344CB8AC3E}">
        <p14:creationId xmlns:p14="http://schemas.microsoft.com/office/powerpoint/2010/main" val="333810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6057" y="2609575"/>
            <a:ext cx="3840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437   </a:t>
            </a:r>
            <a:r>
              <a:rPr lang="zh-CN" altLang="en-US" dirty="0"/>
              <a:t>最低分：</a:t>
            </a:r>
            <a:r>
              <a:rPr lang="en-US" altLang="zh-CN" dirty="0"/>
              <a:t>377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401 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637672" y="1334134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51520" y="3905250"/>
            <a:ext cx="3712845" cy="1971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421</a:t>
            </a:r>
            <a:r>
              <a:rPr lang="zh-CN" altLang="en-US"/>
              <a:t>分及以上录取率</a:t>
            </a:r>
            <a:r>
              <a:rPr lang="en-US" altLang="zh-CN"/>
              <a:t>100%</a:t>
            </a:r>
          </a:p>
          <a:p>
            <a:r>
              <a:rPr lang="en-US" altLang="zh-CN"/>
              <a:t>401-420</a:t>
            </a:r>
            <a:r>
              <a:rPr lang="zh-CN" altLang="en-US"/>
              <a:t>分数段录取率</a:t>
            </a:r>
            <a:r>
              <a:rPr lang="en-US" altLang="zh-CN"/>
              <a:t>81%</a:t>
            </a:r>
          </a:p>
          <a:p>
            <a:r>
              <a:rPr lang="en-US" altLang="zh-CN"/>
              <a:t>381-400</a:t>
            </a:r>
            <a:r>
              <a:rPr lang="zh-CN" altLang="en-US"/>
              <a:t>分数段录取率</a:t>
            </a:r>
            <a:r>
              <a:rPr lang="en-US" altLang="zh-CN"/>
              <a:t>63%</a:t>
            </a:r>
          </a:p>
          <a:p>
            <a:r>
              <a:rPr lang="en-US" altLang="zh-CN"/>
              <a:t>371-380</a:t>
            </a:r>
            <a:r>
              <a:rPr lang="zh-CN" altLang="en-US"/>
              <a:t>分数段录取率</a:t>
            </a:r>
            <a:r>
              <a:rPr lang="en-US" altLang="zh-CN"/>
              <a:t>25%</a:t>
            </a:r>
          </a:p>
          <a:p>
            <a:endParaRPr lang="en-US" altLang="zh-CN"/>
          </a:p>
          <a:p>
            <a:r>
              <a:rPr lang="en-US" altLang="zh-CN"/>
              <a:t>24</a:t>
            </a:r>
            <a:r>
              <a:rPr lang="zh-CN" altLang="en-US"/>
              <a:t>年专硕保研人数超额，因此计专分数线要比以往来说高上一些，大家没有必要太过焦虑</a:t>
            </a:r>
          </a:p>
        </p:txBody>
      </p:sp>
    </p:spTree>
    <p:extLst>
      <p:ext uri="{BB962C8B-B14F-4D97-AF65-F5344CB8AC3E}">
        <p14:creationId xmlns:p14="http://schemas.microsoft.com/office/powerpoint/2010/main" val="115085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5808" y="2598614"/>
            <a:ext cx="3840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436   </a:t>
            </a:r>
            <a:r>
              <a:rPr lang="zh-CN" altLang="en-US" dirty="0"/>
              <a:t>最低分：</a:t>
            </a:r>
            <a:r>
              <a:rPr lang="en-US" altLang="zh-CN" dirty="0"/>
              <a:t>373 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395  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761960" y="1216152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67445" y="3507105"/>
            <a:ext cx="2553970" cy="2787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>
                <a:sym typeface="+mn-ea"/>
              </a:rPr>
              <a:t>410-439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100%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400-409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94.4%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390-399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100%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380-389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73.7%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370-379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56.5%</a:t>
            </a:r>
            <a:endParaRPr lang="en-US" altLang="zh-CN" dirty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1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3"/>
          <p:cNvGraphicFramePr/>
          <p:nvPr/>
        </p:nvGraphicFramePr>
        <p:xfrm>
          <a:off x="488909" y="1515573"/>
          <a:ext cx="11214181" cy="45099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8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1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60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初试科目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招生人数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复试人数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录取人数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复试分数线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平均分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71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软件学院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数二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英一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979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数据结构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+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（操作系统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计网）二选一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45/45/68/90/364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379.63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8000/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45/45/68/90/347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380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50/50/75/90/347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382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数二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英一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966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（数据结构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+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高级程序语言设计）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45/45/68/90/324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386.69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1w4/</a:t>
                      </a:r>
                      <a:r>
                        <a:rPr lang="zh-CN" altLang="en-US" dirty="0"/>
                        <a:t>第一年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1w3/</a:t>
                      </a:r>
                      <a:r>
                        <a:rPr lang="zh-CN" altLang="en-US" dirty="0"/>
                        <a:t>第二年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1w3/</a:t>
                      </a:r>
                      <a:r>
                        <a:rPr lang="zh-CN" altLang="en-US" dirty="0"/>
                        <a:t>第三年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45/45/68/90/345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392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50/50/75/90/320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392.1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</p:spTree>
    <p:extLst>
      <p:ext uri="{BB962C8B-B14F-4D97-AF65-F5344CB8AC3E}">
        <p14:creationId xmlns:p14="http://schemas.microsoft.com/office/powerpoint/2010/main" val="357313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5808" y="2598614"/>
            <a:ext cx="3840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417   </a:t>
            </a:r>
            <a:r>
              <a:rPr lang="zh-CN" altLang="en-US" dirty="0"/>
              <a:t>最低分：</a:t>
            </a:r>
            <a:r>
              <a:rPr lang="en-US" altLang="zh-CN" dirty="0"/>
              <a:t>354 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380   </a:t>
            </a:r>
            <a:r>
              <a:rPr lang="zh-CN" altLang="en-US" dirty="0"/>
              <a:t>中位数：</a:t>
            </a:r>
            <a:r>
              <a:rPr lang="en-US" altLang="zh-CN" dirty="0"/>
              <a:t>380</a:t>
            </a:r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380-419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100%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370-379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83.3%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360-369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44.4%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350-359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25%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340-349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0%</a:t>
            </a:r>
            <a:endParaRPr lang="en-US" altLang="zh-CN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761960" y="1216152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038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5808" y="2598614"/>
            <a:ext cx="38404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447   </a:t>
            </a:r>
            <a:r>
              <a:rPr lang="zh-CN" altLang="en-US" dirty="0"/>
              <a:t>最低分：</a:t>
            </a:r>
            <a:r>
              <a:rPr lang="en-US" altLang="zh-CN" dirty="0"/>
              <a:t>348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392   </a:t>
            </a:r>
            <a:r>
              <a:rPr lang="zh-CN" altLang="en-US" dirty="0"/>
              <a:t>中位数：</a:t>
            </a:r>
            <a:r>
              <a:rPr lang="en-US" altLang="zh-CN" dirty="0"/>
              <a:t>394</a:t>
            </a:r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390-449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100%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380-389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80%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370-379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58.3%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360-369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22.7%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350-359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11.7%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340-349</a:t>
            </a:r>
            <a:r>
              <a:rPr lang="zh-CN" altLang="en-US" dirty="0">
                <a:sym typeface="+mn-ea"/>
              </a:rPr>
              <a:t>分数段录取率为</a:t>
            </a:r>
            <a:r>
              <a:rPr lang="en-US" altLang="zh-CN" dirty="0">
                <a:sym typeface="+mn-ea"/>
              </a:rPr>
              <a:t>9.1%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761960" y="1216152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587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59455" y="830897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考情分析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5808" y="2598614"/>
            <a:ext cx="3840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录取最高分：</a:t>
            </a:r>
            <a:r>
              <a:rPr lang="en-US" altLang="zh-CN" dirty="0"/>
              <a:t>405   </a:t>
            </a:r>
            <a:r>
              <a:rPr lang="zh-CN" altLang="en-US" dirty="0"/>
              <a:t>最低分：</a:t>
            </a:r>
            <a:r>
              <a:rPr lang="en-US" altLang="zh-CN" dirty="0"/>
              <a:t>347   </a:t>
            </a:r>
          </a:p>
          <a:p>
            <a:r>
              <a:rPr lang="zh-CN" altLang="en-US" dirty="0"/>
              <a:t>平均分：</a:t>
            </a:r>
            <a:r>
              <a:rPr lang="en-US" altLang="zh-CN" dirty="0"/>
              <a:t>382   </a:t>
            </a:r>
            <a:r>
              <a:rPr lang="zh-CN" altLang="en-US" dirty="0"/>
              <a:t>中位数：</a:t>
            </a:r>
            <a:r>
              <a:rPr lang="en-US" altLang="zh-CN" dirty="0"/>
              <a:t>373</a:t>
            </a:r>
          </a:p>
          <a:p>
            <a:endParaRPr lang="en-US" altLang="zh-CN" dirty="0"/>
          </a:p>
          <a:p>
            <a:r>
              <a:rPr lang="en-US" altLang="zh-CN" dirty="0"/>
              <a:t>380</a:t>
            </a:r>
            <a:r>
              <a:rPr lang="zh-CN" altLang="en-US" dirty="0"/>
              <a:t>及以上录取率</a:t>
            </a:r>
            <a:r>
              <a:rPr lang="en-US" altLang="zh-CN" dirty="0"/>
              <a:t>100%</a:t>
            </a:r>
          </a:p>
          <a:p>
            <a:r>
              <a:rPr lang="en-US" altLang="zh-CN" dirty="0"/>
              <a:t>360-379</a:t>
            </a:r>
            <a:r>
              <a:rPr lang="zh-CN" altLang="en-US" dirty="0"/>
              <a:t>录取率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761960" y="1216152"/>
          <a:ext cx="7713848" cy="49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2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1329</Words>
  <Application>Microsoft Office PowerPoint</Application>
  <PresentationFormat>宽屏</PresentationFormat>
  <Paragraphs>286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2024-05-22T22:06:52Z</dcterms:created>
  <dcterms:modified xsi:type="dcterms:W3CDTF">2024-05-22T22:08:52Z</dcterms:modified>
</cp:coreProperties>
</file>