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74"/>
  </p:notesMasterIdLst>
  <p:sldIdLst>
    <p:sldId id="388" r:id="rId2"/>
    <p:sldId id="354" r:id="rId3"/>
    <p:sldId id="347" r:id="rId4"/>
    <p:sldId id="325" r:id="rId5"/>
    <p:sldId id="340" r:id="rId6"/>
    <p:sldId id="378" r:id="rId7"/>
    <p:sldId id="379" r:id="rId8"/>
    <p:sldId id="380" r:id="rId9"/>
    <p:sldId id="387" r:id="rId10"/>
    <p:sldId id="350" r:id="rId11"/>
    <p:sldId id="418" r:id="rId12"/>
    <p:sldId id="351" r:id="rId13"/>
    <p:sldId id="355" r:id="rId14"/>
    <p:sldId id="384" r:id="rId15"/>
    <p:sldId id="258" r:id="rId16"/>
    <p:sldId id="334" r:id="rId17"/>
    <p:sldId id="335" r:id="rId18"/>
    <p:sldId id="337" r:id="rId19"/>
    <p:sldId id="338" r:id="rId20"/>
    <p:sldId id="317" r:id="rId21"/>
    <p:sldId id="314" r:id="rId22"/>
    <p:sldId id="264" r:id="rId23"/>
    <p:sldId id="290" r:id="rId24"/>
    <p:sldId id="291" r:id="rId25"/>
    <p:sldId id="292" r:id="rId26"/>
    <p:sldId id="321" r:id="rId27"/>
    <p:sldId id="322" r:id="rId28"/>
    <p:sldId id="356" r:id="rId29"/>
    <p:sldId id="357" r:id="rId30"/>
    <p:sldId id="381" r:id="rId31"/>
    <p:sldId id="267" r:id="rId32"/>
    <p:sldId id="268" r:id="rId33"/>
    <p:sldId id="382" r:id="rId34"/>
    <p:sldId id="358" r:id="rId35"/>
    <p:sldId id="276" r:id="rId36"/>
    <p:sldId id="330" r:id="rId37"/>
    <p:sldId id="331" r:id="rId38"/>
    <p:sldId id="360" r:id="rId39"/>
    <p:sldId id="361" r:id="rId40"/>
    <p:sldId id="364" r:id="rId41"/>
    <p:sldId id="362" r:id="rId42"/>
    <p:sldId id="363" r:id="rId43"/>
    <p:sldId id="278" r:id="rId44"/>
    <p:sldId id="279" r:id="rId45"/>
    <p:sldId id="280" r:id="rId46"/>
    <p:sldId id="365" r:id="rId47"/>
    <p:sldId id="269" r:id="rId48"/>
    <p:sldId id="376" r:id="rId49"/>
    <p:sldId id="271" r:id="rId50"/>
    <p:sldId id="284" r:id="rId51"/>
    <p:sldId id="270" r:id="rId52"/>
    <p:sldId id="385" r:id="rId53"/>
    <p:sldId id="383" r:id="rId54"/>
    <p:sldId id="286" r:id="rId55"/>
    <p:sldId id="287" r:id="rId56"/>
    <p:sldId id="295" r:id="rId57"/>
    <p:sldId id="296" r:id="rId58"/>
    <p:sldId id="288" r:id="rId59"/>
    <p:sldId id="289" r:id="rId60"/>
    <p:sldId id="386" r:id="rId61"/>
    <p:sldId id="341" r:id="rId62"/>
    <p:sldId id="342" r:id="rId63"/>
    <p:sldId id="367" r:id="rId64"/>
    <p:sldId id="346" r:id="rId65"/>
    <p:sldId id="368" r:id="rId66"/>
    <p:sldId id="369" r:id="rId67"/>
    <p:sldId id="370" r:id="rId68"/>
    <p:sldId id="371" r:id="rId69"/>
    <p:sldId id="372" r:id="rId70"/>
    <p:sldId id="373" r:id="rId71"/>
    <p:sldId id="374" r:id="rId72"/>
    <p:sldId id="375" r:id="rId7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8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D4DAE47-8D20-4200-BBD5-555B6C386D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1BAF0F9-7B09-4A11-8B02-6DE4523D17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41AC6F9-2FCD-4801-9ED2-A4572E9338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722DEA77-F12D-4E2F-BA75-3708D7043F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2F3D5B76-EB55-46AD-AD87-566AB8D99E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DF332EA9-3719-4344-9A42-A330AB393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01D4CE0-FA47-4026-A586-1669436344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5B53F8-856D-4D7E-9459-DDE79C5E20F5}" type="slidenum">
              <a:rPr kumimoji="1" lang="en-US" altLang="zh-CN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kumimoji="1"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latin typeface="Arial" panose="020B0604020202020204" pitchFamily="34" charset="0"/>
              </a:rPr>
              <a:t>向量的范数，类似于实数之中的绝对值，复数中的模，给出了向量空间</a:t>
            </a:r>
            <a:r>
              <a:rPr lang="en-US" altLang="zh-CN">
                <a:latin typeface="Arial" panose="020B0604020202020204" pitchFamily="34" charset="0"/>
              </a:rPr>
              <a:t>Rn</a:t>
            </a:r>
            <a:r>
              <a:rPr lang="zh-CN" altLang="en-US">
                <a:latin typeface="Arial" panose="020B0604020202020204" pitchFamily="34" charset="0"/>
              </a:rPr>
              <a:t>中的度量，对于矩阵空间也可以引入度量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0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77EC57-584C-4466-8C73-2182701A43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8B6F31-C6A1-445D-B218-CACA490BB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F44A7B-C493-4252-BC40-6D43D7DD7C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98D0C8-FAE3-4937-8EDE-D39289975B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3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17AA07-C98F-4B98-B8CF-91D3EEAF0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C8326A-DC5E-4C03-B7E4-AF22E3D375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00820B-074B-46EA-A7A9-FFF9CDA49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C4694-7BDB-474F-ACC3-1224775CF4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26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41E265-B1E9-4284-BB23-E2C003431E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9D859B-C1B9-4E64-A0D2-F9DA6F2A91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F07206-1463-4913-83DD-13F6F3B886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0870D-B5A8-430B-92DD-2875D259D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34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9B207-A1E6-454C-B543-CAC0C152D2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78FF2-82DF-4974-9581-3A6934211D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AD490-EAEC-44FB-B4E2-BE125CA3D5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E7CC9-AF9A-414C-9E80-B6C45C600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818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4200" y="304800"/>
            <a:ext cx="55626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5410200" y="3962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FD4C975-193F-4A02-A7D0-2F50DDBC5D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55771"/>
      </p:ext>
    </p:extLst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46850E-90CE-42A7-BB9F-EAF1C9B739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AD87B8-97A1-455F-A71D-5ADF1917DD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B64003-6C70-4F74-856E-9E8C6F60E7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BBE20-E0BF-4A7E-90F3-58DCEE604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28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7449FF-707F-416D-A9FB-3BFEF8E52D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22C4AD-A84B-4D89-91B8-DBAA018507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2F0826-F05B-41D1-B184-DB5CB0B0A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144FE-012F-4FA9-8F9C-7896BE0C0C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71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C75CA-2AC4-4596-9C3A-37D1F338B4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9ADF7-401D-4B63-9CD3-1AD61BEEDB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299D6-F463-45FC-A08D-E7BD44D3C7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FA84F-D96F-4B41-B2CB-1F99700E52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95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B8F2513-67A6-405E-B8AB-D6CA989FE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7034103-AB9B-44EF-B64C-344EB3A649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996FF2F-17F7-4BD1-8025-93F506CA2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99D50-1B36-46B3-BCC7-13262929B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72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A36AF87-210D-4196-86AD-AE0C0FD93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D25DD3-9776-4D4B-B5A5-50C10B6938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2781E1-303F-449E-9005-633CF6BC3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80BC4-33F5-4D0C-A964-6F51CCD3FB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95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AE1A32-E4CF-406E-94E3-70CC8E2C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C67A9F6-F6B7-46DB-9B31-849ECA4C2E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123F1F-B228-4EB5-A785-7FE153D4E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D369D-F5B3-4950-83CE-6EE889662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71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2806B-837D-4C87-8F9F-C8344C455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01EA7-7DE2-4195-A56D-0D3770DE8E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1761E9-6D93-49C0-8E9F-FC05933FC8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072B2-B6A1-4AA6-9AC2-0F62CFEC4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45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157277-F12C-4369-9362-BCC4A72D8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05CDE-0A9F-4A40-BD91-4A29009042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EFA52-1A17-4659-A02C-D7DF0615E8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1C733-CD7C-4973-AA10-DE79B5B529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95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59D68D-CB6B-4DED-AB3C-1830897F880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61A329-49A5-499F-8AE7-6597251F8A9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0F2414D3-48BF-48D5-B726-C185EDD590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9E929C55-D58E-4FE2-B082-C267469905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E31E2669-312E-4181-8999-9E7AF3DE26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EF4CAC4-0519-4874-88C2-39602B5EEB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image" Target="../media/image26.jpe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4.png"/><Relationship Id="rId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3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20" Type="http://schemas.openxmlformats.org/officeDocument/2006/relationships/image" Target="../media/image51.png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3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8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70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72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3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4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5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6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7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86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8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8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91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92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9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773212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6600" b="1">
                <a:solidFill>
                  <a:srgbClr val="7800A2"/>
                </a:solidFill>
                <a:ea typeface="华文新魏" panose="02010800040101010101" pitchFamily="2" charset="-122"/>
              </a:rPr>
              <a:t>最优化理论与方法</a:t>
            </a:r>
            <a:endParaRPr lang="zh-CN" altLang="en-US" sz="6600" b="1" dirty="0">
              <a:solidFill>
                <a:srgbClr val="7800A2"/>
              </a:solidFill>
              <a:ea typeface="华文新魏" panose="02010800040101010101" pitchFamily="2" charset="-122"/>
            </a:endParaRPr>
          </a:p>
        </p:txBody>
      </p:sp>
      <p:sp>
        <p:nvSpPr>
          <p:cNvPr id="4100" name="Rectangle 5"/>
          <p:cNvSpPr>
            <a:spLocks noRot="1" noChangeArrowheads="1"/>
          </p:cNvSpPr>
          <p:nvPr/>
        </p:nvSpPr>
        <p:spPr bwMode="auto">
          <a:xfrm>
            <a:off x="1371600" y="3789040"/>
            <a:ext cx="6400800" cy="180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None/>
            </a:pPr>
            <a:r>
              <a:rPr lang="zh-CN" altLang="en-US" b="1" dirty="0"/>
              <a:t>吉林大学计算机学院</a:t>
            </a:r>
            <a:endParaRPr lang="en-US" altLang="zh-CN" b="1" dirty="0"/>
          </a:p>
          <a:p>
            <a:pPr algn="ctr" eaLnBrk="1" hangingPunct="1">
              <a:buNone/>
            </a:pPr>
            <a:r>
              <a:rPr lang="zh-CN" altLang="en-US" b="1" dirty="0"/>
              <a:t>机器学习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2024.3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BFB22A3F-9AC4-46DA-AE5A-B747B811A42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要求</a:t>
            </a: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/>
              <a:t>手机</a:t>
            </a:r>
            <a:r>
              <a:rPr lang="zh-CN" altLang="en-US" b="1">
                <a:solidFill>
                  <a:srgbClr val="FF0000"/>
                </a:solidFill>
              </a:rPr>
              <a:t>关机或静音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/>
              <a:t>保证</a:t>
            </a:r>
            <a:r>
              <a:rPr lang="zh-CN" altLang="en-US" b="1">
                <a:solidFill>
                  <a:srgbClr val="FF0000"/>
                </a:solidFill>
              </a:rPr>
              <a:t>出勤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/>
              <a:t>按时</a:t>
            </a:r>
            <a:r>
              <a:rPr lang="zh-CN" altLang="en-US" b="1">
                <a:solidFill>
                  <a:srgbClr val="FF0000"/>
                </a:solidFill>
              </a:rPr>
              <a:t>独立</a:t>
            </a:r>
            <a:r>
              <a:rPr lang="zh-CN" altLang="en-US"/>
              <a:t>完成作业</a:t>
            </a:r>
            <a:endParaRPr lang="en-US" altLang="zh-CN"/>
          </a:p>
          <a:p>
            <a:pPr eaLnBrk="1" hangingPunct="1">
              <a:lnSpc>
                <a:spcPct val="200000"/>
              </a:lnSpc>
            </a:pPr>
            <a:r>
              <a:rPr lang="zh-CN" altLang="en-US" b="1">
                <a:solidFill>
                  <a:srgbClr val="FF0000"/>
                </a:solidFill>
              </a:rPr>
              <a:t>随时</a:t>
            </a:r>
            <a:r>
              <a:rPr lang="zh-CN" altLang="en-US"/>
              <a:t>提问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46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6E54C2F-57E7-4561-8EA4-9629108B009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考核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9B8CF4CF-5F03-4142-AD71-AA066BC1F45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期末考试    </a:t>
            </a:r>
            <a:r>
              <a:rPr lang="en-US" altLang="zh-CN" b="1" dirty="0"/>
              <a:t>70%</a:t>
            </a:r>
            <a:r>
              <a:rPr lang="zh-CN" altLang="en-US" b="1" dirty="0"/>
              <a:t>，</a:t>
            </a:r>
            <a:r>
              <a:rPr lang="zh-CN" altLang="en-US" dirty="0"/>
              <a:t>闭卷</a:t>
            </a:r>
            <a:endParaRPr lang="en-US" altLang="zh-CN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dirty="0"/>
              <a:t>平时成绩    </a:t>
            </a:r>
            <a:r>
              <a:rPr lang="en-US" altLang="zh-CN" b="1" dirty="0"/>
              <a:t>30%</a:t>
            </a:r>
          </a:p>
          <a:p>
            <a:pPr marL="0" indent="0" eaLnBrk="1" hangingPunct="1">
              <a:buNone/>
            </a:pPr>
            <a:r>
              <a:rPr lang="en-US" altLang="zh-CN" b="1" dirty="0"/>
              <a:t>                   </a:t>
            </a:r>
            <a:r>
              <a:rPr lang="zh-CN" altLang="en-US" dirty="0"/>
              <a:t>（含作业</a:t>
            </a:r>
            <a:r>
              <a:rPr lang="en-US" altLang="zh-CN" dirty="0"/>
              <a:t>+</a:t>
            </a:r>
            <a:r>
              <a:rPr lang="zh-CN" altLang="en-US" dirty="0"/>
              <a:t>点名等）</a:t>
            </a:r>
            <a:endParaRPr lang="en-US" altLang="zh-CN" dirty="0"/>
          </a:p>
          <a:p>
            <a:pPr eaLnBrk="1" hangingPunct="1"/>
            <a:r>
              <a:rPr lang="zh-CN" altLang="en-US" dirty="0"/>
              <a:t>超星学习通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54554E9-52A3-47E8-BDEE-FF8CCD0E7C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前期课程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916113"/>
            <a:ext cx="8229600" cy="2549525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微积分</a:t>
            </a: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线性代数</a:t>
            </a:r>
          </a:p>
          <a:p>
            <a:pPr eaLnBrk="1" hangingPunct="1"/>
            <a:r>
              <a:rPr lang="zh-CN" altLang="en-US" dirty="0"/>
              <a:t>数值计算</a:t>
            </a:r>
          </a:p>
          <a:p>
            <a:pPr eaLnBrk="1" hangingPunct="1"/>
            <a:r>
              <a:rPr lang="zh-CN" altLang="en-US" dirty="0"/>
              <a:t>高级语言程序设计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778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CFE4544-A4CB-47F6-86C4-3D34A6B9B05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主要内容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3915B79-B138-448F-996A-A305B3DF4DA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905000"/>
            <a:ext cx="8540750" cy="260412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凸集与凸函数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线性规划</a:t>
            </a:r>
          </a:p>
          <a:p>
            <a:pPr eaLnBrk="1" hangingPunct="1"/>
            <a:r>
              <a:rPr lang="zh-CN" altLang="en-US" b="1" dirty="0"/>
              <a:t>无约束最优化</a:t>
            </a:r>
          </a:p>
          <a:p>
            <a:pPr eaLnBrk="1" hangingPunct="1"/>
            <a:r>
              <a:rPr lang="zh-CN" altLang="en-US" b="1" dirty="0"/>
              <a:t>约束最优化</a:t>
            </a:r>
          </a:p>
          <a:p>
            <a:pPr marL="0" indent="0" eaLnBrk="1" hangingPunct="1">
              <a:buNone/>
            </a:pPr>
            <a:r>
              <a:rPr lang="zh-CN" altLang="en-US" b="1" dirty="0">
                <a:ea typeface="幼圆" panose="02010509060101010101" pitchFamily="49" charset="-122"/>
              </a:rPr>
              <a:t>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ea typeface="幼圆" panose="02010509060101010101" pitchFamily="49" charset="-122"/>
              </a:rPr>
              <a:t>               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1AD7F9-C95D-40A6-852B-AC9DFC2E8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661686"/>
            <a:ext cx="4192978" cy="45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3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6F0ACD2-81CE-49E7-98DF-73F42F20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87" y="836712"/>
            <a:ext cx="3782335" cy="47993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717B64A-E4FE-4CC8-A1C1-9DB734EF2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45" y="729210"/>
            <a:ext cx="3743809" cy="494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5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CFE4544-A4CB-47F6-86C4-3D34A6B9B05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章 引言</a:t>
            </a:r>
            <a:endParaRPr lang="zh-CN" altLang="en-US" b="1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3915B79-B138-448F-996A-A305B3DF4DA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/>
              <a:t>               1. </a:t>
            </a:r>
            <a:r>
              <a:rPr lang="zh-CN" altLang="en-US" b="1" dirty="0">
                <a:ea typeface="幼圆" panose="02010509060101010101" pitchFamily="49" charset="-122"/>
              </a:rPr>
              <a:t>最优化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简述  </a:t>
            </a:r>
            <a:r>
              <a:rPr lang="zh-CN" altLang="en-US" b="1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              </a:t>
            </a:r>
            <a:r>
              <a:rPr lang="en-US" altLang="zh-CN" b="1" dirty="0"/>
              <a:t>2.</a:t>
            </a:r>
            <a:r>
              <a:rPr lang="en-US" altLang="zh-CN" b="1" dirty="0">
                <a:ea typeface="幼圆" panose="02010509060101010101" pitchFamily="49" charset="-122"/>
              </a:rPr>
              <a:t> </a:t>
            </a:r>
            <a:r>
              <a:rPr lang="zh-CN" altLang="en-US" b="1" dirty="0">
                <a:ea typeface="幼圆" panose="02010509060101010101" pitchFamily="49" charset="-122"/>
              </a:rPr>
              <a:t>最优化概念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ea typeface="幼圆" panose="02010509060101010101" pitchFamily="49" charset="-122"/>
              </a:rPr>
              <a:t>               </a:t>
            </a:r>
            <a:r>
              <a:rPr lang="en-US" altLang="zh-CN" b="1" dirty="0">
                <a:ea typeface="幼圆" panose="02010509060101010101" pitchFamily="49" charset="-122"/>
              </a:rPr>
              <a:t>3. </a:t>
            </a:r>
            <a:r>
              <a:rPr lang="zh-CN" altLang="en-US" b="1" dirty="0">
                <a:ea typeface="幼圆" panose="02010509060101010101" pitchFamily="49" charset="-122"/>
              </a:rPr>
              <a:t>数学知识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ea typeface="幼圆" panose="02010509060101010101" pitchFamily="49" charset="-122"/>
              </a:rPr>
              <a:t>               </a:t>
            </a:r>
            <a:r>
              <a:rPr lang="en-US" altLang="zh-CN" b="1" dirty="0">
                <a:ea typeface="幼圆" panose="02010509060101010101" pitchFamily="49" charset="-122"/>
              </a:rPr>
              <a:t>4. </a:t>
            </a:r>
            <a:r>
              <a:rPr lang="zh-CN" altLang="en-US" b="1" dirty="0">
                <a:ea typeface="幼圆" panose="02010509060101010101" pitchFamily="49" charset="-122"/>
              </a:rPr>
              <a:t>凸集</a:t>
            </a:r>
            <a:endParaRPr lang="en-US" altLang="zh-CN" b="1" dirty="0">
              <a:ea typeface="幼圆" panose="020105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幼圆" panose="02010509060101010101" pitchFamily="49" charset="-122"/>
              </a:rPr>
              <a:t>               5. </a:t>
            </a:r>
            <a:r>
              <a:rPr lang="zh-CN" altLang="en-US" b="1" dirty="0">
                <a:ea typeface="幼圆" panose="02010509060101010101" pitchFamily="49" charset="-122"/>
              </a:rPr>
              <a:t>凸函数</a:t>
            </a:r>
            <a:endParaRPr lang="en-US" altLang="zh-CN" b="1" dirty="0">
              <a:ea typeface="幼圆" panose="020105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幼圆" panose="02010509060101010101" pitchFamily="49" charset="-122"/>
              </a:rPr>
              <a:t>               6. </a:t>
            </a:r>
            <a:r>
              <a:rPr lang="zh-CN" altLang="en-US" b="1" dirty="0">
                <a:ea typeface="幼圆" panose="02010509060101010101" pitchFamily="49" charset="-122"/>
              </a:rPr>
              <a:t>凸规划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ea typeface="幼圆" panose="02010509060101010101" pitchFamily="49" charset="-122"/>
              </a:rPr>
              <a:t>               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E3109E-DA93-4DDD-A52C-5DA9F19D6252}"/>
              </a:ext>
            </a:extLst>
          </p:cNvPr>
          <p:cNvSpPr/>
          <p:nvPr/>
        </p:nvSpPr>
        <p:spPr>
          <a:xfrm>
            <a:off x="125760" y="1196752"/>
            <a:ext cx="88924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</a:rPr>
              <a:t>最优化</a:t>
            </a:r>
            <a:r>
              <a:rPr lang="zh-CN" altLang="en-US" sz="3200" dirty="0"/>
              <a:t>是从所有可行的方案中选择最合理的方案，构造寻求最优解的计算方法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达到最佳目标的方案是最优方案，寻找最优方案的方法</a:t>
            </a:r>
            <a:r>
              <a:rPr lang="en-US" altLang="zh-CN" sz="3200" dirty="0"/>
              <a:t>----</a:t>
            </a:r>
            <a:r>
              <a:rPr lang="zh-CN" altLang="en-US" sz="3200" dirty="0"/>
              <a:t>最优化方法（算法）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这种方法的数学理论即为</a:t>
            </a:r>
            <a:r>
              <a:rPr lang="zh-CN" altLang="en-US" sz="3200" b="1" dirty="0"/>
              <a:t>最优化理论</a:t>
            </a:r>
            <a:endParaRPr lang="en-US" altLang="zh-CN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最优化首先是一种理念，其次才是一种方法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87B969-19C7-411B-B0F4-CAC858692E4F}"/>
              </a:ext>
            </a:extLst>
          </p:cNvPr>
          <p:cNvSpPr/>
          <p:nvPr/>
        </p:nvSpPr>
        <p:spPr>
          <a:xfrm>
            <a:off x="0" y="0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u="sng" dirty="0">
                <a:solidFill>
                  <a:srgbClr val="FF0000"/>
                </a:solidFill>
              </a:rPr>
              <a:t>1.1</a:t>
            </a:r>
            <a:r>
              <a:rPr lang="zh-CN" altLang="en-US" sz="2800" b="1" u="sng" dirty="0">
                <a:solidFill>
                  <a:srgbClr val="FF0000"/>
                </a:solidFill>
              </a:rPr>
              <a:t>最优化简述</a:t>
            </a:r>
            <a:endParaRPr lang="zh-CN" altLang="en-US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75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D73ED02-B081-4CD0-B611-735F7C627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92696"/>
            <a:ext cx="7359118" cy="51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7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3AED43-5F6D-424D-8039-D7DA585DF601}"/>
              </a:ext>
            </a:extLst>
          </p:cNvPr>
          <p:cNvSpPr/>
          <p:nvPr/>
        </p:nvSpPr>
        <p:spPr>
          <a:xfrm>
            <a:off x="179512" y="1443841"/>
            <a:ext cx="89644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1669</a:t>
            </a:r>
            <a:r>
              <a:rPr lang="zh-CN" altLang="en-US" sz="2800" dirty="0"/>
              <a:t>年，解非线性方程的</a:t>
            </a:r>
            <a:r>
              <a:rPr lang="en-US" altLang="zh-CN" sz="2800" dirty="0"/>
              <a:t>Newton—Raphson</a:t>
            </a:r>
            <a:r>
              <a:rPr lang="zh-CN" altLang="en-US" sz="2800" dirty="0"/>
              <a:t>方法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1788</a:t>
            </a:r>
            <a:r>
              <a:rPr lang="zh-CN" altLang="en-US" sz="2800" dirty="0"/>
              <a:t>年，提出</a:t>
            </a:r>
            <a:r>
              <a:rPr lang="en-US" altLang="zh-CN" sz="2800" dirty="0"/>
              <a:t>Lagrange</a:t>
            </a:r>
            <a:r>
              <a:rPr lang="zh-CN" altLang="en-US" sz="2800" dirty="0"/>
              <a:t>乘子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1847</a:t>
            </a:r>
            <a:r>
              <a:rPr lang="zh-CN" altLang="en-US" sz="2800" b="1" dirty="0"/>
              <a:t>年，</a:t>
            </a:r>
            <a:r>
              <a:rPr lang="zh-CN" altLang="en-US" sz="2800" dirty="0"/>
              <a:t>法国数学家</a:t>
            </a:r>
            <a:r>
              <a:rPr lang="en-US" altLang="zh-CN" sz="2800" dirty="0"/>
              <a:t>Cauchy</a:t>
            </a:r>
            <a:r>
              <a:rPr lang="zh-CN" altLang="en-US" sz="2800" dirty="0"/>
              <a:t>研究了函数值沿什么方向下降最快的问题，提出</a:t>
            </a:r>
            <a:r>
              <a:rPr lang="zh-CN" altLang="en-US" sz="2800" b="1" dirty="0"/>
              <a:t>最速下降法</a:t>
            </a:r>
            <a:r>
              <a:rPr lang="en-US" altLang="zh-CN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直至</a:t>
            </a:r>
            <a:r>
              <a:rPr lang="en-US" altLang="zh-CN" sz="2800" dirty="0"/>
              <a:t>20</a:t>
            </a:r>
            <a:r>
              <a:rPr lang="zh-CN" altLang="en-US" sz="2800" dirty="0"/>
              <a:t>世纪</a:t>
            </a:r>
            <a:r>
              <a:rPr lang="en-US" altLang="zh-CN" sz="2800" b="1" dirty="0"/>
              <a:t>30</a:t>
            </a:r>
            <a:r>
              <a:rPr lang="zh-CN" altLang="en-US" sz="2800" b="1" dirty="0"/>
              <a:t>年代</a:t>
            </a:r>
            <a:r>
              <a:rPr lang="zh-CN" altLang="en-US" sz="2800" dirty="0"/>
              <a:t>，最优化这个古老课题并未形成独立的有系统的学科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C8024A-7522-4035-9F78-0CF7E05A805A}"/>
              </a:ext>
            </a:extLst>
          </p:cNvPr>
          <p:cNvSpPr/>
          <p:nvPr/>
        </p:nvSpPr>
        <p:spPr>
          <a:xfrm>
            <a:off x="-13138" y="548680"/>
            <a:ext cx="3220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/>
              <a:t>最优化的历史</a:t>
            </a:r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898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AA8C48E-25A5-4D9A-80EF-0ACF24D8FCA9}"/>
              </a:ext>
            </a:extLst>
          </p:cNvPr>
          <p:cNvSpPr/>
          <p:nvPr/>
        </p:nvSpPr>
        <p:spPr>
          <a:xfrm>
            <a:off x="-13138" y="1700808"/>
            <a:ext cx="52332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1930</a:t>
            </a:r>
            <a:r>
              <a:rPr lang="zh-CN" altLang="en-US" sz="2400" dirty="0"/>
              <a:t>年代，康托诺维奇：线性规划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1940</a:t>
            </a:r>
            <a:r>
              <a:rPr lang="zh-CN" altLang="en-US" sz="2400" dirty="0"/>
              <a:t>年代，</a:t>
            </a:r>
            <a:r>
              <a:rPr lang="en-US" altLang="zh-CN" sz="2400" dirty="0"/>
              <a:t>Dantzig</a:t>
            </a:r>
            <a:r>
              <a:rPr lang="zh-CN" altLang="en-US" sz="2400" dirty="0"/>
              <a:t>：单纯形方法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              </a:t>
            </a:r>
            <a:r>
              <a:rPr lang="zh-CN" altLang="en-US" sz="2400" dirty="0"/>
              <a:t>     冯诺依曼：博弈论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1950</a:t>
            </a:r>
            <a:r>
              <a:rPr lang="zh-CN" altLang="en-US" sz="2400" dirty="0"/>
              <a:t>年代，</a:t>
            </a:r>
            <a:r>
              <a:rPr lang="en-US" altLang="zh-CN" sz="2400" dirty="0"/>
              <a:t>Bellman</a:t>
            </a:r>
            <a:r>
              <a:rPr lang="zh-CN" altLang="en-US" sz="2400" dirty="0"/>
              <a:t>：动态规划，最优性原理；</a:t>
            </a:r>
            <a:r>
              <a:rPr lang="en-US" altLang="zh-CN" sz="2400" dirty="0"/>
              <a:t>KKT</a:t>
            </a:r>
            <a:r>
              <a:rPr lang="zh-CN" altLang="en-US" sz="2400" dirty="0"/>
              <a:t>条件；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B8793A-33D7-443B-A3B7-3C7652FFFD3D}"/>
              </a:ext>
            </a:extLst>
          </p:cNvPr>
          <p:cNvSpPr/>
          <p:nvPr/>
        </p:nvSpPr>
        <p:spPr>
          <a:xfrm>
            <a:off x="-13138" y="548680"/>
            <a:ext cx="3220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/>
              <a:t>最优化的历史</a:t>
            </a:r>
            <a:r>
              <a:rPr lang="en-US" altLang="zh-CN" sz="3600" b="1" dirty="0"/>
              <a:t>2</a:t>
            </a:r>
            <a:endParaRPr lang="zh-CN" altLang="en-US" sz="3600" b="1" dirty="0"/>
          </a:p>
        </p:txBody>
      </p:sp>
      <p:pic>
        <p:nvPicPr>
          <p:cNvPr id="6" name="Picture 3" descr="images">
            <a:extLst>
              <a:ext uri="{FF2B5EF4-FFF2-40B4-BE49-F238E27FC236}">
                <a16:creationId xmlns:a16="http://schemas.microsoft.com/office/drawing/2014/main" id="{3D4A9029-8187-46F2-89E2-90BF7F9BD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64156"/>
            <a:ext cx="1725937" cy="23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imagesg">
            <a:extLst>
              <a:ext uri="{FF2B5EF4-FFF2-40B4-BE49-F238E27FC236}">
                <a16:creationId xmlns:a16="http://schemas.microsoft.com/office/drawing/2014/main" id="{4C674112-47D0-43B0-AB6E-E0E0F21F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31" y="3907662"/>
            <a:ext cx="1730036" cy="207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59920A4-0F42-4F1B-870F-8B5FA9B35DE3}"/>
              </a:ext>
            </a:extLst>
          </p:cNvPr>
          <p:cNvSpPr/>
          <p:nvPr/>
        </p:nvSpPr>
        <p:spPr>
          <a:xfrm>
            <a:off x="3308151" y="3639800"/>
            <a:ext cx="58143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1960</a:t>
            </a:r>
            <a:r>
              <a:rPr lang="zh-CN" altLang="en-US" sz="2400" dirty="0"/>
              <a:t>年代：</a:t>
            </a:r>
            <a:r>
              <a:rPr lang="en-US" altLang="zh-CN" sz="2400" dirty="0" err="1"/>
              <a:t>Zoutendijk</a:t>
            </a:r>
            <a:r>
              <a:rPr lang="zh-CN" altLang="en-US" sz="2400" dirty="0"/>
              <a:t>，</a:t>
            </a:r>
            <a:r>
              <a:rPr lang="en-US" altLang="zh-CN" sz="2400" dirty="0"/>
              <a:t>Rosen</a:t>
            </a:r>
            <a:r>
              <a:rPr lang="zh-CN" altLang="en-US" sz="2400"/>
              <a:t>，</a:t>
            </a:r>
            <a:r>
              <a:rPr lang="en-US" altLang="zh-CN" sz="2400"/>
              <a:t>Carroll</a:t>
            </a:r>
            <a:r>
              <a:rPr lang="zh-CN" altLang="en-US" sz="2400" b="1"/>
              <a:t>非</a:t>
            </a:r>
            <a:r>
              <a:rPr lang="zh-CN" altLang="en-US" sz="2400" b="1" dirty="0"/>
              <a:t>线性规划</a:t>
            </a:r>
            <a:r>
              <a:rPr lang="zh-CN" altLang="en-US" sz="2400"/>
              <a:t>算法。</a:t>
            </a:r>
            <a:r>
              <a:rPr lang="en-US" altLang="zh-CN" sz="2400"/>
              <a:t>Duffin</a:t>
            </a:r>
            <a:r>
              <a:rPr lang="zh-CN" altLang="en-US" sz="2400" dirty="0"/>
              <a:t>，</a:t>
            </a:r>
            <a:r>
              <a:rPr lang="en-US" altLang="zh-CN" sz="2400" dirty="0"/>
              <a:t>Zener</a:t>
            </a:r>
            <a:r>
              <a:rPr lang="zh-CN" altLang="en-US" sz="2400" dirty="0"/>
              <a:t>等几何</a:t>
            </a:r>
            <a:r>
              <a:rPr lang="zh-CN" altLang="en-US" sz="2400"/>
              <a:t>规划。</a:t>
            </a:r>
            <a:r>
              <a:rPr lang="en-US" altLang="zh-CN" sz="2400"/>
              <a:t>Gomory</a:t>
            </a:r>
            <a:r>
              <a:rPr lang="zh-CN" altLang="en-US" sz="2400"/>
              <a:t>整</a:t>
            </a:r>
            <a:r>
              <a:rPr lang="zh-CN" altLang="en-US" sz="2400" dirty="0"/>
              <a:t>数规划，</a:t>
            </a:r>
            <a:r>
              <a:rPr lang="en-US" altLang="zh-CN" sz="2400" dirty="0"/>
              <a:t>Dantzig</a:t>
            </a:r>
            <a:r>
              <a:rPr lang="zh-CN" altLang="en-US" sz="2400" dirty="0"/>
              <a:t>等随机规划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60-70</a:t>
            </a:r>
            <a:r>
              <a:rPr lang="zh-CN" altLang="en-US" sz="2400" dirty="0"/>
              <a:t>年代：</a:t>
            </a:r>
            <a:r>
              <a:rPr lang="en-US" altLang="zh-CN" sz="2400" dirty="0"/>
              <a:t>Cook</a:t>
            </a:r>
            <a:r>
              <a:rPr lang="zh-CN" altLang="en-US" sz="2400" dirty="0"/>
              <a:t>等复杂性理论，组合优化迅速发展</a:t>
            </a:r>
          </a:p>
        </p:txBody>
      </p:sp>
    </p:spTree>
    <p:extLst>
      <p:ext uri="{BB962C8B-B14F-4D97-AF65-F5344CB8AC3E}">
        <p14:creationId xmlns:p14="http://schemas.microsoft.com/office/powerpoint/2010/main" val="345562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40750" cy="4194175"/>
          </a:xfrm>
        </p:spPr>
        <p:txBody>
          <a:bodyPr/>
          <a:lstStyle/>
          <a:p>
            <a:r>
              <a:rPr lang="zh-CN" altLang="en-US"/>
              <a:t>数值优化 </a:t>
            </a:r>
            <a:r>
              <a:rPr lang="en-US" altLang="zh-CN"/>
              <a:t>Numerical Optimization</a:t>
            </a:r>
          </a:p>
          <a:p>
            <a:r>
              <a:rPr lang="zh-CN" altLang="en-US"/>
              <a:t>凸优化 </a:t>
            </a:r>
            <a:r>
              <a:rPr lang="en-US" altLang="zh-CN"/>
              <a:t>Convex Optimization</a:t>
            </a:r>
          </a:p>
          <a:p>
            <a:r>
              <a:rPr lang="zh-CN" altLang="en-US"/>
              <a:t>运筹学 </a:t>
            </a:r>
            <a:r>
              <a:rPr lang="en-US" altLang="zh-CN"/>
              <a:t>Operations Research</a:t>
            </a:r>
          </a:p>
          <a:p>
            <a:r>
              <a:rPr lang="zh-CN" altLang="en-US"/>
              <a:t>数学规划 </a:t>
            </a:r>
            <a:r>
              <a:rPr lang="en-US" altLang="zh-CN"/>
              <a:t>Mathematical Programming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8CA439B3-CAA8-4ECD-8EAB-ED6F2E585F8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836712"/>
            <a:ext cx="8229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>
                <a:latin typeface="楷体_GB2312" pitchFamily="49" charset="-122"/>
                <a:ea typeface="华文新魏" panose="02010800040101010101" pitchFamily="2" charset="-122"/>
              </a:rPr>
              <a:t>田</a:t>
            </a:r>
            <a:r>
              <a:rPr lang="zh-CN" altLang="en-US" sz="3600" b="1">
                <a:ea typeface="华文新魏" panose="02010800040101010101" pitchFamily="2" charset="-122"/>
              </a:rPr>
              <a:t>忌</a:t>
            </a:r>
            <a:r>
              <a:rPr lang="zh-CN" altLang="en-US" sz="3600" b="1">
                <a:latin typeface="楷体_GB2312" pitchFamily="49" charset="-122"/>
                <a:ea typeface="华文新魏" panose="02010800040101010101" pitchFamily="2" charset="-122"/>
              </a:rPr>
              <a:t>赛马</a:t>
            </a:r>
            <a:r>
              <a:rPr lang="en-US" altLang="zh-CN" sz="3600" b="1">
                <a:latin typeface="楷体_GB2312" pitchFamily="49" charset="-122"/>
                <a:ea typeface="华文新魏" panose="02010800040101010101" pitchFamily="2" charset="-122"/>
              </a:rPr>
              <a:t>----</a:t>
            </a:r>
            <a:r>
              <a:rPr lang="zh-CN" altLang="en-US" sz="3600" b="1">
                <a:latin typeface="楷体_GB2312" pitchFamily="49" charset="-122"/>
                <a:ea typeface="华文新魏" panose="02010800040101010101" pitchFamily="2" charset="-122"/>
              </a:rPr>
              <a:t>对策论</a:t>
            </a:r>
          </a:p>
          <a:p>
            <a:pPr eaLnBrk="1" hangingPunct="1"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    </a:t>
            </a:r>
            <a:r>
              <a:rPr lang="zh-CN" altLang="en-US" sz="2400" b="1"/>
              <a:t>孙膑</a:t>
            </a:r>
            <a:r>
              <a:rPr lang="en-US" altLang="zh-CN" sz="2400" b="1"/>
              <a:t>(</a:t>
            </a:r>
            <a:r>
              <a:rPr lang="zh-CN" altLang="en-US" sz="2400" b="1"/>
              <a:t>约公元前</a:t>
            </a:r>
            <a:r>
              <a:rPr lang="en-US" altLang="zh-CN" sz="2400" b="1"/>
              <a:t>380-432)</a:t>
            </a:r>
            <a:r>
              <a:rPr lang="zh-CN" altLang="en-US" sz="2400" b="1"/>
              <a:t>，孙武的后世子孙，战国中期著名军事家，担任齐国将领田忌的军师</a:t>
            </a:r>
            <a:r>
              <a:rPr lang="en-US" altLang="zh-CN" sz="2400" b="1"/>
              <a:t>. </a:t>
            </a:r>
          </a:p>
          <a:p>
            <a:pPr eaLnBrk="1" hangingPunct="1"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   </a:t>
            </a:r>
            <a:r>
              <a:rPr lang="zh-CN" altLang="en-US" sz="2400" b="1"/>
              <a:t>孙膑的“斗马术”是我国古代运筹思想中争取总体最优的脍炙人口的著名范例</a:t>
            </a:r>
            <a:r>
              <a:rPr lang="en-US" altLang="zh-CN" sz="2400" b="1"/>
              <a:t>.</a:t>
            </a:r>
          </a:p>
          <a:p>
            <a:pPr eaLnBrk="1" hangingPunct="1"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   </a:t>
            </a:r>
            <a:r>
              <a:rPr lang="zh-CN" altLang="en-US" sz="2400" b="1"/>
              <a:t>齐将田忌与齐威王赛马，孙膑献策</a:t>
            </a:r>
            <a:r>
              <a:rPr lang="en-US" altLang="zh-CN" sz="2400" b="1"/>
              <a:t>:</a:t>
            </a:r>
            <a:r>
              <a:rPr lang="zh-CN" altLang="en-US" sz="2400" b="1">
                <a:solidFill>
                  <a:schemeClr val="tx2"/>
                </a:solidFill>
              </a:rPr>
              <a:t>以下马对齐王上马</a:t>
            </a:r>
            <a:r>
              <a:rPr lang="en-US" altLang="zh-CN" sz="2400" b="1">
                <a:solidFill>
                  <a:schemeClr val="tx2"/>
                </a:solidFill>
              </a:rPr>
              <a:t>,</a:t>
            </a:r>
            <a:r>
              <a:rPr lang="zh-CN" altLang="en-US" sz="2400" b="1">
                <a:solidFill>
                  <a:schemeClr val="tx2"/>
                </a:solidFill>
              </a:rPr>
              <a:t>以上马对齐王中马，以中马对齐王下马。</a:t>
            </a:r>
            <a:r>
              <a:rPr lang="zh-CN" altLang="en-US" sz="2400" b="1"/>
              <a:t> 结果田忌以</a:t>
            </a:r>
            <a:r>
              <a:rPr lang="zh-CN" altLang="en-US" sz="2400" b="1">
                <a:solidFill>
                  <a:schemeClr val="tx2"/>
                </a:solidFill>
              </a:rPr>
              <a:t>一负两胜</a:t>
            </a:r>
            <a:r>
              <a:rPr lang="zh-CN" altLang="en-US" sz="2400" b="1"/>
              <a:t>而获胜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EB83E6B-4612-4595-987E-10DC9AC2774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7800A2"/>
                </a:solidFill>
                <a:latin typeface="楷体_GB2312" pitchFamily="49" charset="-122"/>
                <a:ea typeface="楷体_GB2312" pitchFamily="49" charset="-122"/>
              </a:rPr>
              <a:t>军</a:t>
            </a:r>
            <a:r>
              <a:rPr lang="zh-CN" altLang="en-US" b="1" dirty="0">
                <a:solidFill>
                  <a:srgbClr val="7800A2"/>
                </a:solidFill>
                <a:latin typeface="楷体_GB2312" pitchFamily="49" charset="-122"/>
                <a:ea typeface="楷体_GB2312" pitchFamily="49" charset="-122"/>
              </a:rPr>
              <a:t>事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0B0CC9-2D0D-4734-9274-01D1DCF3807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19620" y="1742866"/>
            <a:ext cx="8374831" cy="2886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古代中国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</a:t>
            </a:r>
            <a:r>
              <a:rPr lang="en-US" altLang="zh-CN" sz="2000" b="1"/>
              <a:t>《</a:t>
            </a:r>
            <a:r>
              <a:rPr lang="zh-CN" altLang="en-US" sz="2000" b="1"/>
              <a:t>孙子兵法</a:t>
            </a:r>
            <a:r>
              <a:rPr lang="en-US" altLang="zh-CN" sz="2000" b="1"/>
              <a:t>》</a:t>
            </a:r>
            <a:r>
              <a:rPr lang="zh-CN" altLang="en-US" sz="2000" b="1"/>
              <a:t>一书中</a:t>
            </a:r>
            <a:r>
              <a:rPr lang="en-US" altLang="zh-CN" sz="2000" b="1"/>
              <a:t>, </a:t>
            </a:r>
            <a:r>
              <a:rPr lang="zh-CN" altLang="en-US" sz="2000" b="1"/>
              <a:t>体现了丰富的运筹思想。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    孙武首先将度、量、数 等概念引人军事领域</a:t>
            </a:r>
            <a:r>
              <a:rPr lang="en-US" altLang="zh-CN" sz="2000" b="1"/>
              <a:t>,</a:t>
            </a:r>
            <a:r>
              <a:rPr lang="zh-CN" altLang="en-US" sz="2000" b="1"/>
              <a:t>通过必要的计算</a:t>
            </a:r>
            <a:r>
              <a:rPr lang="en-US" altLang="zh-CN" sz="2000" b="1"/>
              <a:t>,  </a:t>
            </a:r>
            <a:r>
              <a:rPr lang="zh-CN" altLang="en-US" sz="2000" b="1"/>
              <a:t>来预测战争的胜负</a:t>
            </a:r>
            <a:r>
              <a:rPr lang="en-US" altLang="zh-CN" sz="2000" b="1"/>
              <a:t>,  </a:t>
            </a:r>
            <a:r>
              <a:rPr lang="zh-CN" altLang="en-US" sz="2000" b="1"/>
              <a:t>并指导战争中的有关行为</a:t>
            </a:r>
            <a:r>
              <a:rPr lang="en-US" altLang="zh-CN" sz="2000" b="1"/>
              <a:t>.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</a:t>
            </a:r>
            <a:r>
              <a:rPr lang="zh-CN" altLang="en-US" sz="2000" b="1"/>
              <a:t>围魏救赵、增兵减灶、沈括运军粮</a:t>
            </a:r>
            <a:r>
              <a:rPr lang="en-US" altLang="zh-CN" sz="2000" b="1"/>
              <a:t>.</a:t>
            </a:r>
            <a:r>
              <a:rPr lang="en-US" altLang="zh-CN" sz="2400" b="1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b="1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99E57A3-25FF-4D97-8EE3-C5BBBC465573}"/>
              </a:ext>
            </a:extLst>
          </p:cNvPr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68313" y="4865688"/>
            <a:ext cx="8496300" cy="14430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古代欧洲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zh-CN" altLang="en-US" sz="2000" b="1"/>
              <a:t>阿基米德、达芬奇、伽利略都研究过作战中的运筹问题</a:t>
            </a:r>
            <a:r>
              <a:rPr lang="en-US" altLang="zh-CN" sz="2000" b="1"/>
              <a:t>.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8C488CA-80A2-41DF-A247-19F9F5C8745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82588" y="685800"/>
            <a:ext cx="3884612" cy="687388"/>
          </a:xfrm>
        </p:spPr>
        <p:txBody>
          <a:bodyPr/>
          <a:lstStyle/>
          <a:p>
            <a:pPr algn="l" eaLnBrk="1" hangingPunct="1"/>
            <a:r>
              <a:rPr lang="zh-CN" altLang="en-US" sz="2800" b="1" dirty="0"/>
              <a:t>最优化的流程</a:t>
            </a:r>
            <a:endParaRPr lang="zh-CN" altLang="en-US" b="1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E120F23-966C-417D-A08D-C5F2FD0AB30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17538" y="1976438"/>
            <a:ext cx="2609850" cy="35258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/>
          </a:p>
          <a:p>
            <a:pPr eaLnBrk="1" hangingPunct="1"/>
            <a:endParaRPr lang="en-US" altLang="zh-CN" sz="2800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086D9AD4-B9BB-4093-B3AD-E9537C3DF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40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8AEF630C-A10F-4850-B3DD-12E20D712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877888"/>
            <a:ext cx="1495425" cy="495300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明确问题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28812741-45F3-4B22-97B2-575286744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1854200"/>
            <a:ext cx="1495425" cy="495300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建立模型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6E943FF2-26F8-4B3F-900E-B5244D1D0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2616200"/>
            <a:ext cx="1495425" cy="495300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设计算法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344" name="AutoShape 8">
            <a:extLst>
              <a:ext uri="{FF2B5EF4-FFF2-40B4-BE49-F238E27FC236}">
                <a16:creationId xmlns:a16="http://schemas.microsoft.com/office/drawing/2014/main" id="{F4C0A9A9-D9F4-4893-9838-C21D2B82B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2555875"/>
            <a:ext cx="1524000" cy="609600"/>
          </a:xfrm>
          <a:prstGeom prst="flowChartDecision">
            <a:avLst/>
          </a:prstGeom>
          <a:noFill/>
          <a:ln w="381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32297E95-3868-40A4-86C7-01B172AA0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3587750"/>
            <a:ext cx="1495425" cy="495300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整理数据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4C8CF03C-2F41-49B5-8C39-C09D95C4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4349750"/>
            <a:ext cx="1495425" cy="495300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求解模型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3FBE565C-6675-4FA2-A723-2DF2E3655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5149850"/>
            <a:ext cx="1495425" cy="495300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评价结果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33DE3B93-4C03-48A3-A062-D17612F8C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26162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简化？</a:t>
            </a:r>
          </a:p>
        </p:txBody>
      </p:sp>
      <p:sp>
        <p:nvSpPr>
          <p:cNvPr id="14349" name="AutoShape 13">
            <a:extLst>
              <a:ext uri="{FF2B5EF4-FFF2-40B4-BE49-F238E27FC236}">
                <a16:creationId xmlns:a16="http://schemas.microsoft.com/office/drawing/2014/main" id="{9D0F1558-CEAE-4C7A-AE56-CD2CEF95B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075" y="5092700"/>
            <a:ext cx="1524000" cy="609600"/>
          </a:xfrm>
          <a:prstGeom prst="flowChartDecision">
            <a:avLst/>
          </a:prstGeom>
          <a:noFill/>
          <a:ln w="381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E3B6D61B-FCB2-4C58-8389-276A3B383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5" y="51689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200" b="1">
                <a:latin typeface="Times New Roman" panose="02020603050405020304" pitchFamily="18" charset="0"/>
              </a:rPr>
              <a:t>满意？</a:t>
            </a:r>
          </a:p>
        </p:txBody>
      </p:sp>
      <p:cxnSp>
        <p:nvCxnSpPr>
          <p:cNvPr id="14351" name="AutoShape 15">
            <a:extLst>
              <a:ext uri="{FF2B5EF4-FFF2-40B4-BE49-F238E27FC236}">
                <a16:creationId xmlns:a16="http://schemas.microsoft.com/office/drawing/2014/main" id="{AA51AA1E-9C50-4A2C-8D67-8D1B02A9D8EE}"/>
              </a:ext>
            </a:extLst>
          </p:cNvPr>
          <p:cNvCxnSpPr>
            <a:cxnSpLocks noChangeShapeType="1"/>
            <a:stCxn id="14341" idx="2"/>
            <a:endCxn id="14342" idx="0"/>
          </p:cNvCxnSpPr>
          <p:nvPr/>
        </p:nvCxnSpPr>
        <p:spPr bwMode="auto">
          <a:xfrm>
            <a:off x="5106988" y="1392238"/>
            <a:ext cx="0" cy="442912"/>
          </a:xfrm>
          <a:prstGeom prst="straightConnector1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2" name="AutoShape 16">
            <a:extLst>
              <a:ext uri="{FF2B5EF4-FFF2-40B4-BE49-F238E27FC236}">
                <a16:creationId xmlns:a16="http://schemas.microsoft.com/office/drawing/2014/main" id="{1194C0B3-38E8-41DA-9EF9-93647A964D44}"/>
              </a:ext>
            </a:extLst>
          </p:cNvPr>
          <p:cNvCxnSpPr>
            <a:cxnSpLocks noChangeShapeType="1"/>
            <a:stCxn id="14342" idx="2"/>
            <a:endCxn id="14343" idx="0"/>
          </p:cNvCxnSpPr>
          <p:nvPr/>
        </p:nvCxnSpPr>
        <p:spPr bwMode="auto">
          <a:xfrm>
            <a:off x="5106988" y="2368550"/>
            <a:ext cx="0" cy="228600"/>
          </a:xfrm>
          <a:prstGeom prst="straightConnector1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3" name="AutoShape 17">
            <a:extLst>
              <a:ext uri="{FF2B5EF4-FFF2-40B4-BE49-F238E27FC236}">
                <a16:creationId xmlns:a16="http://schemas.microsoft.com/office/drawing/2014/main" id="{1406B744-DC7E-466B-B338-7647D027EBE7}"/>
              </a:ext>
            </a:extLst>
          </p:cNvPr>
          <p:cNvCxnSpPr>
            <a:cxnSpLocks noChangeShapeType="1"/>
            <a:stCxn id="14343" idx="3"/>
            <a:endCxn id="14344" idx="1"/>
          </p:cNvCxnSpPr>
          <p:nvPr/>
        </p:nvCxnSpPr>
        <p:spPr bwMode="auto">
          <a:xfrm flipV="1">
            <a:off x="5873750" y="2860675"/>
            <a:ext cx="266700" cy="3175"/>
          </a:xfrm>
          <a:prstGeom prst="straightConnector1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4" name="AutoShape 18">
            <a:extLst>
              <a:ext uri="{FF2B5EF4-FFF2-40B4-BE49-F238E27FC236}">
                <a16:creationId xmlns:a16="http://schemas.microsoft.com/office/drawing/2014/main" id="{5B6E8C13-8DD8-4AD6-AD6E-90D206E08E34}"/>
              </a:ext>
            </a:extLst>
          </p:cNvPr>
          <p:cNvCxnSpPr>
            <a:cxnSpLocks noChangeShapeType="1"/>
            <a:stCxn id="14344" idx="2"/>
            <a:endCxn id="14345" idx="0"/>
          </p:cNvCxnSpPr>
          <p:nvPr/>
        </p:nvCxnSpPr>
        <p:spPr bwMode="auto">
          <a:xfrm rot="5400000">
            <a:off x="5822156" y="2469357"/>
            <a:ext cx="384175" cy="1814512"/>
          </a:xfrm>
          <a:prstGeom prst="bentConnector3">
            <a:avLst>
              <a:gd name="adj1" fmla="val 50000"/>
            </a:avLst>
          </a:prstGeom>
          <a:noFill/>
          <a:ln w="38100" cap="sq">
            <a:solidFill>
              <a:schemeClr val="tx2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5" name="AutoShape 19">
            <a:extLst>
              <a:ext uri="{FF2B5EF4-FFF2-40B4-BE49-F238E27FC236}">
                <a16:creationId xmlns:a16="http://schemas.microsoft.com/office/drawing/2014/main" id="{B8A08AF6-6440-487F-BE2D-0193495D676F}"/>
              </a:ext>
            </a:extLst>
          </p:cNvPr>
          <p:cNvCxnSpPr>
            <a:cxnSpLocks noChangeShapeType="1"/>
            <a:stCxn id="14345" idx="2"/>
            <a:endCxn id="14346" idx="0"/>
          </p:cNvCxnSpPr>
          <p:nvPr/>
        </p:nvCxnSpPr>
        <p:spPr bwMode="auto">
          <a:xfrm>
            <a:off x="5106988" y="4102100"/>
            <a:ext cx="0" cy="228600"/>
          </a:xfrm>
          <a:prstGeom prst="straightConnector1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" name="AutoShape 20">
            <a:extLst>
              <a:ext uri="{FF2B5EF4-FFF2-40B4-BE49-F238E27FC236}">
                <a16:creationId xmlns:a16="http://schemas.microsoft.com/office/drawing/2014/main" id="{4C68735E-53E7-40E7-8E25-7363F7A4BD9C}"/>
              </a:ext>
            </a:extLst>
          </p:cNvPr>
          <p:cNvCxnSpPr>
            <a:cxnSpLocks noChangeShapeType="1"/>
            <a:stCxn id="14346" idx="2"/>
            <a:endCxn id="14347" idx="0"/>
          </p:cNvCxnSpPr>
          <p:nvPr/>
        </p:nvCxnSpPr>
        <p:spPr bwMode="auto">
          <a:xfrm>
            <a:off x="5106988" y="4864100"/>
            <a:ext cx="0" cy="266700"/>
          </a:xfrm>
          <a:prstGeom prst="straightConnector1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7" name="AutoShape 21">
            <a:extLst>
              <a:ext uri="{FF2B5EF4-FFF2-40B4-BE49-F238E27FC236}">
                <a16:creationId xmlns:a16="http://schemas.microsoft.com/office/drawing/2014/main" id="{1CA40A70-73CF-4FE9-A680-3D701E6C97AD}"/>
              </a:ext>
            </a:extLst>
          </p:cNvPr>
          <p:cNvCxnSpPr>
            <a:cxnSpLocks noChangeShapeType="1"/>
            <a:stCxn id="14347" idx="3"/>
          </p:cNvCxnSpPr>
          <p:nvPr/>
        </p:nvCxnSpPr>
        <p:spPr bwMode="auto">
          <a:xfrm>
            <a:off x="5873750" y="5397500"/>
            <a:ext cx="342900" cy="1588"/>
          </a:xfrm>
          <a:prstGeom prst="straightConnector1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8" name="AutoShape 22">
            <a:extLst>
              <a:ext uri="{FF2B5EF4-FFF2-40B4-BE49-F238E27FC236}">
                <a16:creationId xmlns:a16="http://schemas.microsoft.com/office/drawing/2014/main" id="{24708EDE-F062-45A1-B3C3-0B95C81A42C3}"/>
              </a:ext>
            </a:extLst>
          </p:cNvPr>
          <p:cNvCxnSpPr>
            <a:cxnSpLocks noChangeShapeType="1"/>
            <a:stCxn id="14349" idx="3"/>
            <a:endCxn id="14341" idx="3"/>
          </p:cNvCxnSpPr>
          <p:nvPr/>
        </p:nvCxnSpPr>
        <p:spPr bwMode="auto">
          <a:xfrm flipH="1" flipV="1">
            <a:off x="5873750" y="1125538"/>
            <a:ext cx="1857375" cy="4271962"/>
          </a:xfrm>
          <a:prstGeom prst="bentConnector3">
            <a:avLst>
              <a:gd name="adj1" fmla="val -11282"/>
            </a:avLst>
          </a:prstGeom>
          <a:noFill/>
          <a:ln w="38100" cap="sq">
            <a:solidFill>
              <a:schemeClr val="tx2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9" name="Text Box 23">
            <a:extLst>
              <a:ext uri="{FF2B5EF4-FFF2-40B4-BE49-F238E27FC236}">
                <a16:creationId xmlns:a16="http://schemas.microsoft.com/office/drawing/2014/main" id="{FB28DA56-D7EC-4FA3-A767-EEC725AA9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2989263"/>
            <a:ext cx="6175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latin typeface="Times New Roman" panose="02020603050405020304" pitchFamily="18" charset="0"/>
              </a:rPr>
              <a:t>Yes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360" name="Text Box 24">
            <a:extLst>
              <a:ext uri="{FF2B5EF4-FFF2-40B4-BE49-F238E27FC236}">
                <a16:creationId xmlns:a16="http://schemas.microsoft.com/office/drawing/2014/main" id="{E363903B-D094-44BD-9FCD-760C1A4EC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1663700"/>
            <a:ext cx="5254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latin typeface="Times New Roman" panose="02020603050405020304" pitchFamily="18" charset="0"/>
              </a:rPr>
              <a:t>No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361" name="Text Box 25">
            <a:extLst>
              <a:ext uri="{FF2B5EF4-FFF2-40B4-BE49-F238E27FC236}">
                <a16:creationId xmlns:a16="http://schemas.microsoft.com/office/drawing/2014/main" id="{6A59B4AE-E904-4396-9E0F-49C63D229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275" y="4826000"/>
            <a:ext cx="5254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latin typeface="Times New Roman" panose="02020603050405020304" pitchFamily="18" charset="0"/>
              </a:rPr>
              <a:t>No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cxnSp>
        <p:nvCxnSpPr>
          <p:cNvPr id="14362" name="AutoShape 26">
            <a:extLst>
              <a:ext uri="{FF2B5EF4-FFF2-40B4-BE49-F238E27FC236}">
                <a16:creationId xmlns:a16="http://schemas.microsoft.com/office/drawing/2014/main" id="{26E6D664-5833-4574-A773-46CAD58965C6}"/>
              </a:ext>
            </a:extLst>
          </p:cNvPr>
          <p:cNvCxnSpPr>
            <a:cxnSpLocks noChangeShapeType="1"/>
            <a:stCxn id="14344" idx="0"/>
            <a:endCxn id="14342" idx="3"/>
          </p:cNvCxnSpPr>
          <p:nvPr/>
        </p:nvCxnSpPr>
        <p:spPr bwMode="auto">
          <a:xfrm rot="5400000" flipH="1">
            <a:off x="6180137" y="1795463"/>
            <a:ext cx="434975" cy="1047750"/>
          </a:xfrm>
          <a:prstGeom prst="bentConnector2">
            <a:avLst/>
          </a:prstGeom>
          <a:noFill/>
          <a:ln w="38100" cap="sq">
            <a:solidFill>
              <a:schemeClr val="tx2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1" name="Text Box 27">
            <a:extLst>
              <a:ext uri="{FF2B5EF4-FFF2-40B4-BE49-F238E27FC236}">
                <a16:creationId xmlns:a16="http://schemas.microsoft.com/office/drawing/2014/main" id="{A6A2D798-79C3-4E6F-BF75-EE6CB355A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133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4364" name="Rectangle 28">
            <a:extLst>
              <a:ext uri="{FF2B5EF4-FFF2-40B4-BE49-F238E27FC236}">
                <a16:creationId xmlns:a16="http://schemas.microsoft.com/office/drawing/2014/main" id="{04A0997E-8075-4A12-B3C2-540482B9F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1905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明确问题</a:t>
            </a:r>
          </a:p>
          <a:p>
            <a:pPr eaLnBrk="1" hangingPunct="1"/>
            <a:r>
              <a:rPr lang="zh-CN" altLang="en-US" sz="2400" b="1"/>
              <a:t>建立模型</a:t>
            </a:r>
          </a:p>
          <a:p>
            <a:pPr eaLnBrk="1" hangingPunct="1"/>
            <a:r>
              <a:rPr lang="zh-CN" altLang="en-US" sz="2400" b="1"/>
              <a:t>设计算法</a:t>
            </a:r>
          </a:p>
          <a:p>
            <a:pPr eaLnBrk="1" hangingPunct="1"/>
            <a:r>
              <a:rPr lang="zh-CN" altLang="en-US" sz="2400" b="1"/>
              <a:t>整理数据</a:t>
            </a:r>
          </a:p>
          <a:p>
            <a:pPr eaLnBrk="1" hangingPunct="1"/>
            <a:r>
              <a:rPr lang="zh-CN" altLang="en-US" sz="2400" b="1"/>
              <a:t>求解模型</a:t>
            </a:r>
          </a:p>
          <a:p>
            <a:pPr eaLnBrk="1" hangingPunct="1"/>
            <a:r>
              <a:rPr lang="zh-CN" altLang="en-US" sz="2400" b="1"/>
              <a:t>评价结果</a:t>
            </a:r>
          </a:p>
          <a:p>
            <a:pPr eaLnBrk="1" hangingPunct="1"/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 autoUpdateAnimBg="0"/>
      <p:bldP spid="14342" grpId="0" animBg="1" autoUpdateAnimBg="0"/>
      <p:bldP spid="14343" grpId="0" animBg="1" autoUpdateAnimBg="0"/>
      <p:bldP spid="14344" grpId="0" animBg="1"/>
      <p:bldP spid="14345" grpId="0" animBg="1" autoUpdateAnimBg="0"/>
      <p:bldP spid="14346" grpId="0" animBg="1" autoUpdateAnimBg="0"/>
      <p:bldP spid="14347" grpId="0" animBg="1" autoUpdateAnimBg="0"/>
      <p:bldP spid="14348" grpId="0" autoUpdateAnimBg="0"/>
      <p:bldP spid="14349" grpId="0" animBg="1"/>
      <p:bldP spid="14350" grpId="0" autoUpdateAnimBg="0"/>
      <p:bldP spid="14359" grpId="0" autoUpdateAnimBg="0"/>
      <p:bldP spid="14360" grpId="0" autoUpdateAnimBg="0"/>
      <p:bldP spid="1436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6646CCE-2426-4E4F-BF27-B8A0A1C4298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620713"/>
            <a:ext cx="7772400" cy="5029200"/>
          </a:xfrm>
        </p:spPr>
        <p:txBody>
          <a:bodyPr/>
          <a:lstStyle/>
          <a:p>
            <a:pPr eaLnBrk="1" hangingPunct="1">
              <a:buNone/>
            </a:pPr>
            <a:r>
              <a:rPr kumimoji="1" lang="zh-CN" altLang="en-US" sz="2800" b="1" dirty="0"/>
              <a:t>（</a:t>
            </a:r>
            <a:r>
              <a:rPr kumimoji="1" lang="en-US" altLang="zh-CN" sz="2800" b="1" dirty="0"/>
              <a:t>1</a:t>
            </a:r>
            <a:r>
              <a:rPr kumimoji="1" lang="zh-CN" altLang="en-US" sz="2800" b="1" dirty="0"/>
              <a:t>）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生产计划的编制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b="1" dirty="0"/>
          </a:p>
          <a:p>
            <a:pPr eaLnBrk="1" hangingPunct="1"/>
            <a:endParaRPr lang="en-US" altLang="zh-CN" dirty="0">
              <a:solidFill>
                <a:srgbClr val="FFFFFF"/>
              </a:solidFill>
            </a:endParaRPr>
          </a:p>
        </p:txBody>
      </p:sp>
      <p:graphicFrame>
        <p:nvGraphicFramePr>
          <p:cNvPr id="76803" name="Object 3">
            <a:extLst>
              <a:ext uri="{FF2B5EF4-FFF2-40B4-BE49-F238E27FC236}">
                <a16:creationId xmlns:a16="http://schemas.microsoft.com/office/drawing/2014/main" id="{BE66F513-0E66-4B80-96EA-06D0B9463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209675"/>
          <a:ext cx="6697663" cy="537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6" name="文档" r:id="rId3" imgW="5810207" imgH="4648256" progId="Word.Document.8">
                  <p:embed/>
                </p:oleObj>
              </mc:Choice>
              <mc:Fallback>
                <p:oleObj name="文档" r:id="rId3" imgW="5810207" imgH="46482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209675"/>
                        <a:ext cx="6697663" cy="537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Text Box 4">
            <a:extLst>
              <a:ext uri="{FF2B5EF4-FFF2-40B4-BE49-F238E27FC236}">
                <a16:creationId xmlns:a16="http://schemas.microsoft.com/office/drawing/2014/main" id="{D6CA8C59-2BE7-49AD-9C6E-46CF3C7E2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3405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问：企业应如何安排生产，能使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总收益最大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FEF5BB57-99D7-4D2E-8354-709D721D31B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304800"/>
            <a:ext cx="7772400" cy="9144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FF0000"/>
                </a:solidFill>
              </a:rPr>
              <a:t>数学模型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068229C-7D64-4A44-9B04-E046D442BF4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052513"/>
            <a:ext cx="8001000" cy="990600"/>
          </a:xfrm>
          <a:noFill/>
        </p:spPr>
        <p:txBody>
          <a:bodyPr/>
          <a:lstStyle/>
          <a:p>
            <a:pPr eaLnBrk="1" hangingPunct="1"/>
            <a:r>
              <a:rPr lang="zh-CN" altLang="en-US" sz="2800" b="1"/>
              <a:t>决策目标：</a:t>
            </a:r>
            <a:r>
              <a:rPr lang="en-US" altLang="zh-CN" sz="2800" b="1"/>
              <a:t>A</a:t>
            </a:r>
            <a:r>
              <a:rPr lang="zh-CN" altLang="en-US" sz="2800" b="1"/>
              <a:t>、</a:t>
            </a:r>
            <a:r>
              <a:rPr lang="en-US" altLang="zh-CN" sz="2800" b="1"/>
              <a:t>B</a:t>
            </a:r>
            <a:r>
              <a:rPr lang="zh-CN" altLang="en-US" sz="2800" b="1"/>
              <a:t>、</a:t>
            </a:r>
            <a:r>
              <a:rPr lang="en-US" altLang="zh-CN" sz="2800" b="1"/>
              <a:t>C </a:t>
            </a:r>
            <a:r>
              <a:rPr lang="zh-CN" altLang="en-US" sz="2800" b="1"/>
              <a:t>产品各生产多少台使企业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/>
              <a:t>                       总收益最大？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FFFFFF"/>
              </a:solidFill>
            </a:endParaRPr>
          </a:p>
          <a:p>
            <a:pPr eaLnBrk="1" hangingPunct="1"/>
            <a:endParaRPr lang="zh-CN" altLang="en-US" sz="2800">
              <a:solidFill>
                <a:srgbClr val="FFFFFF"/>
              </a:solidFill>
            </a:endParaRPr>
          </a:p>
          <a:p>
            <a:pPr eaLnBrk="1" hangingPunct="1"/>
            <a:endParaRPr lang="zh-CN" altLang="en-US" sz="2800">
              <a:solidFill>
                <a:srgbClr val="FFFFFF"/>
              </a:solidFill>
            </a:endParaRPr>
          </a:p>
          <a:p>
            <a:pPr eaLnBrk="1" hangingPunct="1"/>
            <a:endParaRPr lang="zh-CN" altLang="en-US" sz="2800">
              <a:solidFill>
                <a:srgbClr val="FFFF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77832" name="Text Box 8">
            <a:extLst>
              <a:ext uri="{FF2B5EF4-FFF2-40B4-BE49-F238E27FC236}">
                <a16:creationId xmlns:a16="http://schemas.microsoft.com/office/drawing/2014/main" id="{5D64A8EE-A256-43BF-AF15-8CFE4B9F9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36576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决策变量：设</a:t>
            </a:r>
          </a:p>
          <a:p>
            <a:pPr>
              <a:spcBef>
                <a:spcPct val="50000"/>
              </a:spcBef>
            </a:pP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1A5E684B-7A01-4A19-9641-F63FFE4DE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95600"/>
            <a:ext cx="2971800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目标函数：</a:t>
            </a:r>
          </a:p>
          <a:p>
            <a:pPr>
              <a:spcBef>
                <a:spcPct val="50000"/>
              </a:spcBef>
            </a:pP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7834" name="Text Box 10">
            <a:extLst>
              <a:ext uri="{FF2B5EF4-FFF2-40B4-BE49-F238E27FC236}">
                <a16:creationId xmlns:a16="http://schemas.microsoft.com/office/drawing/2014/main" id="{1B23ABD7-9365-40B1-A825-3941DBFD5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22431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约束条件：</a:t>
            </a:r>
          </a:p>
          <a:p>
            <a:pPr>
              <a:spcBef>
                <a:spcPct val="50000"/>
              </a:spcBef>
            </a:pPr>
            <a:endParaRPr kumimoji="1" lang="en-US" altLang="zh-CN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35" name="Text Box 11">
            <a:extLst>
              <a:ext uri="{FF2B5EF4-FFF2-40B4-BE49-F238E27FC236}">
                <a16:creationId xmlns:a16="http://schemas.microsoft.com/office/drawing/2014/main" id="{2590BD79-5904-4955-8578-369C88EC7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zh-CN" altLang="en-US" sz="2800" b="1">
                <a:latin typeface="Times New Roman" panose="02020603050405020304" pitchFamily="18" charset="0"/>
              </a:rPr>
              <a:t>非负条件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77843" name="Object 19">
            <a:extLst>
              <a:ext uri="{FF2B5EF4-FFF2-40B4-BE49-F238E27FC236}">
                <a16:creationId xmlns:a16="http://schemas.microsoft.com/office/drawing/2014/main" id="{3545113A-59EC-40D7-BC54-BAA5BA152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2187575"/>
          <a:ext cx="57959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8" name="Equation" r:id="rId3" imgW="2540000" imgH="228600" progId="Equation.DSMT4">
                  <p:embed/>
                </p:oleObj>
              </mc:Choice>
              <mc:Fallback>
                <p:oleObj name="Equation" r:id="rId3" imgW="25400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187575"/>
                        <a:ext cx="57959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20">
            <a:extLst>
              <a:ext uri="{FF2B5EF4-FFF2-40B4-BE49-F238E27FC236}">
                <a16:creationId xmlns:a16="http://schemas.microsoft.com/office/drawing/2014/main" id="{FCCAE723-73AE-4594-915B-3BAF3AFBE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846388"/>
          <a:ext cx="30241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9" name="Equation" r:id="rId5" imgW="1257300" imgH="228600" progId="Equation.DSMT4">
                  <p:embed/>
                </p:oleObj>
              </mc:Choice>
              <mc:Fallback>
                <p:oleObj name="Equation" r:id="rId5" imgW="12573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846388"/>
                        <a:ext cx="302418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>
            <a:extLst>
              <a:ext uri="{FF2B5EF4-FFF2-40B4-BE49-F238E27FC236}">
                <a16:creationId xmlns:a16="http://schemas.microsoft.com/office/drawing/2014/main" id="{06675862-9BAC-40A1-8C43-F696C89FA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842300"/>
              </p:ext>
            </p:extLst>
          </p:nvPr>
        </p:nvGraphicFramePr>
        <p:xfrm>
          <a:off x="2627313" y="3429000"/>
          <a:ext cx="31686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0" name="Equation" r:id="rId7" imgW="1320480" imgH="914400" progId="Equation.DSMT4">
                  <p:embed/>
                </p:oleObj>
              </mc:Choice>
              <mc:Fallback>
                <p:oleObj name="Equation" r:id="rId7" imgW="1320480" imgH="914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429000"/>
                        <a:ext cx="3168650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6" name="Object 22">
            <a:extLst>
              <a:ext uri="{FF2B5EF4-FFF2-40B4-BE49-F238E27FC236}">
                <a16:creationId xmlns:a16="http://schemas.microsoft.com/office/drawing/2014/main" id="{88365A5D-CFF9-4805-888E-01C3DF9995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3338" y="5661025"/>
          <a:ext cx="21955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1" name="Equation" r:id="rId9" imgW="761669" imgH="228501" progId="Equation.DSMT4">
                  <p:embed/>
                </p:oleObj>
              </mc:Choice>
              <mc:Fallback>
                <p:oleObj name="Equation" r:id="rId9" imgW="761669" imgH="228501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5661025"/>
                        <a:ext cx="2195512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28539" y="4180913"/>
            <a:ext cx="2884491" cy="19002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84817" y="58964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整数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 autoUpdateAnimBg="0"/>
      <p:bldP spid="77832" grpId="0" autoUpdateAnimBg="0"/>
      <p:bldP spid="77833" grpId="0" autoUpdateAnimBg="0"/>
      <p:bldP spid="77834" grpId="0" autoUpdateAnimBg="0"/>
      <p:bldP spid="77835" grpId="0" autoUpdateAnimBg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4" name="Object 6">
            <a:extLst>
              <a:ext uri="{FF2B5EF4-FFF2-40B4-BE49-F238E27FC236}">
                <a16:creationId xmlns:a16="http://schemas.microsoft.com/office/drawing/2014/main" id="{989C6481-6183-4883-9966-5E52EEB66D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332927"/>
              </p:ext>
            </p:extLst>
          </p:nvPr>
        </p:nvGraphicFramePr>
        <p:xfrm>
          <a:off x="1835696" y="943626"/>
          <a:ext cx="5400675" cy="454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6" name="Equation" r:id="rId3" imgW="1689100" imgH="1422400" progId="Equation.DSMT4">
                  <p:embed/>
                </p:oleObj>
              </mc:Choice>
              <mc:Fallback>
                <p:oleObj name="Equation" r:id="rId3" imgW="1689100" imgH="142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943626"/>
                        <a:ext cx="5400675" cy="4549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Rectangle 7">
            <a:extLst>
              <a:ext uri="{FF2B5EF4-FFF2-40B4-BE49-F238E27FC236}">
                <a16:creationId xmlns:a16="http://schemas.microsoft.com/office/drawing/2014/main" id="{66AE8436-AA8C-45EE-8134-AB64CEE97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5605017"/>
            <a:ext cx="5400675" cy="503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/>
              <a:t>整数线性规划模型</a:t>
            </a:r>
          </a:p>
        </p:txBody>
      </p:sp>
      <p:sp>
        <p:nvSpPr>
          <p:cNvPr id="2" name="矩形 1"/>
          <p:cNvSpPr/>
          <p:nvPr/>
        </p:nvSpPr>
        <p:spPr>
          <a:xfrm>
            <a:off x="5580112" y="4797152"/>
            <a:ext cx="1008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/>
              <a:t>整数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075766A-1593-4B47-ADC2-89841104FFE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" y="492124"/>
            <a:ext cx="3178696" cy="690563"/>
          </a:xfrm>
        </p:spPr>
        <p:txBody>
          <a:bodyPr/>
          <a:lstStyle/>
          <a:p>
            <a:pPr eaLnBrk="1" hangingPunct="1"/>
            <a:r>
              <a:rPr kumimoji="1" lang="zh-CN" altLang="en-US" sz="3200" b="1"/>
              <a:t>（</a:t>
            </a:r>
            <a:r>
              <a:rPr kumimoji="1" lang="en-US" altLang="zh-CN" sz="3200" b="1"/>
              <a:t>2</a:t>
            </a:r>
            <a:r>
              <a:rPr kumimoji="1" lang="zh-CN" altLang="en-US" sz="3200" b="1"/>
              <a:t>）</a:t>
            </a:r>
            <a:r>
              <a:rPr lang="zh-CN" altLang="en-US" sz="32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运输问题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0A8ACFD-2B5D-4673-A0F9-2811F160EF3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68413"/>
            <a:ext cx="8458200" cy="5360987"/>
          </a:xfrm>
        </p:spPr>
        <p:txBody>
          <a:bodyPr/>
          <a:lstStyle/>
          <a:p>
            <a:pPr eaLnBrk="1" hangingPunct="1"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zh-CN" altLang="en-US" sz="1800" b="1"/>
              <a:t>某建材公司有三个水泥厂                     ，四个经销商                              </a:t>
            </a:r>
          </a:p>
          <a:p>
            <a:pPr eaLnBrk="1" hangingPunct="1"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zh-CN" altLang="en-US" sz="1800" b="1"/>
              <a:t>其产量、销量、运费（元</a:t>
            </a:r>
            <a:r>
              <a:rPr lang="en-US" altLang="zh-CN" sz="1800" b="1"/>
              <a:t>/</a:t>
            </a:r>
            <a:r>
              <a:rPr lang="zh-CN" altLang="en-US" sz="1800" b="1"/>
              <a:t>吨）见下表：</a:t>
            </a:r>
          </a:p>
          <a:p>
            <a:pPr eaLnBrk="1" hangingPunct="1">
              <a:lnSpc>
                <a:spcPct val="145000"/>
              </a:lnSpc>
              <a:buFont typeface="Wingdings" panose="05000000000000000000" pitchFamily="2" charset="2"/>
              <a:buNone/>
            </a:pPr>
            <a:endParaRPr lang="zh-CN" altLang="en-US" sz="1800" b="1"/>
          </a:p>
          <a:p>
            <a:pPr eaLnBrk="1" hangingPunct="1">
              <a:lnSpc>
                <a:spcPct val="145000"/>
              </a:lnSpc>
              <a:buFont typeface="Wingdings" panose="05000000000000000000" pitchFamily="2" charset="2"/>
              <a:buNone/>
            </a:pPr>
            <a:endParaRPr lang="zh-CN" altLang="en-US" sz="1800" b="1"/>
          </a:p>
          <a:p>
            <a:pPr eaLnBrk="1" hangingPunct="1">
              <a:lnSpc>
                <a:spcPct val="145000"/>
              </a:lnSpc>
              <a:buFont typeface="Wingdings" panose="05000000000000000000" pitchFamily="2" charset="2"/>
              <a:buNone/>
            </a:pPr>
            <a:endParaRPr lang="zh-CN" altLang="en-US" sz="1800" b="1"/>
          </a:p>
          <a:p>
            <a:pPr eaLnBrk="1" hangingPunct="1">
              <a:lnSpc>
                <a:spcPct val="145000"/>
              </a:lnSpc>
              <a:buFont typeface="Wingdings" panose="05000000000000000000" pitchFamily="2" charset="2"/>
              <a:buNone/>
            </a:pPr>
            <a:endParaRPr lang="zh-CN" altLang="en-US" sz="1800" b="1"/>
          </a:p>
          <a:p>
            <a:pPr eaLnBrk="1" hangingPunct="1">
              <a:lnSpc>
                <a:spcPct val="145000"/>
              </a:lnSpc>
              <a:buFont typeface="Wingdings" panose="05000000000000000000" pitchFamily="2" charset="2"/>
              <a:buNone/>
            </a:pPr>
            <a:endParaRPr lang="zh-CN" altLang="en-US" sz="1800" b="1"/>
          </a:p>
          <a:p>
            <a:pPr eaLnBrk="1" hangingPunct="1"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zh-CN" altLang="en-US" sz="1800" b="1"/>
              <a:t>如何制定调运方案，使总的</a:t>
            </a:r>
            <a:r>
              <a:rPr lang="zh-CN" altLang="en-US" sz="1800" b="1">
                <a:solidFill>
                  <a:srgbClr val="FF0000"/>
                </a:solidFill>
              </a:rPr>
              <a:t>运费最小</a:t>
            </a:r>
            <a:r>
              <a:rPr lang="en-US" altLang="zh-CN" sz="1800" b="1"/>
              <a:t>?</a:t>
            </a:r>
          </a:p>
        </p:txBody>
      </p:sp>
      <p:pic>
        <p:nvPicPr>
          <p:cNvPr id="29700" name="Picture 4" descr="t5">
            <a:extLst>
              <a:ext uri="{FF2B5EF4-FFF2-40B4-BE49-F238E27FC236}">
                <a16:creationId xmlns:a16="http://schemas.microsoft.com/office/drawing/2014/main" id="{1E9FBAB5-032E-4C1D-A97A-5799EF091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205831"/>
            <a:ext cx="7696200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5">
            <a:extLst>
              <a:ext uri="{FF2B5EF4-FFF2-40B4-BE49-F238E27FC236}">
                <a16:creationId xmlns:a16="http://schemas.microsoft.com/office/drawing/2014/main" id="{2B53DED9-2FE4-4254-A269-EC482B68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9702" name="Object 6">
            <a:extLst>
              <a:ext uri="{FF2B5EF4-FFF2-40B4-BE49-F238E27FC236}">
                <a16:creationId xmlns:a16="http://schemas.microsoft.com/office/drawing/2014/main" id="{22E598FD-A956-4C95-BD37-500C43E83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387208"/>
              </p:ext>
            </p:extLst>
          </p:nvPr>
        </p:nvGraphicFramePr>
        <p:xfrm>
          <a:off x="3203848" y="1340768"/>
          <a:ext cx="11430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3" r:id="rId4" imgW="698500" imgH="228600" progId="Equation.DSMT4">
                  <p:embed/>
                </p:oleObj>
              </mc:Choice>
              <mc:Fallback>
                <p:oleObj r:id="rId4" imgW="6985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340768"/>
                        <a:ext cx="11430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7">
            <a:extLst>
              <a:ext uri="{FF2B5EF4-FFF2-40B4-BE49-F238E27FC236}">
                <a16:creationId xmlns:a16="http://schemas.microsoft.com/office/drawing/2014/main" id="{61E96221-90D4-4EDB-9595-45A8D5B6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9704" name="Object 8">
            <a:extLst>
              <a:ext uri="{FF2B5EF4-FFF2-40B4-BE49-F238E27FC236}">
                <a16:creationId xmlns:a16="http://schemas.microsoft.com/office/drawing/2014/main" id="{F128DFCE-6344-476F-88A8-8F6709089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236891"/>
              </p:ext>
            </p:extLst>
          </p:nvPr>
        </p:nvGraphicFramePr>
        <p:xfrm>
          <a:off x="5940152" y="1340768"/>
          <a:ext cx="16764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4" r:id="rId6" imgW="965200" imgH="228600" progId="Equation.DSMT4">
                  <p:embed/>
                </p:oleObj>
              </mc:Choice>
              <mc:Fallback>
                <p:oleObj r:id="rId6" imgW="9652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1340768"/>
                        <a:ext cx="16764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431DA59-3B8F-43F4-AA08-8EC7039BD717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076825" y="2708275"/>
            <a:ext cx="3887788" cy="1584325"/>
          </a:xfrm>
          <a:solidFill>
            <a:schemeClr val="hlink"/>
          </a:solidFill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由生产基地                          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运到销售地                        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的货运量为     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3890F2C-11B5-4A13-AF95-C4CB1580F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6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5066899A-954C-40BB-A52F-FDE6EE0F4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34F1B09E-ABF0-487E-A4E0-C4AF20FDB3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2708275"/>
          <a:ext cx="17526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2" r:id="rId3" imgW="952087" imgH="228501" progId="Equation.DSMT4">
                  <p:embed/>
                </p:oleObj>
              </mc:Choice>
              <mc:Fallback>
                <p:oleObj r:id="rId3" imgW="952087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708275"/>
                        <a:ext cx="17526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6">
            <a:extLst>
              <a:ext uri="{FF2B5EF4-FFF2-40B4-BE49-F238E27FC236}">
                <a16:creationId xmlns:a16="http://schemas.microsoft.com/office/drawing/2014/main" id="{DE2A1075-A9BA-4D16-981C-8A1EBB91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0727" name="Object 7">
            <a:extLst>
              <a:ext uri="{FF2B5EF4-FFF2-40B4-BE49-F238E27FC236}">
                <a16:creationId xmlns:a16="http://schemas.microsoft.com/office/drawing/2014/main" id="{2B5893F9-39B1-434E-B3CC-8A036A430A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3213100"/>
          <a:ext cx="2133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3" r:id="rId5" imgW="1193800" imgH="241300" progId="Equation.DSMT4">
                  <p:embed/>
                </p:oleObj>
              </mc:Choice>
              <mc:Fallback>
                <p:oleObj r:id="rId5" imgW="11938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213100"/>
                        <a:ext cx="21336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8">
            <a:extLst>
              <a:ext uri="{FF2B5EF4-FFF2-40B4-BE49-F238E27FC236}">
                <a16:creationId xmlns:a16="http://schemas.microsoft.com/office/drawing/2014/main" id="{0C2234C7-0EC9-4500-B4F9-EB5D3889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0729" name="Object 9">
            <a:extLst>
              <a:ext uri="{FF2B5EF4-FFF2-40B4-BE49-F238E27FC236}">
                <a16:creationId xmlns:a16="http://schemas.microsoft.com/office/drawing/2014/main" id="{E5D77A42-002C-46D7-8437-B374486CA3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3644900"/>
          <a:ext cx="4127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4" r:id="rId7" imgW="177646" imgH="241091" progId="Equation.DSMT4">
                  <p:embed/>
                </p:oleObj>
              </mc:Choice>
              <mc:Fallback>
                <p:oleObj r:id="rId7" imgW="177646" imgH="24109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644900"/>
                        <a:ext cx="4127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>
            <a:extLst>
              <a:ext uri="{FF2B5EF4-FFF2-40B4-BE49-F238E27FC236}">
                <a16:creationId xmlns:a16="http://schemas.microsoft.com/office/drawing/2014/main" id="{37C11F49-F729-4A3B-987F-C4EB9B4F192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50825" y="1557338"/>
          <a:ext cx="632460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5" name="Equation" r:id="rId9" imgW="3162300" imgH="2336800" progId="Equation.DSMT4">
                  <p:embed/>
                </p:oleObj>
              </mc:Choice>
              <mc:Fallback>
                <p:oleObj name="Equation" r:id="rId9" imgW="3162300" imgH="2336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57338"/>
                        <a:ext cx="6324600" cy="467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11">
            <a:extLst>
              <a:ext uri="{FF2B5EF4-FFF2-40B4-BE49-F238E27FC236}">
                <a16:creationId xmlns:a16="http://schemas.microsoft.com/office/drawing/2014/main" id="{244094E3-61E5-46DE-9119-0557A2718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2400" cy="874713"/>
          </a:xfrm>
          <a:noFill/>
        </p:spPr>
        <p:txBody>
          <a:bodyPr/>
          <a:lstStyle/>
          <a:p>
            <a:pPr eaLnBrk="1" hangingPunct="1"/>
            <a:r>
              <a:rPr lang="zh-CN" altLang="en-US" b="1"/>
              <a:t>数学模型</a:t>
            </a:r>
            <a:r>
              <a:rPr lang="en-US" altLang="zh-CN" b="1"/>
              <a:t>----</a:t>
            </a:r>
            <a:r>
              <a:rPr lang="zh-CN" altLang="en-US" b="1">
                <a:ea typeface="华文新魏" panose="02010800040101010101" pitchFamily="2" charset="-122"/>
              </a:rPr>
              <a:t>整数线性规划问题</a:t>
            </a:r>
          </a:p>
        </p:txBody>
      </p:sp>
      <p:pic>
        <p:nvPicPr>
          <p:cNvPr id="12" name="Picture 4" descr="t5">
            <a:extLst>
              <a:ext uri="{FF2B5EF4-FFF2-40B4-BE49-F238E27FC236}">
                <a16:creationId xmlns:a16="http://schemas.microsoft.com/office/drawing/2014/main" id="{1E9FBAB5-032E-4C1D-A97A-5799EF091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12944" r="6961" b="5883"/>
          <a:stretch/>
        </p:blipFill>
        <p:spPr bwMode="auto">
          <a:xfrm>
            <a:off x="5041655" y="4501256"/>
            <a:ext cx="3816424" cy="103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836712"/>
            <a:ext cx="9036496" cy="4194175"/>
          </a:xfrm>
        </p:spPr>
        <p:txBody>
          <a:bodyPr/>
          <a:lstStyle/>
          <a:p>
            <a:pPr>
              <a:buFontTx/>
              <a:buNone/>
            </a:pPr>
            <a:r>
              <a:rPr kumimoji="1" lang="zh-CN" altLang="en-US" b="1" dirty="0"/>
              <a:t>（</a:t>
            </a:r>
            <a:r>
              <a:rPr kumimoji="1" lang="en-US" altLang="zh-CN" b="1" dirty="0"/>
              <a:t>3</a:t>
            </a:r>
            <a:r>
              <a:rPr kumimoji="1" lang="zh-CN" altLang="en-US" b="1" dirty="0"/>
              <a:t>）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投资问题</a:t>
            </a:r>
          </a:p>
          <a:p>
            <a:pPr>
              <a:buFontTx/>
              <a:buNone/>
            </a:pPr>
            <a:r>
              <a:rPr kumimoji="1" lang="zh-CN" altLang="en-US" b="1" dirty="0"/>
              <a:t>        某公司在一段时间内有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亿元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的资金可用于建厂投资。若可供选择的项目记为</a:t>
            </a:r>
            <a:r>
              <a:rPr kumimoji="1" lang="en-US" altLang="zh-CN" b="1" dirty="0"/>
              <a:t>1,2,…,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m</a:t>
            </a:r>
            <a:r>
              <a:rPr kumimoji="1" lang="zh-CN" altLang="en-US" b="1" dirty="0"/>
              <a:t>。不能连续投资到同一个项目，而且一旦对第</a:t>
            </a:r>
            <a:r>
              <a:rPr kumimoji="1"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kumimoji="1" lang="zh-CN" altLang="en-US" b="1" dirty="0"/>
              <a:t>个项目投资就用去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kumimoji="1" lang="zh-CN" altLang="en-US" b="1" dirty="0"/>
              <a:t>亿元；而这段时间内可得收益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c</a:t>
            </a:r>
            <a:r>
              <a:rPr kumimoji="1"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kumimoji="1" lang="zh-CN" altLang="en-US" b="1" dirty="0"/>
              <a:t>亿元。问如何确定</a:t>
            </a:r>
            <a:r>
              <a:rPr kumimoji="1" lang="zh-CN" altLang="en-US" b="1" dirty="0">
                <a:solidFill>
                  <a:srgbClr val="33CC33"/>
                </a:solidFill>
              </a:rPr>
              <a:t>最佳的投资方案</a:t>
            </a:r>
            <a:r>
              <a:rPr kumimoji="1" lang="zh-CN" altLang="en-US" b="1" dirty="0"/>
              <a:t>？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2627784" y="4497487"/>
            <a:ext cx="2286000" cy="1066800"/>
          </a:xfrm>
          <a:prstGeom prst="wedgeRoundRectCallout">
            <a:avLst>
              <a:gd name="adj1" fmla="val 100674"/>
              <a:gd name="adj2" fmla="val -1099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  <a:ea typeface="楷体" panose="02010609060101010101" pitchFamily="49" charset="-122"/>
              </a:rPr>
              <a:t>最佳投资方案：</a:t>
            </a:r>
          </a:p>
          <a:p>
            <a:pPr algn="ctr"/>
            <a:r>
              <a:rPr lang="zh-CN" altLang="en-US" b="1">
                <a:solidFill>
                  <a:srgbClr val="FF0000"/>
                </a:solidFill>
                <a:ea typeface="楷体" panose="02010609060101010101" pitchFamily="49" charset="-122"/>
              </a:rPr>
              <a:t>投资尽量少，</a:t>
            </a:r>
          </a:p>
          <a:p>
            <a:pPr algn="ctr"/>
            <a:r>
              <a:rPr lang="zh-CN" altLang="en-US" b="1">
                <a:solidFill>
                  <a:srgbClr val="FF0000"/>
                </a:solidFill>
                <a:ea typeface="楷体" panose="02010609060101010101" pitchFamily="49" charset="-122"/>
              </a:rPr>
              <a:t>收益尽量多</a:t>
            </a:r>
          </a:p>
        </p:txBody>
      </p:sp>
    </p:spTree>
    <p:extLst>
      <p:ext uri="{BB962C8B-B14F-4D97-AF65-F5344CB8AC3E}">
        <p14:creationId xmlns:p14="http://schemas.microsoft.com/office/powerpoint/2010/main" val="39473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620688"/>
            <a:ext cx="4038600" cy="1143000"/>
          </a:xfrm>
        </p:spPr>
        <p:txBody>
          <a:bodyPr/>
          <a:lstStyle/>
          <a:p>
            <a:pPr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</a:rPr>
              <a:t>分析</a:t>
            </a:r>
            <a:r>
              <a:rPr kumimoji="1" lang="zh-CN" altLang="en-US" sz="2800" b="1" dirty="0"/>
              <a:t>：</a:t>
            </a:r>
            <a:r>
              <a:rPr kumimoji="1" lang="zh-CN" altLang="en-US" sz="2000" b="1" dirty="0"/>
              <a:t>这里引进</a:t>
            </a:r>
            <a:r>
              <a:rPr kumimoji="1" lang="en-US" altLang="zh-CN" sz="2000" b="1" dirty="0"/>
              <a:t>0-1</a:t>
            </a:r>
            <a:r>
              <a:rPr kumimoji="1" lang="zh-CN" altLang="en-US" sz="2000" b="1" dirty="0"/>
              <a:t>变量用来标记是否投资第</a:t>
            </a:r>
            <a:r>
              <a:rPr kumimoji="1" lang="en-US" altLang="zh-CN" sz="2000" b="1" dirty="0" err="1"/>
              <a:t>i</a:t>
            </a:r>
            <a:r>
              <a:rPr kumimoji="1" lang="zh-CN" altLang="en-US" sz="2000" b="1" dirty="0"/>
              <a:t>个项目</a:t>
            </a:r>
            <a:r>
              <a:rPr kumimoji="1" lang="en-US" altLang="zh-CN" sz="2000" b="1" dirty="0"/>
              <a:t>:</a:t>
            </a:r>
            <a:endParaRPr kumimoji="1" lang="zh-CN" altLang="en-US" sz="2000" b="1" dirty="0"/>
          </a:p>
        </p:txBody>
      </p:sp>
      <p:graphicFrame>
        <p:nvGraphicFramePr>
          <p:cNvPr id="2867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02016435"/>
              </p:ext>
            </p:extLst>
          </p:nvPr>
        </p:nvGraphicFramePr>
        <p:xfrm>
          <a:off x="5136704" y="696888"/>
          <a:ext cx="28956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34" name="Equation" r:id="rId3" imgW="1688760" imgH="482400" progId="Equation.DSMT4">
                  <p:embed/>
                </p:oleObj>
              </mc:Choice>
              <mc:Fallback>
                <p:oleObj name="Equation" r:id="rId3" imgW="1688760" imgH="482400" progId="Equation.DSMT4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704" y="696888"/>
                        <a:ext cx="28956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77357187"/>
              </p:ext>
            </p:extLst>
          </p:nvPr>
        </p:nvGraphicFramePr>
        <p:xfrm>
          <a:off x="5225480" y="1687265"/>
          <a:ext cx="21066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35" name="Equation" r:id="rId5" imgW="1015920" imgH="431640" progId="Equation.DSMT4">
                  <p:embed/>
                </p:oleObj>
              </mc:Choice>
              <mc:Fallback>
                <p:oleObj name="Equation" r:id="rId5" imgW="1015920" imgH="431640" progId="Equation.DSMT4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5480" y="1687265"/>
                        <a:ext cx="210661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989675"/>
              </p:ext>
            </p:extLst>
          </p:nvPr>
        </p:nvGraphicFramePr>
        <p:xfrm>
          <a:off x="5274692" y="2525465"/>
          <a:ext cx="21621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36" name="Equation" r:id="rId7" imgW="1002960" imgH="431640" progId="Equation.DSMT4">
                  <p:embed/>
                </p:oleObj>
              </mc:Choice>
              <mc:Fallback>
                <p:oleObj name="Equation" r:id="rId7" imgW="1002960" imgH="431640" progId="Equation.DSMT4">
                  <p:embed/>
                  <p:pic>
                    <p:nvPicPr>
                      <p:cNvPr id="2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692" y="2525465"/>
                        <a:ext cx="21621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042871"/>
              </p:ext>
            </p:extLst>
          </p:nvPr>
        </p:nvGraphicFramePr>
        <p:xfrm>
          <a:off x="5212904" y="3516288"/>
          <a:ext cx="32004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37" name="Equation" r:id="rId9" imgW="1676160" imgH="685800" progId="Equation.DSMT4">
                  <p:embed/>
                </p:oleObj>
              </mc:Choice>
              <mc:Fallback>
                <p:oleObj name="Equation" r:id="rId9" imgW="1676160" imgH="685800" progId="Equation.DSMT4">
                  <p:embed/>
                  <p:pic>
                    <p:nvPicPr>
                      <p:cNvPr id="286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904" y="3516288"/>
                        <a:ext cx="32004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4069904" y="1916088"/>
            <a:ext cx="990600" cy="5334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4146104" y="925488"/>
            <a:ext cx="990600" cy="5334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4069904" y="2906688"/>
            <a:ext cx="990600" cy="5334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4069904" y="3973488"/>
            <a:ext cx="990600" cy="5334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5060504" y="544488"/>
            <a:ext cx="3429000" cy="4343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259905" y="1992288"/>
            <a:ext cx="3747962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kumimoji="1" lang="zh-CN" altLang="en-US" sz="2000" b="1" dirty="0"/>
              <a:t>使总收益最大</a:t>
            </a:r>
            <a:r>
              <a:rPr kumimoji="1" lang="en-US" altLang="zh-CN" sz="2000" b="1" dirty="0"/>
              <a:t>, </a:t>
            </a:r>
            <a:r>
              <a:rPr kumimoji="1" lang="zh-CN" altLang="en-US" sz="2000" b="1" dirty="0"/>
              <a:t>建立目标函数：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59904" y="4049688"/>
            <a:ext cx="3657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kumimoji="1" lang="zh-CN" altLang="en-US" sz="2000" b="1"/>
              <a:t>总资金不超过</a:t>
            </a:r>
            <a:r>
              <a:rPr kumimoji="1" lang="en-US" altLang="zh-CN" sz="2000" b="1"/>
              <a:t>a</a:t>
            </a:r>
            <a:r>
              <a:rPr kumimoji="1" lang="zh-CN" altLang="en-US" sz="2000" b="1"/>
              <a:t>确定约束条件：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59904" y="2830488"/>
            <a:ext cx="374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kumimoji="1" lang="zh-CN" altLang="en-US" sz="2000" b="1" dirty="0"/>
              <a:t>使总投资最少</a:t>
            </a:r>
            <a:r>
              <a:rPr kumimoji="1" lang="en-US" altLang="zh-CN" sz="2000" b="1" dirty="0"/>
              <a:t>, </a:t>
            </a:r>
            <a:r>
              <a:rPr kumimoji="1" lang="zh-CN" altLang="en-US" sz="2000" b="1" dirty="0"/>
              <a:t>建立目标函数：</a:t>
            </a:r>
          </a:p>
          <a:p>
            <a:pPr>
              <a:buFontTx/>
              <a:buNone/>
            </a:pPr>
            <a:endParaRPr kumimoji="1" lang="en-US" altLang="zh-CN" sz="2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24EB28-9903-46EA-AEDE-8041248D4941}"/>
              </a:ext>
            </a:extLst>
          </p:cNvPr>
          <p:cNvSpPr/>
          <p:nvPr/>
        </p:nvSpPr>
        <p:spPr>
          <a:xfrm>
            <a:off x="259904" y="5920668"/>
            <a:ext cx="8928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b="1" dirty="0"/>
              <a:t>在一段时间内有</a:t>
            </a:r>
            <a:r>
              <a:rPr kumimoji="1" lang="en-US" altLang="zh-CN" sz="12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1200" b="1" dirty="0"/>
              <a:t>(</a:t>
            </a:r>
            <a:r>
              <a:rPr kumimoji="1" lang="zh-CN" altLang="en-US" sz="1200" b="1" dirty="0"/>
              <a:t>亿元</a:t>
            </a:r>
            <a:r>
              <a:rPr kumimoji="1" lang="en-US" altLang="zh-CN" sz="1200" b="1" dirty="0"/>
              <a:t>)</a:t>
            </a:r>
            <a:r>
              <a:rPr kumimoji="1" lang="zh-CN" altLang="en-US" sz="1200" b="1" dirty="0"/>
              <a:t>的资金可用于建厂投资。若可供选择的项目记为</a:t>
            </a:r>
            <a:r>
              <a:rPr kumimoji="1" lang="en-US" altLang="zh-CN" sz="1200" b="1" dirty="0"/>
              <a:t>1,2,…,</a:t>
            </a:r>
            <a:r>
              <a:rPr kumimoji="1" lang="en-US" altLang="zh-CN" sz="1200" b="1" i="1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1200" b="1" dirty="0"/>
              <a:t>。不能连续投资到同一个项目，而且一旦对第</a:t>
            </a:r>
            <a:r>
              <a:rPr kumimoji="1" lang="en-US" altLang="zh-CN" sz="1200" b="1" i="1" dirty="0" err="1">
                <a:latin typeface="Times New Roman" panose="02020603050405020304" pitchFamily="18" charset="0"/>
              </a:rPr>
              <a:t>i</a:t>
            </a:r>
            <a:r>
              <a:rPr kumimoji="1" lang="zh-CN" altLang="en-US" sz="1200" b="1" dirty="0"/>
              <a:t>个项目投资就用去</a:t>
            </a:r>
            <a:r>
              <a:rPr kumimoji="1" lang="en-US" altLang="zh-CN" sz="12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1200" b="1" i="1" baseline="-25000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1200" b="1" dirty="0"/>
              <a:t>亿元；而这段时间内可得收益</a:t>
            </a:r>
            <a:r>
              <a:rPr kumimoji="1" lang="en-US" altLang="zh-CN" sz="1200" b="1" i="1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1200" b="1" i="1" baseline="-25000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1200" b="1" dirty="0"/>
              <a:t>亿元。问如何确定</a:t>
            </a:r>
            <a:r>
              <a:rPr kumimoji="1" lang="zh-CN" altLang="en-US" sz="1200" b="1" dirty="0">
                <a:solidFill>
                  <a:srgbClr val="33CC33"/>
                </a:solidFill>
              </a:rPr>
              <a:t>最佳的投资方案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62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8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 build="p"/>
      <p:bldP spid="28688" grpId="0" build="p"/>
      <p:bldP spid="2868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C3A6C3C4-EA31-4DB2-AD63-22D3A3C73E4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教师情况</a:t>
            </a: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孙延风 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sunyf@jlu.edu.cn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/>
              <a:t>机器学习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00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6FC7249-5279-4B7F-905E-6C9E74FCFC4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10362" y="0"/>
            <a:ext cx="4067944" cy="464234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</a:rPr>
              <a:t>1.2 </a:t>
            </a:r>
            <a:r>
              <a:rPr lang="zh-CN" altLang="en-US" b="1" dirty="0">
                <a:solidFill>
                  <a:srgbClr val="FF0000"/>
                </a:solidFill>
              </a:rPr>
              <a:t>最优化概念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5EE0835-059B-49A8-9CFC-FDC0D8B797D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10362" y="1527982"/>
            <a:ext cx="2016224" cy="464234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最优化问题</a:t>
            </a:r>
            <a:endParaRPr lang="zh-CN" altLang="el-GR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200F6ED-4F7E-4A7A-AB08-ECBEA2678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305875"/>
              </p:ext>
            </p:extLst>
          </p:nvPr>
        </p:nvGraphicFramePr>
        <p:xfrm>
          <a:off x="2414618" y="1239950"/>
          <a:ext cx="330993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1" name="Equation" r:id="rId3" imgW="1002960" imgH="711000" progId="Equation.DSMT4">
                  <p:embed/>
                </p:oleObj>
              </mc:Choice>
              <mc:Fallback>
                <p:oleObj name="Equation" r:id="rId3" imgW="1002960" imgH="711000" progId="Equation.DSMT4">
                  <p:embed/>
                  <p:pic>
                    <p:nvPicPr>
                      <p:cNvPr id="52227" name="Object 3">
                        <a:extLst>
                          <a:ext uri="{FF2B5EF4-FFF2-40B4-BE49-F238E27FC236}">
                            <a16:creationId xmlns:a16="http://schemas.microsoft.com/office/drawing/2014/main" id="{E7E92FC9-8B02-4FAE-85ED-352FBB06D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618" y="1239950"/>
                        <a:ext cx="3309937" cy="23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4E545D22-6A9B-40F4-96FF-32AFDABEA3C1}"/>
              </a:ext>
            </a:extLst>
          </p:cNvPr>
          <p:cNvSpPr/>
          <p:nvPr/>
        </p:nvSpPr>
        <p:spPr>
          <a:xfrm>
            <a:off x="7435186" y="430475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s.t.</a:t>
            </a:r>
            <a:r>
              <a:rPr lang="en-US" altLang="zh-CN" dirty="0"/>
              <a:t>=subject to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52F0C17-7AF0-4FF8-A89E-DD86603D0463}"/>
                  </a:ext>
                </a:extLst>
              </p:cNvPr>
              <p:cNvSpPr/>
              <p:nvPr/>
            </p:nvSpPr>
            <p:spPr>
              <a:xfrm>
                <a:off x="611560" y="3708120"/>
                <a:ext cx="351423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32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3200" i="0">
                                <a:latin typeface="Cambria Math" panose="02040503050406030204" pitchFamily="18" charset="0"/>
                              </a:rPr>
                              <m:t>,...</m:t>
                            </m:r>
                            <m:sSub>
                              <m:sSub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52F0C17-7AF0-4FF8-A89E-DD86603D0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708120"/>
                <a:ext cx="351423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C7FE17BE-C3AA-4EC6-8292-E6167667626B}"/>
              </a:ext>
            </a:extLst>
          </p:cNvPr>
          <p:cNvSpPr/>
          <p:nvPr/>
        </p:nvSpPr>
        <p:spPr>
          <a:xfrm>
            <a:off x="3761521" y="376967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优化变量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944C0A-327B-4FFB-8BEC-E5F7C287B8DC}"/>
              </a:ext>
            </a:extLst>
          </p:cNvPr>
          <p:cNvSpPr/>
          <p:nvPr/>
        </p:nvSpPr>
        <p:spPr>
          <a:xfrm>
            <a:off x="646566" y="4318515"/>
            <a:ext cx="311495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f(x)</a:t>
            </a:r>
            <a:r>
              <a:rPr lang="zh-CN" altLang="en-US" sz="2800" dirty="0"/>
              <a:t>为目标函数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g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(x)</a:t>
            </a:r>
            <a:r>
              <a:rPr lang="zh-CN" altLang="en-US" sz="2800" dirty="0"/>
              <a:t>为约束条件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523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" grpId="0"/>
      <p:bldP spid="3" grpId="0"/>
      <p:bldP spid="6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D5EE0835-059B-49A8-9CFC-FDC0D8B797D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908720"/>
            <a:ext cx="8518525" cy="432048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可行点（可行解）</a:t>
            </a:r>
            <a:r>
              <a:rPr lang="zh-CN" altLang="en-US" sz="2800" b="1" dirty="0"/>
              <a:t>：满足约束条件的点．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可行集或可行域</a:t>
            </a:r>
            <a:r>
              <a:rPr lang="en-US" altLang="zh-CN" sz="2800" b="1" i="1" dirty="0">
                <a:solidFill>
                  <a:schemeClr val="hlink"/>
                </a:solidFill>
              </a:rPr>
              <a:t>S</a:t>
            </a:r>
            <a:r>
              <a:rPr lang="zh-CN" altLang="en-US" sz="2800" b="1" dirty="0"/>
              <a:t>：全体可行点组成的集合．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无约束问题</a:t>
            </a:r>
            <a:r>
              <a:rPr lang="zh-CN" altLang="en-US" sz="2800" b="1" dirty="0"/>
              <a:t>：如果一个问题的可行集是整个空间．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/>
              <a:t>对于一个规划问题，下面三种情况必占其一：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(1)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/>
              <a:t>＝</a:t>
            </a:r>
            <a:r>
              <a:rPr lang="el-GR" altLang="zh-CN" sz="2800" b="1" dirty="0">
                <a:latin typeface="宋体" panose="02010600030101010101" pitchFamily="2" charset="-122"/>
              </a:rPr>
              <a:t>Φ</a:t>
            </a:r>
            <a:r>
              <a:rPr lang="zh-CN" altLang="en-US" sz="2800" b="1" dirty="0">
                <a:latin typeface="宋体" panose="02010600030101010101" pitchFamily="2" charset="-122"/>
              </a:rPr>
              <a:t>，则称该问题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无解</a:t>
            </a:r>
            <a:r>
              <a:rPr lang="zh-CN" altLang="en-US" sz="2800" b="1" dirty="0">
                <a:latin typeface="宋体" panose="02010600030101010101" pitchFamily="2" charset="-122"/>
              </a:rPr>
              <a:t>或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不可行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(2)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宋体" panose="02010600030101010101" pitchFamily="2" charset="-122"/>
              </a:rPr>
              <a:t>≠</a:t>
            </a:r>
            <a:r>
              <a:rPr lang="el-GR" altLang="zh-CN" sz="2800" b="1" dirty="0">
                <a:latin typeface="宋体" panose="02010600030101010101" pitchFamily="2" charset="-122"/>
              </a:rPr>
              <a:t>Φ</a:t>
            </a:r>
            <a:r>
              <a:rPr lang="zh-CN" altLang="en-US" sz="2800" b="1" dirty="0">
                <a:latin typeface="宋体" panose="02010600030101010101" pitchFamily="2" charset="-122"/>
              </a:rPr>
              <a:t>，但目标函数在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宋体" panose="02010600030101010101" pitchFamily="2" charset="-122"/>
              </a:rPr>
              <a:t>上无界，则称该问题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无界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(3)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宋体" panose="02010600030101010101" pitchFamily="2" charset="-122"/>
              </a:rPr>
              <a:t>≠</a:t>
            </a:r>
            <a:r>
              <a:rPr lang="el-GR" altLang="zh-CN" sz="2800" b="1" dirty="0">
                <a:latin typeface="宋体" panose="02010600030101010101" pitchFamily="2" charset="-122"/>
              </a:rPr>
              <a:t>Φ</a:t>
            </a:r>
            <a:r>
              <a:rPr lang="zh-CN" altLang="en-US" sz="2800" b="1" dirty="0">
                <a:latin typeface="宋体" panose="02010600030101010101" pitchFamily="2" charset="-122"/>
              </a:rPr>
              <a:t>且目标函数有有限的最优解，则称该问题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有（有限的）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最优解</a:t>
            </a:r>
            <a:r>
              <a:rPr lang="zh-CN" altLang="en-US" sz="2800" b="1" dirty="0">
                <a:latin typeface="宋体" panose="02010600030101010101" pitchFamily="2" charset="-122"/>
              </a:rPr>
              <a:t>．</a:t>
            </a:r>
            <a:endParaRPr lang="zh-CN" altLang="el-GR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9C0C8DEF-61ED-4744-ADD4-745C407EA23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620713"/>
            <a:ext cx="8662988" cy="5478462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  <a:ea typeface="Arial Unicode MS" pitchFamily="34" charset="-122"/>
              </a:rPr>
              <a:t>定义１</a:t>
            </a:r>
            <a:r>
              <a:rPr lang="zh-CN" altLang="en-US" sz="2800" b="1" dirty="0"/>
              <a:t>：</a:t>
            </a:r>
            <a:r>
              <a:rPr lang="zh-CN" altLang="en-US" sz="2800" dirty="0"/>
              <a:t>设</a:t>
            </a:r>
            <a:r>
              <a:rPr lang="en-US" altLang="zh-CN" sz="2800" i="1" dirty="0">
                <a:latin typeface="Times New Roman" panose="02020603050405020304" pitchFamily="18" charset="0"/>
              </a:rPr>
              <a:t>f(x)</a:t>
            </a:r>
            <a:r>
              <a:rPr lang="zh-CN" altLang="en-US" sz="2800" dirty="0"/>
              <a:t>为目标函数，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/>
              <a:t>为可行域，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en-US" sz="2800" i="1" dirty="0">
                <a:latin typeface="Times New Roman" panose="02020603050405020304" pitchFamily="18" charset="0"/>
              </a:rPr>
              <a:t>*</a:t>
            </a:r>
            <a:r>
              <a:rPr lang="en-US" altLang="zh-CN" sz="2800" dirty="0">
                <a:latin typeface="宋体" panose="02010600030101010101" pitchFamily="2" charset="-122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</a:rPr>
              <a:t>，若对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</a:rPr>
              <a:t>∀</a:t>
            </a:r>
            <a:r>
              <a:rPr lang="en-US" altLang="zh-CN" sz="2800" i="1" dirty="0" err="1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dirty="0" err="1">
                <a:latin typeface="宋体" panose="02010600030101010101" pitchFamily="2" charset="-122"/>
                <a:ea typeface="Arial Unicode MS" pitchFamily="34" charset="-122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  <a:ea typeface="Arial Unicode MS" pitchFamily="34" charset="-122"/>
              </a:rPr>
              <a:t>S</a:t>
            </a:r>
            <a:r>
              <a:rPr lang="en-US" altLang="zh-CN" sz="2800" dirty="0">
                <a:latin typeface="宋体" panose="02010600030101010101" pitchFamily="2" charset="-122"/>
                <a:ea typeface="Arial Unicode MS" pitchFamily="34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Arial Unicode MS" pitchFamily="34" charset="-122"/>
              </a:rPr>
              <a:t>有</a:t>
            </a:r>
            <a:r>
              <a:rPr lang="en-US" altLang="zh-CN" sz="2800" i="1" dirty="0">
                <a:latin typeface="Times New Roman" panose="02020603050405020304" pitchFamily="18" charset="0"/>
                <a:ea typeface="Arial Unicode MS" pitchFamily="34" charset="-122"/>
              </a:rPr>
              <a:t>f(x)</a:t>
            </a:r>
            <a:r>
              <a:rPr lang="en-US" altLang="zh-CN" sz="2800" dirty="0">
                <a:latin typeface="宋体" panose="02010600030101010101" pitchFamily="2" charset="-122"/>
                <a:ea typeface="Arial Unicode MS" pitchFamily="34" charset="-122"/>
              </a:rPr>
              <a:t>≥</a:t>
            </a:r>
            <a:r>
              <a:rPr lang="en-US" altLang="zh-CN" sz="2800" i="1" dirty="0">
                <a:latin typeface="Times New Roman" panose="02020603050405020304" pitchFamily="18" charset="0"/>
                <a:ea typeface="Arial Unicode MS" pitchFamily="34" charset="-122"/>
              </a:rPr>
              <a:t>f(x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Arial Unicode MS" pitchFamily="34" charset="-122"/>
              </a:rPr>
              <a:t>*</a:t>
            </a:r>
            <a:r>
              <a:rPr lang="en-US" altLang="zh-CN" sz="2800" i="1" dirty="0">
                <a:latin typeface="Times New Roman" panose="02020603050405020304" pitchFamily="18" charset="0"/>
                <a:ea typeface="Arial Unicode MS" pitchFamily="34" charset="-122"/>
              </a:rPr>
              <a:t>)</a:t>
            </a:r>
            <a:r>
              <a:rPr lang="en-US" altLang="zh-CN" sz="2800" dirty="0">
                <a:latin typeface="宋体" panose="02010600030101010101" pitchFamily="2" charset="-122"/>
                <a:ea typeface="Arial Unicode MS" pitchFamily="34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Arial Unicode MS" pitchFamily="34" charset="-122"/>
              </a:rPr>
              <a:t>则</a:t>
            </a:r>
            <a:r>
              <a:rPr lang="en-US" altLang="zh-CN" sz="2800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Arial Unicode MS" pitchFamily="34" charset="-122"/>
              </a:rPr>
              <a:t>*</a:t>
            </a:r>
            <a:r>
              <a:rPr lang="zh-CN" altLang="en-US" sz="2800" dirty="0">
                <a:latin typeface="宋体" panose="02010600030101010101" pitchFamily="2" charset="-122"/>
                <a:ea typeface="Arial Unicode MS" pitchFamily="34" charset="-122"/>
              </a:rPr>
              <a:t>称为极小化问题</a:t>
            </a:r>
            <a:r>
              <a:rPr lang="en-US" altLang="zh-CN" sz="2800" dirty="0" err="1">
                <a:latin typeface="宋体" panose="02010600030101010101" pitchFamily="2" charset="-122"/>
                <a:ea typeface="Arial Unicode MS" pitchFamily="34" charset="-122"/>
              </a:rPr>
              <a:t>min</a:t>
            </a:r>
            <a:r>
              <a:rPr lang="en-US" altLang="zh-CN" sz="2800" i="1" dirty="0" err="1">
                <a:latin typeface="Times New Roman" panose="02020603050405020304" pitchFamily="18" charset="0"/>
                <a:ea typeface="Arial Unicode MS" pitchFamily="34" charset="-122"/>
              </a:rPr>
              <a:t>f</a:t>
            </a:r>
            <a:r>
              <a:rPr lang="en-US" altLang="zh-CN" sz="2800" i="1" dirty="0">
                <a:latin typeface="Times New Roman" panose="02020603050405020304" pitchFamily="18" charset="0"/>
                <a:ea typeface="Arial Unicode MS" pitchFamily="34" charset="-122"/>
              </a:rPr>
              <a:t>(x)</a:t>
            </a:r>
            <a:r>
              <a:rPr lang="zh-CN" altLang="en-US" sz="2800" dirty="0"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dirty="0" err="1">
                <a:latin typeface="宋体" panose="02010600030101010101" pitchFamily="2" charset="-122"/>
                <a:ea typeface="Arial Unicode MS" pitchFamily="34" charset="-122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  <a:ea typeface="Arial Unicode MS" pitchFamily="34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  <a:ea typeface="Arial Unicode MS" pitchFamily="34" charset="-122"/>
              </a:rPr>
              <a:t>的</a:t>
            </a:r>
            <a:r>
              <a:rPr lang="zh-CN" altLang="en-US" sz="2800" b="1" dirty="0">
                <a:latin typeface="宋体" panose="02010600030101010101" pitchFamily="2" charset="-122"/>
                <a:ea typeface="Arial Unicode MS" pitchFamily="34" charset="-122"/>
              </a:rPr>
              <a:t>（全局）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Arial Unicode MS" pitchFamily="34" charset="-122"/>
              </a:rPr>
              <a:t>最优解</a:t>
            </a:r>
            <a:r>
              <a:rPr lang="zh-CN" altLang="en-US" sz="2800" b="1" dirty="0">
                <a:latin typeface="宋体" panose="02010600030101010101" pitchFamily="2" charset="-122"/>
                <a:ea typeface="Arial Unicode MS" pitchFamily="34" charset="-122"/>
              </a:rPr>
              <a:t>．</a:t>
            </a:r>
          </a:p>
          <a:p>
            <a:pPr eaLnBrk="1" hangingPunct="1"/>
            <a:endParaRPr lang="zh-CN" altLang="en-US" sz="2800" b="1" dirty="0">
              <a:latin typeface="宋体" panose="02010600030101010101" pitchFamily="2" charset="-122"/>
              <a:ea typeface="Arial Unicode MS" pitchFamily="34" charset="-122"/>
            </a:endParaRP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  <a:ea typeface="Arial Unicode MS" pitchFamily="34" charset="-122"/>
              </a:rPr>
              <a:t>定义２：</a:t>
            </a:r>
            <a:r>
              <a:rPr lang="zh-CN" altLang="en-US" sz="2800" dirty="0"/>
              <a:t>设</a:t>
            </a:r>
            <a:r>
              <a:rPr lang="en-US" altLang="zh-CN" sz="2800" i="1" dirty="0">
                <a:latin typeface="Times New Roman" panose="02020603050405020304" pitchFamily="18" charset="0"/>
              </a:rPr>
              <a:t>f(x)</a:t>
            </a:r>
            <a:r>
              <a:rPr lang="zh-CN" altLang="en-US" sz="2800" dirty="0"/>
              <a:t>为目标函数，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/>
              <a:t>为可行域，若存在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0</a:t>
            </a:r>
            <a:r>
              <a:rPr lang="zh-CN" altLang="en-US" sz="2800" dirty="0"/>
              <a:t>的</a:t>
            </a:r>
            <a:r>
              <a:rPr lang="el-GR" altLang="zh-CN" sz="2800" i="1" dirty="0">
                <a:latin typeface="Times New Roman" panose="02020603050405020304" pitchFamily="18" charset="0"/>
              </a:rPr>
              <a:t>ε</a:t>
            </a:r>
            <a:r>
              <a:rPr lang="zh-CN" altLang="en-US" sz="2800" dirty="0">
                <a:latin typeface="宋体" panose="02010600030101010101" pitchFamily="2" charset="-122"/>
              </a:rPr>
              <a:t>邻域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　　　</a:t>
            </a:r>
          </a:p>
          <a:p>
            <a:pPr eaLnBrk="1" hangingPunct="1"/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使得对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</a:rPr>
              <a:t>∀</a:t>
            </a:r>
            <a:r>
              <a:rPr lang="en-US" altLang="zh-CN" sz="2800" i="1" dirty="0" err="1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dirty="0" err="1">
                <a:latin typeface="宋体" panose="02010600030101010101" pitchFamily="2" charset="-122"/>
                <a:ea typeface="Arial Unicode MS" pitchFamily="34" charset="-122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  <a:ea typeface="Arial Unicode MS" pitchFamily="34" charset="-122"/>
              </a:rPr>
              <a:t>S</a:t>
            </a:r>
            <a:r>
              <a:rPr lang="en-US" altLang="zh-CN" sz="2800" dirty="0" err="1">
                <a:latin typeface="宋体" panose="02010600030101010101" pitchFamily="2" charset="-122"/>
                <a:ea typeface="Arial Unicode MS" pitchFamily="34" charset="-122"/>
              </a:rPr>
              <a:t>∩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N</a:t>
            </a:r>
            <a:r>
              <a:rPr lang="el-GR" altLang="zh-CN" sz="2800" i="1" baseline="-25000" dirty="0">
                <a:latin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zh-CN" altLang="en-US" sz="2800" dirty="0">
                <a:latin typeface="宋体" panose="02010600030101010101" pitchFamily="2" charset="-122"/>
                <a:ea typeface="Arial Unicode MS" pitchFamily="34" charset="-122"/>
              </a:rPr>
              <a:t>有</a:t>
            </a:r>
            <a:r>
              <a:rPr lang="en-US" altLang="zh-CN" sz="2800" i="1" dirty="0">
                <a:latin typeface="Times New Roman" panose="02020603050405020304" pitchFamily="18" charset="0"/>
                <a:ea typeface="Arial Unicode MS" pitchFamily="34" charset="-122"/>
              </a:rPr>
              <a:t>f(x)</a:t>
            </a:r>
            <a:r>
              <a:rPr lang="en-US" altLang="zh-CN" sz="2800" dirty="0">
                <a:latin typeface="宋体" panose="02010600030101010101" pitchFamily="2" charset="-122"/>
                <a:ea typeface="Arial Unicode MS" pitchFamily="34" charset="-122"/>
              </a:rPr>
              <a:t>≥</a:t>
            </a:r>
            <a:r>
              <a:rPr lang="en-US" altLang="zh-CN" sz="2800" i="1" dirty="0">
                <a:latin typeface="Times New Roman" panose="02020603050405020304" pitchFamily="18" charset="0"/>
                <a:ea typeface="Arial Unicode MS" pitchFamily="34" charset="-122"/>
              </a:rPr>
              <a:t>f(x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Arial Unicode MS" pitchFamily="34" charset="-122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ea typeface="Arial Unicode MS" pitchFamily="34" charset="-122"/>
              </a:rPr>
              <a:t>)</a:t>
            </a:r>
            <a:r>
              <a:rPr lang="en-US" altLang="zh-CN" sz="2800" dirty="0">
                <a:latin typeface="宋体" panose="02010600030101010101" pitchFamily="2" charset="-122"/>
                <a:ea typeface="Arial Unicode MS" pitchFamily="34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Arial Unicode MS" pitchFamily="34" charset="-122"/>
              </a:rPr>
              <a:t>则</a:t>
            </a:r>
            <a:r>
              <a:rPr lang="en-US" altLang="zh-CN" sz="2800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Arial Unicode MS" pitchFamily="34" charset="-12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  <a:ea typeface="Arial Unicode MS" pitchFamily="34" charset="-122"/>
              </a:rPr>
              <a:t>称为极小化问题</a:t>
            </a:r>
            <a:r>
              <a:rPr lang="en-US" altLang="zh-CN" sz="2800" dirty="0" err="1">
                <a:latin typeface="宋体" panose="02010600030101010101" pitchFamily="2" charset="-122"/>
                <a:ea typeface="Arial Unicode MS" pitchFamily="34" charset="-122"/>
              </a:rPr>
              <a:t>min</a:t>
            </a:r>
            <a:r>
              <a:rPr lang="en-US" altLang="zh-CN" sz="2800" i="1" dirty="0" err="1">
                <a:latin typeface="Times New Roman" panose="02020603050405020304" pitchFamily="18" charset="0"/>
                <a:ea typeface="Arial Unicode MS" pitchFamily="34" charset="-122"/>
              </a:rPr>
              <a:t>f</a:t>
            </a:r>
            <a:r>
              <a:rPr lang="en-US" altLang="zh-CN" sz="2800" i="1" dirty="0">
                <a:latin typeface="Times New Roman" panose="02020603050405020304" pitchFamily="18" charset="0"/>
                <a:ea typeface="Arial Unicode MS" pitchFamily="34" charset="-122"/>
              </a:rPr>
              <a:t>(x)</a:t>
            </a:r>
            <a:r>
              <a:rPr lang="zh-CN" altLang="en-US" sz="2800" dirty="0">
                <a:latin typeface="宋体" panose="02010600030101010101" pitchFamily="2" charset="-122"/>
                <a:ea typeface="Arial Unicode MS" pitchFamily="34" charset="-122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dirty="0" err="1">
                <a:latin typeface="宋体" panose="02010600030101010101" pitchFamily="2" charset="-122"/>
                <a:ea typeface="Arial Unicode MS" pitchFamily="34" charset="-122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  <a:ea typeface="Arial Unicode MS" pitchFamily="34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  <a:ea typeface="Arial Unicode MS" pitchFamily="34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Arial Unicode MS" pitchFamily="34" charset="-122"/>
              </a:rPr>
              <a:t>局部最优解</a:t>
            </a:r>
            <a:r>
              <a:rPr lang="zh-CN" altLang="en-US" sz="2800" b="1" dirty="0">
                <a:latin typeface="宋体" panose="02010600030101010101" pitchFamily="2" charset="-122"/>
                <a:ea typeface="Arial Unicode MS" pitchFamily="34" charset="-122"/>
              </a:rPr>
              <a:t>．</a:t>
            </a:r>
            <a:endParaRPr lang="el-GR" altLang="el-GR" sz="2800" b="1" dirty="0">
              <a:latin typeface="宋体" panose="02010600030101010101" pitchFamily="2" charset="-122"/>
              <a:ea typeface="Arial Unicode MS" pitchFamily="34" charset="-122"/>
            </a:endParaRP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9D4A2556-2F85-42F9-A0E8-91E5401C1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875246"/>
              </p:ext>
            </p:extLst>
          </p:nvPr>
        </p:nvGraphicFramePr>
        <p:xfrm>
          <a:off x="1547664" y="3429000"/>
          <a:ext cx="644048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9" name="Equation" r:id="rId3" imgW="1993900" imgH="241300" progId="Equation.DSMT4">
                  <p:embed/>
                </p:oleObj>
              </mc:Choice>
              <mc:Fallback>
                <p:oleObj name="Equation" r:id="rId3" imgW="19939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429000"/>
                        <a:ext cx="6440488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A0957-3C99-45E1-9800-C474DE599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5" y="785427"/>
            <a:ext cx="4238095" cy="200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F4951D5-E67E-49CD-AB10-87B5484B4080}"/>
              </a:ext>
            </a:extLst>
          </p:cNvPr>
          <p:cNvSpPr/>
          <p:nvPr/>
        </p:nvSpPr>
        <p:spPr>
          <a:xfrm>
            <a:off x="1708838" y="2891999"/>
            <a:ext cx="744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例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92E794-E838-4E03-A016-AA7EE49E1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50" y="2945040"/>
            <a:ext cx="4000000" cy="23809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FEAA46-5AB0-460A-BEC0-3017FDFEB537}"/>
              </a:ext>
            </a:extLst>
          </p:cNvPr>
          <p:cNvSpPr/>
          <p:nvPr/>
        </p:nvSpPr>
        <p:spPr>
          <a:xfrm>
            <a:off x="6156176" y="5325992"/>
            <a:ext cx="744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例</a:t>
            </a:r>
            <a:r>
              <a:rPr lang="en-US" altLang="zh-CN" sz="2800" dirty="0"/>
              <a:t>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150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548680"/>
            <a:ext cx="734481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b="1" dirty="0">
                <a:solidFill>
                  <a:srgbClr val="FF0000"/>
                </a:solidFill>
              </a:rPr>
              <a:t>最优化分类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r>
              <a:rPr lang="en-US" altLang="zh-CN" sz="3600" dirty="0"/>
              <a:t>1</a:t>
            </a:r>
            <a:r>
              <a:rPr lang="zh-CN" altLang="en-US" sz="3600" dirty="0"/>
              <a:t>，线性与非线性</a:t>
            </a:r>
            <a:endParaRPr lang="en-US" altLang="zh-CN" sz="3600" dirty="0"/>
          </a:p>
          <a:p>
            <a:r>
              <a:rPr lang="en-US" altLang="zh-CN" sz="3600" dirty="0"/>
              <a:t>2</a:t>
            </a:r>
            <a:r>
              <a:rPr lang="zh-CN" altLang="en-US" sz="3600" dirty="0"/>
              <a:t>，无约束与有约束</a:t>
            </a:r>
            <a:endParaRPr lang="en-US" altLang="zh-CN" sz="3600" dirty="0"/>
          </a:p>
          <a:p>
            <a:r>
              <a:rPr lang="en-US" altLang="zh-CN" sz="3600" dirty="0"/>
              <a:t>3</a:t>
            </a:r>
            <a:r>
              <a:rPr lang="zh-CN" altLang="en-US" sz="3600" dirty="0"/>
              <a:t>，单目标与多目标</a:t>
            </a:r>
            <a:endParaRPr lang="en-US" altLang="zh-CN" sz="3600" dirty="0"/>
          </a:p>
          <a:p>
            <a:r>
              <a:rPr lang="en-US" altLang="zh-CN" sz="3600" dirty="0"/>
              <a:t>4</a:t>
            </a:r>
            <a:r>
              <a:rPr lang="zh-CN" altLang="en-US" sz="3600" dirty="0"/>
              <a:t>，静态与动态</a:t>
            </a:r>
            <a:endParaRPr lang="en-US" altLang="zh-CN" sz="3600" dirty="0"/>
          </a:p>
          <a:p>
            <a:r>
              <a:rPr lang="en-US" altLang="zh-CN" sz="3600" dirty="0"/>
              <a:t>5</a:t>
            </a:r>
            <a:r>
              <a:rPr lang="zh-CN" altLang="en-US" sz="3600" dirty="0"/>
              <a:t>，连续与离散</a:t>
            </a:r>
            <a:endParaRPr lang="en-US" altLang="zh-CN" sz="3600" dirty="0"/>
          </a:p>
          <a:p>
            <a:r>
              <a:rPr lang="en-US" altLang="zh-CN" sz="3600" dirty="0"/>
              <a:t>6</a:t>
            </a:r>
            <a:r>
              <a:rPr lang="zh-CN" altLang="en-US" sz="3600" dirty="0"/>
              <a:t>，光滑与非光滑</a:t>
            </a:r>
            <a:endParaRPr lang="en-US" altLang="zh-CN" sz="3600" dirty="0"/>
          </a:p>
          <a:p>
            <a:r>
              <a:rPr lang="en-US" altLang="zh-CN" sz="3600" dirty="0"/>
              <a:t>7</a:t>
            </a:r>
            <a:r>
              <a:rPr lang="zh-CN" altLang="en-US" sz="3600" dirty="0"/>
              <a:t>，参数有随机性与参数无随机性</a:t>
            </a:r>
            <a:endParaRPr lang="en-US" altLang="zh-CN" sz="3600" dirty="0"/>
          </a:p>
          <a:p>
            <a:r>
              <a:rPr lang="en-US" altLang="zh-CN" sz="3600" dirty="0"/>
              <a:t>8</a:t>
            </a:r>
            <a:r>
              <a:rPr lang="zh-CN" altLang="en-US" sz="3600" dirty="0"/>
              <a:t>，凸优化与非凸优化</a:t>
            </a:r>
            <a:endParaRPr lang="zh-CN" altLang="en-US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80B05D19-82FA-4283-B194-F2717A77C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001773"/>
              </p:ext>
            </p:extLst>
          </p:nvPr>
        </p:nvGraphicFramePr>
        <p:xfrm>
          <a:off x="7354809" y="528463"/>
          <a:ext cx="1761538" cy="1248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4" name="Equation" r:id="rId3" imgW="1002960" imgH="711000" progId="Equation.DSMT4">
                  <p:embed/>
                </p:oleObj>
              </mc:Choice>
              <mc:Fallback>
                <p:oleObj name="Equation" r:id="rId3" imgW="1002960" imgH="7110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200F6ED-4F7E-4A7A-AB08-ECBEA26787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809" y="528463"/>
                        <a:ext cx="1761538" cy="1248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34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07EA7336-78C3-473C-B65A-45192B0D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0426" y="420577"/>
            <a:ext cx="4248472" cy="7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1.3 </a:t>
            </a:r>
            <a:r>
              <a:rPr lang="zh-CN" altLang="en-US" sz="4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数学知识</a:t>
            </a:r>
            <a:r>
              <a:rPr lang="zh-CN" altLang="en-US" sz="3200" b="1" dirty="0">
                <a:latin typeface="宋体" panose="02010600030101010101" pitchFamily="2" charset="-122"/>
              </a:rPr>
              <a:t>　</a:t>
            </a:r>
          </a:p>
        </p:txBody>
      </p:sp>
      <p:sp>
        <p:nvSpPr>
          <p:cNvPr id="48131" name="Rectangle 6">
            <a:extLst>
              <a:ext uri="{FF2B5EF4-FFF2-40B4-BE49-F238E27FC236}">
                <a16:creationId xmlns:a16="http://schemas.microsoft.com/office/drawing/2014/main" id="{888B5F6A-FC5A-4F4A-B8B3-6BFB223DF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39850"/>
            <a:ext cx="4104580" cy="50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宋体" panose="02010600030101010101" pitchFamily="2" charset="-122"/>
              </a:rPr>
              <a:t>1.3.1 </a:t>
            </a:r>
            <a:r>
              <a:rPr lang="zh-CN" altLang="en-US" sz="2800" b="1" dirty="0">
                <a:latin typeface="宋体" panose="02010600030101010101" pitchFamily="2" charset="-122"/>
              </a:rPr>
              <a:t>线性相关与线性无关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DAE5AC-5E48-4498-9371-149A2C635B33}"/>
              </a:ext>
            </a:extLst>
          </p:cNvPr>
          <p:cNvSpPr/>
          <p:nvPr/>
        </p:nvSpPr>
        <p:spPr>
          <a:xfrm>
            <a:off x="611560" y="1992387"/>
            <a:ext cx="4572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/>
              <a:t>V</a:t>
            </a:r>
            <a:r>
              <a:rPr lang="zh-CN" altLang="en-US" sz="2800" dirty="0"/>
              <a:t>为向量空间，</a:t>
            </a:r>
            <a:endParaRPr lang="en-US" altLang="zh-CN" sz="2800" dirty="0"/>
          </a:p>
          <a:p>
            <a:r>
              <a:rPr lang="zh-CN" altLang="en-US" sz="2800" dirty="0"/>
              <a:t>若存在不全为零的数，</a:t>
            </a:r>
            <a:endParaRPr lang="en-US" altLang="zh-CN" sz="2800" dirty="0"/>
          </a:p>
          <a:p>
            <a:r>
              <a:rPr lang="zh-CN" altLang="en-US" sz="2800" dirty="0"/>
              <a:t>使得</a:t>
            </a:r>
          </a:p>
          <a:p>
            <a:r>
              <a:rPr lang="zh-CN" altLang="en-US" sz="2800" dirty="0"/>
              <a:t>则称</a:t>
            </a:r>
            <a:endParaRPr lang="en-US" altLang="zh-CN" sz="2800" dirty="0"/>
          </a:p>
          <a:p>
            <a:r>
              <a:rPr lang="zh-CN" altLang="en-US" sz="2800" dirty="0"/>
              <a:t>为</a:t>
            </a:r>
            <a:r>
              <a:rPr lang="zh-CN" altLang="en-US" sz="2800" dirty="0">
                <a:solidFill>
                  <a:srgbClr val="FF0000"/>
                </a:solidFill>
              </a:rPr>
              <a:t>线性相关</a:t>
            </a:r>
            <a:r>
              <a:rPr lang="zh-CN" altLang="en-US" sz="2800" dirty="0"/>
              <a:t>的向量组，</a:t>
            </a:r>
            <a:endParaRPr lang="en-US" altLang="zh-CN" sz="2800" dirty="0"/>
          </a:p>
          <a:p>
            <a:r>
              <a:rPr lang="zh-CN" altLang="en-US" sz="2800" dirty="0"/>
              <a:t>否则称为</a:t>
            </a:r>
            <a:r>
              <a:rPr lang="zh-CN" altLang="en-US" sz="2800" dirty="0">
                <a:solidFill>
                  <a:srgbClr val="FF0000"/>
                </a:solidFill>
              </a:rPr>
              <a:t>线性无关</a:t>
            </a:r>
            <a:r>
              <a:rPr lang="zh-CN" altLang="en-US" sz="2800" dirty="0"/>
              <a:t>的向量组</a:t>
            </a:r>
            <a:r>
              <a:rPr lang="zh-CN" altLang="en-US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85568E7-D059-40D2-9FFA-C7298393DFFE}"/>
                  </a:ext>
                </a:extLst>
              </p:cNvPr>
              <p:cNvSpPr/>
              <p:nvPr/>
            </p:nvSpPr>
            <p:spPr>
              <a:xfrm>
                <a:off x="1502122" y="3238783"/>
                <a:ext cx="2035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,...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85568E7-D059-40D2-9FFA-C7298393D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122" y="3238783"/>
                <a:ext cx="203530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41B96A3-BB03-4210-AC73-3A6E03493264}"/>
                  </a:ext>
                </a:extLst>
              </p:cNvPr>
              <p:cNvSpPr/>
              <p:nvPr/>
            </p:nvSpPr>
            <p:spPr>
              <a:xfrm>
                <a:off x="3224451" y="1892653"/>
                <a:ext cx="26950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,...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41B96A3-BB03-4210-AC73-3A6E03493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51" y="1892653"/>
                <a:ext cx="2695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B6E2023-B4BF-44FD-80B1-AF74B565B46E}"/>
                  </a:ext>
                </a:extLst>
              </p:cNvPr>
              <p:cNvSpPr/>
              <p:nvPr/>
            </p:nvSpPr>
            <p:spPr>
              <a:xfrm>
                <a:off x="3938046" y="2415873"/>
                <a:ext cx="2017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,...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B6E2023-B4BF-44FD-80B1-AF74B565B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46" y="2415873"/>
                <a:ext cx="20170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A2EB937-610D-4D1A-8A78-B0E59EB0E87E}"/>
                  </a:ext>
                </a:extLst>
              </p:cNvPr>
              <p:cNvSpPr/>
              <p:nvPr/>
            </p:nvSpPr>
            <p:spPr>
              <a:xfrm>
                <a:off x="1493082" y="2852012"/>
                <a:ext cx="44619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A2EB937-610D-4D1A-8A78-B0E59EB0E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082" y="2852012"/>
                <a:ext cx="446199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0B65F9F-9DDE-4AA4-9B1E-0489EFB2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360020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/>
              <a:t>1.3.2 </a:t>
            </a:r>
            <a:r>
              <a:rPr lang="zh-CN" altLang="en-US" sz="3200" b="1" dirty="0"/>
              <a:t>二次型的正定性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6A18FC8-0CD0-4CC6-952B-B89E4BD6F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341438"/>
            <a:ext cx="11525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600" b="1"/>
              <a:t>定义：</a:t>
            </a: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05CC4328-0088-4C86-923B-B4307B1972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690699"/>
              </p:ext>
            </p:extLst>
          </p:nvPr>
        </p:nvGraphicFramePr>
        <p:xfrm>
          <a:off x="395288" y="1382713"/>
          <a:ext cx="7993136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9" name="Equation" r:id="rId3" imgW="3327400" imgH="698500" progId="Equation.DSMT4">
                  <p:embed/>
                </p:oleObj>
              </mc:Choice>
              <mc:Fallback>
                <p:oleObj name="Equation" r:id="rId3" imgW="33274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82713"/>
                        <a:ext cx="7993136" cy="159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5">
            <a:extLst>
              <a:ext uri="{FF2B5EF4-FFF2-40B4-BE49-F238E27FC236}">
                <a16:creationId xmlns:a16="http://schemas.microsoft.com/office/drawing/2014/main" id="{FAB00796-DF2D-4154-B88C-5B7EAFB7A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141663"/>
            <a:ext cx="10080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600" b="1"/>
              <a:t>定理：</a:t>
            </a:r>
          </a:p>
        </p:txBody>
      </p:sp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862E0FB5-C322-48D5-8B93-5E07740B89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573863"/>
              </p:ext>
            </p:extLst>
          </p:nvPr>
        </p:nvGraphicFramePr>
        <p:xfrm>
          <a:off x="250826" y="3082925"/>
          <a:ext cx="8281614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00" name="Equation" r:id="rId5" imgW="2971800" imgH="1168400" progId="Equation.DSMT4">
                  <p:embed/>
                </p:oleObj>
              </mc:Choice>
              <mc:Fallback>
                <p:oleObj name="Equation" r:id="rId5" imgW="2971800" imgH="1168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6" y="3082925"/>
                        <a:ext cx="8281614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C394E6F-B738-483D-9CA0-646247C5F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2" y="593725"/>
            <a:ext cx="468089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/>
              <a:t>1.3.3 </a:t>
            </a:r>
            <a:r>
              <a:rPr lang="zh-CN" altLang="en-US" sz="3200" b="1" dirty="0"/>
              <a:t>二次型的半正定性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C06AB78-2F71-4385-BFAC-A5038D1B1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341438"/>
            <a:ext cx="11525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600" b="1"/>
              <a:t>定义：</a:t>
            </a:r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4724CD5C-29B9-4DD4-AF16-FD347C3E79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355725"/>
          <a:ext cx="77311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3" name="Equation" r:id="rId3" imgW="3378200" imgH="698500" progId="Equation.DSMT4">
                  <p:embed/>
                </p:oleObj>
              </mc:Choice>
              <mc:Fallback>
                <p:oleObj name="Equation" r:id="rId3" imgW="33782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355725"/>
                        <a:ext cx="773112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5">
            <a:extLst>
              <a:ext uri="{FF2B5EF4-FFF2-40B4-BE49-F238E27FC236}">
                <a16:creationId xmlns:a16="http://schemas.microsoft.com/office/drawing/2014/main" id="{5CE4F17B-BF54-4878-8395-FD94A7E2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141663"/>
            <a:ext cx="10080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600" b="1"/>
              <a:t>定理：</a:t>
            </a:r>
          </a:p>
        </p:txBody>
      </p:sp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74D649F2-AB56-4A4F-A561-C842E2F8F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184525"/>
          <a:ext cx="7627937" cy="365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4" name="Equation" r:id="rId5" imgW="3365500" imgH="1612900" progId="Equation.DSMT4">
                  <p:embed/>
                </p:oleObj>
              </mc:Choice>
              <mc:Fallback>
                <p:oleObj name="Equation" r:id="rId5" imgW="3365500" imgH="1612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184525"/>
                        <a:ext cx="7627937" cy="365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>
            <a:extLst>
              <a:ext uri="{FF2B5EF4-FFF2-40B4-BE49-F238E27FC236}">
                <a16:creationId xmlns:a16="http://schemas.microsoft.com/office/drawing/2014/main" id="{F9DB6B4E-76E9-4C91-8D75-D88E64107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48680"/>
            <a:ext cx="2808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宋体" panose="02010600030101010101" pitchFamily="2" charset="-122"/>
              </a:rPr>
              <a:t>1.3.4 </a:t>
            </a:r>
            <a:r>
              <a:rPr lang="zh-CN" altLang="en-US" sz="3200" b="1" dirty="0">
                <a:latin typeface="宋体" panose="02010600030101010101" pitchFamily="2" charset="-122"/>
              </a:rPr>
              <a:t>范数</a:t>
            </a:r>
          </a:p>
        </p:txBody>
      </p:sp>
      <p:graphicFrame>
        <p:nvGraphicFramePr>
          <p:cNvPr id="51203" name="Object 5">
            <a:extLst>
              <a:ext uri="{FF2B5EF4-FFF2-40B4-BE49-F238E27FC236}">
                <a16:creationId xmlns:a16="http://schemas.microsoft.com/office/drawing/2014/main" id="{B8ECBFF1-A400-41A9-B064-0B28FBB09C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436350"/>
              </p:ext>
            </p:extLst>
          </p:nvPr>
        </p:nvGraphicFramePr>
        <p:xfrm>
          <a:off x="639763" y="1336675"/>
          <a:ext cx="7577137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2" name="Equation" r:id="rId3" imgW="3314520" imgH="1955520" progId="Equation.DSMT4">
                  <p:embed/>
                </p:oleObj>
              </mc:Choice>
              <mc:Fallback>
                <p:oleObj name="Equation" r:id="rId3" imgW="3314520" imgH="1955520" progId="Equation.DSMT4">
                  <p:embed/>
                  <p:pic>
                    <p:nvPicPr>
                      <p:cNvPr id="51203" name="Object 5">
                        <a:extLst>
                          <a:ext uri="{FF2B5EF4-FFF2-40B4-BE49-F238E27FC236}">
                            <a16:creationId xmlns:a16="http://schemas.microsoft.com/office/drawing/2014/main" id="{B8ECBFF1-A400-41A9-B064-0B28FBB09C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336675"/>
                        <a:ext cx="7577137" cy="446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3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/>
          </p:cNvSpPr>
          <p:nvPr>
            <p:ph sz="quarter" idx="1"/>
          </p:nvPr>
        </p:nvSpPr>
        <p:spPr>
          <a:xfrm>
            <a:off x="323528" y="908720"/>
            <a:ext cx="8540750" cy="4194175"/>
          </a:xfrm>
        </p:spPr>
        <p:txBody>
          <a:bodyPr/>
          <a:lstStyle/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向量范数的等价性</a:t>
            </a:r>
          </a:p>
          <a:p>
            <a:pPr marL="0" indent="0" eaLnBrk="1" hangingPunct="1"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                 为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上向量的任意两种范数，则存在常数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，使得对于一切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</a:p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229055"/>
              </p:ext>
            </p:extLst>
          </p:nvPr>
        </p:nvGraphicFramePr>
        <p:xfrm>
          <a:off x="950651" y="1534179"/>
          <a:ext cx="1267484" cy="50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37" name="Equation" r:id="rId3" imgW="545626" imgH="253780" progId="Equation.DSMT4">
                  <p:embed/>
                </p:oleObj>
              </mc:Choice>
              <mc:Fallback>
                <p:oleObj name="Equation" r:id="rId3" imgW="545626" imgH="253780" progId="Equation.DSMT4">
                  <p:embed/>
                  <p:pic>
                    <p:nvPicPr>
                      <p:cNvPr id="153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651" y="1534179"/>
                        <a:ext cx="1267484" cy="507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2"/>
          <p:cNvGraphicFramePr>
            <a:graphicFrameLocks noChangeAspect="1"/>
          </p:cNvGraphicFramePr>
          <p:nvPr/>
        </p:nvGraphicFramePr>
        <p:xfrm>
          <a:off x="2218135" y="4010025"/>
          <a:ext cx="3238500" cy="444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38" name="Equation" r:id="rId5" imgW="1282700" imgH="254000" progId="Equation.DSMT4">
                  <p:embed/>
                </p:oleObj>
              </mc:Choice>
              <mc:Fallback>
                <p:oleObj name="Equation" r:id="rId5" imgW="1282700" imgH="254000" progId="Equation.DSMT4">
                  <p:embed/>
                  <p:pic>
                    <p:nvPicPr>
                      <p:cNvPr id="1536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135" y="4010025"/>
                        <a:ext cx="3238500" cy="444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4"/>
          <p:cNvGraphicFramePr>
            <a:graphicFrameLocks noChangeAspect="1"/>
          </p:cNvGraphicFramePr>
          <p:nvPr/>
        </p:nvGraphicFramePr>
        <p:xfrm>
          <a:off x="2218135" y="2713435"/>
          <a:ext cx="3238944" cy="1253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39" name="Equation" r:id="rId7" imgW="1282700" imgH="533400" progId="Equation.DSMT4">
                  <p:embed/>
                </p:oleObj>
              </mc:Choice>
              <mc:Fallback>
                <p:oleObj name="Equation" r:id="rId7" imgW="1282700" imgH="533400" progId="Equation.DSMT4">
                  <p:embed/>
                  <p:pic>
                    <p:nvPicPr>
                      <p:cNvPr id="1536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135" y="2713435"/>
                        <a:ext cx="3238944" cy="1253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50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68DFDD41-CD6C-43B1-AA40-A0B4EDC3EA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6599" y="260648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教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材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ED883C1B-6F62-4757-B562-42503F6B0BC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4216" y="1189893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陈宝林。最优化理论与算法，第二版 ，北京：清华大学出版社，</a:t>
            </a:r>
            <a:r>
              <a:rPr lang="en-US" altLang="zh-CN" dirty="0"/>
              <a:t>2005</a:t>
            </a:r>
            <a:r>
              <a:rPr lang="zh-CN" altLang="en-US" dirty="0"/>
              <a:t>。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1491DF-4B0A-498C-BABA-E91D37899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97190"/>
            <a:ext cx="3048000" cy="381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34B48E-E1E9-4B1E-BAE0-B61A9D6438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8"/>
          <a:stretch/>
        </p:blipFill>
        <p:spPr>
          <a:xfrm>
            <a:off x="4788024" y="2297190"/>
            <a:ext cx="3528688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2CA9C6EF-EF06-4DF3-924F-F9E433A718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94085" y="729259"/>
            <a:ext cx="8229600" cy="3456384"/>
          </a:xfrm>
        </p:spPr>
        <p:txBody>
          <a:bodyPr/>
          <a:lstStyle/>
          <a:p>
            <a:pPr>
              <a:defRPr/>
            </a:pPr>
            <a:r>
              <a:rPr lang="zh-CN" altLang="en-US" b="1"/>
              <a:t>向量序列的极限</a:t>
            </a:r>
            <a:endParaRPr lang="en-US" altLang="zh-CN" b="1"/>
          </a:p>
          <a:p>
            <a:pPr marL="0" indent="0">
              <a:buNone/>
              <a:defRPr/>
            </a:pPr>
            <a:r>
              <a:rPr lang="zh-CN" altLang="en-US"/>
              <a:t>设有向量序列                          </a:t>
            </a:r>
            <a:r>
              <a:rPr lang="en-US" altLang="zh-CN" sz="2400"/>
              <a:t>(</a:t>
            </a:r>
            <a:r>
              <a:rPr lang="en-US" altLang="zh-CN" sz="2400" i="1"/>
              <a:t>k </a:t>
            </a:r>
            <a:r>
              <a:rPr lang="en-US" altLang="zh-CN" sz="2400"/>
              <a:t>=1,2,…) </a:t>
            </a:r>
            <a:r>
              <a:rPr lang="zh-CN" altLang="en-US"/>
              <a:t>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/>
              <a:t>    以及向量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/>
              <a:t>    如果有                </a:t>
            </a:r>
            <a:r>
              <a:rPr lang="zh-CN" altLang="en-US" sz="2400"/>
              <a:t>（</a:t>
            </a:r>
            <a:r>
              <a:rPr lang="en-US" altLang="zh-CN" sz="2400" i="1"/>
              <a:t>i</a:t>
            </a:r>
            <a:r>
              <a:rPr lang="en-US" altLang="zh-CN" sz="2400"/>
              <a:t>=1,2, </a:t>
            </a:r>
            <a:r>
              <a:rPr lang="en-US" altLang="zh-CN" sz="2400">
                <a:latin typeface="宋体" panose="02010600030101010101" pitchFamily="2" charset="-122"/>
              </a:rPr>
              <a:t>…,</a:t>
            </a:r>
            <a:r>
              <a:rPr lang="en-US" altLang="zh-CN" sz="2400" i="1"/>
              <a:t>n</a:t>
            </a:r>
            <a:r>
              <a:rPr lang="zh-CN" altLang="en-US" sz="2400"/>
              <a:t>）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/>
              <a:t>    则称</a:t>
            </a:r>
            <a:r>
              <a:rPr lang="zh-CN" altLang="en-US" b="1">
                <a:solidFill>
                  <a:srgbClr val="FF3300"/>
                </a:solidFill>
              </a:rPr>
              <a:t>向量序列</a:t>
            </a:r>
            <a:r>
              <a:rPr lang="en-US" altLang="zh-CN" b="1">
                <a:solidFill>
                  <a:srgbClr val="FF3300"/>
                </a:solidFill>
              </a:rPr>
              <a:t>{</a:t>
            </a:r>
            <a:r>
              <a:rPr lang="en-US" altLang="zh-CN" b="1" i="1">
                <a:solidFill>
                  <a:srgbClr val="FF3300"/>
                </a:solidFill>
              </a:rPr>
              <a:t>x</a:t>
            </a:r>
            <a:r>
              <a:rPr lang="en-US" altLang="zh-CN" b="1" baseline="30000">
                <a:solidFill>
                  <a:srgbClr val="FF3300"/>
                </a:solidFill>
              </a:rPr>
              <a:t>(</a:t>
            </a:r>
            <a:r>
              <a:rPr lang="en-US" altLang="zh-CN" b="1" i="1" baseline="30000">
                <a:solidFill>
                  <a:srgbClr val="FF3300"/>
                </a:solidFill>
              </a:rPr>
              <a:t>k</a:t>
            </a:r>
            <a:r>
              <a:rPr lang="en-US" altLang="zh-CN" b="1" baseline="30000">
                <a:solidFill>
                  <a:srgbClr val="FF3300"/>
                </a:solidFill>
              </a:rPr>
              <a:t>)</a:t>
            </a:r>
            <a:r>
              <a:rPr lang="en-US" altLang="zh-CN" b="1">
                <a:solidFill>
                  <a:srgbClr val="FF3300"/>
                </a:solidFill>
              </a:rPr>
              <a:t>}</a:t>
            </a:r>
            <a:r>
              <a:rPr lang="zh-CN" altLang="en-US" b="1">
                <a:solidFill>
                  <a:srgbClr val="FF3300"/>
                </a:solidFill>
              </a:rPr>
              <a:t>收敛于向量</a:t>
            </a:r>
            <a:r>
              <a:rPr lang="en-US" altLang="zh-CN" b="1" i="1">
                <a:solidFill>
                  <a:srgbClr val="FF3300"/>
                </a:solidFill>
              </a:rPr>
              <a:t>x</a:t>
            </a:r>
            <a:r>
              <a:rPr lang="en-US" altLang="zh-CN" b="1" i="1" baseline="30000">
                <a:solidFill>
                  <a:srgbClr val="FF3300"/>
                </a:solidFill>
              </a:rPr>
              <a:t>*</a:t>
            </a:r>
            <a:r>
              <a:rPr lang="zh-CN" altLang="en-US" b="1" i="1">
                <a:solidFill>
                  <a:srgbClr val="FF3300"/>
                </a:solidFill>
              </a:rPr>
              <a:t>。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rgbClr val="FF3300"/>
                </a:solidFill>
              </a:rPr>
              <a:t>    </a:t>
            </a:r>
            <a:r>
              <a:rPr lang="zh-CN" altLang="en-US" b="1">
                <a:solidFill>
                  <a:srgbClr val="FF3300"/>
                </a:solidFill>
              </a:rPr>
              <a:t>记为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85642"/>
              </p:ext>
            </p:extLst>
          </p:nvPr>
        </p:nvGraphicFramePr>
        <p:xfrm>
          <a:off x="2915816" y="1340768"/>
          <a:ext cx="2646154" cy="476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6" name="Equation" r:id="rId3" imgW="1676400" imgH="279400" progId="Equation.DSMT4">
                  <p:embed/>
                </p:oleObj>
              </mc:Choice>
              <mc:Fallback>
                <p:oleObj name="Equation" r:id="rId3" imgW="1676400" imgH="279400" progId="Equation.DSMT4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340768"/>
                        <a:ext cx="2646154" cy="476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03101"/>
              </p:ext>
            </p:extLst>
          </p:nvPr>
        </p:nvGraphicFramePr>
        <p:xfrm>
          <a:off x="2294904" y="2504896"/>
          <a:ext cx="1340991" cy="565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7" name="Equation" r:id="rId5" imgW="761669" imgH="291973" progId="Equation.DSMT4">
                  <p:embed/>
                </p:oleObj>
              </mc:Choice>
              <mc:Fallback>
                <p:oleObj name="Equation" r:id="rId5" imgW="761669" imgH="291973" progId="Equation.DSMT4">
                  <p:embed/>
                  <p:pic>
                    <p:nvPicPr>
                      <p:cNvPr id="1638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904" y="2504896"/>
                        <a:ext cx="1340991" cy="565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9178109"/>
              </p:ext>
            </p:extLst>
          </p:nvPr>
        </p:nvGraphicFramePr>
        <p:xfrm>
          <a:off x="2650926" y="1914492"/>
          <a:ext cx="205144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8" name="公式" r:id="rId7" imgW="1180588" imgH="241195" progId="Equation.3">
                  <p:embed/>
                </p:oleObj>
              </mc:Choice>
              <mc:Fallback>
                <p:oleObj name="公式" r:id="rId7" imgW="1180588" imgH="241195" progId="Equation.3">
                  <p:embed/>
                  <p:pic>
                    <p:nvPicPr>
                      <p:cNvPr id="1639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926" y="1914492"/>
                        <a:ext cx="205144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634232"/>
              </p:ext>
            </p:extLst>
          </p:nvPr>
        </p:nvGraphicFramePr>
        <p:xfrm>
          <a:off x="1952028" y="3704629"/>
          <a:ext cx="1971899" cy="747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9" name="Equation" r:id="rId9" imgW="761669" imgH="291973" progId="Equation.DSMT4">
                  <p:embed/>
                </p:oleObj>
              </mc:Choice>
              <mc:Fallback>
                <p:oleObj name="Equation" r:id="rId9" imgW="761669" imgH="291973" progId="Equation.DSMT4">
                  <p:embed/>
                  <p:pic>
                    <p:nvPicPr>
                      <p:cNvPr id="1639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028" y="3704629"/>
                        <a:ext cx="1971899" cy="747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67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/>
          </p:cNvSpPr>
          <p:nvPr>
            <p:ph sz="quarter" idx="1"/>
          </p:nvPr>
        </p:nvSpPr>
        <p:spPr>
          <a:xfrm>
            <a:off x="179512" y="692697"/>
            <a:ext cx="8377511" cy="461511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C00000"/>
                </a:solidFill>
              </a:rPr>
              <a:t>矩阵范数</a:t>
            </a:r>
            <a:endParaRPr lang="en-US" altLang="zh-CN" sz="2800" b="1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100" b="1"/>
              <a:t>　设　　　　　　　  为</a:t>
            </a:r>
            <a:r>
              <a:rPr lang="en-US" altLang="zh-CN" sz="2100" b="1" i="1"/>
              <a:t>A</a:t>
            </a:r>
            <a:r>
              <a:rPr lang="zh-CN" altLang="en-US" sz="2100" b="1"/>
              <a:t>的实值函数，若它满足下列条件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100" b="1"/>
              <a:t>（</a:t>
            </a:r>
            <a:r>
              <a:rPr lang="en-US" altLang="zh-CN" sz="2100" b="1"/>
              <a:t>1</a:t>
            </a:r>
            <a:r>
              <a:rPr lang="zh-CN" altLang="en-US" sz="2100" b="1"/>
              <a:t>）非负性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35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100" b="1"/>
              <a:t>（</a:t>
            </a:r>
            <a:r>
              <a:rPr lang="en-US" altLang="zh-CN" sz="2100" b="1"/>
              <a:t>2</a:t>
            </a:r>
            <a:r>
              <a:rPr lang="zh-CN" altLang="en-US" sz="2100" b="1"/>
              <a:t>）齐次性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35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100" b="1"/>
              <a:t>（</a:t>
            </a:r>
            <a:r>
              <a:rPr lang="en-US" altLang="zh-CN" sz="2100" b="1"/>
              <a:t>3</a:t>
            </a:r>
            <a:r>
              <a:rPr lang="zh-CN" altLang="en-US" sz="2100" b="1"/>
              <a:t>）三角不等式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100" b="1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100" b="1"/>
              <a:t>（</a:t>
            </a:r>
            <a:r>
              <a:rPr lang="en-US" altLang="zh-CN" sz="2100" b="1"/>
              <a:t>4</a:t>
            </a:r>
            <a:r>
              <a:rPr lang="zh-CN" altLang="en-US" sz="2100" b="1"/>
              <a:t>）相容性</a:t>
            </a:r>
            <a:endParaRPr lang="en-US" altLang="zh-CN" sz="2100" b="1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100" b="1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100" b="1"/>
              <a:t>（</a:t>
            </a:r>
            <a:r>
              <a:rPr lang="en-US" altLang="zh-CN" sz="2100" b="1"/>
              <a:t>5</a:t>
            </a:r>
            <a:r>
              <a:rPr lang="zh-CN" altLang="en-US" sz="2100" b="1"/>
              <a:t>）相容性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350" b="1"/>
              <a:t>　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100" b="1"/>
              <a:t>　则称　　　　   为    </a:t>
            </a:r>
            <a:r>
              <a:rPr lang="zh-CN" altLang="en-US" sz="2100" b="1" i="1" baseline="30000"/>
              <a:t>       </a:t>
            </a:r>
            <a:r>
              <a:rPr lang="zh-CN" altLang="en-US" sz="2100" b="1"/>
              <a:t>上的一个</a:t>
            </a:r>
            <a:r>
              <a:rPr lang="zh-CN" altLang="en-US" sz="2100" b="1">
                <a:solidFill>
                  <a:srgbClr val="C00000"/>
                </a:solidFill>
              </a:rPr>
              <a:t>矩阵范数</a:t>
            </a:r>
            <a:r>
              <a:rPr lang="zh-CN" altLang="en-US" sz="2100" b="1"/>
              <a:t>（或矩阵模）</a:t>
            </a:r>
            <a:r>
              <a:rPr lang="en-US" altLang="zh-CN" sz="2100" b="1"/>
              <a:t>,         </a:t>
            </a:r>
            <a:r>
              <a:rPr lang="zh-CN" altLang="en-US" sz="2100" b="1"/>
              <a:t>的值称为矩阵</a:t>
            </a:r>
            <a:r>
              <a:rPr lang="en-US" altLang="zh-CN" sz="2100" b="1" i="1"/>
              <a:t>A</a:t>
            </a:r>
            <a:r>
              <a:rPr lang="zh-CN" altLang="en-US" sz="2100" b="1"/>
              <a:t>的范数</a:t>
            </a:r>
          </a:p>
        </p:txBody>
      </p:sp>
      <p:graphicFrame>
        <p:nvGraphicFramePr>
          <p:cNvPr id="1946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55852"/>
              </p:ext>
            </p:extLst>
          </p:nvPr>
        </p:nvGraphicFramePr>
        <p:xfrm>
          <a:off x="2626732" y="4616169"/>
          <a:ext cx="59412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02" name="Equation" r:id="rId4" imgW="291973" imgH="190417" progId="Equation.DSMT4">
                  <p:embed/>
                </p:oleObj>
              </mc:Choice>
              <mc:Fallback>
                <p:oleObj name="Equation" r:id="rId4" imgW="291973" imgH="190417" progId="Equation.DSMT4">
                  <p:embed/>
                  <p:pic>
                    <p:nvPicPr>
                      <p:cNvPr id="1946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732" y="4616169"/>
                        <a:ext cx="59412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011355"/>
              </p:ext>
            </p:extLst>
          </p:nvPr>
        </p:nvGraphicFramePr>
        <p:xfrm>
          <a:off x="2051720" y="1517811"/>
          <a:ext cx="345638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03" name="Equation" r:id="rId6" imgW="1586811" imgH="253890" progId="Equation.DSMT4">
                  <p:embed/>
                </p:oleObj>
              </mc:Choice>
              <mc:Fallback>
                <p:oleObj name="Equation" r:id="rId6" imgW="1586811" imgH="253890" progId="Equation.DSMT4">
                  <p:embed/>
                  <p:pic>
                    <p:nvPicPr>
                      <p:cNvPr id="1946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517811"/>
                        <a:ext cx="345638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854196"/>
              </p:ext>
            </p:extLst>
          </p:nvPr>
        </p:nvGraphicFramePr>
        <p:xfrm>
          <a:off x="2051720" y="2092833"/>
          <a:ext cx="1944291" cy="389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04" name="Equation" r:id="rId8" imgW="875920" imgH="253890" progId="Equation.DSMT4">
                  <p:embed/>
                </p:oleObj>
              </mc:Choice>
              <mc:Fallback>
                <p:oleObj name="Equation" r:id="rId8" imgW="875920" imgH="253890" progId="Equation.DSMT4">
                  <p:embed/>
                  <p:pic>
                    <p:nvPicPr>
                      <p:cNvPr id="194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092833"/>
                        <a:ext cx="1944291" cy="389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202854"/>
              </p:ext>
            </p:extLst>
          </p:nvPr>
        </p:nvGraphicFramePr>
        <p:xfrm>
          <a:off x="2478149" y="2619039"/>
          <a:ext cx="378023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05" name="Equation" r:id="rId10" imgW="2108200" imgH="254000" progId="Equation.DSMT4">
                  <p:embed/>
                </p:oleObj>
              </mc:Choice>
              <mc:Fallback>
                <p:oleObj name="Equation" r:id="rId10" imgW="2108200" imgH="254000" progId="Equation.DSMT4">
                  <p:embed/>
                  <p:pic>
                    <p:nvPicPr>
                      <p:cNvPr id="1946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149" y="2619039"/>
                        <a:ext cx="378023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204198"/>
              </p:ext>
            </p:extLst>
          </p:nvPr>
        </p:nvGraphicFramePr>
        <p:xfrm>
          <a:off x="876896" y="1119781"/>
          <a:ext cx="1944291" cy="38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06" name="Equation" r:id="rId12" imgW="1307532" imgH="253890" progId="Equation.DSMT4">
                  <p:embed/>
                </p:oleObj>
              </mc:Choice>
              <mc:Fallback>
                <p:oleObj name="Equation" r:id="rId12" imgW="1307532" imgH="253890" progId="Equation.DSMT4">
                  <p:embed/>
                  <p:pic>
                    <p:nvPicPr>
                      <p:cNvPr id="1946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896" y="1119781"/>
                        <a:ext cx="1944291" cy="389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735330"/>
              </p:ext>
            </p:extLst>
          </p:nvPr>
        </p:nvGraphicFramePr>
        <p:xfrm>
          <a:off x="1051888" y="4610216"/>
          <a:ext cx="1296590" cy="38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07" name="Equation" r:id="rId14" imgW="723586" imgH="253890" progId="Equation.DSMT4">
                  <p:embed/>
                </p:oleObj>
              </mc:Choice>
              <mc:Fallback>
                <p:oleObj name="Equation" r:id="rId14" imgW="723586" imgH="253890" progId="Equation.DSMT4">
                  <p:embed/>
                  <p:pic>
                    <p:nvPicPr>
                      <p:cNvPr id="1946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888" y="4610216"/>
                        <a:ext cx="1296590" cy="389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276584"/>
              </p:ext>
            </p:extLst>
          </p:nvPr>
        </p:nvGraphicFramePr>
        <p:xfrm>
          <a:off x="7308304" y="4610216"/>
          <a:ext cx="431006" cy="40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08" name="Equation" r:id="rId16" imgW="241195" imgH="253890" progId="Equation.DSMT4">
                  <p:embed/>
                </p:oleObj>
              </mc:Choice>
              <mc:Fallback>
                <p:oleObj name="Equation" r:id="rId16" imgW="241195" imgH="253890" progId="Equation.DSMT4">
                  <p:embed/>
                  <p:pic>
                    <p:nvPicPr>
                      <p:cNvPr id="194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4610216"/>
                        <a:ext cx="431006" cy="402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547876"/>
              </p:ext>
            </p:extLst>
          </p:nvPr>
        </p:nvGraphicFramePr>
        <p:xfrm>
          <a:off x="1849041" y="3344436"/>
          <a:ext cx="4082330" cy="1006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09" name="Equation" r:id="rId18" imgW="2120900" imgH="508000" progId="Equation.DSMT4">
                  <p:embed/>
                </p:oleObj>
              </mc:Choice>
              <mc:Fallback>
                <p:oleObj name="Equation" r:id="rId18" imgW="2120900" imgH="508000" progId="Equation.DSMT4">
                  <p:embed/>
                  <p:pic>
                    <p:nvPicPr>
                      <p:cNvPr id="2150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041" y="3344436"/>
                        <a:ext cx="4082330" cy="1006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852870" y="5516196"/>
                <a:ext cx="2074671" cy="520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870" y="5516196"/>
                <a:ext cx="2074671" cy="520079"/>
              </a:xfrm>
              <a:prstGeom prst="rect">
                <a:avLst/>
              </a:prstGeom>
              <a:blipFill>
                <a:blip r:embed="rId20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48932" y="5605420"/>
            <a:ext cx="256512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矩阵范数的等价定义</a:t>
            </a:r>
          </a:p>
        </p:txBody>
      </p:sp>
    </p:spTree>
    <p:extLst>
      <p:ext uri="{BB962C8B-B14F-4D97-AF65-F5344CB8AC3E}">
        <p14:creationId xmlns:p14="http://schemas.microsoft.com/office/powerpoint/2010/main" val="26934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sz="quarter" idx="1"/>
          </p:nvPr>
        </p:nvSpPr>
        <p:spPr>
          <a:xfrm>
            <a:off x="539552" y="476672"/>
            <a:ext cx="6172200" cy="3943350"/>
          </a:xfrm>
        </p:spPr>
        <p:txBody>
          <a:bodyPr/>
          <a:lstStyle/>
          <a:p>
            <a:pPr eaLnBrk="1" hangingPunct="1"/>
            <a:r>
              <a:rPr lang="zh-CN" altLang="en-US"/>
              <a:t>常用矩阵范数：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1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1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1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1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1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1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/>
              <a:t>其中</a:t>
            </a:r>
            <a:r>
              <a:rPr lang="en-US" altLang="zh-CN" sz="2100" i="1"/>
              <a:t>A</a:t>
            </a:r>
            <a:r>
              <a:rPr lang="en-US" altLang="zh-CN" sz="2100" i="1" baseline="30000"/>
              <a:t>T</a:t>
            </a:r>
            <a:r>
              <a:rPr lang="zh-CN" altLang="en-US" sz="2100"/>
              <a:t>表示</a:t>
            </a:r>
            <a:r>
              <a:rPr lang="en-US" altLang="zh-CN" sz="2100" i="1"/>
              <a:t>A</a:t>
            </a:r>
            <a:r>
              <a:rPr lang="zh-CN" altLang="en-US" sz="2100"/>
              <a:t>的转置矩阵。</a:t>
            </a:r>
          </a:p>
        </p:txBody>
      </p:sp>
      <p:grpSp>
        <p:nvGrpSpPr>
          <p:cNvPr id="27651" name="Group 15"/>
          <p:cNvGrpSpPr>
            <a:grpSpLocks/>
          </p:cNvGrpSpPr>
          <p:nvPr/>
        </p:nvGrpSpPr>
        <p:grpSpPr bwMode="auto">
          <a:xfrm>
            <a:off x="1953595" y="1195389"/>
            <a:ext cx="4994669" cy="1971675"/>
            <a:chOff x="767" y="284"/>
            <a:chExt cx="2971" cy="1656"/>
          </a:xfrm>
        </p:grpSpPr>
        <p:graphicFrame>
          <p:nvGraphicFramePr>
            <p:cNvPr id="2765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1472712"/>
                </p:ext>
              </p:extLst>
            </p:nvPr>
          </p:nvGraphicFramePr>
          <p:xfrm>
            <a:off x="781" y="284"/>
            <a:ext cx="2268" cy="1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76" name="Equation" r:id="rId3" imgW="1143000" imgH="889000" progId="Equation.DSMT4">
                    <p:embed/>
                  </p:oleObj>
                </mc:Choice>
                <mc:Fallback>
                  <p:oleObj name="Equation" r:id="rId3" imgW="1143000" imgH="889000" progId="Equation.DSMT4">
                    <p:embed/>
                    <p:pic>
                      <p:nvPicPr>
                        <p:cNvPr id="2765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284"/>
                          <a:ext cx="2268" cy="1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54" name="Group 11"/>
            <p:cNvGrpSpPr>
              <a:grpSpLocks/>
            </p:cNvGrpSpPr>
            <p:nvPr/>
          </p:nvGrpSpPr>
          <p:grpSpPr bwMode="auto">
            <a:xfrm>
              <a:off x="767" y="1558"/>
              <a:ext cx="2971" cy="382"/>
              <a:chOff x="812" y="1679"/>
              <a:chExt cx="2971" cy="382"/>
            </a:xfrm>
          </p:grpSpPr>
          <p:graphicFrame>
            <p:nvGraphicFramePr>
              <p:cNvPr id="27658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4276377"/>
                  </p:ext>
                </p:extLst>
              </p:nvPr>
            </p:nvGraphicFramePr>
            <p:xfrm>
              <a:off x="812" y="1715"/>
              <a:ext cx="771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77" name="Equation" r:id="rId5" imgW="418918" imgH="253890" progId="Equation.DSMT4">
                      <p:embed/>
                    </p:oleObj>
                  </mc:Choice>
                  <mc:Fallback>
                    <p:oleObj name="Equation" r:id="rId5" imgW="418918" imgH="253890" progId="Equation.DSMT4">
                      <p:embed/>
                      <p:pic>
                        <p:nvPicPr>
                          <p:cNvPr id="27658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15"/>
                            <a:ext cx="771" cy="3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1560" y="1679"/>
                <a:ext cx="222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95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</a:t>
                </a:r>
                <a:r>
                  <a:rPr kumimoji="1" lang="en-US" altLang="zh-CN" sz="1950" b="1" i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1950" b="1" i="1" baseline="30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1950" b="1" i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:r>
                  <a:rPr kumimoji="1" lang="zh-CN" altLang="en-US" sz="195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之最大特征值</a:t>
                </a:r>
                <a:r>
                  <a:rPr kumimoji="1" lang="en-US" altLang="zh-CN" sz="195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)</a:t>
                </a:r>
                <a:r>
                  <a:rPr kumimoji="1" lang="en-US" altLang="zh-CN" sz="1950" b="1" baseline="30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1/2</a:t>
                </a:r>
              </a:p>
            </p:txBody>
          </p:sp>
        </p:grpSp>
      </p:grp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828800" y="5486400"/>
            <a:ext cx="29718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29820B32-3767-4720-8890-EB2661F755FF}" type="slidenum">
              <a:rPr lang="en-US" altLang="zh-CN" smtClean="0">
                <a:solidFill>
                  <a:srgbClr val="FFFFFF"/>
                </a:solidFill>
                <a:latin typeface="Franklin Gothic Book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>
              <a:solidFill>
                <a:srgbClr val="FFFFFF"/>
              </a:solidFill>
              <a:latin typeface="Franklin Gothic Book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8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>
            <a:extLst>
              <a:ext uri="{FF2B5EF4-FFF2-40B4-BE49-F238E27FC236}">
                <a16:creationId xmlns:a16="http://schemas.microsoft.com/office/drawing/2014/main" id="{C9DE4F81-1997-41D7-BD1F-F874246F3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16" y="512762"/>
            <a:ext cx="2231926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atin typeface="宋体" panose="02010600030101010101" pitchFamily="2" charset="-122"/>
              </a:rPr>
              <a:t>1.3.5 </a:t>
            </a:r>
            <a:r>
              <a:rPr lang="zh-CN" altLang="en-US" sz="3200" b="1" dirty="0">
                <a:latin typeface="宋体" panose="02010600030101010101" pitchFamily="2" charset="-122"/>
              </a:rPr>
              <a:t>集合 </a:t>
            </a:r>
          </a:p>
        </p:txBody>
      </p:sp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9B0AAA51-805F-4F1D-9C12-60F84BEB55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484936"/>
              </p:ext>
            </p:extLst>
          </p:nvPr>
        </p:nvGraphicFramePr>
        <p:xfrm>
          <a:off x="395536" y="944562"/>
          <a:ext cx="7527925" cy="67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2" name="Equation" r:id="rId3" imgW="2692080" imgH="241200" progId="Equation.DSMT4">
                  <p:embed/>
                </p:oleObj>
              </mc:Choice>
              <mc:Fallback>
                <p:oleObj name="Equation" r:id="rId3" imgW="269208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44562"/>
                        <a:ext cx="7527925" cy="674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6">
            <a:extLst>
              <a:ext uri="{FF2B5EF4-FFF2-40B4-BE49-F238E27FC236}">
                <a16:creationId xmlns:a16="http://schemas.microsoft.com/office/drawing/2014/main" id="{36DAED4E-3727-4C04-BB96-31E9A42C9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61" y="1690480"/>
            <a:ext cx="12969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内点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</a:p>
        </p:txBody>
      </p:sp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37FE5CA4-0DC4-46AA-A9E2-010A1B8A3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578813"/>
              </p:ext>
            </p:extLst>
          </p:nvPr>
        </p:nvGraphicFramePr>
        <p:xfrm>
          <a:off x="1277392" y="1618361"/>
          <a:ext cx="7459662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3" name="Equation" r:id="rId5" imgW="3136900" imgH="457200" progId="Equation.DSMT4">
                  <p:embed/>
                </p:oleObj>
              </mc:Choice>
              <mc:Fallback>
                <p:oleObj name="Equation" r:id="rId5" imgW="31369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392" y="1618361"/>
                        <a:ext cx="7459662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Rectangle 8">
            <a:extLst>
              <a:ext uri="{FF2B5EF4-FFF2-40B4-BE49-F238E27FC236}">
                <a16:creationId xmlns:a16="http://schemas.microsoft.com/office/drawing/2014/main" id="{6E6BFCA5-3119-4CCA-8D0E-54D4124DC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86" y="2771567"/>
            <a:ext cx="13684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补集</a:t>
            </a:r>
            <a:r>
              <a:rPr lang="zh-CN" altLang="en-US" sz="2800" b="1" dirty="0">
                <a:latin typeface="宋体" panose="02010600030101010101" pitchFamily="2" charset="-122"/>
              </a:rPr>
              <a:t>： </a:t>
            </a:r>
          </a:p>
        </p:txBody>
      </p:sp>
      <p:graphicFrame>
        <p:nvGraphicFramePr>
          <p:cNvPr id="64521" name="Object 9">
            <a:extLst>
              <a:ext uri="{FF2B5EF4-FFF2-40B4-BE49-F238E27FC236}">
                <a16:creationId xmlns:a16="http://schemas.microsoft.com/office/drawing/2014/main" id="{69F64991-A089-4CC0-97B9-480ECC111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138989"/>
              </p:ext>
            </p:extLst>
          </p:nvPr>
        </p:nvGraphicFramePr>
        <p:xfrm>
          <a:off x="1675061" y="2771567"/>
          <a:ext cx="66643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4" name="Equation" r:id="rId7" imgW="2705100" imgH="228600" progId="Equation.DSMT4">
                  <p:embed/>
                </p:oleObj>
              </mc:Choice>
              <mc:Fallback>
                <p:oleObj name="Equation" r:id="rId7" imgW="27051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061" y="2771567"/>
                        <a:ext cx="66643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Rectangle 10">
            <a:extLst>
              <a:ext uri="{FF2B5EF4-FFF2-40B4-BE49-F238E27FC236}">
                <a16:creationId xmlns:a16="http://schemas.microsoft.com/office/drawing/2014/main" id="{479802C4-C4D5-4CC5-AC5B-C36C44887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24" y="3419267"/>
            <a:ext cx="11525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开集</a:t>
            </a:r>
            <a:r>
              <a:rPr lang="zh-CN" altLang="en-US" sz="2800" b="1" dirty="0">
                <a:latin typeface="宋体" panose="02010600030101010101" pitchFamily="2" charset="-122"/>
              </a:rPr>
              <a:t>： </a:t>
            </a:r>
          </a:p>
        </p:txBody>
      </p:sp>
      <p:graphicFrame>
        <p:nvGraphicFramePr>
          <p:cNvPr id="64523" name="Object 11">
            <a:extLst>
              <a:ext uri="{FF2B5EF4-FFF2-40B4-BE49-F238E27FC236}">
                <a16:creationId xmlns:a16="http://schemas.microsoft.com/office/drawing/2014/main" id="{687565FB-E12C-4850-86D9-B09858BAD1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66079"/>
              </p:ext>
            </p:extLst>
          </p:nvPr>
        </p:nvGraphicFramePr>
        <p:xfrm>
          <a:off x="1659186" y="3419267"/>
          <a:ext cx="62642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5" name="Equation" r:id="rId9" imgW="2400300" imgH="215900" progId="Equation.DSMT4">
                  <p:embed/>
                </p:oleObj>
              </mc:Choice>
              <mc:Fallback>
                <p:oleObj name="Equation" r:id="rId9" imgW="24003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186" y="3419267"/>
                        <a:ext cx="62642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4" name="Rectangle 12">
            <a:extLst>
              <a:ext uri="{FF2B5EF4-FFF2-40B4-BE49-F238E27FC236}">
                <a16:creationId xmlns:a16="http://schemas.microsoft.com/office/drawing/2014/main" id="{597E2963-24AC-4A60-A7DC-8592A0313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24" y="4066967"/>
            <a:ext cx="11525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闭集</a:t>
            </a:r>
            <a:r>
              <a:rPr lang="zh-CN" altLang="en-US" sz="2800" b="1" dirty="0">
                <a:latin typeface="宋体" panose="02010600030101010101" pitchFamily="2" charset="-122"/>
              </a:rPr>
              <a:t>： </a:t>
            </a:r>
          </a:p>
        </p:txBody>
      </p:sp>
      <p:graphicFrame>
        <p:nvGraphicFramePr>
          <p:cNvPr id="64525" name="Object 13">
            <a:extLst>
              <a:ext uri="{FF2B5EF4-FFF2-40B4-BE49-F238E27FC236}">
                <a16:creationId xmlns:a16="http://schemas.microsoft.com/office/drawing/2014/main" id="{F613F51C-3084-4E5D-B940-E1F94EC95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187900"/>
              </p:ext>
            </p:extLst>
          </p:nvPr>
        </p:nvGraphicFramePr>
        <p:xfrm>
          <a:off x="1659186" y="4006642"/>
          <a:ext cx="70929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6" name="Equation" r:id="rId11" imgW="2705100" imgH="215900" progId="Equation.DSMT4">
                  <p:embed/>
                </p:oleObj>
              </mc:Choice>
              <mc:Fallback>
                <p:oleObj name="Equation" r:id="rId11" imgW="27051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186" y="4006642"/>
                        <a:ext cx="70929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6" name="Rectangle 14">
            <a:extLst>
              <a:ext uri="{FF2B5EF4-FFF2-40B4-BE49-F238E27FC236}">
                <a16:creationId xmlns:a16="http://schemas.microsoft.com/office/drawing/2014/main" id="{976B02B1-5F22-49CF-93C9-7D9BC9CA9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24" y="4643230"/>
            <a:ext cx="12969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有界集</a:t>
            </a:r>
            <a:r>
              <a:rPr lang="zh-CN" altLang="en-US" sz="2800" b="1" dirty="0">
                <a:latin typeface="宋体" panose="02010600030101010101" pitchFamily="2" charset="-122"/>
              </a:rPr>
              <a:t> ：</a:t>
            </a:r>
          </a:p>
        </p:txBody>
      </p:sp>
      <p:graphicFrame>
        <p:nvGraphicFramePr>
          <p:cNvPr id="64527" name="Object 15">
            <a:extLst>
              <a:ext uri="{FF2B5EF4-FFF2-40B4-BE49-F238E27FC236}">
                <a16:creationId xmlns:a16="http://schemas.microsoft.com/office/drawing/2014/main" id="{67D26FCC-EA76-4097-B4C6-035E1B4BA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53279"/>
              </p:ext>
            </p:extLst>
          </p:nvPr>
        </p:nvGraphicFramePr>
        <p:xfrm>
          <a:off x="1732211" y="4705395"/>
          <a:ext cx="6826275" cy="102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7" name="Equation" r:id="rId13" imgW="2870200" imgH="431800" progId="Equation.DSMT4">
                  <p:embed/>
                </p:oleObj>
              </mc:Choice>
              <mc:Fallback>
                <p:oleObj name="Equation" r:id="rId13" imgW="28702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211" y="4705395"/>
                        <a:ext cx="6826275" cy="1025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8" name="Rectangle 16">
            <a:extLst>
              <a:ext uri="{FF2B5EF4-FFF2-40B4-BE49-F238E27FC236}">
                <a16:creationId xmlns:a16="http://schemas.microsoft.com/office/drawing/2014/main" id="{9F005562-4225-40B8-A987-9AA1B4309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614780"/>
            <a:ext cx="10810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紧集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64529" name="Rectangle 17">
            <a:extLst>
              <a:ext uri="{FF2B5EF4-FFF2-40B4-BE49-F238E27FC236}">
                <a16:creationId xmlns:a16="http://schemas.microsoft.com/office/drawing/2014/main" id="{66791FA5-973A-46BE-8C83-F38A5B04F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211" y="5724317"/>
            <a:ext cx="34559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有界闭集称为紧集．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/>
      <p:bldP spid="64520" grpId="0"/>
      <p:bldP spid="64522" grpId="0"/>
      <p:bldP spid="64524" grpId="0"/>
      <p:bldP spid="64526" grpId="0"/>
      <p:bldP spid="64528" grpId="0"/>
      <p:bldP spid="645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>
            <a:extLst>
              <a:ext uri="{FF2B5EF4-FFF2-40B4-BE49-F238E27FC236}">
                <a16:creationId xmlns:a16="http://schemas.microsoft.com/office/drawing/2014/main" id="{B31653EE-6169-42CC-BAD2-EF3AC7EB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65175"/>
            <a:ext cx="12969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性质</a:t>
            </a:r>
            <a:r>
              <a:rPr lang="zh-CN" altLang="en-US" sz="3600" b="1" dirty="0">
                <a:latin typeface="宋体" panose="02010600030101010101" pitchFamily="2" charset="-122"/>
              </a:rPr>
              <a:t>：</a:t>
            </a:r>
          </a:p>
        </p:txBody>
      </p:sp>
      <p:graphicFrame>
        <p:nvGraphicFramePr>
          <p:cNvPr id="53251" name="Object 5">
            <a:extLst>
              <a:ext uri="{FF2B5EF4-FFF2-40B4-BE49-F238E27FC236}">
                <a16:creationId xmlns:a16="http://schemas.microsoft.com/office/drawing/2014/main" id="{BECDF043-648B-4908-B50F-675C06EC81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870052"/>
              </p:ext>
            </p:extLst>
          </p:nvPr>
        </p:nvGraphicFramePr>
        <p:xfrm>
          <a:off x="142875" y="1844824"/>
          <a:ext cx="8821613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2" name="Equation" r:id="rId3" imgW="3213100" imgH="965200" progId="Equation.DSMT4">
                  <p:embed/>
                </p:oleObj>
              </mc:Choice>
              <mc:Fallback>
                <p:oleObj name="Equation" r:id="rId3" imgW="3213100" imgH="965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844824"/>
                        <a:ext cx="8821613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BA08D340-2AB8-47BA-9728-E2089697D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20713"/>
            <a:ext cx="31686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/>
              <a:t>1.3.6 </a:t>
            </a:r>
            <a:r>
              <a:rPr lang="zh-CN" altLang="en-US" sz="3600" b="1" dirty="0"/>
              <a:t>函数的展开</a:t>
            </a: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F7C8704C-C079-4BC7-B6EA-581F35562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16557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latin typeface="宋体" panose="02010600030101010101" pitchFamily="2" charset="-122"/>
              </a:rPr>
              <a:t>梯度：</a:t>
            </a:r>
          </a:p>
        </p:txBody>
      </p:sp>
      <p:graphicFrame>
        <p:nvGraphicFramePr>
          <p:cNvPr id="54276" name="Object 6">
            <a:extLst>
              <a:ext uri="{FF2B5EF4-FFF2-40B4-BE49-F238E27FC236}">
                <a16:creationId xmlns:a16="http://schemas.microsoft.com/office/drawing/2014/main" id="{3F83A703-DF29-4633-9329-DAC1B79BEB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193800"/>
          <a:ext cx="51117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1" name="Equation" r:id="rId3" imgW="1803400" imgH="508000" progId="Equation.DSMT4">
                  <p:embed/>
                </p:oleObj>
              </mc:Choice>
              <mc:Fallback>
                <p:oleObj name="Equation" r:id="rId3" imgW="18034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193800"/>
                        <a:ext cx="51117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Rectangle 7">
            <a:extLst>
              <a:ext uri="{FF2B5EF4-FFF2-40B4-BE49-F238E27FC236}">
                <a16:creationId xmlns:a16="http://schemas.microsoft.com/office/drawing/2014/main" id="{B104AD9C-8504-4306-8173-5E6DCEC8D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068638"/>
            <a:ext cx="21605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Hesse</a:t>
            </a:r>
            <a:r>
              <a:rPr lang="zh-CN" altLang="en-US" sz="2800" b="1" dirty="0"/>
              <a:t>矩阵：</a:t>
            </a:r>
          </a:p>
        </p:txBody>
      </p:sp>
      <p:graphicFrame>
        <p:nvGraphicFramePr>
          <p:cNvPr id="54278" name="Object 8">
            <a:extLst>
              <a:ext uri="{FF2B5EF4-FFF2-40B4-BE49-F238E27FC236}">
                <a16:creationId xmlns:a16="http://schemas.microsoft.com/office/drawing/2014/main" id="{7BBDA7FC-58E7-409B-93D6-11A679A67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38268"/>
              </p:ext>
            </p:extLst>
          </p:nvPr>
        </p:nvGraphicFramePr>
        <p:xfrm>
          <a:off x="2700338" y="2349500"/>
          <a:ext cx="5976118" cy="389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2" name="Equation" r:id="rId5" imgW="2108200" imgH="1651000" progId="Equation.DSMT4">
                  <p:embed/>
                </p:oleObj>
              </mc:Choice>
              <mc:Fallback>
                <p:oleObj name="Equation" r:id="rId5" imgW="2108200" imgH="165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349500"/>
                        <a:ext cx="5976118" cy="3890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26" y="445106"/>
            <a:ext cx="2607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</a:rPr>
              <a:t>Taylor</a:t>
            </a:r>
            <a:r>
              <a:rPr lang="zh-CN" altLang="en-US" sz="2800" b="1" dirty="0">
                <a:solidFill>
                  <a:srgbClr val="FF0000"/>
                </a:solidFill>
              </a:rPr>
              <a:t>展开式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4941168"/>
            <a:ext cx="4137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</a:rPr>
              <a:t>Jacobi</a:t>
            </a:r>
            <a:r>
              <a:rPr lang="zh-CN" altLang="en-US" sz="2800" b="1" dirty="0">
                <a:solidFill>
                  <a:srgbClr val="FF0000"/>
                </a:solidFill>
              </a:rPr>
              <a:t>矩阵，链式法则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01FFBC3-28B2-4CA8-BADC-2B79D8535291}"/>
                  </a:ext>
                </a:extLst>
              </p:cNvPr>
              <p:cNvSpPr txBox="1"/>
              <p:nvPr/>
            </p:nvSpPr>
            <p:spPr>
              <a:xfrm>
                <a:off x="92826" y="1183267"/>
                <a:ext cx="9051174" cy="3067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设在开集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000" b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  <m:sSup>
                      <m:sSupPr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𝓡</m:t>
                        </m:r>
                      </m:e>
                      <m:sup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000" b="1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上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000" b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altLang="zh-CN" sz="2000" b="1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给定点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2000" b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</m:oMath>
                </a14:m>
                <a:r>
                  <a:rPr lang="en-US" altLang="zh-CN" sz="2000" b="1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b="1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</m:oMath>
                </a14:m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在点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的一阶</a:t>
                </a:r>
                <a:r>
                  <a:rPr lang="en-US" altLang="zh-CN" sz="2000" b="1" dirty="0" err="1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Taylor</a:t>
                </a:r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展开式为</a:t>
                </a:r>
                <a:r>
                  <a:rPr lang="en-US" altLang="zh-CN" sz="2000" b="1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zh-CN" sz="2000" b="1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‾"/>
                              <m:ctrlPr>
                                <a:rPr lang="zh-CN" altLang="zh-CN" sz="20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sz="2000" b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1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𝜵</m:t>
                      </m:r>
                      <m:r>
                        <a:rPr lang="en-US" altLang="zh-CN" sz="2000" b="1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sSup>
                        <m:sSup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0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‾"/>
                                  <m:ctrlPr>
                                    <a:rPr lang="zh-CN" altLang="zh-CN" sz="20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‾"/>
                              <m:ctrlPr>
                                <a:rPr lang="zh-CN" altLang="zh-CN" sz="20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sz="2000" b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1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𝒐</m:t>
                      </m:r>
                      <m:d>
                        <m:d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‖</m:t>
                          </m:r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‾"/>
                              <m:ctrlPr>
                                <a:rPr lang="zh-CN" altLang="zh-CN" sz="20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altLang="zh-CN" sz="2000" b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‖</m:t>
                          </m:r>
                        </m:e>
                      </m:d>
                    </m:oMath>
                  </m:oMathPara>
                </a14:m>
                <a:endParaRPr lang="zh-CN" altLang="zh-CN" sz="2000" b="1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</m:t>
                    </m:r>
                    <m:d>
                      <m:dPr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‖</m:t>
                        </m:r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‾"/>
                            <m:ctrlPr>
                              <a:rPr lang="zh-CN" altLang="zh-CN" sz="20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2000" b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‖</m:t>
                        </m:r>
                      </m:e>
                    </m:d>
                  </m:oMath>
                </a14:m>
                <a:r>
                  <a:rPr lang="en-US" altLang="zh-CN" sz="2000" b="1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‾"/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2000" b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‖→</m:t>
                    </m:r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000" b="1" dirty="0" err="1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000" b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‾"/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2000" b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</m:oMath>
                </a14:m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是高阶无穷小量</a:t>
                </a:r>
                <a:r>
                  <a:rPr lang="en-US" altLang="zh-CN" sz="2000" b="1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000" b="1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设在开集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sz="2000" b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  <m:sSup>
                      <m:sSupPr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𝓡</m:t>
                        </m:r>
                      </m:e>
                      <m:sup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000" b="1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上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000" b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altLang="zh-CN" sz="2000" b="1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给定点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2000" b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</m:oMath>
                </a14:m>
                <a:r>
                  <a:rPr lang="en-US" altLang="zh-CN" sz="2000" b="1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b="1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</m:oMath>
                </a14:m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在点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的二阶</a:t>
                </a:r>
                <a:r>
                  <a:rPr lang="en-US" altLang="zh-CN" sz="2000" b="1" dirty="0" err="1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Taylor</a:t>
                </a:r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展开式为</a:t>
                </a:r>
                <a:r>
                  <a:rPr lang="en-US" altLang="zh-CN" sz="2000" b="1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zh-CN" sz="2000" b="1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‾"/>
                              <m:ctrlPr>
                                <a:rPr lang="zh-CN" altLang="zh-CN" sz="20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sz="2000" b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1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𝜵</m:t>
                      </m:r>
                      <m:r>
                        <a:rPr lang="en-US" altLang="zh-CN" sz="2000" b="1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sSup>
                        <m:sSup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0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‾"/>
                                  <m:ctrlPr>
                                    <a:rPr lang="zh-CN" altLang="zh-CN" sz="20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‾"/>
                              <m:ctrlPr>
                                <a:rPr lang="zh-CN" altLang="zh-CN" sz="20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sz="2000" b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‾"/>
                              <m:ctrlPr>
                                <a:rPr lang="zh-CN" altLang="zh-CN" sz="20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a:rPr lang="en-US" altLang="zh-CN" sz="2000" b="1" i="1" baseline="30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sSup>
                        <m:sSup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𝜵</m:t>
                          </m:r>
                        </m:e>
                        <m:sup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sSup>
                        <m:sSup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0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‾"/>
                                  <m:ctrlPr>
                                    <a:rPr lang="zh-CN" altLang="zh-CN" sz="20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‾"/>
                              <m:ctrlPr>
                                <a:rPr lang="zh-CN" altLang="zh-CN" sz="20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sz="2000" b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1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𝒐</m:t>
                      </m:r>
                      <m:d>
                        <m:dPr>
                          <m:ctrlPr>
                            <a:rPr lang="zh-CN" altLang="zh-CN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‖</m:t>
                          </m:r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‾"/>
                              <m:ctrlPr>
                                <a:rPr lang="zh-CN" altLang="zh-CN" sz="20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  <m:sSup>
                            <m:sSupPr>
                              <m:ctrlPr>
                                <a:rPr lang="zh-CN" altLang="zh-CN" sz="20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‖</m:t>
                              </m:r>
                            </m:e>
                            <m:sup>
                              <m:r>
                                <a:rPr lang="en-US" altLang="zh-CN" sz="20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zh-CN" sz="2000" b="1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</m:t>
                    </m:r>
                    <m:sSup>
                      <m:sSupPr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0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‖</m:t>
                            </m:r>
                            <m:r>
                              <a:rPr lang="en-US" altLang="zh-CN" sz="2000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000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‾"/>
                                <m:ctrlPr>
                                  <a:rPr lang="zh-CN" altLang="zh-CN" sz="20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altLang="zh-CN" sz="2000" b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‖</m:t>
                            </m:r>
                          </m:e>
                        </m:d>
                      </m:e>
                      <m:sup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000" b="1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‾"/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sSup>
                      <m:sSupPr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‖</m:t>
                        </m:r>
                      </m:e>
                      <m:sup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000" b="1" dirty="0" err="1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000" b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‾"/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sSup>
                      <m:sSupPr>
                        <m:ctrlPr>
                          <a:rPr lang="zh-CN" altLang="zh-CN" sz="20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‖</m:t>
                        </m:r>
                      </m:e>
                      <m:sup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0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是高阶无穷小量</a:t>
                </a:r>
                <a:r>
                  <a:rPr lang="en-US" altLang="zh-CN" sz="2000" b="1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000" b="1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01FFBC3-28B2-4CA8-BADC-2B79D8535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6" y="1183267"/>
                <a:ext cx="9051174" cy="3067443"/>
              </a:xfrm>
              <a:prstGeom prst="rect">
                <a:avLst/>
              </a:prstGeom>
              <a:blipFill>
                <a:blip r:embed="rId2"/>
                <a:stretch>
                  <a:fillRect l="-673" t="-1193" b="-2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50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920D53E-E6DF-4181-B1A7-1CF90153B0E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188913"/>
            <a:ext cx="8540750" cy="1143000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</a:rPr>
              <a:t>1.4 </a:t>
            </a:r>
            <a:r>
              <a:rPr lang="zh-CN" altLang="en-US" b="1" dirty="0">
                <a:solidFill>
                  <a:srgbClr val="FF0000"/>
                </a:solidFill>
              </a:rPr>
              <a:t>凸集</a:t>
            </a:r>
            <a:r>
              <a:rPr lang="en-US" altLang="zh-CN" b="1" dirty="0">
                <a:solidFill>
                  <a:srgbClr val="FF0000"/>
                </a:solidFill>
              </a:rPr>
              <a:t>(convex set)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0D71FDF-178F-4DD5-A2FF-FE9E477551A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0" y="1479550"/>
            <a:ext cx="9144000" cy="418169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定义：</a:t>
            </a:r>
            <a:r>
              <a:rPr lang="zh-CN" altLang="en-US" sz="2800" b="1" dirty="0"/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(1)</a:t>
            </a:r>
            <a:r>
              <a:rPr lang="en-US" altLang="zh-CN" sz="2800" b="1" dirty="0"/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 x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(2)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/>
              <a:t>中相异的两个点，则点集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l-GR" altLang="zh-CN" sz="2800" b="1" i="1" dirty="0">
                <a:latin typeface="Times New Roman" panose="02020603050405020304" pitchFamily="18" charset="0"/>
              </a:rPr>
              <a:t>λ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(1)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(1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l-GR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λ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 x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(2) 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|</a:t>
            </a:r>
            <a:r>
              <a:rPr lang="el-GR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λ</a:t>
            </a:r>
            <a:r>
              <a:rPr lang="el-GR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}, 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称为通过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(1)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(2)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直线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800" b="1" dirty="0"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定义：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设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zh-CN" sz="2800" b="1" dirty="0" err="1">
                <a:latin typeface="Times New Roman" panose="02020603050405020304" pitchFamily="18" charset="0"/>
                <a:ea typeface="Arial Unicode MS" pitchFamily="34" charset="-122"/>
              </a:rPr>
              <a:t>⊆R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宋体" panose="02010600030101010101" pitchFamily="2" charset="-122"/>
                <a:ea typeface="Arial Unicode MS" pitchFamily="34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ea typeface="Arial Unicode MS" pitchFamily="34" charset="-122"/>
              </a:rPr>
              <a:t>若对∀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(1)</a:t>
            </a:r>
            <a:r>
              <a:rPr lang="en-US" altLang="zh-CN" sz="2800" b="1" dirty="0">
                <a:latin typeface="宋体" panose="02010600030101010101" pitchFamily="2" charset="-122"/>
                <a:ea typeface="Arial Unicode MS" pitchFamily="34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(2)</a:t>
            </a:r>
            <a:r>
              <a:rPr lang="en-US" altLang="zh-CN" sz="2800" b="1" dirty="0">
                <a:latin typeface="宋体" panose="02010600030101010101" pitchFamily="2" charset="-122"/>
                <a:ea typeface="Arial Unicode MS" pitchFamily="34" charset="-122"/>
              </a:rPr>
              <a:t>∈S</a:t>
            </a:r>
            <a:r>
              <a:rPr lang="zh-CN" altLang="en-US" sz="2800" b="1" dirty="0">
                <a:latin typeface="宋体" panose="02010600030101010101" pitchFamily="2" charset="-122"/>
                <a:ea typeface="Arial Unicode MS" pitchFamily="34" charset="-122"/>
              </a:rPr>
              <a:t>及</a:t>
            </a:r>
            <a:r>
              <a:rPr lang="zh-CN" altLang="en-US" sz="2800" b="1" dirty="0">
                <a:latin typeface="Arial Unicode MS" pitchFamily="34" charset="-122"/>
                <a:ea typeface="Arial Unicode MS" pitchFamily="34" charset="-122"/>
              </a:rPr>
              <a:t>∀</a:t>
            </a:r>
            <a:r>
              <a:rPr lang="el-GR" altLang="zh-CN" sz="2800" b="1" dirty="0">
                <a:latin typeface="宋体" panose="02010600030101010101" pitchFamily="2" charset="-122"/>
                <a:ea typeface="Arial Unicode MS" pitchFamily="34" charset="-122"/>
              </a:rPr>
              <a:t>λ</a:t>
            </a:r>
            <a:r>
              <a:rPr lang="en-US" altLang="zh-CN" sz="2800" b="1" dirty="0">
                <a:latin typeface="宋体" panose="02010600030101010101" pitchFamily="2" charset="-122"/>
                <a:ea typeface="Arial Unicode MS" pitchFamily="34" charset="-122"/>
              </a:rPr>
              <a:t>∈[0,1],</a:t>
            </a:r>
            <a:r>
              <a:rPr lang="zh-CN" altLang="en-US" sz="2800" b="1" dirty="0">
                <a:latin typeface="宋体" panose="02010600030101010101" pitchFamily="2" charset="-122"/>
                <a:ea typeface="Arial Unicode MS" pitchFamily="34" charset="-122"/>
              </a:rPr>
              <a:t>都有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Arial Unicode MS" pitchFamily="34" charset="-122"/>
              </a:rPr>
              <a:t>    </a:t>
            </a:r>
            <a:r>
              <a:rPr lang="el-GR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λ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(1)</a:t>
            </a:r>
            <a:r>
              <a:rPr lang="en-US" altLang="zh-CN" sz="2800" b="1" dirty="0">
                <a:latin typeface="宋体" panose="02010600030101010101" pitchFamily="2" charset="-122"/>
                <a:ea typeface="Arial Unicode MS" pitchFamily="34" charset="-122"/>
              </a:rPr>
              <a:t>+(1-</a:t>
            </a:r>
            <a:r>
              <a:rPr lang="el-GR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λ</a:t>
            </a:r>
            <a:r>
              <a:rPr lang="en-US" altLang="zh-CN" sz="2800" b="1" dirty="0">
                <a:latin typeface="宋体" panose="02010600030101010101" pitchFamily="2" charset="-122"/>
                <a:ea typeface="Arial Unicode MS" pitchFamily="34" charset="-122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(2)</a:t>
            </a:r>
            <a:r>
              <a:rPr lang="en-US" altLang="zh-CN" sz="2800" b="1" dirty="0">
                <a:latin typeface="宋体" panose="02010600030101010101" pitchFamily="2" charset="-122"/>
                <a:ea typeface="Arial Unicode MS" pitchFamily="34" charset="-122"/>
              </a:rPr>
              <a:t>∈S </a:t>
            </a:r>
            <a:r>
              <a:rPr lang="zh-CN" altLang="en-US" sz="2800" b="1" dirty="0">
                <a:latin typeface="宋体" panose="02010600030101010101" pitchFamily="2" charset="-122"/>
                <a:ea typeface="Arial Unicode MS" pitchFamily="34" charset="-122"/>
              </a:rPr>
              <a:t>则称</a:t>
            </a:r>
            <a:r>
              <a:rPr lang="en-US" altLang="zh-CN" sz="2800" b="1" dirty="0">
                <a:latin typeface="宋体" panose="02010600030101010101" pitchFamily="2" charset="-122"/>
                <a:ea typeface="Arial Unicode MS" pitchFamily="34" charset="-122"/>
              </a:rPr>
              <a:t>S</a:t>
            </a:r>
            <a:r>
              <a:rPr lang="zh-CN" altLang="en-US" sz="2800" b="1" dirty="0">
                <a:latin typeface="宋体" panose="02010600030101010101" pitchFamily="2" charset="-122"/>
                <a:ea typeface="Arial Unicode MS" pitchFamily="34" charset="-12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Arial Unicode MS" pitchFamily="34" charset="-122"/>
              </a:rPr>
              <a:t>凸集</a:t>
            </a:r>
            <a:endParaRPr lang="en-US" altLang="zh-CN" sz="2800" b="1" dirty="0">
              <a:latin typeface="宋体" panose="02010600030101010101" pitchFamily="2" charset="-122"/>
              <a:ea typeface="Arial Unicode MS" pitchFamily="34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800" b="1" dirty="0">
              <a:latin typeface="宋体" panose="02010600030101010101" pitchFamily="2" charset="-122"/>
              <a:ea typeface="Arial Unicode MS" pitchFamily="34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Arial Unicode MS" pitchFamily="34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  <a:ea typeface="Arial Unicode MS" pitchFamily="34" charset="-122"/>
              </a:rPr>
              <a:t>为凸集</a:t>
            </a:r>
            <a:r>
              <a:rPr lang="en-US" altLang="zh-CN" sz="2800" b="1" dirty="0">
                <a:latin typeface="宋体" panose="02010600030101010101" pitchFamily="2" charset="-122"/>
                <a:ea typeface="Arial Unicode MS" pitchFamily="34" charset="-122"/>
              </a:rPr>
              <a:t>,</a:t>
            </a:r>
            <a:r>
              <a:rPr lang="zh-CN" altLang="el-GR" sz="2800" b="1" dirty="0">
                <a:latin typeface="宋体" panose="02010600030101010101" pitchFamily="2" charset="-122"/>
                <a:ea typeface="Arial Unicode MS" pitchFamily="34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(1)</a:t>
            </a:r>
            <a:r>
              <a:rPr lang="en-US" altLang="zh-CN" sz="2800" b="1" dirty="0">
                <a:latin typeface="宋体" panose="02010600030101010101" pitchFamily="2" charset="-122"/>
                <a:ea typeface="Arial Unicode MS" pitchFamily="34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(2)</a:t>
            </a:r>
            <a:r>
              <a:rPr lang="zh-CN" altLang="en-US" sz="2800" b="1" dirty="0">
                <a:latin typeface="宋体" panose="02010600030101010101" pitchFamily="2" charset="-122"/>
                <a:ea typeface="Arial Unicode MS" pitchFamily="34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Arial Unicode MS" pitchFamily="34" charset="-122"/>
              </a:rPr>
              <a:t>…,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(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Arial Unicode MS" pitchFamily="34" charset="-122"/>
              </a:rPr>
              <a:t>k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)</a:t>
            </a:r>
            <a:r>
              <a:rPr lang="en-US" altLang="zh-CN" sz="2800" b="1" dirty="0">
                <a:latin typeface="宋体" panose="02010600030101010101" pitchFamily="2" charset="-122"/>
                <a:ea typeface="Arial Unicode MS" pitchFamily="34" charset="-122"/>
              </a:rPr>
              <a:t>∈S,</a:t>
            </a:r>
            <a:r>
              <a:rPr lang="zh-CN" altLang="en-US" sz="2800" b="1" dirty="0">
                <a:latin typeface="宋体" panose="02010600030101010101" pitchFamily="2" charset="-122"/>
                <a:ea typeface="Arial Unicode MS" pitchFamily="34" charset="-122"/>
              </a:rPr>
              <a:t>称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Arial Unicode MS" pitchFamily="34" charset="-122"/>
              </a:rPr>
              <a:t>   </a:t>
            </a:r>
            <a:r>
              <a:rPr lang="el-GR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λ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itchFamily="34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Arial Unicode MS" pitchFamily="34" charset="-122"/>
              </a:rPr>
              <a:t>(1)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+</a:t>
            </a:r>
            <a:r>
              <a:rPr lang="el-GR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λ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Arial Unicode MS" pitchFamily="34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Arial Unicode MS" pitchFamily="34" charset="-122"/>
              </a:rPr>
              <a:t>(2)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+…+</a:t>
            </a:r>
            <a:r>
              <a:rPr lang="el-GR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λ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ea typeface="Arial Unicode MS" pitchFamily="34" charset="-122"/>
              </a:rPr>
              <a:t>k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Arial Unicode MS" pitchFamily="34" charset="-122"/>
              </a:rPr>
              <a:t>(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Arial Unicode MS" pitchFamily="34" charset="-122"/>
              </a:rPr>
              <a:t>k</a:t>
            </a:r>
            <a:r>
              <a:rPr lang="en-US" altLang="zh-CN" sz="2000" baseline="30000" dirty="0">
                <a:latin typeface="Times New Roman" panose="02020603050405020304" pitchFamily="18" charset="0"/>
                <a:ea typeface="Arial Unicode MS" pitchFamily="34" charset="-122"/>
              </a:rPr>
              <a:t>)</a:t>
            </a:r>
            <a:r>
              <a:rPr lang="en-US" altLang="zh-CN" sz="2000" dirty="0">
                <a:latin typeface="宋体" panose="02010600030101010101" pitchFamily="2" charset="-122"/>
                <a:ea typeface="Arial Unicode MS" pitchFamily="34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Arial Unicode MS" pitchFamily="34" charset="-122"/>
              </a:rPr>
              <a:t>其中</a:t>
            </a:r>
            <a:r>
              <a:rPr lang="el-GR" altLang="zh-CN" sz="2000" dirty="0">
                <a:latin typeface="宋体" panose="02010600030101010101" pitchFamily="2" charset="-122"/>
                <a:ea typeface="Arial Unicode MS" pitchFamily="34" charset="-122"/>
              </a:rPr>
              <a:t>λ</a:t>
            </a:r>
            <a:r>
              <a:rPr lang="en-US" altLang="zh-CN" sz="2000" baseline="-25000" dirty="0" err="1">
                <a:latin typeface="宋体" panose="02010600030101010101" pitchFamily="2" charset="-122"/>
                <a:ea typeface="Arial Unicode MS" pitchFamily="34" charset="-122"/>
              </a:rPr>
              <a:t>i</a:t>
            </a:r>
            <a:r>
              <a:rPr lang="en-US" altLang="zh-CN" sz="2000" baseline="-25000" dirty="0"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el-GR" altLang="zh-CN" sz="2000" dirty="0">
                <a:latin typeface="宋体" panose="02010600030101010101" pitchFamily="2" charset="-122"/>
                <a:ea typeface="Arial Unicode MS" pitchFamily="34" charset="-122"/>
              </a:rPr>
              <a:t>∈[0,1],</a:t>
            </a:r>
            <a:r>
              <a:rPr lang="el-GR" altLang="zh-CN" sz="2400" dirty="0">
                <a:latin typeface="宋体" panose="02010600030101010101" pitchFamily="2" charset="-122"/>
                <a:ea typeface="Arial Unicode MS" pitchFamily="34" charset="-122"/>
              </a:rPr>
              <a:t>λ</a:t>
            </a:r>
            <a:r>
              <a:rPr lang="en-US" altLang="zh-CN" sz="2400" baseline="-25000" dirty="0">
                <a:latin typeface="宋体" panose="02010600030101010101" pitchFamily="2" charset="-122"/>
                <a:ea typeface="Arial Unicode MS" pitchFamily="34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  <a:ea typeface="Arial Unicode MS" pitchFamily="34" charset="-122"/>
              </a:rPr>
              <a:t>+</a:t>
            </a:r>
            <a:r>
              <a:rPr lang="el-GR" altLang="zh-CN" sz="2400" dirty="0">
                <a:latin typeface="宋体" panose="02010600030101010101" pitchFamily="2" charset="-122"/>
                <a:ea typeface="Arial Unicode MS" pitchFamily="34" charset="-122"/>
              </a:rPr>
              <a:t>λ</a:t>
            </a:r>
            <a:r>
              <a:rPr lang="en-US" altLang="zh-CN" sz="2400" baseline="-25000" dirty="0">
                <a:latin typeface="宋体" panose="02010600030101010101" pitchFamily="2" charset="-122"/>
                <a:ea typeface="Arial Unicode MS" pitchFamily="34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Arial Unicode MS" pitchFamily="34" charset="-122"/>
              </a:rPr>
              <a:t>+…+</a:t>
            </a:r>
            <a:r>
              <a:rPr lang="el-GR" altLang="zh-CN" sz="2400" dirty="0">
                <a:latin typeface="宋体" panose="02010600030101010101" pitchFamily="2" charset="-122"/>
                <a:ea typeface="Arial Unicode MS" pitchFamily="34" charset="-122"/>
              </a:rPr>
              <a:t>λ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Arial Unicode MS" pitchFamily="34" charset="-122"/>
              </a:rPr>
              <a:t>k</a:t>
            </a:r>
            <a:r>
              <a:rPr lang="en-US" altLang="zh-CN" sz="2400" dirty="0">
                <a:latin typeface="宋体" panose="02010600030101010101" pitchFamily="2" charset="-122"/>
                <a:ea typeface="Arial Unicode MS" pitchFamily="34" charset="-122"/>
              </a:rPr>
              <a:t>=1)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Arial Unicode MS" pitchFamily="34" charset="-12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(1)</a:t>
            </a:r>
            <a:r>
              <a:rPr lang="en-US" altLang="zh-CN" sz="2800" b="1" dirty="0">
                <a:latin typeface="宋体" panose="02010600030101010101" pitchFamily="2" charset="-122"/>
                <a:ea typeface="Arial Unicode MS" pitchFamily="34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(2)</a:t>
            </a:r>
            <a:r>
              <a:rPr lang="en-US" altLang="zh-CN" sz="2800" b="1" dirty="0">
                <a:latin typeface="宋体" panose="02010600030101010101" pitchFamily="2" charset="-122"/>
                <a:ea typeface="Arial Unicode MS" pitchFamily="34" charset="-122"/>
              </a:rPr>
              <a:t>,…,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(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Arial Unicode MS" pitchFamily="34" charset="-122"/>
              </a:rPr>
              <a:t>k</a:t>
            </a:r>
            <a:r>
              <a:rPr lang="en-US" altLang="zh-CN" sz="2800" b="1" baseline="30000" dirty="0">
                <a:latin typeface="宋体" panose="02010600030101010101" pitchFamily="2" charset="-122"/>
                <a:ea typeface="Arial Unicode MS" pitchFamily="34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ea typeface="Arial Unicode MS" pitchFamily="34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Arial Unicode MS" pitchFamily="34" charset="-122"/>
              </a:rPr>
              <a:t>凸组合</a:t>
            </a:r>
            <a:endParaRPr lang="el-GR" altLang="zh-CN" sz="2800" b="1" dirty="0">
              <a:latin typeface="宋体" panose="02010600030101010101" pitchFamily="2" charset="-122"/>
              <a:ea typeface="Arial Unicode MS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68053" y="708052"/>
            <a:ext cx="6197426" cy="787400"/>
          </a:xfrm>
        </p:spPr>
        <p:txBody>
          <a:bodyPr/>
          <a:lstStyle/>
          <a:p>
            <a:pPr lvl="0">
              <a:buClr>
                <a:srgbClr val="DC5900"/>
              </a:buClr>
              <a:buNone/>
            </a:pPr>
            <a:r>
              <a:rPr lang="zh-CN" altLang="en-US" sz="3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凸组合示意：</a:t>
            </a:r>
            <a:r>
              <a:rPr lang="en-US" altLang="zh-CN" sz="3600" b="1" i="1" dirty="0">
                <a:solidFill>
                  <a:srgbClr val="007A77"/>
                </a:solidFill>
                <a:latin typeface="Times New Roman" panose="02020603050405020304" pitchFamily="18" charset="0"/>
                <a:ea typeface="Arial Unicode MS" pitchFamily="34" charset="-122"/>
              </a:rPr>
              <a:t>x=</a:t>
            </a:r>
            <a:r>
              <a:rPr lang="el-GR" altLang="zh-CN" sz="2800" b="1" i="1" dirty="0">
                <a:solidFill>
                  <a:srgbClr val="007A77"/>
                </a:solidFill>
                <a:latin typeface="Times New Roman" panose="02020603050405020304" pitchFamily="18" charset="0"/>
                <a:ea typeface="Arial Unicode MS" pitchFamily="34" charset="-122"/>
              </a:rPr>
              <a:t>λ</a:t>
            </a:r>
            <a:r>
              <a:rPr lang="en-US" altLang="zh-CN" sz="2800" b="1" baseline="-25000" dirty="0">
                <a:solidFill>
                  <a:srgbClr val="007A77"/>
                </a:solidFill>
                <a:latin typeface="Times New Roman" panose="02020603050405020304" pitchFamily="18" charset="0"/>
                <a:ea typeface="Arial Unicode MS" pitchFamily="34" charset="-122"/>
              </a:rPr>
              <a:t>1</a:t>
            </a:r>
            <a:r>
              <a:rPr lang="en-US" altLang="zh-CN" sz="2800" b="1" i="1" dirty="0">
                <a:solidFill>
                  <a:srgbClr val="007A77"/>
                </a:solidFill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solidFill>
                  <a:srgbClr val="007A77"/>
                </a:solidFill>
                <a:latin typeface="Times New Roman" panose="02020603050405020304" pitchFamily="18" charset="0"/>
                <a:ea typeface="Arial Unicode MS" pitchFamily="34" charset="-122"/>
              </a:rPr>
              <a:t>(1)</a:t>
            </a:r>
            <a:r>
              <a:rPr lang="en-US" altLang="zh-CN" sz="2800" b="1" i="1" dirty="0">
                <a:solidFill>
                  <a:srgbClr val="007A77"/>
                </a:solidFill>
                <a:latin typeface="Times New Roman" panose="02020603050405020304" pitchFamily="18" charset="0"/>
                <a:ea typeface="Arial Unicode MS" pitchFamily="34" charset="-122"/>
              </a:rPr>
              <a:t>+</a:t>
            </a:r>
            <a:r>
              <a:rPr lang="el-GR" altLang="zh-CN" sz="2800" b="1" i="1" dirty="0">
                <a:solidFill>
                  <a:srgbClr val="007A77"/>
                </a:solidFill>
                <a:latin typeface="Times New Roman" panose="02020603050405020304" pitchFamily="18" charset="0"/>
                <a:ea typeface="Arial Unicode MS" pitchFamily="34" charset="-122"/>
              </a:rPr>
              <a:t>λ</a:t>
            </a:r>
            <a:r>
              <a:rPr lang="en-US" altLang="zh-CN" sz="2800" b="1" baseline="-25000" dirty="0">
                <a:solidFill>
                  <a:srgbClr val="007A77"/>
                </a:solidFill>
                <a:latin typeface="Times New Roman" panose="02020603050405020304" pitchFamily="18" charset="0"/>
                <a:ea typeface="Arial Unicode MS" pitchFamily="34" charset="-122"/>
              </a:rPr>
              <a:t>2</a:t>
            </a:r>
            <a:r>
              <a:rPr lang="en-US" altLang="zh-CN" sz="2800" b="1" i="1" dirty="0">
                <a:solidFill>
                  <a:srgbClr val="007A77"/>
                </a:solidFill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solidFill>
                  <a:srgbClr val="007A77"/>
                </a:solidFill>
                <a:latin typeface="Times New Roman" panose="02020603050405020304" pitchFamily="18" charset="0"/>
                <a:ea typeface="Arial Unicode MS" pitchFamily="34" charset="-122"/>
              </a:rPr>
              <a:t>(2)</a:t>
            </a:r>
            <a:r>
              <a:rPr lang="en-US" altLang="zh-CN" sz="2800" b="1" i="1" dirty="0">
                <a:solidFill>
                  <a:srgbClr val="007A77"/>
                </a:solidFill>
                <a:latin typeface="Times New Roman" panose="02020603050405020304" pitchFamily="18" charset="0"/>
                <a:ea typeface="Arial Unicode MS" pitchFamily="34" charset="-122"/>
              </a:rPr>
              <a:t>+</a:t>
            </a:r>
            <a:r>
              <a:rPr lang="el-GR" altLang="zh-CN" sz="2800" b="1" i="1" dirty="0">
                <a:solidFill>
                  <a:srgbClr val="007A77"/>
                </a:solidFill>
                <a:latin typeface="Times New Roman" panose="02020603050405020304" pitchFamily="18" charset="0"/>
                <a:ea typeface="Arial Unicode MS" pitchFamily="34" charset="-122"/>
              </a:rPr>
              <a:t>λ</a:t>
            </a:r>
            <a:r>
              <a:rPr lang="en-US" altLang="zh-CN" sz="2800" b="1" baseline="-25000" dirty="0">
                <a:solidFill>
                  <a:srgbClr val="007A77"/>
                </a:solidFill>
                <a:latin typeface="Times New Roman" panose="02020603050405020304" pitchFamily="18" charset="0"/>
                <a:ea typeface="Arial Unicode MS" pitchFamily="34" charset="-122"/>
              </a:rPr>
              <a:t>3</a:t>
            </a:r>
            <a:r>
              <a:rPr lang="en-US" altLang="zh-CN" sz="2800" b="1" i="1" dirty="0">
                <a:solidFill>
                  <a:srgbClr val="007A77"/>
                </a:solidFill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sz="2800" b="1" baseline="30000" dirty="0">
                <a:solidFill>
                  <a:srgbClr val="007A77"/>
                </a:solidFill>
                <a:latin typeface="Times New Roman" panose="02020603050405020304" pitchFamily="18" charset="0"/>
                <a:ea typeface="Arial Unicode MS" pitchFamily="34" charset="-122"/>
              </a:rPr>
              <a:t>(3)</a:t>
            </a:r>
            <a:endParaRPr lang="zh-CN" altLang="en-US" sz="4000" dirty="0">
              <a:solidFill>
                <a:srgbClr val="003399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3966766" y="1696294"/>
            <a:ext cx="2562225" cy="3409950"/>
            <a:chOff x="3852" y="1656"/>
            <a:chExt cx="1614" cy="2148"/>
          </a:xfrm>
        </p:grpSpPr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3852" y="1656"/>
              <a:ext cx="1614" cy="2136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</a:pPr>
              <a:r>
                <a:rPr lang="en-US" altLang="zh-CN" b="1" dirty="0">
                  <a:effectLst/>
                  <a:latin typeface="Arial" panose="020B0604020202020204" pitchFamily="34" charset="0"/>
                </a:rPr>
                <a:t>X     </a:t>
              </a: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4621" y="3000"/>
              <a:ext cx="71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</a:pPr>
              <a:endParaRPr lang="zh-CN" altLang="en-US" b="1">
                <a:solidFill>
                  <a:srgbClr val="8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>
              <a:off x="3876" y="3060"/>
              <a:ext cx="756" cy="72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4680" y="3036"/>
              <a:ext cx="756" cy="768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 flipV="1">
              <a:off x="4632" y="1752"/>
              <a:ext cx="24" cy="1248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1115616" y="2132856"/>
            <a:ext cx="2495550" cy="781050"/>
          </a:xfrm>
          <a:prstGeom prst="wedgeRoundRectCallout">
            <a:avLst>
              <a:gd name="adj1" fmla="val 100380"/>
              <a:gd name="adj2" fmla="val 55894"/>
              <a:gd name="adj3" fmla="val 16667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</a:pPr>
            <a:r>
              <a:rPr lang="en-US" altLang="zh-CN" sz="2800" b="1">
                <a:effectLst/>
                <a:latin typeface="Arial" panose="020B0604020202020204" pitchFamily="34" charset="0"/>
              </a:rPr>
              <a:t>n=2，k=3</a:t>
            </a:r>
          </a:p>
        </p:txBody>
      </p:sp>
    </p:spTree>
    <p:extLst>
      <p:ext uri="{BB962C8B-B14F-4D97-AF65-F5344CB8AC3E}">
        <p14:creationId xmlns:p14="http://schemas.microsoft.com/office/powerpoint/2010/main" val="7269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B9E4199-451C-44DD-A0CD-CEA1D7246A7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凸集的性质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797A5EB-1A91-4FD7-BF46-1B32AAD56C3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设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zh-CN" altLang="en-US" b="1"/>
              <a:t>和</a:t>
            </a:r>
            <a:r>
              <a:rPr lang="en-US" altLang="zh-CN" b="1"/>
              <a:t>S</a:t>
            </a:r>
            <a:r>
              <a:rPr lang="zh-CN" altLang="en-US" b="1" baseline="-25000"/>
              <a:t>２</a:t>
            </a:r>
            <a:r>
              <a:rPr lang="zh-CN" altLang="en-US" b="1"/>
              <a:t>为</a:t>
            </a:r>
            <a:r>
              <a:rPr lang="en-US" altLang="zh-CN" b="1"/>
              <a:t>R</a:t>
            </a:r>
            <a:r>
              <a:rPr lang="en-US" altLang="zh-CN" b="1" baseline="30000"/>
              <a:t>n</a:t>
            </a:r>
            <a:r>
              <a:rPr lang="zh-CN" altLang="en-US" b="1"/>
              <a:t>中的两个凸集，</a:t>
            </a:r>
            <a:r>
              <a:rPr lang="el-GR" altLang="zh-CN" b="1">
                <a:latin typeface="宋体" panose="02010600030101010101" pitchFamily="2" charset="-122"/>
              </a:rPr>
              <a:t>β</a:t>
            </a:r>
            <a:r>
              <a:rPr lang="zh-CN" altLang="en-US" b="1"/>
              <a:t>是实数，则</a:t>
            </a:r>
          </a:p>
          <a:p>
            <a:pPr eaLnBrk="1" hangingPunct="1"/>
            <a:r>
              <a:rPr lang="en-US" altLang="zh-CN" b="1"/>
              <a:t>(1) </a:t>
            </a:r>
            <a:r>
              <a:rPr lang="el-GR" altLang="zh-CN" b="1">
                <a:latin typeface="宋体" panose="02010600030101010101" pitchFamily="2" charset="-122"/>
              </a:rPr>
              <a:t>β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l-GR" altLang="zh-CN" b="1">
                <a:latin typeface="宋体" panose="02010600030101010101" pitchFamily="2" charset="-122"/>
              </a:rPr>
              <a:t> </a:t>
            </a:r>
            <a:r>
              <a:rPr lang="en-US" altLang="zh-CN" b="1">
                <a:latin typeface="宋体" panose="02010600030101010101" pitchFamily="2" charset="-122"/>
              </a:rPr>
              <a:t>={</a:t>
            </a:r>
            <a:r>
              <a:rPr lang="el-GR" altLang="zh-CN" b="1">
                <a:latin typeface="宋体" panose="02010600030101010101" pitchFamily="2" charset="-122"/>
              </a:rPr>
              <a:t>β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宋体" panose="02010600030101010101" pitchFamily="2" charset="-122"/>
              </a:rPr>
              <a:t>|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宋体" panose="02010600030101010101" pitchFamily="2" charset="-122"/>
              </a:rPr>
              <a:t>∈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>
                <a:latin typeface="宋体" panose="02010600030101010101" pitchFamily="2" charset="-122"/>
              </a:rPr>
              <a:t>}</a:t>
            </a:r>
            <a:r>
              <a:rPr lang="zh-CN" altLang="en-US" b="1">
                <a:latin typeface="宋体" panose="02010600030101010101" pitchFamily="2" charset="-122"/>
              </a:rPr>
              <a:t>为凸集。</a:t>
            </a:r>
          </a:p>
          <a:p>
            <a:pPr eaLnBrk="1" hangingPunct="1"/>
            <a:r>
              <a:rPr lang="en-US" altLang="zh-CN" b="1">
                <a:latin typeface="宋体" panose="02010600030101010101" pitchFamily="2" charset="-122"/>
              </a:rPr>
              <a:t>(2) 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>
                <a:latin typeface="宋体" panose="02010600030101010101" pitchFamily="2" charset="-122"/>
              </a:rPr>
              <a:t>∩</a:t>
            </a:r>
            <a:r>
              <a:rPr lang="en-US" altLang="zh-CN" b="1"/>
              <a:t>S</a:t>
            </a:r>
            <a:r>
              <a:rPr lang="en-US" altLang="zh-CN" b="1" baseline="-25000"/>
              <a:t>2</a:t>
            </a:r>
            <a:r>
              <a:rPr lang="zh-CN" altLang="en-US" b="1">
                <a:latin typeface="宋体" panose="02010600030101010101" pitchFamily="2" charset="-122"/>
              </a:rPr>
              <a:t>为凸集。</a:t>
            </a:r>
          </a:p>
          <a:p>
            <a:pPr eaLnBrk="1" hangingPunct="1"/>
            <a:r>
              <a:rPr lang="en-US" altLang="zh-CN" b="1">
                <a:latin typeface="宋体" panose="02010600030101010101" pitchFamily="2" charset="-122"/>
              </a:rPr>
              <a:t>(3) 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>
                <a:latin typeface="宋体" panose="02010600030101010101" pitchFamily="2" charset="-122"/>
              </a:rPr>
              <a:t>+</a:t>
            </a:r>
            <a:r>
              <a:rPr lang="en-US" altLang="zh-CN" b="1"/>
              <a:t>S</a:t>
            </a:r>
            <a:r>
              <a:rPr lang="zh-CN" altLang="en-US" b="1" baseline="-25000"/>
              <a:t>２</a:t>
            </a:r>
            <a:r>
              <a:rPr lang="en-US" altLang="zh-CN" b="1">
                <a:latin typeface="宋体" panose="02010600030101010101" pitchFamily="2" charset="-122"/>
              </a:rPr>
              <a:t>={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宋体" panose="02010600030101010101" pitchFamily="2" charset="-122"/>
              </a:rPr>
              <a:t>(1)</a:t>
            </a:r>
            <a:r>
              <a:rPr lang="en-US" altLang="zh-CN" b="1">
                <a:latin typeface="宋体" panose="02010600030101010101" pitchFamily="2" charset="-122"/>
              </a:rPr>
              <a:t>+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宋体" panose="02010600030101010101" pitchFamily="2" charset="-122"/>
              </a:rPr>
              <a:t>(2)</a:t>
            </a:r>
            <a:r>
              <a:rPr lang="en-US" altLang="zh-CN" b="1">
                <a:latin typeface="宋体" panose="02010600030101010101" pitchFamily="2" charset="-122"/>
              </a:rPr>
              <a:t>|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宋体" panose="02010600030101010101" pitchFamily="2" charset="-122"/>
              </a:rPr>
              <a:t>(1)</a:t>
            </a:r>
            <a:r>
              <a:rPr lang="en-US" altLang="zh-CN" b="1">
                <a:latin typeface="宋体" panose="02010600030101010101" pitchFamily="2" charset="-122"/>
              </a:rPr>
              <a:t>∈</a:t>
            </a:r>
            <a:r>
              <a:rPr lang="en-US" altLang="zh-CN" b="1"/>
              <a:t>S</a:t>
            </a:r>
            <a:r>
              <a:rPr lang="en-US" altLang="zh-CN" b="1" baseline="-25000"/>
              <a:t>1 </a:t>
            </a:r>
            <a:r>
              <a:rPr lang="zh-CN" altLang="en-US" b="1"/>
              <a:t>，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宋体" panose="02010600030101010101" pitchFamily="2" charset="-122"/>
              </a:rPr>
              <a:t>(2)</a:t>
            </a:r>
            <a:r>
              <a:rPr lang="en-US" altLang="zh-CN" b="1">
                <a:latin typeface="宋体" panose="02010600030101010101" pitchFamily="2" charset="-122"/>
              </a:rPr>
              <a:t>∈</a:t>
            </a:r>
            <a:r>
              <a:rPr lang="en-US" altLang="zh-CN" b="1" baseline="-25000"/>
              <a:t> </a:t>
            </a:r>
            <a:r>
              <a:rPr lang="en-US" altLang="zh-CN" b="1"/>
              <a:t>S</a:t>
            </a:r>
            <a:r>
              <a:rPr lang="en-US" altLang="zh-CN" b="1" baseline="-25000"/>
              <a:t>2</a:t>
            </a:r>
            <a:r>
              <a:rPr lang="en-US" altLang="zh-CN" b="1"/>
              <a:t>}</a:t>
            </a:r>
            <a:r>
              <a:rPr lang="zh-CN" altLang="en-US" b="1">
                <a:latin typeface="宋体" panose="02010600030101010101" pitchFamily="2" charset="-122"/>
              </a:rPr>
              <a:t>为凸集。</a:t>
            </a:r>
          </a:p>
          <a:p>
            <a:pPr eaLnBrk="1" hangingPunct="1"/>
            <a:r>
              <a:rPr lang="en-US" altLang="zh-CN" b="1">
                <a:latin typeface="宋体" panose="02010600030101010101" pitchFamily="2" charset="-122"/>
              </a:rPr>
              <a:t>(4) 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S</a:t>
            </a:r>
            <a:r>
              <a:rPr lang="zh-CN" altLang="en-US" b="1" baseline="-25000"/>
              <a:t>２</a:t>
            </a:r>
            <a:r>
              <a:rPr lang="en-US" altLang="zh-CN" b="1">
                <a:latin typeface="宋体" panose="02010600030101010101" pitchFamily="2" charset="-122"/>
              </a:rPr>
              <a:t>={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宋体" panose="02010600030101010101" pitchFamily="2" charset="-122"/>
              </a:rPr>
              <a:t>(1)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宋体" panose="02010600030101010101" pitchFamily="2" charset="-122"/>
              </a:rPr>
              <a:t>(2)</a:t>
            </a:r>
            <a:r>
              <a:rPr lang="en-US" altLang="zh-CN" b="1">
                <a:latin typeface="宋体" panose="02010600030101010101" pitchFamily="2" charset="-122"/>
              </a:rPr>
              <a:t>|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宋体" panose="02010600030101010101" pitchFamily="2" charset="-122"/>
              </a:rPr>
              <a:t>(1)</a:t>
            </a:r>
            <a:r>
              <a:rPr lang="en-US" altLang="zh-CN" b="1">
                <a:latin typeface="宋体" panose="02010600030101010101" pitchFamily="2" charset="-122"/>
              </a:rPr>
              <a:t>∈</a:t>
            </a:r>
            <a:r>
              <a:rPr lang="en-US" altLang="zh-CN" b="1"/>
              <a:t>S</a:t>
            </a:r>
            <a:r>
              <a:rPr lang="en-US" altLang="zh-CN" b="1" baseline="-25000"/>
              <a:t>1 </a:t>
            </a:r>
            <a:r>
              <a:rPr lang="zh-CN" altLang="en-US" b="1"/>
              <a:t>，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宋体" panose="02010600030101010101" pitchFamily="2" charset="-122"/>
              </a:rPr>
              <a:t>(2)</a:t>
            </a:r>
            <a:r>
              <a:rPr lang="en-US" altLang="zh-CN" b="1">
                <a:latin typeface="宋体" panose="02010600030101010101" pitchFamily="2" charset="-122"/>
              </a:rPr>
              <a:t>∈</a:t>
            </a:r>
            <a:r>
              <a:rPr lang="en-US" altLang="zh-CN" b="1" baseline="-25000"/>
              <a:t> </a:t>
            </a:r>
            <a:r>
              <a:rPr lang="en-US" altLang="zh-CN" b="1"/>
              <a:t>S</a:t>
            </a:r>
            <a:r>
              <a:rPr lang="en-US" altLang="zh-CN" b="1" baseline="-25000"/>
              <a:t>2</a:t>
            </a:r>
            <a:r>
              <a:rPr lang="en-US" altLang="zh-CN" b="1"/>
              <a:t>}</a:t>
            </a:r>
            <a:r>
              <a:rPr lang="zh-CN" altLang="en-US" b="1">
                <a:latin typeface="宋体" panose="02010600030101010101" pitchFamily="2" charset="-122"/>
              </a:rPr>
              <a:t>为凸集。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836E9FA-9C07-4CD0-95E3-A04A2D92F80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9512" y="404664"/>
            <a:ext cx="8540750" cy="715111"/>
          </a:xfrm>
        </p:spPr>
        <p:txBody>
          <a:bodyPr/>
          <a:lstStyle/>
          <a:p>
            <a:pPr eaLnBrk="1" hangingPunct="1"/>
            <a:r>
              <a:rPr lang="zh-CN" altLang="en-US" sz="4800" b="1" dirty="0"/>
              <a:t>参考书</a:t>
            </a:r>
            <a:r>
              <a:rPr lang="en-US" altLang="zh-CN" sz="4800" b="1" dirty="0"/>
              <a:t>1</a:t>
            </a:r>
            <a:endParaRPr lang="zh-CN" altLang="en-US" sz="4800" b="1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CB3FEAE-74F9-4955-959A-876A963D4DC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1772816"/>
            <a:ext cx="4559123" cy="2165209"/>
          </a:xfrm>
        </p:spPr>
        <p:txBody>
          <a:bodyPr/>
          <a:lstStyle/>
          <a:p>
            <a:pPr eaLnBrk="1" hangingPunct="1"/>
            <a:r>
              <a:rPr lang="zh-CN" altLang="en-US" b="1" dirty="0"/>
              <a:t>袁亚湘，孙文瑜。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最优化理论与方法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北京：科学出版社 </a:t>
            </a:r>
            <a:r>
              <a:rPr lang="en-US" altLang="zh-CN" b="1" dirty="0"/>
              <a:t>, 1997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eaLnBrk="1" hangingPunct="1"/>
            <a:endParaRPr lang="zh-CN" altLang="en-US" sz="3600" b="1" dirty="0"/>
          </a:p>
          <a:p>
            <a:pPr eaLnBrk="1" hangingPunct="1"/>
            <a:endParaRPr lang="zh-CN" altLang="en-US" sz="36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C2BF51-5ADE-4464-9CD2-9BBC509FD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126987"/>
            <a:ext cx="3268429" cy="52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8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>
            <a:extLst>
              <a:ext uri="{FF2B5EF4-FFF2-40B4-BE49-F238E27FC236}">
                <a16:creationId xmlns:a16="http://schemas.microsoft.com/office/drawing/2014/main" id="{5198D150-511F-4FA3-ABBA-918C8DA12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49275"/>
            <a:ext cx="35274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800" b="1"/>
              <a:t>凸锥</a:t>
            </a:r>
          </a:p>
        </p:txBody>
      </p:sp>
      <p:sp>
        <p:nvSpPr>
          <p:cNvPr id="59395" name="Rectangle 5">
            <a:extLst>
              <a:ext uri="{FF2B5EF4-FFF2-40B4-BE49-F238E27FC236}">
                <a16:creationId xmlns:a16="http://schemas.microsoft.com/office/drawing/2014/main" id="{8B69F881-9A37-4A18-B19F-26E10B804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73238"/>
            <a:ext cx="15113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/>
              <a:t>定义：</a:t>
            </a:r>
          </a:p>
        </p:txBody>
      </p:sp>
      <p:graphicFrame>
        <p:nvGraphicFramePr>
          <p:cNvPr id="59396" name="Object 6">
            <a:extLst>
              <a:ext uri="{FF2B5EF4-FFF2-40B4-BE49-F238E27FC236}">
                <a16:creationId xmlns:a16="http://schemas.microsoft.com/office/drawing/2014/main" id="{94ABC052-C859-4E26-8FB2-0D75DF7D4E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527633"/>
              </p:ext>
            </p:extLst>
          </p:nvPr>
        </p:nvGraphicFramePr>
        <p:xfrm>
          <a:off x="1667669" y="1773238"/>
          <a:ext cx="71056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2" name="Equation" r:id="rId3" imgW="3047760" imgH="457200" progId="Equation.DSMT4">
                  <p:embed/>
                </p:oleObj>
              </mc:Choice>
              <mc:Fallback>
                <p:oleObj name="Equation" r:id="rId3" imgW="304776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669" y="1773238"/>
                        <a:ext cx="71056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8B69F881-9A37-4A18-B19F-26E10B804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669" y="2828194"/>
            <a:ext cx="442819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则称</a:t>
            </a:r>
            <a:r>
              <a:rPr lang="en-US" altLang="zh-CN" sz="2800" dirty="0"/>
              <a:t>C</a:t>
            </a:r>
            <a:r>
              <a:rPr lang="zh-CN" altLang="en-US" sz="2800" dirty="0"/>
              <a:t>为</a:t>
            </a:r>
            <a:r>
              <a:rPr lang="zh-CN" altLang="en-US" sz="2800" b="1" dirty="0">
                <a:solidFill>
                  <a:srgbClr val="FF0000"/>
                </a:solidFill>
              </a:rPr>
              <a:t>锥</a:t>
            </a:r>
            <a:r>
              <a:rPr lang="zh-CN" altLang="en-US" sz="2800" dirty="0"/>
              <a:t>，</a:t>
            </a:r>
            <a:endParaRPr lang="en-US" altLang="zh-CN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4D99A6-0518-4DD5-8EC3-AB324958D9C7}"/>
              </a:ext>
            </a:extLst>
          </p:cNvPr>
          <p:cNvSpPr/>
          <p:nvPr/>
        </p:nvSpPr>
        <p:spPr>
          <a:xfrm>
            <a:off x="1667669" y="3495419"/>
            <a:ext cx="4583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若</a:t>
            </a:r>
            <a:r>
              <a:rPr lang="en-US" altLang="zh-CN" sz="2800" dirty="0"/>
              <a:t>C</a:t>
            </a:r>
            <a:r>
              <a:rPr lang="zh-CN" altLang="en-US" sz="2800" dirty="0"/>
              <a:t>为凸集，则称</a:t>
            </a:r>
            <a:r>
              <a:rPr lang="en-US" altLang="zh-CN" sz="2800" dirty="0"/>
              <a:t>C</a:t>
            </a:r>
            <a:r>
              <a:rPr lang="zh-CN" altLang="en-US" sz="2800" dirty="0"/>
              <a:t>为</a:t>
            </a:r>
            <a:r>
              <a:rPr lang="zh-CN" altLang="en-US" sz="2800" b="1" dirty="0">
                <a:solidFill>
                  <a:srgbClr val="FF0000"/>
                </a:solidFill>
              </a:rPr>
              <a:t>凸锥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ED164216-C93C-4C86-BE42-1C7BA5C6B8A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764704"/>
            <a:ext cx="8540750" cy="4968552"/>
          </a:xfrm>
        </p:spPr>
        <p:txBody>
          <a:bodyPr/>
          <a:lstStyle/>
          <a:p>
            <a:pPr eaLnBrk="1" hangingPunct="1"/>
            <a:r>
              <a:rPr lang="en-US" altLang="zh-CN" b="1" dirty="0"/>
              <a:t>H={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/>
              <a:t>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b="1" baseline="30000" dirty="0" err="1"/>
              <a:t>T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zh-CN" altLang="en-US" b="1" i="1" dirty="0">
                <a:latin typeface="Times New Roman" panose="02020603050405020304" pitchFamily="18" charset="0"/>
              </a:rPr>
              <a:t>＝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宋体" panose="02010600030101010101" pitchFamily="2" charset="-122"/>
              </a:rPr>
              <a:t>}</a:t>
            </a:r>
            <a:r>
              <a:rPr lang="zh-CN" altLang="en-US" b="1" dirty="0">
                <a:latin typeface="宋体" panose="02010600030101010101" pitchFamily="2" charset="-122"/>
              </a:rPr>
              <a:t>－－－－－－超平面</a:t>
            </a:r>
            <a:endParaRPr lang="en-US" altLang="en-US" b="1" dirty="0">
              <a:latin typeface="宋体" panose="02010600030101010101" pitchFamily="2" charset="-122"/>
            </a:endParaRPr>
          </a:p>
          <a:p>
            <a:pPr eaLnBrk="1" hangingPunct="1"/>
            <a:endParaRPr lang="zh-CN" altLang="en-US" b="1" dirty="0"/>
          </a:p>
          <a:p>
            <a:pPr eaLnBrk="1" hangingPunct="1"/>
            <a:r>
              <a:rPr lang="en-US" altLang="zh-CN" b="1" dirty="0"/>
              <a:t>H</a:t>
            </a:r>
            <a:r>
              <a:rPr lang="en-US" altLang="zh-CN" b="1" baseline="30000" dirty="0">
                <a:solidFill>
                  <a:srgbClr val="FF0000"/>
                </a:solidFill>
              </a:rPr>
              <a:t>-</a:t>
            </a:r>
            <a:r>
              <a:rPr lang="en-US" altLang="zh-CN" b="1" dirty="0"/>
              <a:t>={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/>
              <a:t>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b="1" baseline="30000" dirty="0" err="1"/>
              <a:t>T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宋体" panose="02010600030101010101" pitchFamily="2" charset="-122"/>
              </a:rPr>
              <a:t>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宋体" panose="02010600030101010101" pitchFamily="2" charset="-122"/>
              </a:rPr>
              <a:t>}</a:t>
            </a:r>
            <a:r>
              <a:rPr lang="zh-CN" altLang="en-US" b="1" dirty="0">
                <a:latin typeface="宋体" panose="02010600030101010101" pitchFamily="2" charset="-122"/>
              </a:rPr>
              <a:t>－－－－－－（闭）半空间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eaLnBrk="1" hangingPunct="1"/>
            <a:endParaRPr lang="zh-CN" altLang="en-US" b="1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latin typeface="宋体" panose="02010600030101010101" pitchFamily="2" charset="-122"/>
              </a:rPr>
              <a:t>L={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宋体" panose="02010600030101010101" pitchFamily="2" charset="-122"/>
              </a:rPr>
              <a:t>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宋体" panose="02010600030101010101" pitchFamily="2" charset="-122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宋体" panose="02010600030101010101" pitchFamily="2" charset="-122"/>
              </a:rPr>
              <a:t>(0)</a:t>
            </a:r>
            <a:r>
              <a:rPr lang="en-US" altLang="zh-CN" b="1" dirty="0">
                <a:latin typeface="宋体" panose="02010600030101010101" pitchFamily="2" charset="-122"/>
              </a:rPr>
              <a:t>+</a:t>
            </a:r>
            <a:r>
              <a:rPr lang="el-GR" altLang="zh-CN" b="1" dirty="0">
                <a:latin typeface="宋体" panose="02010600030101010101" pitchFamily="2" charset="-122"/>
              </a:rPr>
              <a:t>λ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el-GR" altLang="zh-CN" b="1" dirty="0">
                <a:latin typeface="宋体" panose="02010600030101010101" pitchFamily="2" charset="-122"/>
              </a:rPr>
              <a:t>λ≥</a:t>
            </a:r>
            <a:r>
              <a:rPr lang="en-US" altLang="zh-CN" b="1" dirty="0">
                <a:latin typeface="宋体" panose="02010600030101010101" pitchFamily="2" charset="-122"/>
              </a:rPr>
              <a:t>0}</a:t>
            </a:r>
            <a:r>
              <a:rPr lang="zh-CN" altLang="en-US" b="1" dirty="0">
                <a:latin typeface="宋体" panose="02010600030101010101" pitchFamily="2" charset="-122"/>
              </a:rPr>
              <a:t>－－－－射线</a:t>
            </a:r>
            <a:endParaRPr lang="en-US" altLang="el-GR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967B2CD4-D220-41B7-8B50-E472F3A59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79" y="908720"/>
            <a:ext cx="9350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/>
              <a:t>定义：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8">
                <a:extLst>
                  <a:ext uri="{FF2B5EF4-FFF2-40B4-BE49-F238E27FC236}">
                    <a16:creationId xmlns:a16="http://schemas.microsoft.com/office/drawing/2014/main" id="{855ECAD6-2A07-4E48-A868-13602A3910B0}"/>
                  </a:ext>
                </a:extLst>
              </p:cNvPr>
              <p:cNvSpPr txBox="1"/>
              <p:nvPr/>
            </p:nvSpPr>
            <p:spPr bwMode="auto">
              <a:xfrm>
                <a:off x="4342337" y="862682"/>
                <a:ext cx="2304256" cy="523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40808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sz="3200" i="1">
                          <a:solidFill>
                            <a:srgbClr val="40808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3200" i="1">
                          <a:solidFill>
                            <a:srgbClr val="40808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3200" i="1">
                          <a:solidFill>
                            <a:srgbClr val="40808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3200" i="1">
                          <a:solidFill>
                            <a:srgbClr val="40808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3200" i="1">
                          <a:solidFill>
                            <a:srgbClr val="40808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200" i="1">
                          <a:solidFill>
                            <a:srgbClr val="40808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Object 8">
                <a:extLst>
                  <a:ext uri="{FF2B5EF4-FFF2-40B4-BE49-F238E27FC236}">
                    <a16:creationId xmlns:a16="http://schemas.microsoft.com/office/drawing/2014/main" id="{855ECAD6-2A07-4E48-A868-13602A39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2337" y="862682"/>
                <a:ext cx="2304256" cy="523875"/>
              </a:xfrm>
              <a:prstGeom prst="rect">
                <a:avLst/>
              </a:prstGeom>
              <a:blipFill>
                <a:blip r:embed="rId2"/>
                <a:stretch>
                  <a:fillRect b="-23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BE8A12B-08AA-4C43-A4EE-35DF1C57A4FE}"/>
              </a:ext>
            </a:extLst>
          </p:cNvPr>
          <p:cNvSpPr/>
          <p:nvPr/>
        </p:nvSpPr>
        <p:spPr>
          <a:xfrm>
            <a:off x="6497986" y="858199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称为</a:t>
            </a:r>
            <a:r>
              <a:rPr lang="zh-CN" altLang="en-US" sz="3200" b="1" dirty="0"/>
              <a:t>多面集。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994142-DA6B-4495-BD57-3E931AA27F8E}"/>
              </a:ext>
            </a:extLst>
          </p:cNvPr>
          <p:cNvSpPr/>
          <p:nvPr/>
        </p:nvSpPr>
        <p:spPr>
          <a:xfrm>
            <a:off x="986597" y="90872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有限个半空间的交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EDEE8-BA7B-47C8-9BA3-3842FA05A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29" y="2060848"/>
            <a:ext cx="46085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/>
              <a:t>例</a:t>
            </a:r>
            <a:r>
              <a:rPr lang="en-US" altLang="zh-CN" sz="3200" b="1" dirty="0"/>
              <a:t>1.4.5 </a:t>
            </a:r>
            <a:r>
              <a:rPr lang="zh-CN" altLang="en-US" sz="3200" b="1" dirty="0"/>
              <a:t>集合</a:t>
            </a:r>
            <a:r>
              <a:rPr lang="en-US" altLang="zh-CN" sz="3200" b="1" dirty="0"/>
              <a:t>S</a:t>
            </a:r>
            <a:r>
              <a:rPr lang="zh-CN" altLang="en-US" sz="3200" b="1" dirty="0"/>
              <a:t>为多面集。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D8A50E6-E37D-4FC3-B1E0-883317777C54}"/>
                  </a:ext>
                </a:extLst>
              </p:cNvPr>
              <p:cNvSpPr txBox="1"/>
              <p:nvPr/>
            </p:nvSpPr>
            <p:spPr>
              <a:xfrm>
                <a:off x="242979" y="2689756"/>
                <a:ext cx="80276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≤4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≤1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≥0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D8A50E6-E37D-4FC3-B1E0-88331777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9" y="2689756"/>
                <a:ext cx="802765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">
            <a:extLst>
              <a:ext uri="{FF2B5EF4-FFF2-40B4-BE49-F238E27FC236}">
                <a16:creationId xmlns:a16="http://schemas.microsoft.com/office/drawing/2014/main" id="{E4A198D3-5AA8-41D8-A081-966CA837CAA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625156" y="3452907"/>
            <a:ext cx="29210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878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>
            <a:extLst>
              <a:ext uri="{FF2B5EF4-FFF2-40B4-BE49-F238E27FC236}">
                <a16:creationId xmlns:a16="http://schemas.microsoft.com/office/drawing/2014/main" id="{6E6ADF99-5481-487B-88F0-E44CB542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316" y="-171598"/>
            <a:ext cx="496728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 u="sng" dirty="0"/>
              <a:t>极点</a:t>
            </a:r>
            <a:r>
              <a:rPr lang="en-US" altLang="zh-CN" sz="3600" b="1" u="sng" dirty="0"/>
              <a:t>(extreme point)</a:t>
            </a:r>
          </a:p>
        </p:txBody>
      </p:sp>
      <p:sp>
        <p:nvSpPr>
          <p:cNvPr id="60419" name="Rectangle 6">
            <a:extLst>
              <a:ext uri="{FF2B5EF4-FFF2-40B4-BE49-F238E27FC236}">
                <a16:creationId xmlns:a16="http://schemas.microsoft.com/office/drawing/2014/main" id="{ED932547-005A-4401-987E-52099DE7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5" y="979339"/>
            <a:ext cx="1871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/>
              <a:t>定义：</a:t>
            </a:r>
          </a:p>
        </p:txBody>
      </p:sp>
      <p:graphicFrame>
        <p:nvGraphicFramePr>
          <p:cNvPr id="60420" name="Object 7">
            <a:extLst>
              <a:ext uri="{FF2B5EF4-FFF2-40B4-BE49-F238E27FC236}">
                <a16:creationId xmlns:a16="http://schemas.microsoft.com/office/drawing/2014/main" id="{EC59B53A-4B40-4600-A1CA-32C4441E4D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012889"/>
              </p:ext>
            </p:extLst>
          </p:nvPr>
        </p:nvGraphicFramePr>
        <p:xfrm>
          <a:off x="391808" y="1052364"/>
          <a:ext cx="817721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8" name="Equation" r:id="rId3" imgW="3733800" imgH="723900" progId="Equation.DSMT4">
                  <p:embed/>
                </p:oleObj>
              </mc:Choice>
              <mc:Fallback>
                <p:oleObj name="Equation" r:id="rId3" imgW="3733800" imgH="723900" progId="Equation.DSMT4">
                  <p:embed/>
                  <p:pic>
                    <p:nvPicPr>
                      <p:cNvPr id="60420" name="Object 7">
                        <a:extLst>
                          <a:ext uri="{FF2B5EF4-FFF2-40B4-BE49-F238E27FC236}">
                            <a16:creationId xmlns:a16="http://schemas.microsoft.com/office/drawing/2014/main" id="{EC59B53A-4B40-4600-A1CA-32C4441E4D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08" y="1052364"/>
                        <a:ext cx="8177212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Freeform 9">
            <a:extLst>
              <a:ext uri="{FF2B5EF4-FFF2-40B4-BE49-F238E27FC236}">
                <a16:creationId xmlns:a16="http://schemas.microsoft.com/office/drawing/2014/main" id="{66E1771E-2BD5-40C2-B9C9-6BCD9E765A5E}"/>
              </a:ext>
            </a:extLst>
          </p:cNvPr>
          <p:cNvSpPr>
            <a:spLocks/>
          </p:cNvSpPr>
          <p:nvPr/>
        </p:nvSpPr>
        <p:spPr bwMode="auto">
          <a:xfrm>
            <a:off x="683114" y="3405039"/>
            <a:ext cx="1600200" cy="1447800"/>
          </a:xfrm>
          <a:custGeom>
            <a:avLst/>
            <a:gdLst>
              <a:gd name="T0" fmla="*/ 0 w 1344"/>
              <a:gd name="T1" fmla="*/ 612531 h 1248"/>
              <a:gd name="T2" fmla="*/ 742950 w 1344"/>
              <a:gd name="T3" fmla="*/ 0 h 1248"/>
              <a:gd name="T4" fmla="*/ 1600200 w 1344"/>
              <a:gd name="T5" fmla="*/ 556846 h 1248"/>
              <a:gd name="T6" fmla="*/ 1371600 w 1344"/>
              <a:gd name="T7" fmla="*/ 1447800 h 1248"/>
              <a:gd name="T8" fmla="*/ 342900 w 1344"/>
              <a:gd name="T9" fmla="*/ 1447800 h 1248"/>
              <a:gd name="T10" fmla="*/ 0 w 1344"/>
              <a:gd name="T11" fmla="*/ 612531 h 1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4" h="1248">
                <a:moveTo>
                  <a:pt x="0" y="528"/>
                </a:moveTo>
                <a:lnTo>
                  <a:pt x="624" y="0"/>
                </a:lnTo>
                <a:lnTo>
                  <a:pt x="1344" y="480"/>
                </a:lnTo>
                <a:lnTo>
                  <a:pt x="1152" y="1248"/>
                </a:lnTo>
                <a:lnTo>
                  <a:pt x="288" y="1248"/>
                </a:lnTo>
                <a:lnTo>
                  <a:pt x="0" y="528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Oval 11">
            <a:extLst>
              <a:ext uri="{FF2B5EF4-FFF2-40B4-BE49-F238E27FC236}">
                <a16:creationId xmlns:a16="http://schemas.microsoft.com/office/drawing/2014/main" id="{A8C05CE2-207A-4BF4-BC34-68FAE045F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14" y="393843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23" name="Oval 12">
            <a:extLst>
              <a:ext uri="{FF2B5EF4-FFF2-40B4-BE49-F238E27FC236}">
                <a16:creationId xmlns:a16="http://schemas.microsoft.com/office/drawing/2014/main" id="{38AB2A5E-68D3-4956-A658-A78F7ECF4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114" y="393843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24" name="Oval 13">
            <a:extLst>
              <a:ext uri="{FF2B5EF4-FFF2-40B4-BE49-F238E27FC236}">
                <a16:creationId xmlns:a16="http://schemas.microsoft.com/office/drawing/2014/main" id="{A6B37034-9358-4C68-8360-AA7D2464B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264" y="477663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25" name="Oval 14">
            <a:extLst>
              <a:ext uri="{FF2B5EF4-FFF2-40B4-BE49-F238E27FC236}">
                <a16:creationId xmlns:a16="http://schemas.microsoft.com/office/drawing/2014/main" id="{85CC8AD2-9A82-44F7-B7AC-DD2E2CE22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514" y="477663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26" name="Oval 16">
            <a:extLst>
              <a:ext uri="{FF2B5EF4-FFF2-40B4-BE49-F238E27FC236}">
                <a16:creationId xmlns:a16="http://schemas.microsoft.com/office/drawing/2014/main" id="{C17C61B7-B005-45D2-8E6D-BB136F3D9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514" y="408448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27" name="Oval 17">
            <a:extLst>
              <a:ext uri="{FF2B5EF4-FFF2-40B4-BE49-F238E27FC236}">
                <a16:creationId xmlns:a16="http://schemas.microsoft.com/office/drawing/2014/main" id="{60FBBD3D-F8F8-4C6B-8000-8A5244161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514" y="477028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28" name="Oval 19">
            <a:extLst>
              <a:ext uri="{FF2B5EF4-FFF2-40B4-BE49-F238E27FC236}">
                <a16:creationId xmlns:a16="http://schemas.microsoft.com/office/drawing/2014/main" id="{4F04AFB5-CB8C-4273-9F65-BBF5CE66F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314" y="477028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29" name="Oval 20">
            <a:extLst>
              <a:ext uri="{FF2B5EF4-FFF2-40B4-BE49-F238E27FC236}">
                <a16:creationId xmlns:a16="http://schemas.microsoft.com/office/drawing/2014/main" id="{9B46DB1A-5047-444A-A66C-56163B1C3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52" y="332248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30" name="Text Box 21">
            <a:extLst>
              <a:ext uri="{FF2B5EF4-FFF2-40B4-BE49-F238E27FC236}">
                <a16:creationId xmlns:a16="http://schemas.microsoft.com/office/drawing/2014/main" id="{3D281344-44B1-43E7-B35A-202466DAE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714" y="4998889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凸集</a:t>
            </a:r>
          </a:p>
        </p:txBody>
      </p:sp>
      <p:sp>
        <p:nvSpPr>
          <p:cNvPr id="60431" name="Text Box 22">
            <a:extLst>
              <a:ext uri="{FF2B5EF4-FFF2-40B4-BE49-F238E27FC236}">
                <a16:creationId xmlns:a16="http://schemas.microsoft.com/office/drawing/2014/main" id="{8D0BDF00-1EB5-40BD-A20A-48A5A3E76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714" y="4998889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凸集</a:t>
            </a:r>
          </a:p>
        </p:txBody>
      </p:sp>
      <p:grpSp>
        <p:nvGrpSpPr>
          <p:cNvPr id="60432" name="Group 23">
            <a:extLst>
              <a:ext uri="{FF2B5EF4-FFF2-40B4-BE49-F238E27FC236}">
                <a16:creationId xmlns:a16="http://schemas.microsoft.com/office/drawing/2014/main" id="{B5BA8552-58B2-4170-B6BF-B182BB715943}"/>
              </a:ext>
            </a:extLst>
          </p:cNvPr>
          <p:cNvGrpSpPr>
            <a:grpSpLocks/>
          </p:cNvGrpSpPr>
          <p:nvPr/>
        </p:nvGrpSpPr>
        <p:grpSpPr bwMode="auto">
          <a:xfrm>
            <a:off x="2061484" y="4957950"/>
            <a:ext cx="1625600" cy="1258888"/>
            <a:chOff x="1328" y="2931"/>
            <a:chExt cx="1024" cy="793"/>
          </a:xfrm>
        </p:grpSpPr>
        <p:sp>
          <p:nvSpPr>
            <p:cNvPr id="60450" name="Text Box 24">
              <a:extLst>
                <a:ext uri="{FF2B5EF4-FFF2-40B4-BE49-F238E27FC236}">
                  <a16:creationId xmlns:a16="http://schemas.microsoft.com/office/drawing/2014/main" id="{1996B9EE-5233-4B68-B606-9F396748B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456"/>
              <a:ext cx="720" cy="268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imes New Roman" panose="02020603050405020304" pitchFamily="18" charset="0"/>
                </a:rPr>
                <a:t>极点</a:t>
              </a:r>
            </a:p>
          </p:txBody>
        </p:sp>
        <p:cxnSp>
          <p:nvCxnSpPr>
            <p:cNvPr id="60451" name="AutoShape 25">
              <a:extLst>
                <a:ext uri="{FF2B5EF4-FFF2-40B4-BE49-F238E27FC236}">
                  <a16:creationId xmlns:a16="http://schemas.microsoft.com/office/drawing/2014/main" id="{587830CC-1D7C-436B-8184-8F4B35D5E734}"/>
                </a:ext>
              </a:extLst>
            </p:cNvPr>
            <p:cNvCxnSpPr>
              <a:cxnSpLocks noChangeShapeType="1"/>
              <a:stCxn id="60450" idx="1"/>
              <a:endCxn id="60425" idx="5"/>
            </p:cNvCxnSpPr>
            <p:nvPr/>
          </p:nvCxnSpPr>
          <p:spPr bwMode="auto">
            <a:xfrm flipH="1" flipV="1">
              <a:off x="1328" y="2931"/>
              <a:ext cx="304" cy="659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452" name="AutoShape 26">
              <a:extLst>
                <a:ext uri="{FF2B5EF4-FFF2-40B4-BE49-F238E27FC236}">
                  <a16:creationId xmlns:a16="http://schemas.microsoft.com/office/drawing/2014/main" id="{869EBA23-8366-4D1B-821F-DA28EED88ECC}"/>
                </a:ext>
              </a:extLst>
            </p:cNvPr>
            <p:cNvCxnSpPr>
              <a:cxnSpLocks noChangeShapeType="1"/>
              <a:stCxn id="60450" idx="3"/>
              <a:endCxn id="60427" idx="4"/>
            </p:cNvCxnSpPr>
            <p:nvPr/>
          </p:nvCxnSpPr>
          <p:spPr bwMode="auto">
            <a:xfrm flipH="1" flipV="1">
              <a:off x="2254" y="2941"/>
              <a:ext cx="98" cy="649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0433" name="Line 27">
            <a:extLst>
              <a:ext uri="{FF2B5EF4-FFF2-40B4-BE49-F238E27FC236}">
                <a16:creationId xmlns:a16="http://schemas.microsoft.com/office/drawing/2014/main" id="{6F84E51E-A355-4081-BE66-E09EB4227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789" y="4147989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4" name="Line 28">
            <a:extLst>
              <a:ext uri="{FF2B5EF4-FFF2-40B4-BE49-F238E27FC236}">
                <a16:creationId xmlns:a16="http://schemas.microsoft.com/office/drawing/2014/main" id="{A04508EF-1A4B-4DA1-BE1F-3F4D2AF2A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6814" y="4868714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5" name="Line 29">
            <a:extLst>
              <a:ext uri="{FF2B5EF4-FFF2-40B4-BE49-F238E27FC236}">
                <a16:creationId xmlns:a16="http://schemas.microsoft.com/office/drawing/2014/main" id="{4E4F25C3-082D-47FB-9762-44A605D845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3789" y="2852589"/>
            <a:ext cx="936625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6" name="Line 30">
            <a:extLst>
              <a:ext uri="{FF2B5EF4-FFF2-40B4-BE49-F238E27FC236}">
                <a16:creationId xmlns:a16="http://schemas.microsoft.com/office/drawing/2014/main" id="{FC3FB97E-788D-4388-A3F3-332C4E3E68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6677" y="3355827"/>
            <a:ext cx="936625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7" name="Line 31">
            <a:extLst>
              <a:ext uri="{FF2B5EF4-FFF2-40B4-BE49-F238E27FC236}">
                <a16:creationId xmlns:a16="http://schemas.microsoft.com/office/drawing/2014/main" id="{DB2FD640-307E-4036-B36A-57C602466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9689" y="3212952"/>
            <a:ext cx="8651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8" name="Line 32">
            <a:extLst>
              <a:ext uri="{FF2B5EF4-FFF2-40B4-BE49-F238E27FC236}">
                <a16:creationId xmlns:a16="http://schemas.microsoft.com/office/drawing/2014/main" id="{E6C23CE3-2ED5-4EB9-91A0-E91BE4B673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8614" y="3139927"/>
            <a:ext cx="1223963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9" name="Line 33">
            <a:extLst>
              <a:ext uri="{FF2B5EF4-FFF2-40B4-BE49-F238E27FC236}">
                <a16:creationId xmlns:a16="http://schemas.microsoft.com/office/drawing/2014/main" id="{C2AC62C6-240B-48DA-A0C0-37A77CFF23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4514" y="3428852"/>
            <a:ext cx="13684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0" name="Line 34">
            <a:extLst>
              <a:ext uri="{FF2B5EF4-FFF2-40B4-BE49-F238E27FC236}">
                <a16:creationId xmlns:a16="http://schemas.microsoft.com/office/drawing/2014/main" id="{AB0EBEB0-052C-44F9-B9F8-1250CDC832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0414" y="4147989"/>
            <a:ext cx="8636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1" name="Oval 35">
            <a:extLst>
              <a:ext uri="{FF2B5EF4-FFF2-40B4-BE49-F238E27FC236}">
                <a16:creationId xmlns:a16="http://schemas.microsoft.com/office/drawing/2014/main" id="{186E9EED-C882-4F8B-8B1D-1E4D9DB3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177" y="3717777"/>
            <a:ext cx="1150937" cy="10795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42" name="Line 36">
            <a:extLst>
              <a:ext uri="{FF2B5EF4-FFF2-40B4-BE49-F238E27FC236}">
                <a16:creationId xmlns:a16="http://schemas.microsoft.com/office/drawing/2014/main" id="{ED9ABE60-6065-461F-86F5-8DBD68B48F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9064" y="3284389"/>
            <a:ext cx="431800" cy="1728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3" name="Line 37">
            <a:extLst>
              <a:ext uri="{FF2B5EF4-FFF2-40B4-BE49-F238E27FC236}">
                <a16:creationId xmlns:a16="http://schemas.microsoft.com/office/drawing/2014/main" id="{7452C0FE-F833-4F59-9AC5-A8EFA8FBB7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0502" y="4508352"/>
            <a:ext cx="64770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4" name="Line 38">
            <a:extLst>
              <a:ext uri="{FF2B5EF4-FFF2-40B4-BE49-F238E27FC236}">
                <a16:creationId xmlns:a16="http://schemas.microsoft.com/office/drawing/2014/main" id="{8CD42B6C-D021-461E-910E-86F116939E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3527" y="4147989"/>
            <a:ext cx="576262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5" name="Line 39">
            <a:extLst>
              <a:ext uri="{FF2B5EF4-FFF2-40B4-BE49-F238E27FC236}">
                <a16:creationId xmlns:a16="http://schemas.microsoft.com/office/drawing/2014/main" id="{73463E51-04E5-4FC7-8134-E3A62E18A4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64964" y="3789214"/>
            <a:ext cx="576263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6" name="Line 40">
            <a:extLst>
              <a:ext uri="{FF2B5EF4-FFF2-40B4-BE49-F238E27FC236}">
                <a16:creationId xmlns:a16="http://schemas.microsoft.com/office/drawing/2014/main" id="{CECA0BA9-7588-4AC6-BD78-DA364D2AD9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9427" y="3355827"/>
            <a:ext cx="576262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7" name="Rectangle 41">
            <a:extLst>
              <a:ext uri="{FF2B5EF4-FFF2-40B4-BE49-F238E27FC236}">
                <a16:creationId xmlns:a16="http://schemas.microsoft.com/office/drawing/2014/main" id="{70CFB80C-99D0-48B4-B992-D20CCD5BD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558" y="1123801"/>
            <a:ext cx="431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600" b="1" dirty="0"/>
              <a:t>设</a:t>
            </a:r>
          </a:p>
        </p:txBody>
      </p:sp>
      <p:sp>
        <p:nvSpPr>
          <p:cNvPr id="60448" name="Rectangle 42">
            <a:extLst>
              <a:ext uri="{FF2B5EF4-FFF2-40B4-BE49-F238E27FC236}">
                <a16:creationId xmlns:a16="http://schemas.microsoft.com/office/drawing/2014/main" id="{C4A4858A-B350-4600-A7CF-915FEBD72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058" y="1628626"/>
            <a:ext cx="6477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600" b="1"/>
              <a:t>则称</a:t>
            </a:r>
          </a:p>
        </p:txBody>
      </p:sp>
      <p:sp>
        <p:nvSpPr>
          <p:cNvPr id="60449" name="Rectangle 43">
            <a:extLst>
              <a:ext uri="{FF2B5EF4-FFF2-40B4-BE49-F238E27FC236}">
                <a16:creationId xmlns:a16="http://schemas.microsoft.com/office/drawing/2014/main" id="{869B75A8-4C19-43FC-9A8F-F2DF81584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220" y="2131864"/>
            <a:ext cx="8651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600" b="1" dirty="0"/>
              <a:t>点．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>
            <a:extLst>
              <a:ext uri="{FF2B5EF4-FFF2-40B4-BE49-F238E27FC236}">
                <a16:creationId xmlns:a16="http://schemas.microsoft.com/office/drawing/2014/main" id="{8F6B6C4A-B54B-4DC4-95DC-F35B5690B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2" y="-139012"/>
            <a:ext cx="6408738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800" b="1" u="sng" dirty="0"/>
              <a:t>极方向</a:t>
            </a:r>
            <a:r>
              <a:rPr lang="en-US" altLang="zh-CN" sz="3800" b="1" u="sng" dirty="0"/>
              <a:t>(extreme direction)</a:t>
            </a:r>
          </a:p>
        </p:txBody>
      </p:sp>
      <p:sp>
        <p:nvSpPr>
          <p:cNvPr id="61443" name="Rectangle 5">
            <a:extLst>
              <a:ext uri="{FF2B5EF4-FFF2-40B4-BE49-F238E27FC236}">
                <a16:creationId xmlns:a16="http://schemas.microsoft.com/office/drawing/2014/main" id="{BC1918C6-0016-4AC3-B63C-0CF41175A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1878"/>
            <a:ext cx="14398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000" b="1" dirty="0"/>
              <a:t>定义：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4" name="Object 6">
                <a:extLst>
                  <a:ext uri="{FF2B5EF4-FFF2-40B4-BE49-F238E27FC236}">
                    <a16:creationId xmlns:a16="http://schemas.microsoft.com/office/drawing/2014/main" id="{2CE2CF38-FBC2-41B7-8C55-90E2216ACD81}"/>
                  </a:ext>
                </a:extLst>
              </p:cNvPr>
              <p:cNvSpPr txBox="1"/>
              <p:nvPr/>
            </p:nvSpPr>
            <p:spPr bwMode="auto">
              <a:xfrm>
                <a:off x="359333" y="1254812"/>
                <a:ext cx="7849865" cy="2944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40808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400" i="1">
                          <a:solidFill>
                            <a:srgbClr val="40808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400" i="1">
                          <a:solidFill>
                            <a:srgbClr val="40808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4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40808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40808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408080"/>
                          </a:solidFill>
                          <a:latin typeface="Cambria Math" panose="02040503050406030204" pitchFamily="18" charset="0"/>
                        </a:rPr>
                        <m:t>中的闭凸集，</m:t>
                      </m:r>
                      <m:r>
                        <a:rPr lang="zh-CN" altLang="en-US" sz="2400" i="1">
                          <a:solidFill>
                            <a:srgbClr val="40808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>
                          <a:solidFill>
                            <a:srgbClr val="40808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4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40808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40808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40808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zh-CN" altLang="en-US" sz="2400" i="1">
                          <a:solidFill>
                            <a:srgbClr val="40808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>
                          <a:solidFill>
                            <a:srgbClr val="40808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zh-CN" altLang="en-US" sz="2400" i="1">
                          <a:solidFill>
                            <a:srgbClr val="40808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 dirty="0">
                  <a:solidFill>
                    <a:srgbClr val="40808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如果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，都有射线</m:t>
                    </m:r>
                  </m:oMath>
                </a14:m>
                <a:br>
                  <a:rPr lang="zh-CN" altLang="en-US" sz="2400" i="1" dirty="0">
                    <a:solidFill>
                      <a:srgbClr val="40808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/>
                        <m:e/>
                        <m:e/>
                      </m:mr>
                    </m:m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≥0}⊂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zh-CN" altLang="en-US" sz="2400" i="1" dirty="0">
                    <a:solidFill>
                      <a:srgbClr val="40808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则称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向量</m:t>
                    </m:r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的方向</m:t>
                    </m:r>
                  </m:oMath>
                </a14:m>
                <a:r>
                  <a:rPr lang="zh-CN" altLang="en-US" sz="2400" i="1" dirty="0">
                    <a:solidFill>
                      <a:srgbClr val="408080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zh-CN" sz="2400" i="1" dirty="0">
                  <a:solidFill>
                    <a:srgbClr val="40808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  <m:t>又设</m:t>
                        </m:r>
                        <m: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的方向，若对任意的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br>
                  <a:rPr lang="zh-CN" altLang="en-US" sz="2400" i="1" dirty="0">
                    <a:solidFill>
                      <a:srgbClr val="40808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有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4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40808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  <m:t>则称</m:t>
                        </m:r>
                        <m: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与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40808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4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40808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两个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不同的方向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i="1" dirty="0">
                  <a:solidFill>
                    <a:srgbClr val="40808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若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zh-CN" altLang="en-US" sz="2400" i="1" dirty="0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 dirty="0" smtClean="0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方向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不能表示成该集合的不同方向的正的线性组合，</m:t>
                    </m:r>
                  </m:oMath>
                </a14:m>
                <a:endParaRPr lang="en-US" altLang="zh-CN" sz="2400" i="1" dirty="0">
                  <a:solidFill>
                    <a:srgbClr val="40808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solidFill>
                      <a:srgbClr val="408080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称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极方向</m:t>
                    </m:r>
                    <m:r>
                      <a:rPr lang="zh-CN" altLang="en-US" sz="2400" i="1">
                        <a:solidFill>
                          <a:srgbClr val="40808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1444" name="Object 6">
                <a:extLst>
                  <a:ext uri="{FF2B5EF4-FFF2-40B4-BE49-F238E27FC236}">
                    <a16:creationId xmlns:a16="http://schemas.microsoft.com/office/drawing/2014/main" id="{2CE2CF38-FBC2-41B7-8C55-90E2216A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333" y="1254812"/>
                <a:ext cx="7849865" cy="2944812"/>
              </a:xfrm>
              <a:prstGeom prst="rect">
                <a:avLst/>
              </a:prstGeom>
              <a:blipFill>
                <a:blip r:embed="rId2"/>
                <a:stretch>
                  <a:fillRect l="-1242" r="-8540" b="-807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45" name="Oval 7">
            <a:extLst>
              <a:ext uri="{FF2B5EF4-FFF2-40B4-BE49-F238E27FC236}">
                <a16:creationId xmlns:a16="http://schemas.microsoft.com/office/drawing/2014/main" id="{346B7716-72B5-47F2-B70D-F1C2264CB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966" y="526880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446" name="Oval 8">
            <a:extLst>
              <a:ext uri="{FF2B5EF4-FFF2-40B4-BE49-F238E27FC236}">
                <a16:creationId xmlns:a16="http://schemas.microsoft.com/office/drawing/2014/main" id="{692D5F85-EF13-4A58-9E42-F28B662B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966" y="595460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447" name="Oval 9">
            <a:extLst>
              <a:ext uri="{FF2B5EF4-FFF2-40B4-BE49-F238E27FC236}">
                <a16:creationId xmlns:a16="http://schemas.microsoft.com/office/drawing/2014/main" id="{6B1750CE-ECC5-40AB-82BA-A127D1C86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766" y="595460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448" name="Line 10">
            <a:extLst>
              <a:ext uri="{FF2B5EF4-FFF2-40B4-BE49-F238E27FC236}">
                <a16:creationId xmlns:a16="http://schemas.microsoft.com/office/drawing/2014/main" id="{8BA6C878-784C-4A49-9299-98040CFBE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241" y="533230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Line 11">
            <a:extLst>
              <a:ext uri="{FF2B5EF4-FFF2-40B4-BE49-F238E27FC236}">
                <a16:creationId xmlns:a16="http://schemas.microsoft.com/office/drawing/2014/main" id="{BC0BADC1-3232-4C90-B8EC-F76638B96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266" y="605302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0" name="Line 12">
            <a:extLst>
              <a:ext uri="{FF2B5EF4-FFF2-40B4-BE49-F238E27FC236}">
                <a16:creationId xmlns:a16="http://schemas.microsoft.com/office/drawing/2014/main" id="{FD0E8F15-B2C8-4E43-889E-E1EBF9C615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1241" y="4036904"/>
            <a:ext cx="936625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1451" name="Line 13">
            <a:extLst>
              <a:ext uri="{FF2B5EF4-FFF2-40B4-BE49-F238E27FC236}">
                <a16:creationId xmlns:a16="http://schemas.microsoft.com/office/drawing/2014/main" id="{515FC1DA-1883-4336-9E06-C3461B69F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128" y="4540142"/>
            <a:ext cx="936625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2" name="Line 14">
            <a:extLst>
              <a:ext uri="{FF2B5EF4-FFF2-40B4-BE49-F238E27FC236}">
                <a16:creationId xmlns:a16="http://schemas.microsoft.com/office/drawing/2014/main" id="{F8C6ED20-8F33-4907-99D8-FCA268E28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7141" y="4397267"/>
            <a:ext cx="8651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3" name="Line 15">
            <a:extLst>
              <a:ext uri="{FF2B5EF4-FFF2-40B4-BE49-F238E27FC236}">
                <a16:creationId xmlns:a16="http://schemas.microsoft.com/office/drawing/2014/main" id="{276123B9-7FC1-4A4A-ACAB-2DBEE3B116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066" y="4324242"/>
            <a:ext cx="1223962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4" name="Line 16">
            <a:extLst>
              <a:ext uri="{FF2B5EF4-FFF2-40B4-BE49-F238E27FC236}">
                <a16:creationId xmlns:a16="http://schemas.microsoft.com/office/drawing/2014/main" id="{010ACAEC-8CF4-4890-AA20-6240396F9E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1966" y="4613167"/>
            <a:ext cx="13684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5" name="Line 17">
            <a:extLst>
              <a:ext uri="{FF2B5EF4-FFF2-40B4-BE49-F238E27FC236}">
                <a16:creationId xmlns:a16="http://schemas.microsoft.com/office/drawing/2014/main" id="{1D700959-91A7-4E2F-BA8C-A490A4FEAA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8028" y="5098942"/>
            <a:ext cx="86360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>
            <a:extLst>
              <a:ext uri="{FF2B5EF4-FFF2-40B4-BE49-F238E27FC236}">
                <a16:creationId xmlns:a16="http://schemas.microsoft.com/office/drawing/2014/main" id="{EFD9F601-420C-4D08-9775-878EC1A62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9366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/>
              <a:t>例：</a:t>
            </a:r>
          </a:p>
        </p:txBody>
      </p:sp>
      <p:graphicFrame>
        <p:nvGraphicFramePr>
          <p:cNvPr id="62467" name="Object 5">
            <a:extLst>
              <a:ext uri="{FF2B5EF4-FFF2-40B4-BE49-F238E27FC236}">
                <a16:creationId xmlns:a16="http://schemas.microsoft.com/office/drawing/2014/main" id="{CB1EF270-77F5-4822-9C78-9CCE103D89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265944"/>
              </p:ext>
            </p:extLst>
          </p:nvPr>
        </p:nvGraphicFramePr>
        <p:xfrm>
          <a:off x="1259632" y="717501"/>
          <a:ext cx="7672784" cy="108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5" name="Equation" r:id="rId3" imgW="3403600" imgH="482600" progId="Equation.DSMT4">
                  <p:embed/>
                </p:oleObj>
              </mc:Choice>
              <mc:Fallback>
                <p:oleObj name="Equation" r:id="rId3" imgW="34036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717501"/>
                        <a:ext cx="7672784" cy="1087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Line 6">
            <a:extLst>
              <a:ext uri="{FF2B5EF4-FFF2-40B4-BE49-F238E27FC236}">
                <a16:creationId xmlns:a16="http://schemas.microsoft.com/office/drawing/2014/main" id="{DCBC2D0D-4610-47CA-BB70-34346268E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281" y="4366469"/>
            <a:ext cx="4176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9" name="Line 7">
            <a:extLst>
              <a:ext uri="{FF2B5EF4-FFF2-40B4-BE49-F238E27FC236}">
                <a16:creationId xmlns:a16="http://schemas.microsoft.com/office/drawing/2014/main" id="{53487092-6307-4C5F-B2C2-CD9D03ADF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3968" y="2132856"/>
            <a:ext cx="0" cy="3384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0" name="Line 8">
            <a:extLst>
              <a:ext uri="{FF2B5EF4-FFF2-40B4-BE49-F238E27FC236}">
                <a16:creationId xmlns:a16="http://schemas.microsoft.com/office/drawing/2014/main" id="{E1A380B5-1C4C-4B24-ABD8-BCF65C93D7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3968" y="3358406"/>
            <a:ext cx="11525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Line 9">
            <a:extLst>
              <a:ext uri="{FF2B5EF4-FFF2-40B4-BE49-F238E27FC236}">
                <a16:creationId xmlns:a16="http://schemas.microsoft.com/office/drawing/2014/main" id="{32A1BE86-9653-49AD-830B-F11FE3B10A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5906" y="3358406"/>
            <a:ext cx="1008062" cy="1008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2" name="Line 11">
            <a:extLst>
              <a:ext uri="{FF2B5EF4-FFF2-40B4-BE49-F238E27FC236}">
                <a16:creationId xmlns:a16="http://schemas.microsoft.com/office/drawing/2014/main" id="{11DCD0A0-AE43-4697-8E75-0B06F29140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3968" y="4077544"/>
            <a:ext cx="360363" cy="2889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Line 12">
            <a:extLst>
              <a:ext uri="{FF2B5EF4-FFF2-40B4-BE49-F238E27FC236}">
                <a16:creationId xmlns:a16="http://schemas.microsoft.com/office/drawing/2014/main" id="{61F529C1-E1B2-44C2-AF81-582B5E353D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95043" y="4077544"/>
            <a:ext cx="288925" cy="2889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4" name="Rectangle 13">
            <a:extLst>
              <a:ext uri="{FF2B5EF4-FFF2-40B4-BE49-F238E27FC236}">
                <a16:creationId xmlns:a16="http://schemas.microsoft.com/office/drawing/2014/main" id="{E5BF592E-D4DF-42AE-9A69-70680659F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431" y="3933081"/>
            <a:ext cx="7905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 baseline="3000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62475" name="Rectangle 14">
            <a:extLst>
              <a:ext uri="{FF2B5EF4-FFF2-40B4-BE49-F238E27FC236}">
                <a16:creationId xmlns:a16="http://schemas.microsoft.com/office/drawing/2014/main" id="{D921E3B4-5063-4FEB-95CE-8FB947F1B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931" y="3933081"/>
            <a:ext cx="7905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 baseline="30000">
                <a:latin typeface="Times New Roman" panose="02020603050405020304" pitchFamily="18" charset="0"/>
              </a:rPr>
              <a:t>(2)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792D38B-812B-40BE-8B1F-7C9D9EFC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98" y="549275"/>
            <a:ext cx="936626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/>
              <a:t>证明：</a:t>
            </a:r>
          </a:p>
        </p:txBody>
      </p:sp>
      <p:graphicFrame>
        <p:nvGraphicFramePr>
          <p:cNvPr id="86020" name="Object 4">
            <a:extLst>
              <a:ext uri="{FF2B5EF4-FFF2-40B4-BE49-F238E27FC236}">
                <a16:creationId xmlns:a16="http://schemas.microsoft.com/office/drawing/2014/main" id="{49BD070C-70D5-4FB3-A2E3-52B7D922D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043932"/>
              </p:ext>
            </p:extLst>
          </p:nvPr>
        </p:nvGraphicFramePr>
        <p:xfrm>
          <a:off x="1187624" y="549275"/>
          <a:ext cx="5976937" cy="467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2" name="Equation" r:id="rId3" imgW="2209800" imgH="1727200" progId="Equation.DSMT4">
                  <p:embed/>
                </p:oleObj>
              </mc:Choice>
              <mc:Fallback>
                <p:oleObj name="Equation" r:id="rId3" imgW="2209800" imgH="172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49275"/>
                        <a:ext cx="5976937" cy="467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>
            <a:extLst>
              <a:ext uri="{FF2B5EF4-FFF2-40B4-BE49-F238E27FC236}">
                <a16:creationId xmlns:a16="http://schemas.microsoft.com/office/drawing/2014/main" id="{1C75F675-6698-4D3B-A116-308502D73C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857376"/>
              </p:ext>
            </p:extLst>
          </p:nvPr>
        </p:nvGraphicFramePr>
        <p:xfrm>
          <a:off x="683568" y="476672"/>
          <a:ext cx="7488634" cy="58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4" name="Equation" r:id="rId3" imgW="3949700" imgH="3098800" progId="Equation.DSMT4">
                  <p:embed/>
                </p:oleObj>
              </mc:Choice>
              <mc:Fallback>
                <p:oleObj name="Equation" r:id="rId3" imgW="3949700" imgH="309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76672"/>
                        <a:ext cx="7488634" cy="58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9B3F7097-2B6D-427F-AB04-1BA426FD3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89" y="592113"/>
            <a:ext cx="863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/>
              <a:t>定理：</a:t>
            </a:r>
          </a:p>
        </p:txBody>
      </p:sp>
      <p:graphicFrame>
        <p:nvGraphicFramePr>
          <p:cNvPr id="65539" name="Object 5">
            <a:extLst>
              <a:ext uri="{FF2B5EF4-FFF2-40B4-BE49-F238E27FC236}">
                <a16:creationId xmlns:a16="http://schemas.microsoft.com/office/drawing/2014/main" id="{407BDBBC-6FA4-4ADD-8183-0C236659A4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28606"/>
              </p:ext>
            </p:extLst>
          </p:nvPr>
        </p:nvGraphicFramePr>
        <p:xfrm>
          <a:off x="539552" y="620688"/>
          <a:ext cx="78486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80" name="Equation" r:id="rId3" imgW="3365500" imgH="431800" progId="Equation.DSMT4">
                  <p:embed/>
                </p:oleObj>
              </mc:Choice>
              <mc:Fallback>
                <p:oleObj name="Equation" r:id="rId3" imgW="33655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620688"/>
                        <a:ext cx="78486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6">
            <a:extLst>
              <a:ext uri="{FF2B5EF4-FFF2-40B4-BE49-F238E27FC236}">
                <a16:creationId xmlns:a16="http://schemas.microsoft.com/office/drawing/2014/main" id="{43ED84A4-7C29-4E82-931D-3409A61E6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025916"/>
              </p:ext>
            </p:extLst>
          </p:nvPr>
        </p:nvGraphicFramePr>
        <p:xfrm>
          <a:off x="1042789" y="1889101"/>
          <a:ext cx="6335713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81" name="Equation" r:id="rId5" imgW="2819400" imgH="1854200" progId="Equation.DSMT4">
                  <p:embed/>
                </p:oleObj>
              </mc:Choice>
              <mc:Fallback>
                <p:oleObj name="Equation" r:id="rId5" imgW="2819400" imgH="1854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789" y="1889101"/>
                        <a:ext cx="6335713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Rectangle 7">
            <a:extLst>
              <a:ext uri="{FF2B5EF4-FFF2-40B4-BE49-F238E27FC236}">
                <a16:creationId xmlns:a16="http://schemas.microsoft.com/office/drawing/2014/main" id="{8162FB20-EB76-4386-A722-D65DAAA44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52" y="1889101"/>
            <a:ext cx="863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/>
              <a:t>证明：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99C9F18-3FCA-4214-B140-F4A7D53EBA00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37902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多面集表示定理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56EC5CE-58F6-4711-9D29-FED6413B90F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196752"/>
            <a:ext cx="8540750" cy="419417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  <a:r>
              <a:rPr lang="zh-CN" altLang="en-US" sz="2800" b="1" dirty="0"/>
              <a:t>：设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/>
              <a:t>|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Ax</a:t>
            </a:r>
            <a:r>
              <a:rPr lang="en-US" altLang="zh-CN" sz="2800" b="1" dirty="0"/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宋体" panose="02010600030101010101" pitchFamily="2" charset="-122"/>
              </a:rPr>
              <a:t>≥0}</a:t>
            </a:r>
            <a:r>
              <a:rPr lang="zh-CN" altLang="en-US" sz="2800" b="1" dirty="0">
                <a:latin typeface="宋体" panose="02010600030101010101" pitchFamily="2" charset="-122"/>
              </a:rPr>
              <a:t>为非空多面集，则有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（１）极点集非空，且存在有限个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极点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（２）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极方向</a:t>
            </a:r>
            <a:r>
              <a:rPr lang="zh-CN" altLang="en-US" sz="2800" b="1" dirty="0">
                <a:latin typeface="宋体" panose="02010600030101010101" pitchFamily="2" charset="-122"/>
              </a:rPr>
              <a:t>集合为空集的充要条件是</a:t>
            </a:r>
            <a:r>
              <a:rPr lang="en-US" altLang="zh-CN" sz="2800" b="1" dirty="0">
                <a:latin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宋体" panose="02010600030101010101" pitchFamily="2" charset="-122"/>
              </a:rPr>
              <a:t>有界；若</a:t>
            </a:r>
            <a:r>
              <a:rPr lang="en-US" altLang="zh-CN" sz="2800" b="1" dirty="0">
                <a:latin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宋体" panose="02010600030101010101" pitchFamily="2" charset="-122"/>
              </a:rPr>
              <a:t>无界，则存在有限个极方向</a:t>
            </a: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（３）</a:t>
            </a:r>
          </a:p>
        </p:txBody>
      </p:sp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88A1C54C-1F2E-4C3F-BB84-53383C7E7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909776"/>
              </p:ext>
            </p:extLst>
          </p:nvPr>
        </p:nvGraphicFramePr>
        <p:xfrm>
          <a:off x="6459538" y="1699990"/>
          <a:ext cx="19399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74" name="Equation" r:id="rId3" imgW="736600" imgH="228600" progId="Equation.DSMT4">
                  <p:embed/>
                </p:oleObj>
              </mc:Choice>
              <mc:Fallback>
                <p:oleObj name="Equation" r:id="rId3" imgW="736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38" y="1699990"/>
                        <a:ext cx="19399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>
            <a:extLst>
              <a:ext uri="{FF2B5EF4-FFF2-40B4-BE49-F238E27FC236}">
                <a16:creationId xmlns:a16="http://schemas.microsoft.com/office/drawing/2014/main" id="{9569F97E-D0BE-4235-9F1B-B11115B87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305404"/>
              </p:ext>
            </p:extLst>
          </p:nvPr>
        </p:nvGraphicFramePr>
        <p:xfrm>
          <a:off x="4802188" y="2708052"/>
          <a:ext cx="24907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75" name="Equation" r:id="rId5" imgW="1028700" imgH="228600" progId="Equation.DSMT4">
                  <p:embed/>
                </p:oleObj>
              </mc:Choice>
              <mc:Fallback>
                <p:oleObj name="Equation" r:id="rId5" imgW="10287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2708052"/>
                        <a:ext cx="2490787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>
            <a:extLst>
              <a:ext uri="{FF2B5EF4-FFF2-40B4-BE49-F238E27FC236}">
                <a16:creationId xmlns:a16="http://schemas.microsoft.com/office/drawing/2014/main" id="{60809779-BF7C-472C-9058-59AF27731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28778"/>
              </p:ext>
            </p:extLst>
          </p:nvPr>
        </p:nvGraphicFramePr>
        <p:xfrm>
          <a:off x="1560513" y="3141440"/>
          <a:ext cx="4725987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76" name="Equation" r:id="rId7" imgW="2159000" imgH="1397000" progId="Equation.DSMT4">
                  <p:embed/>
                </p:oleObj>
              </mc:Choice>
              <mc:Fallback>
                <p:oleObj name="Equation" r:id="rId7" imgW="2159000" imgH="1397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3141440"/>
                        <a:ext cx="4725987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836E9FA-9C07-4CD0-95E3-A04A2D92F80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9512" y="404664"/>
            <a:ext cx="8540750" cy="715111"/>
          </a:xfrm>
        </p:spPr>
        <p:txBody>
          <a:bodyPr/>
          <a:lstStyle/>
          <a:p>
            <a:pPr eaLnBrk="1" hangingPunct="1"/>
            <a:r>
              <a:rPr lang="zh-CN" altLang="en-US" sz="4800" b="1" dirty="0"/>
              <a:t>参考书</a:t>
            </a:r>
            <a:r>
              <a:rPr lang="en-US" altLang="zh-CN" sz="4800" b="1" dirty="0"/>
              <a:t>2</a:t>
            </a:r>
            <a:endParaRPr lang="zh-CN" altLang="en-US" sz="4800" b="1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CB3FEAE-74F9-4955-959A-876A963D4DC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5754" y="976300"/>
            <a:ext cx="9118246" cy="1660612"/>
          </a:xfrm>
        </p:spPr>
        <p:txBody>
          <a:bodyPr/>
          <a:lstStyle/>
          <a:p>
            <a:pPr eaLnBrk="1" hangingPunct="1"/>
            <a:r>
              <a:rPr lang="en-US" altLang="zh-CN" b="1" dirty="0"/>
              <a:t>Jorge Nocedal, Stephen J. Wright. Numerical Optimization 2ED, New York: Springer, 2006.</a:t>
            </a:r>
          </a:p>
          <a:p>
            <a:pPr eaLnBrk="1" hangingPunct="1"/>
            <a:endParaRPr lang="zh-CN" altLang="en-US" sz="3600" b="1" dirty="0"/>
          </a:p>
          <a:p>
            <a:pPr eaLnBrk="1" hangingPunct="1"/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BE3AEA-245A-4ADD-9D8E-0209EB8DD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357436"/>
            <a:ext cx="2699196" cy="37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5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936947-13A3-40F0-A542-11D033A4B09B}"/>
              </a:ext>
            </a:extLst>
          </p:cNvPr>
          <p:cNvSpPr/>
          <p:nvPr/>
        </p:nvSpPr>
        <p:spPr>
          <a:xfrm>
            <a:off x="30734" y="0"/>
            <a:ext cx="3541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FF0000"/>
                </a:solidFill>
              </a:rPr>
              <a:t>凸集分离定理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6952A0-F9F1-4628-9AD6-15BE3BF3334E}"/>
                  </a:ext>
                </a:extLst>
              </p:cNvPr>
              <p:cNvSpPr txBox="1"/>
              <p:nvPr/>
            </p:nvSpPr>
            <p:spPr>
              <a:xfrm>
                <a:off x="30734" y="548680"/>
                <a:ext cx="8694850" cy="250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2800" b="1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与集合</a:t>
                </a:r>
                <a:r>
                  <a:rPr lang="en-US" altLang="zh-CN" sz="2800" b="1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b="1" dirty="0"/>
                  <a:t>的分离</a:t>
                </a:r>
                <a:r>
                  <a:rPr lang="en-US" altLang="zh-CN" sz="2800" b="1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8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 err="1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为闭凸集</a:t>
                </a:r>
                <a:r>
                  <a:rPr lang="en-US" altLang="zh-CN" sz="28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p>
                      <m:sSup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8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为超平面</a:t>
                </a:r>
                <a:r>
                  <a:rPr lang="en-US" altLang="zh-CN" sz="28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sz="2800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800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根据定义</a:t>
                </a:r>
                <a:r>
                  <a:rPr lang="en-US" altLang="zh-CN" sz="28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1.4.6, </a:t>
                </a:r>
                <a:r>
                  <a:rPr lang="en-US" altLang="zh-CN" sz="2800" dirty="0" err="1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8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分离点</a:t>
                </a:r>
                <a:r>
                  <a:rPr lang="en-US" altLang="zh-CN" sz="2800" dirty="0" err="1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与集合</a:t>
                </a:r>
                <a:r>
                  <a:rPr lang="en-US" altLang="zh-CN" sz="2800" dirty="0" err="1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意味着</a:t>
                </a:r>
                <a:r>
                  <a:rPr lang="en-US" altLang="zh-CN" sz="28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zh-CN" sz="2800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800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sz="2800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6952A0-F9F1-4628-9AD6-15BE3BF33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" y="548680"/>
                <a:ext cx="8694850" cy="2508379"/>
              </a:xfrm>
              <a:prstGeom prst="rect">
                <a:avLst/>
              </a:prstGeom>
              <a:blipFill>
                <a:blip r:embed="rId2"/>
                <a:stretch>
                  <a:fillRect l="-1403" t="-3163" b="-6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F2E1C1-E9DE-413E-A58C-DEAFF6FEF7F5}"/>
                  </a:ext>
                </a:extLst>
              </p:cNvPr>
              <p:cNvSpPr txBox="1"/>
              <p:nvPr/>
            </p:nvSpPr>
            <p:spPr>
              <a:xfrm>
                <a:off x="30734" y="3284984"/>
                <a:ext cx="8772524" cy="1392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</a:rPr>
                  <a:t>定理1.4.3 </a:t>
                </a:r>
                <a:r>
                  <a:rPr lang="en-US" altLang="zh-CN" sz="2800" dirty="0" err="1"/>
                  <a:t>设S是</a:t>
                </a:r>
                <a:r>
                  <a:rPr lang="en-US" altLang="zh-CN" sz="2800" b="1" i="1" dirty="0" err="1"/>
                  <a:t>R</a:t>
                </a:r>
                <a:r>
                  <a:rPr lang="en-US" altLang="zh-CN" sz="2800" baseline="30000" dirty="0" err="1"/>
                  <a:t>n</a:t>
                </a:r>
                <a:r>
                  <a:rPr lang="en-US" altLang="zh-CN" sz="2800" dirty="0" err="1"/>
                  <a:t>中的非空闭凸集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,</a:t>
                </a:r>
                <a:endParaRPr lang="zh-CN" altLang="zh-CN" sz="2800" dirty="0"/>
              </a:p>
              <a:p>
                <a:r>
                  <a:rPr lang="en-US" altLang="zh-CN" sz="2800" dirty="0" err="1"/>
                  <a:t>则存在非零向量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err="1"/>
                  <a:t>及数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en-US" altLang="zh-CN" sz="2800" dirty="0" err="1"/>
                  <a:t>使得对每个点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en-US" altLang="zh-CN" sz="2800" dirty="0" err="1"/>
                  <a:t>成立</a:t>
                </a:r>
                <a:endParaRPr lang="zh-CN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zh-CN" sz="3600" b="1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F2E1C1-E9DE-413E-A58C-DEAFF6FEF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" y="3284984"/>
                <a:ext cx="8772524" cy="1392689"/>
              </a:xfrm>
              <a:prstGeom prst="rect">
                <a:avLst/>
              </a:prstGeom>
              <a:blipFill>
                <a:blip r:embed="rId3"/>
                <a:stretch>
                  <a:fillRect l="-1390" t="-6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1DE3EE5-8978-4534-AE2A-15630DF10D0D}"/>
                  </a:ext>
                </a:extLst>
              </p:cNvPr>
              <p:cNvSpPr txBox="1"/>
              <p:nvPr/>
            </p:nvSpPr>
            <p:spPr>
              <a:xfrm>
                <a:off x="116084" y="5229200"/>
                <a:ext cx="891183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800" b="1" dirty="0" err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推论</a:t>
                </a:r>
                <a:r>
                  <a:rPr lang="en-US" altLang="zh-CN" sz="2800" b="1" dirty="0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b="1" i="1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baseline="30000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中的非空凸集</a:t>
                </a:r>
                <a:r>
                  <a:rPr lang="en-US" altLang="zh-CN" sz="28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则存在非零向量</a:t>
                </a:r>
                <a:r>
                  <a:rPr lang="en-US" altLang="zh-CN" sz="2800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使得对每一点</a:t>
                </a:r>
                <a14:m>
                  <m:oMath xmlns:m="http://schemas.openxmlformats.org/officeDocument/2006/math"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𝑐𝑙𝑆</m:t>
                    </m:r>
                  </m:oMath>
                </a14:m>
                <a:r>
                  <a:rPr lang="en-US" altLang="zh-CN" sz="28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1DE3EE5-8978-4534-AE2A-15630DF10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4" y="5229200"/>
                <a:ext cx="8911832" cy="954107"/>
              </a:xfrm>
              <a:prstGeom prst="rect">
                <a:avLst/>
              </a:prstGeom>
              <a:blipFill>
                <a:blip r:embed="rId4"/>
                <a:stretch>
                  <a:fillRect l="-1368" t="-8974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3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936947-13A3-40F0-A542-11D033A4B09B}"/>
              </a:ext>
            </a:extLst>
          </p:cNvPr>
          <p:cNvSpPr/>
          <p:nvPr/>
        </p:nvSpPr>
        <p:spPr>
          <a:xfrm>
            <a:off x="82926" y="0"/>
            <a:ext cx="3541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FF0000"/>
                </a:solidFill>
              </a:rPr>
              <a:t>凸集分离定理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75458"/>
            <a:ext cx="8772525" cy="2352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06952A0-F9F1-4628-9AD6-15BE3BF3334E}"/>
              </a:ext>
            </a:extLst>
          </p:cNvPr>
          <p:cNvSpPr txBox="1"/>
          <p:nvPr/>
        </p:nvSpPr>
        <p:spPr>
          <a:xfrm>
            <a:off x="129015" y="529552"/>
            <a:ext cx="6571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关于两个非空凸集的分离定理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F2E1C1-E9DE-413E-A58C-DEAFF6FEF7F5}"/>
                  </a:ext>
                </a:extLst>
              </p:cNvPr>
              <p:cNvSpPr txBox="1"/>
              <p:nvPr/>
            </p:nvSpPr>
            <p:spPr>
              <a:xfrm>
                <a:off x="251520" y="4050001"/>
                <a:ext cx="8772524" cy="1709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400" b="1" dirty="0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b="1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1.4.5 </a:t>
                </a:r>
                <a:r>
                  <a:rPr lang="en-US" altLang="zh-CN" sz="2400" b="1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dirty="0" err="1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30000" dirty="0" err="1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中两个非空凸集</a:t>
                </a:r>
                <a:r>
                  <a:rPr lang="en-US" altLang="zh-CN" sz="2400" b="1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sSub>
                      <m:sSubPr>
                        <m:ctrlPr>
                          <a:rPr lang="zh-CN" altLang="zh-CN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=⌀</m:t>
                    </m:r>
                  </m:oMath>
                </a14:m>
                <a:r>
                  <a:rPr lang="en-US" altLang="zh-CN" sz="2400" b="1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,</a:t>
                </a:r>
                <a:endParaRPr lang="zh-CN" altLang="zh-CN" sz="2400" b="1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sz="2400" b="1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则存在非零向量</a:t>
                </a:r>
                <a:r>
                  <a:rPr lang="en-US" altLang="zh-CN" sz="2400" b="1" dirty="0" err="1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1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使</a:t>
                </a:r>
                <a:endParaRPr lang="en-US" altLang="zh-CN" sz="2400" b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𝐢𝐧𝐟</m:t>
                      </m:r>
                      <m:r>
                        <a:rPr lang="en-US" altLang="zh-CN" sz="2400" b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p>
                        <m:sSupPr>
                          <m:ctrlPr>
                            <a:rPr lang="zh-CN" altLang="zh-CN" sz="24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4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400" b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}≥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𝐬𝐮𝐩</m:t>
                          </m:r>
                          <m:r>
                            <a:rPr lang="en-US" altLang="zh-CN" sz="2400" b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zh-CN" altLang="zh-CN" sz="24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2400" b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zh-CN" altLang="zh-CN" sz="24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zh-CN" altLang="zh-CN" sz="2400" b="1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F2E1C1-E9DE-413E-A58C-DEAFF6FEF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050001"/>
                <a:ext cx="8772524" cy="1709507"/>
              </a:xfrm>
              <a:prstGeom prst="rect">
                <a:avLst/>
              </a:prstGeom>
              <a:blipFill>
                <a:blip r:embed="rId3"/>
                <a:stretch>
                  <a:fillRect l="-1042" t="-3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3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05E7C2-9904-4B11-A2B1-64784DB338D7}"/>
              </a:ext>
            </a:extLst>
          </p:cNvPr>
          <p:cNvSpPr/>
          <p:nvPr/>
        </p:nvSpPr>
        <p:spPr>
          <a:xfrm>
            <a:off x="179512" y="548680"/>
            <a:ext cx="81369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b="1" dirty="0">
                <a:solidFill>
                  <a:srgbClr val="FF0000"/>
                </a:solidFill>
              </a:rPr>
              <a:t>Farkas</a:t>
            </a:r>
            <a:r>
              <a:rPr lang="zh-CN" altLang="en-US" sz="4000" b="1" dirty="0">
                <a:solidFill>
                  <a:srgbClr val="FF0000"/>
                </a:solidFill>
              </a:rPr>
              <a:t>定理</a:t>
            </a:r>
            <a:endParaRPr lang="en-US" altLang="zh-CN" sz="4000" dirty="0"/>
          </a:p>
          <a:p>
            <a:r>
              <a:rPr lang="zh-CN" altLang="en-US" sz="4000" dirty="0"/>
              <a:t>设</a:t>
            </a:r>
            <a:r>
              <a:rPr lang="en-US" altLang="zh-CN" sz="4000" i="1" dirty="0"/>
              <a:t>A</a:t>
            </a:r>
            <a:r>
              <a:rPr lang="zh-CN" altLang="en-US" sz="4000" dirty="0"/>
              <a:t>为</a:t>
            </a:r>
            <a:r>
              <a:rPr lang="en-US" altLang="zh-CN" sz="4000" dirty="0" err="1"/>
              <a:t>mxn</a:t>
            </a:r>
            <a:r>
              <a:rPr lang="zh-CN" altLang="en-US" sz="4000" dirty="0"/>
              <a:t>矩阵，</a:t>
            </a:r>
            <a:r>
              <a:rPr lang="en-US" altLang="zh-CN" sz="4000" dirty="0"/>
              <a:t>c</a:t>
            </a:r>
            <a:r>
              <a:rPr lang="zh-CN" altLang="en-US" sz="4000" dirty="0"/>
              <a:t>为</a:t>
            </a:r>
            <a:r>
              <a:rPr lang="en-US" altLang="zh-CN" sz="4000" dirty="0"/>
              <a:t>n</a:t>
            </a:r>
            <a:r>
              <a:rPr lang="zh-CN" altLang="en-US" sz="4000" dirty="0"/>
              <a:t>维向量，则</a:t>
            </a:r>
            <a:r>
              <a:rPr lang="en-US" altLang="zh-CN" sz="4000" i="1" dirty="0"/>
              <a:t>Ax</a:t>
            </a:r>
            <a:r>
              <a:rPr lang="en-US" altLang="zh-CN" sz="4000" dirty="0"/>
              <a:t>≤0</a:t>
            </a:r>
            <a:r>
              <a:rPr lang="zh-CN" altLang="en-US" sz="4000" dirty="0"/>
              <a:t>，</a:t>
            </a:r>
            <a:r>
              <a:rPr lang="en-US" altLang="zh-CN" sz="4000" i="1" dirty="0" err="1"/>
              <a:t>c</a:t>
            </a:r>
            <a:r>
              <a:rPr lang="en-US" altLang="zh-CN" sz="4000" i="1" baseline="30000" dirty="0" err="1"/>
              <a:t>T</a:t>
            </a:r>
            <a:r>
              <a:rPr lang="en-US" altLang="zh-CN" sz="4000" i="1" dirty="0" err="1"/>
              <a:t>x</a:t>
            </a:r>
            <a:r>
              <a:rPr lang="en-US" altLang="zh-CN" sz="4000" dirty="0"/>
              <a:t>&gt;0</a:t>
            </a:r>
            <a:r>
              <a:rPr lang="zh-CN" altLang="en-US" sz="4000" dirty="0"/>
              <a:t>有解的充要条件是 </a:t>
            </a:r>
            <a:r>
              <a:rPr lang="en-US" altLang="zh-CN" sz="4000" i="1" dirty="0" err="1"/>
              <a:t>A</a:t>
            </a:r>
            <a:r>
              <a:rPr lang="en-US" altLang="zh-CN" sz="3600" i="1" baseline="30000" dirty="0" err="1"/>
              <a:t>T</a:t>
            </a:r>
            <a:r>
              <a:rPr lang="en-US" altLang="zh-CN" sz="4000" i="1" dirty="0" err="1"/>
              <a:t>y</a:t>
            </a:r>
            <a:r>
              <a:rPr lang="en-US" altLang="zh-CN" sz="4000" dirty="0"/>
              <a:t>=</a:t>
            </a:r>
            <a:r>
              <a:rPr lang="en-US" altLang="zh-CN" sz="4000" i="1" dirty="0"/>
              <a:t>c</a:t>
            </a:r>
            <a:r>
              <a:rPr lang="zh-CN" altLang="en-US" sz="4000" dirty="0"/>
              <a:t>，</a:t>
            </a:r>
            <a:r>
              <a:rPr lang="en-US" altLang="zh-CN" sz="4000" i="1" dirty="0"/>
              <a:t>y</a:t>
            </a:r>
            <a:r>
              <a:rPr lang="en-US" altLang="zh-CN" sz="4000" dirty="0"/>
              <a:t>≥0</a:t>
            </a:r>
            <a:r>
              <a:rPr lang="zh-CN" altLang="en-US" sz="4000" dirty="0"/>
              <a:t>无解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18FE48-EB27-46BB-AC21-243364084BAD}"/>
              </a:ext>
            </a:extLst>
          </p:cNvPr>
          <p:cNvSpPr/>
          <p:nvPr/>
        </p:nvSpPr>
        <p:spPr>
          <a:xfrm>
            <a:off x="359532" y="3429000"/>
            <a:ext cx="84249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b="1" dirty="0">
                <a:solidFill>
                  <a:srgbClr val="FF0000"/>
                </a:solidFill>
              </a:rPr>
              <a:t>Gordan</a:t>
            </a:r>
            <a:r>
              <a:rPr lang="zh-CN" altLang="en-US" sz="4000" b="1" dirty="0">
                <a:solidFill>
                  <a:srgbClr val="FF0000"/>
                </a:solidFill>
              </a:rPr>
              <a:t>定理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r>
              <a:rPr lang="zh-CN" altLang="en-US" sz="4000" dirty="0"/>
              <a:t>设</a:t>
            </a:r>
            <a:r>
              <a:rPr lang="en-US" altLang="zh-CN" sz="4000" i="1" dirty="0"/>
              <a:t>A</a:t>
            </a:r>
            <a:r>
              <a:rPr lang="zh-CN" altLang="en-US" sz="4000" dirty="0"/>
              <a:t>为</a:t>
            </a:r>
            <a:r>
              <a:rPr lang="en-US" altLang="zh-CN" sz="4000" dirty="0" err="1"/>
              <a:t>mxn</a:t>
            </a:r>
            <a:r>
              <a:rPr lang="zh-CN" altLang="en-US" sz="4000" dirty="0"/>
              <a:t>矩阵，</a:t>
            </a:r>
            <a:r>
              <a:rPr lang="zh-CN" altLang="en-US" sz="4000"/>
              <a:t>那么</a:t>
            </a:r>
            <a:r>
              <a:rPr lang="en-US" altLang="zh-CN" sz="4000" i="1"/>
              <a:t>Ax</a:t>
            </a:r>
            <a:r>
              <a:rPr lang="en-US" altLang="zh-CN" sz="4000"/>
              <a:t>&lt;0</a:t>
            </a:r>
            <a:r>
              <a:rPr lang="zh-CN" altLang="en-US" sz="4000" dirty="0"/>
              <a:t>有解的充要条件是不存在非零向量</a:t>
            </a:r>
            <a:r>
              <a:rPr lang="en-US" altLang="zh-CN" sz="4000" i="1" dirty="0"/>
              <a:t>y</a:t>
            </a:r>
            <a:r>
              <a:rPr lang="en-US" altLang="zh-CN" sz="4000" dirty="0"/>
              <a:t>≥0</a:t>
            </a:r>
            <a:r>
              <a:rPr lang="zh-CN" altLang="en-US" sz="4000" dirty="0"/>
              <a:t>，使</a:t>
            </a:r>
            <a:r>
              <a:rPr lang="en-US" altLang="zh-CN" sz="4000" i="1" dirty="0" err="1"/>
              <a:t>A</a:t>
            </a:r>
            <a:r>
              <a:rPr lang="en-US" altLang="zh-CN" sz="3200" i="1" baseline="30000" dirty="0" err="1"/>
              <a:t>T</a:t>
            </a:r>
            <a:r>
              <a:rPr lang="en-US" altLang="zh-CN" sz="4000" i="1" dirty="0" err="1"/>
              <a:t>y</a:t>
            </a:r>
            <a:r>
              <a:rPr lang="en-US" altLang="zh-CN" sz="4000" dirty="0"/>
              <a:t>=0.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788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96081" y="873016"/>
            <a:ext cx="835183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设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</a:rPr>
              <a:t>R</a:t>
            </a:r>
            <a:r>
              <a:rPr lang="en-US" altLang="zh-CN" sz="2600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</a:rPr>
              <a:t>中的非空凸集，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</a:rPr>
              <a:t>是定义在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</a:rPr>
              <a:t>上的实函数，如果</a:t>
            </a:r>
            <a:r>
              <a:rPr lang="zh-CN" altLang="en-US" sz="2600" b="1" dirty="0"/>
              <a:t>对于每一对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i="1" baseline="30000" dirty="0"/>
              <a:t>(1)</a:t>
            </a:r>
            <a:r>
              <a:rPr lang="en-US" altLang="zh-CN" sz="2600" b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/>
              <a:t>(2) </a:t>
            </a:r>
            <a:r>
              <a:rPr lang="en-US" altLang="zh-CN" sz="2600" b="1" dirty="0">
                <a:sym typeface="Symbol" panose="05050102010706020507" pitchFamily="18" charset="2"/>
              </a:rPr>
              <a:t>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600" b="1" dirty="0"/>
              <a:t>及每一个</a:t>
            </a:r>
            <a:r>
              <a:rPr lang="el-GR" altLang="zh-CN" sz="2600" b="1" i="1" dirty="0">
                <a:latin typeface="Times New Roman" panose="02020603050405020304" pitchFamily="18" charset="0"/>
              </a:rPr>
              <a:t>λ</a:t>
            </a:r>
            <a:r>
              <a:rPr lang="zh-CN" altLang="en-US" sz="2600" b="1" dirty="0"/>
              <a:t>，</a:t>
            </a:r>
            <a:r>
              <a:rPr lang="en-US" altLang="zh-CN" sz="2600" b="1" dirty="0">
                <a:latin typeface="Times New Roman" panose="02020603050405020304" pitchFamily="18" charset="0"/>
              </a:rPr>
              <a:t>0&lt;</a:t>
            </a:r>
            <a:r>
              <a:rPr lang="el-GR" altLang="zh-CN" sz="2600" b="1" i="1" dirty="0">
                <a:latin typeface="Times New Roman" panose="02020603050405020304" pitchFamily="18" charset="0"/>
              </a:rPr>
              <a:t> λ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</a:rPr>
              <a:t>1,</a:t>
            </a:r>
            <a:r>
              <a:rPr lang="zh-CN" altLang="en-US" sz="2600" b="1" dirty="0">
                <a:latin typeface="Times New Roman" panose="02020603050405020304" pitchFamily="18" charset="0"/>
              </a:rPr>
              <a:t>都有</a:t>
            </a:r>
            <a:endParaRPr lang="zh-CN" altLang="en-US" sz="2600" b="1" dirty="0"/>
          </a:p>
          <a:p>
            <a:r>
              <a:rPr lang="zh-CN" altLang="en-US" sz="2600" b="1" i="1" dirty="0">
                <a:latin typeface="Times New Roman" panose="02020603050405020304" pitchFamily="18" charset="0"/>
              </a:rPr>
              <a:t>　　　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l-GR" altLang="zh-CN" sz="2800" b="1" i="1" dirty="0">
                <a:latin typeface="Times New Roman" panose="02020603050405020304" pitchFamily="18" charset="0"/>
              </a:rPr>
              <a:t>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/>
              <a:t>(1) </a:t>
            </a:r>
            <a:r>
              <a:rPr lang="en-US" altLang="zh-CN" sz="2800" b="1" dirty="0">
                <a:latin typeface="Times New Roman" panose="02020603050405020304" pitchFamily="18" charset="0"/>
              </a:rPr>
              <a:t>+(1-</a:t>
            </a:r>
            <a:r>
              <a:rPr lang="el-GR" altLang="zh-CN" sz="2800" b="1" i="1" dirty="0">
                <a:latin typeface="Times New Roman" panose="02020603050405020304" pitchFamily="18" charset="0"/>
              </a:rPr>
              <a:t>λ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/>
              <a:t>(2)</a:t>
            </a:r>
            <a:r>
              <a:rPr lang="en-US" altLang="zh-CN" sz="2800" b="1" dirty="0">
                <a:latin typeface="Times New Roman" panose="02020603050405020304" pitchFamily="18" charset="0"/>
              </a:rPr>
              <a:t>)≤</a:t>
            </a:r>
            <a:r>
              <a:rPr lang="el-GR" altLang="zh-CN" sz="2800" b="1" i="1" dirty="0">
                <a:latin typeface="Times New Roman" panose="02020603050405020304" pitchFamily="18" charset="0"/>
              </a:rPr>
              <a:t> 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/>
              <a:t>(1)</a:t>
            </a:r>
            <a:r>
              <a:rPr lang="en-US" altLang="zh-CN" sz="2800" b="1" dirty="0">
                <a:latin typeface="Times New Roman" panose="02020603050405020304" pitchFamily="18" charset="0"/>
              </a:rPr>
              <a:t>)+(1-</a:t>
            </a:r>
            <a:r>
              <a:rPr lang="el-GR" altLang="zh-CN" sz="2800" b="1" i="1" dirty="0">
                <a:latin typeface="Times New Roman" panose="02020603050405020304" pitchFamily="18" charset="0"/>
              </a:rPr>
              <a:t>λ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/>
              <a:t>(2)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sz="2600" b="1" dirty="0"/>
              <a:t>则称函数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/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/>
              <a:t>)</a:t>
            </a:r>
            <a:r>
              <a:rPr lang="zh-CN" altLang="en-US" sz="2600" b="1" dirty="0"/>
              <a:t>为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2600" b="1" dirty="0">
                <a:solidFill>
                  <a:srgbClr val="FF0000"/>
                </a:solidFill>
              </a:rPr>
              <a:t>凸函数</a:t>
            </a:r>
            <a:r>
              <a:rPr lang="zh-CN" altLang="en-US" sz="2600" b="1" dirty="0"/>
              <a:t>．上式中，若≤变为</a:t>
            </a:r>
            <a:r>
              <a:rPr lang="en-US" altLang="zh-CN" sz="2600" b="1" dirty="0"/>
              <a:t>&lt;</a:t>
            </a:r>
            <a:r>
              <a:rPr lang="zh-CN" altLang="en-US" sz="2600" b="1" dirty="0"/>
              <a:t>，则称为</a:t>
            </a:r>
            <a:r>
              <a:rPr lang="zh-CN" altLang="en-US" sz="2600" b="1" dirty="0">
                <a:solidFill>
                  <a:srgbClr val="FF0000"/>
                </a:solidFill>
              </a:rPr>
              <a:t>严格凸函数</a:t>
            </a:r>
            <a:r>
              <a:rPr lang="zh-CN" altLang="en-US" sz="2600" b="1" dirty="0"/>
              <a:t>。 </a:t>
            </a:r>
          </a:p>
          <a:p>
            <a:r>
              <a:rPr lang="zh-CN" altLang="en-US" sz="2600" b="1" dirty="0"/>
              <a:t>若</a:t>
            </a:r>
            <a:r>
              <a:rPr lang="en-US" altLang="zh-CN" sz="2600" b="1" dirty="0">
                <a:latin typeface="Times New Roman" panose="02020603050405020304" pitchFamily="18" charset="0"/>
              </a:rPr>
              <a:t>-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zh-CN" altLang="en-US" sz="2600" b="1" dirty="0"/>
              <a:t>为</a:t>
            </a:r>
            <a:r>
              <a:rPr lang="en-US" altLang="zh-CN" sz="2600" b="1" dirty="0">
                <a:latin typeface="Times New Roman" panose="02020603050405020304" pitchFamily="18" charset="0"/>
              </a:rPr>
              <a:t>S</a:t>
            </a:r>
            <a:r>
              <a:rPr lang="zh-CN" altLang="en-US" sz="2600" b="1" dirty="0"/>
              <a:t>的凸函数，则称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zh-CN" altLang="en-US" sz="2600" b="1" dirty="0"/>
              <a:t>为</a:t>
            </a:r>
            <a:r>
              <a:rPr lang="en-US" altLang="zh-CN" sz="2600" b="1" dirty="0">
                <a:latin typeface="Times New Roman" panose="02020603050405020304" pitchFamily="18" charset="0"/>
              </a:rPr>
              <a:t>S</a:t>
            </a:r>
            <a:r>
              <a:rPr lang="zh-CN" altLang="en-US" sz="2600" b="1" dirty="0"/>
              <a:t>上的</a:t>
            </a:r>
            <a:r>
              <a:rPr lang="zh-CN" altLang="en-US" sz="2600" b="1" dirty="0">
                <a:solidFill>
                  <a:srgbClr val="FF0000"/>
                </a:solidFill>
              </a:rPr>
              <a:t>凹函数</a:t>
            </a:r>
            <a:r>
              <a:rPr lang="zh-CN" altLang="en-US" sz="2600" b="1" dirty="0"/>
              <a:t>．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3913188" y="6254750"/>
            <a:ext cx="1635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3583" name="Group 31"/>
          <p:cNvGrpSpPr>
            <a:grpSpLocks/>
          </p:cNvGrpSpPr>
          <p:nvPr/>
        </p:nvGrpSpPr>
        <p:grpSpPr bwMode="auto">
          <a:xfrm>
            <a:off x="1403648" y="3869614"/>
            <a:ext cx="6103938" cy="2057400"/>
            <a:chOff x="1020" y="2692"/>
            <a:chExt cx="3845" cy="1296"/>
          </a:xfrm>
        </p:grpSpPr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025" y="3644"/>
              <a:ext cx="10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1025" y="3162"/>
              <a:ext cx="886" cy="396"/>
            </a:xfrm>
            <a:custGeom>
              <a:avLst/>
              <a:gdLst>
                <a:gd name="T0" fmla="*/ 0 w 2159"/>
                <a:gd name="T1" fmla="*/ 0 h 1024"/>
                <a:gd name="T2" fmla="*/ 166 w 2159"/>
                <a:gd name="T3" fmla="*/ 480 h 1024"/>
                <a:gd name="T4" fmla="*/ 652 w 2159"/>
                <a:gd name="T5" fmla="*/ 982 h 1024"/>
                <a:gd name="T6" fmla="*/ 1489 w 2159"/>
                <a:gd name="T7" fmla="*/ 731 h 1024"/>
                <a:gd name="T8" fmla="*/ 2159 w 2159"/>
                <a:gd name="T9" fmla="*/ 6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9" h="1024">
                  <a:moveTo>
                    <a:pt x="0" y="0"/>
                  </a:moveTo>
                  <a:cubicBezTo>
                    <a:pt x="28" y="80"/>
                    <a:pt x="57" y="316"/>
                    <a:pt x="166" y="480"/>
                  </a:cubicBezTo>
                  <a:cubicBezTo>
                    <a:pt x="275" y="644"/>
                    <a:pt x="432" y="940"/>
                    <a:pt x="652" y="982"/>
                  </a:cubicBezTo>
                  <a:cubicBezTo>
                    <a:pt x="872" y="1024"/>
                    <a:pt x="1238" y="884"/>
                    <a:pt x="1489" y="731"/>
                  </a:cubicBezTo>
                  <a:cubicBezTo>
                    <a:pt x="1740" y="578"/>
                    <a:pt x="2020" y="201"/>
                    <a:pt x="2159" y="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1370" y="2836"/>
              <a:ext cx="4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1265" y="3748"/>
              <a:ext cx="7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>
                  <a:latin typeface="Times New Roman" panose="02020603050405020304" pitchFamily="18" charset="0"/>
                </a:rPr>
                <a:t>严格</a:t>
              </a:r>
              <a:r>
                <a:rPr lang="zh-CN" altLang="en-US" sz="2400">
                  <a:latin typeface="宋体" panose="02010600030101010101" pitchFamily="2" charset="-122"/>
                </a:rPr>
                <a:t>凸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2016" y="3644"/>
              <a:ext cx="17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2364" y="3644"/>
              <a:ext cx="1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2843" y="3748"/>
              <a:ext cx="3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>
                  <a:latin typeface="宋体" panose="02010600030101010101" pitchFamily="2" charset="-122"/>
                </a:rPr>
                <a:t>凸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3354" y="3644"/>
              <a:ext cx="17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3702" y="3644"/>
              <a:ext cx="10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4047" y="3740"/>
              <a:ext cx="48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>
                  <a:latin typeface="Times New Roman" panose="02020603050405020304" pitchFamily="18" charset="0"/>
                </a:rPr>
                <a:t>非</a:t>
              </a:r>
              <a:r>
                <a:rPr lang="zh-CN" altLang="en-US" sz="2400">
                  <a:latin typeface="宋体" panose="02010600030101010101" pitchFamily="2" charset="-122"/>
                </a:rPr>
                <a:t>凸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4693" y="3644"/>
              <a:ext cx="17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>
              <a:off x="3856" y="3028"/>
              <a:ext cx="739" cy="427"/>
            </a:xfrm>
            <a:custGeom>
              <a:avLst/>
              <a:gdLst>
                <a:gd name="T0" fmla="*/ 0 w 1507"/>
                <a:gd name="T1" fmla="*/ 888 h 925"/>
                <a:gd name="T2" fmla="*/ 282 w 1507"/>
                <a:gd name="T3" fmla="*/ 917 h 925"/>
                <a:gd name="T4" fmla="*/ 552 w 1507"/>
                <a:gd name="T5" fmla="*/ 838 h 925"/>
                <a:gd name="T6" fmla="*/ 807 w 1507"/>
                <a:gd name="T7" fmla="*/ 605 h 925"/>
                <a:gd name="T8" fmla="*/ 1088 w 1507"/>
                <a:gd name="T9" fmla="*/ 168 h 925"/>
                <a:gd name="T10" fmla="*/ 1507 w 1507"/>
                <a:gd name="T11" fmla="*/ 0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7" h="925">
                  <a:moveTo>
                    <a:pt x="0" y="888"/>
                  </a:moveTo>
                  <a:cubicBezTo>
                    <a:pt x="47" y="890"/>
                    <a:pt x="190" y="925"/>
                    <a:pt x="282" y="917"/>
                  </a:cubicBezTo>
                  <a:cubicBezTo>
                    <a:pt x="374" y="909"/>
                    <a:pt x="465" y="890"/>
                    <a:pt x="552" y="838"/>
                  </a:cubicBezTo>
                  <a:cubicBezTo>
                    <a:pt x="639" y="786"/>
                    <a:pt x="718" y="717"/>
                    <a:pt x="807" y="605"/>
                  </a:cubicBezTo>
                  <a:cubicBezTo>
                    <a:pt x="896" y="493"/>
                    <a:pt x="971" y="269"/>
                    <a:pt x="1088" y="168"/>
                  </a:cubicBezTo>
                  <a:cubicBezTo>
                    <a:pt x="1205" y="67"/>
                    <a:pt x="1420" y="35"/>
                    <a:pt x="150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2753" y="2788"/>
              <a:ext cx="4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4010" y="2788"/>
              <a:ext cx="4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23582" name="Group 30"/>
            <p:cNvGrpSpPr>
              <a:grpSpLocks/>
            </p:cNvGrpSpPr>
            <p:nvPr/>
          </p:nvGrpSpPr>
          <p:grpSpPr bwMode="auto">
            <a:xfrm>
              <a:off x="1020" y="2692"/>
              <a:ext cx="2699" cy="965"/>
              <a:chOff x="1020" y="2692"/>
              <a:chExt cx="2699" cy="965"/>
            </a:xfrm>
          </p:grpSpPr>
          <p:sp>
            <p:nvSpPr>
              <p:cNvPr id="23558" name="Line 6"/>
              <p:cNvSpPr>
                <a:spLocks noChangeShapeType="1"/>
              </p:cNvSpPr>
              <p:nvPr/>
            </p:nvSpPr>
            <p:spPr bwMode="auto">
              <a:xfrm flipV="1">
                <a:off x="1020" y="2692"/>
                <a:ext cx="0" cy="9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6" name="Line 24"/>
              <p:cNvSpPr>
                <a:spLocks noChangeShapeType="1"/>
              </p:cNvSpPr>
              <p:nvPr/>
            </p:nvSpPr>
            <p:spPr bwMode="auto">
              <a:xfrm flipV="1">
                <a:off x="2381" y="2692"/>
                <a:ext cx="0" cy="9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7" name="Line 25"/>
              <p:cNvSpPr>
                <a:spLocks noChangeShapeType="1"/>
              </p:cNvSpPr>
              <p:nvPr/>
            </p:nvSpPr>
            <p:spPr bwMode="auto">
              <a:xfrm flipV="1">
                <a:off x="3719" y="2692"/>
                <a:ext cx="0" cy="9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9" name="Line 27"/>
              <p:cNvSpPr>
                <a:spLocks noChangeShapeType="1"/>
              </p:cNvSpPr>
              <p:nvPr/>
            </p:nvSpPr>
            <p:spPr bwMode="auto">
              <a:xfrm flipV="1">
                <a:off x="2517" y="3067"/>
                <a:ext cx="72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0" y="-137209"/>
            <a:ext cx="25843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srgbClr val="FF0000"/>
                </a:solidFill>
              </a:rPr>
              <a:t>1.5 </a:t>
            </a:r>
            <a:r>
              <a:rPr lang="zh-CN" altLang="en-US" sz="4000" b="1" dirty="0">
                <a:solidFill>
                  <a:srgbClr val="FF0000"/>
                </a:solidFill>
              </a:rPr>
              <a:t>凸函数</a:t>
            </a:r>
          </a:p>
        </p:txBody>
      </p:sp>
    </p:spTree>
    <p:extLst>
      <p:ext uri="{BB962C8B-B14F-4D97-AF65-F5344CB8AC3E}">
        <p14:creationId xmlns:p14="http://schemas.microsoft.com/office/powerpoint/2010/main" val="99310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ED1ADFB-6B56-4703-AD9B-8E7FC63C3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6" y="620688"/>
            <a:ext cx="7527457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437" y="138907"/>
            <a:ext cx="8243887" cy="1314450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  <a:effectLst/>
              </a:rPr>
              <a:t>凸函数性质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5285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80523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98145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062288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3629025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529013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776538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11188" y="1484313"/>
            <a:ext cx="79248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600" b="1">
                <a:latin typeface="Times New Roman" panose="02020603050405020304" pitchFamily="18" charset="0"/>
              </a:rPr>
              <a:t>(1) </a:t>
            </a:r>
            <a:r>
              <a:rPr lang="zh-CN" altLang="en-US" sz="2600" b="1">
                <a:latin typeface="Times New Roman" panose="02020603050405020304" pitchFamily="18" charset="0"/>
              </a:rPr>
              <a:t>设</a:t>
            </a:r>
            <a:r>
              <a:rPr lang="en-US" altLang="zh-CN" sz="2600" b="1" i="1">
                <a:latin typeface="Times New Roman" panose="02020603050405020304" pitchFamily="18" charset="0"/>
              </a:rPr>
              <a:t>f</a:t>
            </a:r>
            <a:r>
              <a:rPr lang="en-US" altLang="zh-CN" sz="2600" b="1">
                <a:latin typeface="Times New Roman" panose="02020603050405020304" pitchFamily="18" charset="0"/>
              </a:rPr>
              <a:t>(</a:t>
            </a:r>
            <a:r>
              <a:rPr lang="en-US" altLang="zh-CN" sz="2600" b="1" i="1">
                <a:latin typeface="Times New Roman" panose="02020603050405020304" pitchFamily="18" charset="0"/>
              </a:rPr>
              <a:t>x</a:t>
            </a:r>
            <a:r>
              <a:rPr lang="en-US" altLang="zh-CN" sz="2600" b="1">
                <a:latin typeface="Times New Roman" panose="02020603050405020304" pitchFamily="18" charset="0"/>
              </a:rPr>
              <a:t>)</a:t>
            </a:r>
            <a:r>
              <a:rPr lang="zh-CN" altLang="en-US" sz="2600" b="1">
                <a:latin typeface="Times New Roman" panose="02020603050405020304" pitchFamily="18" charset="0"/>
              </a:rPr>
              <a:t>是凸集</a:t>
            </a:r>
            <a:r>
              <a:rPr lang="en-US" altLang="zh-CN" sz="2600" b="1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600" b="1">
                <a:latin typeface="Times New Roman" panose="02020603050405020304" pitchFamily="18" charset="0"/>
              </a:rPr>
              <a:t>上的凸函数，则对任意的</a:t>
            </a:r>
            <a:r>
              <a:rPr lang="el-GR" altLang="zh-CN" sz="2600" b="1" i="1">
                <a:latin typeface="Times New Roman" panose="02020603050405020304" pitchFamily="18" charset="0"/>
              </a:rPr>
              <a:t>λ </a:t>
            </a:r>
            <a:r>
              <a:rPr lang="en-US" altLang="zh-CN" sz="2600" b="1">
                <a:latin typeface="Times New Roman" panose="02020603050405020304" pitchFamily="18" charset="0"/>
              </a:rPr>
              <a:t>≥0</a:t>
            </a:r>
            <a:r>
              <a:rPr lang="zh-CN" altLang="en-US" sz="2600" b="1">
                <a:latin typeface="Times New Roman" panose="02020603050405020304" pitchFamily="18" charset="0"/>
              </a:rPr>
              <a:t>，函数</a:t>
            </a:r>
            <a:r>
              <a:rPr lang="el-GR" altLang="zh-CN" sz="2600" b="1" i="1">
                <a:latin typeface="Times New Roman" panose="02020603050405020304" pitchFamily="18" charset="0"/>
              </a:rPr>
              <a:t>λ </a:t>
            </a:r>
            <a:r>
              <a:rPr lang="en-US" altLang="zh-CN" sz="2600" b="1" i="1">
                <a:latin typeface="Times New Roman" panose="02020603050405020304" pitchFamily="18" charset="0"/>
              </a:rPr>
              <a:t>f</a:t>
            </a:r>
            <a:r>
              <a:rPr lang="en-US" altLang="zh-CN" sz="2600" b="1">
                <a:latin typeface="Times New Roman" panose="02020603050405020304" pitchFamily="18" charset="0"/>
              </a:rPr>
              <a:t>(</a:t>
            </a:r>
            <a:r>
              <a:rPr lang="en-US" altLang="zh-CN" sz="2600" b="1" i="1">
                <a:latin typeface="Times New Roman" panose="02020603050405020304" pitchFamily="18" charset="0"/>
              </a:rPr>
              <a:t>x</a:t>
            </a:r>
            <a:r>
              <a:rPr lang="en-US" altLang="zh-CN" sz="2600" b="1">
                <a:latin typeface="Times New Roman" panose="02020603050405020304" pitchFamily="18" charset="0"/>
              </a:rPr>
              <a:t>)</a:t>
            </a:r>
            <a:r>
              <a:rPr lang="zh-CN" altLang="en-US" sz="2600" b="1">
                <a:latin typeface="Times New Roman" panose="02020603050405020304" pitchFamily="18" charset="0"/>
              </a:rPr>
              <a:t>是凸的。</a:t>
            </a:r>
          </a:p>
        </p:txBody>
      </p:sp>
      <p:sp>
        <p:nvSpPr>
          <p:cNvPr id="3" name="矩形 2"/>
          <p:cNvSpPr/>
          <p:nvPr/>
        </p:nvSpPr>
        <p:spPr>
          <a:xfrm>
            <a:off x="537050" y="2436436"/>
            <a:ext cx="7924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lang="en-US" altLang="zh-CN" sz="2600">
                <a:solidFill>
                  <a:srgbClr val="007A77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600" b="1">
                <a:solidFill>
                  <a:srgbClr val="007A77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600" b="1" i="1">
                <a:solidFill>
                  <a:srgbClr val="007A77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b="1" baseline="-30000">
                <a:solidFill>
                  <a:srgbClr val="007A77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>
                <a:solidFill>
                  <a:srgbClr val="007A7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i="1">
                <a:solidFill>
                  <a:srgbClr val="007A77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>
                <a:solidFill>
                  <a:srgbClr val="007A77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b="1">
                <a:solidFill>
                  <a:srgbClr val="007A77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i="1">
                <a:solidFill>
                  <a:srgbClr val="007A77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b="1" baseline="-30000">
                <a:solidFill>
                  <a:srgbClr val="007A77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600" b="1">
                <a:solidFill>
                  <a:srgbClr val="007A7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i="1">
                <a:solidFill>
                  <a:srgbClr val="007A77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>
                <a:solidFill>
                  <a:srgbClr val="007A77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b="1">
                <a:solidFill>
                  <a:srgbClr val="007A77"/>
                </a:solidFill>
                <a:latin typeface="Times New Roman" panose="02020603050405020304" pitchFamily="18" charset="0"/>
              </a:rPr>
              <a:t>是凸集</a:t>
            </a:r>
            <a:r>
              <a:rPr lang="en-US" altLang="zh-CN" sz="2600" b="1" i="1">
                <a:solidFill>
                  <a:srgbClr val="007A7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600" b="1">
                <a:solidFill>
                  <a:srgbClr val="007A77"/>
                </a:solidFill>
                <a:latin typeface="Times New Roman" panose="02020603050405020304" pitchFamily="18" charset="0"/>
              </a:rPr>
              <a:t>上的凸函数，则函数</a:t>
            </a:r>
            <a:r>
              <a:rPr lang="en-US" altLang="zh-CN" sz="2600" b="1" i="1">
                <a:solidFill>
                  <a:srgbClr val="007A77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b="1" baseline="-30000">
                <a:solidFill>
                  <a:srgbClr val="007A77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>
                <a:solidFill>
                  <a:srgbClr val="007A7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i="1">
                <a:solidFill>
                  <a:srgbClr val="007A77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>
                <a:solidFill>
                  <a:srgbClr val="007A77"/>
                </a:solidFill>
                <a:latin typeface="Times New Roman" panose="02020603050405020304" pitchFamily="18" charset="0"/>
              </a:rPr>
              <a:t>)+</a:t>
            </a:r>
            <a:r>
              <a:rPr lang="en-US" altLang="zh-CN" sz="2600" b="1" i="1">
                <a:solidFill>
                  <a:srgbClr val="007A77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b="1" baseline="-30000">
                <a:solidFill>
                  <a:srgbClr val="007A77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600" b="1">
                <a:solidFill>
                  <a:srgbClr val="007A77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i="1">
                <a:solidFill>
                  <a:srgbClr val="007A77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>
                <a:solidFill>
                  <a:srgbClr val="007A77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b="1">
                <a:solidFill>
                  <a:srgbClr val="007A77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600" b="1" i="1">
                <a:solidFill>
                  <a:srgbClr val="007A7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600" b="1">
                <a:solidFill>
                  <a:srgbClr val="007A77"/>
                </a:solidFill>
                <a:latin typeface="Times New Roman" panose="02020603050405020304" pitchFamily="18" charset="0"/>
              </a:rPr>
              <a:t>上也是凸函数。</a:t>
            </a:r>
          </a:p>
        </p:txBody>
      </p:sp>
      <p:sp>
        <p:nvSpPr>
          <p:cNvPr id="4" name="矩形 3"/>
          <p:cNvSpPr/>
          <p:nvPr/>
        </p:nvSpPr>
        <p:spPr>
          <a:xfrm>
            <a:off x="220718" y="3481756"/>
            <a:ext cx="86853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u="sng">
                <a:latin typeface="Times New Roman" panose="02020603050405020304" pitchFamily="18" charset="0"/>
              </a:rPr>
              <a:t>推广：</a:t>
            </a:r>
            <a:r>
              <a:rPr lang="zh-CN" altLang="en-US" sz="2800" b="1"/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/>
              <a:t>，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), …,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/>
              <a:t>是凸集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800" b="1"/>
              <a:t>上的凸函数，</a:t>
            </a:r>
            <a:r>
              <a:rPr lang="el-GR" altLang="zh-CN" sz="2800" b="1" i="1">
                <a:latin typeface="Times New Roman" panose="02020603050405020304" pitchFamily="18" charset="0"/>
              </a:rPr>
              <a:t> λ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</a:rPr>
              <a:t>≥0,</a:t>
            </a:r>
            <a:r>
              <a:rPr lang="zh-CN" altLang="en-US" sz="2800" b="1">
                <a:latin typeface="Times New Roman" panose="02020603050405020304" pitchFamily="18" charset="0"/>
              </a:rPr>
              <a:t>则</a:t>
            </a:r>
            <a:r>
              <a:rPr lang="el-GR" altLang="zh-CN" sz="2800" b="1" i="1">
                <a:latin typeface="Times New Roman" panose="02020603050405020304" pitchFamily="18" charset="0"/>
              </a:rPr>
              <a:t>λ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)+</a:t>
            </a:r>
            <a:r>
              <a:rPr lang="el-GR" altLang="zh-CN" sz="2800" b="1" i="1">
                <a:latin typeface="Times New Roman" panose="02020603050405020304" pitchFamily="18" charset="0"/>
              </a:rPr>
              <a:t> λ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)+ …+ </a:t>
            </a:r>
            <a:r>
              <a:rPr lang="el-GR" altLang="zh-CN" sz="2800" b="1" i="1">
                <a:latin typeface="Times New Roman" panose="02020603050405020304" pitchFamily="18" charset="0"/>
              </a:rPr>
              <a:t>λ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也是凸集</a:t>
            </a:r>
            <a:r>
              <a:rPr lang="en-US" altLang="zh-CN" sz="2800" b="1" i="1"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800" b="1">
                <a:latin typeface="宋体" panose="02010600030101010101" pitchFamily="2" charset="-122"/>
              </a:rPr>
              <a:t>上的凸函数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16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39552" y="2834490"/>
            <a:ext cx="834772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b="1"/>
              <a:t>(4) </a:t>
            </a:r>
            <a:r>
              <a:rPr lang="zh-CN" altLang="en-US" sz="2800" b="1"/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zh-CN" altLang="en-US" sz="2800" b="1"/>
              <a:t>是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zh-CN" altLang="en-US" sz="2800" b="1"/>
              <a:t>中的非空凸集，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zh-CN" altLang="en-US" sz="2800" b="1"/>
              <a:t>是定义在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zh-CN" altLang="en-US" sz="2800" b="1"/>
              <a:t>上的凸函数，则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zh-CN" altLang="en-US" sz="2800" b="1"/>
              <a:t>在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zh-CN" altLang="en-US" sz="2800" b="1"/>
              <a:t>内部连续</a:t>
            </a:r>
            <a:endParaRPr lang="zh-CN" altLang="en-US" sz="2400" b="1"/>
          </a:p>
        </p:txBody>
      </p:sp>
      <p:sp>
        <p:nvSpPr>
          <p:cNvPr id="2" name="矩形 1"/>
          <p:cNvSpPr/>
          <p:nvPr/>
        </p:nvSpPr>
        <p:spPr>
          <a:xfrm>
            <a:off x="539552" y="836712"/>
            <a:ext cx="78488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(3) </a:t>
            </a:r>
            <a:r>
              <a:rPr lang="zh-CN" altLang="en-US" sz="2800" b="1"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是凸集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</a:rPr>
              <a:t>上的凸函数，对每一个实数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，则集合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30000">
                <a:latin typeface="Times New Roman" panose="02020603050405020304" pitchFamily="18" charset="0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</a:rPr>
              <a:t>＝</a:t>
            </a:r>
            <a:r>
              <a:rPr lang="en-US" altLang="zh-CN" sz="2800" b="1">
                <a:latin typeface="Times New Roman" panose="02020603050405020304" pitchFamily="18" charset="0"/>
              </a:rPr>
              <a:t>{</a:t>
            </a:r>
            <a:r>
              <a:rPr lang="en-US" altLang="zh-CN" sz="2800" b="1" i="1">
                <a:latin typeface="Times New Roman" panose="02020603050405020304" pitchFamily="18" charset="0"/>
              </a:rPr>
              <a:t>x | 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  <a:r>
              <a:rPr lang="zh-CN" altLang="en-US" sz="2800" b="1">
                <a:latin typeface="Times New Roman" panose="02020603050405020304" pitchFamily="18" charset="0"/>
              </a:rPr>
              <a:t>是凸集。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4365104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(5)</a:t>
            </a:r>
            <a:r>
              <a:rPr lang="zh-CN" altLang="en-US" sz="2800" b="1"/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zh-CN" altLang="en-US" sz="2800" b="1"/>
              <a:t>是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zh-CN" altLang="en-US" sz="2800" b="1"/>
              <a:t>中的非空凸集，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zh-CN" altLang="en-US" sz="2800" b="1"/>
              <a:t>是定义在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zh-CN" altLang="en-US" sz="2800" b="1"/>
              <a:t>上的凸函数，则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zh-CN" altLang="en-US" sz="2800" b="1"/>
              <a:t>在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zh-CN" altLang="en-US" sz="2800" b="1"/>
              <a:t>上的局部极小点是整体极小点，且极小点的集合是凸集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7187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95288" y="549275"/>
            <a:ext cx="2952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4000" b="1"/>
              <a:t>方向导数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98421"/>
              </p:ext>
            </p:extLst>
          </p:nvPr>
        </p:nvGraphicFramePr>
        <p:xfrm>
          <a:off x="107504" y="1373188"/>
          <a:ext cx="8568952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42" name="Equation" r:id="rId3" imgW="3619440" imgH="1168200" progId="Equation.DSMT4">
                  <p:embed/>
                </p:oleObj>
              </mc:Choice>
              <mc:Fallback>
                <p:oleObj name="Equation" r:id="rId3" imgW="3619440" imgH="1168200" progId="Equation.DSMT4">
                  <p:embed/>
                  <p:pic>
                    <p:nvPicPr>
                      <p:cNvPr id="399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373188"/>
                        <a:ext cx="8568952" cy="262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68313" y="4437063"/>
            <a:ext cx="59039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000" b="1"/>
              <a:t>方向导数通常用下面的公式计算：</a:t>
            </a:r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2051050" y="5229225"/>
          <a:ext cx="45370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43" name="Equation" r:id="rId5" imgW="1434960" imgH="228600" progId="Equation.DSMT4">
                  <p:embed/>
                </p:oleObj>
              </mc:Choice>
              <mc:Fallback>
                <p:oleObj name="Equation" r:id="rId5" imgW="1434960" imgH="228600" progId="Equation.DSMT4">
                  <p:embed/>
                  <p:pic>
                    <p:nvPicPr>
                      <p:cNvPr id="399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229225"/>
                        <a:ext cx="45370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4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1560" y="1959396"/>
            <a:ext cx="24479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定理</a:t>
            </a:r>
            <a:r>
              <a:rPr lang="en-US" altLang="zh-CN" sz="2400" b="1"/>
              <a:t>(</a:t>
            </a:r>
            <a:r>
              <a:rPr lang="zh-CN" altLang="en-US" sz="2400" b="1"/>
              <a:t>一阶充要条件</a:t>
            </a:r>
            <a:r>
              <a:rPr lang="en-US" altLang="zh-CN" sz="2400" b="1"/>
              <a:t>)</a:t>
            </a:r>
            <a:r>
              <a:rPr lang="zh-CN" altLang="en-US" sz="2400" b="1"/>
              <a:t>：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414036"/>
              </p:ext>
            </p:extLst>
          </p:nvPr>
        </p:nvGraphicFramePr>
        <p:xfrm>
          <a:off x="323528" y="2060848"/>
          <a:ext cx="8356600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6" name="Equation" r:id="rId3" imgW="4520880" imgH="1218960" progId="Equation.DSMT4">
                  <p:embed/>
                </p:oleObj>
              </mc:Choice>
              <mc:Fallback>
                <p:oleObj name="Equation" r:id="rId3" imgW="4520880" imgH="1218960" progId="Equation.DSMT4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060848"/>
                        <a:ext cx="8356600" cy="225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3447" y="692696"/>
            <a:ext cx="3541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zh-CN" altLang="en-US" sz="3600" b="1">
                <a:solidFill>
                  <a:srgbClr val="FF0000"/>
                </a:solidFill>
              </a:rPr>
              <a:t>凸函数的判别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0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-612576" y="476250"/>
            <a:ext cx="33845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800" b="1"/>
              <a:t>几何意义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0" y="3327400"/>
            <a:ext cx="903649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/>
              <a:t>     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是凸函数当且仅当任意点处的切线增</a:t>
            </a:r>
          </a:p>
          <a:p>
            <a:pPr algn="ctr"/>
            <a:r>
              <a:rPr lang="zh-CN" altLang="en-US" sz="2800" b="1"/>
              <a:t>量不超过函数的增量。                           </a:t>
            </a:r>
          </a:p>
        </p:txBody>
      </p:sp>
      <p:grpSp>
        <p:nvGrpSpPr>
          <p:cNvPr id="32804" name="Group 36"/>
          <p:cNvGrpSpPr>
            <a:grpSpLocks/>
          </p:cNvGrpSpPr>
          <p:nvPr/>
        </p:nvGrpSpPr>
        <p:grpSpPr bwMode="auto">
          <a:xfrm>
            <a:off x="3203848" y="879475"/>
            <a:ext cx="3657600" cy="2160588"/>
            <a:chOff x="1973" y="1162"/>
            <a:chExt cx="2304" cy="1361"/>
          </a:xfrm>
        </p:grpSpPr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 flipV="1">
              <a:off x="1973" y="1162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>
              <a:off x="1973" y="2296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Freeform 10"/>
            <p:cNvSpPr>
              <a:spLocks/>
            </p:cNvSpPr>
            <p:nvPr/>
          </p:nvSpPr>
          <p:spPr bwMode="auto">
            <a:xfrm>
              <a:off x="1973" y="1162"/>
              <a:ext cx="1096" cy="861"/>
            </a:xfrm>
            <a:custGeom>
              <a:avLst/>
              <a:gdLst>
                <a:gd name="T0" fmla="*/ 0 w 1096"/>
                <a:gd name="T1" fmla="*/ 559 h 861"/>
                <a:gd name="T2" fmla="*/ 680 w 1096"/>
                <a:gd name="T3" fmla="*/ 786 h 861"/>
                <a:gd name="T4" fmla="*/ 1043 w 1096"/>
                <a:gd name="T5" fmla="*/ 106 h 861"/>
                <a:gd name="T6" fmla="*/ 998 w 1096"/>
                <a:gd name="T7" fmla="*/ 151 h 861"/>
                <a:gd name="T8" fmla="*/ 1043 w 1096"/>
                <a:gd name="T9" fmla="*/ 106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861">
                  <a:moveTo>
                    <a:pt x="0" y="559"/>
                  </a:moveTo>
                  <a:cubicBezTo>
                    <a:pt x="253" y="710"/>
                    <a:pt x="506" y="861"/>
                    <a:pt x="680" y="786"/>
                  </a:cubicBezTo>
                  <a:cubicBezTo>
                    <a:pt x="854" y="711"/>
                    <a:pt x="990" y="212"/>
                    <a:pt x="1043" y="106"/>
                  </a:cubicBezTo>
                  <a:cubicBezTo>
                    <a:pt x="1096" y="0"/>
                    <a:pt x="998" y="151"/>
                    <a:pt x="998" y="151"/>
                  </a:cubicBezTo>
                  <a:cubicBezTo>
                    <a:pt x="998" y="151"/>
                    <a:pt x="1036" y="113"/>
                    <a:pt x="1043" y="10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2608" y="197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2971" y="1389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V="1">
              <a:off x="2608" y="1570"/>
              <a:ext cx="68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2608" y="197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AutoShape 19"/>
            <p:cNvSpPr>
              <a:spLocks/>
            </p:cNvSpPr>
            <p:nvPr/>
          </p:nvSpPr>
          <p:spPr bwMode="auto">
            <a:xfrm>
              <a:off x="2971" y="1389"/>
              <a:ext cx="182" cy="590"/>
            </a:xfrm>
            <a:prstGeom prst="rightBrace">
              <a:avLst>
                <a:gd name="adj1" fmla="val 27015"/>
                <a:gd name="adj2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2472" y="2341"/>
              <a:ext cx="363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1800" b="1" baseline="30000"/>
                <a:t>(1)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2835" y="2341"/>
              <a:ext cx="363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1800" b="1" baseline="30000"/>
                <a:t>(2)</a:t>
              </a: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3062" y="1616"/>
              <a:ext cx="99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1800" b="1">
                  <a:latin typeface="Times New Roman" panose="02020603050405020304" pitchFamily="18" charset="0"/>
                </a:rPr>
                <a:t>(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1800" b="1" baseline="30000">
                  <a:latin typeface="Times New Roman" panose="02020603050405020304" pitchFamily="18" charset="0"/>
                </a:rPr>
                <a:t>(2)</a:t>
              </a:r>
              <a:r>
                <a:rPr lang="en-US" altLang="zh-CN" sz="1800" b="1">
                  <a:latin typeface="Times New Roman" panose="02020603050405020304" pitchFamily="18" charset="0"/>
                </a:rPr>
                <a:t>)-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1800" b="1">
                  <a:latin typeface="Times New Roman" panose="02020603050405020304" pitchFamily="18" charset="0"/>
                </a:rPr>
                <a:t>(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1800" b="1" baseline="30000">
                  <a:latin typeface="Times New Roman" panose="02020603050405020304" pitchFamily="18" charset="0"/>
                </a:rPr>
                <a:t>(1)</a:t>
              </a:r>
              <a:r>
                <a:rPr lang="en-US" altLang="zh-CN" sz="1800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791" name="AutoShape 23"/>
            <p:cNvSpPr>
              <a:spLocks/>
            </p:cNvSpPr>
            <p:nvPr/>
          </p:nvSpPr>
          <p:spPr bwMode="auto">
            <a:xfrm>
              <a:off x="2971" y="1798"/>
              <a:ext cx="45" cy="181"/>
            </a:xfrm>
            <a:prstGeom prst="rightBrace">
              <a:avLst>
                <a:gd name="adj1" fmla="val 33519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/>
            </a:p>
          </p:txBody>
        </p:sp>
        <p:sp>
          <p:nvSpPr>
            <p:cNvPr id="32792" name="Rectangle 24"/>
            <p:cNvSpPr>
              <a:spLocks noChangeArrowheads="1"/>
            </p:cNvSpPr>
            <p:nvPr/>
          </p:nvSpPr>
          <p:spPr bwMode="auto">
            <a:xfrm>
              <a:off x="2381" y="1616"/>
              <a:ext cx="363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1800" b="1">
                  <a:latin typeface="Times New Roman" panose="02020603050405020304" pitchFamily="18" charset="0"/>
                </a:rPr>
                <a:t>(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1800" b="1" baseline="30000"/>
                <a:t>(1)</a:t>
              </a:r>
              <a:r>
                <a:rPr lang="en-US" altLang="zh-CN" sz="1800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793" name="Rectangle 25"/>
            <p:cNvSpPr>
              <a:spLocks noChangeArrowheads="1"/>
            </p:cNvSpPr>
            <p:nvPr/>
          </p:nvSpPr>
          <p:spPr bwMode="auto">
            <a:xfrm>
              <a:off x="2562" y="1207"/>
              <a:ext cx="363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1800" b="1">
                  <a:latin typeface="Times New Roman" panose="02020603050405020304" pitchFamily="18" charset="0"/>
                </a:rPr>
                <a:t>(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1800" b="1" baseline="30000"/>
                <a:t>(2)</a:t>
              </a:r>
              <a:r>
                <a:rPr lang="en-US" altLang="zh-CN" sz="1800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794" name="Oval 26"/>
            <p:cNvSpPr>
              <a:spLocks noChangeArrowheads="1"/>
            </p:cNvSpPr>
            <p:nvPr/>
          </p:nvSpPr>
          <p:spPr bwMode="auto">
            <a:xfrm>
              <a:off x="2608" y="1934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Oval 27"/>
            <p:cNvSpPr>
              <a:spLocks noChangeArrowheads="1"/>
            </p:cNvSpPr>
            <p:nvPr/>
          </p:nvSpPr>
          <p:spPr bwMode="auto">
            <a:xfrm>
              <a:off x="2925" y="1389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98" name="Object 30"/>
            <p:cNvGraphicFramePr>
              <a:graphicFrameLocks noChangeAspect="1"/>
            </p:cNvGraphicFramePr>
            <p:nvPr/>
          </p:nvGraphicFramePr>
          <p:xfrm>
            <a:off x="3109" y="2024"/>
            <a:ext cx="116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90" name="Equation" r:id="rId3" imgW="1257120" imgH="228600" progId="Equation.DSMT4">
                    <p:embed/>
                  </p:oleObj>
                </mc:Choice>
                <mc:Fallback>
                  <p:oleObj name="Equation" r:id="rId3" imgW="1257120" imgH="228600" progId="Equation.DSMT4">
                    <p:embed/>
                    <p:pic>
                      <p:nvPicPr>
                        <p:cNvPr id="3279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9" y="2024"/>
                          <a:ext cx="116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3016" y="1933"/>
              <a:ext cx="182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280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829590"/>
              </p:ext>
            </p:extLst>
          </p:nvPr>
        </p:nvGraphicFramePr>
        <p:xfrm>
          <a:off x="195263" y="4494213"/>
          <a:ext cx="8680450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91" name="Equation" r:id="rId5" imgW="3377880" imgH="723600" progId="Equation.DSMT4">
                  <p:embed/>
                </p:oleObj>
              </mc:Choice>
              <mc:Fallback>
                <p:oleObj name="Equation" r:id="rId5" imgW="3377880" imgH="723600" progId="Equation.DSMT4">
                  <p:embed/>
                  <p:pic>
                    <p:nvPicPr>
                      <p:cNvPr id="3280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4494213"/>
                        <a:ext cx="8680450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4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836E9FA-9C07-4CD0-95E3-A04A2D92F80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9512" y="404664"/>
            <a:ext cx="8540750" cy="715111"/>
          </a:xfrm>
        </p:spPr>
        <p:txBody>
          <a:bodyPr/>
          <a:lstStyle/>
          <a:p>
            <a:pPr eaLnBrk="1" hangingPunct="1"/>
            <a:r>
              <a:rPr lang="zh-CN" altLang="en-US" sz="4800" b="1" dirty="0"/>
              <a:t>参考书</a:t>
            </a:r>
            <a:r>
              <a:rPr lang="en-US" altLang="zh-CN" sz="4800" b="1" dirty="0"/>
              <a:t>3</a:t>
            </a:r>
            <a:endParaRPr lang="zh-CN" altLang="en-US" sz="4800" b="1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CB3FEAE-74F9-4955-959A-876A963D4DC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5754" y="976300"/>
            <a:ext cx="9118246" cy="1660612"/>
          </a:xfrm>
        </p:spPr>
        <p:txBody>
          <a:bodyPr/>
          <a:lstStyle/>
          <a:p>
            <a:pPr eaLnBrk="1" hangingPunct="1"/>
            <a:r>
              <a:rPr lang="en-US" altLang="zh-CN" b="1" dirty="0"/>
              <a:t>Stephen Boyd, Lieven </a:t>
            </a:r>
            <a:r>
              <a:rPr lang="en-US" altLang="zh-CN" b="1" dirty="0" err="1"/>
              <a:t>Vandenberghe</a:t>
            </a:r>
            <a:r>
              <a:rPr lang="en-US" altLang="zh-CN" b="1" dirty="0"/>
              <a:t>. Convex Optimization, New York: Cambridge University Press, 2009.</a:t>
            </a:r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zh-CN" altLang="en-US" sz="3600" b="1" dirty="0"/>
          </a:p>
          <a:p>
            <a:pPr eaLnBrk="1" hangingPunct="1"/>
            <a:endParaRPr lang="zh-CN" altLang="en-US" sz="36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8EBF53-D285-44FC-9AD1-1DCE4BC7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060848"/>
            <a:ext cx="2805628" cy="39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2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346925"/>
              </p:ext>
            </p:extLst>
          </p:nvPr>
        </p:nvGraphicFramePr>
        <p:xfrm>
          <a:off x="179512" y="1052736"/>
          <a:ext cx="8618537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4" name="Equation" r:id="rId3" imgW="4431960" imgH="723600" progId="Equation.DSMT4">
                  <p:embed/>
                </p:oleObj>
              </mc:Choice>
              <mc:Fallback>
                <p:oleObj name="Equation" r:id="rId3" imgW="4431960" imgH="723600" progId="Equation.DSMT4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052736"/>
                        <a:ext cx="8618537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1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22640"/>
              </p:ext>
            </p:extLst>
          </p:nvPr>
        </p:nvGraphicFramePr>
        <p:xfrm>
          <a:off x="539750" y="692151"/>
          <a:ext cx="7416626" cy="167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8" name="Equation" r:id="rId3" imgW="3200400" imgH="723600" progId="Equation.DSMT4">
                  <p:embed/>
                </p:oleObj>
              </mc:Choice>
              <mc:Fallback>
                <p:oleObj name="Equation" r:id="rId3" imgW="3200400" imgH="723600" progId="Equation.DSMT4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92151"/>
                        <a:ext cx="7416626" cy="1677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60375"/>
              </p:ext>
            </p:extLst>
          </p:nvPr>
        </p:nvGraphicFramePr>
        <p:xfrm>
          <a:off x="520963" y="2852936"/>
          <a:ext cx="4608512" cy="182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9" name="Equation" r:id="rId5" imgW="2184120" imgH="863280" progId="Equation.DSMT4">
                  <p:embed/>
                </p:oleObj>
              </mc:Choice>
              <mc:Fallback>
                <p:oleObj name="Equation" r:id="rId5" imgW="2184120" imgH="863280" progId="Equation.DSMT4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63" y="2852936"/>
                        <a:ext cx="4608512" cy="1822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90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692696"/>
            <a:ext cx="8229600" cy="44561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1.6 </a:t>
            </a:r>
            <a:r>
              <a:rPr lang="zh-CN" altLang="en-US" b="1" dirty="0">
                <a:solidFill>
                  <a:srgbClr val="FF0000"/>
                </a:solidFill>
              </a:rPr>
              <a:t>凸规划</a:t>
            </a:r>
            <a:endParaRPr lang="en-US" altLang="zh-CN" b="1" dirty="0"/>
          </a:p>
          <a:p>
            <a:r>
              <a:rPr lang="zh-CN" altLang="en-US" b="1" dirty="0"/>
              <a:t>求凸函数在凸集上的极小点。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062212"/>
              </p:ext>
            </p:extLst>
          </p:nvPr>
        </p:nvGraphicFramePr>
        <p:xfrm>
          <a:off x="2267744" y="1824038"/>
          <a:ext cx="3744913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2" name="Equation" r:id="rId3" imgW="1600200" imgH="685800" progId="Equation.DSMT4">
                  <p:embed/>
                </p:oleObj>
              </mc:Choice>
              <mc:Fallback>
                <p:oleObj name="Equation" r:id="rId3" imgW="1600200" imgH="685800" progId="Equation.DSMT4">
                  <p:embed/>
                  <p:pic>
                    <p:nvPicPr>
                      <p:cNvPr id="53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824038"/>
                        <a:ext cx="3744913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276423"/>
              </p:ext>
            </p:extLst>
          </p:nvPr>
        </p:nvGraphicFramePr>
        <p:xfrm>
          <a:off x="608384" y="3446598"/>
          <a:ext cx="77755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3" name="Equation" r:id="rId5" imgW="3238200" imgH="482400" progId="Equation.DSMT4">
                  <p:embed/>
                </p:oleObj>
              </mc:Choice>
              <mc:Fallback>
                <p:oleObj name="Equation" r:id="rId5" imgW="3238200" imgH="482400" progId="Equation.DSMT4">
                  <p:embed/>
                  <p:pic>
                    <p:nvPicPr>
                      <p:cNvPr id="53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84" y="3446598"/>
                        <a:ext cx="777557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638763" y="4941640"/>
            <a:ext cx="7416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/>
              <a:t>性质：凸规划的局部极小点就是整体极小点，</a:t>
            </a:r>
          </a:p>
          <a:p>
            <a:pPr algn="ctr"/>
            <a:r>
              <a:rPr lang="zh-CN" altLang="en-US" sz="2800" b="1" dirty="0"/>
              <a:t>且极小点的集合为凸集。         </a:t>
            </a:r>
          </a:p>
        </p:txBody>
      </p:sp>
    </p:spTree>
    <p:extLst>
      <p:ext uri="{BB962C8B-B14F-4D97-AF65-F5344CB8AC3E}">
        <p14:creationId xmlns:p14="http://schemas.microsoft.com/office/powerpoint/2010/main" val="4793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836E9FA-9C07-4CD0-95E3-A04A2D92F80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9512" y="404664"/>
            <a:ext cx="8540750" cy="715111"/>
          </a:xfrm>
        </p:spPr>
        <p:txBody>
          <a:bodyPr/>
          <a:lstStyle/>
          <a:p>
            <a:pPr eaLnBrk="1" hangingPunct="1"/>
            <a:r>
              <a:rPr lang="zh-CN" altLang="en-US" sz="4800" b="1" dirty="0"/>
              <a:t>参考书</a:t>
            </a:r>
            <a:r>
              <a:rPr lang="en-US" altLang="zh-CN" sz="4800" b="1" dirty="0"/>
              <a:t>4</a:t>
            </a:r>
            <a:endParaRPr lang="zh-CN" altLang="en-US" sz="4800" b="1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CB3FEAE-74F9-4955-959A-876A963D4DC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5754" y="976300"/>
            <a:ext cx="5986405" cy="2668724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Mykel J. </a:t>
            </a:r>
            <a:r>
              <a:rPr lang="en-US" altLang="zh-CN" sz="2800" b="1" dirty="0" err="1"/>
              <a:t>Kochenderfer</a:t>
            </a:r>
            <a:r>
              <a:rPr lang="en-US" altLang="zh-CN" sz="2800" b="1" dirty="0"/>
              <a:t>, Tim A. Wheeler</a:t>
            </a:r>
          </a:p>
          <a:p>
            <a:pPr eaLnBrk="1" hangingPunct="1"/>
            <a:r>
              <a:rPr lang="en-US" altLang="zh-CN" sz="2800" b="1" dirty="0"/>
              <a:t>Algorithms for Optimization</a:t>
            </a:r>
          </a:p>
          <a:p>
            <a:pPr eaLnBrk="1" hangingPunct="1"/>
            <a:r>
              <a:rPr lang="en-US" altLang="zh-CN" sz="2800" b="1" dirty="0"/>
              <a:t>MIT Press, 2019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7B4E00-40D3-45A0-A46D-7ACCFBC59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9" y="1333471"/>
            <a:ext cx="3376920" cy="47499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425FDA-86F4-486D-A226-8D010E864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4" y="2921124"/>
            <a:ext cx="2794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1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836E9FA-9C07-4CD0-95E3-A04A2D92F80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9512" y="404664"/>
            <a:ext cx="8540750" cy="715111"/>
          </a:xfrm>
        </p:spPr>
        <p:txBody>
          <a:bodyPr/>
          <a:lstStyle/>
          <a:p>
            <a:pPr eaLnBrk="1" hangingPunct="1"/>
            <a:r>
              <a:rPr lang="zh-CN" altLang="en-US" sz="4800" b="1" dirty="0"/>
              <a:t>参考书</a:t>
            </a:r>
            <a:r>
              <a:rPr lang="en-US" altLang="zh-CN" sz="4800" b="1" dirty="0"/>
              <a:t>5</a:t>
            </a:r>
            <a:endParaRPr lang="zh-CN" altLang="en-US" sz="4800" b="1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CB3FEAE-74F9-4955-959A-876A963D4DC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5754" y="976300"/>
            <a:ext cx="5986405" cy="2668724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Andreas Antoniou Wu-Sheng Lu</a:t>
            </a:r>
          </a:p>
          <a:p>
            <a:pPr eaLnBrk="1" hangingPunct="1"/>
            <a:r>
              <a:rPr lang="en-US" altLang="zh-CN" sz="2800" b="1" dirty="0"/>
              <a:t>Practical Optimization-Algorithms and Engineering Applications</a:t>
            </a:r>
          </a:p>
          <a:p>
            <a:pPr eaLnBrk="1" hangingPunct="1"/>
            <a:r>
              <a:rPr lang="en-US" altLang="zh-CN" sz="2800" b="1" dirty="0"/>
              <a:t>Springer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2007</a:t>
            </a:r>
            <a:endParaRPr lang="zh-CN" altLang="en-US" sz="36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87F8BE-C6DE-40F7-A1A2-CD00A0372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546" y="1086442"/>
            <a:ext cx="2979999" cy="459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7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8829</TotalTime>
  <Words>3043</Words>
  <Application>Microsoft Office PowerPoint</Application>
  <PresentationFormat>全屏显示(4:3)</PresentationFormat>
  <Paragraphs>373</Paragraphs>
  <Slides>72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72</vt:i4>
      </vt:variant>
    </vt:vector>
  </HeadingPairs>
  <TitlesOfParts>
    <vt:vector size="88" baseType="lpstr">
      <vt:lpstr>Arial Unicode MS</vt:lpstr>
      <vt:lpstr>楷体_GB2312</vt:lpstr>
      <vt:lpstr>隶书</vt:lpstr>
      <vt:lpstr>宋体</vt:lpstr>
      <vt:lpstr>幼圆</vt:lpstr>
      <vt:lpstr>Arial</vt:lpstr>
      <vt:lpstr>Cambria</vt:lpstr>
      <vt:lpstr>Cambria Math</vt:lpstr>
      <vt:lpstr>Franklin Gothic Book</vt:lpstr>
      <vt:lpstr>Times New Roman</vt:lpstr>
      <vt:lpstr>Wingdings</vt:lpstr>
      <vt:lpstr>诗情画意</vt:lpstr>
      <vt:lpstr>文档</vt:lpstr>
      <vt:lpstr>Equation</vt:lpstr>
      <vt:lpstr>Equation.DSMT4</vt:lpstr>
      <vt:lpstr>公式</vt:lpstr>
      <vt:lpstr>最优化理论与方法</vt:lpstr>
      <vt:lpstr>PowerPoint 演示文稿</vt:lpstr>
      <vt:lpstr>教师情况</vt:lpstr>
      <vt:lpstr>教 材</vt:lpstr>
      <vt:lpstr>参考书1</vt:lpstr>
      <vt:lpstr>参考书2</vt:lpstr>
      <vt:lpstr>参考书3</vt:lpstr>
      <vt:lpstr>参考书4</vt:lpstr>
      <vt:lpstr>参考书5</vt:lpstr>
      <vt:lpstr>要求</vt:lpstr>
      <vt:lpstr>考核</vt:lpstr>
      <vt:lpstr>前期课程</vt:lpstr>
      <vt:lpstr>主要内容</vt:lpstr>
      <vt:lpstr>PowerPoint 演示文稿</vt:lpstr>
      <vt:lpstr>第1章 引言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军事</vt:lpstr>
      <vt:lpstr>最优化的流程</vt:lpstr>
      <vt:lpstr>PowerPoint 演示文稿</vt:lpstr>
      <vt:lpstr>数学模型</vt:lpstr>
      <vt:lpstr>PowerPoint 演示文稿</vt:lpstr>
      <vt:lpstr>（2）运输问题</vt:lpstr>
      <vt:lpstr>数学模型----整数线性规划问题</vt:lpstr>
      <vt:lpstr>PowerPoint 演示文稿</vt:lpstr>
      <vt:lpstr>PowerPoint 演示文稿</vt:lpstr>
      <vt:lpstr>1.2 最优化概念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 凸集(convex set)</vt:lpstr>
      <vt:lpstr>PowerPoint 演示文稿</vt:lpstr>
      <vt:lpstr>凸集的性质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多面集表示定理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凸函数性质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最优化理论与算法</dc:title>
  <dc:creator>mlu</dc:creator>
  <cp:lastModifiedBy>yf soon</cp:lastModifiedBy>
  <cp:revision>381</cp:revision>
  <dcterms:created xsi:type="dcterms:W3CDTF">2006-04-18T02:55:47Z</dcterms:created>
  <dcterms:modified xsi:type="dcterms:W3CDTF">2024-03-04T12:08:04Z</dcterms:modified>
</cp:coreProperties>
</file>