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9"/>
  </p:notesMasterIdLst>
  <p:sldIdLst>
    <p:sldId id="386" r:id="rId2"/>
    <p:sldId id="377" r:id="rId3"/>
    <p:sldId id="380" r:id="rId4"/>
    <p:sldId id="489" r:id="rId5"/>
    <p:sldId id="494" r:id="rId6"/>
    <p:sldId id="384" r:id="rId7"/>
    <p:sldId id="388" r:id="rId8"/>
    <p:sldId id="390" r:id="rId9"/>
    <p:sldId id="391" r:id="rId10"/>
    <p:sldId id="393" r:id="rId11"/>
    <p:sldId id="420" r:id="rId12"/>
    <p:sldId id="421" r:id="rId13"/>
    <p:sldId id="397" r:id="rId14"/>
    <p:sldId id="490" r:id="rId15"/>
    <p:sldId id="491" r:id="rId16"/>
    <p:sldId id="422" r:id="rId17"/>
    <p:sldId id="423" r:id="rId18"/>
    <p:sldId id="428" r:id="rId19"/>
    <p:sldId id="429" r:id="rId20"/>
    <p:sldId id="430" r:id="rId21"/>
    <p:sldId id="492" r:id="rId22"/>
    <p:sldId id="448" r:id="rId23"/>
    <p:sldId id="449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9" r:id="rId32"/>
    <p:sldId id="458" r:id="rId33"/>
    <p:sldId id="460" r:id="rId34"/>
    <p:sldId id="461" r:id="rId35"/>
    <p:sldId id="462" r:id="rId36"/>
    <p:sldId id="463" r:id="rId37"/>
    <p:sldId id="493" r:id="rId38"/>
    <p:sldId id="467" r:id="rId39"/>
    <p:sldId id="468" r:id="rId40"/>
    <p:sldId id="469" r:id="rId41"/>
    <p:sldId id="471" r:id="rId42"/>
    <p:sldId id="472" r:id="rId43"/>
    <p:sldId id="473" r:id="rId44"/>
    <p:sldId id="477" r:id="rId45"/>
    <p:sldId id="478" r:id="rId46"/>
    <p:sldId id="481" r:id="rId47"/>
    <p:sldId id="482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49" autoAdjust="0"/>
    <p:restoredTop sz="94660"/>
  </p:normalViewPr>
  <p:slideViewPr>
    <p:cSldViewPr>
      <p:cViewPr varScale="1">
        <p:scale>
          <a:sx n="68" d="100"/>
          <a:sy n="68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10" Type="http://schemas.openxmlformats.org/officeDocument/2006/relationships/image" Target="../media/image66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4.wmf"/><Relationship Id="rId4" Type="http://schemas.openxmlformats.org/officeDocument/2006/relationships/image" Target="../media/image7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D4DAE47-8D20-4200-BBD5-555B6C386D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1BAF0F9-7B09-4A11-8B02-6DE4523D17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41AC6F9-2FCD-4801-9ED2-A4572E9338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722DEA77-F12D-4E2F-BA75-3708D7043F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2F3D5B76-EB55-46AD-AD87-566AB8D99E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DF332EA9-3719-4344-9A42-A330AB393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01D4CE0-FA47-4026-A586-166943634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1D4CE0-FA47-4026-A586-1669436344D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07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77EC57-584C-4466-8C73-2182701A43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8B6F31-C6A1-445D-B218-CACA490BB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F44A7B-C493-4252-BC40-6D43D7DD7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98D0C8-FAE3-4937-8EDE-D39289975B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3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17AA07-C98F-4B98-B8CF-91D3EEAF0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C8326A-DC5E-4C03-B7E4-AF22E3D375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00820B-074B-46EA-A7A9-FFF9CDA49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C4694-7BDB-474F-ACC3-1224775CF4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26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41E265-B1E9-4284-BB23-E2C003431E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9D859B-C1B9-4E64-A0D2-F9DA6F2A91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F07206-1463-4913-83DD-13F6F3B886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0870D-B5A8-430B-92DD-2875D259D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34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9B207-A1E6-454C-B543-CAC0C152D2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78FF2-82DF-4974-9581-3A6934211D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AD490-EAEC-44FB-B4E2-BE125CA3D5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E7CC9-AF9A-414C-9E80-B6C45C6002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81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46850E-90CE-42A7-BB9F-EAF1C9B739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AD87B8-97A1-455F-A71D-5ADF1917DD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B64003-6C70-4F74-856E-9E8C6F60E7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BBE20-E0BF-4A7E-90F3-58DCEE604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28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7449FF-707F-416D-A9FB-3BFEF8E52D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22C4AD-A84B-4D89-91B8-DBAA018507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2F0826-F05B-41D1-B184-DB5CB0B0A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144FE-012F-4FA9-8F9C-7896BE0C0C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71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C75CA-2AC4-4596-9C3A-37D1F338B4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9ADF7-401D-4B63-9CD3-1AD61BEEDB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A299D6-F463-45FC-A08D-E7BD44D3C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FA84F-D96F-4B41-B2CB-1F99700E52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95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8F2513-67A6-405E-B8AB-D6CA989FE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034103-AB9B-44EF-B64C-344EB3A649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996FF2F-17F7-4BD1-8025-93F506CA2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99D50-1B36-46B3-BCC7-13262929B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72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36AF87-210D-4196-86AD-AE0C0FD93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25DD3-9776-4D4B-B5A5-50C10B6938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2781E1-303F-449E-9005-633CF6BC3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80BC4-33F5-4D0C-A964-6F51CCD3FB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95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1AE1A32-E4CF-406E-94E3-70CC8E2C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C67A9F6-F6B7-46DB-9B31-849ECA4C2E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123F1F-B228-4EB5-A785-7FE153D4E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D369D-F5B3-4950-83CE-6EE889662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71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2806B-837D-4C87-8F9F-C8344C455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01EA7-7DE2-4195-A56D-0D3770DE8E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1761E9-6D93-49C0-8E9F-FC05933FC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072B2-B6A1-4AA6-9AC2-0F62CFEC4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4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157277-F12C-4369-9362-BCC4A72D8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05CDE-0A9F-4A40-BD91-4A29009042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EFA52-1A17-4659-A02C-D7DF0615E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1C733-CD7C-4973-AA10-DE79B5B52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95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459D68D-CB6B-4DED-AB3C-1830897F880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61A329-49A5-499F-8AE7-6597251F8A9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0F2414D3-48BF-48D5-B726-C185EDD590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9E929C55-D58E-4FE2-B082-C267469905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E31E2669-312E-4181-8999-9E7AF3DE26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EF4CAC4-0519-4874-88C2-39602B5EEB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2.png"/><Relationship Id="rId4" Type="http://schemas.openxmlformats.org/officeDocument/2006/relationships/image" Target="../media/image6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4.png"/><Relationship Id="rId4" Type="http://schemas.openxmlformats.org/officeDocument/2006/relationships/image" Target="../media/image6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79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84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23" Type="http://schemas.openxmlformats.org/officeDocument/2006/relationships/image" Target="../media/image66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9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71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4.wmf"/><Relationship Id="rId9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0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29318" y="476672"/>
            <a:ext cx="8352928" cy="194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300" b="1">
                <a:solidFill>
                  <a:srgbClr val="FF0000"/>
                </a:solidFill>
                <a:ea typeface="楷体_GB2312" pitchFamily="49" charset="-122"/>
              </a:rPr>
              <a:t>第三讲 无约束最优化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2060848"/>
            <a:ext cx="6480720" cy="294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3.1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无约束最优化的极值条件</a:t>
            </a:r>
            <a:endParaRPr lang="en-US" altLang="zh-CN" sz="3200" b="1">
              <a:solidFill>
                <a:srgbClr val="007A77"/>
              </a:solidFill>
              <a:latin typeface="Arial"/>
              <a:ea typeface="楷体_GB2312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3.2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算法</a:t>
            </a:r>
            <a:endParaRPr lang="en-US" altLang="zh-CN" sz="3200" b="1">
              <a:solidFill>
                <a:srgbClr val="007A77"/>
              </a:solidFill>
              <a:latin typeface="Arial"/>
              <a:ea typeface="楷体_GB2312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3.3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一维搜索</a:t>
            </a: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3.4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使用导数的最优化方法</a:t>
            </a:r>
            <a:endParaRPr lang="en-US" altLang="zh-CN" sz="3200" b="1">
              <a:solidFill>
                <a:srgbClr val="007A77"/>
              </a:solidFill>
              <a:latin typeface="Arial"/>
              <a:ea typeface="楷体_GB2312" pitchFamily="49" charset="-122"/>
            </a:endParaRPr>
          </a:p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3.5 </a:t>
            </a:r>
            <a:r>
              <a:rPr lang="zh-CN" altLang="en-US" sz="3200" b="1">
                <a:solidFill>
                  <a:srgbClr val="007A77"/>
                </a:solidFill>
                <a:latin typeface="Arial"/>
                <a:ea typeface="楷体_GB2312" pitchFamily="49" charset="-122"/>
              </a:rPr>
              <a:t>无约束最优化的直接方法</a:t>
            </a:r>
          </a:p>
        </p:txBody>
      </p:sp>
    </p:spTree>
    <p:extLst>
      <p:ext uri="{BB962C8B-B14F-4D97-AF65-F5344CB8AC3E}">
        <p14:creationId xmlns:p14="http://schemas.microsoft.com/office/powerpoint/2010/main" val="20776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022704"/>
              </p:ext>
            </p:extLst>
          </p:nvPr>
        </p:nvGraphicFramePr>
        <p:xfrm>
          <a:off x="323528" y="476672"/>
          <a:ext cx="6244183" cy="596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50" name="Equation" r:id="rId3" imgW="2920680" imgH="279360" progId="Equation.DSMT4">
                  <p:embed/>
                </p:oleObj>
              </mc:Choice>
              <mc:Fallback>
                <p:oleObj name="Equation" r:id="rId3" imgW="2920680" imgH="279360" progId="Equation.DSMT4">
                  <p:embed/>
                  <p:pic>
                    <p:nvPicPr>
                      <p:cNvPr id="192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6672"/>
                        <a:ext cx="6244183" cy="596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633395"/>
              </p:ext>
            </p:extLst>
          </p:nvPr>
        </p:nvGraphicFramePr>
        <p:xfrm>
          <a:off x="323528" y="1006255"/>
          <a:ext cx="5384916" cy="2286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51" name="Equation" r:id="rId5" imgW="2692080" imgH="1143000" progId="Equation.DSMT4">
                  <p:embed/>
                </p:oleObj>
              </mc:Choice>
              <mc:Fallback>
                <p:oleObj name="Equation" r:id="rId5" imgW="2692080" imgH="1143000" progId="Equation.DSMT4">
                  <p:embed/>
                  <p:pic>
                    <p:nvPicPr>
                      <p:cNvPr id="192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006255"/>
                        <a:ext cx="5384916" cy="2286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442506"/>
              </p:ext>
            </p:extLst>
          </p:nvPr>
        </p:nvGraphicFramePr>
        <p:xfrm>
          <a:off x="363779" y="3310150"/>
          <a:ext cx="4893907" cy="524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52" name="Equation" r:id="rId7" imgW="2133360" imgH="228600" progId="Equation.DSMT4">
                  <p:embed/>
                </p:oleObj>
              </mc:Choice>
              <mc:Fallback>
                <p:oleObj name="Equation" r:id="rId7" imgW="2133360" imgH="228600" progId="Equation.DSMT4">
                  <p:embed/>
                  <p:pic>
                    <p:nvPicPr>
                      <p:cNvPr id="192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779" y="3310150"/>
                        <a:ext cx="4893907" cy="524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906760"/>
              </p:ext>
            </p:extLst>
          </p:nvPr>
        </p:nvGraphicFramePr>
        <p:xfrm>
          <a:off x="323528" y="3879050"/>
          <a:ext cx="7433937" cy="108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53" name="Equation" r:id="rId9" imgW="3479760" imgH="507960" progId="Equation.DSMT4">
                  <p:embed/>
                </p:oleObj>
              </mc:Choice>
              <mc:Fallback>
                <p:oleObj name="Equation" r:id="rId9" imgW="3479760" imgH="507960" progId="Equation.DSMT4">
                  <p:embed/>
                  <p:pic>
                    <p:nvPicPr>
                      <p:cNvPr id="1925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879050"/>
                        <a:ext cx="7433937" cy="108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225881"/>
              </p:ext>
            </p:extLst>
          </p:nvPr>
        </p:nvGraphicFramePr>
        <p:xfrm>
          <a:off x="364273" y="5047991"/>
          <a:ext cx="5751824" cy="97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54" name="Equation" r:id="rId11" imgW="2692080" imgH="457200" progId="Equation.DSMT4">
                  <p:embed/>
                </p:oleObj>
              </mc:Choice>
              <mc:Fallback>
                <p:oleObj name="Equation" r:id="rId11" imgW="2692080" imgH="457200" progId="Equation.DSMT4">
                  <p:embed/>
                  <p:pic>
                    <p:nvPicPr>
                      <p:cNvPr id="192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73" y="5047991"/>
                        <a:ext cx="5751824" cy="975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2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496712"/>
              </p:ext>
            </p:extLst>
          </p:nvPr>
        </p:nvGraphicFramePr>
        <p:xfrm>
          <a:off x="251520" y="1340768"/>
          <a:ext cx="8729737" cy="955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4" name="Equation" r:id="rId3" imgW="4178160" imgH="457200" progId="Equation.3">
                  <p:embed/>
                </p:oleObj>
              </mc:Choice>
              <mc:Fallback>
                <p:oleObj name="Equation" r:id="rId3" imgW="4178160" imgH="457200" progId="Equation.3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340768"/>
                        <a:ext cx="8729737" cy="955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75290"/>
              </p:ext>
            </p:extLst>
          </p:nvPr>
        </p:nvGraphicFramePr>
        <p:xfrm>
          <a:off x="218642" y="2466680"/>
          <a:ext cx="5591175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5" name="Equation" r:id="rId5" imgW="2590560" imgH="1396800" progId="Equation.3">
                  <p:embed/>
                </p:oleObj>
              </mc:Choice>
              <mc:Fallback>
                <p:oleObj name="Equation" r:id="rId5" imgW="2590560" imgH="1396800" progId="Equation.3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42" y="2466680"/>
                        <a:ext cx="5591175" cy="301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22990" y="515635"/>
            <a:ext cx="4788024" cy="65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3200" b="1"/>
              <a:t>全局极小点</a:t>
            </a:r>
            <a:r>
              <a:rPr lang="zh-CN" altLang="en-US" sz="3200" b="1">
                <a:solidFill>
                  <a:srgbClr val="FF0000"/>
                </a:solidFill>
              </a:rPr>
              <a:t>充要</a:t>
            </a:r>
            <a:r>
              <a:rPr lang="zh-CN" altLang="en-US" sz="3200" b="1"/>
              <a:t>条件</a:t>
            </a:r>
          </a:p>
        </p:txBody>
      </p:sp>
    </p:spTree>
    <p:extLst>
      <p:ext uri="{BB962C8B-B14F-4D97-AF65-F5344CB8AC3E}">
        <p14:creationId xmlns:p14="http://schemas.microsoft.com/office/powerpoint/2010/main" val="325296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494731"/>
              </p:ext>
            </p:extLst>
          </p:nvPr>
        </p:nvGraphicFramePr>
        <p:xfrm>
          <a:off x="251520" y="620688"/>
          <a:ext cx="626427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2" name="公式" r:id="rId3" imgW="2082600" imgH="457200" progId="Equation.3">
                  <p:embed/>
                </p:oleObj>
              </mc:Choice>
              <mc:Fallback>
                <p:oleObj name="公式" r:id="rId3" imgW="2082600" imgH="457200" progId="Equation.3">
                  <p:embed/>
                  <p:pic>
                    <p:nvPicPr>
                      <p:cNvPr id="1064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20688"/>
                        <a:ext cx="626427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863215"/>
              </p:ext>
            </p:extLst>
          </p:nvPr>
        </p:nvGraphicFramePr>
        <p:xfrm>
          <a:off x="323528" y="1308075"/>
          <a:ext cx="8282632" cy="385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3" name="Equation" r:id="rId5" imgW="3060360" imgH="1422360" progId="Equation.3">
                  <p:embed/>
                </p:oleObj>
              </mc:Choice>
              <mc:Fallback>
                <p:oleObj name="Equation" r:id="rId5" imgW="3060360" imgH="1422360" progId="Equation.3">
                  <p:embed/>
                  <p:pic>
                    <p:nvPicPr>
                      <p:cNvPr id="1064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308075"/>
                        <a:ext cx="8282632" cy="3850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57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887767"/>
              </p:ext>
            </p:extLst>
          </p:nvPr>
        </p:nvGraphicFramePr>
        <p:xfrm>
          <a:off x="107504" y="476644"/>
          <a:ext cx="686911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7" name="公式" r:id="rId3" imgW="2730240" imgH="393480" progId="Equation.3">
                  <p:embed/>
                </p:oleObj>
              </mc:Choice>
              <mc:Fallback>
                <p:oleObj name="公式" r:id="rId3" imgW="2730240" imgH="39348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76644"/>
                        <a:ext cx="6869112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857683"/>
              </p:ext>
            </p:extLst>
          </p:nvPr>
        </p:nvGraphicFramePr>
        <p:xfrm>
          <a:off x="971600" y="1497551"/>
          <a:ext cx="6480720" cy="452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8" name="Equation" r:id="rId5" imgW="2819160" imgH="2120760" progId="Equation.DSMT4">
                  <p:embed/>
                </p:oleObj>
              </mc:Choice>
              <mc:Fallback>
                <p:oleObj name="Equation" r:id="rId5" imgW="2819160" imgH="2120760" progId="Equation.DSMT4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97551"/>
                        <a:ext cx="6480720" cy="4527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9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865789"/>
              </p:ext>
            </p:extLst>
          </p:nvPr>
        </p:nvGraphicFramePr>
        <p:xfrm>
          <a:off x="539552" y="1340768"/>
          <a:ext cx="7346950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3" name="Equation" r:id="rId3" imgW="3022560" imgH="1422360" progId="Equation.DSMT4">
                  <p:embed/>
                </p:oleObj>
              </mc:Choice>
              <mc:Fallback>
                <p:oleObj name="Equation" r:id="rId3" imgW="3022560" imgH="1422360" progId="Equation.DSMT4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40768"/>
                        <a:ext cx="7346950" cy="321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02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-142453" y="1348382"/>
            <a:ext cx="29527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/>
              <a:t>1</a:t>
            </a:r>
            <a:r>
              <a:rPr lang="zh-CN" altLang="en-US" sz="2800" b="1"/>
              <a:t>．下降迭代算法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81397" y="2170708"/>
            <a:ext cx="11525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600" b="1"/>
              <a:t>迭代：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40765"/>
              </p:ext>
            </p:extLst>
          </p:nvPr>
        </p:nvGraphicFramePr>
        <p:xfrm>
          <a:off x="397297" y="2254845"/>
          <a:ext cx="8208963" cy="279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43" name="Equation" r:id="rId3" imgW="3657600" imgH="1244520" progId="Equation.DSMT4">
                  <p:embed/>
                </p:oleObj>
              </mc:Choice>
              <mc:Fallback>
                <p:oleObj name="Equation" r:id="rId3" imgW="3657600" imgH="1244520" progId="Equation.DSMT4">
                  <p:embed/>
                  <p:pic>
                    <p:nvPicPr>
                      <p:cNvPr id="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97" y="2254845"/>
                        <a:ext cx="8208963" cy="279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541760" y="5050433"/>
            <a:ext cx="7921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600" b="1"/>
              <a:t>下降：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19672" y="4836120"/>
            <a:ext cx="68421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600" b="1"/>
              <a:t>在每次迭代中，后继点处的函数值要有所减少。</a:t>
            </a:r>
          </a:p>
        </p:txBody>
      </p:sp>
      <p:sp>
        <p:nvSpPr>
          <p:cNvPr id="7" name="矩形 6"/>
          <p:cNvSpPr/>
          <p:nvPr/>
        </p:nvSpPr>
        <p:spPr>
          <a:xfrm>
            <a:off x="10530" y="494884"/>
            <a:ext cx="1691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DC5900"/>
              </a:buClr>
              <a:buSzPct val="75000"/>
              <a:defRPr/>
            </a:pPr>
            <a:r>
              <a:rPr lang="en-US" altLang="zh-CN" sz="3200" b="1">
                <a:solidFill>
                  <a:srgbClr val="FF0000"/>
                </a:solidFill>
                <a:latin typeface="Arial"/>
                <a:ea typeface="楷体_GB2312" pitchFamily="49" charset="-122"/>
              </a:rPr>
              <a:t>3.2 </a:t>
            </a:r>
            <a:r>
              <a:rPr lang="zh-CN" altLang="en-US" sz="3200" b="1">
                <a:solidFill>
                  <a:srgbClr val="FF0000"/>
                </a:solidFill>
                <a:latin typeface="Arial"/>
                <a:ea typeface="楷体_GB2312" pitchFamily="49" charset="-122"/>
              </a:rPr>
              <a:t>算法</a:t>
            </a:r>
            <a:endParaRPr lang="en-US" altLang="zh-CN" sz="3200" b="1">
              <a:solidFill>
                <a:srgbClr val="FF0000"/>
              </a:solidFill>
              <a:latin typeface="Arial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6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1627" y="497398"/>
            <a:ext cx="410527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/>
              <a:t>2</a:t>
            </a:r>
            <a:r>
              <a:rPr lang="zh-CN" altLang="en-US" sz="2800" b="1"/>
              <a:t>，下降迭代算法的步骤：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442921"/>
              </p:ext>
            </p:extLst>
          </p:nvPr>
        </p:nvGraphicFramePr>
        <p:xfrm>
          <a:off x="595313" y="1397000"/>
          <a:ext cx="55054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6" name="Equation" r:id="rId3" imgW="2171520" imgH="228600" progId="Equation.3">
                  <p:embed/>
                </p:oleObj>
              </mc:Choice>
              <mc:Fallback>
                <p:oleObj name="Equation" r:id="rId3" imgW="2171520" imgH="228600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397000"/>
                        <a:ext cx="55054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25494"/>
              </p:ext>
            </p:extLst>
          </p:nvPr>
        </p:nvGraphicFramePr>
        <p:xfrm>
          <a:off x="711200" y="2046288"/>
          <a:ext cx="32591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7" name="Equation" r:id="rId5" imgW="1371600" imgH="228600" progId="Equation.3">
                  <p:embed/>
                </p:oleObj>
              </mc:Choice>
              <mc:Fallback>
                <p:oleObj name="Equation" r:id="rId5" imgW="1371600" imgH="228600" progId="Equation.3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046288"/>
                        <a:ext cx="32591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871327"/>
              </p:ext>
            </p:extLst>
          </p:nvPr>
        </p:nvGraphicFramePr>
        <p:xfrm>
          <a:off x="666750" y="2676525"/>
          <a:ext cx="788352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8" name="Equation" r:id="rId7" imgW="3340080" imgH="482400" progId="Equation.3">
                  <p:embed/>
                </p:oleObj>
              </mc:Choice>
              <mc:Fallback>
                <p:oleObj name="Equation" r:id="rId7" imgW="3340080" imgH="482400" progId="Equation.3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676525"/>
                        <a:ext cx="7883525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057632"/>
              </p:ext>
            </p:extLst>
          </p:nvPr>
        </p:nvGraphicFramePr>
        <p:xfrm>
          <a:off x="609600" y="4005263"/>
          <a:ext cx="84677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9" name="Equation" r:id="rId9" imgW="3543120" imgH="457200" progId="Equation.3">
                  <p:embed/>
                </p:oleObj>
              </mc:Choice>
              <mc:Fallback>
                <p:oleObj name="Equation" r:id="rId9" imgW="3543120" imgH="457200" progId="Equation.3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05263"/>
                        <a:ext cx="846772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2231" y="5319713"/>
            <a:ext cx="770413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/>
              <a:t>        </a:t>
            </a:r>
            <a:r>
              <a:rPr lang="zh-CN" altLang="en-US" sz="2800" b="1"/>
              <a:t>选取搜索方向是最关键的一步，各种算法的区别，</a:t>
            </a:r>
          </a:p>
          <a:p>
            <a:pPr algn="ctr"/>
            <a:r>
              <a:rPr lang="zh-CN" altLang="en-US" sz="2800" b="1"/>
              <a:t>    主要在于确定搜索方向的方法不同。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690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7383"/>
              </p:ext>
            </p:extLst>
          </p:nvPr>
        </p:nvGraphicFramePr>
        <p:xfrm>
          <a:off x="0" y="404664"/>
          <a:ext cx="45783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98" name="Equation" r:id="rId3" imgW="1739880" imgH="228600" progId="Equation.3">
                  <p:embed/>
                </p:oleObj>
              </mc:Choice>
              <mc:Fallback>
                <p:oleObj name="Equation" r:id="rId3" imgW="1739880" imgH="22860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4664"/>
                        <a:ext cx="45783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654265"/>
              </p:ext>
            </p:extLst>
          </p:nvPr>
        </p:nvGraphicFramePr>
        <p:xfrm>
          <a:off x="183786" y="1122102"/>
          <a:ext cx="36004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99" name="Equation" r:id="rId5" imgW="1422360" imgH="203040" progId="Equation.3">
                  <p:embed/>
                </p:oleObj>
              </mc:Choice>
              <mc:Fallback>
                <p:oleObj name="Equation" r:id="rId5" imgW="1422360" imgH="203040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86" y="1122102"/>
                        <a:ext cx="36004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763762"/>
              </p:ext>
            </p:extLst>
          </p:nvPr>
        </p:nvGraphicFramePr>
        <p:xfrm>
          <a:off x="160338" y="1657350"/>
          <a:ext cx="75215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00" name="Equation" r:id="rId7" imgW="3111480" imgH="457200" progId="Equation.3">
                  <p:embed/>
                </p:oleObj>
              </mc:Choice>
              <mc:Fallback>
                <p:oleObj name="Equation" r:id="rId7" imgW="3111480" imgH="457200" progId="Equation.3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1657350"/>
                        <a:ext cx="75215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211825"/>
              </p:ext>
            </p:extLst>
          </p:nvPr>
        </p:nvGraphicFramePr>
        <p:xfrm>
          <a:off x="161925" y="2781300"/>
          <a:ext cx="8112125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01" name="Equation" r:id="rId9" imgW="3695400" imgH="1650960" progId="Equation.DSMT4">
                  <p:embed/>
                </p:oleObj>
              </mc:Choice>
              <mc:Fallback>
                <p:oleObj name="Equation" r:id="rId9" imgW="3695400" imgH="1650960" progId="Equation.DSMT4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2781300"/>
                        <a:ext cx="8112125" cy="362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50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340301"/>
            <a:ext cx="3817168" cy="11064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b="1"/>
              <a:t>4</a:t>
            </a:r>
            <a:r>
              <a:rPr lang="zh-CN" altLang="en-US" sz="3600" b="1"/>
              <a:t>，算法收敛准则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050387"/>
              </p:ext>
            </p:extLst>
          </p:nvPr>
        </p:nvGraphicFramePr>
        <p:xfrm>
          <a:off x="217166" y="1213155"/>
          <a:ext cx="6946900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09" name="Equation" r:id="rId3" imgW="2450880" imgH="533160" progId="Equation.DSMT4">
                  <p:embed/>
                </p:oleObj>
              </mc:Choice>
              <mc:Fallback>
                <p:oleObj name="Equation" r:id="rId3" imgW="2450880" imgH="533160" progId="Equation.DSMT4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66" y="1213155"/>
                        <a:ext cx="6946900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459431"/>
              </p:ext>
            </p:extLst>
          </p:nvPr>
        </p:nvGraphicFramePr>
        <p:xfrm>
          <a:off x="252470" y="2839183"/>
          <a:ext cx="82042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10" name="Equation" r:id="rId5" imgW="3136680" imgH="495000" progId="Equation.DSMT4">
                  <p:embed/>
                </p:oleObj>
              </mc:Choice>
              <mc:Fallback>
                <p:oleObj name="Equation" r:id="rId5" imgW="3136680" imgH="495000" progId="Equation.DSMT4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70" y="2839183"/>
                        <a:ext cx="82042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152391"/>
              </p:ext>
            </p:extLst>
          </p:nvPr>
        </p:nvGraphicFramePr>
        <p:xfrm>
          <a:off x="268288" y="4365625"/>
          <a:ext cx="68754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11" name="Equation" r:id="rId7" imgW="2298600" imgH="279360" progId="Equation.DSMT4">
                  <p:embed/>
                </p:oleObj>
              </mc:Choice>
              <mc:Fallback>
                <p:oleObj name="Equation" r:id="rId7" imgW="2298600" imgH="279360" progId="Equation.DSMT4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4365625"/>
                        <a:ext cx="68754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852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50"/>
          <p:cNvSpPr txBox="1">
            <a:spLocks noChangeArrowheads="1"/>
          </p:cNvSpPr>
          <p:nvPr/>
        </p:nvSpPr>
        <p:spPr bwMode="auto">
          <a:xfrm>
            <a:off x="457200" y="304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solidFill>
                <a:srgbClr val="FFFF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492126"/>
            <a:ext cx="3240088" cy="5762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3600" b="1"/>
              <a:t>5</a:t>
            </a:r>
            <a:r>
              <a:rPr lang="zh-CN" altLang="en-US" sz="3600" b="1"/>
              <a:t>，收敛速率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20343" y="1255714"/>
            <a:ext cx="10795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定义：</a:t>
            </a:r>
          </a:p>
        </p:txBody>
      </p:sp>
      <p:graphicFrame>
        <p:nvGraphicFramePr>
          <p:cNvPr id="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893264"/>
              </p:ext>
            </p:extLst>
          </p:nvPr>
        </p:nvGraphicFramePr>
        <p:xfrm>
          <a:off x="457200" y="1201650"/>
          <a:ext cx="5328220" cy="220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88" name="Equation" r:id="rId3" imgW="2793960" imgH="1155600" progId="Equation.DSMT4">
                  <p:embed/>
                </p:oleObj>
              </mc:Choice>
              <mc:Fallback>
                <p:oleObj name="Equation" r:id="rId3" imgW="2793960" imgH="1155600" progId="Equation.DSMT4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01650"/>
                        <a:ext cx="5328220" cy="2204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61064"/>
              </p:ext>
            </p:extLst>
          </p:nvPr>
        </p:nvGraphicFramePr>
        <p:xfrm>
          <a:off x="188913" y="3377311"/>
          <a:ext cx="6624415" cy="4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89" name="Equation" r:id="rId5" imgW="2984400" imgH="215640" progId="Equation.DSMT4">
                  <p:embed/>
                </p:oleObj>
              </mc:Choice>
              <mc:Fallback>
                <p:oleObj name="Equation" r:id="rId5" imgW="2984400" imgH="215640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3377311"/>
                        <a:ext cx="6624415" cy="478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853454"/>
              </p:ext>
            </p:extLst>
          </p:nvPr>
        </p:nvGraphicFramePr>
        <p:xfrm>
          <a:off x="188913" y="3972923"/>
          <a:ext cx="7200478" cy="46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90" name="Equation" r:id="rId7" imgW="3352680" imgH="215640" progId="Equation.DSMT4">
                  <p:embed/>
                </p:oleObj>
              </mc:Choice>
              <mc:Fallback>
                <p:oleObj name="Equation" r:id="rId7" imgW="3352680" imgH="215640" progId="Equation.DSMT4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3972923"/>
                        <a:ext cx="7200478" cy="464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145717"/>
              </p:ext>
            </p:extLst>
          </p:nvPr>
        </p:nvGraphicFramePr>
        <p:xfrm>
          <a:off x="207476" y="4437656"/>
          <a:ext cx="806274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91" name="Equation" r:id="rId9" imgW="3466800" imgH="215640" progId="Equation.DSMT4">
                  <p:embed/>
                </p:oleObj>
              </mc:Choice>
              <mc:Fallback>
                <p:oleObj name="Equation" r:id="rId9" imgW="3466800" imgH="215640" progId="Equation.DSMT4">
                  <p:embed/>
                  <p:pic>
                    <p:nvPicPr>
                      <p:cNvPr id="24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76" y="4437656"/>
                        <a:ext cx="806274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0342" y="5041942"/>
            <a:ext cx="894414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收敛级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zh-CN" altLang="en-US" sz="2800" b="1"/>
              <a:t>越大，序列收敛得越快；</a:t>
            </a:r>
            <a:endParaRPr lang="en-US" altLang="zh-CN" sz="2800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/>
              <a:t>当收敛级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zh-CN" altLang="en-US" sz="2800" b="1"/>
              <a:t>相同时，收敛比</a:t>
            </a:r>
            <a:r>
              <a:rPr lang="el-GR" altLang="zh-CN" sz="2800" b="1">
                <a:latin typeface="宋体" panose="02010600030101010101" pitchFamily="2" charset="-122"/>
              </a:rPr>
              <a:t>β</a:t>
            </a:r>
            <a:r>
              <a:rPr lang="zh-CN" altLang="en-US" sz="2800" b="1">
                <a:latin typeface="宋体" panose="02010600030101010101" pitchFamily="2" charset="-122"/>
              </a:rPr>
              <a:t>越小，</a:t>
            </a:r>
            <a:r>
              <a:rPr lang="zh-CN" altLang="en-US" sz="2800" b="1"/>
              <a:t>序列收敛得越快。      </a:t>
            </a:r>
            <a:endParaRPr lang="zh-CN" altLang="el-GR" sz="2800" b="1"/>
          </a:p>
        </p:txBody>
      </p:sp>
    </p:spTree>
    <p:extLst>
      <p:ext uri="{BB962C8B-B14F-4D97-AF65-F5344CB8AC3E}">
        <p14:creationId xmlns:p14="http://schemas.microsoft.com/office/powerpoint/2010/main" val="26514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917" y="548680"/>
            <a:ext cx="5399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3.1 </a:t>
            </a:r>
            <a:r>
              <a:rPr lang="zh-CN" altLang="en-US" sz="3200" b="1">
                <a:solidFill>
                  <a:srgbClr val="FF0000"/>
                </a:solidFill>
              </a:rPr>
              <a:t>无约束最优化的极值条件</a:t>
            </a:r>
          </a:p>
        </p:txBody>
      </p:sp>
      <p:graphicFrame>
        <p:nvGraphicFramePr>
          <p:cNvPr id="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944376"/>
              </p:ext>
            </p:extLst>
          </p:nvPr>
        </p:nvGraphicFramePr>
        <p:xfrm>
          <a:off x="971600" y="1484784"/>
          <a:ext cx="705802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1" name="Equation" r:id="rId3" imgW="2247840" imgH="457200" progId="Equation.3">
                  <p:embed/>
                </p:oleObj>
              </mc:Choice>
              <mc:Fallback>
                <p:oleObj name="Equation" r:id="rId3" imgW="2247840" imgH="457200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84784"/>
                        <a:ext cx="7058025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497002"/>
              </p:ext>
            </p:extLst>
          </p:nvPr>
        </p:nvGraphicFramePr>
        <p:xfrm>
          <a:off x="179512" y="3580364"/>
          <a:ext cx="2448272" cy="154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2" name="Equation" r:id="rId5" imgW="1104840" imgH="698400" progId="Equation.DSMT4">
                  <p:embed/>
                </p:oleObj>
              </mc:Choice>
              <mc:Fallback>
                <p:oleObj name="Equation" r:id="rId5" imgW="1104840" imgH="6984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580364"/>
                        <a:ext cx="2448272" cy="1545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914555"/>
              </p:ext>
            </p:extLst>
          </p:nvPr>
        </p:nvGraphicFramePr>
        <p:xfrm>
          <a:off x="3779912" y="3573016"/>
          <a:ext cx="4716016" cy="230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3" name="Equation" r:id="rId7" imgW="1917360" imgH="939600" progId="Equation.DSMT4">
                  <p:embed/>
                </p:oleObj>
              </mc:Choice>
              <mc:Fallback>
                <p:oleObj name="Equation" r:id="rId7" imgW="1917360" imgH="939600" progId="Equation.DSMT4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573016"/>
                        <a:ext cx="4716016" cy="2305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2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0" y="476672"/>
            <a:ext cx="4499992" cy="64807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600" b="1" dirty="0"/>
              <a:t>6, </a:t>
            </a:r>
            <a:r>
              <a:rPr lang="zh-CN" altLang="en-US" sz="3600" b="1" dirty="0"/>
              <a:t>算法的二次终止性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22766" y="1340768"/>
            <a:ext cx="8581682" cy="21168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定义：若某个算法对于任意的正定二次函数，从任意的初始点出发，都能经有限步迭代达到其极小点，则称该算法具有</a:t>
            </a:r>
            <a:r>
              <a:rPr lang="zh-CN" altLang="en-US">
                <a:solidFill>
                  <a:srgbClr val="FF0000"/>
                </a:solidFill>
              </a:rPr>
              <a:t>二次终止性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2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477358"/>
            <a:ext cx="331217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>
              <a:lnSpc>
                <a:spcPct val="90000"/>
              </a:lnSpc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600" b="1" dirty="0">
                <a:solidFill>
                  <a:srgbClr val="FF0000"/>
                </a:solidFill>
              </a:rPr>
              <a:t>3.3 </a:t>
            </a:r>
            <a:r>
              <a:rPr lang="zh-CN" altLang="en-US" sz="3600" b="1" dirty="0">
                <a:solidFill>
                  <a:srgbClr val="FF0000"/>
                </a:solidFill>
              </a:rPr>
              <a:t>一维搜索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9622"/>
              </p:ext>
            </p:extLst>
          </p:nvPr>
        </p:nvGraphicFramePr>
        <p:xfrm>
          <a:off x="1061491" y="1557301"/>
          <a:ext cx="3431158" cy="581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7" name="Equation" r:id="rId3" imgW="1650960" imgH="279360" progId="Equation.DSMT4">
                  <p:embed/>
                </p:oleObj>
              </mc:Choice>
              <mc:Fallback>
                <p:oleObj name="Equation" r:id="rId3" imgW="1650960" imgH="279360" progId="Equation.DSMT4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491" y="1557301"/>
                        <a:ext cx="3431158" cy="581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63542"/>
              </p:ext>
            </p:extLst>
          </p:nvPr>
        </p:nvGraphicFramePr>
        <p:xfrm>
          <a:off x="467544" y="2138375"/>
          <a:ext cx="6716713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8" name="Equation" r:id="rId5" imgW="3276360" imgH="787320" progId="Equation.DSMT4">
                  <p:embed/>
                </p:oleObj>
              </mc:Choice>
              <mc:Fallback>
                <p:oleObj name="Equation" r:id="rId5" imgW="3276360" imgH="787320" progId="Equation.DSMT4">
                  <p:embed/>
                  <p:pic>
                    <p:nvPicPr>
                      <p:cNvPr id="645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8375"/>
                        <a:ext cx="6716713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540745"/>
              </p:ext>
            </p:extLst>
          </p:nvPr>
        </p:nvGraphicFramePr>
        <p:xfrm>
          <a:off x="467544" y="3823204"/>
          <a:ext cx="506571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9" name="Equation" r:id="rId7" imgW="2349360" imgH="736560" progId="Equation.DSMT4">
                  <p:embed/>
                </p:oleObj>
              </mc:Choice>
              <mc:Fallback>
                <p:oleObj name="Equation" r:id="rId7" imgW="2349360" imgH="736560" progId="Equation.DSMT4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823204"/>
                        <a:ext cx="5065712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7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24744"/>
            <a:ext cx="8229600" cy="4456112"/>
          </a:xfrm>
        </p:spPr>
        <p:txBody>
          <a:bodyPr/>
          <a:lstStyle/>
          <a:p>
            <a:r>
              <a:rPr lang="zh-CN" altLang="en-US" b="1"/>
              <a:t>精确一维搜索通常有两种实现方式：</a:t>
            </a:r>
          </a:p>
          <a:p>
            <a:pPr marL="0" indent="0">
              <a:buNone/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）试探法：</a:t>
            </a:r>
            <a:r>
              <a:rPr lang="zh-CN" altLang="en-US"/>
              <a:t>按某种方式找试探点，通过一系列试探点来确定极小点。</a:t>
            </a:r>
          </a:p>
          <a:p>
            <a:pPr marL="0" indent="0"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）函数逼近法（插值法）：</a:t>
            </a:r>
            <a:r>
              <a:rPr lang="zh-CN" altLang="en-US"/>
              <a:t>用某种较简单的曲线逼近原来的函数曲线，通过求逼近函数的极小点来估计目标函数的极小点</a:t>
            </a:r>
            <a:r>
              <a:rPr lang="zh-CN" altLang="en-US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025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34" y="559293"/>
            <a:ext cx="3240088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3200" b="1" dirty="0"/>
              <a:t>一维搜索的闭性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744739"/>
              </p:ext>
            </p:extLst>
          </p:nvPr>
        </p:nvGraphicFramePr>
        <p:xfrm>
          <a:off x="755650" y="1165225"/>
          <a:ext cx="662146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88" name="Equation" r:id="rId3" imgW="2692080" imgH="774360" progId="Equation.DSMT4">
                  <p:embed/>
                </p:oleObj>
              </mc:Choice>
              <mc:Fallback>
                <p:oleObj name="Equation" r:id="rId3" imgW="2692080" imgH="774360" progId="Equation.DSMT4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65225"/>
                        <a:ext cx="662146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451959"/>
              </p:ext>
            </p:extLst>
          </p:nvPr>
        </p:nvGraphicFramePr>
        <p:xfrm>
          <a:off x="539750" y="3157024"/>
          <a:ext cx="729773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89" name="Equation" r:id="rId5" imgW="3098520" imgH="469800" progId="Equation.DSMT4">
                  <p:embed/>
                </p:oleObj>
              </mc:Choice>
              <mc:Fallback>
                <p:oleObj name="Equation" r:id="rId5" imgW="3098520" imgH="469800" progId="Equation.DSMT4">
                  <p:embed/>
                  <p:pic>
                    <p:nvPicPr>
                      <p:cNvPr id="49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57024"/>
                        <a:ext cx="7297737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4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6598" y="391925"/>
            <a:ext cx="3673475" cy="792162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</a:rPr>
              <a:t>一、试探法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-232667" y="1091564"/>
            <a:ext cx="1512887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定义</a:t>
            </a:r>
            <a:r>
              <a:rPr lang="en-US" altLang="zh-CN" sz="2400" b="1"/>
              <a:t>: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099158"/>
              </p:ext>
            </p:extLst>
          </p:nvPr>
        </p:nvGraphicFramePr>
        <p:xfrm>
          <a:off x="250825" y="1165225"/>
          <a:ext cx="8104188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4" name="Equation" r:id="rId3" imgW="3924000" imgH="1180800" progId="Equation.DSMT4">
                  <p:embed/>
                </p:oleObj>
              </mc:Choice>
              <mc:Fallback>
                <p:oleObj name="Equation" r:id="rId3" imgW="3924000" imgH="1180800" progId="Equation.DSMT4">
                  <p:embed/>
                  <p:pic>
                    <p:nvPicPr>
                      <p:cNvPr id="8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65225"/>
                        <a:ext cx="8104188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34" name="Group 42"/>
          <p:cNvGrpSpPr>
            <a:grpSpLocks/>
          </p:cNvGrpSpPr>
          <p:nvPr/>
        </p:nvGrpSpPr>
        <p:grpSpPr bwMode="auto">
          <a:xfrm>
            <a:off x="683568" y="3604576"/>
            <a:ext cx="7010400" cy="2362200"/>
            <a:chOff x="912" y="2830"/>
            <a:chExt cx="4416" cy="1488"/>
          </a:xfrm>
        </p:grpSpPr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1249" y="3859"/>
              <a:ext cx="1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V="1">
              <a:off x="1249" y="2830"/>
              <a:ext cx="0" cy="1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auto">
            <a:xfrm>
              <a:off x="1370" y="3036"/>
              <a:ext cx="1219" cy="480"/>
            </a:xfrm>
            <a:custGeom>
              <a:avLst/>
              <a:gdLst>
                <a:gd name="T0" fmla="*/ 0 w 2121"/>
                <a:gd name="T1" fmla="*/ 516 h 1092"/>
                <a:gd name="T2" fmla="*/ 430 w 2121"/>
                <a:gd name="T3" fmla="*/ 971 h 1092"/>
                <a:gd name="T4" fmla="*/ 832 w 2121"/>
                <a:gd name="T5" fmla="*/ 1089 h 1092"/>
                <a:gd name="T6" fmla="*/ 1234 w 2121"/>
                <a:gd name="T7" fmla="*/ 955 h 1092"/>
                <a:gd name="T8" fmla="*/ 1719 w 2121"/>
                <a:gd name="T9" fmla="*/ 502 h 1092"/>
                <a:gd name="T10" fmla="*/ 2121 w 2121"/>
                <a:gd name="T11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1" h="1092">
                  <a:moveTo>
                    <a:pt x="0" y="516"/>
                  </a:moveTo>
                  <a:cubicBezTo>
                    <a:pt x="71" y="592"/>
                    <a:pt x="291" y="876"/>
                    <a:pt x="430" y="971"/>
                  </a:cubicBezTo>
                  <a:cubicBezTo>
                    <a:pt x="569" y="1066"/>
                    <a:pt x="698" y="1092"/>
                    <a:pt x="832" y="1089"/>
                  </a:cubicBezTo>
                  <a:cubicBezTo>
                    <a:pt x="966" y="1086"/>
                    <a:pt x="1086" y="1053"/>
                    <a:pt x="1234" y="955"/>
                  </a:cubicBezTo>
                  <a:cubicBezTo>
                    <a:pt x="1382" y="857"/>
                    <a:pt x="1571" y="661"/>
                    <a:pt x="1719" y="502"/>
                  </a:cubicBezTo>
                  <a:cubicBezTo>
                    <a:pt x="1867" y="343"/>
                    <a:pt x="2037" y="105"/>
                    <a:pt x="2121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1519" y="337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1732" y="3516"/>
              <a:ext cx="0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1853" y="3516"/>
              <a:ext cx="0" cy="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2044" y="3472"/>
              <a:ext cx="0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2296" y="3310"/>
              <a:ext cx="0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2517" y="3104"/>
              <a:ext cx="0" cy="7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1189" y="3859"/>
              <a:ext cx="173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100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</a:rPr>
                <a:t>0 </a:t>
              </a:r>
              <a:r>
                <a:rPr lang="en-US" altLang="zh-CN" sz="2400" i="1">
                  <a:latin typeface="Times New Roman" panose="02020603050405020304" pitchFamily="18" charset="0"/>
                </a:rPr>
                <a:t>a x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30000">
                  <a:latin typeface="宋体" panose="02010600030101010101" pitchFamily="2" charset="-122"/>
                </a:rPr>
                <a:t>*</a:t>
              </a:r>
              <a:r>
                <a:rPr lang="en-US" altLang="zh-CN" sz="2400" i="1">
                  <a:latin typeface="Times New Roman" panose="02020603050405020304" pitchFamily="18" charset="0"/>
                </a:rPr>
                <a:t>x’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x’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</a:rPr>
                <a:t>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>
                  <a:latin typeface="Times New Roman" panose="02020603050405020304" pitchFamily="18" charset="0"/>
                </a:rPr>
                <a:t>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912" y="283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i="1">
                  <a:latin typeface="Times New Roman" panose="02020603050405020304" pitchFamily="18" charset="0"/>
                </a:rPr>
                <a:t> f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1872" y="4078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3542" y="3859"/>
              <a:ext cx="1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V="1">
              <a:off x="3542" y="2830"/>
              <a:ext cx="0" cy="1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3784" y="337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>
              <a:off x="4810" y="3310"/>
              <a:ext cx="0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Text Box 28"/>
            <p:cNvSpPr txBox="1">
              <a:spLocks noChangeArrowheads="1"/>
            </p:cNvSpPr>
            <p:nvPr/>
          </p:nvSpPr>
          <p:spPr bwMode="auto">
            <a:xfrm>
              <a:off x="3482" y="3859"/>
              <a:ext cx="1846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>
                  <a:latin typeface="Times New Roman" panose="02020603050405020304" pitchFamily="18" charset="0"/>
                </a:rPr>
                <a:t> 0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i="1">
                  <a:latin typeface="Times New Roman" panose="02020603050405020304" pitchFamily="18" charset="0"/>
                </a:rPr>
                <a:t> x</a:t>
              </a:r>
              <a:r>
                <a:rPr lang="en-US" altLang="zh-CN" sz="2400" baseline="30000">
                  <a:latin typeface="宋体" panose="02010600030101010101" pitchFamily="2" charset="-122"/>
                </a:rPr>
                <a:t>*</a:t>
              </a:r>
              <a:r>
                <a:rPr lang="en-US" altLang="zh-CN" sz="2400">
                  <a:latin typeface="Times New Roman" panose="02020603050405020304" pitchFamily="18" charset="0"/>
                </a:rPr>
                <a:t>  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</a:rPr>
                <a:t>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>
                  <a:latin typeface="Times New Roman" panose="02020603050405020304" pitchFamily="18" charset="0"/>
                </a:rPr>
                <a:t>    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222" name="Text Box 30"/>
            <p:cNvSpPr txBox="1">
              <a:spLocks noChangeArrowheads="1"/>
            </p:cNvSpPr>
            <p:nvPr/>
          </p:nvSpPr>
          <p:spPr bwMode="auto">
            <a:xfrm>
              <a:off x="2064" y="292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i="1">
                  <a:latin typeface="Times New Roman" panose="02020603050405020304" pitchFamily="18" charset="0"/>
                </a:rPr>
                <a:t> f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223" name="Text Box 31"/>
            <p:cNvSpPr txBox="1">
              <a:spLocks noChangeArrowheads="1"/>
            </p:cNvSpPr>
            <p:nvPr/>
          </p:nvSpPr>
          <p:spPr bwMode="auto">
            <a:xfrm>
              <a:off x="3216" y="283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i="1">
                  <a:latin typeface="Times New Roman" panose="02020603050405020304" pitchFamily="18" charset="0"/>
                </a:rPr>
                <a:t> f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224" name="Text Box 32"/>
            <p:cNvSpPr txBox="1">
              <a:spLocks noChangeArrowheads="1"/>
            </p:cNvSpPr>
            <p:nvPr/>
          </p:nvSpPr>
          <p:spPr bwMode="auto">
            <a:xfrm>
              <a:off x="4272" y="287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i="1">
                  <a:latin typeface="Times New Roman" panose="02020603050405020304" pitchFamily="18" charset="0"/>
                </a:rPr>
                <a:t> f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225" name="Text Box 33"/>
            <p:cNvSpPr txBox="1">
              <a:spLocks noChangeArrowheads="1"/>
            </p:cNvSpPr>
            <p:nvPr/>
          </p:nvSpPr>
          <p:spPr bwMode="auto">
            <a:xfrm>
              <a:off x="4176" y="4078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8227" name="Line 35"/>
            <p:cNvSpPr>
              <a:spLocks noChangeShapeType="1"/>
            </p:cNvSpPr>
            <p:nvPr/>
          </p:nvSpPr>
          <p:spPr bwMode="auto">
            <a:xfrm>
              <a:off x="1383" y="329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auto">
            <a:xfrm>
              <a:off x="3742" y="3098"/>
              <a:ext cx="1088" cy="370"/>
            </a:xfrm>
            <a:custGeom>
              <a:avLst/>
              <a:gdLst>
                <a:gd name="T0" fmla="*/ 0 w 1088"/>
                <a:gd name="T1" fmla="*/ 241 h 370"/>
                <a:gd name="T2" fmla="*/ 317 w 1088"/>
                <a:gd name="T3" fmla="*/ 332 h 370"/>
                <a:gd name="T4" fmla="*/ 635 w 1088"/>
                <a:gd name="T5" fmla="*/ 15 h 370"/>
                <a:gd name="T6" fmla="*/ 1088 w 1088"/>
                <a:gd name="T7" fmla="*/ 241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370">
                  <a:moveTo>
                    <a:pt x="0" y="241"/>
                  </a:moveTo>
                  <a:cubicBezTo>
                    <a:pt x="105" y="305"/>
                    <a:pt x="211" y="370"/>
                    <a:pt x="317" y="332"/>
                  </a:cubicBezTo>
                  <a:cubicBezTo>
                    <a:pt x="423" y="294"/>
                    <a:pt x="507" y="30"/>
                    <a:pt x="635" y="15"/>
                  </a:cubicBezTo>
                  <a:cubicBezTo>
                    <a:pt x="763" y="0"/>
                    <a:pt x="1020" y="203"/>
                    <a:pt x="1088" y="2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39"/>
            <p:cNvSpPr>
              <a:spLocks noChangeShapeType="1"/>
            </p:cNvSpPr>
            <p:nvPr/>
          </p:nvSpPr>
          <p:spPr bwMode="auto">
            <a:xfrm>
              <a:off x="4014" y="343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40"/>
            <p:cNvSpPr>
              <a:spLocks noChangeShapeType="1"/>
            </p:cNvSpPr>
            <p:nvPr/>
          </p:nvSpPr>
          <p:spPr bwMode="auto">
            <a:xfrm>
              <a:off x="4422" y="3113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>
              <a:off x="4604" y="3203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0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07950" y="470843"/>
            <a:ext cx="8964488" cy="129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性质：</a:t>
            </a:r>
            <a:r>
              <a:rPr lang="zh-CN" altLang="en-US" sz="2800" b="1" dirty="0"/>
              <a:t>通过计算区间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  <a:r>
              <a:rPr lang="zh-CN" altLang="en-US" sz="2800" b="1" dirty="0"/>
              <a:t>内两个不同点处的函数值，</a:t>
            </a:r>
          </a:p>
          <a:p>
            <a:r>
              <a:rPr lang="zh-CN" altLang="en-US" sz="2800" b="1" dirty="0"/>
              <a:t>就能确定一个包含极小点的子区间。     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628837"/>
              </p:ext>
            </p:extLst>
          </p:nvPr>
        </p:nvGraphicFramePr>
        <p:xfrm>
          <a:off x="136525" y="1767533"/>
          <a:ext cx="81073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0" name="Equation" r:id="rId3" imgW="3733560" imgH="698400" progId="Equation.DSMT4">
                  <p:embed/>
                </p:oleObj>
              </mc:Choice>
              <mc:Fallback>
                <p:oleObj name="Equation" r:id="rId3" imgW="3733560" imgH="698400" progId="Equation.DSMT4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1767533"/>
                        <a:ext cx="810736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36525" y="3514540"/>
            <a:ext cx="432072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</a:rPr>
              <a:t>0.618</a:t>
            </a:r>
            <a:r>
              <a:rPr lang="zh-CN" altLang="en-US" sz="3200" b="1" dirty="0"/>
              <a:t>法的</a:t>
            </a:r>
            <a:r>
              <a:rPr lang="zh-CN" altLang="en-US" sz="3200" b="1" dirty="0">
                <a:solidFill>
                  <a:srgbClr val="FF0000"/>
                </a:solidFill>
              </a:rPr>
              <a:t>基本思想</a:t>
            </a:r>
            <a:r>
              <a:rPr lang="zh-CN" altLang="en-US" sz="3200" b="1" dirty="0"/>
              <a:t>：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13481" y="4221286"/>
            <a:ext cx="8353425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600" dirty="0"/>
              <a:t>通过取</a:t>
            </a:r>
            <a:r>
              <a:rPr lang="zh-CN" altLang="en-US" sz="2600" dirty="0">
                <a:solidFill>
                  <a:srgbClr val="FF0000"/>
                </a:solidFill>
              </a:rPr>
              <a:t>试探点</a:t>
            </a:r>
            <a:r>
              <a:rPr lang="zh-CN" altLang="en-US" sz="2600" dirty="0"/>
              <a:t>使包含极小点的区间不断缩短，当区间</a:t>
            </a:r>
          </a:p>
          <a:p>
            <a:pPr algn="ctr"/>
            <a:r>
              <a:rPr lang="zh-CN" altLang="en-US" sz="2600" dirty="0"/>
              <a:t>长度小到一定程度时，区间上各点的函数值均接近极</a:t>
            </a:r>
          </a:p>
          <a:p>
            <a:pPr algn="ctr"/>
            <a:r>
              <a:rPr lang="zh-CN" altLang="en-US" sz="2600" dirty="0"/>
              <a:t>小值，因此任意一点都可以作为极小点的近似</a:t>
            </a:r>
            <a:r>
              <a:rPr lang="zh-CN" altLang="en-US" sz="2600" b="1" dirty="0"/>
              <a:t>。     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964" y="-124641"/>
            <a:ext cx="6036204" cy="7207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0.618</a:t>
            </a:r>
            <a:r>
              <a:rPr lang="zh-CN" altLang="en-US" sz="3600" b="1" dirty="0">
                <a:solidFill>
                  <a:srgbClr val="FF0000"/>
                </a:solidFill>
              </a:rPr>
              <a:t>法</a:t>
            </a:r>
            <a:r>
              <a:rPr lang="en-US" altLang="zh-CN" sz="3600" b="1" dirty="0">
                <a:solidFill>
                  <a:srgbClr val="FF0000"/>
                </a:solidFill>
              </a:rPr>
              <a:t>-</a:t>
            </a:r>
            <a:r>
              <a:rPr lang="zh-CN" altLang="en-US" sz="3600" b="1" dirty="0">
                <a:solidFill>
                  <a:srgbClr val="FF0000"/>
                </a:solidFill>
              </a:rPr>
              <a:t>黄金分割法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5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3888234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Times New Roman" panose="02020603050405020304" pitchFamily="18" charset="0"/>
              </a:rPr>
              <a:t>0.618</a:t>
            </a:r>
            <a:r>
              <a:rPr lang="zh-CN" altLang="en-US" sz="3200" b="1" dirty="0"/>
              <a:t>法的计算公式</a:t>
            </a:r>
            <a:r>
              <a:rPr lang="en-US" altLang="zh-CN" sz="3200" b="1" dirty="0"/>
              <a:t>: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728764"/>
              </p:ext>
            </p:extLst>
          </p:nvPr>
        </p:nvGraphicFramePr>
        <p:xfrm>
          <a:off x="715892" y="764704"/>
          <a:ext cx="7712215" cy="23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6" name="Equation" r:id="rId3" imgW="3873240" imgH="1193760" progId="Equation.DSMT4">
                  <p:embed/>
                </p:oleObj>
              </mc:Choice>
              <mc:Fallback>
                <p:oleObj name="Equation" r:id="rId3" imgW="3873240" imgH="1193760" progId="Equation.DSMT4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92" y="764704"/>
                        <a:ext cx="7712215" cy="23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279775"/>
              </p:ext>
            </p:extLst>
          </p:nvPr>
        </p:nvGraphicFramePr>
        <p:xfrm>
          <a:off x="715892" y="3254251"/>
          <a:ext cx="5472608" cy="23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7" name="Equation" r:id="rId5" imgW="2755800" imgH="1180800" progId="Equation.DSMT4">
                  <p:embed/>
                </p:oleObj>
              </mc:Choice>
              <mc:Fallback>
                <p:oleObj name="Equation" r:id="rId5" imgW="2755800" imgH="1180800" progId="Equation.DSMT4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92" y="3254251"/>
                        <a:ext cx="5472608" cy="234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2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786153"/>
              </p:ext>
            </p:extLst>
          </p:nvPr>
        </p:nvGraphicFramePr>
        <p:xfrm>
          <a:off x="1252538" y="635794"/>
          <a:ext cx="56245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74" name="公式" r:id="rId3" imgW="2361960" imgH="482400" progId="Equation.3">
                  <p:embed/>
                </p:oleObj>
              </mc:Choice>
              <mc:Fallback>
                <p:oleObj name="公式" r:id="rId3" imgW="2361960" imgH="48240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635794"/>
                        <a:ext cx="5624512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116013" y="1954213"/>
          <a:ext cx="576103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75" name="公式" r:id="rId5" imgW="2527200" imgH="457200" progId="Equation.3">
                  <p:embed/>
                </p:oleObj>
              </mc:Choice>
              <mc:Fallback>
                <p:oleObj name="公式" r:id="rId5" imgW="2527200" imgH="457200" progId="Equation.3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54213"/>
                        <a:ext cx="5761037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101725" y="3322638"/>
          <a:ext cx="578961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76" name="公式" r:id="rId7" imgW="2539800" imgH="457200" progId="Equation.3">
                  <p:embed/>
                </p:oleObj>
              </mc:Choice>
              <mc:Fallback>
                <p:oleObj name="公式" r:id="rId7" imgW="2539800" imgH="45720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3322638"/>
                        <a:ext cx="5789613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345202"/>
              </p:ext>
            </p:extLst>
          </p:nvPr>
        </p:nvGraphicFramePr>
        <p:xfrm>
          <a:off x="2405063" y="4667250"/>
          <a:ext cx="541655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77" name="Equation" r:id="rId9" imgW="1879560" imgH="482400" progId="Equation.3">
                  <p:embed/>
                </p:oleObj>
              </mc:Choice>
              <mc:Fallback>
                <p:oleObj name="Equation" r:id="rId9" imgW="1879560" imgH="482400" progId="Equation.3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4667250"/>
                        <a:ext cx="5416550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1116013" y="5300663"/>
            <a:ext cx="1368425" cy="288925"/>
          </a:xfrm>
          <a:prstGeom prst="rightArrow">
            <a:avLst>
              <a:gd name="adj1" fmla="val 50000"/>
              <a:gd name="adj2" fmla="val 11840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8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47177" y="548680"/>
          <a:ext cx="8005763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2" name="Equation" r:id="rId3" imgW="3187440" imgH="1473120" progId="Equation.3">
                  <p:embed/>
                </p:oleObj>
              </mc:Choice>
              <mc:Fallback>
                <p:oleObj name="Equation" r:id="rId3" imgW="3187440" imgH="1473120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77" y="548680"/>
                        <a:ext cx="8005763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293" name="Object 5"/>
              <p:cNvSpPr txBox="1"/>
              <p:nvPr/>
            </p:nvSpPr>
            <p:spPr bwMode="auto">
              <a:xfrm>
                <a:off x="447177" y="4869160"/>
                <a:ext cx="6049963" cy="1243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若令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，则，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不必重新计算，减少计算量。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229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177" y="4869160"/>
                <a:ext cx="6049963" cy="1243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97" name="Group 9"/>
          <p:cNvGrpSpPr>
            <a:grpSpLocks/>
          </p:cNvGrpSpPr>
          <p:nvPr/>
        </p:nvGrpSpPr>
        <p:grpSpPr bwMode="auto">
          <a:xfrm>
            <a:off x="5148263" y="3568700"/>
            <a:ext cx="3871912" cy="1155700"/>
            <a:chOff x="3243" y="2248"/>
            <a:chExt cx="2439" cy="728"/>
          </a:xfrm>
        </p:grpSpPr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3275" y="2248"/>
            <a:ext cx="2407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13" name="Equation" r:id="rId6" imgW="1511280" imgH="457200" progId="Equation.DSMT4">
                    <p:embed/>
                  </p:oleObj>
                </mc:Choice>
                <mc:Fallback>
                  <p:oleObj name="Equation" r:id="rId6" imgW="1511280" imgH="457200" progId="Equation.DSMT4">
                    <p:embed/>
                    <p:pic>
                      <p:nvPicPr>
                        <p:cNvPr id="122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2248"/>
                          <a:ext cx="2407" cy="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3243" y="2251"/>
              <a:ext cx="2404" cy="72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95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64704" y="519978"/>
          <a:ext cx="8979296" cy="337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6" name="Equation" r:id="rId3" imgW="4622760" imgH="1714320" progId="Equation.3">
                  <p:embed/>
                </p:oleObj>
              </mc:Choice>
              <mc:Fallback>
                <p:oleObj name="Equation" r:id="rId3" imgW="4622760" imgH="1714320" progId="Equation.3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04" y="519978"/>
                        <a:ext cx="8979296" cy="3379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Object 3"/>
              <p:cNvSpPr txBox="1"/>
              <p:nvPr/>
            </p:nvSpPr>
            <p:spPr bwMode="auto">
              <a:xfrm>
                <a:off x="179388" y="5021263"/>
                <a:ext cx="6696868" cy="11287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若令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，即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不必重新计算，减少计算量。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31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5021263"/>
                <a:ext cx="6696868" cy="1128712"/>
              </a:xfrm>
              <a:prstGeom prst="rect">
                <a:avLst/>
              </a:prstGeom>
              <a:blipFill>
                <a:blip r:embed="rId5"/>
                <a:stretch>
                  <a:fillRect l="-7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4932040" y="3873922"/>
            <a:ext cx="3871912" cy="1155700"/>
            <a:chOff x="3243" y="2248"/>
            <a:chExt cx="2439" cy="728"/>
          </a:xfrm>
        </p:grpSpPr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3275" y="2248"/>
            <a:ext cx="2407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37" name="Equation" r:id="rId6" imgW="1511280" imgH="457200" progId="Equation.DSMT4">
                    <p:embed/>
                  </p:oleObj>
                </mc:Choice>
                <mc:Fallback>
                  <p:oleObj name="Equation" r:id="rId6" imgW="1511280" imgH="457200" progId="Equation.DSMT4">
                    <p:embed/>
                    <p:pic>
                      <p:nvPicPr>
                        <p:cNvPr id="133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2248"/>
                          <a:ext cx="2407" cy="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3243" y="2251"/>
              <a:ext cx="2404" cy="72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59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27353" y="2708920"/>
            <a:ext cx="903649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Arial Unicode MS" pitchFamily="34" charset="-122"/>
              </a:rPr>
              <a:t>定义：</a:t>
            </a:r>
            <a:r>
              <a:rPr lang="zh-CN" altLang="en-US" dirty="0"/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/>
              <a:t>为目标函数，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/>
              <a:t>为可行域，若存在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0</a:t>
            </a:r>
            <a:r>
              <a:rPr lang="zh-CN" altLang="en-US" dirty="0"/>
              <a:t>的</a:t>
            </a:r>
            <a:r>
              <a:rPr lang="el-GR" altLang="zh-CN" i="1" dirty="0"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latin typeface="宋体" panose="02010600030101010101" pitchFamily="2" charset="-122"/>
              </a:rPr>
              <a:t>邻域</a:t>
            </a:r>
            <a:r>
              <a:rPr lang="zh-CN" altLang="en-US" b="1" dirty="0">
                <a:latin typeface="宋体" panose="02010600030101010101" pitchFamily="2" charset="-122"/>
              </a:rPr>
              <a:t>　</a:t>
            </a:r>
          </a:p>
          <a:p>
            <a:pPr marL="0" indent="0"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使得对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</a:rPr>
              <a:t>∀</a:t>
            </a:r>
            <a:r>
              <a:rPr lang="en-US" altLang="zh-CN" i="1" dirty="0" err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dirty="0" err="1">
                <a:latin typeface="宋体" panose="02010600030101010101" pitchFamily="2" charset="-122"/>
                <a:ea typeface="Arial Unicode MS" pitchFamily="34" charset="-122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  <a:ea typeface="Arial Unicode MS" pitchFamily="34" charset="-122"/>
              </a:rPr>
              <a:t>S</a:t>
            </a:r>
            <a:r>
              <a:rPr lang="en-US" altLang="zh-CN" dirty="0" err="1">
                <a:latin typeface="宋体" panose="02010600030101010101" pitchFamily="2" charset="-122"/>
                <a:ea typeface="Arial Unicode MS" pitchFamily="34" charset="-122"/>
              </a:rPr>
              <a:t>∩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el-GR" altLang="zh-CN" i="1" baseline="-25000" dirty="0">
                <a:latin typeface="Times New Roman" panose="02020603050405020304" pitchFamily="18" charset="0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  <a:ea typeface="Arial Unicode MS" pitchFamily="34" charset="-122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  <a:ea typeface="Arial Unicode MS" pitchFamily="34" charset="-122"/>
              </a:rPr>
              <a:t>f(x)</a:t>
            </a:r>
            <a:r>
              <a:rPr lang="en-US" altLang="zh-CN" dirty="0">
                <a:latin typeface="宋体" panose="02010600030101010101" pitchFamily="2" charset="-122"/>
                <a:ea typeface="Arial Unicode MS" pitchFamily="34" charset="-122"/>
              </a:rPr>
              <a:t>≥</a:t>
            </a:r>
            <a:r>
              <a:rPr lang="en-US" altLang="zh-CN" i="1" dirty="0">
                <a:latin typeface="Times New Roman" panose="02020603050405020304" pitchFamily="18" charset="0"/>
                <a:ea typeface="Arial Unicode MS" pitchFamily="34" charset="-122"/>
              </a:rPr>
              <a:t>f(x</a:t>
            </a:r>
            <a:r>
              <a:rPr lang="en-US" altLang="zh-CN" i="1" baseline="30000" dirty="0">
                <a:latin typeface="Times New Roman" panose="02020603050405020304" pitchFamily="18" charset="0"/>
                <a:ea typeface="Arial Unicode MS" pitchFamily="34" charset="-122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Arial Unicode MS" pitchFamily="34" charset="-122"/>
              </a:rPr>
              <a:t>)</a:t>
            </a:r>
            <a:r>
              <a:rPr lang="en-US" altLang="zh-CN" dirty="0">
                <a:latin typeface="宋体" panose="02010600030101010101" pitchFamily="2" charset="-122"/>
                <a:ea typeface="Arial Unicode MS" pitchFamily="34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Arial Unicode MS" pitchFamily="34" charset="-122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ea typeface="Arial Unicode MS" pitchFamily="34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Arial Unicode MS" pitchFamily="34" charset="-122"/>
              </a:rPr>
              <a:t>称为极小化问题</a:t>
            </a:r>
            <a:r>
              <a:rPr lang="en-US" altLang="zh-CN" dirty="0">
                <a:latin typeface="宋体" panose="02010600030101010101" pitchFamily="2" charset="-122"/>
                <a:ea typeface="Arial Unicode MS" pitchFamily="34" charset="-122"/>
              </a:rPr>
              <a:t>: min </a:t>
            </a:r>
            <a:r>
              <a:rPr lang="en-US" altLang="zh-CN" i="1" dirty="0">
                <a:latin typeface="Times New Roman" panose="02020603050405020304" pitchFamily="18" charset="0"/>
                <a:ea typeface="Arial Unicode MS" pitchFamily="34" charset="-122"/>
              </a:rPr>
              <a:t>f(x)</a:t>
            </a:r>
            <a:r>
              <a:rPr lang="zh-CN" altLang="en-US" dirty="0">
                <a:latin typeface="宋体" panose="02010600030101010101" pitchFamily="2" charset="-122"/>
                <a:ea typeface="Arial Unicode MS" pitchFamily="34" charset="-122"/>
              </a:rPr>
              <a:t>， </a:t>
            </a:r>
            <a:r>
              <a:rPr lang="en-US" altLang="zh-CN" i="1" dirty="0" err="1">
                <a:latin typeface="Times New Roman" panose="02020603050405020304" pitchFamily="18" charset="0"/>
                <a:ea typeface="Arial Unicode MS" pitchFamily="34" charset="-122"/>
              </a:rPr>
              <a:t>x</a:t>
            </a:r>
            <a:r>
              <a:rPr lang="en-US" altLang="zh-CN" dirty="0" err="1">
                <a:latin typeface="宋体" panose="02010600030101010101" pitchFamily="2" charset="-122"/>
                <a:ea typeface="Arial Unicode MS" pitchFamily="34" charset="-122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  <a:ea typeface="Arial Unicode MS" pitchFamily="34" charset="-122"/>
              </a:rPr>
              <a:t>S</a:t>
            </a:r>
            <a:endParaRPr lang="en-US" altLang="zh-CN" i="1" dirty="0">
              <a:latin typeface="Times New Roman" panose="02020603050405020304" pitchFamily="18" charset="0"/>
              <a:ea typeface="Arial Unicode MS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Arial Unicode MS" pitchFamily="34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Arial Unicode MS" pitchFamily="34" charset="-122"/>
              </a:rPr>
              <a:t>局部最优解</a:t>
            </a:r>
            <a:r>
              <a:rPr lang="zh-CN" altLang="en-US" b="1" dirty="0">
                <a:latin typeface="宋体" panose="02010600030101010101" pitchFamily="2" charset="-122"/>
                <a:ea typeface="Arial Unicode MS" pitchFamily="34" charset="-122"/>
              </a:rPr>
              <a:t>．</a:t>
            </a:r>
            <a:endParaRPr lang="el-GR" altLang="el-GR" b="1" dirty="0">
              <a:latin typeface="宋体" panose="02010600030101010101" pitchFamily="2" charset="-122"/>
              <a:ea typeface="Arial Unicode MS" pitchFamily="34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642920"/>
              </p:ext>
            </p:extLst>
          </p:nvPr>
        </p:nvGraphicFramePr>
        <p:xfrm>
          <a:off x="1279481" y="3140968"/>
          <a:ext cx="5470748" cy="66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2" name="Equation" r:id="rId3" imgW="1993680" imgH="241200" progId="Equation.DSMT4">
                  <p:embed/>
                </p:oleObj>
              </mc:Choice>
              <mc:Fallback>
                <p:oleObj name="Equation" r:id="rId3" imgW="1993680" imgH="241200" progId="Equation.DSMT4">
                  <p:embed/>
                  <p:pic>
                    <p:nvPicPr>
                      <p:cNvPr id="129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481" y="3140968"/>
                        <a:ext cx="5470748" cy="662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27353" y="430793"/>
            <a:ext cx="86044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/>
            <a:r>
              <a:rPr lang="zh-CN" altLang="en-US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定义：设</a:t>
            </a:r>
            <a:r>
              <a:rPr lang="en-US" altLang="zh-CN" sz="3200" i="1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f(x)</a:t>
            </a:r>
            <a:r>
              <a:rPr lang="zh-CN" altLang="en-US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为目标函数，</a:t>
            </a:r>
            <a:r>
              <a:rPr lang="en-US" altLang="zh-CN" sz="3200" i="1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为可行域，</a:t>
            </a:r>
            <a:r>
              <a:rPr lang="en-US" altLang="zh-CN" sz="3200" i="1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baseline="300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∈</a:t>
            </a:r>
            <a:r>
              <a:rPr lang="en-US" altLang="zh-CN" sz="3200" i="1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，若对∀</a:t>
            </a:r>
            <a:r>
              <a:rPr lang="en-US" altLang="zh-CN" sz="3200" i="1" dirty="0" err="1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dirty="0" err="1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∈</a:t>
            </a:r>
            <a:r>
              <a:rPr lang="en-US" altLang="zh-CN" sz="3200" i="1" dirty="0" err="1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lang="en-US" altLang="zh-CN" sz="3200" i="1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)≥</a:t>
            </a:r>
            <a:r>
              <a:rPr lang="en-US" altLang="zh-CN" sz="3200" i="1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baseline="300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</a:t>
            </a:r>
            <a:r>
              <a:rPr lang="zh-CN" altLang="en-US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</a:t>
            </a:r>
            <a:r>
              <a:rPr lang="en-US" altLang="zh-CN" sz="3200" i="1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baseline="300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称为极小化问题</a:t>
            </a:r>
            <a:endParaRPr lang="en-US" altLang="zh-CN" sz="3200" dirty="0">
              <a:solidFill>
                <a:srgbClr val="007A77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eaLnBrk="1" hangingPunct="1"/>
            <a:r>
              <a:rPr lang="en-US" altLang="zh-CN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min </a:t>
            </a:r>
            <a:r>
              <a:rPr lang="en-US" altLang="zh-CN" sz="3200" i="1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3200" i="1" dirty="0" err="1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dirty="0" err="1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∈</a:t>
            </a:r>
            <a:r>
              <a:rPr lang="en-US" altLang="zh-CN" sz="3200" i="1" dirty="0" err="1">
                <a:solidFill>
                  <a:srgbClr val="007A7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endParaRPr lang="en-US" altLang="zh-CN" sz="3200" i="1" dirty="0">
              <a:solidFill>
                <a:srgbClr val="007A77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eaLnBrk="1" hangingPunct="1"/>
            <a:r>
              <a:rPr lang="zh-CN" altLang="en-US" sz="3200" dirty="0">
                <a:solidFill>
                  <a:srgbClr val="007A77"/>
                </a:solidFill>
                <a:latin typeface="宋体" panose="02010600030101010101" pitchFamily="2" charset="-122"/>
                <a:ea typeface="Arial Unicode MS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Arial Unicode MS" pitchFamily="34" charset="-122"/>
              </a:rPr>
              <a:t>（全局）最优解</a:t>
            </a:r>
            <a:r>
              <a:rPr lang="zh-CN" altLang="en-US" sz="3200" b="1" dirty="0">
                <a:solidFill>
                  <a:srgbClr val="007A77"/>
                </a:solidFill>
                <a:latin typeface="宋体" panose="02010600030101010101" pitchFamily="2" charset="-122"/>
                <a:ea typeface="Arial Unicode MS" pitchFamily="34" charset="-122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36549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27273"/>
              </p:ext>
            </p:extLst>
          </p:nvPr>
        </p:nvGraphicFramePr>
        <p:xfrm>
          <a:off x="306388" y="548680"/>
          <a:ext cx="532765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4" name="公式" r:id="rId3" imgW="2044440" imgH="1104840" progId="Equation.3">
                  <p:embed/>
                </p:oleObj>
              </mc:Choice>
              <mc:Fallback>
                <p:oleObj name="公式" r:id="rId3" imgW="2044440" imgH="1104840" progId="Equation.3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548680"/>
                        <a:ext cx="5327650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841997"/>
              </p:ext>
            </p:extLst>
          </p:nvPr>
        </p:nvGraphicFramePr>
        <p:xfrm>
          <a:off x="3203848" y="3761832"/>
          <a:ext cx="42830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5" name="公式" r:id="rId5" imgW="1485720" imgH="457200" progId="Equation.3">
                  <p:embed/>
                </p:oleObj>
              </mc:Choice>
              <mc:Fallback>
                <p:oleObj name="公式" r:id="rId5" imgW="1485720" imgH="457200" progId="Equation.3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761832"/>
                        <a:ext cx="428307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1115616" y="4276975"/>
            <a:ext cx="1511300" cy="287337"/>
          </a:xfrm>
          <a:prstGeom prst="rightArrow">
            <a:avLst>
              <a:gd name="adj1" fmla="val 50000"/>
              <a:gd name="adj2" fmla="val 13149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7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-55562"/>
            <a:ext cx="13684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/>
              <a:t>步骤</a:t>
            </a:r>
            <a:r>
              <a:rPr lang="en-US" altLang="zh-CN" sz="3200" b="1"/>
              <a:t>: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968739"/>
              </p:ext>
            </p:extLst>
          </p:nvPr>
        </p:nvGraphicFramePr>
        <p:xfrm>
          <a:off x="458597" y="560393"/>
          <a:ext cx="67691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00" name="公式" r:id="rId3" imgW="2857320" imgH="698400" progId="Equation.3">
                  <p:embed/>
                </p:oleObj>
              </mc:Choice>
              <mc:Fallback>
                <p:oleObj name="公式" r:id="rId3" imgW="2857320" imgH="69840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97" y="560393"/>
                        <a:ext cx="6769100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2436"/>
              </p:ext>
            </p:extLst>
          </p:nvPr>
        </p:nvGraphicFramePr>
        <p:xfrm>
          <a:off x="458597" y="2177303"/>
          <a:ext cx="705643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01" name="公式" r:id="rId5" imgW="3340080" imgH="482400" progId="Equation.3">
                  <p:embed/>
                </p:oleObj>
              </mc:Choice>
              <mc:Fallback>
                <p:oleObj name="公式" r:id="rId5" imgW="3340080" imgH="482400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97" y="2177303"/>
                        <a:ext cx="705643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364442"/>
              </p:ext>
            </p:extLst>
          </p:nvPr>
        </p:nvGraphicFramePr>
        <p:xfrm>
          <a:off x="458597" y="3236026"/>
          <a:ext cx="67437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02" name="公式" r:id="rId7" imgW="3035160" imgH="457200" progId="Equation.3">
                  <p:embed/>
                </p:oleObj>
              </mc:Choice>
              <mc:Fallback>
                <p:oleObj name="公式" r:id="rId7" imgW="3035160" imgH="457200" progId="Equation.3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97" y="3236026"/>
                        <a:ext cx="674370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674300"/>
              </p:ext>
            </p:extLst>
          </p:nvPr>
        </p:nvGraphicFramePr>
        <p:xfrm>
          <a:off x="434697" y="4304646"/>
          <a:ext cx="66865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03" name="公式" r:id="rId9" imgW="3009600" imgH="457200" progId="Equation.3">
                  <p:embed/>
                </p:oleObj>
              </mc:Choice>
              <mc:Fallback>
                <p:oleObj name="公式" r:id="rId9" imgW="3009600" imgH="457200" progId="Equation.3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97" y="4304646"/>
                        <a:ext cx="66865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412148"/>
              </p:ext>
            </p:extLst>
          </p:nvPr>
        </p:nvGraphicFramePr>
        <p:xfrm>
          <a:off x="434697" y="5504801"/>
          <a:ext cx="33115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04" name="公式" r:id="rId11" imgW="1358640" imgH="203040" progId="Equation.3">
                  <p:embed/>
                </p:oleObj>
              </mc:Choice>
              <mc:Fallback>
                <p:oleObj name="公式" r:id="rId11" imgW="1358640" imgH="203040" progId="Equation.3">
                  <p:embed/>
                  <p:pic>
                    <p:nvPicPr>
                      <p:cNvPr id="1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97" y="5504801"/>
                        <a:ext cx="33115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72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563938" y="115888"/>
            <a:ext cx="1441450" cy="50323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anose="02020603050405020304" pitchFamily="18" charset="0"/>
              </a:rPr>
              <a:t>[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],</a:t>
            </a:r>
            <a:r>
              <a:rPr lang="en-US" altLang="zh-CN" sz="2400" b="1" i="1">
                <a:latin typeface="Times New Roman" panose="02020603050405020304" pitchFamily="18" charset="0"/>
              </a:rPr>
              <a:t>L</a:t>
            </a:r>
            <a:r>
              <a:rPr lang="en-US" altLang="zh-CN" sz="2400" b="1">
                <a:latin typeface="Times New Roman" panose="02020603050405020304" pitchFamily="18" charset="0"/>
              </a:rPr>
              <a:t>&gt;0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3276600" y="2708275"/>
            <a:ext cx="2016125" cy="719138"/>
          </a:xfrm>
          <a:prstGeom prst="diamond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 b="1" i="1">
                <a:latin typeface="Times New Roman" panose="02020603050405020304" pitchFamily="18" charset="0"/>
              </a:rPr>
              <a:t>-a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</a:rPr>
              <a:t>&lt;</a:t>
            </a:r>
            <a:r>
              <a:rPr lang="en-US" altLang="zh-CN" sz="2400" b="1" i="1">
                <a:latin typeface="Times New Roman" panose="02020603050405020304" pitchFamily="18" charset="0"/>
              </a:rPr>
              <a:t>L</a:t>
            </a:r>
          </a:p>
        </p:txBody>
      </p: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2843213" y="908050"/>
            <a:ext cx="3024187" cy="1512888"/>
            <a:chOff x="1791" y="572"/>
            <a:chExt cx="1905" cy="953"/>
          </a:xfrm>
        </p:grpSpPr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1871" y="633"/>
            <a:ext cx="1735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70" name="公式" r:id="rId3" imgW="1485720" imgH="685800" progId="Equation.3">
                    <p:embed/>
                  </p:oleObj>
                </mc:Choice>
                <mc:Fallback>
                  <p:oleObj name="公式" r:id="rId3" imgW="1485720" imgH="685800" progId="Equation.3">
                    <p:embed/>
                    <p:pic>
                      <p:nvPicPr>
                        <p:cNvPr id="1536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" y="633"/>
                          <a:ext cx="1735" cy="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1791" y="572"/>
              <a:ext cx="1905" cy="953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284663" y="6207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4284663" y="2420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3060700" y="3860800"/>
            <a:ext cx="2447925" cy="792163"/>
            <a:chOff x="1927" y="2432"/>
            <a:chExt cx="1542" cy="499"/>
          </a:xfrm>
        </p:grpSpPr>
        <p:graphicFrame>
          <p:nvGraphicFramePr>
            <p:cNvPr id="15368" name="Object 8"/>
            <p:cNvGraphicFramePr>
              <a:graphicFrameLocks noChangeAspect="1"/>
            </p:cNvGraphicFramePr>
            <p:nvPr/>
          </p:nvGraphicFramePr>
          <p:xfrm>
            <a:off x="2064" y="2531"/>
            <a:ext cx="122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71" name="公式" r:id="rId5" imgW="939600" imgH="228600" progId="Equation.3">
                    <p:embed/>
                  </p:oleObj>
                </mc:Choice>
                <mc:Fallback>
                  <p:oleObj name="公式" r:id="rId5" imgW="939600" imgH="228600" progId="Equation.3">
                    <p:embed/>
                    <p:pic>
                      <p:nvPicPr>
                        <p:cNvPr id="1536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31"/>
                          <a:ext cx="122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6" name="AutoShape 16"/>
            <p:cNvSpPr>
              <a:spLocks noChangeArrowheads="1"/>
            </p:cNvSpPr>
            <p:nvPr/>
          </p:nvSpPr>
          <p:spPr bwMode="auto">
            <a:xfrm>
              <a:off x="1927" y="2432"/>
              <a:ext cx="1542" cy="499"/>
            </a:xfrm>
            <a:prstGeom prst="diamond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6659563" y="2852738"/>
            <a:ext cx="865187" cy="431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anose="02020603050405020304" pitchFamily="18" charset="0"/>
              </a:rPr>
              <a:t>END</a:t>
            </a:r>
          </a:p>
        </p:txBody>
      </p: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5219700" y="2636838"/>
            <a:ext cx="1439863" cy="431800"/>
            <a:chOff x="3288" y="1661"/>
            <a:chExt cx="907" cy="272"/>
          </a:xfrm>
        </p:grpSpPr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3288" y="1933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3560" y="1661"/>
              <a:ext cx="27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Y</a:t>
              </a:r>
            </a:p>
          </p:txBody>
        </p:sp>
      </p:grpSp>
      <p:grpSp>
        <p:nvGrpSpPr>
          <p:cNvPr id="15385" name="Group 25"/>
          <p:cNvGrpSpPr>
            <a:grpSpLocks/>
          </p:cNvGrpSpPr>
          <p:nvPr/>
        </p:nvGrpSpPr>
        <p:grpSpPr bwMode="auto">
          <a:xfrm>
            <a:off x="4284663" y="3429000"/>
            <a:ext cx="503237" cy="431800"/>
            <a:chOff x="2699" y="2160"/>
            <a:chExt cx="317" cy="272"/>
          </a:xfrm>
        </p:grpSpPr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2699" y="216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2835" y="2205"/>
              <a:ext cx="181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N</a:t>
              </a:r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5003800" y="4724400"/>
            <a:ext cx="3698875" cy="2017713"/>
            <a:chOff x="3152" y="2976"/>
            <a:chExt cx="2330" cy="1271"/>
          </a:xfrm>
        </p:grpSpPr>
        <p:graphicFrame>
          <p:nvGraphicFramePr>
            <p:cNvPr id="15370" name="Object 10"/>
            <p:cNvGraphicFramePr>
              <a:graphicFrameLocks noChangeAspect="1"/>
            </p:cNvGraphicFramePr>
            <p:nvPr/>
          </p:nvGraphicFramePr>
          <p:xfrm>
            <a:off x="3198" y="2977"/>
            <a:ext cx="2284" cy="1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72" name="公式" r:id="rId7" imgW="1841400" imgH="914400" progId="Equation.3">
                    <p:embed/>
                  </p:oleObj>
                </mc:Choice>
                <mc:Fallback>
                  <p:oleObj name="公式" r:id="rId7" imgW="1841400" imgH="914400" progId="Equation.3">
                    <p:embed/>
                    <p:pic>
                      <p:nvPicPr>
                        <p:cNvPr id="1537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977"/>
                          <a:ext cx="2284" cy="1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3152" y="2976"/>
              <a:ext cx="2313" cy="1225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94" name="Group 34"/>
          <p:cNvGrpSpPr>
            <a:grpSpLocks/>
          </p:cNvGrpSpPr>
          <p:nvPr/>
        </p:nvGrpSpPr>
        <p:grpSpPr bwMode="auto">
          <a:xfrm>
            <a:off x="5508625" y="3860800"/>
            <a:ext cx="1368425" cy="863600"/>
            <a:chOff x="3470" y="2432"/>
            <a:chExt cx="862" cy="544"/>
          </a:xfrm>
        </p:grpSpPr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3470" y="2704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>
              <a:off x="4332" y="270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3742" y="2432"/>
              <a:ext cx="3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15397" name="Group 37"/>
          <p:cNvGrpSpPr>
            <a:grpSpLocks/>
          </p:cNvGrpSpPr>
          <p:nvPr/>
        </p:nvGrpSpPr>
        <p:grpSpPr bwMode="auto">
          <a:xfrm>
            <a:off x="468313" y="4725988"/>
            <a:ext cx="3671887" cy="2016125"/>
            <a:chOff x="295" y="2977"/>
            <a:chExt cx="2313" cy="1270"/>
          </a:xfrm>
        </p:grpSpPr>
        <p:graphicFrame>
          <p:nvGraphicFramePr>
            <p:cNvPr id="15369" name="Object 9"/>
            <p:cNvGraphicFramePr>
              <a:graphicFrameLocks noChangeAspect="1"/>
            </p:cNvGraphicFramePr>
            <p:nvPr/>
          </p:nvGraphicFramePr>
          <p:xfrm>
            <a:off x="340" y="2977"/>
            <a:ext cx="2268" cy="1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73" name="公式" r:id="rId9" imgW="1828800" imgH="914400" progId="Equation.3">
                    <p:embed/>
                  </p:oleObj>
                </mc:Choice>
                <mc:Fallback>
                  <p:oleObj name="公式" r:id="rId9" imgW="1828800" imgH="914400" progId="Equation.3">
                    <p:embed/>
                    <p:pic>
                      <p:nvPicPr>
                        <p:cNvPr id="1536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977"/>
                          <a:ext cx="2268" cy="1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6" name="Rectangle 36"/>
            <p:cNvSpPr>
              <a:spLocks noChangeArrowheads="1"/>
            </p:cNvSpPr>
            <p:nvPr/>
          </p:nvSpPr>
          <p:spPr bwMode="auto">
            <a:xfrm>
              <a:off x="295" y="3022"/>
              <a:ext cx="2313" cy="1179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01" name="Group 41"/>
          <p:cNvGrpSpPr>
            <a:grpSpLocks/>
          </p:cNvGrpSpPr>
          <p:nvPr/>
        </p:nvGrpSpPr>
        <p:grpSpPr bwMode="auto">
          <a:xfrm>
            <a:off x="1835150" y="3933825"/>
            <a:ext cx="1223963" cy="863600"/>
            <a:chOff x="1156" y="2478"/>
            <a:chExt cx="771" cy="544"/>
          </a:xfrm>
        </p:grpSpPr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 flipH="1">
              <a:off x="1156" y="270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1156" y="2704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Rectangle 40"/>
            <p:cNvSpPr>
              <a:spLocks noChangeArrowheads="1"/>
            </p:cNvSpPr>
            <p:nvPr/>
          </p:nvSpPr>
          <p:spPr bwMode="auto">
            <a:xfrm>
              <a:off x="1292" y="2478"/>
              <a:ext cx="273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N</a:t>
              </a:r>
            </a:p>
          </p:txBody>
        </p:sp>
      </p:grpSp>
      <p:cxnSp>
        <p:nvCxnSpPr>
          <p:cNvPr id="15403" name="AutoShape 43"/>
          <p:cNvCxnSpPr>
            <a:cxnSpLocks noChangeShapeType="1"/>
            <a:stCxn id="15396" idx="1"/>
            <a:endCxn id="15365" idx="1"/>
          </p:cNvCxnSpPr>
          <p:nvPr/>
        </p:nvCxnSpPr>
        <p:spPr bwMode="auto">
          <a:xfrm rot="10800000" flipH="1">
            <a:off x="468313" y="3068638"/>
            <a:ext cx="2808287" cy="2665412"/>
          </a:xfrm>
          <a:prstGeom prst="bentConnector3">
            <a:avLst>
              <a:gd name="adj1" fmla="val -813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4" name="AutoShape 44"/>
          <p:cNvCxnSpPr>
            <a:cxnSpLocks noChangeShapeType="1"/>
            <a:stCxn id="15386" idx="1"/>
            <a:endCxn id="15365" idx="1"/>
          </p:cNvCxnSpPr>
          <p:nvPr/>
        </p:nvCxnSpPr>
        <p:spPr bwMode="auto">
          <a:xfrm rot="10800000">
            <a:off x="3276600" y="3068638"/>
            <a:ext cx="1727200" cy="2628900"/>
          </a:xfrm>
          <a:prstGeom prst="bentConnector3">
            <a:avLst>
              <a:gd name="adj1" fmla="val 1296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176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7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39552" y="980728"/>
            <a:ext cx="7993062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zh-CN" altLang="en-US" sz="3600" b="1"/>
              <a:t>优点</a:t>
            </a:r>
            <a:r>
              <a:rPr lang="en-US" altLang="zh-CN" sz="3600" b="1"/>
              <a:t>:</a:t>
            </a:r>
            <a:r>
              <a:rPr lang="zh-CN" altLang="en-US" sz="3200"/>
              <a:t>不要求函数可微</a:t>
            </a:r>
            <a:r>
              <a:rPr lang="en-US" altLang="zh-CN" sz="3200"/>
              <a:t>,</a:t>
            </a:r>
            <a:r>
              <a:rPr lang="zh-CN" altLang="en-US" sz="3200"/>
              <a:t>甚至当函数不连续时，</a:t>
            </a:r>
          </a:p>
          <a:p>
            <a:pPr algn="ctr"/>
            <a:r>
              <a:rPr lang="en-US" altLang="zh-CN" sz="3200"/>
              <a:t>0.618</a:t>
            </a:r>
            <a:r>
              <a:rPr lang="zh-CN" altLang="en-US" sz="3200"/>
              <a:t>法仍可应用。</a:t>
            </a:r>
            <a:r>
              <a:rPr lang="zh-CN" altLang="en-US" sz="3200" b="1"/>
              <a:t>             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79512" y="2499524"/>
            <a:ext cx="7704856" cy="21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/>
              <a:t>缺点：</a:t>
            </a:r>
            <a:r>
              <a:rPr lang="zh-CN" altLang="en-US" sz="3200"/>
              <a:t>收敛比较慢，</a:t>
            </a:r>
            <a:endParaRPr lang="en-US" altLang="zh-CN" sz="3200"/>
          </a:p>
          <a:p>
            <a:r>
              <a:rPr lang="en-US" altLang="zh-CN" sz="3200"/>
              <a:t>              0.618</a:t>
            </a:r>
            <a:r>
              <a:rPr lang="zh-CN" altLang="en-US" sz="3200"/>
              <a:t>法只适用于单峰函数，</a:t>
            </a:r>
            <a:endParaRPr lang="en-US" altLang="zh-CN" sz="3200"/>
          </a:p>
          <a:p>
            <a:r>
              <a:rPr lang="zh-CN" altLang="en-US" sz="3200"/>
              <a:t>              所以需要先确定单峰区间，</a:t>
            </a:r>
            <a:endParaRPr lang="en-US" altLang="zh-CN" sz="3200"/>
          </a:p>
          <a:p>
            <a:r>
              <a:rPr lang="en-US" altLang="zh-CN" sz="3200"/>
              <a:t>              </a:t>
            </a:r>
            <a:r>
              <a:rPr lang="zh-CN" altLang="en-US" sz="3200"/>
              <a:t>再使用</a:t>
            </a:r>
            <a:r>
              <a:rPr lang="en-US" altLang="zh-CN" sz="3200"/>
              <a:t>0.618</a:t>
            </a:r>
            <a:r>
              <a:rPr lang="zh-CN" altLang="en-US" sz="3200"/>
              <a:t>法的计算公式。</a:t>
            </a:r>
          </a:p>
        </p:txBody>
      </p:sp>
    </p:spTree>
    <p:extLst>
      <p:ext uri="{BB962C8B-B14F-4D97-AF65-F5344CB8AC3E}">
        <p14:creationId xmlns:p14="http://schemas.microsoft.com/office/powerpoint/2010/main" val="308958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547813" y="333375"/>
          <a:ext cx="50403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60" name="公式" r:id="rId4" imgW="2095200" imgH="228600" progId="Equation.3">
                  <p:embed/>
                </p:oleObj>
              </mc:Choice>
              <mc:Fallback>
                <p:oleObj name="公式" r:id="rId4" imgW="2095200" imgH="228600" progId="Equation.3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3375"/>
                        <a:ext cx="50403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684213" y="404813"/>
            <a:ext cx="7191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例：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296983"/>
              </p:ext>
            </p:extLst>
          </p:nvPr>
        </p:nvGraphicFramePr>
        <p:xfrm>
          <a:off x="318034" y="842355"/>
          <a:ext cx="7566334" cy="414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61" name="公式" r:id="rId6" imgW="3733560" imgH="2044440" progId="Equation.3">
                  <p:embed/>
                </p:oleObj>
              </mc:Choice>
              <mc:Fallback>
                <p:oleObj name="公式" r:id="rId6" imgW="3733560" imgH="2044440" progId="Equation.3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34" y="842355"/>
                        <a:ext cx="7566334" cy="4143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189274"/>
              </p:ext>
            </p:extLst>
          </p:nvPr>
        </p:nvGraphicFramePr>
        <p:xfrm>
          <a:off x="68844" y="5623715"/>
          <a:ext cx="3023271" cy="738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62" name="公式" r:id="rId8" imgW="1612800" imgH="393480" progId="Equation.3">
                  <p:embed/>
                </p:oleObj>
              </mc:Choice>
              <mc:Fallback>
                <p:oleObj name="公式" r:id="rId8" imgW="1612800" imgH="393480" progId="Equation.3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4" y="5623715"/>
                        <a:ext cx="3023271" cy="738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6" name="Group 6"/>
          <p:cNvGrpSpPr>
            <a:grpSpLocks/>
          </p:cNvGrpSpPr>
          <p:nvPr/>
        </p:nvGrpSpPr>
        <p:grpSpPr bwMode="auto">
          <a:xfrm>
            <a:off x="3339133" y="5045123"/>
            <a:ext cx="4319588" cy="287338"/>
            <a:chOff x="2064" y="3521"/>
            <a:chExt cx="2721" cy="181"/>
          </a:xfrm>
        </p:grpSpPr>
        <p:sp>
          <p:nvSpPr>
            <p:cNvPr id="66567" name="Line 7"/>
            <p:cNvSpPr>
              <a:spLocks noChangeShapeType="1"/>
            </p:cNvSpPr>
            <p:nvPr/>
          </p:nvSpPr>
          <p:spPr bwMode="auto">
            <a:xfrm>
              <a:off x="2064" y="3566"/>
              <a:ext cx="2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8" name="Line 8"/>
            <p:cNvSpPr>
              <a:spLocks noChangeShapeType="1"/>
            </p:cNvSpPr>
            <p:nvPr/>
          </p:nvSpPr>
          <p:spPr bwMode="auto">
            <a:xfrm>
              <a:off x="2336" y="352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9" name="Line 9"/>
            <p:cNvSpPr>
              <a:spLocks noChangeShapeType="1"/>
            </p:cNvSpPr>
            <p:nvPr/>
          </p:nvSpPr>
          <p:spPr bwMode="auto">
            <a:xfrm>
              <a:off x="2517" y="352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0" name="Line 10"/>
            <p:cNvSpPr>
              <a:spLocks noChangeShapeType="1"/>
            </p:cNvSpPr>
            <p:nvPr/>
          </p:nvSpPr>
          <p:spPr bwMode="auto">
            <a:xfrm>
              <a:off x="2695" y="352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" name="Line 11"/>
            <p:cNvSpPr>
              <a:spLocks noChangeShapeType="1"/>
            </p:cNvSpPr>
            <p:nvPr/>
          </p:nvSpPr>
          <p:spPr bwMode="auto">
            <a:xfrm>
              <a:off x="2880" y="352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3061" y="352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>
              <a:off x="3243" y="352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>
              <a:off x="3424" y="352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5" name="Line 15"/>
            <p:cNvSpPr>
              <a:spLocks noChangeShapeType="1"/>
            </p:cNvSpPr>
            <p:nvPr/>
          </p:nvSpPr>
          <p:spPr bwMode="auto">
            <a:xfrm>
              <a:off x="3606" y="352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>
              <a:off x="3787" y="352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>
              <a:off x="3969" y="352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>
              <a:off x="4150" y="3521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Rectangle 19"/>
            <p:cNvSpPr>
              <a:spLocks noChangeArrowheads="1"/>
            </p:cNvSpPr>
            <p:nvPr/>
          </p:nvSpPr>
          <p:spPr bwMode="auto">
            <a:xfrm>
              <a:off x="2290" y="3612"/>
              <a:ext cx="91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6580" name="Rectangle 20"/>
            <p:cNvSpPr>
              <a:spLocks noChangeArrowheads="1"/>
            </p:cNvSpPr>
            <p:nvPr/>
          </p:nvSpPr>
          <p:spPr bwMode="auto">
            <a:xfrm>
              <a:off x="4105" y="3612"/>
              <a:ext cx="91" cy="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3635202" y="5395913"/>
            <a:ext cx="3603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6514927" y="5395913"/>
            <a:ext cx="3603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66583" name="Group 23"/>
          <p:cNvGrpSpPr>
            <a:grpSpLocks/>
          </p:cNvGrpSpPr>
          <p:nvPr/>
        </p:nvGrpSpPr>
        <p:grpSpPr bwMode="auto">
          <a:xfrm>
            <a:off x="4714702" y="5219701"/>
            <a:ext cx="269875" cy="465137"/>
            <a:chOff x="2925" y="3455"/>
            <a:chExt cx="170" cy="293"/>
          </a:xfrm>
        </p:grpSpPr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2971" y="3455"/>
              <a:ext cx="45" cy="4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85" name="Object 25"/>
            <p:cNvGraphicFramePr>
              <a:graphicFrameLocks noChangeAspect="1"/>
            </p:cNvGraphicFramePr>
            <p:nvPr/>
          </p:nvGraphicFramePr>
          <p:xfrm>
            <a:off x="2925" y="3513"/>
            <a:ext cx="17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763" name="Equation" r:id="rId10" imgW="164880" imgH="228600" progId="Equation.DSMT4">
                    <p:embed/>
                  </p:oleObj>
                </mc:Choice>
                <mc:Fallback>
                  <p:oleObj name="Equation" r:id="rId10" imgW="164880" imgH="228600" progId="Equation.DSMT4">
                    <p:embed/>
                    <p:pic>
                      <p:nvPicPr>
                        <p:cNvPr id="6658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513"/>
                          <a:ext cx="17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86" name="Group 26"/>
          <p:cNvGrpSpPr>
            <a:grpSpLocks/>
          </p:cNvGrpSpPr>
          <p:nvPr/>
        </p:nvGrpSpPr>
        <p:grpSpPr bwMode="auto">
          <a:xfrm>
            <a:off x="5473527" y="5218113"/>
            <a:ext cx="290512" cy="466725"/>
            <a:chOff x="3403" y="3454"/>
            <a:chExt cx="183" cy="294"/>
          </a:xfrm>
        </p:grpSpPr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3435" y="3454"/>
              <a:ext cx="45" cy="4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88" name="Object 28"/>
            <p:cNvGraphicFramePr>
              <a:graphicFrameLocks noChangeAspect="1"/>
            </p:cNvGraphicFramePr>
            <p:nvPr/>
          </p:nvGraphicFramePr>
          <p:xfrm>
            <a:off x="3403" y="3513"/>
            <a:ext cx="18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764" name="Equation" r:id="rId12" imgW="177480" imgH="228600" progId="Equation.DSMT4">
                    <p:embed/>
                  </p:oleObj>
                </mc:Choice>
                <mc:Fallback>
                  <p:oleObj name="Equation" r:id="rId12" imgW="177480" imgH="228600" progId="Equation.DSMT4">
                    <p:embed/>
                    <p:pic>
                      <p:nvPicPr>
                        <p:cNvPr id="6658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3513"/>
                          <a:ext cx="18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89" name="Rectangle 29"/>
          <p:cNvSpPr>
            <a:spLocks noChangeArrowheads="1"/>
          </p:cNvSpPr>
          <p:nvPr/>
        </p:nvSpPr>
        <p:spPr bwMode="auto">
          <a:xfrm>
            <a:off x="6875289" y="5468938"/>
            <a:ext cx="28892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66590" name="Rectangle 30"/>
          <p:cNvSpPr>
            <a:spLocks noChangeArrowheads="1"/>
          </p:cNvSpPr>
          <p:nvPr/>
        </p:nvSpPr>
        <p:spPr bwMode="auto">
          <a:xfrm>
            <a:off x="4714702" y="5611813"/>
            <a:ext cx="2889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6659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061445"/>
              </p:ext>
            </p:extLst>
          </p:nvPr>
        </p:nvGraphicFramePr>
        <p:xfrm>
          <a:off x="5506864" y="5599113"/>
          <a:ext cx="2905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65" name="Equation" r:id="rId14" imgW="177480" imgH="228600" progId="Equation.DSMT4">
                  <p:embed/>
                </p:oleObj>
              </mc:Choice>
              <mc:Fallback>
                <p:oleObj name="Equation" r:id="rId14" imgW="177480" imgH="228600" progId="Equation.DSMT4">
                  <p:embed/>
                  <p:pic>
                    <p:nvPicPr>
                      <p:cNvPr id="6659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864" y="5599113"/>
                        <a:ext cx="29051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92" name="Group 32"/>
          <p:cNvGrpSpPr>
            <a:grpSpLocks/>
          </p:cNvGrpSpPr>
          <p:nvPr/>
        </p:nvGrpSpPr>
        <p:grpSpPr bwMode="auto">
          <a:xfrm>
            <a:off x="5867227" y="5202238"/>
            <a:ext cx="311150" cy="482600"/>
            <a:chOff x="3651" y="3444"/>
            <a:chExt cx="196" cy="304"/>
          </a:xfrm>
        </p:grpSpPr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3682" y="3444"/>
              <a:ext cx="45" cy="4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94" name="Object 34"/>
            <p:cNvGraphicFramePr>
              <a:graphicFrameLocks noChangeAspect="1"/>
            </p:cNvGraphicFramePr>
            <p:nvPr/>
          </p:nvGraphicFramePr>
          <p:xfrm>
            <a:off x="3651" y="3513"/>
            <a:ext cx="19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766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66594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3513"/>
                          <a:ext cx="19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95" name="Rectangle 35"/>
          <p:cNvSpPr>
            <a:spLocks noChangeArrowheads="1"/>
          </p:cNvSpPr>
          <p:nvPr/>
        </p:nvSpPr>
        <p:spPr bwMode="auto">
          <a:xfrm>
            <a:off x="4787727" y="5972176"/>
            <a:ext cx="2159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6596" name="Rectangle 36"/>
          <p:cNvSpPr>
            <a:spLocks noChangeArrowheads="1"/>
          </p:cNvSpPr>
          <p:nvPr/>
        </p:nvSpPr>
        <p:spPr bwMode="auto">
          <a:xfrm>
            <a:off x="5987878" y="6043613"/>
            <a:ext cx="2159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6659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204428"/>
              </p:ext>
            </p:extLst>
          </p:nvPr>
        </p:nvGraphicFramePr>
        <p:xfrm>
          <a:off x="5579889" y="6030913"/>
          <a:ext cx="2905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67" name="Equation" r:id="rId18" imgW="177480" imgH="228600" progId="Equation.DSMT4">
                  <p:embed/>
                </p:oleObj>
              </mc:Choice>
              <mc:Fallback>
                <p:oleObj name="Equation" r:id="rId18" imgW="177480" imgH="228600" progId="Equation.DSMT4">
                  <p:embed/>
                  <p:pic>
                    <p:nvPicPr>
                      <p:cNvPr id="6659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889" y="6030913"/>
                        <a:ext cx="29051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98" name="Group 38"/>
          <p:cNvGrpSpPr>
            <a:grpSpLocks/>
          </p:cNvGrpSpPr>
          <p:nvPr/>
        </p:nvGrpSpPr>
        <p:grpSpPr bwMode="auto">
          <a:xfrm>
            <a:off x="5229052" y="5218113"/>
            <a:ext cx="269875" cy="479425"/>
            <a:chOff x="3249" y="3454"/>
            <a:chExt cx="170" cy="302"/>
          </a:xfrm>
        </p:grpSpPr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3313" y="3454"/>
              <a:ext cx="46" cy="45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600" name="Object 40"/>
            <p:cNvGraphicFramePr>
              <a:graphicFrameLocks noChangeAspect="1"/>
            </p:cNvGraphicFramePr>
            <p:nvPr/>
          </p:nvGraphicFramePr>
          <p:xfrm>
            <a:off x="3249" y="3521"/>
            <a:ext cx="17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768" name="Equation" r:id="rId20" imgW="164880" imgH="228600" progId="Equation.DSMT4">
                    <p:embed/>
                  </p:oleObj>
                </mc:Choice>
                <mc:Fallback>
                  <p:oleObj name="Equation" r:id="rId20" imgW="164880" imgH="228600" progId="Equation.DSMT4">
                    <p:embed/>
                    <p:pic>
                      <p:nvPicPr>
                        <p:cNvPr id="6660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" y="3521"/>
                          <a:ext cx="17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/>
          <p:cNvSpPr/>
          <p:nvPr/>
        </p:nvSpPr>
        <p:spPr>
          <a:xfrm>
            <a:off x="6509661" y="5568377"/>
            <a:ext cx="441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400" b="1" i="1">
                <a:solidFill>
                  <a:srgbClr val="007A77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7A77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AFCF6B4F-2AD3-423B-98D5-4412CE99D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386384"/>
              </p:ext>
            </p:extLst>
          </p:nvPr>
        </p:nvGraphicFramePr>
        <p:xfrm>
          <a:off x="6916947" y="89112"/>
          <a:ext cx="2204814" cy="67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769" name="公式" r:id="rId22" imgW="1485720" imgH="457200" progId="Equation.3">
                  <p:embed/>
                </p:oleObj>
              </mc:Choice>
              <mc:Fallback>
                <p:oleObj name="公式" r:id="rId22" imgW="1485720" imgH="457200" progId="Equation.3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947" y="89112"/>
                        <a:ext cx="2204814" cy="678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27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1" grpId="0"/>
      <p:bldP spid="66582" grpId="0"/>
      <p:bldP spid="66589" grpId="0"/>
      <p:bldP spid="66590" grpId="0"/>
      <p:bldP spid="66595" grpId="0"/>
      <p:bldP spid="66596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672"/>
            <a:ext cx="3406279" cy="699864"/>
          </a:xfrm>
        </p:spPr>
        <p:txBody>
          <a:bodyPr/>
          <a:lstStyle/>
          <a:p>
            <a:pPr algn="l"/>
            <a:r>
              <a:rPr lang="en-US" altLang="zh-CN" sz="3600" b="1"/>
              <a:t>2. Fibonacci</a:t>
            </a:r>
            <a:r>
              <a:rPr lang="zh-CN" altLang="en-US" sz="3600" b="1"/>
              <a:t>法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412776"/>
            <a:ext cx="8540750" cy="4194175"/>
          </a:xfrm>
        </p:spPr>
        <p:txBody>
          <a:bodyPr/>
          <a:lstStyle/>
          <a:p>
            <a:r>
              <a:rPr lang="zh-CN" altLang="en-US" b="1" dirty="0"/>
              <a:t>定义：设有数列</a:t>
            </a:r>
            <a:r>
              <a:rPr lang="en-US" altLang="zh-CN" b="1" dirty="0"/>
              <a:t>{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}</a:t>
            </a:r>
            <a:r>
              <a:rPr lang="zh-CN" altLang="en-US" b="1" dirty="0"/>
              <a:t>满足条件：</a:t>
            </a:r>
          </a:p>
          <a:p>
            <a:pPr marL="0" indent="0">
              <a:buNone/>
            </a:pPr>
            <a:r>
              <a:rPr lang="zh-CN" altLang="en-US" b="1" dirty="0"/>
              <a:t>        </a:t>
            </a: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i="1" dirty="0">
                <a:latin typeface="Times New Roman" panose="02020603050405020304" pitchFamily="18" charset="0"/>
              </a:rPr>
              <a:t>=F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(2)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k+1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="1" i="1" dirty="0">
                <a:latin typeface="Times New Roman" panose="02020603050405020304" pitchFamily="18" charset="0"/>
              </a:rPr>
              <a:t>+F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k-1</a:t>
            </a:r>
            <a:r>
              <a:rPr lang="en-US" altLang="zh-CN" b="1" dirty="0">
                <a:latin typeface="Times New Roman" panose="02020603050405020304" pitchFamily="18" charset="0"/>
              </a:rPr>
              <a:t>, 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=1,2,…</a:t>
            </a:r>
          </a:p>
          <a:p>
            <a:pPr marL="0" indent="0">
              <a:buNone/>
            </a:pPr>
            <a:r>
              <a:rPr lang="zh-CN" altLang="en-US" b="1" dirty="0"/>
              <a:t>则称数列</a:t>
            </a:r>
            <a:r>
              <a:rPr lang="en-US" altLang="zh-CN" b="1" dirty="0"/>
              <a:t>{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/>
              <a:t>}</a:t>
            </a:r>
            <a:r>
              <a:rPr lang="zh-CN" altLang="en-US" b="1" dirty="0"/>
              <a:t>为</a:t>
            </a:r>
            <a:r>
              <a:rPr lang="en-US" altLang="zh-CN" b="1" dirty="0">
                <a:solidFill>
                  <a:srgbClr val="FF0000"/>
                </a:solidFill>
              </a:rPr>
              <a:t>Fibonacci</a:t>
            </a:r>
            <a:r>
              <a:rPr lang="zh-CN" altLang="en-US" b="1" dirty="0">
                <a:solidFill>
                  <a:srgbClr val="FF0000"/>
                </a:solidFill>
              </a:rPr>
              <a:t>数列</a:t>
            </a:r>
            <a:r>
              <a:rPr lang="zh-CN" altLang="en-US" b="1" dirty="0"/>
              <a:t>。</a:t>
            </a:r>
          </a:p>
          <a:p>
            <a:endParaRPr lang="zh-CN" altLang="en-US" b="1" dirty="0"/>
          </a:p>
          <a:p>
            <a:pPr marL="0" indent="0"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    0   1   2   3   4   5   6   7</a:t>
            </a:r>
            <a:r>
              <a:rPr lang="en-US" altLang="zh-CN" b="1" dirty="0"/>
              <a:t>  </a:t>
            </a:r>
            <a:r>
              <a:rPr lang="en-US" altLang="zh-CN" b="1" dirty="0">
                <a:latin typeface="Arial" panose="020B0604020202020204" pitchFamily="34" charset="0"/>
              </a:rPr>
              <a:t>…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latin typeface="Times New Roman" panose="02020603050405020304" pitchFamily="18" charset="0"/>
              </a:rPr>
              <a:t>1   1   2   3   5   8  13  21…</a:t>
            </a:r>
          </a:p>
        </p:txBody>
      </p:sp>
    </p:spTree>
    <p:extLst>
      <p:ext uri="{BB962C8B-B14F-4D97-AF65-F5344CB8AC3E}">
        <p14:creationId xmlns:p14="http://schemas.microsoft.com/office/powerpoint/2010/main" val="196430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631298"/>
            <a:ext cx="79930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/>
              <a:t>Fabonacci</a:t>
            </a:r>
            <a:r>
              <a:rPr lang="zh-CN" altLang="en-US" sz="3200"/>
              <a:t>法在迭代计算试探点的公式</a:t>
            </a:r>
            <a:r>
              <a:rPr lang="zh-CN" altLang="en-US" b="1"/>
              <a:t>：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779588" y="1412875"/>
          <a:ext cx="3998912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24" name="Equation" r:id="rId3" imgW="1523880" imgH="888840" progId="Equation.DSMT4">
                  <p:embed/>
                </p:oleObj>
              </mc:Choice>
              <mc:Fallback>
                <p:oleObj name="Equation" r:id="rId3" imgW="1523880" imgH="888840" progId="Equation.DSMT4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1412875"/>
                        <a:ext cx="3998912" cy="233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23528" y="3878790"/>
            <a:ext cx="849719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/>
              <a:t>其中</a:t>
            </a: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zh-CN" altLang="en-US" sz="2800"/>
              <a:t>为计算函数值的次数（不包括初始区间端点</a:t>
            </a:r>
          </a:p>
          <a:p>
            <a:pPr algn="ctr"/>
            <a:r>
              <a:rPr lang="zh-CN" altLang="en-US" sz="2800"/>
              <a:t>的计算），需要事先给出。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006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96521"/>
              </p:ext>
            </p:extLst>
          </p:nvPr>
        </p:nvGraphicFramePr>
        <p:xfrm>
          <a:off x="179512" y="476672"/>
          <a:ext cx="640873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8" name="公式" r:id="rId3" imgW="2679480" imgH="431640" progId="Equation.3">
                  <p:embed/>
                </p:oleObj>
              </mc:Choice>
              <mc:Fallback>
                <p:oleObj name="公式" r:id="rId3" imgW="2679480" imgH="431640" progId="Equation.3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640873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79512" y="1772816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只要给出初始区间长度</a:t>
            </a:r>
            <a:r>
              <a:rPr lang="en-US" altLang="zh-CN" sz="3200" i="1">
                <a:latin typeface="Times New Roman" panose="02020603050405020304" pitchFamily="18" charset="0"/>
              </a:rPr>
              <a:t>b</a:t>
            </a:r>
            <a:r>
              <a:rPr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lang="en-US" altLang="zh-CN" sz="3200">
                <a:latin typeface="Times New Roman" panose="02020603050405020304" pitchFamily="18" charset="0"/>
              </a:rPr>
              <a:t>-</a:t>
            </a: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en-US" altLang="zh-CN" sz="3200" baseline="-25000">
                <a:latin typeface="Times New Roman" panose="02020603050405020304" pitchFamily="18" charset="0"/>
              </a:rPr>
              <a:t>1</a:t>
            </a:r>
            <a:r>
              <a:rPr lang="zh-CN" altLang="en-US" sz="3200"/>
              <a:t>及精度要求</a:t>
            </a:r>
            <a:r>
              <a:rPr lang="en-US" altLang="zh-CN" sz="3200" i="1">
                <a:latin typeface="Times New Roman" panose="02020603050405020304" pitchFamily="18" charset="0"/>
              </a:rPr>
              <a:t>L</a:t>
            </a:r>
            <a:r>
              <a:rPr lang="zh-CN" altLang="en-US" sz="3200"/>
              <a:t>，就可以求出计算函数值的次数</a:t>
            </a:r>
            <a:r>
              <a:rPr lang="en-US" altLang="zh-CN" sz="3200" i="1">
                <a:latin typeface="Times New Roman" panose="02020603050405020304" pitchFamily="18" charset="0"/>
              </a:rPr>
              <a:t>n</a:t>
            </a:r>
            <a:r>
              <a:rPr lang="zh-CN" altLang="en-US" sz="3200"/>
              <a:t>（不包括初始区间端点函数值的计算）。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5701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549275"/>
            <a:ext cx="42481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/>
              <a:t>特别：在第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-1</a:t>
            </a:r>
            <a:r>
              <a:rPr lang="zh-CN" altLang="en-US" sz="2800" b="1" dirty="0"/>
              <a:t>次迭代中，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272995"/>
              </p:ext>
            </p:extLst>
          </p:nvPr>
        </p:nvGraphicFramePr>
        <p:xfrm>
          <a:off x="2267744" y="1124744"/>
          <a:ext cx="6478588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32" name="Equation" r:id="rId3" imgW="3314520" imgH="1295280" progId="Equation.DSMT4">
                  <p:embed/>
                </p:oleObj>
              </mc:Choice>
              <mc:Fallback>
                <p:oleObj name="Equation" r:id="rId3" imgW="3314520" imgH="1295280" progId="Equation.DSMT4">
                  <p:embed/>
                  <p:pic>
                    <p:nvPicPr>
                      <p:cNvPr id="245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124744"/>
                        <a:ext cx="6478588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151346"/>
              </p:ext>
            </p:extLst>
          </p:nvPr>
        </p:nvGraphicFramePr>
        <p:xfrm>
          <a:off x="539749" y="3658394"/>
          <a:ext cx="7056437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33" name="公式" r:id="rId5" imgW="3288960" imgH="939600" progId="Equation.3">
                  <p:embed/>
                </p:oleObj>
              </mc:Choice>
              <mc:Fallback>
                <p:oleObj name="公式" r:id="rId5" imgW="3288960" imgH="939600" progId="Equation.3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49" y="3658394"/>
                        <a:ext cx="7056437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534570"/>
              </p:ext>
            </p:extLst>
          </p:nvPr>
        </p:nvGraphicFramePr>
        <p:xfrm>
          <a:off x="683568" y="5677694"/>
          <a:ext cx="38877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34" name="公式" r:id="rId7" imgW="1536480" imgH="203040" progId="Equation.3">
                  <p:embed/>
                </p:oleObj>
              </mc:Choice>
              <mc:Fallback>
                <p:oleObj name="公式" r:id="rId7" imgW="1536480" imgH="203040" progId="Equation.3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677694"/>
                        <a:ext cx="38877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21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79512" y="476672"/>
            <a:ext cx="136842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/>
              <a:t>步骤</a:t>
            </a:r>
            <a:r>
              <a:rPr lang="en-US" altLang="zh-CN" sz="3200" b="1"/>
              <a:t>: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268702"/>
              </p:ext>
            </p:extLst>
          </p:nvPr>
        </p:nvGraphicFramePr>
        <p:xfrm>
          <a:off x="684212" y="1124744"/>
          <a:ext cx="8208268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4" name="公式" r:id="rId3" imgW="3085920" imgH="2006280" progId="Equation.3">
                  <p:embed/>
                </p:oleObj>
              </mc:Choice>
              <mc:Fallback>
                <p:oleObj name="公式" r:id="rId3" imgW="3085920" imgH="2006280" progId="Equation.3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" y="1124744"/>
                        <a:ext cx="8208268" cy="475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75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36" y="714465"/>
            <a:ext cx="1511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定义：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395838"/>
              </p:ext>
            </p:extLst>
          </p:nvPr>
        </p:nvGraphicFramePr>
        <p:xfrm>
          <a:off x="755650" y="847770"/>
          <a:ext cx="7920038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0" name="Equation" r:id="rId3" imgW="3695400" imgH="672840" progId="Equation.DSMT4">
                  <p:embed/>
                </p:oleObj>
              </mc:Choice>
              <mc:Fallback>
                <p:oleObj name="Equation" r:id="rId3" imgW="3695400" imgH="672840" progId="Equation.DSMT4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47770"/>
                        <a:ext cx="7920038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19662D8-C3C9-4060-87C6-34A8456E7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780928"/>
            <a:ext cx="4237387" cy="28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8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47692"/>
              </p:ext>
            </p:extLst>
          </p:nvPr>
        </p:nvGraphicFramePr>
        <p:xfrm>
          <a:off x="395536" y="564028"/>
          <a:ext cx="5663951" cy="381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27" name="公式" r:id="rId3" imgW="3390840" imgH="228600" progId="Equation.3">
                  <p:embed/>
                </p:oleObj>
              </mc:Choice>
              <mc:Fallback>
                <p:oleObj name="公式" r:id="rId3" imgW="3390840" imgH="2286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64028"/>
                        <a:ext cx="5663951" cy="381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878007"/>
              </p:ext>
            </p:extLst>
          </p:nvPr>
        </p:nvGraphicFramePr>
        <p:xfrm>
          <a:off x="395536" y="869826"/>
          <a:ext cx="4752062" cy="162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28" name="公式" r:id="rId5" imgW="2666880" imgH="914400" progId="Equation.3">
                  <p:embed/>
                </p:oleObj>
              </mc:Choice>
              <mc:Fallback>
                <p:oleObj name="公式" r:id="rId5" imgW="2666880" imgH="914400" progId="Equation.3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869826"/>
                        <a:ext cx="4752062" cy="1626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79776"/>
              </p:ext>
            </p:extLst>
          </p:nvPr>
        </p:nvGraphicFramePr>
        <p:xfrm>
          <a:off x="416217" y="2420888"/>
          <a:ext cx="4176464" cy="154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29" name="公式" r:id="rId7" imgW="2476440" imgH="914400" progId="Equation.3">
                  <p:embed/>
                </p:oleObj>
              </mc:Choice>
              <mc:Fallback>
                <p:oleObj name="公式" r:id="rId7" imgW="2476440" imgH="914400" progId="Equation.3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17" y="2420888"/>
                        <a:ext cx="4176464" cy="1540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270748"/>
              </p:ext>
            </p:extLst>
          </p:nvPr>
        </p:nvGraphicFramePr>
        <p:xfrm>
          <a:off x="416217" y="4004487"/>
          <a:ext cx="2573040" cy="384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30" name="公式" r:id="rId9" imgW="1358640" imgH="203040" progId="Equation.3">
                  <p:embed/>
                </p:oleObj>
              </mc:Choice>
              <mc:Fallback>
                <p:oleObj name="公式" r:id="rId9" imgW="1358640" imgH="203040" progId="Equation.3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17" y="4004487"/>
                        <a:ext cx="2573040" cy="384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381219"/>
              </p:ext>
            </p:extLst>
          </p:nvPr>
        </p:nvGraphicFramePr>
        <p:xfrm>
          <a:off x="395536" y="4432522"/>
          <a:ext cx="4967783" cy="159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31" name="公式" r:id="rId11" imgW="2997000" imgH="965160" progId="Equation.3">
                  <p:embed/>
                </p:oleObj>
              </mc:Choice>
              <mc:Fallback>
                <p:oleObj name="公式" r:id="rId11" imgW="2997000" imgH="965160" progId="Equation.3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32522"/>
                        <a:ext cx="4967783" cy="159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5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14024"/>
              </p:ext>
            </p:extLst>
          </p:nvPr>
        </p:nvGraphicFramePr>
        <p:xfrm>
          <a:off x="1119188" y="188913"/>
          <a:ext cx="7086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50" name="Equation" r:id="rId3" imgW="2946240" imgH="228600" progId="Equation.DSMT4">
                  <p:embed/>
                </p:oleObj>
              </mc:Choice>
              <mc:Fallback>
                <p:oleObj name="Equation" r:id="rId3" imgW="2946240" imgH="228600" progId="Equation.DSMT4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88913"/>
                        <a:ext cx="7086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84213" y="188913"/>
            <a:ext cx="7191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/>
              <a:t>例：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651335"/>
              </p:ext>
            </p:extLst>
          </p:nvPr>
        </p:nvGraphicFramePr>
        <p:xfrm>
          <a:off x="715168" y="1700808"/>
          <a:ext cx="7713663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51" name="Equation" r:id="rId5" imgW="3390840" imgH="1587240" progId="Equation.DSMT4">
                  <p:embed/>
                </p:oleObj>
              </mc:Choice>
              <mc:Fallback>
                <p:oleObj name="Equation" r:id="rId5" imgW="3390840" imgH="1587240" progId="Equation.DSMT4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" y="1700808"/>
                        <a:ext cx="7713663" cy="361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296034"/>
              </p:ext>
            </p:extLst>
          </p:nvPr>
        </p:nvGraphicFramePr>
        <p:xfrm>
          <a:off x="2326481" y="5366979"/>
          <a:ext cx="49228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52" name="Equation" r:id="rId7" imgW="2120760" imgH="393480" progId="Equation.DSMT4">
                  <p:embed/>
                </p:oleObj>
              </mc:Choice>
              <mc:Fallback>
                <p:oleObj name="Equation" r:id="rId7" imgW="2120760" imgH="393480" progId="Equation.DSMT4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481" y="5366979"/>
                        <a:ext cx="49228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992455"/>
              </p:ext>
            </p:extLst>
          </p:nvPr>
        </p:nvGraphicFramePr>
        <p:xfrm>
          <a:off x="939800" y="620713"/>
          <a:ext cx="35179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53" name="Equation" r:id="rId9" imgW="1726920" imgH="393480" progId="Equation.DSMT4">
                  <p:embed/>
                </p:oleObj>
              </mc:Choice>
              <mc:Fallback>
                <p:oleObj name="Equation" r:id="rId9" imgW="1726920" imgH="393480" progId="Equation.DSMT4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620713"/>
                        <a:ext cx="35179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4859338" y="692150"/>
          <a:ext cx="38163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54" name="公式" r:id="rId11" imgW="2145960" imgH="431640" progId="Equation.3">
                  <p:embed/>
                </p:oleObj>
              </mc:Choice>
              <mc:Fallback>
                <p:oleObj name="公式" r:id="rId11" imgW="2145960" imgH="431640" progId="Equation.3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692150"/>
                        <a:ext cx="38163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787900" y="692150"/>
            <a:ext cx="3887788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9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-8370" y="477043"/>
            <a:ext cx="6696670" cy="792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/>
              <a:t>3, Fibonacci</a:t>
            </a:r>
            <a:r>
              <a:rPr lang="zh-CN" altLang="en-US" sz="3600" b="1"/>
              <a:t>法与</a:t>
            </a:r>
            <a:r>
              <a:rPr lang="en-US" altLang="zh-CN" sz="3600" b="1"/>
              <a:t>0.618</a:t>
            </a:r>
            <a:r>
              <a:rPr lang="zh-CN" altLang="en-US" sz="3600" b="1"/>
              <a:t>法的关系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0825" y="1052513"/>
            <a:ext cx="669607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600" b="1"/>
              <a:t>0.618</a:t>
            </a:r>
            <a:r>
              <a:rPr lang="zh-CN" altLang="en-US" sz="2600" b="1"/>
              <a:t>法可作为</a:t>
            </a:r>
            <a:r>
              <a:rPr lang="en-US" altLang="zh-CN" sz="2600" b="1"/>
              <a:t>Fibonacci</a:t>
            </a:r>
            <a:r>
              <a:rPr lang="zh-CN" altLang="en-US" sz="2600" b="1"/>
              <a:t>法的极限形式</a:t>
            </a:r>
            <a:r>
              <a:rPr lang="en-US" altLang="zh-CN" sz="2600" b="1"/>
              <a:t>: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268538" y="1628775"/>
          <a:ext cx="280828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58" name="公式" r:id="rId3" imgW="1028520" imgH="431640" progId="Equation.3">
                  <p:embed/>
                </p:oleObj>
              </mc:Choice>
              <mc:Fallback>
                <p:oleObj name="公式" r:id="rId3" imgW="1028520" imgH="43164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628775"/>
                        <a:ext cx="2808287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8313" y="2636838"/>
            <a:ext cx="66246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600" b="1"/>
              <a:t>从理论上</a:t>
            </a:r>
            <a:r>
              <a:rPr lang="en-US" altLang="zh-CN" sz="2600" b="1"/>
              <a:t>,Fibonacci</a:t>
            </a:r>
            <a:r>
              <a:rPr lang="zh-CN" altLang="en-US" sz="2600" b="1"/>
              <a:t>法的精度高于</a:t>
            </a:r>
            <a:r>
              <a:rPr lang="en-US" altLang="zh-CN" sz="2600" b="1"/>
              <a:t>0.618</a:t>
            </a:r>
            <a:r>
              <a:rPr lang="zh-CN" altLang="en-US" sz="2600" b="1"/>
              <a:t>法</a:t>
            </a:r>
            <a:r>
              <a:rPr lang="en-US" altLang="zh-CN" sz="2600" b="1"/>
              <a:t>: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0825" y="3429000"/>
            <a:ext cx="82089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600" b="1" dirty="0"/>
              <a:t>设计算函数值的次数为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600" b="1" dirty="0"/>
              <a:t>，即都进行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</a:rPr>
              <a:t>-1</a:t>
            </a:r>
            <a:r>
              <a:rPr lang="zh-CN" altLang="en-US" sz="2600" b="1" dirty="0"/>
              <a:t>次迭代，</a:t>
            </a:r>
          </a:p>
          <a:p>
            <a:pPr algn="ctr"/>
            <a:r>
              <a:rPr lang="zh-CN" altLang="en-US" sz="2600" b="1" dirty="0"/>
              <a:t>      初始区间都是</a:t>
            </a:r>
            <a:r>
              <a:rPr lang="en-US" altLang="zh-CN" sz="2600" b="1" dirty="0">
                <a:latin typeface="Times New Roman" panose="02020603050405020304" pitchFamily="18" charset="0"/>
              </a:rPr>
              <a:t>[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,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].</a:t>
            </a:r>
            <a:r>
              <a:rPr lang="en-US" altLang="zh-CN" dirty="0"/>
              <a:t>                                           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187450" y="4292600"/>
          <a:ext cx="60483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59" name="公式" r:id="rId5" imgW="2539800" imgH="241200" progId="Equation.3">
                  <p:embed/>
                </p:oleObj>
              </mc:Choice>
              <mc:Fallback>
                <p:oleObj name="公式" r:id="rId5" imgW="2539800" imgH="241200" progId="Equation.3">
                  <p:embed/>
                  <p:pic>
                    <p:nvPicPr>
                      <p:cNvPr id="307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92600"/>
                        <a:ext cx="60483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042988" y="4724400"/>
          <a:ext cx="4203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60" name="公式" r:id="rId7" imgW="1765080" imgH="431640" progId="Equation.3">
                  <p:embed/>
                </p:oleObj>
              </mc:Choice>
              <mc:Fallback>
                <p:oleObj name="公式" r:id="rId7" imgW="1765080" imgH="431640" progId="Equation.3">
                  <p:embed/>
                  <p:pic>
                    <p:nvPicPr>
                      <p:cNvPr id="307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24400"/>
                        <a:ext cx="4203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947819"/>
              </p:ext>
            </p:extLst>
          </p:nvPr>
        </p:nvGraphicFramePr>
        <p:xfrm>
          <a:off x="1077912" y="5299075"/>
          <a:ext cx="25209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61" name="公式" r:id="rId9" imgW="927000" imgH="431640" progId="Equation.3">
                  <p:embed/>
                </p:oleObj>
              </mc:Choice>
              <mc:Fallback>
                <p:oleObj name="公式" r:id="rId9" imgW="927000" imgH="431640" progId="Equation.3">
                  <p:embed/>
                  <p:pic>
                    <p:nvPicPr>
                      <p:cNvPr id="30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2" y="5299075"/>
                        <a:ext cx="25209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8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7" grpId="0"/>
      <p:bldP spid="307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856984" cy="4194175"/>
          </a:xfrm>
        </p:spPr>
        <p:txBody>
          <a:bodyPr/>
          <a:lstStyle/>
          <a:p>
            <a:r>
              <a:rPr lang="en-US" altLang="zh-CN" dirty="0"/>
              <a:t>Fibonacci</a:t>
            </a:r>
            <a:r>
              <a:rPr lang="zh-CN" altLang="en-US" dirty="0"/>
              <a:t>法的</a:t>
            </a:r>
            <a:r>
              <a:rPr lang="zh-CN" altLang="en-US" dirty="0">
                <a:solidFill>
                  <a:srgbClr val="FF0000"/>
                </a:solidFill>
              </a:rPr>
              <a:t>缺点</a:t>
            </a:r>
            <a:r>
              <a:rPr lang="zh-CN" altLang="en-US" dirty="0"/>
              <a:t>：事先要知道计算函数值的次数。</a:t>
            </a:r>
          </a:p>
          <a:p>
            <a:endParaRPr lang="zh-CN" altLang="en-US" dirty="0"/>
          </a:p>
          <a:p>
            <a:r>
              <a:rPr lang="en-US" altLang="zh-CN" dirty="0"/>
              <a:t>0.618</a:t>
            </a:r>
            <a:r>
              <a:rPr lang="zh-CN" altLang="en-US" dirty="0"/>
              <a:t>法更简单，且收敛速度与</a:t>
            </a:r>
            <a:r>
              <a:rPr lang="en-US" altLang="zh-CN" dirty="0"/>
              <a:t>Fibonacci</a:t>
            </a:r>
            <a:r>
              <a:rPr lang="zh-CN" altLang="en-US" dirty="0"/>
              <a:t>法接近，故在解决实际问题时，一般采用</a:t>
            </a:r>
            <a:r>
              <a:rPr lang="en-US" altLang="zh-CN" dirty="0"/>
              <a:t>0.618</a:t>
            </a:r>
            <a:r>
              <a:rPr lang="zh-CN" altLang="en-US" dirty="0"/>
              <a:t>法。</a:t>
            </a:r>
          </a:p>
        </p:txBody>
      </p:sp>
    </p:spTree>
    <p:extLst>
      <p:ext uri="{BB962C8B-B14F-4D97-AF65-F5344CB8AC3E}">
        <p14:creationId xmlns:p14="http://schemas.microsoft.com/office/powerpoint/2010/main" val="284478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95496"/>
            <a:ext cx="4214169" cy="1012826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0000"/>
                </a:solidFill>
              </a:rPr>
              <a:t>二、函数逼近法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1016584"/>
            <a:ext cx="2449512" cy="7207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zh-CN" altLang="en-US" sz="3600" b="1" dirty="0"/>
              <a:t>牛顿法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81919" y="1622251"/>
            <a:ext cx="80645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基本思想：在极小点附近用二阶</a:t>
            </a:r>
            <a:r>
              <a:rPr lang="en-US" altLang="zh-CN" sz="2800" b="1"/>
              <a:t>Taylor</a:t>
            </a:r>
            <a:r>
              <a:rPr lang="zh-CN" altLang="en-US" sz="2800" b="1"/>
              <a:t>多项式近似</a:t>
            </a:r>
            <a:r>
              <a:rPr lang="zh-CN" altLang="en-US" b="1"/>
              <a:t>。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992955"/>
              </p:ext>
            </p:extLst>
          </p:nvPr>
        </p:nvGraphicFramePr>
        <p:xfrm>
          <a:off x="548616" y="2648481"/>
          <a:ext cx="82804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9" name="公式" r:id="rId3" imgW="3543120" imgH="393480" progId="Equation.3">
                  <p:embed/>
                </p:oleObj>
              </mc:Choice>
              <mc:Fallback>
                <p:oleObj name="公式" r:id="rId3" imgW="3543120" imgH="393480" progId="Equation.3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16" y="2648481"/>
                        <a:ext cx="82804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745652"/>
              </p:ext>
            </p:extLst>
          </p:nvPr>
        </p:nvGraphicFramePr>
        <p:xfrm>
          <a:off x="728003" y="3585106"/>
          <a:ext cx="74898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0" name="Equation" r:id="rId5" imgW="2666880" imgH="228600" progId="Equation.DSMT4">
                  <p:embed/>
                </p:oleObj>
              </mc:Choice>
              <mc:Fallback>
                <p:oleObj name="Equation" r:id="rId5" imgW="2666880" imgH="228600" progId="Equation.DSMT4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03" y="3585106"/>
                        <a:ext cx="74898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776163"/>
              </p:ext>
            </p:extLst>
          </p:nvPr>
        </p:nvGraphicFramePr>
        <p:xfrm>
          <a:off x="980416" y="4448706"/>
          <a:ext cx="5040312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1" name="公式" r:id="rId7" imgW="1955520" imgH="685800" progId="Equation.3">
                  <p:embed/>
                </p:oleObj>
              </mc:Choice>
              <mc:Fallback>
                <p:oleObj name="公式" r:id="rId7" imgW="1955520" imgH="685800" progId="Equation.3">
                  <p:embed/>
                  <p:pic>
                    <p:nvPicPr>
                      <p:cNvPr id="38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416" y="4448706"/>
                        <a:ext cx="5040312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67744" y="2165759"/>
                <a:ext cx="208823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m:rPr>
                              <m:nor/>
                            </m:rPr>
                            <a:rPr lang="zh-CN" altLang="en-US" sz="32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165759"/>
                <a:ext cx="208823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39552" y="980728"/>
            <a:ext cx="10080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定理：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441088"/>
              </p:ext>
            </p:extLst>
          </p:nvPr>
        </p:nvGraphicFramePr>
        <p:xfrm>
          <a:off x="755576" y="980728"/>
          <a:ext cx="6840537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40" name="公式" r:id="rId3" imgW="3149280" imgH="723600" progId="Equation.3">
                  <p:embed/>
                </p:oleObj>
              </mc:Choice>
              <mc:Fallback>
                <p:oleObj name="公式" r:id="rId3" imgW="3149280" imgH="723600" progId="Equation.3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980728"/>
                        <a:ext cx="6840537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21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414995"/>
            <a:ext cx="2736676" cy="574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b="1"/>
              <a:t>牛顿法步骤</a:t>
            </a:r>
            <a:endParaRPr lang="en-US" altLang="zh-CN" sz="3200" b="1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68313" y="908050"/>
          <a:ext cx="72723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4" name="公式" r:id="rId3" imgW="2476440" imgH="228600" progId="Equation.3">
                  <p:embed/>
                </p:oleObj>
              </mc:Choice>
              <mc:Fallback>
                <p:oleObj name="公式" r:id="rId3" imgW="2476440" imgH="228600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08050"/>
                        <a:ext cx="72723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95288" y="1557338"/>
          <a:ext cx="84978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5" name="公式" r:id="rId5" imgW="3187440" imgH="228600" progId="Equation.3">
                  <p:embed/>
                </p:oleObj>
              </mc:Choice>
              <mc:Fallback>
                <p:oleObj name="公式" r:id="rId5" imgW="3187440" imgH="228600" progId="Equation.3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7338"/>
                        <a:ext cx="84978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68313" y="2349500"/>
          <a:ext cx="5111750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6" name="公式" r:id="rId7" imgW="1917360" imgH="901440" progId="Equation.3">
                  <p:embed/>
                </p:oleObj>
              </mc:Choice>
              <mc:Fallback>
                <p:oleObj name="公式" r:id="rId7" imgW="1917360" imgH="901440" progId="Equation.3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349500"/>
                        <a:ext cx="5111750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07504" y="4888659"/>
            <a:ext cx="8351838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3300"/>
                </a:solidFill>
              </a:rPr>
              <a:t>缺点：</a:t>
            </a:r>
            <a:r>
              <a:rPr lang="zh-CN" altLang="en-US" sz="2400" b="1"/>
              <a:t>初点选择十分重要。如果初始点靠近极小点，则</a:t>
            </a:r>
          </a:p>
          <a:p>
            <a:pPr algn="ctr"/>
            <a:r>
              <a:rPr lang="zh-CN" altLang="en-US" sz="2400" b="1"/>
              <a:t>可能很快收敛；如果初始点远离极小点，迭代产生的点</a:t>
            </a:r>
          </a:p>
          <a:p>
            <a:pPr algn="ctr"/>
            <a:r>
              <a:rPr lang="zh-CN" altLang="en-US" sz="2400" b="1"/>
              <a:t>列可能不收敛于极小点。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39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68328" y="503941"/>
            <a:ext cx="6477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/>
              <a:t>例：</a:t>
            </a: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980923"/>
              </p:ext>
            </p:extLst>
          </p:nvPr>
        </p:nvGraphicFramePr>
        <p:xfrm>
          <a:off x="1306472" y="433388"/>
          <a:ext cx="56896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74" name="公式" r:id="rId3" imgW="2082600" imgH="228600" progId="Equation.3">
                  <p:embed/>
                </p:oleObj>
              </mc:Choice>
              <mc:Fallback>
                <p:oleObj name="公式" r:id="rId3" imgW="2082600" imgH="228600" progId="Equation.3">
                  <p:embed/>
                  <p:pic>
                    <p:nvPicPr>
                      <p:cNvPr id="43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472" y="433388"/>
                        <a:ext cx="56896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619250" y="1125538"/>
          <a:ext cx="29511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75" name="公式" r:id="rId5" imgW="1091880" imgH="215640" progId="Equation.3">
                  <p:embed/>
                </p:oleObj>
              </mc:Choice>
              <mc:Fallback>
                <p:oleObj name="公式" r:id="rId5" imgW="1091880" imgH="215640" progId="Equation.3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25538"/>
                        <a:ext cx="29511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96444" y="1086554"/>
            <a:ext cx="79146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/>
              <a:t>解：</a:t>
            </a:r>
          </a:p>
        </p:txBody>
      </p:sp>
      <p:grpSp>
        <p:nvGrpSpPr>
          <p:cNvPr id="43022" name="Group 14"/>
          <p:cNvGrpSpPr>
            <a:grpSpLocks/>
          </p:cNvGrpSpPr>
          <p:nvPr/>
        </p:nvGrpSpPr>
        <p:grpSpPr bwMode="auto">
          <a:xfrm>
            <a:off x="1258888" y="2068513"/>
            <a:ext cx="6192837" cy="3087687"/>
            <a:chOff x="793" y="1303"/>
            <a:chExt cx="3901" cy="1945"/>
          </a:xfrm>
        </p:grpSpPr>
        <p:graphicFrame>
          <p:nvGraphicFramePr>
            <p:cNvPr id="43017" name="Object 9"/>
            <p:cNvGraphicFramePr>
              <a:graphicFrameLocks noChangeAspect="1"/>
            </p:cNvGraphicFramePr>
            <p:nvPr/>
          </p:nvGraphicFramePr>
          <p:xfrm>
            <a:off x="802" y="1303"/>
            <a:ext cx="3794" cy="1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676" name="Equation" r:id="rId7" imgW="2336760" imgH="1193760" progId="Equation.DSMT4">
                    <p:embed/>
                  </p:oleObj>
                </mc:Choice>
                <mc:Fallback>
                  <p:oleObj name="Equation" r:id="rId7" imgW="2336760" imgH="1193760" progId="Equation.DSMT4">
                    <p:embed/>
                    <p:pic>
                      <p:nvPicPr>
                        <p:cNvPr id="430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" y="1303"/>
                          <a:ext cx="3794" cy="19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793" y="1706"/>
              <a:ext cx="39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1292" y="1389"/>
              <a:ext cx="0" cy="1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2290" y="1434"/>
              <a:ext cx="0" cy="1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3560" y="1434"/>
              <a:ext cx="0" cy="1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3023" name="Object 15"/>
          <p:cNvGraphicFramePr>
            <a:graphicFrameLocks noChangeAspect="1"/>
          </p:cNvGraphicFramePr>
          <p:nvPr/>
        </p:nvGraphicFramePr>
        <p:xfrm>
          <a:off x="1042988" y="5589588"/>
          <a:ext cx="51847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77" name="公式" r:id="rId9" imgW="1574640" imgH="215640" progId="Equation.3">
                  <p:embed/>
                </p:oleObj>
              </mc:Choice>
              <mc:Fallback>
                <p:oleObj name="公式" r:id="rId9" imgW="1574640" imgH="215640" progId="Equation.3">
                  <p:embed/>
                  <p:pic>
                    <p:nvPicPr>
                      <p:cNvPr id="430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89588"/>
                        <a:ext cx="51847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7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747370" y="1094079"/>
            <a:ext cx="7921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/>
              <a:t>例：</a:t>
            </a: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36978"/>
              </p:ext>
            </p:extLst>
          </p:nvPr>
        </p:nvGraphicFramePr>
        <p:xfrm>
          <a:off x="827584" y="1124744"/>
          <a:ext cx="7272338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7" name="Equation" r:id="rId3" imgW="3136680" imgH="711000" progId="Equation.DSMT4">
                  <p:embed/>
                </p:oleObj>
              </mc:Choice>
              <mc:Fallback>
                <p:oleObj name="Equation" r:id="rId3" imgW="3136680" imgH="711000" progId="Equation.DSMT4">
                  <p:embed/>
                  <p:pic>
                    <p:nvPicPr>
                      <p:cNvPr id="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24744"/>
                        <a:ext cx="7272338" cy="164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24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744077"/>
              </p:ext>
            </p:extLst>
          </p:nvPr>
        </p:nvGraphicFramePr>
        <p:xfrm>
          <a:off x="134331" y="1987654"/>
          <a:ext cx="8953371" cy="208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5" name="Equation" r:id="rId3" imgW="3733560" imgH="774360" progId="Equation.DSMT4">
                  <p:embed/>
                </p:oleObj>
              </mc:Choice>
              <mc:Fallback>
                <p:oleObj name="Equation" r:id="rId3" imgW="3733560" imgH="774360" progId="Equation.DSMT4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31" y="1987654"/>
                        <a:ext cx="8953371" cy="2080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666583"/>
              </p:ext>
            </p:extLst>
          </p:nvPr>
        </p:nvGraphicFramePr>
        <p:xfrm>
          <a:off x="2195736" y="607209"/>
          <a:ext cx="1856661" cy="136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6" name="Equation" r:id="rId5" imgW="622080" imgH="457200" progId="Equation.DSMT4">
                  <p:embed/>
                </p:oleObj>
              </mc:Choice>
              <mc:Fallback>
                <p:oleObj name="Equation" r:id="rId5" imgW="622080" imgH="457200" progId="Equation.DSMT4">
                  <p:embed/>
                  <p:pic>
                    <p:nvPicPr>
                      <p:cNvPr id="3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607209"/>
                        <a:ext cx="1856661" cy="1361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42662" y="76470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Arial Unicode MS" pitchFamily="34" charset="-122"/>
              </a:rPr>
              <a:t>极小化问题</a:t>
            </a:r>
            <a:endParaRPr lang="zh-CN" altLang="en-US" sz="280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930999"/>
              </p:ext>
            </p:extLst>
          </p:nvPr>
        </p:nvGraphicFramePr>
        <p:xfrm>
          <a:off x="151906" y="4509120"/>
          <a:ext cx="86201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7" name="公式" r:id="rId7" imgW="3784320" imgH="457200" progId="Equation.3">
                  <p:embed/>
                </p:oleObj>
              </mc:Choice>
              <mc:Fallback>
                <p:oleObj name="公式" r:id="rId7" imgW="3784320" imgH="4572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06" y="4509120"/>
                        <a:ext cx="86201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9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328341"/>
            <a:ext cx="4788024" cy="65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3200" b="1"/>
              <a:t>局部极小点</a:t>
            </a:r>
            <a:r>
              <a:rPr lang="zh-CN" altLang="en-US" sz="3200" b="1">
                <a:solidFill>
                  <a:srgbClr val="FF0000"/>
                </a:solidFill>
              </a:rPr>
              <a:t>必要</a:t>
            </a:r>
            <a:r>
              <a:rPr lang="zh-CN" altLang="en-US" sz="3200" b="1"/>
              <a:t>条件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762632"/>
              </p:ext>
            </p:extLst>
          </p:nvPr>
        </p:nvGraphicFramePr>
        <p:xfrm>
          <a:off x="390525" y="977900"/>
          <a:ext cx="7961313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4" name="Equation" r:id="rId3" imgW="3009600" imgH="457200" progId="Equation.DSMT4">
                  <p:embed/>
                </p:oleObj>
              </mc:Choice>
              <mc:Fallback>
                <p:oleObj name="Equation" r:id="rId3" imgW="3009600" imgH="457200" progId="Equation.DSMT4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977900"/>
                        <a:ext cx="7961313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233162"/>
              </p:ext>
            </p:extLst>
          </p:nvPr>
        </p:nvGraphicFramePr>
        <p:xfrm>
          <a:off x="381000" y="2420938"/>
          <a:ext cx="7448550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75" name="Equation" r:id="rId5" imgW="2692080" imgH="1396800" progId="Equation.DSMT4">
                  <p:embed/>
                </p:oleObj>
              </mc:Choice>
              <mc:Fallback>
                <p:oleObj name="Equation" r:id="rId5" imgW="2692080" imgH="1396800" progId="Equation.DSMT4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20938"/>
                        <a:ext cx="7448550" cy="386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471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720748"/>
              </p:ext>
            </p:extLst>
          </p:nvPr>
        </p:nvGraphicFramePr>
        <p:xfrm>
          <a:off x="-26988" y="555625"/>
          <a:ext cx="8794751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6" name="Equation" r:id="rId3" imgW="4152600" imgH="507960" progId="Equation.DSMT4">
                  <p:embed/>
                </p:oleObj>
              </mc:Choice>
              <mc:Fallback>
                <p:oleObj name="Equation" r:id="rId3" imgW="4152600" imgH="507960" progId="Equation.DSMT4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988" y="555625"/>
                        <a:ext cx="8794751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929150"/>
              </p:ext>
            </p:extLst>
          </p:nvPr>
        </p:nvGraphicFramePr>
        <p:xfrm>
          <a:off x="250825" y="1700213"/>
          <a:ext cx="8208963" cy="434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7" name="Equation" r:id="rId5" imgW="4483080" imgH="2234880" progId="Equation.DSMT4">
                  <p:embed/>
                </p:oleObj>
              </mc:Choice>
              <mc:Fallback>
                <p:oleObj name="Equation" r:id="rId5" imgW="4483080" imgH="2234880" progId="Equation.DSMT4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00213"/>
                        <a:ext cx="8208963" cy="434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4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820899"/>
              </p:ext>
            </p:extLst>
          </p:nvPr>
        </p:nvGraphicFramePr>
        <p:xfrm>
          <a:off x="179512" y="1168369"/>
          <a:ext cx="8353301" cy="1050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09" name="公式" r:id="rId3" imgW="3835080" imgH="482400" progId="Equation.3">
                  <p:embed/>
                </p:oleObj>
              </mc:Choice>
              <mc:Fallback>
                <p:oleObj name="公式" r:id="rId3" imgW="3835080" imgH="48240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68369"/>
                        <a:ext cx="8353301" cy="1050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224562"/>
              </p:ext>
            </p:extLst>
          </p:nvPr>
        </p:nvGraphicFramePr>
        <p:xfrm>
          <a:off x="1042988" y="2474913"/>
          <a:ext cx="6553200" cy="350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10" name="Equation" r:id="rId5" imgW="3733560" imgH="1993680" progId="Equation.3">
                  <p:embed/>
                </p:oleObj>
              </mc:Choice>
              <mc:Fallback>
                <p:oleObj name="Equation" r:id="rId5" imgW="3733560" imgH="199368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74913"/>
                        <a:ext cx="6553200" cy="350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22990" y="515635"/>
            <a:ext cx="4788024" cy="65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3200" b="1"/>
              <a:t>局部极小点</a:t>
            </a:r>
            <a:r>
              <a:rPr lang="zh-CN" altLang="en-US" sz="3200" b="1">
                <a:solidFill>
                  <a:srgbClr val="FF0000"/>
                </a:solidFill>
              </a:rPr>
              <a:t>充分</a:t>
            </a:r>
            <a:r>
              <a:rPr lang="zh-CN" altLang="en-US" sz="3200" b="1"/>
              <a:t>条件</a:t>
            </a:r>
          </a:p>
        </p:txBody>
      </p:sp>
    </p:spTree>
    <p:extLst>
      <p:ext uri="{BB962C8B-B14F-4D97-AF65-F5344CB8AC3E}">
        <p14:creationId xmlns:p14="http://schemas.microsoft.com/office/powerpoint/2010/main" val="137449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8322</TotalTime>
  <Words>986</Words>
  <Application>Microsoft Office PowerPoint</Application>
  <PresentationFormat>全屏显示(4:3)</PresentationFormat>
  <Paragraphs>117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Arial Unicode MS</vt:lpstr>
      <vt:lpstr>宋体</vt:lpstr>
      <vt:lpstr>Arial</vt:lpstr>
      <vt:lpstr>Cambria Math</vt:lpstr>
      <vt:lpstr>Times New Roman</vt:lpstr>
      <vt:lpstr>Verdana</vt:lpstr>
      <vt:lpstr>Wingdings</vt:lpstr>
      <vt:lpstr>诗情画意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一、试探法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Fibonacci法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二、函数逼近法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最优化理论与算法</dc:title>
  <dc:creator>mlu</dc:creator>
  <cp:lastModifiedBy>f</cp:lastModifiedBy>
  <cp:revision>456</cp:revision>
  <dcterms:created xsi:type="dcterms:W3CDTF">2006-04-18T02:55:47Z</dcterms:created>
  <dcterms:modified xsi:type="dcterms:W3CDTF">2022-04-30T14:59:39Z</dcterms:modified>
</cp:coreProperties>
</file>