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9"/>
  </p:notesMasterIdLst>
  <p:sldIdLst>
    <p:sldId id="386" r:id="rId2"/>
    <p:sldId id="581" r:id="rId3"/>
    <p:sldId id="493" r:id="rId4"/>
    <p:sldId id="494" r:id="rId5"/>
    <p:sldId id="495" r:id="rId6"/>
    <p:sldId id="496" r:id="rId7"/>
    <p:sldId id="497" r:id="rId8"/>
    <p:sldId id="507" r:id="rId9"/>
    <p:sldId id="582" r:id="rId10"/>
    <p:sldId id="585" r:id="rId11"/>
    <p:sldId id="508" r:id="rId12"/>
    <p:sldId id="509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83" r:id="rId23"/>
    <p:sldId id="520" r:id="rId24"/>
    <p:sldId id="521" r:id="rId25"/>
    <p:sldId id="523" r:id="rId26"/>
    <p:sldId id="524" r:id="rId27"/>
    <p:sldId id="525" r:id="rId28"/>
    <p:sldId id="526" r:id="rId29"/>
    <p:sldId id="528" r:id="rId30"/>
    <p:sldId id="584" r:id="rId31"/>
    <p:sldId id="540" r:id="rId32"/>
    <p:sldId id="541" r:id="rId33"/>
    <p:sldId id="542" r:id="rId34"/>
    <p:sldId id="543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9" r:id="rId46"/>
    <p:sldId id="564" r:id="rId47"/>
    <p:sldId id="565" r:id="rId48"/>
    <p:sldId id="566" r:id="rId49"/>
    <p:sldId id="567" r:id="rId50"/>
    <p:sldId id="573" r:id="rId51"/>
    <p:sldId id="574" r:id="rId52"/>
    <p:sldId id="580" r:id="rId53"/>
    <p:sldId id="634" r:id="rId54"/>
    <p:sldId id="587" r:id="rId55"/>
    <p:sldId id="588" r:id="rId56"/>
    <p:sldId id="589" r:id="rId57"/>
    <p:sldId id="590" r:id="rId58"/>
    <p:sldId id="656" r:id="rId59"/>
    <p:sldId id="592" r:id="rId60"/>
    <p:sldId id="593" r:id="rId61"/>
    <p:sldId id="594" r:id="rId62"/>
    <p:sldId id="595" r:id="rId63"/>
    <p:sldId id="655" r:id="rId64"/>
    <p:sldId id="654" r:id="rId65"/>
    <p:sldId id="653" r:id="rId66"/>
    <p:sldId id="652" r:id="rId67"/>
    <p:sldId id="657" r:id="rId68"/>
    <p:sldId id="650" r:id="rId69"/>
    <p:sldId id="649" r:id="rId70"/>
    <p:sldId id="648" r:id="rId71"/>
    <p:sldId id="647" r:id="rId72"/>
    <p:sldId id="646" r:id="rId73"/>
    <p:sldId id="645" r:id="rId74"/>
    <p:sldId id="641" r:id="rId75"/>
    <p:sldId id="640" r:id="rId76"/>
    <p:sldId id="639" r:id="rId77"/>
    <p:sldId id="630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4" autoAdjust="0"/>
    <p:restoredTop sz="94660"/>
  </p:normalViewPr>
  <p:slideViewPr>
    <p:cSldViewPr>
      <p:cViewPr varScale="1">
        <p:scale>
          <a:sx n="75" d="100"/>
          <a:sy n="75" d="100"/>
        </p:scale>
        <p:origin x="128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18" Type="http://schemas.openxmlformats.org/officeDocument/2006/relationships/image" Target="../media/image143.wmf"/><Relationship Id="rId3" Type="http://schemas.openxmlformats.org/officeDocument/2006/relationships/image" Target="../media/image128.wmf"/><Relationship Id="rId21" Type="http://schemas.openxmlformats.org/officeDocument/2006/relationships/image" Target="../media/image146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17" Type="http://schemas.openxmlformats.org/officeDocument/2006/relationships/image" Target="../media/image142.wmf"/><Relationship Id="rId2" Type="http://schemas.openxmlformats.org/officeDocument/2006/relationships/image" Target="../media/image127.wmf"/><Relationship Id="rId16" Type="http://schemas.openxmlformats.org/officeDocument/2006/relationships/image" Target="../media/image141.wmf"/><Relationship Id="rId20" Type="http://schemas.openxmlformats.org/officeDocument/2006/relationships/image" Target="../media/image145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24" Type="http://schemas.openxmlformats.org/officeDocument/2006/relationships/image" Target="../media/image125.wmf"/><Relationship Id="rId5" Type="http://schemas.openxmlformats.org/officeDocument/2006/relationships/image" Target="../media/image130.wmf"/><Relationship Id="rId15" Type="http://schemas.openxmlformats.org/officeDocument/2006/relationships/image" Target="../media/image140.wmf"/><Relationship Id="rId23" Type="http://schemas.openxmlformats.org/officeDocument/2006/relationships/image" Target="../media/image124.wmf"/><Relationship Id="rId10" Type="http://schemas.openxmlformats.org/officeDocument/2006/relationships/image" Target="../media/image135.wmf"/><Relationship Id="rId19" Type="http://schemas.openxmlformats.org/officeDocument/2006/relationships/image" Target="../media/image144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9.wmf"/><Relationship Id="rId22" Type="http://schemas.openxmlformats.org/officeDocument/2006/relationships/image" Target="../media/image147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6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" Type="http://schemas.openxmlformats.org/officeDocument/2006/relationships/image" Target="../media/image127.wmf"/><Relationship Id="rId16" Type="http://schemas.openxmlformats.org/officeDocument/2006/relationships/image" Target="../media/image161.wmf"/><Relationship Id="rId20" Type="http://schemas.openxmlformats.org/officeDocument/2006/relationships/image" Target="../media/image165.wmf"/><Relationship Id="rId1" Type="http://schemas.openxmlformats.org/officeDocument/2006/relationships/image" Target="../media/image12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19" Type="http://schemas.openxmlformats.org/officeDocument/2006/relationships/image" Target="../media/image164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85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4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3.wmf"/><Relationship Id="rId5" Type="http://schemas.openxmlformats.org/officeDocument/2006/relationships/image" Target="../media/image178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7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84.wmf"/><Relationship Id="rId3" Type="http://schemas.openxmlformats.org/officeDocument/2006/relationships/image" Target="../media/image190.wmf"/><Relationship Id="rId7" Type="http://schemas.openxmlformats.org/officeDocument/2006/relationships/image" Target="../media/image171.wmf"/><Relationship Id="rId12" Type="http://schemas.openxmlformats.org/officeDocument/2006/relationships/image" Target="../media/image183.wmf"/><Relationship Id="rId2" Type="http://schemas.openxmlformats.org/officeDocument/2006/relationships/image" Target="../media/image189.wmf"/><Relationship Id="rId16" Type="http://schemas.openxmlformats.org/officeDocument/2006/relationships/image" Target="../media/image187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82.wmf"/><Relationship Id="rId5" Type="http://schemas.openxmlformats.org/officeDocument/2006/relationships/image" Target="../media/image192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91.wmf"/><Relationship Id="rId9" Type="http://schemas.openxmlformats.org/officeDocument/2006/relationships/image" Target="../media/image195.wmf"/><Relationship Id="rId14" Type="http://schemas.openxmlformats.org/officeDocument/2006/relationships/image" Target="../media/image185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18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182.wmf"/><Relationship Id="rId17" Type="http://schemas.openxmlformats.org/officeDocument/2006/relationships/image" Target="../media/image187.wmf"/><Relationship Id="rId2" Type="http://schemas.openxmlformats.org/officeDocument/2006/relationships/image" Target="../media/image197.wmf"/><Relationship Id="rId16" Type="http://schemas.openxmlformats.org/officeDocument/2006/relationships/image" Target="../media/image186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181.wmf"/><Relationship Id="rId5" Type="http://schemas.openxmlformats.org/officeDocument/2006/relationships/image" Target="../media/image200.wmf"/><Relationship Id="rId15" Type="http://schemas.openxmlformats.org/officeDocument/2006/relationships/image" Target="../media/image185.wmf"/><Relationship Id="rId10" Type="http://schemas.openxmlformats.org/officeDocument/2006/relationships/image" Target="../media/image171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184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20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185.wmf"/><Relationship Id="rId5" Type="http://schemas.openxmlformats.org/officeDocument/2006/relationships/image" Target="../media/image209.wmf"/><Relationship Id="rId10" Type="http://schemas.openxmlformats.org/officeDocument/2006/relationships/image" Target="../media/image184.wmf"/><Relationship Id="rId4" Type="http://schemas.openxmlformats.org/officeDocument/2006/relationships/image" Target="../media/image208.wmf"/><Relationship Id="rId9" Type="http://schemas.openxmlformats.org/officeDocument/2006/relationships/image" Target="../media/image183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185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12" Type="http://schemas.openxmlformats.org/officeDocument/2006/relationships/image" Target="../media/image184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11" Type="http://schemas.openxmlformats.org/officeDocument/2006/relationships/image" Target="../media/image183.wmf"/><Relationship Id="rId5" Type="http://schemas.openxmlformats.org/officeDocument/2006/relationships/image" Target="../media/image215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214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219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10" Type="http://schemas.openxmlformats.org/officeDocument/2006/relationships/image" Target="../media/image221.wmf"/><Relationship Id="rId4" Type="http://schemas.openxmlformats.org/officeDocument/2006/relationships/image" Target="../media/image183.wmf"/><Relationship Id="rId9" Type="http://schemas.openxmlformats.org/officeDocument/2006/relationships/image" Target="../media/image220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4DAE47-8D20-4200-BBD5-555B6C386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1BAF0F9-7B09-4A11-8B02-6DE4523D1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1AC6F9-2FCD-4801-9ED2-A4572E933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22DEA77-F12D-4E2F-BA75-3708D7043F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F3D5B76-EB55-46AD-AD87-566AB8D99E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F332EA9-3719-4344-9A42-A330AB393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1D4CE0-FA47-4026-A586-166943634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D4CE0-FA47-4026-A586-1669436344D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5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77EC57-584C-4466-8C73-2182701A4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8B6F31-C6A1-445D-B218-CACA490B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44A7B-C493-4252-BC40-6D43D7DD7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8D0C8-FAE3-4937-8EDE-D39289975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7AA07-C98F-4B98-B8CF-91D3EEAF0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8326A-DC5E-4C03-B7E4-AF22E3D37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0820B-074B-46EA-A7A9-FFF9CDA49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C4694-7BDB-474F-ACC3-1224775CF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1E265-B1E9-4284-BB23-E2C003431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9D859B-C1B9-4E64-A0D2-F9DA6F2A9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F07206-1463-4913-83DD-13F6F3B88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70D-B5A8-430B-92DD-2875D259D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34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9B207-A1E6-454C-B543-CAC0C152D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78FF2-82DF-4974-9581-3A6934211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AD490-EAEC-44FB-B4E2-BE125CA3D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7CC9-AF9A-414C-9E80-B6C45C600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8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6850E-90CE-42A7-BB9F-EAF1C9B73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D87B8-97A1-455F-A71D-5ADF1917D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64003-6C70-4F74-856E-9E8C6F60E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BE20-E0BF-4A7E-90F3-58DCEE60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449FF-707F-416D-A9FB-3BFEF8E52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2C4AD-A84B-4D89-91B8-DBAA01850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2F0826-F05B-41D1-B184-DB5CB0B0A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44FE-012F-4FA9-8F9C-7896BE0C0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75CA-2AC4-4596-9C3A-37D1F338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9ADF7-401D-4B63-9CD3-1AD61BEED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299D6-F463-45FC-A08D-E7BD44D3C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A84F-D96F-4B41-B2CB-1F99700E5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8F2513-67A6-405E-B8AB-D6CA989FE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034103-AB9B-44EF-B64C-344EB3A64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96FF2F-17F7-4BD1-8025-93F506CA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9D50-1B36-46B3-BCC7-13262929B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36AF87-210D-4196-86AD-AE0C0FD93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25DD3-9776-4D4B-B5A5-50C10B693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781E1-303F-449E-9005-633CF6BC3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BC4-33F5-4D0C-A964-6F51CCD3F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9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AE1A32-E4CF-406E-94E3-70CC8E2C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67A9F6-F6B7-46DB-9B31-849ECA4C2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23F1F-B228-4EB5-A785-7FE153D4E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369D-F5B3-4950-83CE-6EE889662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806B-837D-4C87-8F9F-C8344C455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EA7-7DE2-4195-A56D-0D3770DE8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761E9-6D93-49C0-8E9F-FC05933FC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72B2-B6A1-4AA6-9AC2-0F62CFEC4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4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57277-F12C-4369-9362-BCC4A72D8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05CDE-0A9F-4A40-BD91-4A2900904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FA52-1A17-4659-A02C-D7DF0615E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733-CD7C-4973-AA10-DE79B5B52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9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9D68D-CB6B-4DED-AB3C-1830897F88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61A329-49A5-499F-8AE7-6597251F8A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F2414D3-48BF-48D5-B726-C185EDD59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929C55-D58E-4FE2-B082-C26746990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31E2669-312E-4181-8999-9E7AF3DE26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F4CAC4-0519-4874-88C2-39602B5EE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4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6.bin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62.wmf"/><Relationship Id="rId9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0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21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9.bin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41.wmf"/><Relationship Id="rId42" Type="http://schemas.openxmlformats.org/officeDocument/2006/relationships/image" Target="../media/image145.w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125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9" Type="http://schemas.openxmlformats.org/officeDocument/2006/relationships/oleObject" Target="../embeddings/oleObject133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6.wmf"/><Relationship Id="rId32" Type="http://schemas.openxmlformats.org/officeDocument/2006/relationships/image" Target="../media/image140.w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44.wmf"/><Relationship Id="rId45" Type="http://schemas.openxmlformats.org/officeDocument/2006/relationships/oleObject" Target="../embeddings/oleObject141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8.wmf"/><Relationship Id="rId36" Type="http://schemas.openxmlformats.org/officeDocument/2006/relationships/image" Target="../media/image142.wmf"/><Relationship Id="rId49" Type="http://schemas.openxmlformats.org/officeDocument/2006/relationships/oleObject" Target="../embeddings/oleObject143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46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9.w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24.wmf"/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43.wmf"/><Relationship Id="rId46" Type="http://schemas.openxmlformats.org/officeDocument/2006/relationships/image" Target="../media/image147.wmf"/><Relationship Id="rId20" Type="http://schemas.openxmlformats.org/officeDocument/2006/relationships/image" Target="../media/image134.wmf"/><Relationship Id="rId41" Type="http://schemas.openxmlformats.org/officeDocument/2006/relationships/oleObject" Target="../embeddings/oleObject139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7.wmf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61.wmf"/><Relationship Id="rId42" Type="http://schemas.openxmlformats.org/officeDocument/2006/relationships/image" Target="../media/image165.wmf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29" Type="http://schemas.openxmlformats.org/officeDocument/2006/relationships/oleObject" Target="../embeddings/oleObject157.bin"/><Relationship Id="rId41" Type="http://schemas.openxmlformats.org/officeDocument/2006/relationships/oleObject" Target="../embeddings/oleObject16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6.wmf"/><Relationship Id="rId32" Type="http://schemas.openxmlformats.org/officeDocument/2006/relationships/image" Target="../media/image160.wmf"/><Relationship Id="rId37" Type="http://schemas.openxmlformats.org/officeDocument/2006/relationships/oleObject" Target="../embeddings/oleObject161.bin"/><Relationship Id="rId40" Type="http://schemas.openxmlformats.org/officeDocument/2006/relationships/image" Target="../media/image164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58.wmf"/><Relationship Id="rId36" Type="http://schemas.openxmlformats.org/officeDocument/2006/relationships/image" Target="../media/image162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59.wmf"/><Relationship Id="rId35" Type="http://schemas.openxmlformats.org/officeDocument/2006/relationships/oleObject" Target="../embeddings/oleObject160.bin"/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4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163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1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3.wmf"/><Relationship Id="rId32" Type="http://schemas.openxmlformats.org/officeDocument/2006/relationships/image" Target="../media/image187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85.wmf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9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86.wmf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4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187.wmf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95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182.wmf"/><Relationship Id="rId32" Type="http://schemas.openxmlformats.org/officeDocument/2006/relationships/image" Target="../media/image186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84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3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85.wmf"/><Relationship Id="rId8" Type="http://schemas.openxmlformats.org/officeDocument/2006/relationships/image" Target="../media/image190.wmf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3.w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86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180.bin"/><Relationship Id="rId3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81.wmf"/><Relationship Id="rId32" Type="http://schemas.openxmlformats.org/officeDocument/2006/relationships/image" Target="../media/image185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3.wmf"/><Relationship Id="rId36" Type="http://schemas.openxmlformats.org/officeDocument/2006/relationships/image" Target="../media/image187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1.wmf"/><Relationship Id="rId22" Type="http://schemas.openxmlformats.org/officeDocument/2006/relationships/image" Target="../media/image171.w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185.bin"/><Relationship Id="rId8" Type="http://schemas.openxmlformats.org/officeDocument/2006/relationships/image" Target="../media/image19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82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7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10.wmf"/><Relationship Id="rId22" Type="http://schemas.openxmlformats.org/officeDocument/2006/relationships/image" Target="../media/image184.wmf"/><Relationship Id="rId27" Type="http://schemas.openxmlformats.org/officeDocument/2006/relationships/oleObject" Target="../embeddings/oleObject185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8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7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83.wmf"/><Relationship Id="rId32" Type="http://schemas.openxmlformats.org/officeDocument/2006/relationships/image" Target="../media/image187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85.wmf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6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8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20" Type="http://schemas.openxmlformats.org/officeDocument/2006/relationships/image" Target="../media/image220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5.wmf"/><Relationship Id="rId22" Type="http://schemas.openxmlformats.org/officeDocument/2006/relationships/image" Target="../media/image22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22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9318" y="476672"/>
            <a:ext cx="8352928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300" b="1">
                <a:solidFill>
                  <a:srgbClr val="FF0000"/>
                </a:solidFill>
                <a:ea typeface="楷体_GB2312" pitchFamily="49" charset="-122"/>
              </a:rPr>
              <a:t>第三讲 无约束最优化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060848"/>
            <a:ext cx="6480720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3.1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无约束最优化的极值条件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3.2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算法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3.3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一维搜索</a:t>
            </a: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3.4 </a:t>
            </a:r>
            <a:r>
              <a:rPr lang="zh-CN" altLang="en-US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使用导数的最优化方法</a:t>
            </a:r>
            <a:endParaRPr lang="en-US" altLang="zh-CN" sz="3200" b="1">
              <a:solidFill>
                <a:srgbClr val="FF0000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3.5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无约束最优化的直接方法</a:t>
            </a:r>
          </a:p>
        </p:txBody>
      </p:sp>
    </p:spTree>
    <p:extLst>
      <p:ext uri="{BB962C8B-B14F-4D97-AF65-F5344CB8AC3E}">
        <p14:creationId xmlns:p14="http://schemas.microsoft.com/office/powerpoint/2010/main" val="20776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536" y="1124744"/>
            <a:ext cx="8136904" cy="260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/>
              <a:t>2</a:t>
            </a:r>
            <a:r>
              <a:rPr lang="zh-CN" altLang="en-US" sz="2800"/>
              <a:t>，线性收敛性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，收敛性质与极小点处</a:t>
            </a:r>
            <a:r>
              <a:rPr lang="en-US" altLang="zh-CN" sz="2800"/>
              <a:t>Hessen</a:t>
            </a:r>
            <a:r>
              <a:rPr lang="zh-CN" altLang="en-US" sz="2800"/>
              <a:t>矩阵的特征值有关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4</a:t>
            </a:r>
            <a:r>
              <a:rPr lang="zh-CN" altLang="en-US" sz="2800"/>
              <a:t>，最速下降方向反映了目标函数的一种局部性质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757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3188"/>
            <a:ext cx="8243888" cy="1314450"/>
          </a:xfrm>
        </p:spPr>
        <p:txBody>
          <a:bodyPr/>
          <a:lstStyle/>
          <a:p>
            <a:r>
              <a:rPr lang="zh-CN" altLang="en-US" b="1"/>
              <a:t>二、牛顿法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600200"/>
            <a:ext cx="8856984" cy="4456113"/>
          </a:xfrm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</a:rPr>
              <a:t>基本思想</a:t>
            </a:r>
            <a:r>
              <a:rPr lang="en-US" altLang="zh-CN" b="1"/>
              <a:t>:</a:t>
            </a:r>
            <a:r>
              <a:rPr lang="zh-CN" altLang="en-US" b="1"/>
              <a:t>用一个二次函数去近似目标函数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/>
              <a:t>,</a:t>
            </a:r>
            <a:r>
              <a:rPr lang="zh-CN" altLang="en-US" b="1"/>
              <a:t>然后精确地求出这个二次函数的极小点</a:t>
            </a:r>
            <a:r>
              <a:rPr lang="en-US" altLang="zh-CN" b="1"/>
              <a:t>.</a:t>
            </a:r>
          </a:p>
          <a:p>
            <a:endParaRPr lang="en-US" altLang="zh-CN" b="1"/>
          </a:p>
          <a:p>
            <a:r>
              <a:rPr lang="zh-CN" altLang="en-US" b="1"/>
              <a:t>一维搜索的牛顿法的推广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4803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22085"/>
              </p:ext>
            </p:extLst>
          </p:nvPr>
        </p:nvGraphicFramePr>
        <p:xfrm>
          <a:off x="1187624" y="951242"/>
          <a:ext cx="59912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37" name="Equation" r:id="rId3" imgW="2450880" imgH="482400" progId="Equation.DSMT4">
                  <p:embed/>
                </p:oleObj>
              </mc:Choice>
              <mc:Fallback>
                <p:oleObj name="Equation" r:id="rId3" imgW="2450880" imgH="48240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51242"/>
                        <a:ext cx="59912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228184" y="3539933"/>
            <a:ext cx="1366838" cy="1295400"/>
          </a:xfrm>
          <a:prstGeom prst="wedgeEllipseCallout">
            <a:avLst>
              <a:gd name="adj1" fmla="val -146398"/>
              <a:gd name="adj2" fmla="val 58824"/>
            </a:avLst>
          </a:prstGeom>
          <a:solidFill>
            <a:srgbClr val="39C022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牛顿方向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34279"/>
              </p:ext>
            </p:extLst>
          </p:nvPr>
        </p:nvGraphicFramePr>
        <p:xfrm>
          <a:off x="1187624" y="3789040"/>
          <a:ext cx="42894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38" name="Equation" r:id="rId5" imgW="2108160" imgH="736560" progId="Equation.DSMT4">
                  <p:embed/>
                </p:oleObj>
              </mc:Choice>
              <mc:Fallback>
                <p:oleObj name="Equation" r:id="rId5" imgW="2108160" imgH="73656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89040"/>
                        <a:ext cx="42894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72497"/>
              </p:ext>
            </p:extLst>
          </p:nvPr>
        </p:nvGraphicFramePr>
        <p:xfrm>
          <a:off x="1475656" y="2117308"/>
          <a:ext cx="7272808" cy="62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39" name="Equation" r:id="rId7" imgW="4597200" imgH="393480" progId="Equation.DSMT4">
                  <p:embed/>
                </p:oleObj>
              </mc:Choice>
              <mc:Fallback>
                <p:oleObj name="Equation" r:id="rId7" imgW="459720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17308"/>
                        <a:ext cx="7272808" cy="62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63692"/>
              </p:ext>
            </p:extLst>
          </p:nvPr>
        </p:nvGraphicFramePr>
        <p:xfrm>
          <a:off x="1187624" y="2739422"/>
          <a:ext cx="5270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40" name="Equation" r:id="rId9" imgW="2590560" imgH="469800" progId="Equation.DSMT4">
                  <p:embed/>
                </p:oleObj>
              </mc:Choice>
              <mc:Fallback>
                <p:oleObj name="Equation" r:id="rId9" imgW="2590560" imgH="4698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39422"/>
                        <a:ext cx="52705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2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90020" y="993917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dirty="0"/>
              <a:t>：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30436"/>
              </p:ext>
            </p:extLst>
          </p:nvPr>
        </p:nvGraphicFramePr>
        <p:xfrm>
          <a:off x="1190020" y="1003856"/>
          <a:ext cx="6272212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18" name="Equation" r:id="rId3" imgW="3390840" imgH="1803240" progId="Equation.DSMT4">
                  <p:embed/>
                </p:oleObj>
              </mc:Choice>
              <mc:Fallback>
                <p:oleObj name="Equation" r:id="rId3" imgW="3390840" imgH="1803240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020" y="1003856"/>
                        <a:ext cx="6272212" cy="333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8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487363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步骤</a:t>
            </a:r>
            <a:r>
              <a:rPr lang="en-US" altLang="zh-CN" sz="3200"/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4325"/>
              </p:ext>
            </p:extLst>
          </p:nvPr>
        </p:nvGraphicFramePr>
        <p:xfrm>
          <a:off x="250825" y="1234219"/>
          <a:ext cx="8805338" cy="64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74" name="Equation" r:id="rId3" imgW="3136680" imgH="228600" progId="Equation.3">
                  <p:embed/>
                </p:oleObj>
              </mc:Choice>
              <mc:Fallback>
                <p:oleObj name="Equation" r:id="rId3" imgW="3136680" imgH="2286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34219"/>
                        <a:ext cx="8805338" cy="640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58708"/>
              </p:ext>
            </p:extLst>
          </p:nvPr>
        </p:nvGraphicFramePr>
        <p:xfrm>
          <a:off x="250825" y="2047019"/>
          <a:ext cx="7718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75" name="公式" r:id="rId5" imgW="2895480" imgH="279360" progId="Equation.3">
                  <p:embed/>
                </p:oleObj>
              </mc:Choice>
              <mc:Fallback>
                <p:oleObj name="公式" r:id="rId5" imgW="2895480" imgH="27936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47019"/>
                        <a:ext cx="77184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82260"/>
              </p:ext>
            </p:extLst>
          </p:nvPr>
        </p:nvGraphicFramePr>
        <p:xfrm>
          <a:off x="275523" y="2962436"/>
          <a:ext cx="635317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76" name="公式" r:id="rId7" imgW="2412720" imgH="685800" progId="Equation.3">
                  <p:embed/>
                </p:oleObj>
              </mc:Choice>
              <mc:Fallback>
                <p:oleObj name="公式" r:id="rId7" imgW="2412720" imgH="68580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23" y="2962436"/>
                        <a:ext cx="6353175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0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16689"/>
              </p:ext>
            </p:extLst>
          </p:nvPr>
        </p:nvGraphicFramePr>
        <p:xfrm>
          <a:off x="684213" y="463169"/>
          <a:ext cx="61198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38" name="公式" r:id="rId3" imgW="1726920" imgH="228600" progId="Equation.3">
                  <p:embed/>
                </p:oleObj>
              </mc:Choice>
              <mc:Fallback>
                <p:oleObj name="公式" r:id="rId3" imgW="1726920" imgH="2286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3169"/>
                        <a:ext cx="61198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06780"/>
              </p:ext>
            </p:extLst>
          </p:nvPr>
        </p:nvGraphicFramePr>
        <p:xfrm>
          <a:off x="733353" y="1124744"/>
          <a:ext cx="6070672" cy="518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39" name="公式" r:id="rId5" imgW="3124080" imgH="2666880" progId="Equation.3">
                  <p:embed/>
                </p:oleObj>
              </mc:Choice>
              <mc:Fallback>
                <p:oleObj name="公式" r:id="rId5" imgW="3124080" imgH="266688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53" y="1124744"/>
                        <a:ext cx="6070672" cy="518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790075"/>
              </p:ext>
            </p:extLst>
          </p:nvPr>
        </p:nvGraphicFramePr>
        <p:xfrm>
          <a:off x="462334" y="548680"/>
          <a:ext cx="7633543" cy="181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2" name="Equation" r:id="rId3" imgW="2514600" imgH="736560" progId="Equation.DSMT4">
                  <p:embed/>
                </p:oleObj>
              </mc:Choice>
              <mc:Fallback>
                <p:oleObj name="Equation" r:id="rId3" imgW="2514600" imgH="73656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34" y="548680"/>
                        <a:ext cx="7633543" cy="1818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08554"/>
              </p:ext>
            </p:extLst>
          </p:nvPr>
        </p:nvGraphicFramePr>
        <p:xfrm>
          <a:off x="462334" y="2380051"/>
          <a:ext cx="6913016" cy="254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3" name="Equation" r:id="rId5" imgW="2298600" imgH="1041120" progId="Equation.DSMT4">
                  <p:embed/>
                </p:oleObj>
              </mc:Choice>
              <mc:Fallback>
                <p:oleObj name="Equation" r:id="rId5" imgW="2298600" imgH="1041120" progId="Equation.DSMT4">
                  <p:embed/>
                  <p:pic>
                    <p:nvPicPr>
                      <p:cNvPr id="101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34" y="2380051"/>
                        <a:ext cx="6913016" cy="2545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7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07950" y="44450"/>
          <a:ext cx="4203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6" name="Equation" r:id="rId4" imgW="1587240" imgH="253800" progId="Equation.DSMT4">
                  <p:embed/>
                </p:oleObj>
              </mc:Choice>
              <mc:Fallback>
                <p:oleObj name="Equation" r:id="rId4" imgW="1587240" imgH="253800" progId="Equation.DSMT4">
                  <p:embed/>
                  <p:pic>
                    <p:nvPicPr>
                      <p:cNvPr id="102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450"/>
                        <a:ext cx="4203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0" y="908050"/>
          <a:ext cx="91440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7" name="Equation" r:id="rId6" imgW="4356000" imgH="2590560" progId="Equation.DSMT4">
                  <p:embed/>
                </p:oleObj>
              </mc:Choice>
              <mc:Fallback>
                <p:oleObj name="Equation" r:id="rId6" imgW="4356000" imgH="2590560" progId="Equation.DSMT4">
                  <p:embed/>
                  <p:pic>
                    <p:nvPicPr>
                      <p:cNvPr id="102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8050"/>
                        <a:ext cx="914400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0" y="1484313"/>
            <a:ext cx="903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0" y="2492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0" y="5373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395288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1763713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3276600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932363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6588125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3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90153"/>
              </p:ext>
            </p:extLst>
          </p:nvPr>
        </p:nvGraphicFramePr>
        <p:xfrm>
          <a:off x="0" y="368301"/>
          <a:ext cx="43703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0" name="Equation" r:id="rId3" imgW="1650960" imgH="253800" progId="Equation.DSMT4">
                  <p:embed/>
                </p:oleObj>
              </mc:Choice>
              <mc:Fallback>
                <p:oleObj name="Equation" r:id="rId3" imgW="1650960" imgH="253800" progId="Equation.DSMT4">
                  <p:embed/>
                  <p:pic>
                    <p:nvPicPr>
                      <p:cNvPr id="103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8301"/>
                        <a:ext cx="43703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0" y="1866900"/>
          <a:ext cx="91440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1" name="Equation" r:id="rId5" imgW="4356000" imgH="1676160" progId="Equation.DSMT4">
                  <p:embed/>
                </p:oleObj>
              </mc:Choice>
              <mc:Fallback>
                <p:oleObj name="Equation" r:id="rId5" imgW="4356000" imgH="1676160" progId="Equation.DSMT4">
                  <p:embed/>
                  <p:pic>
                    <p:nvPicPr>
                      <p:cNvPr id="103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66900"/>
                        <a:ext cx="914400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0" y="1484313"/>
            <a:ext cx="903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0" y="2492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0" y="5373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395288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763713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3276600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4932363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6588125" y="1052513"/>
            <a:ext cx="0" cy="525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92023"/>
              </p:ext>
            </p:extLst>
          </p:nvPr>
        </p:nvGraphicFramePr>
        <p:xfrm>
          <a:off x="204865" y="457994"/>
          <a:ext cx="6599383" cy="22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4" name="Equation" r:id="rId3" imgW="2730240" imgH="939600" progId="Equation.DSMT4">
                  <p:embed/>
                </p:oleObj>
              </mc:Choice>
              <mc:Fallback>
                <p:oleObj name="Equation" r:id="rId3" imgW="2730240" imgH="939600" progId="Equation.DSMT4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65" y="457994"/>
                        <a:ext cx="6599383" cy="226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-324544" y="3000310"/>
            <a:ext cx="80645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用</a:t>
            </a:r>
            <a:r>
              <a:rPr lang="en-US" altLang="zh-CN" sz="2800"/>
              <a:t>Newton</a:t>
            </a:r>
            <a:r>
              <a:rPr lang="zh-CN" altLang="en-US" sz="2800"/>
              <a:t>法求解无约束问题会出现以下情形：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04865" y="3683762"/>
            <a:ext cx="43195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）收敛到极小点。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4305893"/>
            <a:ext cx="43195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）收敛到鞍点。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39552" y="4935409"/>
            <a:ext cx="676751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Hesse</a:t>
            </a:r>
            <a:r>
              <a:rPr lang="zh-CN" altLang="en-US" sz="2800"/>
              <a:t>矩阵不可逆，无法迭代下去。</a:t>
            </a:r>
          </a:p>
        </p:txBody>
      </p:sp>
    </p:spTree>
    <p:extLst>
      <p:ext uri="{BB962C8B-B14F-4D97-AF65-F5344CB8AC3E}">
        <p14:creationId xmlns:p14="http://schemas.microsoft.com/office/powerpoint/2010/main" val="38029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9"/>
            <a:ext cx="8540750" cy="3024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一、最速下降法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二、牛顿法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三、共轭梯度法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四、拟牛顿法</a:t>
            </a:r>
            <a:endParaRPr lang="en-US" altLang="zh-CN" sz="4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438" y="559202"/>
            <a:ext cx="8424862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优点</a:t>
            </a:r>
            <a:r>
              <a:rPr lang="en-US" altLang="zh-CN" sz="3200"/>
              <a:t>:</a:t>
            </a:r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Newton</a:t>
            </a:r>
            <a:r>
              <a:rPr lang="zh-CN" altLang="en-US" sz="3200"/>
              <a:t>法产生的点列</a:t>
            </a:r>
            <a:r>
              <a:rPr lang="en-US" altLang="zh-CN" sz="3200">
                <a:latin typeface="Times New Roman" panose="02020603050405020304" pitchFamily="18" charset="0"/>
              </a:rPr>
              <a:t>{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(</a:t>
            </a:r>
            <a:r>
              <a:rPr lang="en-US" altLang="zh-CN" sz="3200" i="1" baseline="30000">
                <a:latin typeface="Times New Roman" panose="02020603050405020304" pitchFamily="18" charset="0"/>
              </a:rPr>
              <a:t>k</a:t>
            </a:r>
            <a:r>
              <a:rPr lang="en-US" altLang="zh-CN" sz="3200" baseline="30000">
                <a:latin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</a:rPr>
              <a:t>}</a:t>
            </a:r>
            <a:r>
              <a:rPr lang="zh-CN" altLang="en-US" sz="3200"/>
              <a:t>若收</a:t>
            </a:r>
          </a:p>
          <a:p>
            <a:pPr algn="ctr"/>
            <a:r>
              <a:rPr lang="zh-CN" altLang="en-US" sz="3200"/>
              <a:t>敛，则收敛速度快</a:t>
            </a:r>
            <a:r>
              <a:rPr lang="en-US" altLang="zh-CN" sz="3200"/>
              <a:t>---</a:t>
            </a:r>
            <a:r>
              <a:rPr lang="zh-CN" altLang="en-US" sz="3200"/>
              <a:t>具有至少</a:t>
            </a:r>
            <a:r>
              <a:rPr lang="zh-CN" altLang="en-US" sz="3200">
                <a:solidFill>
                  <a:srgbClr val="FF0000"/>
                </a:solidFill>
              </a:rPr>
              <a:t>二阶收敛</a:t>
            </a:r>
            <a:r>
              <a:rPr lang="zh-CN" altLang="en-US" sz="3200"/>
              <a:t>速率。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46141"/>
              </p:ext>
            </p:extLst>
          </p:nvPr>
        </p:nvGraphicFramePr>
        <p:xfrm>
          <a:off x="652463" y="2233613"/>
          <a:ext cx="6975475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9" name="Equation" r:id="rId3" imgW="3047760" imgH="1600200" progId="Equation.3">
                  <p:embed/>
                </p:oleObj>
              </mc:Choice>
              <mc:Fallback>
                <p:oleObj name="Equation" r:id="rId3" imgW="3047760" imgH="160020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233613"/>
                        <a:ext cx="6975475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-180975" y="1484313"/>
            <a:ext cx="77771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/>
              <a:t>(2) Newton</a:t>
            </a:r>
            <a:r>
              <a:rPr lang="zh-CN" altLang="en-US" sz="3200"/>
              <a:t>法具有二次终止性。</a:t>
            </a:r>
          </a:p>
        </p:txBody>
      </p:sp>
    </p:spTree>
    <p:extLst>
      <p:ext uri="{BB962C8B-B14F-4D97-AF65-F5344CB8AC3E}">
        <p14:creationId xmlns:p14="http://schemas.microsoft.com/office/powerpoint/2010/main" val="14432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631" y="476672"/>
            <a:ext cx="15113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/>
              <a:t>缺点</a:t>
            </a:r>
            <a:r>
              <a:rPr lang="en-US" altLang="zh-CN" sz="3600"/>
              <a:t>: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229600" cy="4456113"/>
          </a:xfrm>
        </p:spPr>
        <p:txBody>
          <a:bodyPr/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）可能会出现在某步迭代时，目标函数值上升</a:t>
            </a:r>
            <a:r>
              <a:rPr lang="en-US" altLang="zh-CN" b="1"/>
              <a:t>.</a:t>
            </a:r>
          </a:p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）当初始点远离极小点时，牛顿法产生的点列可能不收敛，或者收敛到鞍点，或者</a:t>
            </a:r>
            <a:r>
              <a:rPr lang="en-US" altLang="zh-CN" b="1"/>
              <a:t>Hesse</a:t>
            </a:r>
            <a:r>
              <a:rPr lang="zh-CN" altLang="en-US" b="1"/>
              <a:t>矩阵不可逆，无法计算</a:t>
            </a:r>
            <a:r>
              <a:rPr lang="en-US" altLang="zh-CN" b="1"/>
              <a:t>.</a:t>
            </a:r>
          </a:p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）需要计算</a:t>
            </a:r>
            <a:r>
              <a:rPr lang="en-US" altLang="zh-CN" b="1"/>
              <a:t>Hesse</a:t>
            </a:r>
            <a:r>
              <a:rPr lang="zh-CN" altLang="en-US" b="1"/>
              <a:t>矩阵的逆矩阵，计算量大</a:t>
            </a:r>
            <a:r>
              <a:rPr lang="en-US" altLang="zh-CN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82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90819"/>
            <a:ext cx="4003129" cy="4108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6446" y="620688"/>
            <a:ext cx="5781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红色</a:t>
            </a:r>
            <a:r>
              <a:rPr lang="en-US" altLang="zh-CN" sz="2800"/>
              <a:t>-</a:t>
            </a:r>
            <a:r>
              <a:rPr lang="zh-CN" altLang="en-US" sz="2800"/>
              <a:t>牛顿法的迭代路径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绿色</a:t>
            </a:r>
            <a:r>
              <a:rPr lang="en-US" altLang="zh-CN" sz="2800"/>
              <a:t>-</a:t>
            </a:r>
            <a:r>
              <a:rPr lang="zh-CN" altLang="en-US" sz="2800"/>
              <a:t>梯度下降法的迭代路径</a:t>
            </a:r>
          </a:p>
        </p:txBody>
      </p:sp>
    </p:spTree>
    <p:extLst>
      <p:ext uri="{BB962C8B-B14F-4D97-AF65-F5344CB8AC3E}">
        <p14:creationId xmlns:p14="http://schemas.microsoft.com/office/powerpoint/2010/main" val="32981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18878" y="494641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/>
              <a:t>步骤</a:t>
            </a:r>
            <a:r>
              <a:rPr lang="en-US" altLang="zh-CN" sz="320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/>
              <p:cNvSpPr txBox="1"/>
              <p:nvPr/>
            </p:nvSpPr>
            <p:spPr bwMode="auto">
              <a:xfrm>
                <a:off x="105368" y="1149128"/>
                <a:ext cx="7595443" cy="598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给定初点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允许误差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置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50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368" y="1149128"/>
                <a:ext cx="7595443" cy="598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32083"/>
              </p:ext>
            </p:extLst>
          </p:nvPr>
        </p:nvGraphicFramePr>
        <p:xfrm>
          <a:off x="243902" y="1738148"/>
          <a:ext cx="4968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9" name="公式" r:id="rId4" imgW="1866600" imgH="228600" progId="Equation.3">
                  <p:embed/>
                </p:oleObj>
              </mc:Choice>
              <mc:Fallback>
                <p:oleObj name="公式" r:id="rId4" imgW="1866600" imgH="22860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02" y="1738148"/>
                        <a:ext cx="4968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697"/>
              </p:ext>
            </p:extLst>
          </p:nvPr>
        </p:nvGraphicFramePr>
        <p:xfrm>
          <a:off x="285177" y="2457285"/>
          <a:ext cx="644048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0" name="公式" r:id="rId6" imgW="2692080" imgH="533160" progId="Equation.3">
                  <p:embed/>
                </p:oleObj>
              </mc:Choice>
              <mc:Fallback>
                <p:oleObj name="公式" r:id="rId6" imgW="2692080" imgH="53316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77" y="2457285"/>
                        <a:ext cx="644048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28626"/>
            <a:ext cx="3240088" cy="6477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阻尼牛顿法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48415"/>
              </p:ext>
            </p:extLst>
          </p:nvPr>
        </p:nvGraphicFramePr>
        <p:xfrm>
          <a:off x="316927" y="3609810"/>
          <a:ext cx="64817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1" name="公式" r:id="rId8" imgW="2641320" imgH="787320" progId="Equation.3">
                  <p:embed/>
                </p:oleObj>
              </mc:Choice>
              <mc:Fallback>
                <p:oleObj name="公式" r:id="rId8" imgW="2641320" imgH="78732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27" y="3609810"/>
                        <a:ext cx="6481763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02440"/>
              </p:ext>
            </p:extLst>
          </p:nvPr>
        </p:nvGraphicFramePr>
        <p:xfrm>
          <a:off x="532827" y="5625935"/>
          <a:ext cx="32400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2" name="公式" r:id="rId10" imgW="1231560" imgH="203040" progId="Equation.3">
                  <p:embed/>
                </p:oleObj>
              </mc:Choice>
              <mc:Fallback>
                <p:oleObj name="公式" r:id="rId10" imgW="1231560" imgH="20304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27" y="5625935"/>
                        <a:ext cx="32400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2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252536" y="458788"/>
            <a:ext cx="50403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用阻尼牛顿法求解下列问题</a:t>
            </a:r>
            <a:r>
              <a:rPr lang="en-US" altLang="zh-CN" sz="2800"/>
              <a:t>: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19398"/>
              </p:ext>
            </p:extLst>
          </p:nvPr>
        </p:nvGraphicFramePr>
        <p:xfrm>
          <a:off x="1691680" y="1052513"/>
          <a:ext cx="46799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6" name="公式" r:id="rId3" imgW="1917360" imgH="228600" progId="Equation.3">
                  <p:embed/>
                </p:oleObj>
              </mc:Choice>
              <mc:Fallback>
                <p:oleObj name="公式" r:id="rId3" imgW="1917360" imgH="22860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2513"/>
                        <a:ext cx="46799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01802"/>
              </p:ext>
            </p:extLst>
          </p:nvPr>
        </p:nvGraphicFramePr>
        <p:xfrm>
          <a:off x="179512" y="1628775"/>
          <a:ext cx="4965488" cy="49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7" name="公式" r:id="rId5" imgW="2489040" imgH="2463480" progId="Equation.3">
                  <p:embed/>
                </p:oleObj>
              </mc:Choice>
              <mc:Fallback>
                <p:oleObj name="公式" r:id="rId5" imgW="2489040" imgH="246348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28775"/>
                        <a:ext cx="4965488" cy="49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2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1771" y="16715"/>
            <a:ext cx="5975350" cy="796925"/>
          </a:xfrm>
        </p:spPr>
        <p:txBody>
          <a:bodyPr/>
          <a:lstStyle/>
          <a:p>
            <a:r>
              <a:rPr lang="zh-CN" altLang="en-US" b="1" dirty="0"/>
              <a:t>三、共轭梯度法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9512" y="929561"/>
            <a:ext cx="2736850" cy="720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/>
              <a:t>共轭方向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92287" y="1466414"/>
            <a:ext cx="1511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/>
              <a:t>定义：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62027"/>
              </p:ext>
            </p:extLst>
          </p:nvPr>
        </p:nvGraphicFramePr>
        <p:xfrm>
          <a:off x="1100138" y="1595438"/>
          <a:ext cx="7742237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0" name="Equation" r:id="rId3" imgW="3187440" imgH="939600" progId="Equation.DSMT4">
                  <p:embed/>
                </p:oleObj>
              </mc:Choice>
              <mc:Fallback>
                <p:oleObj name="Equation" r:id="rId3" imgW="3187440" imgH="939600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595438"/>
                        <a:ext cx="7742237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92912"/>
              </p:ext>
            </p:extLst>
          </p:nvPr>
        </p:nvGraphicFramePr>
        <p:xfrm>
          <a:off x="522288" y="3865563"/>
          <a:ext cx="8653462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1" name="Equation" r:id="rId5" imgW="3682800" imgH="939600" progId="Equation.DSMT4">
                  <p:embed/>
                </p:oleObj>
              </mc:Choice>
              <mc:Fallback>
                <p:oleObj name="Equation" r:id="rId5" imgW="3682800" imgH="9396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865563"/>
                        <a:ext cx="8653462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12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971" y="14108"/>
            <a:ext cx="11525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dirty="0"/>
              <a:t>例：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FA78447-E078-4794-B2FE-D55BF7566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141990"/>
              </p:ext>
            </p:extLst>
          </p:nvPr>
        </p:nvGraphicFramePr>
        <p:xfrm>
          <a:off x="323528" y="608311"/>
          <a:ext cx="80645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19" name="Equation" r:id="rId3" imgW="3606480" imgH="2286000" progId="Equation.DSMT4">
                  <p:embed/>
                </p:oleObj>
              </mc:Choice>
              <mc:Fallback>
                <p:oleObj name="Equation" r:id="rId3" imgW="3606480" imgH="228600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08311"/>
                        <a:ext cx="80645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0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180975" y="403647"/>
            <a:ext cx="1511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69888"/>
              </p:ext>
            </p:extLst>
          </p:nvPr>
        </p:nvGraphicFramePr>
        <p:xfrm>
          <a:off x="395536" y="476672"/>
          <a:ext cx="8272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6" name="Equation" r:id="rId3" imgW="3530520" imgH="457200" progId="Equation.3">
                  <p:embed/>
                </p:oleObj>
              </mc:Choice>
              <mc:Fallback>
                <p:oleObj name="Equation" r:id="rId3" imgW="3530520" imgH="4572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6672"/>
                        <a:ext cx="82724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3338" y="1405360"/>
            <a:ext cx="15113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证明：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40329"/>
              </p:ext>
            </p:extLst>
          </p:nvPr>
        </p:nvGraphicFramePr>
        <p:xfrm>
          <a:off x="1330325" y="1547813"/>
          <a:ext cx="6840538" cy="476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7" name="Equation" r:id="rId5" imgW="2882880" imgH="2006280" progId="Equation.DSMT4">
                  <p:embed/>
                </p:oleObj>
              </mc:Choice>
              <mc:Fallback>
                <p:oleObj name="Equation" r:id="rId5" imgW="2882880" imgH="2006280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547813"/>
                        <a:ext cx="6840538" cy="476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5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3528" y="500680"/>
            <a:ext cx="1295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57"/>
              </p:ext>
            </p:extLst>
          </p:nvPr>
        </p:nvGraphicFramePr>
        <p:xfrm>
          <a:off x="1618928" y="500680"/>
          <a:ext cx="6507163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0" name="Equation" r:id="rId3" imgW="2793960" imgH="2412720" progId="Equation.DSMT4">
                  <p:embed/>
                </p:oleObj>
              </mc:Choice>
              <mc:Fallback>
                <p:oleObj name="Equation" r:id="rId3" imgW="2793960" imgH="241272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28" y="500680"/>
                        <a:ext cx="6507163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5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9552" y="573139"/>
            <a:ext cx="1295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3"/>
              <p:cNvSpPr txBox="1"/>
              <p:nvPr/>
            </p:nvSpPr>
            <p:spPr bwMode="auto">
              <a:xfrm>
                <a:off x="971550" y="573088"/>
                <a:ext cx="8088313" cy="564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设有二次函数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是对称正定矩阵，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共轭的非零向量，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从任意一点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出发，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依次沿这组向量进行一维搜索，</m:t>
                      </m:r>
                    </m:oMath>
                  </m:oMathPara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</m:mr>
                    </m:m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则至多经过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步收敛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，即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上的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极小点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6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573088"/>
                <a:ext cx="8088313" cy="5641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2489033-BF29-4460-91D4-D0CE864434D0}"/>
              </a:ext>
            </a:extLst>
          </p:cNvPr>
          <p:cNvSpPr/>
          <p:nvPr/>
        </p:nvSpPr>
        <p:spPr>
          <a:xfrm>
            <a:off x="106854" y="184482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17361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83497"/>
              </p:ext>
            </p:extLst>
          </p:nvPr>
        </p:nvGraphicFramePr>
        <p:xfrm>
          <a:off x="323850" y="620688"/>
          <a:ext cx="842486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0" name="公式" r:id="rId3" imgW="3466800" imgH="482400" progId="Equation.3">
                  <p:embed/>
                </p:oleObj>
              </mc:Choice>
              <mc:Fallback>
                <p:oleObj name="公式" r:id="rId3" imgW="3466800" imgH="482400" progId="Equation.3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20688"/>
                        <a:ext cx="842486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2060848"/>
            <a:ext cx="50403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精确一维搜索的一个重要性质：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44572" y="2827338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定理：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56751"/>
              </p:ext>
            </p:extLst>
          </p:nvPr>
        </p:nvGraphicFramePr>
        <p:xfrm>
          <a:off x="719931" y="2827338"/>
          <a:ext cx="8101012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1" name="公式" r:id="rId5" imgW="3797280" imgH="990360" progId="Equation.3">
                  <p:embed/>
                </p:oleObj>
              </mc:Choice>
              <mc:Fallback>
                <p:oleObj name="公式" r:id="rId5" imgW="3797280" imgH="99036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" y="2827338"/>
                        <a:ext cx="8101012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8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1871662"/>
            <a:ext cx="5169063" cy="37895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5536" y="692696"/>
            <a:ext cx="31069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绿色</a:t>
            </a:r>
            <a:r>
              <a:rPr lang="en-US" altLang="zh-CN" sz="2800"/>
              <a:t>-</a:t>
            </a:r>
            <a:r>
              <a:rPr lang="zh-CN" altLang="en-US" sz="2800"/>
              <a:t>梯度下降法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红色</a:t>
            </a:r>
            <a:r>
              <a:rPr lang="en-US" altLang="zh-CN" sz="2800"/>
              <a:t>-</a:t>
            </a:r>
            <a:r>
              <a:rPr lang="zh-CN" altLang="en-US" sz="2800"/>
              <a:t>共轭梯度法</a:t>
            </a:r>
          </a:p>
        </p:txBody>
      </p:sp>
    </p:spTree>
    <p:extLst>
      <p:ext uri="{BB962C8B-B14F-4D97-AF65-F5344CB8AC3E}">
        <p14:creationId xmlns:p14="http://schemas.microsoft.com/office/powerpoint/2010/main" val="548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685" y="27566"/>
            <a:ext cx="8785225" cy="7191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用于二次函数的共轭梯度法</a:t>
            </a:r>
            <a:r>
              <a:rPr lang="en-US" altLang="zh-CN" sz="3200"/>
              <a:t>---</a:t>
            </a:r>
            <a:r>
              <a:rPr lang="en-US" altLang="zh-CN" sz="3200">
                <a:latin typeface="Times New Roman" panose="02020603050405020304" pitchFamily="18" charset="0"/>
              </a:rPr>
              <a:t>FR</a:t>
            </a:r>
            <a:r>
              <a:rPr lang="zh-CN" altLang="en-US" sz="3200"/>
              <a:t>法</a:t>
            </a:r>
            <a:endParaRPr lang="en-US" altLang="zh-CN" sz="32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0021" y="958879"/>
            <a:ext cx="94399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令：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04730"/>
              </p:ext>
            </p:extLst>
          </p:nvPr>
        </p:nvGraphicFramePr>
        <p:xfrm>
          <a:off x="1547813" y="953330"/>
          <a:ext cx="22336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68" name="公式" r:id="rId3" imgW="850680" imgH="241200" progId="Equation.3">
                  <p:embed/>
                </p:oleObj>
              </mc:Choice>
              <mc:Fallback>
                <p:oleObj name="公式" r:id="rId3" imgW="850680" imgH="24120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53330"/>
                        <a:ext cx="22336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36222" y="1535142"/>
            <a:ext cx="8254688" cy="10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在共轭梯度法中，</a:t>
            </a:r>
            <a:r>
              <a:rPr lang="zh-CN" altLang="en-US" sz="2800">
                <a:solidFill>
                  <a:srgbClr val="FF0000"/>
                </a:solidFill>
              </a:rPr>
              <a:t>初始点</a:t>
            </a:r>
            <a:r>
              <a:rPr lang="zh-CN" altLang="en-US" sz="2800"/>
              <a:t>处的搜索方向取为该点的</a:t>
            </a:r>
            <a:endParaRPr lang="en-US" altLang="zh-CN" sz="2800"/>
          </a:p>
          <a:p>
            <a:r>
              <a:rPr lang="zh-CN" altLang="en-US" sz="2800"/>
              <a:t>负梯度方向，即取                         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62889"/>
              </p:ext>
            </p:extLst>
          </p:nvPr>
        </p:nvGraphicFramePr>
        <p:xfrm>
          <a:off x="1547813" y="2745725"/>
          <a:ext cx="39608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69" name="公式" r:id="rId5" imgW="1358640" imgH="228600" progId="Equation.3">
                  <p:embed/>
                </p:oleObj>
              </mc:Choice>
              <mc:Fallback>
                <p:oleObj name="公式" r:id="rId5" imgW="1358640" imgH="228600" progId="Equation.3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45725"/>
                        <a:ext cx="39608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3634" y="3452811"/>
            <a:ext cx="85693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/>
              <a:t>而以下各</a:t>
            </a:r>
            <a:r>
              <a:rPr lang="zh-CN" altLang="en-US" sz="2800" dirty="0">
                <a:solidFill>
                  <a:srgbClr val="FF0000"/>
                </a:solidFill>
              </a:rPr>
              <a:t>共轭方向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/>
              <a:t>由第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/>
              <a:t>次迭代点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/>
              <a:t>处的负梯</a:t>
            </a:r>
          </a:p>
          <a:p>
            <a:pPr algn="ctr"/>
            <a:r>
              <a:rPr lang="zh-CN" altLang="en-US" sz="2800" dirty="0"/>
              <a:t>度</a:t>
            </a:r>
            <a:r>
              <a:rPr lang="en-US" altLang="zh-CN" sz="2800" dirty="0">
                <a:latin typeface="Times New Roman" panose="02020603050405020304" pitchFamily="18" charset="0"/>
              </a:rPr>
              <a:t>-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dirty="0"/>
              <a:t>与已经得到的共轭向量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/>
              <a:t>的线性组合来确定。</a:t>
            </a:r>
          </a:p>
        </p:txBody>
      </p:sp>
    </p:spTree>
    <p:extLst>
      <p:ext uri="{BB962C8B-B14F-4D97-AF65-F5344CB8AC3E}">
        <p14:creationId xmlns:p14="http://schemas.microsoft.com/office/powerpoint/2010/main" val="31586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52551"/>
              </p:ext>
            </p:extLst>
          </p:nvPr>
        </p:nvGraphicFramePr>
        <p:xfrm>
          <a:off x="827584" y="356192"/>
          <a:ext cx="4175596" cy="92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0" name="公式" r:id="rId3" imgW="1777680" imgH="393480" progId="Equation.3">
                  <p:embed/>
                </p:oleObj>
              </mc:Choice>
              <mc:Fallback>
                <p:oleObj name="公式" r:id="rId3" imgW="1777680" imgH="39348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6192"/>
                        <a:ext cx="4175596" cy="923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81194"/>
              </p:ext>
            </p:extLst>
          </p:nvPr>
        </p:nvGraphicFramePr>
        <p:xfrm>
          <a:off x="107504" y="1189414"/>
          <a:ext cx="8856774" cy="445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1" name="Equation" r:id="rId5" imgW="4520880" imgH="2273040" progId="Equation.3">
                  <p:embed/>
                </p:oleObj>
              </mc:Choice>
              <mc:Fallback>
                <p:oleObj name="Equation" r:id="rId5" imgW="4520880" imgH="227304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89414"/>
                        <a:ext cx="8856774" cy="4453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0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108520" y="2276227"/>
            <a:ext cx="30257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以此类推，得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69753"/>
              </p:ext>
            </p:extLst>
          </p:nvPr>
        </p:nvGraphicFramePr>
        <p:xfrm>
          <a:off x="2792413" y="2295525"/>
          <a:ext cx="366712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89" name="Equation" r:id="rId3" imgW="1676160" imgH="1473120" progId="Equation.3">
                  <p:embed/>
                </p:oleObj>
              </mc:Choice>
              <mc:Fallback>
                <p:oleObj name="Equation" r:id="rId3" imgW="1676160" imgH="147312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295525"/>
                        <a:ext cx="3667125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85150"/>
              </p:ext>
            </p:extLst>
          </p:nvPr>
        </p:nvGraphicFramePr>
        <p:xfrm>
          <a:off x="475680" y="620688"/>
          <a:ext cx="488315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0" name="Equation" r:id="rId5" imgW="2298600" imgH="711000" progId="Equation.3">
                  <p:embed/>
                </p:oleObj>
              </mc:Choice>
              <mc:Fallback>
                <p:oleObj name="Equation" r:id="rId5" imgW="2298600" imgH="7110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80" y="620688"/>
                        <a:ext cx="488315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7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68191"/>
              </p:ext>
            </p:extLst>
          </p:nvPr>
        </p:nvGraphicFramePr>
        <p:xfrm>
          <a:off x="323528" y="702468"/>
          <a:ext cx="8208962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66" name="Equation" r:id="rId3" imgW="3809880" imgH="1244520" progId="Equation.DSMT4">
                  <p:embed/>
                </p:oleObj>
              </mc:Choice>
              <mc:Fallback>
                <p:oleObj name="Equation" r:id="rId3" imgW="3809880" imgH="1244520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02468"/>
                        <a:ext cx="8208962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580112" y="1484784"/>
            <a:ext cx="3241675" cy="1692275"/>
            <a:chOff x="3560" y="754"/>
            <a:chExt cx="2042" cy="1066"/>
          </a:xfrm>
        </p:grpSpPr>
        <p:graphicFrame>
          <p:nvGraphicFramePr>
            <p:cNvPr id="389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999030"/>
                </p:ext>
              </p:extLst>
            </p:nvPr>
          </p:nvGraphicFramePr>
          <p:xfrm>
            <a:off x="3560" y="754"/>
            <a:ext cx="2017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7" name="Equation" r:id="rId5" imgW="1346040" imgH="711000" progId="Equation.DSMT4">
                    <p:embed/>
                  </p:oleObj>
                </mc:Choice>
                <mc:Fallback>
                  <p:oleObj name="Equation" r:id="rId5" imgW="1346040" imgH="711000" progId="Equation.DSMT4">
                    <p:embed/>
                    <p:pic>
                      <p:nvPicPr>
                        <p:cNvPr id="38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754"/>
                          <a:ext cx="2017" cy="1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3560" y="754"/>
              <a:ext cx="2042" cy="104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8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-23813"/>
            <a:ext cx="3455987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CN" sz="2800"/>
              <a:t>FR</a:t>
            </a:r>
            <a:r>
              <a:rPr lang="zh-CN" altLang="en-US" sz="2800"/>
              <a:t>共轭梯度法步</a:t>
            </a:r>
            <a:r>
              <a:rPr lang="zh-CN" altLang="en-US" sz="2800">
                <a:latin typeface="Arial" panose="020B0604020202020204" pitchFamily="34" charset="0"/>
              </a:rPr>
              <a:t>骤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65138" y="620713"/>
          <a:ext cx="4613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9" name="Equation" r:id="rId3" imgW="1688760" imgH="215640" progId="Equation.DSMT4">
                  <p:embed/>
                </p:oleObj>
              </mc:Choice>
              <mc:Fallback>
                <p:oleObj name="Equation" r:id="rId3" imgW="1688760" imgH="215640" progId="Equation.DSMT4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20713"/>
                        <a:ext cx="4613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95288" y="1125538"/>
          <a:ext cx="86042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0" name="公式" r:id="rId5" imgW="3377880" imgH="482400" progId="Equation.3">
                  <p:embed/>
                </p:oleObj>
              </mc:Choice>
              <mc:Fallback>
                <p:oleObj name="公式" r:id="rId5" imgW="3377880" imgH="48240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6042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Object 5"/>
              <p:cNvSpPr txBox="1"/>
              <p:nvPr/>
            </p:nvSpPr>
            <p:spPr bwMode="auto">
              <a:xfrm>
                <a:off x="395288" y="2415492"/>
                <a:ext cx="7118350" cy="184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，其中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0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2415492"/>
                <a:ext cx="7118350" cy="1846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288726"/>
              </p:ext>
            </p:extLst>
          </p:nvPr>
        </p:nvGraphicFramePr>
        <p:xfrm>
          <a:off x="425593" y="4046278"/>
          <a:ext cx="7487866" cy="112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1" name="公式" r:id="rId8" imgW="3035160" imgH="457200" progId="Equation.3">
                  <p:embed/>
                </p:oleObj>
              </mc:Choice>
              <mc:Fallback>
                <p:oleObj name="公式" r:id="rId8" imgW="3035160" imgH="4572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3" y="4046278"/>
                        <a:ext cx="7487866" cy="1127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7138"/>
              </p:ext>
            </p:extLst>
          </p:nvPr>
        </p:nvGraphicFramePr>
        <p:xfrm>
          <a:off x="397855" y="5298282"/>
          <a:ext cx="82804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2" name="公式" r:id="rId10" imgW="3251160" imgH="457200" progId="Equation.3">
                  <p:embed/>
                </p:oleObj>
              </mc:Choice>
              <mc:Fallback>
                <p:oleObj name="公式" r:id="rId10" imgW="3251160" imgH="457200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55" y="5298282"/>
                        <a:ext cx="82804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33665"/>
              </p:ext>
            </p:extLst>
          </p:nvPr>
        </p:nvGraphicFramePr>
        <p:xfrm>
          <a:off x="1251225" y="392114"/>
          <a:ext cx="38163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41" name="公式" r:id="rId3" imgW="1257120" imgH="393480" progId="Equation.3">
                  <p:embed/>
                </p:oleObj>
              </mc:Choice>
              <mc:Fallback>
                <p:oleObj name="公式" r:id="rId3" imgW="1257120" imgH="393480" progId="Equation.3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225" y="392114"/>
                        <a:ext cx="3816350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8313" y="404813"/>
            <a:ext cx="790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latin typeface="Arial" panose="020B0604020202020204" pitchFamily="34" charset="0"/>
              </a:rPr>
              <a:t>例</a:t>
            </a:r>
            <a:r>
              <a:rPr lang="en-US" altLang="zh-CN" sz="2800"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646113" y="1484313"/>
          <a:ext cx="7418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42" name="Equation" r:id="rId5" imgW="2654280" imgH="241200" progId="Equation.DSMT4">
                  <p:embed/>
                </p:oleObj>
              </mc:Choice>
              <mc:Fallback>
                <p:oleObj name="Equation" r:id="rId5" imgW="2654280" imgH="24120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484313"/>
                        <a:ext cx="74183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6" name="Group 16"/>
          <p:cNvGrpSpPr>
            <a:grpSpLocks/>
          </p:cNvGrpSpPr>
          <p:nvPr/>
        </p:nvGrpSpPr>
        <p:grpSpPr bwMode="auto">
          <a:xfrm>
            <a:off x="250825" y="2349500"/>
            <a:ext cx="8893175" cy="3095625"/>
            <a:chOff x="158" y="1480"/>
            <a:chExt cx="5602" cy="1950"/>
          </a:xfrm>
        </p:grpSpPr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158" y="1797"/>
              <a:ext cx="5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158" y="2387"/>
              <a:ext cx="5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158" y="3022"/>
              <a:ext cx="5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58" y="3430"/>
              <a:ext cx="5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95" name="Group 15"/>
            <p:cNvGrpSpPr>
              <a:grpSpLocks/>
            </p:cNvGrpSpPr>
            <p:nvPr/>
          </p:nvGrpSpPr>
          <p:grpSpPr bwMode="auto">
            <a:xfrm>
              <a:off x="240" y="1480"/>
              <a:ext cx="5370" cy="1950"/>
              <a:chOff x="240" y="1480"/>
              <a:chExt cx="5370" cy="1950"/>
            </a:xfrm>
          </p:grpSpPr>
          <p:graphicFrame>
            <p:nvGraphicFramePr>
              <p:cNvPr id="46085" name="Object 5"/>
              <p:cNvGraphicFramePr>
                <a:graphicFrameLocks noChangeAspect="1"/>
              </p:cNvGraphicFramePr>
              <p:nvPr/>
            </p:nvGraphicFramePr>
            <p:xfrm>
              <a:off x="240" y="1480"/>
              <a:ext cx="5370" cy="19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343" name="Equation" r:id="rId7" imgW="3848040" imgH="1371600" progId="Equation.DSMT4">
                      <p:embed/>
                    </p:oleObj>
                  </mc:Choice>
                  <mc:Fallback>
                    <p:oleObj name="Equation" r:id="rId7" imgW="3848040" imgH="1371600" progId="Equation.DSMT4">
                      <p:embed/>
                      <p:pic>
                        <p:nvPicPr>
                          <p:cNvPr id="4608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480"/>
                            <a:ext cx="5370" cy="19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476" y="1797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1791" y="1797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3198" y="1797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5239" y="1797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7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476375" y="0"/>
          <a:ext cx="38163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65" name="公式" r:id="rId3" imgW="1257120" imgH="393480" progId="Equation.3">
                  <p:embed/>
                </p:oleObj>
              </mc:Choice>
              <mc:Fallback>
                <p:oleObj name="公式" r:id="rId3" imgW="1257120" imgH="393480" progId="Equation.3">
                  <p:embed/>
                  <p:pic>
                    <p:nvPicPr>
                      <p:cNvPr id="931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0"/>
                        <a:ext cx="38163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468313" y="404813"/>
            <a:ext cx="790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latin typeface="Arial" panose="020B0604020202020204" pitchFamily="34" charset="0"/>
              </a:rPr>
              <a:t>例</a:t>
            </a:r>
            <a:r>
              <a:rPr lang="en-US" altLang="zh-CN" sz="2800"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64616"/>
              </p:ext>
            </p:extLst>
          </p:nvPr>
        </p:nvGraphicFramePr>
        <p:xfrm>
          <a:off x="863600" y="1115768"/>
          <a:ext cx="56991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66" name="Equation" r:id="rId5" imgW="2311200" imgH="482400" progId="Equation.DSMT4">
                  <p:embed/>
                </p:oleObj>
              </mc:Choice>
              <mc:Fallback>
                <p:oleObj name="Equation" r:id="rId5" imgW="2311200" imgH="482400" progId="Equation.DSMT4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15768"/>
                        <a:ext cx="56991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67286"/>
              </p:ext>
            </p:extLst>
          </p:nvPr>
        </p:nvGraphicFramePr>
        <p:xfrm>
          <a:off x="863600" y="2212976"/>
          <a:ext cx="7869691" cy="418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67" name="Equation" r:id="rId7" imgW="3340080" imgH="1777680" progId="Equation.DSMT4">
                  <p:embed/>
                </p:oleObj>
              </mc:Choice>
              <mc:Fallback>
                <p:oleObj name="Equation" r:id="rId7" imgW="3340080" imgH="1777680" progId="Equation.DSMT4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212976"/>
                        <a:ext cx="7869691" cy="4188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4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8239"/>
              </p:ext>
            </p:extLst>
          </p:nvPr>
        </p:nvGraphicFramePr>
        <p:xfrm>
          <a:off x="251520" y="353910"/>
          <a:ext cx="6697489" cy="476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26" name="Equation" r:id="rId3" imgW="3085920" imgH="2197080" progId="Equation.DSMT4">
                  <p:embed/>
                </p:oleObj>
              </mc:Choice>
              <mc:Fallback>
                <p:oleObj name="Equation" r:id="rId3" imgW="3085920" imgH="2197080" progId="Equation.DSMT4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3910"/>
                        <a:ext cx="6697489" cy="4768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72063"/>
              </p:ext>
            </p:extLst>
          </p:nvPr>
        </p:nvGraphicFramePr>
        <p:xfrm>
          <a:off x="448114" y="5157192"/>
          <a:ext cx="7416626" cy="105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27" name="Equation" r:id="rId5" imgW="3213000" imgH="457200" progId="Equation.DSMT4">
                  <p:embed/>
                </p:oleObj>
              </mc:Choice>
              <mc:Fallback>
                <p:oleObj name="Equation" r:id="rId5" imgW="3213000" imgH="457200" progId="Equation.DSMT4">
                  <p:embed/>
                  <p:pic>
                    <p:nvPicPr>
                      <p:cNvPr id="94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14" y="5157192"/>
                        <a:ext cx="7416626" cy="1055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8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8003"/>
            <a:ext cx="74168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400">
                <a:latin typeface="Arial" panose="020B0604020202020204" pitchFamily="34" charset="0"/>
              </a:rPr>
              <a:t>用于一般函数的共轭梯度法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-27801" y="890942"/>
            <a:ext cx="50403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latin typeface="Arial" panose="020B0604020202020204" pitchFamily="34" charset="0"/>
              </a:rPr>
              <a:t>与原方法的主要区别：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50825" y="1628775"/>
          <a:ext cx="864235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13" name="公式" r:id="rId3" imgW="2997000" imgH="685800" progId="Equation.3">
                  <p:embed/>
                </p:oleObj>
              </mc:Choice>
              <mc:Fallback>
                <p:oleObj name="公式" r:id="rId3" imgW="2997000" imgH="685800" progId="Equation.3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864235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79388" y="3794125"/>
          <a:ext cx="88201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14" name="公式" r:id="rId5" imgW="3124080" imgH="482400" progId="Equation.3">
                  <p:embed/>
                </p:oleObj>
              </mc:Choice>
              <mc:Fallback>
                <p:oleObj name="公式" r:id="rId5" imgW="3124080" imgH="482400" progId="Equation.3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94125"/>
                        <a:ext cx="88201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23850" y="5386388"/>
          <a:ext cx="59769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15" name="公式" r:id="rId7" imgW="1981080" imgH="215640" progId="Equation.3">
                  <p:embed/>
                </p:oleObj>
              </mc:Choice>
              <mc:Fallback>
                <p:oleObj name="公式" r:id="rId7" imgW="1981080" imgH="215640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86388"/>
                        <a:ext cx="59769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7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374800"/>
            <a:ext cx="4752975" cy="796925"/>
          </a:xfrm>
        </p:spPr>
        <p:txBody>
          <a:bodyPr/>
          <a:lstStyle/>
          <a:p>
            <a:r>
              <a:rPr lang="zh-CN" altLang="en-US" b="1" dirty="0"/>
              <a:t>一 、最速下降法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512" y="1744662"/>
            <a:ext cx="23034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/>
              <a:t>最速下降方向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8784" y="4014637"/>
            <a:ext cx="2159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取搜索方向</a:t>
            </a:r>
            <a:r>
              <a:rPr lang="en-US" altLang="zh-CN" sz="2800"/>
              <a:t>: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60860"/>
              </p:ext>
            </p:extLst>
          </p:nvPr>
        </p:nvGraphicFramePr>
        <p:xfrm>
          <a:off x="2303201" y="4792361"/>
          <a:ext cx="26654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5" name="公式" r:id="rId3" imgW="1028520" imgH="228600" progId="Equation.3">
                  <p:embed/>
                </p:oleObj>
              </mc:Choice>
              <mc:Fallback>
                <p:oleObj name="公式" r:id="rId3" imgW="1028520" imgH="2286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201" y="4792361"/>
                        <a:ext cx="26654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63713" y="2320925"/>
                <a:ext cx="3744391" cy="1369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具有一阶连续偏导数。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13" y="2320925"/>
                <a:ext cx="3744391" cy="1369862"/>
              </a:xfrm>
              <a:prstGeom prst="rect">
                <a:avLst/>
              </a:prstGeom>
              <a:blipFill>
                <a:blip r:embed="rId5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1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11188" y="476250"/>
            <a:ext cx="331311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>
                <a:latin typeface="Arial" panose="020B0604020202020204" pitchFamily="34" charset="0"/>
              </a:rPr>
              <a:t>迭代的延续方法：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39750" y="1557338"/>
          <a:ext cx="8280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2" name="公式" r:id="rId3" imgW="3060360" imgH="457200" progId="Equation.3">
                  <p:embed/>
                </p:oleObj>
              </mc:Choice>
              <mc:Fallback>
                <p:oleObj name="公式" r:id="rId3" imgW="3060360" imgH="45720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8280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11188" y="3068638"/>
          <a:ext cx="81375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3" name="公式" r:id="rId5" imgW="3276360" imgH="431640" progId="Equation.3">
                  <p:embed/>
                </p:oleObj>
              </mc:Choice>
              <mc:Fallback>
                <p:oleObj name="公式" r:id="rId5" imgW="3276360" imgH="43164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81375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6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8100" y="125413"/>
          <a:ext cx="9070975" cy="640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7" name="Equation" r:id="rId3" imgW="4495680" imgH="3174840" progId="Equation.DSMT4">
                  <p:embed/>
                </p:oleObj>
              </mc:Choice>
              <mc:Fallback>
                <p:oleObj name="Equation" r:id="rId3" imgW="4495680" imgH="3174840" progId="Equation.DSMT4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125413"/>
                        <a:ext cx="9070975" cy="640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188" y="44450"/>
            <a:ext cx="3455987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步骤</a:t>
            </a:r>
            <a:r>
              <a:rPr lang="en-US" altLang="zh-CN" sz="2800">
                <a:latin typeface="Arial" panose="020B0604020202020204" pitchFamily="34" charset="0"/>
              </a:rPr>
              <a:t>(FR</a:t>
            </a:r>
            <a:r>
              <a:rPr lang="zh-CN" altLang="en-US" sz="2800">
                <a:latin typeface="Arial" panose="020B0604020202020204" pitchFamily="34" charset="0"/>
              </a:rPr>
              <a:t>共轭梯度法）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98488" y="661988"/>
          <a:ext cx="735806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2" name="公式" r:id="rId3" imgW="3009600" imgH="482400" progId="Equation.3">
                  <p:embed/>
                </p:oleObj>
              </mc:Choice>
              <mc:Fallback>
                <p:oleObj name="公式" r:id="rId3" imgW="3009600" imgH="48240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661988"/>
                        <a:ext cx="735806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11188" y="1830388"/>
          <a:ext cx="8532812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3" name="公式" r:id="rId5" imgW="3593880" imgH="825480" progId="Equation.3">
                  <p:embed/>
                </p:oleObj>
              </mc:Choice>
              <mc:Fallback>
                <p:oleObj name="公式" r:id="rId5" imgW="3593880" imgH="82548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30388"/>
                        <a:ext cx="8532812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684213" y="3705225"/>
          <a:ext cx="43449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4" name="公式" r:id="rId7" imgW="1815840" imgH="215640" progId="Equation.3">
                  <p:embed/>
                </p:oleObj>
              </mc:Choice>
              <mc:Fallback>
                <p:oleObj name="公式" r:id="rId7" imgW="1815840" imgH="215640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05225"/>
                        <a:ext cx="43449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84213" y="3789363"/>
          <a:ext cx="74882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5" name="公式" r:id="rId9" imgW="3187440" imgH="838080" progId="Equation.3">
                  <p:embed/>
                </p:oleObj>
              </mc:Choice>
              <mc:Fallback>
                <p:oleObj name="公式" r:id="rId9" imgW="3187440" imgH="83808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7488237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614363" y="5702300"/>
          <a:ext cx="76295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6" name="公式" r:id="rId11" imgW="3136680" imgH="457200" progId="Equation.3">
                  <p:embed/>
                </p:oleObj>
              </mc:Choice>
              <mc:Fallback>
                <p:oleObj name="公式" r:id="rId11" imgW="3136680" imgH="457200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702300"/>
                        <a:ext cx="76295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1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5469" y="474663"/>
            <a:ext cx="7777162" cy="1082675"/>
          </a:xfrm>
        </p:spPr>
        <p:txBody>
          <a:bodyPr/>
          <a:lstStyle/>
          <a:p>
            <a:r>
              <a:rPr lang="zh-CN" altLang="en-US" sz="3600" b="1" dirty="0"/>
              <a:t>四、拟牛顿法</a:t>
            </a:r>
            <a:endParaRPr lang="en-US" altLang="zh-CN" sz="3600" b="1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70317" y="2060848"/>
            <a:ext cx="7560320" cy="259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latin typeface="Arial" panose="020B0604020202020204" pitchFamily="34" charset="0"/>
              </a:rPr>
              <a:t>     </a:t>
            </a:r>
            <a:r>
              <a:rPr lang="zh-CN" altLang="en-US" sz="2800">
                <a:latin typeface="Arial" panose="020B0604020202020204" pitchFamily="34" charset="0"/>
              </a:rPr>
              <a:t>这是一种求解无约束极值问题的有效算法，</a:t>
            </a:r>
          </a:p>
          <a:p>
            <a:r>
              <a:rPr lang="zh-CN" altLang="en-US" sz="2800">
                <a:latin typeface="Arial" panose="020B0604020202020204" pitchFamily="34" charset="0"/>
              </a:rPr>
              <a:t>由于它既避免了计算二阶导数、矩阵及其求逆</a:t>
            </a:r>
          </a:p>
          <a:p>
            <a:r>
              <a:rPr lang="zh-CN" altLang="en-US" sz="2800">
                <a:latin typeface="Arial" panose="020B0604020202020204" pitchFamily="34" charset="0"/>
              </a:rPr>
              <a:t>过程，又比最速下降法的收敛速度快，特别是</a:t>
            </a:r>
          </a:p>
          <a:p>
            <a:r>
              <a:rPr lang="zh-CN" altLang="en-US" sz="2800">
                <a:latin typeface="Arial" panose="020B0604020202020204" pitchFamily="34" charset="0"/>
              </a:rPr>
              <a:t>对高维问题具有显著的优越性，所以，它被</a:t>
            </a:r>
          </a:p>
          <a:p>
            <a:r>
              <a:rPr lang="zh-CN" altLang="en-US" sz="2800">
                <a:latin typeface="Arial" panose="020B0604020202020204" pitchFamily="34" charset="0"/>
              </a:rPr>
              <a:t>公认为求解无约束极值问题最有效的算法之一。</a:t>
            </a:r>
          </a:p>
        </p:txBody>
      </p:sp>
    </p:spTree>
    <p:extLst>
      <p:ext uri="{BB962C8B-B14F-4D97-AF65-F5344CB8AC3E}">
        <p14:creationId xmlns:p14="http://schemas.microsoft.com/office/powerpoint/2010/main" val="4442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8890" y="476672"/>
            <a:ext cx="3527425" cy="7921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3600"/>
              <a:t>牛顿法的缺点</a:t>
            </a:r>
            <a:r>
              <a:rPr lang="en-US" altLang="zh-CN" sz="3600"/>
              <a:t>: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7"/>
            <a:ext cx="8229600" cy="3384376"/>
          </a:xfrm>
        </p:spPr>
        <p:txBody>
          <a:bodyPr/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）可能会出现在某步迭代时，目标函数值上升的情况</a:t>
            </a:r>
            <a:r>
              <a:rPr lang="en-US" altLang="zh-CN" b="1"/>
              <a:t>.</a:t>
            </a:r>
          </a:p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）当初始点远离极小点时，牛顿法产生的点列可能不收敛，或者收敛到鞍点，或者</a:t>
            </a:r>
            <a:r>
              <a:rPr lang="en-US" altLang="zh-CN" b="1"/>
              <a:t>Hesse</a:t>
            </a:r>
            <a:r>
              <a:rPr lang="zh-CN" altLang="en-US" b="1"/>
              <a:t>矩阵不可逆，无法计算</a:t>
            </a:r>
            <a:r>
              <a:rPr lang="en-US" altLang="zh-CN" b="1"/>
              <a:t>.</a:t>
            </a:r>
          </a:p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）需要计算</a:t>
            </a:r>
            <a:r>
              <a:rPr lang="en-US" altLang="zh-CN" b="1"/>
              <a:t>Hesse</a:t>
            </a:r>
            <a:r>
              <a:rPr lang="zh-CN" altLang="en-US" b="1"/>
              <a:t>矩阵，计算量大</a:t>
            </a:r>
            <a:r>
              <a:rPr lang="en-US" altLang="zh-CN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3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84970"/>
              </p:ext>
            </p:extLst>
          </p:nvPr>
        </p:nvGraphicFramePr>
        <p:xfrm>
          <a:off x="287338" y="260350"/>
          <a:ext cx="8820150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1" name="Equation" r:id="rId3" imgW="4686120" imgH="3365280" progId="Equation.DSMT4">
                  <p:embed/>
                </p:oleObj>
              </mc:Choice>
              <mc:Fallback>
                <p:oleObj name="Equation" r:id="rId3" imgW="4686120" imgH="3365280" progId="Equation.DSMT4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60350"/>
                        <a:ext cx="8820150" cy="633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6227763" y="5516563"/>
            <a:ext cx="1368425" cy="792162"/>
          </a:xfrm>
          <a:prstGeom prst="wedgeRoundRectCallout">
            <a:avLst>
              <a:gd name="adj1" fmla="val -326912"/>
              <a:gd name="adj2" fmla="val 62824"/>
              <a:gd name="adj3" fmla="val 16667"/>
            </a:avLst>
          </a:prstGeom>
          <a:solidFill>
            <a:srgbClr val="39C022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拟牛顿条件</a:t>
            </a:r>
          </a:p>
        </p:txBody>
      </p:sp>
    </p:spTree>
    <p:extLst>
      <p:ext uri="{BB962C8B-B14F-4D97-AF65-F5344CB8AC3E}">
        <p14:creationId xmlns:p14="http://schemas.microsoft.com/office/powerpoint/2010/main" val="6764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5041"/>
            <a:ext cx="4391025" cy="720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DFP</a:t>
            </a:r>
            <a:r>
              <a:rPr lang="zh-CN" altLang="en-US" sz="3200">
                <a:latin typeface="Arial" panose="020B0604020202020204" pitchFamily="34" charset="0"/>
              </a:rPr>
              <a:t>算法</a:t>
            </a:r>
            <a:r>
              <a:rPr lang="en-US" altLang="zh-CN" sz="3200">
                <a:latin typeface="Arial" panose="020B0604020202020204" pitchFamily="34" charset="0"/>
              </a:rPr>
              <a:t>(</a:t>
            </a:r>
            <a:r>
              <a:rPr lang="zh-CN" altLang="en-US" sz="3200">
                <a:latin typeface="Arial" panose="020B0604020202020204" pitchFamily="34" charset="0"/>
              </a:rPr>
              <a:t>变尺度法</a:t>
            </a:r>
            <a:r>
              <a:rPr lang="en-US" altLang="zh-CN" sz="3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-108520" y="1149004"/>
            <a:ext cx="19446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>
                <a:latin typeface="Arial" panose="020B0604020202020204" pitchFamily="34" charset="0"/>
              </a:rPr>
              <a:t>令：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27607"/>
              </p:ext>
            </p:extLst>
          </p:nvPr>
        </p:nvGraphicFramePr>
        <p:xfrm>
          <a:off x="1187624" y="1262893"/>
          <a:ext cx="7548562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7" name="Equation" r:id="rId3" imgW="2705040" imgH="1346040" progId="Equation.3">
                  <p:embed/>
                </p:oleObj>
              </mc:Choice>
              <mc:Fallback>
                <p:oleObj name="Equation" r:id="rId3" imgW="2705040" imgH="134604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262893"/>
                        <a:ext cx="7548562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1620317" y="5372447"/>
            <a:ext cx="1800225" cy="647700"/>
          </a:xfrm>
          <a:prstGeom prst="wedgeRoundRectCallout">
            <a:avLst>
              <a:gd name="adj1" fmla="val 130690"/>
              <a:gd name="adj2" fmla="val -147551"/>
              <a:gd name="adj3" fmla="val 16667"/>
            </a:avLst>
          </a:prstGeom>
          <a:solidFill>
            <a:srgbClr val="39C022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DFP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公式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94217"/>
              </p:ext>
            </p:extLst>
          </p:nvPr>
        </p:nvGraphicFramePr>
        <p:xfrm>
          <a:off x="5873446" y="518376"/>
          <a:ext cx="3243734" cy="56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8" name="Equation" r:id="rId5" imgW="2755800" imgH="482400" progId="Equation.DSMT4">
                  <p:embed/>
                </p:oleObj>
              </mc:Choice>
              <mc:Fallback>
                <p:oleObj name="Equation" r:id="rId5" imgW="2755800" imgH="482400" progId="Equation.DSMT4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446" y="518376"/>
                        <a:ext cx="3243734" cy="567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2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90106" y="-66573"/>
            <a:ext cx="3888680" cy="6032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DFP</a:t>
            </a:r>
            <a:r>
              <a:rPr lang="zh-CN" altLang="en-US" sz="3200">
                <a:latin typeface="Arial" panose="020B0604020202020204" pitchFamily="34" charset="0"/>
              </a:rPr>
              <a:t>法计算步骤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0512"/>
              </p:ext>
            </p:extLst>
          </p:nvPr>
        </p:nvGraphicFramePr>
        <p:xfrm>
          <a:off x="-22176" y="514743"/>
          <a:ext cx="50403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6" name="公式" r:id="rId3" imgW="2184120" imgH="215640" progId="Equation.3">
                  <p:embed/>
                </p:oleObj>
              </mc:Choice>
              <mc:Fallback>
                <p:oleObj name="公式" r:id="rId3" imgW="2184120" imgH="215640" progId="Equation.3">
                  <p:embed/>
                  <p:pic>
                    <p:nvPicPr>
                      <p:cNvPr id="112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176" y="514743"/>
                        <a:ext cx="50403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40122"/>
              </p:ext>
            </p:extLst>
          </p:nvPr>
        </p:nvGraphicFramePr>
        <p:xfrm>
          <a:off x="-13407" y="1015083"/>
          <a:ext cx="57610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7" name="公式" r:id="rId5" imgW="2527200" imgH="228600" progId="Equation.3">
                  <p:embed/>
                </p:oleObj>
              </mc:Choice>
              <mc:Fallback>
                <p:oleObj name="公式" r:id="rId5" imgW="2527200" imgH="228600" progId="Equation.3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407" y="1015083"/>
                        <a:ext cx="57610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9926"/>
              </p:ext>
            </p:extLst>
          </p:nvPr>
        </p:nvGraphicFramePr>
        <p:xfrm>
          <a:off x="50056" y="1516459"/>
          <a:ext cx="24479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8" name="公式" r:id="rId7" imgW="1143000" imgH="241200" progId="Equation.3">
                  <p:embed/>
                </p:oleObj>
              </mc:Choice>
              <mc:Fallback>
                <p:oleObj name="公式" r:id="rId7" imgW="1143000" imgH="241200" progId="Equation.3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6" y="1516459"/>
                        <a:ext cx="24479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45089"/>
              </p:ext>
            </p:extLst>
          </p:nvPr>
        </p:nvGraphicFramePr>
        <p:xfrm>
          <a:off x="50056" y="2047708"/>
          <a:ext cx="89995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9" name="公式" r:id="rId9" imgW="4444920" imgH="482400" progId="Equation.3">
                  <p:embed/>
                </p:oleObj>
              </mc:Choice>
              <mc:Fallback>
                <p:oleObj name="公式" r:id="rId9" imgW="4444920" imgH="482400" progId="Equation.3">
                  <p:embed/>
                  <p:pic>
                    <p:nvPicPr>
                      <p:cNvPr id="112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6" y="2047708"/>
                        <a:ext cx="89995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83967"/>
              </p:ext>
            </p:extLst>
          </p:nvPr>
        </p:nvGraphicFramePr>
        <p:xfrm>
          <a:off x="53183" y="3004784"/>
          <a:ext cx="82089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0" name="公式" r:id="rId11" imgW="3797280" imgH="279360" progId="Equation.3">
                  <p:embed/>
                </p:oleObj>
              </mc:Choice>
              <mc:Fallback>
                <p:oleObj name="公式" r:id="rId11" imgW="3797280" imgH="279360" progId="Equation.3">
                  <p:embed/>
                  <p:pic>
                    <p:nvPicPr>
                      <p:cNvPr id="112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3" y="3004784"/>
                        <a:ext cx="82089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68276"/>
              </p:ext>
            </p:extLst>
          </p:nvPr>
        </p:nvGraphicFramePr>
        <p:xfrm>
          <a:off x="50056" y="3578287"/>
          <a:ext cx="72009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1" name="公式" r:id="rId13" imgW="3251160" imgH="215640" progId="Equation.3">
                  <p:embed/>
                </p:oleObj>
              </mc:Choice>
              <mc:Fallback>
                <p:oleObj name="公式" r:id="rId13" imgW="3251160" imgH="215640" progId="Equation.3">
                  <p:embed/>
                  <p:pic>
                    <p:nvPicPr>
                      <p:cNvPr id="1126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6" y="3578287"/>
                        <a:ext cx="72009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13825"/>
              </p:ext>
            </p:extLst>
          </p:nvPr>
        </p:nvGraphicFramePr>
        <p:xfrm>
          <a:off x="82254" y="4163888"/>
          <a:ext cx="7993063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2" name="公式" r:id="rId15" imgW="3962160" imgH="977760" progId="Equation.3">
                  <p:embed/>
                </p:oleObj>
              </mc:Choice>
              <mc:Fallback>
                <p:oleObj name="公式" r:id="rId15" imgW="3962160" imgH="977760" progId="Equation.3">
                  <p:embed/>
                  <p:pic>
                    <p:nvPicPr>
                      <p:cNvPr id="112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54" y="4163888"/>
                        <a:ext cx="7993063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5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159745"/>
              </p:ext>
            </p:extLst>
          </p:nvPr>
        </p:nvGraphicFramePr>
        <p:xfrm>
          <a:off x="2051720" y="647700"/>
          <a:ext cx="3997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3" name="Equation" r:id="rId3" imgW="1777680" imgH="241200" progId="Equation.DSMT4">
                  <p:embed/>
                </p:oleObj>
              </mc:Choice>
              <mc:Fallback>
                <p:oleObj name="Equation" r:id="rId3" imgW="1777680" imgH="241200" progId="Equation.DSMT4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47700"/>
                        <a:ext cx="39973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-180528" y="0"/>
            <a:ext cx="5472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latin typeface="Arial" panose="020B0604020202020204" pitchFamily="34" charset="0"/>
              </a:rPr>
              <a:t>例</a:t>
            </a:r>
            <a:r>
              <a:rPr lang="en-US" altLang="zh-CN" sz="2800">
                <a:latin typeface="Arial" panose="020B0604020202020204" pitchFamily="34" charset="0"/>
              </a:rPr>
              <a:t>:  </a:t>
            </a:r>
            <a:r>
              <a:rPr lang="zh-CN" altLang="en-US" sz="2800">
                <a:latin typeface="Arial" panose="020B0604020202020204" pitchFamily="34" charset="0"/>
              </a:rPr>
              <a:t>用</a:t>
            </a:r>
            <a:r>
              <a:rPr lang="en-US" altLang="zh-CN" sz="2800">
                <a:latin typeface="Arial" panose="020B0604020202020204" pitchFamily="34" charset="0"/>
              </a:rPr>
              <a:t>DFP</a:t>
            </a:r>
            <a:r>
              <a:rPr lang="zh-CN" altLang="en-US" sz="2800">
                <a:latin typeface="Arial" panose="020B0604020202020204" pitchFamily="34" charset="0"/>
              </a:rPr>
              <a:t>方法求解下列问题：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04921"/>
              </p:ext>
            </p:extLst>
          </p:nvPr>
        </p:nvGraphicFramePr>
        <p:xfrm>
          <a:off x="876629" y="1244600"/>
          <a:ext cx="4153098" cy="16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4" name="Equation" r:id="rId5" imgW="1917360" imgH="761760" progId="Equation.DSMT4">
                  <p:embed/>
                </p:oleObj>
              </mc:Choice>
              <mc:Fallback>
                <p:oleObj name="Equation" r:id="rId5" imgW="1917360" imgH="761760" progId="Equation.DSMT4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29" y="1244600"/>
                        <a:ext cx="4153098" cy="16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99892"/>
              </p:ext>
            </p:extLst>
          </p:nvPr>
        </p:nvGraphicFramePr>
        <p:xfrm>
          <a:off x="1115616" y="2894152"/>
          <a:ext cx="6625431" cy="31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5" name="Equation" r:id="rId7" imgW="3022560" imgH="1447560" progId="Equation.DSMT4">
                  <p:embed/>
                </p:oleObj>
              </mc:Choice>
              <mc:Fallback>
                <p:oleObj name="Equation" r:id="rId7" imgW="3022560" imgH="1447560" progId="Equation.DSMT4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94152"/>
                        <a:ext cx="6625431" cy="317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79388" y="3357563"/>
            <a:ext cx="7207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/>
              <a:t>第</a:t>
            </a:r>
          </a:p>
          <a:p>
            <a:pPr algn="ctr"/>
            <a:r>
              <a:rPr lang="zh-CN" altLang="en-US" sz="3200"/>
              <a:t>一</a:t>
            </a:r>
          </a:p>
          <a:p>
            <a:pPr algn="ctr"/>
            <a:r>
              <a:rPr lang="zh-CN" altLang="en-US" sz="3200"/>
              <a:t>次</a:t>
            </a:r>
          </a:p>
          <a:p>
            <a:pPr algn="ctr"/>
            <a:r>
              <a:rPr lang="zh-CN" altLang="en-US" sz="3200"/>
              <a:t>迭</a:t>
            </a:r>
          </a:p>
          <a:p>
            <a:pPr algn="ctr"/>
            <a:r>
              <a:rPr lang="zh-CN" altLang="en-US" sz="3200"/>
              <a:t>代</a:t>
            </a:r>
          </a:p>
        </p:txBody>
      </p:sp>
    </p:spTree>
    <p:extLst>
      <p:ext uri="{BB962C8B-B14F-4D97-AF65-F5344CB8AC3E}">
        <p14:creationId xmlns:p14="http://schemas.microsoft.com/office/powerpoint/2010/main" val="42628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60770"/>
              </p:ext>
            </p:extLst>
          </p:nvPr>
        </p:nvGraphicFramePr>
        <p:xfrm>
          <a:off x="539552" y="764704"/>
          <a:ext cx="7977138" cy="53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4" name="Equation" r:id="rId3" imgW="3479760" imgH="2336760" progId="Equation.DSMT4">
                  <p:embed/>
                </p:oleObj>
              </mc:Choice>
              <mc:Fallback>
                <p:oleObj name="Equation" r:id="rId3" imgW="3479760" imgH="2336760" progId="Equation.DSMT4">
                  <p:embed/>
                  <p:pic>
                    <p:nvPicPr>
                      <p:cNvPr id="97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64704"/>
                        <a:ext cx="7977138" cy="53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-324544" y="404812"/>
            <a:ext cx="29511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第二次迭代</a:t>
            </a:r>
          </a:p>
        </p:txBody>
      </p:sp>
      <p:grpSp>
        <p:nvGrpSpPr>
          <p:cNvPr id="97286" name="Group 6"/>
          <p:cNvGrpSpPr>
            <a:grpSpLocks/>
          </p:cNvGrpSpPr>
          <p:nvPr/>
        </p:nvGrpSpPr>
        <p:grpSpPr bwMode="auto">
          <a:xfrm>
            <a:off x="5868144" y="1916832"/>
            <a:ext cx="2952130" cy="1223962"/>
            <a:chOff x="3016" y="1525"/>
            <a:chExt cx="2540" cy="771"/>
          </a:xfrm>
        </p:grpSpPr>
        <p:graphicFrame>
          <p:nvGraphicFramePr>
            <p:cNvPr id="97284" name="Object 4"/>
            <p:cNvGraphicFramePr>
              <a:graphicFrameLocks noChangeAspect="1"/>
            </p:cNvGraphicFramePr>
            <p:nvPr/>
          </p:nvGraphicFramePr>
          <p:xfrm>
            <a:off x="3016" y="1525"/>
            <a:ext cx="2540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5" name="Equation" r:id="rId5" imgW="1638000" imgH="482400" progId="Equation.DSMT4">
                    <p:embed/>
                  </p:oleObj>
                </mc:Choice>
                <mc:Fallback>
                  <p:oleObj name="Equation" r:id="rId5" imgW="1638000" imgH="482400" progId="Equation.DSMT4">
                    <p:embed/>
                    <p:pic>
                      <p:nvPicPr>
                        <p:cNvPr id="972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525"/>
                          <a:ext cx="2540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3016" y="1570"/>
              <a:ext cx="2540" cy="7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3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16200" y="393700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/>
              <a:t>步骤</a:t>
            </a:r>
            <a:r>
              <a:rPr lang="en-US" altLang="zh-CN" sz="3200"/>
              <a:t>: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0243"/>
              </p:ext>
            </p:extLst>
          </p:nvPr>
        </p:nvGraphicFramePr>
        <p:xfrm>
          <a:off x="329875" y="958057"/>
          <a:ext cx="83148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46" name="Equation" r:id="rId3" imgW="3111480" imgH="228600" progId="Equation.3">
                  <p:embed/>
                </p:oleObj>
              </mc:Choice>
              <mc:Fallback>
                <p:oleObj name="Equation" r:id="rId3" imgW="3111480" imgH="2286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75" y="958057"/>
                        <a:ext cx="8314829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23850" y="1557338"/>
          <a:ext cx="5551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47" name="公式" r:id="rId5" imgW="2082600" imgH="228600" progId="Equation.3">
                  <p:embed/>
                </p:oleObj>
              </mc:Choice>
              <mc:Fallback>
                <p:oleObj name="公式" r:id="rId5" imgW="2082600" imgH="228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55514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95288" y="2276475"/>
          <a:ext cx="8091487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48" name="公式" r:id="rId7" imgW="3035160" imgH="838080" progId="Equation.3">
                  <p:embed/>
                </p:oleObj>
              </mc:Choice>
              <mc:Fallback>
                <p:oleObj name="公式" r:id="rId7" imgW="3035160" imgH="83808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8091487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95288" y="4618038"/>
          <a:ext cx="7489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49" name="公式" r:id="rId9" imgW="2844720" imgH="241200" progId="Equation.3">
                  <p:embed/>
                </p:oleObj>
              </mc:Choice>
              <mc:Fallback>
                <p:oleObj name="公式" r:id="rId9" imgW="2844720" imgH="241200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18038"/>
                        <a:ext cx="7489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8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56871"/>
              </p:ext>
            </p:extLst>
          </p:nvPr>
        </p:nvGraphicFramePr>
        <p:xfrm>
          <a:off x="305309" y="3886743"/>
          <a:ext cx="84963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71" name="Equation" r:id="rId3" imgW="3390840" imgH="749160" progId="Equation.DSMT4">
                  <p:embed/>
                </p:oleObj>
              </mc:Choice>
              <mc:Fallback>
                <p:oleObj name="Equation" r:id="rId3" imgW="3390840" imgH="749160" progId="Equation.DSMT4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09" y="3886743"/>
                        <a:ext cx="84963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74748"/>
              </p:ext>
            </p:extLst>
          </p:nvPr>
        </p:nvGraphicFramePr>
        <p:xfrm>
          <a:off x="328150" y="2276872"/>
          <a:ext cx="79216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72" name="Equation" r:id="rId5" imgW="3238200" imgH="482400" progId="Equation.DSMT4">
                  <p:embed/>
                </p:oleObj>
              </mc:Choice>
              <mc:Fallback>
                <p:oleObj name="Equation" r:id="rId5" imgW="3238200" imgH="482400" progId="Equation.DSMT4">
                  <p:embed/>
                  <p:pic>
                    <p:nvPicPr>
                      <p:cNvPr id="114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50" y="2276872"/>
                        <a:ext cx="79216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97496"/>
              </p:ext>
            </p:extLst>
          </p:nvPr>
        </p:nvGraphicFramePr>
        <p:xfrm>
          <a:off x="292100" y="765175"/>
          <a:ext cx="70119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73" name="Equation" r:id="rId7" imgW="3238200" imgH="507960" progId="Equation.DSMT4">
                  <p:embed/>
                </p:oleObj>
              </mc:Choice>
              <mc:Fallback>
                <p:oleObj name="Equation" r:id="rId7" imgW="3238200" imgH="507960" progId="Equation.DSMT4">
                  <p:embed/>
                  <p:pic>
                    <p:nvPicPr>
                      <p:cNvPr id="113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765175"/>
                        <a:ext cx="70119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8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5694"/>
              </p:ext>
            </p:extLst>
          </p:nvPr>
        </p:nvGraphicFramePr>
        <p:xfrm>
          <a:off x="1547664" y="548680"/>
          <a:ext cx="6048400" cy="55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71" name="Equation" r:id="rId3" imgW="2819160" imgH="2590560" progId="Equation.DSMT4">
                  <p:embed/>
                </p:oleObj>
              </mc:Choice>
              <mc:Fallback>
                <p:oleObj name="Equation" r:id="rId3" imgW="2819160" imgH="2590560" progId="Equation.DSMT4">
                  <p:embed/>
                  <p:pic>
                    <p:nvPicPr>
                      <p:cNvPr id="116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8680"/>
                        <a:ext cx="6048400" cy="55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5288" y="549275"/>
            <a:ext cx="13684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定理：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95288" y="620713"/>
          <a:ext cx="73453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4" name="Equation" r:id="rId3" imgW="3238200" imgH="482400" progId="Equation.DSMT4">
                  <p:embed/>
                </p:oleObj>
              </mc:Choice>
              <mc:Fallback>
                <p:oleObj name="Equation" r:id="rId3" imgW="3238200" imgH="482400" progId="Equation.DSMT4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73453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68313" y="1773238"/>
            <a:ext cx="12239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推论：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23850" y="1917700"/>
          <a:ext cx="7991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5"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7700"/>
                        <a:ext cx="79914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39750" y="3141663"/>
            <a:ext cx="936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定理：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54789"/>
              </p:ext>
            </p:extLst>
          </p:nvPr>
        </p:nvGraphicFramePr>
        <p:xfrm>
          <a:off x="293688" y="3141663"/>
          <a:ext cx="802163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6" name="Equation" r:id="rId7" imgW="3454200" imgH="1295280" progId="Equation.DSMT4">
                  <p:embed/>
                </p:oleObj>
              </mc:Choice>
              <mc:Fallback>
                <p:oleObj name="Equation" r:id="rId7" imgW="3454200" imgH="1295280" progId="Equation.DSMT4">
                  <p:embed/>
                  <p:pic>
                    <p:nvPicPr>
                      <p:cNvPr id="72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141663"/>
                        <a:ext cx="8021637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9318" y="476672"/>
            <a:ext cx="8352928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300" b="1">
                <a:solidFill>
                  <a:srgbClr val="FF0000"/>
                </a:solidFill>
                <a:ea typeface="楷体_GB2312" pitchFamily="49" charset="-122"/>
              </a:rPr>
              <a:t>第三讲 无约束最优化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060848"/>
            <a:ext cx="648072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3.1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无约束最优化的极值条件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3.2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算法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3.3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一维搜索</a:t>
            </a: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latin typeface="Arial"/>
                <a:ea typeface="楷体_GB2312" pitchFamily="49" charset="-122"/>
              </a:rPr>
              <a:t>3.4 </a:t>
            </a:r>
            <a:r>
              <a:rPr lang="zh-CN" altLang="en-US" sz="3200" b="1">
                <a:latin typeface="Arial"/>
                <a:ea typeface="楷体_GB2312" pitchFamily="49" charset="-122"/>
              </a:rPr>
              <a:t>使用导数的最优化方法</a:t>
            </a:r>
            <a:endParaRPr lang="en-US" altLang="zh-CN" sz="3200" b="1"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6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3.5 </a:t>
            </a:r>
            <a:r>
              <a:rPr lang="zh-CN" altLang="en-US" sz="36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无约束最优化的直接方法</a:t>
            </a:r>
          </a:p>
        </p:txBody>
      </p:sp>
    </p:spTree>
    <p:extLst>
      <p:ext uri="{BB962C8B-B14F-4D97-AF65-F5344CB8AC3E}">
        <p14:creationId xmlns:p14="http://schemas.microsoft.com/office/powerpoint/2010/main" val="10508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1580"/>
            <a:ext cx="6553200" cy="9144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FF0000"/>
                </a:solidFill>
              </a:rPr>
              <a:t>3.5 </a:t>
            </a:r>
            <a:r>
              <a:rPr lang="zh-CN" altLang="en-US" sz="3600" b="1">
                <a:solidFill>
                  <a:srgbClr val="FF0000"/>
                </a:solidFill>
              </a:rPr>
              <a:t>无约束最优化的直接方法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060848"/>
            <a:ext cx="5715000" cy="12961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/>
              <a:t>一、模式搜索法</a:t>
            </a:r>
          </a:p>
          <a:p>
            <a:pPr marL="0" indent="0" eaLnBrk="1" hangingPunct="1">
              <a:buNone/>
            </a:pPr>
            <a:r>
              <a:rPr lang="zh-CN" altLang="en-US" sz="3600"/>
              <a:t>二、</a:t>
            </a:r>
            <a:r>
              <a:rPr lang="en-US" altLang="zh-CN" sz="3600"/>
              <a:t>Powell</a:t>
            </a:r>
            <a:r>
              <a:rPr lang="zh-CN" altLang="en-US" sz="360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137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285"/>
            <a:ext cx="4139952" cy="838200"/>
          </a:xfrm>
        </p:spPr>
        <p:txBody>
          <a:bodyPr/>
          <a:lstStyle/>
          <a:p>
            <a:pPr algn="l" eaLnBrk="1" hangingPunct="1"/>
            <a:r>
              <a:rPr lang="zh-CN" altLang="en-US" sz="3600" b="1"/>
              <a:t>一、模式搜索法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116" y="917966"/>
            <a:ext cx="5791200" cy="6858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基本思想</a:t>
            </a:r>
          </a:p>
          <a:p>
            <a:pPr eaLnBrk="1" hangingPunct="1"/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491880" y="422666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/>
              <a:t>Hooke &amp; Jeeves(1961)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7544" y="3485641"/>
            <a:ext cx="84249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1, </a:t>
            </a:r>
            <a:r>
              <a:rPr lang="zh-CN" altLang="en-US" sz="2800" b="1" dirty="0"/>
              <a:t>探测移动</a:t>
            </a:r>
            <a:endParaRPr lang="en-US" altLang="zh-CN" sz="2800" b="1" dirty="0"/>
          </a:p>
          <a:p>
            <a:pPr eaLnBrk="1" hangingPunct="1"/>
            <a:r>
              <a:rPr lang="zh-CN" altLang="en-US" sz="2800" dirty="0"/>
              <a:t>依次沿</a:t>
            </a:r>
            <a:r>
              <a:rPr lang="en-US" altLang="zh-CN" sz="2800" dirty="0"/>
              <a:t>n</a:t>
            </a:r>
            <a:r>
              <a:rPr lang="zh-CN" altLang="en-US" sz="2800" dirty="0"/>
              <a:t>个坐标轴进行</a:t>
            </a:r>
            <a:r>
              <a:rPr lang="en-US" altLang="zh-CN" sz="2800" dirty="0"/>
              <a:t>,</a:t>
            </a:r>
            <a:r>
              <a:rPr lang="zh-CN" altLang="en-US" sz="2800" dirty="0"/>
              <a:t>用以确定</a:t>
            </a:r>
            <a:r>
              <a:rPr lang="zh-CN" altLang="en-US" sz="2800" b="1" dirty="0"/>
              <a:t>新的基点</a:t>
            </a:r>
            <a:r>
              <a:rPr lang="zh-CN" altLang="en-US" sz="2800" dirty="0"/>
              <a:t>和有利于函数值下降的方向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2, </a:t>
            </a:r>
            <a:r>
              <a:rPr lang="zh-CN" altLang="en-US" sz="2800" b="1" dirty="0"/>
              <a:t>模式移动</a:t>
            </a:r>
            <a:endParaRPr lang="en-US" altLang="zh-CN" sz="2800" b="1" dirty="0"/>
          </a:p>
          <a:p>
            <a:pPr eaLnBrk="1" hangingPunct="1"/>
            <a:r>
              <a:rPr lang="zh-CN" altLang="en-US" sz="2800" dirty="0"/>
              <a:t>沿相邻</a:t>
            </a:r>
            <a:r>
              <a:rPr lang="zh-CN" altLang="en-US" sz="2800" b="1" dirty="0"/>
              <a:t>两个基点连线</a:t>
            </a:r>
            <a:r>
              <a:rPr lang="zh-CN" altLang="en-US" sz="2800" dirty="0"/>
              <a:t>方向进行</a:t>
            </a:r>
            <a:r>
              <a:rPr lang="en-US" altLang="zh-CN" sz="2800" dirty="0"/>
              <a:t>,</a:t>
            </a:r>
            <a:r>
              <a:rPr lang="zh-CN" altLang="en-US" sz="2800" dirty="0"/>
              <a:t>沿“山谷”使函数值尽快减小</a:t>
            </a:r>
            <a:endParaRPr lang="en-US" altLang="zh-CN" sz="2800" dirty="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79512" y="1497404"/>
            <a:ext cx="8712968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寻找具有较小函数值的“山谷”，力图使迭代产生的序列沿“山谷”走向来逼近极小点</a:t>
            </a:r>
            <a:endParaRPr lang="en-US" altLang="zh-CN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算法从初始</a:t>
            </a:r>
            <a:r>
              <a:rPr lang="zh-CN" altLang="en-US" sz="2800" b="1" dirty="0"/>
              <a:t>基点</a:t>
            </a:r>
            <a:r>
              <a:rPr lang="zh-CN" altLang="en-US" sz="2800" dirty="0"/>
              <a:t>开始</a:t>
            </a:r>
            <a:endParaRPr lang="en-US" altLang="zh-CN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包括</a:t>
            </a:r>
            <a:r>
              <a:rPr lang="zh-CN" altLang="en-US" sz="2800" dirty="0">
                <a:solidFill>
                  <a:srgbClr val="FF0000"/>
                </a:solidFill>
              </a:rPr>
              <a:t>两种类型的移动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25606" grpId="0"/>
      <p:bldP spid="256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96975"/>
            <a:ext cx="7696200" cy="4076700"/>
          </a:xfrm>
        </p:spPr>
      </p:pic>
    </p:spTree>
    <p:extLst>
      <p:ext uri="{BB962C8B-B14F-4D97-AF65-F5344CB8AC3E}">
        <p14:creationId xmlns:p14="http://schemas.microsoft.com/office/powerpoint/2010/main" val="11336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92696"/>
            <a:ext cx="5486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/>
              <a:t>设目标函数为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en-US" altLang="zh-CN"/>
              <a:t>, 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R</a:t>
            </a:r>
            <a:r>
              <a:rPr lang="en-US" altLang="zh-CN" sz="2800" baseline="30000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r>
              <a:rPr lang="zh-CN" altLang="en-US" sz="2800">
                <a:sym typeface="Symbol" panose="05050102010706020507" pitchFamily="18" charset="2"/>
              </a:rPr>
              <a:t>坐标方向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530437"/>
              </p:ext>
            </p:extLst>
          </p:nvPr>
        </p:nvGraphicFramePr>
        <p:xfrm>
          <a:off x="1619623" y="1340396"/>
          <a:ext cx="52578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7" name="Equation" r:id="rId3" imgW="4572000" imgH="622080" progId="Equation.DSMT4">
                  <p:embed/>
                </p:oleObj>
              </mc:Choice>
              <mc:Fallback>
                <p:oleObj name="Equation" r:id="rId3" imgW="4572000" imgH="622080" progId="Equation.DSMT4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23" y="1340396"/>
                        <a:ext cx="52578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1560" y="2061121"/>
            <a:ext cx="5976664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Symbol" panose="05050102010706020507" pitchFamily="18" charset="2"/>
              </a:rPr>
              <a:t>初始步长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Symbol" panose="05050102010706020507" pitchFamily="18" charset="2"/>
              </a:rPr>
              <a:t>加速因子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Symbol" panose="05050102010706020507" pitchFamily="18" charset="2"/>
              </a:rPr>
              <a:t>任取初始点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sym typeface="Symbol" panose="05050102010706020507" pitchFamily="18" charset="2"/>
              </a:rPr>
              <a:t>作为第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个基点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7610" y="3460654"/>
            <a:ext cx="35263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(j) </a:t>
            </a:r>
            <a:r>
              <a:rPr lang="en-US" altLang="zh-CN" sz="2800">
                <a:sym typeface="Symbol" panose="05050102010706020507" pitchFamily="18" charset="2"/>
              </a:rPr>
              <a:t>: </a:t>
            </a:r>
            <a:r>
              <a:rPr lang="zh-CN" altLang="en-US" sz="2800">
                <a:sym typeface="Symbol" panose="05050102010706020507" pitchFamily="18" charset="2"/>
              </a:rPr>
              <a:t>第</a:t>
            </a:r>
            <a:r>
              <a:rPr lang="en-US" altLang="zh-CN" sz="2800">
                <a:sym typeface="Symbol" panose="05050102010706020507" pitchFamily="18" charset="2"/>
              </a:rPr>
              <a:t>j</a:t>
            </a:r>
            <a:r>
              <a:rPr lang="zh-CN" altLang="en-US" sz="2800">
                <a:sym typeface="Symbol" panose="05050102010706020507" pitchFamily="18" charset="2"/>
              </a:rPr>
              <a:t>个基点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57610" y="417392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(j) </a:t>
            </a:r>
            <a:r>
              <a:rPr lang="en-US" altLang="zh-CN" sz="2800">
                <a:sym typeface="Symbol" panose="05050102010706020507" pitchFamily="18" charset="2"/>
              </a:rPr>
              <a:t>: </a:t>
            </a:r>
            <a:r>
              <a:rPr lang="zh-CN" altLang="en-US" sz="2800">
                <a:sym typeface="Symbol" panose="05050102010706020507" pitchFamily="18" charset="2"/>
              </a:rPr>
              <a:t>沿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-30000">
                <a:sym typeface="Symbol" panose="05050102010706020507" pitchFamily="18" charset="2"/>
              </a:rPr>
              <a:t>j</a:t>
            </a:r>
            <a:r>
              <a:rPr lang="zh-CN" altLang="en-US" sz="2800">
                <a:sym typeface="Symbol" panose="05050102010706020507" pitchFamily="18" charset="2"/>
              </a:rPr>
              <a:t>探测的出发点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57610" y="486916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 </a:t>
            </a:r>
            <a:r>
              <a:rPr lang="en-US" altLang="zh-CN" sz="2800">
                <a:sym typeface="Symbol" panose="05050102010706020507" pitchFamily="18" charset="2"/>
              </a:rPr>
              <a:t>: </a:t>
            </a:r>
            <a:r>
              <a:rPr lang="zh-CN" altLang="en-US" sz="2800">
                <a:sym typeface="Symbol" panose="05050102010706020507" pitchFamily="18" charset="2"/>
              </a:rPr>
              <a:t>沿</a:t>
            </a: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zh-CN" sz="2800" baseline="-30000">
                <a:sym typeface="Symbol" panose="05050102010706020507" pitchFamily="18" charset="2"/>
              </a:rPr>
              <a:t>n</a:t>
            </a:r>
            <a:r>
              <a:rPr lang="zh-CN" altLang="en-US" sz="2800">
                <a:sym typeface="Symbol" panose="05050102010706020507" pitchFamily="18" charset="2"/>
              </a:rPr>
              <a:t>探测得到的点</a:t>
            </a:r>
          </a:p>
        </p:txBody>
      </p:sp>
    </p:spTree>
    <p:extLst>
      <p:ext uri="{BB962C8B-B14F-4D97-AF65-F5344CB8AC3E}">
        <p14:creationId xmlns:p14="http://schemas.microsoft.com/office/powerpoint/2010/main" val="7588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405805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/>
              <a:t>首先</a:t>
            </a:r>
            <a:r>
              <a:rPr lang="en-US" altLang="zh-CN" sz="2800" dirty="0"/>
              <a:t>,</a:t>
            </a:r>
            <a:r>
              <a:rPr lang="zh-CN" altLang="en-US" sz="2800" dirty="0"/>
              <a:t>从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(1) </a:t>
            </a:r>
            <a:r>
              <a:rPr lang="en-US" altLang="zh-CN" dirty="0"/>
              <a:t>=</a:t>
            </a:r>
            <a:r>
              <a:rPr lang="en-US" altLang="zh-CN" sz="2800" baseline="30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进行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探测移动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r>
              <a:rPr lang="zh-CN" altLang="en-US" sz="2800" dirty="0">
                <a:sym typeface="Symbol" panose="05050102010706020507" pitchFamily="18" charset="2"/>
              </a:rPr>
              <a:t>先沿</a:t>
            </a:r>
            <a:r>
              <a:rPr lang="en-US" altLang="zh-CN" sz="2800" b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300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探测</a:t>
            </a:r>
            <a:endParaRPr lang="zh-CN" altLang="en-US" sz="2800" baseline="30000" dirty="0">
              <a:sym typeface="Symbol" panose="05050102010706020507" pitchFamily="18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8718" y="194568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并从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沿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300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进行探测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95373"/>
              </p:ext>
            </p:extLst>
          </p:nvPr>
        </p:nvGraphicFramePr>
        <p:xfrm>
          <a:off x="528718" y="999530"/>
          <a:ext cx="574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4" name="Equation" r:id="rId3" imgW="5740200" imgH="469800" progId="Equation.DSMT4">
                  <p:embed/>
                </p:oleObj>
              </mc:Choice>
              <mc:Fallback>
                <p:oleObj name="Equation" r:id="rId3" imgW="5740200" imgH="469800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18" y="999530"/>
                        <a:ext cx="574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223992"/>
              </p:ext>
            </p:extLst>
          </p:nvPr>
        </p:nvGraphicFramePr>
        <p:xfrm>
          <a:off x="3496848" y="1453693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5" name="Equation" r:id="rId5" imgW="2133360" imgH="469800" progId="Equation.DSMT4">
                  <p:embed/>
                </p:oleObj>
              </mc:Choice>
              <mc:Fallback>
                <p:oleObj name="Equation" r:id="rId5" imgW="2133360" imgH="469800" progId="Equation.DSMT4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848" y="1453693"/>
                        <a:ext cx="213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8718" y="2695167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否则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沿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300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方向的探测失败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再沿</a:t>
            </a:r>
            <a:r>
              <a:rPr lang="en-US" altLang="zh-CN" sz="2800" dirty="0">
                <a:sym typeface="Symbol" panose="05050102010706020507" pitchFamily="18" charset="2"/>
              </a:rPr>
              <a:t>- e</a:t>
            </a:r>
            <a:r>
              <a:rPr lang="en-US" altLang="zh-CN" sz="2800" baseline="-300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方向探测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682322"/>
              </p:ext>
            </p:extLst>
          </p:nvPr>
        </p:nvGraphicFramePr>
        <p:xfrm>
          <a:off x="600894" y="3209703"/>
          <a:ext cx="654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6" name="Equation" r:id="rId7" imgW="6540480" imgH="469800" progId="Equation.DSMT4">
                  <p:embed/>
                </p:oleObj>
              </mc:Choice>
              <mc:Fallback>
                <p:oleObj name="Equation" r:id="rId7" imgW="6540480" imgH="469800" progId="Equation.DSMT4">
                  <p:embed/>
                  <p:pic>
                    <p:nvPicPr>
                      <p:cNvPr id="5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4" y="3209703"/>
                        <a:ext cx="654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61157"/>
              </p:ext>
            </p:extLst>
          </p:nvPr>
        </p:nvGraphicFramePr>
        <p:xfrm>
          <a:off x="3496848" y="3724239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7" name="Equation" r:id="rId9" imgW="2120760" imgH="469800" progId="Equation.DSMT4">
                  <p:embed/>
                </p:oleObj>
              </mc:Choice>
              <mc:Fallback>
                <p:oleObj name="Equation" r:id="rId9" imgW="2120760" imgH="469800" progId="Equation.DSMT4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848" y="3724239"/>
                        <a:ext cx="212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0894" y="4194139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并从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沿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300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进行探测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BADF9F15-0412-4464-ABA4-DA0DD37B9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42642"/>
              </p:ext>
            </p:extLst>
          </p:nvPr>
        </p:nvGraphicFramePr>
        <p:xfrm>
          <a:off x="600894" y="4817841"/>
          <a:ext cx="762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8" name="Equation" r:id="rId11" imgW="7619760" imgH="469800" progId="Equation.DSMT4">
                  <p:embed/>
                </p:oleObj>
              </mc:Choice>
              <mc:Fallback>
                <p:oleObj name="Equation" r:id="rId11" imgW="7619760" imgH="469800" progId="Equation.DSMT4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4" y="4817841"/>
                        <a:ext cx="762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9C001EC0-5626-4BAB-89BC-2D76E2423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74953"/>
              </p:ext>
            </p:extLst>
          </p:nvPr>
        </p:nvGraphicFramePr>
        <p:xfrm>
          <a:off x="3496848" y="5433743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9"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848" y="5433743"/>
                        <a:ext cx="135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9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-47856" y="764704"/>
            <a:ext cx="89289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Symbol" panose="05050102010706020507" pitchFamily="18" charset="2"/>
              </a:rPr>
              <a:t>再从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沿</a:t>
            </a:r>
            <a:r>
              <a:rPr lang="en-US" altLang="zh-CN" sz="2800" b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300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进行探测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r>
              <a:rPr lang="zh-CN" altLang="en-US" sz="2800" dirty="0">
                <a:sym typeface="Symbol" panose="05050102010706020507" pitchFamily="18" charset="2"/>
              </a:rPr>
              <a:t>方法同上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得到的点记为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(3)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按此方式作下去直至沿</a:t>
            </a:r>
            <a:r>
              <a:rPr lang="en-US" altLang="zh-CN" sz="28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个方向探测完毕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ym typeface="Symbol" panose="05050102010706020507" pitchFamily="18" charset="2"/>
              </a:rPr>
              <a:t>得到点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(n+1)</a:t>
            </a:r>
            <a:r>
              <a:rPr lang="zh-CN" altLang="en-US" sz="2800" dirty="0">
                <a:sym typeface="Symbol" panose="05050102010706020507" pitchFamily="18" charset="2"/>
              </a:rPr>
              <a:t>；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95484" y="2071407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此时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d </a:t>
            </a:r>
            <a:r>
              <a:rPr lang="en-US" altLang="zh-CN" sz="2800">
                <a:sym typeface="Symbol" panose="05050102010706020507" pitchFamily="18" charset="2"/>
              </a:rPr>
              <a:t>=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 </a:t>
            </a:r>
            <a:r>
              <a:rPr lang="en-US" altLang="zh-CN" sz="3200">
                <a:sym typeface="Symbol" panose="05050102010706020507" pitchFamily="18" charset="2"/>
              </a:rPr>
              <a:t>-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zh-CN" altLang="en-US" sz="2800">
                <a:sym typeface="Symbol" panose="05050102010706020507" pitchFamily="18" charset="2"/>
              </a:rPr>
              <a:t>是有利于函数值减小的方向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51234"/>
              </p:ext>
            </p:extLst>
          </p:nvPr>
        </p:nvGraphicFramePr>
        <p:xfrm>
          <a:off x="70682" y="1659043"/>
          <a:ext cx="683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64" name="Equation" r:id="rId3" imgW="6832440" imgH="457200" progId="Equation.DSMT4">
                  <p:embed/>
                </p:oleObj>
              </mc:Choice>
              <mc:Fallback>
                <p:oleObj name="Equation" r:id="rId3" imgW="6832440" imgH="457200" progId="Equation.DSMT4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2" y="1659043"/>
                        <a:ext cx="683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59360"/>
              </p:ext>
            </p:extLst>
          </p:nvPr>
        </p:nvGraphicFramePr>
        <p:xfrm>
          <a:off x="7021820" y="1659088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65" name="Equation" r:id="rId5" imgW="1574640" imgH="457200" progId="Equation.DSMT4">
                  <p:embed/>
                </p:oleObj>
              </mc:Choice>
              <mc:Fallback>
                <p:oleObj name="Equation" r:id="rId5" imgW="1574640" imgH="457200" progId="Equation.DSMT4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820" y="1659088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682" y="3241126"/>
            <a:ext cx="90620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否则</a:t>
            </a:r>
            <a:r>
              <a:rPr lang="zh-CN" altLang="en-US" sz="2800" dirty="0">
                <a:sym typeface="Symbol" panose="05050102010706020507" pitchFamily="18" charset="2"/>
              </a:rPr>
              <a:t>，若</a:t>
            </a:r>
            <a:r>
              <a:rPr lang="en-US" altLang="zh-CN" sz="3200" i="1" dirty="0"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(n+1) </a:t>
            </a:r>
            <a:r>
              <a:rPr lang="en-US" altLang="zh-CN" sz="3200" dirty="0">
                <a:sym typeface="Symbol" panose="05050102010706020507" pitchFamily="18" charset="2"/>
              </a:rPr>
              <a:t>)</a:t>
            </a:r>
            <a:r>
              <a:rPr lang="en-US" altLang="zh-CN" sz="2800" i="1" dirty="0">
                <a:sym typeface="Symbol" panose="05050102010706020507" pitchFamily="18" charset="2"/>
              </a:rPr>
              <a:t> 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则表明模式移动及此次模式移动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之后的探测移动均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无效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r>
              <a:rPr lang="zh-CN" altLang="en-US" sz="2800" dirty="0">
                <a:sym typeface="Symbol" panose="05050102010706020507" pitchFamily="18" charset="2"/>
              </a:rPr>
              <a:t>于是退回到基点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减小步长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再从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 </a:t>
            </a:r>
            <a:r>
              <a:rPr lang="zh-CN" altLang="en-US" sz="2800" dirty="0"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依次沿各坐标轴方向进行探测移动，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如此继续下去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直到满足精度为止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即步长小于事先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给定的某个小的正数为止</a:t>
            </a:r>
          </a:p>
        </p:txBody>
      </p:sp>
      <p:sp>
        <p:nvSpPr>
          <p:cNvPr id="2" name="矩形 1"/>
          <p:cNvSpPr/>
          <p:nvPr/>
        </p:nvSpPr>
        <p:spPr>
          <a:xfrm>
            <a:off x="717682" y="2717906"/>
            <a:ext cx="5583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转下一步，</a:t>
            </a:r>
            <a:r>
              <a:rPr lang="zh-CN" altLang="en-US" sz="2800" dirty="0">
                <a:sym typeface="Symbol" panose="05050102010706020507" pitchFamily="18" charset="2"/>
              </a:rPr>
              <a:t>进行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模式移动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，见下页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404813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例</a:t>
            </a:r>
            <a:r>
              <a:rPr lang="en-US" altLang="zh-CN" sz="2800"/>
              <a:t>: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00113" y="404813"/>
          <a:ext cx="79200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0" name="公式" r:id="rId3" imgW="3543120" imgH="228600" progId="Equation.3">
                  <p:embed/>
                </p:oleObj>
              </mc:Choice>
              <mc:Fallback>
                <p:oleObj name="公式" r:id="rId3" imgW="3543120" imgH="2286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79200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07950" y="1774825"/>
            <a:ext cx="18732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/>
              <a:t>第一次迭代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619250" y="1052513"/>
          <a:ext cx="41767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1" name="公式" r:id="rId5" imgW="1777680" imgH="241200" progId="Equation.3">
                  <p:embed/>
                </p:oleObj>
              </mc:Choice>
              <mc:Fallback>
                <p:oleObj name="公式" r:id="rId5" imgW="1777680" imgH="2412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52513"/>
                        <a:ext cx="41767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11188" y="1054100"/>
            <a:ext cx="5048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解</a:t>
            </a:r>
            <a:r>
              <a:rPr lang="en-US" altLang="zh-CN" sz="2800"/>
              <a:t>: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187450" y="2333625"/>
          <a:ext cx="63357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2" name="公式" r:id="rId7" imgW="2666880" imgH="279360" progId="Equation.3">
                  <p:embed/>
                </p:oleObj>
              </mc:Choice>
              <mc:Fallback>
                <p:oleObj name="公式" r:id="rId7" imgW="2666880" imgH="27936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33625"/>
                        <a:ext cx="63357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466725" y="2959100"/>
          <a:ext cx="77771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3" name="公式" r:id="rId9" imgW="3288960" imgH="228600" progId="Equation.3">
                  <p:embed/>
                </p:oleObj>
              </mc:Choice>
              <mc:Fallback>
                <p:oleObj name="公式" r:id="rId9" imgW="3288960" imgH="22860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959100"/>
                        <a:ext cx="77771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900113" y="3576638"/>
          <a:ext cx="50403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4" name="公式" r:id="rId11" imgW="1866600" imgH="291960" progId="Equation.3">
                  <p:embed/>
                </p:oleObj>
              </mc:Choice>
              <mc:Fallback>
                <p:oleObj name="公式" r:id="rId11" imgW="1866600" imgH="291960" progId="Equation.3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6638"/>
                        <a:ext cx="50403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44463" y="4508500"/>
          <a:ext cx="8820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5" name="公式" r:id="rId13" imgW="3377880" imgH="228600" progId="Equation.3">
                  <p:embed/>
                </p:oleObj>
              </mc:Choice>
              <mc:Fallback>
                <p:oleObj name="公式" r:id="rId13" imgW="3377880" imgH="228600" progId="Equation.3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508500"/>
                        <a:ext cx="8820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05722"/>
              </p:ext>
            </p:extLst>
          </p:nvPr>
        </p:nvGraphicFramePr>
        <p:xfrm>
          <a:off x="229534" y="5072062"/>
          <a:ext cx="66976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6" name="公式" r:id="rId15" imgW="2793960" imgH="393480" progId="Equation.3">
                  <p:embed/>
                </p:oleObj>
              </mc:Choice>
              <mc:Fallback>
                <p:oleObj name="公式" r:id="rId15" imgW="2793960" imgH="393480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34" y="5072062"/>
                        <a:ext cx="66976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16483"/>
              </p:ext>
            </p:extLst>
          </p:nvPr>
        </p:nvGraphicFramePr>
        <p:xfrm>
          <a:off x="250825" y="5831591"/>
          <a:ext cx="4324783" cy="56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7" name="公式" r:id="rId17" imgW="1752480" imgH="228600" progId="Equation.3">
                  <p:embed/>
                </p:oleObj>
              </mc:Choice>
              <mc:Fallback>
                <p:oleObj name="公式" r:id="rId17" imgW="1752480" imgH="228600" progId="Equation.3">
                  <p:embed/>
                  <p:pic>
                    <p:nvPicPr>
                      <p:cNvPr id="9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831591"/>
                        <a:ext cx="4324783" cy="56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0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7543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/>
              <a:t>下一步</a:t>
            </a:r>
            <a:r>
              <a:rPr lang="en-US" altLang="zh-CN" sz="2800"/>
              <a:t>,</a:t>
            </a:r>
            <a:r>
              <a:rPr lang="zh-CN" altLang="en-US" sz="2800"/>
              <a:t>沿方向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 </a:t>
            </a:r>
            <a:r>
              <a:rPr lang="en-US" altLang="zh-CN">
                <a:sym typeface="Symbol" panose="05050102010706020507" pitchFamily="18" charset="2"/>
              </a:rPr>
              <a:t>-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zh-CN" altLang="en-US" sz="2800">
                <a:sym typeface="Symbol" panose="05050102010706020507" pitchFamily="18" charset="2"/>
              </a:rPr>
              <a:t>进行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模式移动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令新的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907853" y="1413421"/>
            <a:ext cx="3318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en-US" altLang="zh-CN" sz="2800">
                <a:sym typeface="Symbol" panose="05050102010706020507" pitchFamily="18" charset="2"/>
              </a:rPr>
              <a:t> =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 </a:t>
            </a:r>
            <a:r>
              <a:rPr lang="en-US" altLang="zh-CN" sz="2800">
                <a:sym typeface="Symbol" panose="05050102010706020507" pitchFamily="18" charset="2"/>
              </a:rPr>
              <a:t>+(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 </a:t>
            </a:r>
            <a:r>
              <a:rPr lang="en-US" altLang="zh-CN" sz="3200">
                <a:sym typeface="Symbol" panose="05050102010706020507" pitchFamily="18" charset="2"/>
              </a:rPr>
              <a:t>-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07504" y="2091405"/>
            <a:ext cx="8640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>
                <a:sym typeface="Symbol" panose="05050102010706020507" pitchFamily="18" charset="2"/>
              </a:rPr>
              <a:t>模式移动后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以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zh-CN" altLang="en-US" sz="2800">
                <a:sym typeface="Symbol" panose="05050102010706020507" pitchFamily="18" charset="2"/>
              </a:rPr>
              <a:t>为起点进行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探测移动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这轮探测移动仍然沿坐标轴方向进行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>
                <a:sym typeface="Symbol" panose="05050102010706020507" pitchFamily="18" charset="2"/>
              </a:rPr>
              <a:t>     </a:t>
            </a:r>
            <a:r>
              <a:rPr lang="zh-CN" altLang="en-US" sz="2800">
                <a:sym typeface="Symbol" panose="05050102010706020507" pitchFamily="18" charset="2"/>
              </a:rPr>
              <a:t>探测完毕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得到的点仍记做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40709" y="3438775"/>
            <a:ext cx="7307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若</a:t>
            </a:r>
            <a:r>
              <a:rPr lang="en-US" altLang="zh-CN" sz="3200" i="1">
                <a:sym typeface="Symbol" panose="05050102010706020507" pitchFamily="18" charset="2"/>
              </a:rPr>
              <a:t>f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 </a:t>
            </a:r>
            <a:r>
              <a:rPr lang="en-US" altLang="zh-CN" sz="3200">
                <a:sym typeface="Symbol" panose="05050102010706020507" pitchFamily="18" charset="2"/>
              </a:rPr>
              <a:t>)&lt;</a:t>
            </a:r>
            <a:r>
              <a:rPr lang="en-US" altLang="zh-CN" sz="2800" i="1">
                <a:sym typeface="Symbol" panose="05050102010706020507" pitchFamily="18" charset="2"/>
              </a:rPr>
              <a:t> f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r>
              <a:rPr lang="en-US" altLang="zh-CN" sz="2800" i="1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则此次探测移动成功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r>
              <a:rPr lang="zh-CN" altLang="en-US" sz="2800">
                <a:sym typeface="Symbol" panose="05050102010706020507" pitchFamily="18" charset="2"/>
              </a:rPr>
              <a:t>于是取</a:t>
            </a:r>
          </a:p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新的基点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00789" y="4244332"/>
            <a:ext cx="1711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(3) </a:t>
            </a:r>
            <a:r>
              <a:rPr lang="en-US" altLang="zh-CN" sz="3200">
                <a:sym typeface="Symbol" panose="05050102010706020507" pitchFamily="18" charset="2"/>
              </a:rPr>
              <a:t>=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40709" y="4923463"/>
            <a:ext cx="4205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再沿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(3) </a:t>
            </a:r>
            <a:r>
              <a:rPr lang="en-US" altLang="zh-CN" sz="3200">
                <a:sym typeface="Symbol" panose="05050102010706020507" pitchFamily="18" charset="2"/>
              </a:rPr>
              <a:t>-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</a:t>
            </a:r>
            <a:r>
              <a:rPr lang="zh-CN" altLang="en-US" sz="2800">
                <a:sym typeface="Symbol" panose="05050102010706020507" pitchFamily="18" charset="2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Symbol" panose="05050102010706020507" pitchFamily="18" charset="2"/>
              </a:rPr>
              <a:t>模式移动</a:t>
            </a:r>
          </a:p>
        </p:txBody>
      </p:sp>
    </p:spTree>
    <p:extLst>
      <p:ext uri="{BB962C8B-B14F-4D97-AF65-F5344CB8AC3E}">
        <p14:creationId xmlns:p14="http://schemas.microsoft.com/office/powerpoint/2010/main" val="14836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7" grpId="0"/>
      <p:bldP spid="7178" grpId="0"/>
      <p:bldP spid="717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95536" y="620688"/>
            <a:ext cx="84465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>
                <a:sym typeface="Symbol" panose="05050102010706020507" pitchFamily="18" charset="2"/>
              </a:rPr>
              <a:t>若</a:t>
            </a:r>
            <a:r>
              <a:rPr lang="en-US" altLang="zh-CN" sz="3200" i="1">
                <a:sym typeface="Symbol" panose="05050102010706020507" pitchFamily="18" charset="2"/>
              </a:rPr>
              <a:t>f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 </a:t>
            </a:r>
            <a:r>
              <a:rPr lang="en-US" altLang="zh-CN" sz="3200">
                <a:sym typeface="Symbol" panose="05050102010706020507" pitchFamily="18" charset="2"/>
              </a:rPr>
              <a:t>)</a:t>
            </a:r>
            <a:r>
              <a:rPr lang="en-US" altLang="zh-CN" sz="2800" i="1">
                <a:sym typeface="Symbol" panose="05050102010706020507" pitchFamily="18" charset="2"/>
              </a:rPr>
              <a:t> f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r>
              <a:rPr lang="en-US" altLang="zh-CN" sz="2800" i="1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则表明模式移动及此次模式移动</a:t>
            </a:r>
          </a:p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之后的探测移动均无效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r>
              <a:rPr lang="zh-CN" altLang="en-US" sz="2800">
                <a:sym typeface="Symbol" panose="05050102010706020507" pitchFamily="18" charset="2"/>
              </a:rPr>
              <a:t>于是退回到基点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减小步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长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再从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(2) </a:t>
            </a:r>
            <a:r>
              <a:rPr lang="zh-CN" altLang="en-US" sz="2800">
                <a:sym typeface="Symbol" panose="05050102010706020507" pitchFamily="18" charset="2"/>
              </a:rPr>
              <a:t>出发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依次沿各坐标轴方向进行探测移动</a:t>
            </a:r>
          </a:p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如此继续下去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直到满足精度为止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即步长小于事先</a:t>
            </a:r>
          </a:p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给定的某个小的正数为止</a:t>
            </a:r>
          </a:p>
        </p:txBody>
      </p:sp>
    </p:spTree>
    <p:extLst>
      <p:ext uri="{BB962C8B-B14F-4D97-AF65-F5344CB8AC3E}">
        <p14:creationId xmlns:p14="http://schemas.microsoft.com/office/powerpoint/2010/main" val="11141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827583" y="303573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转</a:t>
            </a:r>
            <a:r>
              <a:rPr lang="en-US" altLang="zh-CN" sz="2800" dirty="0">
                <a:sym typeface="Symbol" panose="05050102010706020507" pitchFamily="18" charset="2"/>
              </a:rPr>
              <a:t>4, </a:t>
            </a:r>
            <a:r>
              <a:rPr lang="zh-CN" altLang="en-US" sz="2800" dirty="0">
                <a:sym typeface="Symbol" panose="05050102010706020507" pitchFamily="18" charset="2"/>
              </a:rPr>
              <a:t>否则转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73465"/>
              </p:ext>
            </p:extLst>
          </p:nvPr>
        </p:nvGraphicFramePr>
        <p:xfrm>
          <a:off x="911310" y="2007968"/>
          <a:ext cx="471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5" name="Equation" r:id="rId3" imgW="4711680" imgH="507960" progId="Equation.DSMT4">
                  <p:embed/>
                </p:oleObj>
              </mc:Choice>
              <mc:Fallback>
                <p:oleObj name="Equation" r:id="rId3" imgW="4711680" imgH="507960" progId="Equation.DSMT4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10" y="2007968"/>
                        <a:ext cx="471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893535"/>
              </p:ext>
            </p:extLst>
          </p:nvPr>
        </p:nvGraphicFramePr>
        <p:xfrm>
          <a:off x="2618284" y="2667162"/>
          <a:ext cx="391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6" name="Equation" r:id="rId5" imgW="3911400" imgH="507960" progId="Equation.DSMT4">
                  <p:embed/>
                </p:oleObj>
              </mc:Choice>
              <mc:Fallback>
                <p:oleObj name="Equation" r:id="rId5" imgW="3911400" imgH="507960" progId="Equation.DSMT4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284" y="2667162"/>
                        <a:ext cx="391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917277" y="456618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转</a:t>
            </a:r>
            <a:r>
              <a:rPr lang="en-US" altLang="zh-CN" sz="2800" dirty="0">
                <a:sym typeface="Symbol" panose="05050102010706020507" pitchFamily="18" charset="2"/>
              </a:rPr>
              <a:t>4,</a:t>
            </a:r>
            <a:r>
              <a:rPr lang="zh-CN" altLang="en-US" sz="2800" dirty="0">
                <a:sym typeface="Symbol" panose="05050102010706020507" pitchFamily="18" charset="2"/>
              </a:rPr>
              <a:t>否则令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1847"/>
              </p:ext>
            </p:extLst>
          </p:nvPr>
        </p:nvGraphicFramePr>
        <p:xfrm>
          <a:off x="917277" y="3577433"/>
          <a:ext cx="469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7" name="Equation" r:id="rId7" imgW="4698720" imgH="507960" progId="Equation.DSMT4">
                  <p:embed/>
                </p:oleObj>
              </mc:Choice>
              <mc:Fallback>
                <p:oleObj name="Equation" r:id="rId7" imgW="4698720" imgH="507960" progId="Equation.DSMT4">
                  <p:embed/>
                  <p:pic>
                    <p:nvPicPr>
                      <p:cNvPr id="51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277" y="3577433"/>
                        <a:ext cx="469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62111"/>
              </p:ext>
            </p:extLst>
          </p:nvPr>
        </p:nvGraphicFramePr>
        <p:xfrm>
          <a:off x="2618284" y="4145498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8" name="Equation" r:id="rId9" imgW="2920680" imgH="507960" progId="Equation.DSMT4">
                  <p:embed/>
                </p:oleObj>
              </mc:Choice>
              <mc:Fallback>
                <p:oleObj name="Equation" r:id="rId9" imgW="2920680" imgH="507960" progId="Equation.DSMT4">
                  <p:embed/>
                  <p:pic>
                    <p:nvPicPr>
                      <p:cNvPr id="512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284" y="4145498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903784" y="562981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转</a:t>
            </a:r>
            <a:r>
              <a:rPr lang="en-US" altLang="zh-CN" sz="2800" dirty="0">
                <a:sym typeface="Symbol" panose="05050102010706020507" pitchFamily="18" charset="2"/>
              </a:rPr>
              <a:t>4.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2517477" y="5072827"/>
            <a:ext cx="157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(j+1) </a:t>
            </a:r>
            <a:r>
              <a:rPr lang="en-US" altLang="zh-CN" sz="2800" i="1" dirty="0">
                <a:sym typeface="Symbol" panose="05050102010706020507" pitchFamily="18" charset="2"/>
              </a:rPr>
              <a:t>=</a:t>
            </a:r>
            <a:r>
              <a:rPr lang="en-US" altLang="zh-CN" sz="2800" baseline="30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baseline="30000" dirty="0">
                <a:sym typeface="Symbol" panose="05050102010706020507" pitchFamily="18" charset="2"/>
              </a:rPr>
              <a:t>(j)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640E7EE-772D-493B-80F1-E2C4AACA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2082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计算步骤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FFF51B7-FC11-4DCE-ACB5-8AD3EBD25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01668"/>
              </p:ext>
            </p:extLst>
          </p:nvPr>
        </p:nvGraphicFramePr>
        <p:xfrm>
          <a:off x="903784" y="478012"/>
          <a:ext cx="6618882" cy="147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09" name="Equation" r:id="rId11" imgW="7162560" imgH="1600200" progId="Equation.DSMT4">
                  <p:embed/>
                </p:oleObj>
              </mc:Choice>
              <mc:Fallback>
                <p:oleObj name="Equation" r:id="rId11" imgW="7162560" imgH="1600200" progId="Equation.DSMT4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784" y="478012"/>
                        <a:ext cx="6618882" cy="147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8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55576" y="620688"/>
            <a:ext cx="670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4. </a:t>
            </a:r>
            <a:r>
              <a:rPr lang="zh-CN" altLang="en-US" sz="2800"/>
              <a:t>若</a:t>
            </a:r>
            <a:r>
              <a:rPr lang="en-US" altLang="zh-CN" sz="2800"/>
              <a:t>j&lt;n,</a:t>
            </a:r>
            <a:r>
              <a:rPr lang="zh-CN" altLang="en-US" sz="2800"/>
              <a:t>则置</a:t>
            </a:r>
            <a:r>
              <a:rPr lang="en-US" altLang="zh-CN" sz="2800"/>
              <a:t>j:=j+1,</a:t>
            </a:r>
            <a:r>
              <a:rPr lang="zh-CN" altLang="en-US" sz="2800"/>
              <a:t>转步</a:t>
            </a:r>
            <a:r>
              <a:rPr lang="en-US" altLang="zh-CN" sz="2800"/>
              <a:t>2,</a:t>
            </a:r>
            <a:r>
              <a:rPr lang="zh-CN" altLang="en-US" sz="2800"/>
              <a:t>否则</a:t>
            </a:r>
            <a:r>
              <a:rPr lang="en-US" altLang="zh-CN" sz="2800"/>
              <a:t>,</a:t>
            </a:r>
            <a:r>
              <a:rPr lang="zh-CN" altLang="en-US" sz="2800"/>
              <a:t>进行步</a:t>
            </a:r>
            <a:r>
              <a:rPr lang="en-US" altLang="zh-CN" sz="2800"/>
              <a:t>5.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129557"/>
              </p:ext>
            </p:extLst>
          </p:nvPr>
        </p:nvGraphicFramePr>
        <p:xfrm>
          <a:off x="906388" y="1396975"/>
          <a:ext cx="706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01" name="Equation" r:id="rId3" imgW="7061040" imgH="457200" progId="Equation.DSMT4">
                  <p:embed/>
                </p:oleObj>
              </mc:Choice>
              <mc:Fallback>
                <p:oleObj name="Equation" r:id="rId3" imgW="7061040" imgH="457200" progId="Equation.DSMT4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88" y="1396975"/>
                        <a:ext cx="706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0188" y="2006575"/>
            <a:ext cx="457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6.</a:t>
            </a:r>
            <a:r>
              <a:rPr lang="zh-CN" altLang="en-US" sz="2800"/>
              <a:t>置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(k+1) </a:t>
            </a:r>
            <a:r>
              <a:rPr lang="en-US" altLang="zh-CN" sz="2800"/>
              <a:t>=</a:t>
            </a:r>
            <a:r>
              <a:rPr lang="en-US" altLang="zh-CN" sz="2800" baseline="30000">
                <a:sym typeface="Symbol" panose="05050102010706020507" pitchFamily="18" charset="2"/>
              </a:rPr>
              <a:t> 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(n+1)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令</a:t>
            </a:r>
            <a:endParaRPr lang="zh-CN" altLang="en-US" sz="2800" baseline="30000">
              <a:sym typeface="Symbol" panose="05050102010706020507" pitchFamily="18" charset="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049388" y="2692375"/>
            <a:ext cx="376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(1)</a:t>
            </a:r>
            <a:r>
              <a:rPr lang="en-US" altLang="zh-CN" sz="2800">
                <a:sym typeface="Symbol" panose="05050102010706020507" pitchFamily="18" charset="2"/>
              </a:rPr>
              <a:t> =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(k+1) </a:t>
            </a:r>
            <a:r>
              <a:rPr lang="en-US" altLang="zh-CN" sz="2800">
                <a:sym typeface="Symbol" panose="05050102010706020507" pitchFamily="18" charset="2"/>
              </a:rPr>
              <a:t>+(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(k+1) </a:t>
            </a:r>
            <a:r>
              <a:rPr lang="en-US" altLang="zh-CN" sz="3200">
                <a:sym typeface="Symbol" panose="05050102010706020507" pitchFamily="18" charset="2"/>
              </a:rPr>
              <a:t>-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(k)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34988" y="3378175"/>
            <a:ext cx="320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置</a:t>
            </a:r>
            <a:r>
              <a:rPr lang="en-US" altLang="zh-CN" sz="2800">
                <a:sym typeface="Symbol" panose="05050102010706020507" pitchFamily="18" charset="2"/>
              </a:rPr>
              <a:t>k:=k+1,j=1,</a:t>
            </a:r>
            <a:r>
              <a:rPr lang="zh-CN" altLang="en-US" sz="2800">
                <a:sym typeface="Symbol" panose="05050102010706020507" pitchFamily="18" charset="2"/>
              </a:rPr>
              <a:t>转步</a:t>
            </a:r>
            <a:r>
              <a:rPr lang="en-US" altLang="zh-CN" sz="2800">
                <a:sym typeface="Symbol" panose="05050102010706020507" pitchFamily="18" charset="2"/>
              </a:rPr>
              <a:t>2.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53988" y="3835375"/>
            <a:ext cx="574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ym typeface="Symbol" panose="05050102010706020507" pitchFamily="18" charset="2"/>
              </a:rPr>
              <a:t>7.</a:t>
            </a:r>
            <a:r>
              <a:rPr lang="zh-CN" altLang="en-US" sz="2800">
                <a:sym typeface="Symbol" panose="05050102010706020507" pitchFamily="18" charset="2"/>
              </a:rPr>
              <a:t>若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则停止迭代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得点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(k) 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否则</a:t>
            </a:r>
            <a:r>
              <a:rPr lang="en-US" altLang="zh-CN" sz="2800">
                <a:sym typeface="Symbol" panose="05050102010706020507" pitchFamily="18" charset="2"/>
              </a:rPr>
              <a:t>,</a:t>
            </a:r>
            <a:r>
              <a:rPr lang="zh-CN" altLang="en-US" sz="2800">
                <a:sym typeface="Symbol" panose="05050102010706020507" pitchFamily="18" charset="2"/>
              </a:rPr>
              <a:t>置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277988" y="4444975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ym typeface="Symbol" panose="05050102010706020507" pitchFamily="18" charset="2"/>
              </a:rPr>
              <a:t>:=</a:t>
            </a:r>
            <a:r>
              <a:rPr lang="en-US" altLang="zh-CN" sz="2800" i="1">
                <a:sym typeface="Symbol" panose="05050102010706020507" pitchFamily="18" charset="2"/>
              </a:rPr>
              <a:t>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en-US" altLang="zh-CN" sz="2800" baseline="30000">
                <a:sym typeface="Symbol" panose="05050102010706020507" pitchFamily="18" charset="2"/>
              </a:rPr>
              <a:t>(1) </a:t>
            </a:r>
            <a:r>
              <a:rPr lang="en-US" altLang="zh-CN" sz="2800">
                <a:sym typeface="Symbol" panose="05050102010706020507" pitchFamily="18" charset="2"/>
              </a:rPr>
              <a:t>=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(k), 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(k+1) </a:t>
            </a:r>
            <a:r>
              <a:rPr lang="en-US" altLang="zh-CN" sz="3200">
                <a:sym typeface="Symbol" panose="05050102010706020507" pitchFamily="18" charset="2"/>
              </a:rPr>
              <a:t>=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 baseline="30000">
                <a:sym typeface="Symbol" panose="05050102010706020507" pitchFamily="18" charset="2"/>
              </a:rPr>
              <a:t>(k)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0188" y="497837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ym typeface="Symbol" panose="05050102010706020507" pitchFamily="18" charset="2"/>
              </a:rPr>
              <a:t>置 </a:t>
            </a:r>
            <a:r>
              <a:rPr lang="en-US" altLang="zh-CN" sz="2800" i="1">
                <a:sym typeface="Symbol" panose="05050102010706020507" pitchFamily="18" charset="2"/>
              </a:rPr>
              <a:t>k:=k+1,j=1,</a:t>
            </a:r>
            <a:r>
              <a:rPr lang="zh-CN" altLang="en-US" sz="2800">
                <a:sym typeface="Symbol" panose="05050102010706020507" pitchFamily="18" charset="2"/>
              </a:rPr>
              <a:t>转步</a:t>
            </a:r>
            <a:r>
              <a:rPr lang="en-US" altLang="zh-CN" sz="2800" i="1">
                <a:sym typeface="Symbol" panose="05050102010706020507" pitchFamily="18" charset="2"/>
              </a:rPr>
              <a:t>2.</a:t>
            </a:r>
            <a:r>
              <a:rPr lang="en-US" altLang="zh-CN" sz="2800">
                <a:sym typeface="Symbol" panose="05050102010706020507" pitchFamily="18" charset="2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9621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23900" y="721519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: </a:t>
            </a:r>
            <a:r>
              <a:rPr lang="zh-CN" altLang="en-US" sz="2800"/>
              <a:t>用模式搜索法求解下列问题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83565"/>
              </p:ext>
            </p:extLst>
          </p:nvPr>
        </p:nvGraphicFramePr>
        <p:xfrm>
          <a:off x="1985963" y="1301750"/>
          <a:ext cx="447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98" name="Equation" r:id="rId3" imgW="4470120" imgH="469800" progId="Equation.DSMT4">
                  <p:embed/>
                </p:oleObj>
              </mc:Choice>
              <mc:Fallback>
                <p:oleObj name="Equation" r:id="rId3" imgW="4470120" imgH="469800" progId="Equation.DSMT4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301750"/>
                        <a:ext cx="447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47464"/>
              </p:ext>
            </p:extLst>
          </p:nvPr>
        </p:nvGraphicFramePr>
        <p:xfrm>
          <a:off x="971550" y="1969590"/>
          <a:ext cx="500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99" name="Equation" r:id="rId5" imgW="5003640" imgH="457200" progId="Equation.DSMT4">
                  <p:embed/>
                </p:oleObj>
              </mc:Choice>
              <mc:Fallback>
                <p:oleObj name="Equation" r:id="rId5" imgW="5003640" imgH="45720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69590"/>
                        <a:ext cx="500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92602"/>
              </p:ext>
            </p:extLst>
          </p:nvPr>
        </p:nvGraphicFramePr>
        <p:xfrm>
          <a:off x="2130425" y="2486891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00" name="Equation" r:id="rId7" imgW="3111480" imgH="469800" progId="Equation.DSMT4">
                  <p:embed/>
                </p:oleObj>
              </mc:Choice>
              <mc:Fallback>
                <p:oleObj name="Equation" r:id="rId7" imgW="3111480" imgH="469800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486891"/>
                        <a:ext cx="311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25928"/>
              </p:ext>
            </p:extLst>
          </p:nvPr>
        </p:nvGraphicFramePr>
        <p:xfrm>
          <a:off x="1787591" y="2998151"/>
          <a:ext cx="382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01" name="Equation" r:id="rId9" imgW="3822480" imgH="825480" progId="Equation.DSMT4">
                  <p:embed/>
                </p:oleObj>
              </mc:Choice>
              <mc:Fallback>
                <p:oleObj name="Equation" r:id="rId9" imgW="3822480" imgH="825480" progId="Equation.DSMT4">
                  <p:embed/>
                  <p:pic>
                    <p:nvPicPr>
                      <p:cNvPr id="71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91" y="2998151"/>
                        <a:ext cx="382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756568" y="4135456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计算结果如下</a:t>
            </a:r>
          </a:p>
        </p:txBody>
      </p:sp>
    </p:spTree>
    <p:extLst>
      <p:ext uri="{BB962C8B-B14F-4D97-AF65-F5344CB8AC3E}">
        <p14:creationId xmlns:p14="http://schemas.microsoft.com/office/powerpoint/2010/main" val="21301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5"/>
          <p:cNvGraphicFramePr>
            <a:graphicFrameLocks noGrp="1"/>
          </p:cNvGraphicFramePr>
          <p:nvPr/>
        </p:nvGraphicFramePr>
        <p:xfrm>
          <a:off x="251520" y="692696"/>
          <a:ext cx="8077200" cy="4648201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159021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718089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708227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42496472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25861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53602954"/>
                    </a:ext>
                  </a:extLst>
                </a:gridCol>
              </a:tblGrid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636546"/>
                  </a:ext>
                </a:extLst>
              </a:tr>
              <a:tr h="2005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(2,0)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81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04835"/>
                  </a:ext>
                </a:extLst>
              </a:tr>
              <a:tr h="2005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 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 </a:t>
                      </a:r>
                      <a:r>
                        <a:rPr kumimoji="1" lang="en-US" altLang="zh-CN" sz="20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13379"/>
                  </a:ext>
                </a:extLst>
              </a:tr>
            </a:tbl>
          </a:graphicData>
        </a:graphic>
      </p:graphicFrame>
      <p:graphicFrame>
        <p:nvGraphicFramePr>
          <p:cNvPr id="3" name="Object 101"/>
          <p:cNvGraphicFramePr>
            <a:graphicFrameLocks noChangeAspect="1"/>
          </p:cNvGraphicFramePr>
          <p:nvPr/>
        </p:nvGraphicFramePr>
        <p:xfrm>
          <a:off x="327720" y="845096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4" name="Equation" r:id="rId3" imgW="507960" imgH="380880" progId="Equation.DSMT4">
                  <p:embed/>
                </p:oleObj>
              </mc:Choice>
              <mc:Fallback>
                <p:oleObj name="Equation" r:id="rId3" imgW="507960" imgH="380880" progId="Equation.DSMT4">
                  <p:embed/>
                  <p:pic>
                    <p:nvPicPr>
                      <p:cNvPr id="3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0" y="845096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"/>
          <p:cNvGraphicFramePr>
            <a:graphicFrameLocks noChangeAspect="1"/>
          </p:cNvGraphicFramePr>
          <p:nvPr/>
        </p:nvGraphicFramePr>
        <p:xfrm>
          <a:off x="937320" y="845096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5" name="Equation" r:id="rId5" imgW="215640" imgH="368280" progId="Equation.DSMT4">
                  <p:embed/>
                </p:oleObj>
              </mc:Choice>
              <mc:Fallback>
                <p:oleObj name="Equation" r:id="rId5" imgW="215640" imgH="368280" progId="Equation.DSMT4">
                  <p:embed/>
                  <p:pic>
                    <p:nvPicPr>
                      <p:cNvPr id="4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20" y="845096"/>
                        <a:ext cx="21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3"/>
          <p:cNvGraphicFramePr>
            <a:graphicFrameLocks noChangeAspect="1"/>
          </p:cNvGraphicFramePr>
          <p:nvPr/>
        </p:nvGraphicFramePr>
        <p:xfrm>
          <a:off x="7947720" y="845096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6" name="Equation" r:id="rId7" imgW="241200" imgH="317160" progId="Equation.DSMT4">
                  <p:embed/>
                </p:oleObj>
              </mc:Choice>
              <mc:Fallback>
                <p:oleObj name="Equation" r:id="rId7" imgW="241200" imgH="317160" progId="Equation.DSMT4">
                  <p:embed/>
                  <p:pic>
                    <p:nvPicPr>
                      <p:cNvPr id="5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720" y="845096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4"/>
          <p:cNvGraphicFramePr>
            <a:graphicFrameLocks noChangeAspect="1"/>
          </p:cNvGraphicFramePr>
          <p:nvPr/>
        </p:nvGraphicFramePr>
        <p:xfrm>
          <a:off x="1470720" y="768896"/>
          <a:ext cx="160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7" name="Equation" r:id="rId9" imgW="2057400" imgH="457200" progId="Equation.DSMT4">
                  <p:embed/>
                </p:oleObj>
              </mc:Choice>
              <mc:Fallback>
                <p:oleObj name="Equation" r:id="rId9" imgW="2057400" imgH="457200" progId="Equation.DSMT4">
                  <p:embed/>
                  <p:pic>
                    <p:nvPicPr>
                      <p:cNvPr id="6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720" y="768896"/>
                        <a:ext cx="160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5"/>
          <p:cNvGraphicFramePr>
            <a:graphicFrameLocks noChangeAspect="1"/>
          </p:cNvGraphicFramePr>
          <p:nvPr/>
        </p:nvGraphicFramePr>
        <p:xfrm>
          <a:off x="3375025" y="844550"/>
          <a:ext cx="2133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8" name="Equation" r:id="rId11" imgW="3454200" imgH="507960" progId="Equation.DSMT4">
                  <p:embed/>
                </p:oleObj>
              </mc:Choice>
              <mc:Fallback>
                <p:oleObj name="Equation" r:id="rId11" imgW="3454200" imgH="507960" progId="Equation.DSMT4">
                  <p:embed/>
                  <p:pic>
                    <p:nvPicPr>
                      <p:cNvPr id="7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844550"/>
                        <a:ext cx="2133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6"/>
          <p:cNvGraphicFramePr>
            <a:graphicFrameLocks noChangeAspect="1"/>
          </p:cNvGraphicFramePr>
          <p:nvPr/>
        </p:nvGraphicFramePr>
        <p:xfrm>
          <a:off x="5737225" y="844550"/>
          <a:ext cx="205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9" name="Equation" r:id="rId13" imgW="3174840" imgH="507960" progId="Equation.DSMT4">
                  <p:embed/>
                </p:oleObj>
              </mc:Choice>
              <mc:Fallback>
                <p:oleObj name="Equation" r:id="rId13" imgW="3174840" imgH="507960" progId="Equation.DSMT4">
                  <p:embed/>
                  <p:pic>
                    <p:nvPicPr>
                      <p:cNvPr id="8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844550"/>
                        <a:ext cx="205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0"/>
          <p:cNvGraphicFramePr>
            <a:graphicFrameLocks noChangeAspect="1"/>
          </p:cNvGraphicFramePr>
          <p:nvPr/>
        </p:nvGraphicFramePr>
        <p:xfrm>
          <a:off x="338460" y="1530797"/>
          <a:ext cx="4333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0" name="Equation" r:id="rId15" imgW="469800" imgH="380880" progId="Equation.DSMT4">
                  <p:embed/>
                </p:oleObj>
              </mc:Choice>
              <mc:Fallback>
                <p:oleObj name="Equation" r:id="rId15" imgW="469800" imgH="380880" progId="Equation.DSMT4">
                  <p:embed/>
                  <p:pic>
                    <p:nvPicPr>
                      <p:cNvPr id="9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60" y="1530797"/>
                        <a:ext cx="4333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6"/>
          <p:cNvGraphicFramePr>
            <a:graphicFrameLocks noChangeAspect="1"/>
          </p:cNvGraphicFramePr>
          <p:nvPr/>
        </p:nvGraphicFramePr>
        <p:xfrm>
          <a:off x="309885" y="3740597"/>
          <a:ext cx="468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1" name="Equation" r:id="rId17" imgW="507960" imgH="380880" progId="Equation.DSMT4">
                  <p:embed/>
                </p:oleObj>
              </mc:Choice>
              <mc:Fallback>
                <p:oleObj name="Equation" r:id="rId17" imgW="507960" imgH="380880" progId="Equation.DSMT4">
                  <p:embed/>
                  <p:pic>
                    <p:nvPicPr>
                      <p:cNvPr id="1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5" y="3740597"/>
                        <a:ext cx="4683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7"/>
          <p:cNvGraphicFramePr>
            <a:graphicFrameLocks noChangeAspect="1"/>
          </p:cNvGraphicFramePr>
          <p:nvPr/>
        </p:nvGraphicFramePr>
        <p:xfrm>
          <a:off x="1448941" y="1883222"/>
          <a:ext cx="17033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2" name="Equation" r:id="rId19" imgW="2082600" imgH="825480" progId="Equation.DSMT4">
                  <p:embed/>
                </p:oleObj>
              </mc:Choice>
              <mc:Fallback>
                <p:oleObj name="Equation" r:id="rId19" imgW="2082600" imgH="825480" progId="Equation.DSMT4">
                  <p:embed/>
                  <p:pic>
                    <p:nvPicPr>
                      <p:cNvPr id="11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941" y="1883222"/>
                        <a:ext cx="17033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8"/>
          <p:cNvGraphicFramePr>
            <a:graphicFrameLocks noChangeAspect="1"/>
          </p:cNvGraphicFramePr>
          <p:nvPr/>
        </p:nvGraphicFramePr>
        <p:xfrm>
          <a:off x="1470720" y="2557910"/>
          <a:ext cx="17557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3" name="Equation" r:id="rId21" imgW="2145960" imgH="825480" progId="Equation.DSMT4">
                  <p:embed/>
                </p:oleObj>
              </mc:Choice>
              <mc:Fallback>
                <p:oleObj name="Equation" r:id="rId21" imgW="2145960" imgH="825480" progId="Equation.DSMT4">
                  <p:embed/>
                  <p:pic>
                    <p:nvPicPr>
                      <p:cNvPr id="12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720" y="2557910"/>
                        <a:ext cx="17557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9"/>
          <p:cNvGraphicFramePr>
            <a:graphicFrameLocks noChangeAspect="1"/>
          </p:cNvGraphicFramePr>
          <p:nvPr/>
        </p:nvGraphicFramePr>
        <p:xfrm>
          <a:off x="3321050" y="1377950"/>
          <a:ext cx="23193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4" name="Equation" r:id="rId23" imgW="3530520" imgH="838080" progId="Equation.DSMT4">
                  <p:embed/>
                </p:oleObj>
              </mc:Choice>
              <mc:Fallback>
                <p:oleObj name="Equation" r:id="rId23" imgW="3530520" imgH="838080" progId="Equation.DSMT4">
                  <p:embed/>
                  <p:pic>
                    <p:nvPicPr>
                      <p:cNvPr id="13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377950"/>
                        <a:ext cx="23193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0"/>
          <p:cNvGraphicFramePr>
            <a:graphicFrameLocks noChangeAspect="1"/>
          </p:cNvGraphicFramePr>
          <p:nvPr/>
        </p:nvGraphicFramePr>
        <p:xfrm>
          <a:off x="3317875" y="2063750"/>
          <a:ext cx="2247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5" name="Equation" r:id="rId25" imgW="3225600" imgH="838080" progId="Equation.DSMT4">
                  <p:embed/>
                </p:oleObj>
              </mc:Choice>
              <mc:Fallback>
                <p:oleObj name="Equation" r:id="rId25" imgW="3225600" imgH="838080" progId="Equation.DSMT4">
                  <p:embed/>
                  <p:pic>
                    <p:nvPicPr>
                      <p:cNvPr id="1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063750"/>
                        <a:ext cx="2247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1"/>
          <p:cNvGraphicFramePr>
            <a:graphicFrameLocks noChangeAspect="1"/>
          </p:cNvGraphicFramePr>
          <p:nvPr/>
        </p:nvGraphicFramePr>
        <p:xfrm>
          <a:off x="5715000" y="1454150"/>
          <a:ext cx="2100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6" name="Equation" r:id="rId27" imgW="3200400" imgH="838080" progId="Equation.DSMT4">
                  <p:embed/>
                </p:oleObj>
              </mc:Choice>
              <mc:Fallback>
                <p:oleObj name="Equation" r:id="rId27" imgW="3200400" imgH="838080" progId="Equation.DSMT4">
                  <p:embed/>
                  <p:pic>
                    <p:nvPicPr>
                      <p:cNvPr id="1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454150"/>
                        <a:ext cx="21002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2"/>
          <p:cNvGraphicFramePr>
            <a:graphicFrameLocks noChangeAspect="1"/>
          </p:cNvGraphicFramePr>
          <p:nvPr/>
        </p:nvGraphicFramePr>
        <p:xfrm>
          <a:off x="8023920" y="1530896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7" name="Equation" r:id="rId29" imgW="203040" imgH="431640" progId="Equation.DSMT4">
                  <p:embed/>
                </p:oleObj>
              </mc:Choice>
              <mc:Fallback>
                <p:oleObj name="Equation" r:id="rId29" imgW="203040" imgH="431640" progId="Equation.DSMT4">
                  <p:embed/>
                  <p:pic>
                    <p:nvPicPr>
                      <p:cNvPr id="16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920" y="1530896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3"/>
          <p:cNvGraphicFramePr>
            <a:graphicFrameLocks noChangeAspect="1"/>
          </p:cNvGraphicFramePr>
          <p:nvPr/>
        </p:nvGraphicFramePr>
        <p:xfrm>
          <a:off x="5818188" y="2901950"/>
          <a:ext cx="20478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8" name="Equation" r:id="rId31" imgW="2577960" imgH="457200" progId="Equation.DSMT4">
                  <p:embed/>
                </p:oleObj>
              </mc:Choice>
              <mc:Fallback>
                <p:oleObj name="Equation" r:id="rId31" imgW="2577960" imgH="457200" progId="Equation.DSMT4">
                  <p:embed/>
                  <p:pic>
                    <p:nvPicPr>
                      <p:cNvPr id="17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2901950"/>
                        <a:ext cx="20478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4"/>
          <p:cNvGraphicFramePr>
            <a:graphicFrameLocks noChangeAspect="1"/>
          </p:cNvGraphicFramePr>
          <p:nvPr/>
        </p:nvGraphicFramePr>
        <p:xfrm>
          <a:off x="3386138" y="3359150"/>
          <a:ext cx="2187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9" name="Equation" r:id="rId33" imgW="2768400" imgH="838080" progId="Equation.DSMT4">
                  <p:embed/>
                </p:oleObj>
              </mc:Choice>
              <mc:Fallback>
                <p:oleObj name="Equation" r:id="rId33" imgW="2768400" imgH="838080" progId="Equation.DSMT4">
                  <p:embed/>
                  <p:pic>
                    <p:nvPicPr>
                      <p:cNvPr id="18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359150"/>
                        <a:ext cx="21875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5"/>
          <p:cNvGraphicFramePr>
            <a:graphicFrameLocks noChangeAspect="1"/>
          </p:cNvGraphicFramePr>
          <p:nvPr/>
        </p:nvGraphicFramePr>
        <p:xfrm>
          <a:off x="3465513" y="4044950"/>
          <a:ext cx="19542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0" name="Equation" r:id="rId35" imgW="2552400" imgH="825480" progId="Equation.DSMT4">
                  <p:embed/>
                </p:oleObj>
              </mc:Choice>
              <mc:Fallback>
                <p:oleObj name="Equation" r:id="rId35" imgW="2552400" imgH="825480" progId="Equation.DSMT4">
                  <p:embed/>
                  <p:pic>
                    <p:nvPicPr>
                      <p:cNvPr id="19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044950"/>
                        <a:ext cx="195421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6"/>
          <p:cNvGraphicFramePr>
            <a:graphicFrameLocks noChangeAspect="1"/>
          </p:cNvGraphicFramePr>
          <p:nvPr/>
        </p:nvGraphicFramePr>
        <p:xfrm>
          <a:off x="5749610" y="3442224"/>
          <a:ext cx="1912391" cy="57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1" name="Equation" r:id="rId37" imgW="2768400" imgH="838080" progId="Equation.DSMT4">
                  <p:embed/>
                </p:oleObj>
              </mc:Choice>
              <mc:Fallback>
                <p:oleObj name="Equation" r:id="rId37" imgW="2768400" imgH="838080" progId="Equation.DSMT4">
                  <p:embed/>
                  <p:pic>
                    <p:nvPicPr>
                      <p:cNvPr id="2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610" y="3442224"/>
                        <a:ext cx="1912391" cy="57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7"/>
          <p:cNvGraphicFramePr>
            <a:graphicFrameLocks noChangeAspect="1"/>
          </p:cNvGraphicFramePr>
          <p:nvPr/>
        </p:nvGraphicFramePr>
        <p:xfrm>
          <a:off x="5803041" y="4074472"/>
          <a:ext cx="1805527" cy="58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2" name="Equation" r:id="rId39" imgW="2552400" imgH="825480" progId="Equation.DSMT4">
                  <p:embed/>
                </p:oleObj>
              </mc:Choice>
              <mc:Fallback>
                <p:oleObj name="Equation" r:id="rId39" imgW="2552400" imgH="825480" progId="Equation.DSMT4">
                  <p:embed/>
                  <p:pic>
                    <p:nvPicPr>
                      <p:cNvPr id="21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041" y="4074472"/>
                        <a:ext cx="1805527" cy="583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8"/>
          <p:cNvGraphicFramePr>
            <a:graphicFrameLocks noChangeAspect="1"/>
          </p:cNvGraphicFramePr>
          <p:nvPr/>
        </p:nvGraphicFramePr>
        <p:xfrm>
          <a:off x="8023920" y="3435896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3" name="Equation" r:id="rId41" imgW="203040" imgH="431640" progId="Equation.DSMT4">
                  <p:embed/>
                </p:oleObj>
              </mc:Choice>
              <mc:Fallback>
                <p:oleObj name="Equation" r:id="rId41" imgW="203040" imgH="431640" progId="Equation.DSMT4">
                  <p:embed/>
                  <p:pic>
                    <p:nvPicPr>
                      <p:cNvPr id="22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920" y="3435896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6244680" y="5770829"/>
          <a:ext cx="2491680" cy="30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4" name="Equation" r:id="rId43" imgW="3848040" imgH="469800" progId="Equation.DSMT4">
                  <p:embed/>
                </p:oleObj>
              </mc:Choice>
              <mc:Fallback>
                <p:oleObj name="Equation" r:id="rId43" imgW="3848040" imgH="469800" progId="Equation.DSMT4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680" y="5770829"/>
                        <a:ext cx="2491680" cy="304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229641" y="5782958"/>
          <a:ext cx="1164878" cy="312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5" name="Equation" r:id="rId45" imgW="1701720" imgH="457200" progId="Equation.DSMT4">
                  <p:embed/>
                </p:oleObj>
              </mc:Choice>
              <mc:Fallback>
                <p:oleObj name="Equation" r:id="rId45" imgW="1701720" imgH="45720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41" y="5782958"/>
                        <a:ext cx="1164878" cy="31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548769" y="5783092"/>
          <a:ext cx="2072251" cy="312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6" name="Equation" r:id="rId47" imgW="3111480" imgH="469800" progId="Equation.DSMT4">
                  <p:embed/>
                </p:oleObj>
              </mc:Choice>
              <mc:Fallback>
                <p:oleObj name="Equation" r:id="rId47" imgW="3111480" imgH="469800" progId="Equation.DSMT4">
                  <p:embed/>
                  <p:pic>
                    <p:nvPicPr>
                      <p:cNvPr id="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69" y="5783092"/>
                        <a:ext cx="2072251" cy="31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775270" y="5677813"/>
          <a:ext cx="2270448" cy="49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7" name="Equation" r:id="rId49" imgW="3822480" imgH="825480" progId="Equation.DSMT4">
                  <p:embed/>
                </p:oleObj>
              </mc:Choice>
              <mc:Fallback>
                <p:oleObj name="Equation" r:id="rId49" imgW="3822480" imgH="825480" progId="Equation.DSMT4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270" y="5677813"/>
                        <a:ext cx="2270448" cy="490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0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0"/>
          <p:cNvGraphicFramePr>
            <a:graphicFrameLocks noGrp="1"/>
          </p:cNvGraphicFramePr>
          <p:nvPr/>
        </p:nvGraphicFramePr>
        <p:xfrm>
          <a:off x="539552" y="548680"/>
          <a:ext cx="8077200" cy="4800601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61028698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19075221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81344905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69352569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684088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41919862"/>
                    </a:ext>
                  </a:extLst>
                </a:gridCol>
              </a:tblGrid>
              <a:tr h="790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650634"/>
                  </a:ext>
                </a:extLst>
              </a:tr>
              <a:tr h="2005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21758"/>
                  </a:ext>
                </a:extLst>
              </a:tr>
              <a:tr h="2005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(1,1)</a:t>
                      </a:r>
                      <a:r>
                        <a:rPr kumimoji="1" lang="en-US" altLang="zh-CN" sz="28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7A7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T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67613"/>
                  </a:ext>
                </a:extLst>
              </a:tr>
            </a:tbl>
          </a:graphicData>
        </a:graphic>
      </p:graphicFrame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691952" y="853480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Equation" r:id="rId3" imgW="507960" imgH="380880" progId="Equation.DSMT4">
                  <p:embed/>
                </p:oleObj>
              </mc:Choice>
              <mc:Fallback>
                <p:oleObj name="Equation" r:id="rId3" imgW="507960" imgH="380880" progId="Equation.DSMT4">
                  <p:embed/>
                  <p:pic>
                    <p:nvPicPr>
                      <p:cNvPr id="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853480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6"/>
          <p:cNvGraphicFramePr>
            <a:graphicFrameLocks noChangeAspect="1"/>
          </p:cNvGraphicFramePr>
          <p:nvPr/>
        </p:nvGraphicFramePr>
        <p:xfrm>
          <a:off x="1301552" y="853480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9" name="Equation" r:id="rId5" imgW="215640" imgH="368280" progId="Equation.DSMT4">
                  <p:embed/>
                </p:oleObj>
              </mc:Choice>
              <mc:Fallback>
                <p:oleObj name="Equation" r:id="rId5" imgW="215640" imgH="368280" progId="Equation.DSMT4">
                  <p:embed/>
                  <p:pic>
                    <p:nvPicPr>
                      <p:cNvPr id="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52" y="853480"/>
                        <a:ext cx="21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8311952" y="85348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0" name="Equation" r:id="rId7" imgW="241200" imgH="317160" progId="Equation.DSMT4">
                  <p:embed/>
                </p:oleObj>
              </mc:Choice>
              <mc:Fallback>
                <p:oleObj name="Equation" r:id="rId7" imgW="241200" imgH="317160" progId="Equation.DSMT4">
                  <p:embed/>
                  <p:pic>
                    <p:nvPicPr>
                      <p:cNvPr id="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952" y="85348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1834952" y="777280"/>
          <a:ext cx="160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1" name="Equation" r:id="rId9" imgW="2057400" imgH="457200" progId="Equation.DSMT4">
                  <p:embed/>
                </p:oleObj>
              </mc:Choice>
              <mc:Fallback>
                <p:oleObj name="Equation" r:id="rId9" imgW="2057400" imgH="457200" progId="Equation.DSMT4">
                  <p:embed/>
                  <p:pic>
                    <p:nvPicPr>
                      <p:cNvPr id="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52" y="777280"/>
                        <a:ext cx="160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3743325" y="865188"/>
          <a:ext cx="212566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2" name="Equation" r:id="rId11" imgW="3441600" imgH="469800" progId="Equation.DSMT4">
                  <p:embed/>
                </p:oleObj>
              </mc:Choice>
              <mc:Fallback>
                <p:oleObj name="Equation" r:id="rId11" imgW="3441600" imgH="469800" progId="Equation.DSMT4">
                  <p:embed/>
                  <p:pic>
                    <p:nvPicPr>
                      <p:cNvPr id="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865188"/>
                        <a:ext cx="212566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6102350" y="866775"/>
          <a:ext cx="205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3" name="Equation" r:id="rId13" imgW="3174840" imgH="469800" progId="Equation.DSMT4">
                  <p:embed/>
                </p:oleObj>
              </mc:Choice>
              <mc:Fallback>
                <p:oleObj name="Equation" r:id="rId13" imgW="3174840" imgH="469800" progId="Equation.DSMT4">
                  <p:embed/>
                  <p:pic>
                    <p:nvPicPr>
                      <p:cNvPr id="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866775"/>
                        <a:ext cx="2057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/>
          <p:cNvGraphicFramePr>
            <a:graphicFrameLocks noChangeAspect="1"/>
          </p:cNvGraphicFramePr>
          <p:nvPr/>
        </p:nvGraphicFramePr>
        <p:xfrm>
          <a:off x="620713" y="1463675"/>
          <a:ext cx="457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4" name="Equation" r:id="rId15" imgW="495000" imgH="380880" progId="Equation.DSMT4">
                  <p:embed/>
                </p:oleObj>
              </mc:Choice>
              <mc:Fallback>
                <p:oleObj name="Equation" r:id="rId15" imgW="495000" imgH="380880" progId="Equation.DSMT4">
                  <p:embed/>
                  <p:pic>
                    <p:nvPicPr>
                      <p:cNvPr id="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463675"/>
                        <a:ext cx="457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2"/>
          <p:cNvGraphicFramePr>
            <a:graphicFrameLocks noChangeAspect="1"/>
          </p:cNvGraphicFramePr>
          <p:nvPr/>
        </p:nvGraphicFramePr>
        <p:xfrm>
          <a:off x="611188" y="3749675"/>
          <a:ext cx="4683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5" name="Equation" r:id="rId17" imgW="507960" imgH="380880" progId="Equation.DSMT4">
                  <p:embed/>
                </p:oleObj>
              </mc:Choice>
              <mc:Fallback>
                <p:oleObj name="Equation" r:id="rId17" imgW="507960" imgH="380880" progId="Equation.DSMT4">
                  <p:embed/>
                  <p:pic>
                    <p:nvPicPr>
                      <p:cNvPr id="1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9675"/>
                        <a:ext cx="4683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5"/>
          <p:cNvGraphicFramePr>
            <a:graphicFrameLocks noChangeAspect="1"/>
          </p:cNvGraphicFramePr>
          <p:nvPr/>
        </p:nvGraphicFramePr>
        <p:xfrm>
          <a:off x="3838575" y="1387475"/>
          <a:ext cx="20891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6" name="Equation" r:id="rId19" imgW="2933640" imgH="838080" progId="Equation.DSMT4">
                  <p:embed/>
                </p:oleObj>
              </mc:Choice>
              <mc:Fallback>
                <p:oleObj name="Equation" r:id="rId19" imgW="2933640" imgH="838080" progId="Equation.DSMT4">
                  <p:embed/>
                  <p:pic>
                    <p:nvPicPr>
                      <p:cNvPr id="1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387475"/>
                        <a:ext cx="20891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6"/>
          <p:cNvGraphicFramePr>
            <a:graphicFrameLocks noChangeAspect="1"/>
          </p:cNvGraphicFramePr>
          <p:nvPr/>
        </p:nvGraphicFramePr>
        <p:xfrm>
          <a:off x="3911600" y="1997075"/>
          <a:ext cx="1787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7" name="Equation" r:id="rId21" imgW="2565360" imgH="838080" progId="Equation.DSMT4">
                  <p:embed/>
                </p:oleObj>
              </mc:Choice>
              <mc:Fallback>
                <p:oleObj name="Equation" r:id="rId21" imgW="2565360" imgH="838080" progId="Equation.DSMT4">
                  <p:embed/>
                  <p:pic>
                    <p:nvPicPr>
                      <p:cNvPr id="1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997075"/>
                        <a:ext cx="17875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7"/>
          <p:cNvGraphicFramePr>
            <a:graphicFrameLocks noChangeAspect="1"/>
          </p:cNvGraphicFramePr>
          <p:nvPr/>
        </p:nvGraphicFramePr>
        <p:xfrm>
          <a:off x="6165850" y="1463675"/>
          <a:ext cx="1927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8" name="Equation" r:id="rId23" imgW="2933640" imgH="838080" progId="Equation.DSMT4">
                  <p:embed/>
                </p:oleObj>
              </mc:Choice>
              <mc:Fallback>
                <p:oleObj name="Equation" r:id="rId23" imgW="2933640" imgH="838080" progId="Equation.DSMT4">
                  <p:embed/>
                  <p:pic>
                    <p:nvPicPr>
                      <p:cNvPr id="1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463675"/>
                        <a:ext cx="1927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8"/>
          <p:cNvGraphicFramePr>
            <a:graphicFrameLocks noChangeAspect="1"/>
          </p:cNvGraphicFramePr>
          <p:nvPr/>
        </p:nvGraphicFramePr>
        <p:xfrm>
          <a:off x="8388152" y="153928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9" name="Equation" r:id="rId25" imgW="203040" imgH="431640" progId="Equation.DSMT4">
                  <p:embed/>
                </p:oleObj>
              </mc:Choice>
              <mc:Fallback>
                <p:oleObj name="Equation" r:id="rId25" imgW="203040" imgH="431640" progId="Equation.DSMT4">
                  <p:embed/>
                  <p:pic>
                    <p:nvPicPr>
                      <p:cNvPr id="1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152" y="153928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0"/>
          <p:cNvGraphicFramePr>
            <a:graphicFrameLocks noChangeAspect="1"/>
          </p:cNvGraphicFramePr>
          <p:nvPr/>
        </p:nvGraphicFramePr>
        <p:xfrm>
          <a:off x="3660775" y="3368675"/>
          <a:ext cx="21923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0" name="Equation" r:id="rId27" imgW="3009600" imgH="838080" progId="Equation.DSMT4">
                  <p:embed/>
                </p:oleObj>
              </mc:Choice>
              <mc:Fallback>
                <p:oleObj name="Equation" r:id="rId27" imgW="3009600" imgH="838080" progId="Equation.DSMT4">
                  <p:embed/>
                  <p:pic>
                    <p:nvPicPr>
                      <p:cNvPr id="15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3368675"/>
                        <a:ext cx="21923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1"/>
          <p:cNvGraphicFramePr>
            <a:graphicFrameLocks noChangeAspect="1"/>
          </p:cNvGraphicFramePr>
          <p:nvPr/>
        </p:nvGraphicFramePr>
        <p:xfrm>
          <a:off x="3757613" y="3978275"/>
          <a:ext cx="19923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1" name="Equation" r:id="rId29" imgW="2603160" imgH="838080" progId="Equation.DSMT4">
                  <p:embed/>
                </p:oleObj>
              </mc:Choice>
              <mc:Fallback>
                <p:oleObj name="Equation" r:id="rId29" imgW="2603160" imgH="838080" progId="Equation.DSMT4">
                  <p:embed/>
                  <p:pic>
                    <p:nvPicPr>
                      <p:cNvPr id="16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978275"/>
                        <a:ext cx="19923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2"/>
          <p:cNvGraphicFramePr>
            <a:graphicFrameLocks noChangeAspect="1"/>
          </p:cNvGraphicFramePr>
          <p:nvPr/>
        </p:nvGraphicFramePr>
        <p:xfrm>
          <a:off x="6049963" y="3368675"/>
          <a:ext cx="2084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2" name="Equation" r:id="rId31" imgW="3098520" imgH="838080" progId="Equation.DSMT4">
                  <p:embed/>
                </p:oleObj>
              </mc:Choice>
              <mc:Fallback>
                <p:oleObj name="Equation" r:id="rId31" imgW="3098520" imgH="838080" progId="Equation.DSMT4">
                  <p:embed/>
                  <p:pic>
                    <p:nvPicPr>
                      <p:cNvPr id="17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3368675"/>
                        <a:ext cx="20843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3"/>
          <p:cNvGraphicFramePr>
            <a:graphicFrameLocks noChangeAspect="1"/>
          </p:cNvGraphicFramePr>
          <p:nvPr/>
        </p:nvGraphicFramePr>
        <p:xfrm>
          <a:off x="6045200" y="4054475"/>
          <a:ext cx="20018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3" name="Equation" r:id="rId33" imgW="2616120" imgH="838080" progId="Equation.DSMT4">
                  <p:embed/>
                </p:oleObj>
              </mc:Choice>
              <mc:Fallback>
                <p:oleObj name="Equation" r:id="rId33" imgW="2616120" imgH="838080" progId="Equation.DSMT4">
                  <p:embed/>
                  <p:pic>
                    <p:nvPicPr>
                      <p:cNvPr id="18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054475"/>
                        <a:ext cx="20018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4"/>
          <p:cNvGraphicFramePr>
            <a:graphicFrameLocks noChangeAspect="1"/>
          </p:cNvGraphicFramePr>
          <p:nvPr/>
        </p:nvGraphicFramePr>
        <p:xfrm>
          <a:off x="8394502" y="3444280"/>
          <a:ext cx="19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4" name="Equation" r:id="rId35" imgW="190440" imgH="431640" progId="Equation.DSMT4">
                  <p:embed/>
                </p:oleObj>
              </mc:Choice>
              <mc:Fallback>
                <p:oleObj name="Equation" r:id="rId35" imgW="190440" imgH="431640" progId="Equation.DSMT4">
                  <p:embed/>
                  <p:pic>
                    <p:nvPicPr>
                      <p:cNvPr id="1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502" y="3444280"/>
                        <a:ext cx="19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5"/>
          <p:cNvGraphicFramePr>
            <a:graphicFrameLocks noChangeAspect="1"/>
          </p:cNvGraphicFramePr>
          <p:nvPr/>
        </p:nvGraphicFramePr>
        <p:xfrm>
          <a:off x="6324600" y="2149475"/>
          <a:ext cx="1685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5" name="Equation" r:id="rId37" imgW="2565360" imgH="838080" progId="Equation.DSMT4">
                  <p:embed/>
                </p:oleObj>
              </mc:Choice>
              <mc:Fallback>
                <p:oleObj name="Equation" r:id="rId37" imgW="2565360" imgH="838080" progId="Equation.DSMT4">
                  <p:embed/>
                  <p:pic>
                    <p:nvPicPr>
                      <p:cNvPr id="2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49475"/>
                        <a:ext cx="16859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9"/>
          <p:cNvGraphicFramePr>
            <a:graphicFrameLocks noChangeAspect="1"/>
          </p:cNvGraphicFramePr>
          <p:nvPr/>
        </p:nvGraphicFramePr>
        <p:xfrm>
          <a:off x="317302" y="5578475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6" name="Equation" r:id="rId39" imgW="2184120" imgH="457200" progId="Equation.DSMT4">
                  <p:embed/>
                </p:oleObj>
              </mc:Choice>
              <mc:Fallback>
                <p:oleObj name="Equation" r:id="rId39" imgW="2184120" imgH="457200" progId="Equation.DSMT4">
                  <p:embed/>
                  <p:pic>
                    <p:nvPicPr>
                      <p:cNvPr id="2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02" y="5578475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6681788" y="5692775"/>
          <a:ext cx="2227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7" name="Equation" r:id="rId41" imgW="3746160" imgH="825480" progId="Equation.DSMT4">
                  <p:embed/>
                </p:oleObj>
              </mc:Choice>
              <mc:Fallback>
                <p:oleObj name="Equation" r:id="rId41" imgW="3746160" imgH="825480" progId="Equation.DSMT4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5692775"/>
                        <a:ext cx="2227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3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0"/>
            <a:ext cx="3276600" cy="838200"/>
          </a:xfrm>
        </p:spPr>
        <p:txBody>
          <a:bodyPr/>
          <a:lstStyle/>
          <a:p>
            <a:pPr algn="l" eaLnBrk="1" hangingPunct="1"/>
            <a:r>
              <a:rPr lang="zh-CN" altLang="en-US" sz="3600" dirty="0"/>
              <a:t>二、</a:t>
            </a:r>
            <a:r>
              <a:rPr lang="en-US" altLang="zh-CN" sz="3600" dirty="0">
                <a:ea typeface="楷体_GB2312" pitchFamily="49" charset="-122"/>
              </a:rPr>
              <a:t>Powell</a:t>
            </a:r>
            <a:r>
              <a:rPr lang="zh-CN" altLang="en-US" sz="3600" dirty="0">
                <a:ea typeface="楷体_GB2312" pitchFamily="49" charset="-122"/>
              </a:rPr>
              <a:t>法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1520" y="1052736"/>
            <a:ext cx="864096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基本思想</a:t>
            </a:r>
            <a:r>
              <a:rPr lang="en-US" altLang="zh-CN" sz="2800" dirty="0"/>
              <a:t>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把整个计算过程分成若干个阶段</a:t>
            </a:r>
            <a:r>
              <a:rPr lang="en-US" altLang="zh-CN" sz="2800" dirty="0"/>
              <a:t>,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每一阶段</a:t>
            </a:r>
            <a:r>
              <a:rPr lang="en-US" altLang="zh-CN" sz="2800" dirty="0"/>
              <a:t>(</a:t>
            </a:r>
            <a:r>
              <a:rPr lang="zh-CN" altLang="en-US" sz="2800" dirty="0"/>
              <a:t>一轮迭代</a:t>
            </a:r>
            <a:r>
              <a:rPr lang="en-US" altLang="zh-CN" sz="2800" dirty="0"/>
              <a:t>)</a:t>
            </a:r>
            <a:r>
              <a:rPr lang="zh-CN" altLang="en-US" sz="2800" dirty="0"/>
              <a:t>由</a:t>
            </a:r>
            <a:r>
              <a:rPr lang="en-US" altLang="zh-CN" sz="2800" dirty="0">
                <a:solidFill>
                  <a:srgbClr val="FF0000"/>
                </a:solidFill>
              </a:rPr>
              <a:t>n+1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  <a:r>
              <a:rPr lang="zh-CN" altLang="en-US" sz="2800" dirty="0"/>
              <a:t>一维搜索组成</a:t>
            </a:r>
            <a:r>
              <a:rPr lang="en-US" altLang="zh-CN" sz="2800" dirty="0"/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在算法的每一阶段中</a:t>
            </a:r>
            <a:r>
              <a:rPr lang="en-US" altLang="zh-CN" sz="2800" dirty="0"/>
              <a:t>,</a:t>
            </a:r>
            <a:r>
              <a:rPr lang="zh-CN" altLang="en-US" sz="2800" dirty="0"/>
              <a:t>先依次沿着已知的</a:t>
            </a:r>
            <a:r>
              <a:rPr lang="en-US" altLang="zh-CN" sz="2800" dirty="0"/>
              <a:t>n</a:t>
            </a:r>
            <a:r>
              <a:rPr lang="zh-CN" altLang="en-US" sz="2800" dirty="0"/>
              <a:t>个方向搜索</a:t>
            </a:r>
            <a:r>
              <a:rPr lang="en-US" altLang="zh-CN" sz="2800" dirty="0"/>
              <a:t>,</a:t>
            </a:r>
            <a:r>
              <a:rPr lang="zh-CN" altLang="en-US" sz="2800" dirty="0"/>
              <a:t>得一个最好点</a:t>
            </a:r>
            <a:r>
              <a:rPr lang="en-US" altLang="zh-CN" sz="2800" dirty="0"/>
              <a:t>,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然后沿本阶段的初点与该最好点连线方向进行搜索</a:t>
            </a:r>
            <a:r>
              <a:rPr lang="en-US" altLang="zh-CN" sz="2800" dirty="0"/>
              <a:t>,</a:t>
            </a:r>
            <a:r>
              <a:rPr lang="zh-CN" altLang="en-US" sz="2800" dirty="0"/>
              <a:t>求得这一阶段的最好点</a:t>
            </a:r>
            <a:r>
              <a:rPr lang="en-US" altLang="zh-CN" sz="2800" dirty="0"/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再用最后的搜索方向取代前</a:t>
            </a:r>
            <a:r>
              <a:rPr lang="en-US" altLang="zh-CN" sz="2800" dirty="0"/>
              <a:t>n</a:t>
            </a:r>
            <a:r>
              <a:rPr lang="zh-CN" altLang="en-US" sz="2800" dirty="0"/>
              <a:t>个方向之一</a:t>
            </a:r>
            <a:r>
              <a:rPr lang="en-US" altLang="zh-CN" sz="2800" dirty="0"/>
              <a:t>,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开始下一阶段的迭代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28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72644"/>
              </p:ext>
            </p:extLst>
          </p:nvPr>
        </p:nvGraphicFramePr>
        <p:xfrm>
          <a:off x="925193" y="3693591"/>
          <a:ext cx="4978970" cy="31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0" name="Equation" r:id="rId3" imgW="6603840" imgH="419040" progId="Equation.DSMT4">
                  <p:embed/>
                </p:oleObj>
              </mc:Choice>
              <mc:Fallback>
                <p:oleObj name="Equation" r:id="rId3" imgW="6603840" imgH="419040" progId="Equation.DSMT4">
                  <p:embed/>
                  <p:pic>
                    <p:nvPicPr>
                      <p:cNvPr id="2457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193" y="3693591"/>
                        <a:ext cx="4978970" cy="315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81755" y="4145839"/>
            <a:ext cx="4953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作一维搜索</a:t>
            </a:r>
            <a:r>
              <a:rPr lang="en-US" altLang="zh-CN"/>
              <a:t>,</a:t>
            </a:r>
            <a:r>
              <a:rPr lang="zh-CN" altLang="en-US"/>
              <a:t>得到点</a:t>
            </a:r>
            <a:r>
              <a:rPr lang="en-US" altLang="zh-CN" i="1"/>
              <a:t>x</a:t>
            </a:r>
            <a:r>
              <a:rPr lang="en-US" altLang="zh-CN" baseline="30000"/>
              <a:t>(k)</a:t>
            </a:r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35985"/>
              </p:ext>
            </p:extLst>
          </p:nvPr>
        </p:nvGraphicFramePr>
        <p:xfrm>
          <a:off x="906555" y="4666086"/>
          <a:ext cx="6367023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1" name="Equation" r:id="rId5" imgW="7467480" imgH="1688760" progId="Equation.DSMT4">
                  <p:embed/>
                </p:oleObj>
              </mc:Choice>
              <mc:Fallback>
                <p:oleObj name="Equation" r:id="rId5" imgW="7467480" imgH="1688760" progId="Equation.DSMT4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55" y="4666086"/>
                        <a:ext cx="6367023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9355"/>
              </p:ext>
            </p:extLst>
          </p:nvPr>
        </p:nvGraphicFramePr>
        <p:xfrm>
          <a:off x="887903" y="1026278"/>
          <a:ext cx="4396344" cy="12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2" name="Equation" r:id="rId7" imgW="5626080" imgH="1574640" progId="Equation.DSMT4">
                  <p:embed/>
                </p:oleObj>
              </mc:Choice>
              <mc:Fallback>
                <p:oleObj name="Equation" r:id="rId7" imgW="5626080" imgH="1574640" progId="Equation.DSMT4">
                  <p:embed/>
                  <p:pic>
                    <p:nvPicPr>
                      <p:cNvPr id="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03" y="1026278"/>
                        <a:ext cx="4396344" cy="12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47555"/>
            <a:ext cx="222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步骤</a:t>
            </a:r>
          </a:p>
        </p:txBody>
      </p:sp>
      <p:graphicFrame>
        <p:nvGraphicFramePr>
          <p:cNvPr id="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66352"/>
              </p:ext>
            </p:extLst>
          </p:nvPr>
        </p:nvGraphicFramePr>
        <p:xfrm>
          <a:off x="871329" y="2304615"/>
          <a:ext cx="4813659" cy="80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3" name="Equation" r:id="rId9" imgW="6095880" imgH="1015920" progId="Equation.DSMT4">
                  <p:embed/>
                </p:oleObj>
              </mc:Choice>
              <mc:Fallback>
                <p:oleObj name="Equation" r:id="rId9" imgW="6095880" imgH="1015920" progId="Equation.DSMT4">
                  <p:embed/>
                  <p:pic>
                    <p:nvPicPr>
                      <p:cNvPr id="6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29" y="2304615"/>
                        <a:ext cx="4813659" cy="80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81755" y="3193650"/>
            <a:ext cx="2808312" cy="36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进行搜索</a:t>
            </a:r>
            <a:r>
              <a:rPr lang="en-US" altLang="zh-CN" sz="2000"/>
              <a:t>,</a:t>
            </a:r>
            <a:r>
              <a:rPr lang="zh-CN" altLang="en-US" sz="2000"/>
              <a:t>得到点</a:t>
            </a: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62625"/>
              </p:ext>
            </p:extLst>
          </p:nvPr>
        </p:nvGraphicFramePr>
        <p:xfrm>
          <a:off x="3405509" y="3202406"/>
          <a:ext cx="2922709" cy="35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4" name="Equation" r:id="rId11" imgW="3416040" imgH="419040" progId="Equation.DSMT4">
                  <p:embed/>
                </p:oleObj>
              </mc:Choice>
              <mc:Fallback>
                <p:oleObj name="Equation" r:id="rId11" imgW="3416040" imgH="419040" progId="Equation.DSMT4">
                  <p:embed/>
                  <p:pic>
                    <p:nvPicPr>
                      <p:cNvPr id="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509" y="3202406"/>
                        <a:ext cx="2922709" cy="358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611560" y="620688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1  </a:t>
            </a:r>
            <a:r>
              <a:rPr lang="zh-CN" altLang="en-US" sz="2800"/>
              <a:t>用</a:t>
            </a:r>
            <a:r>
              <a:rPr lang="en-US" altLang="zh-CN" sz="2800"/>
              <a:t>Powell</a:t>
            </a:r>
            <a:r>
              <a:rPr lang="zh-CN" altLang="en-US" sz="2800"/>
              <a:t>方法求解下列问题</a:t>
            </a:r>
          </a:p>
        </p:txBody>
      </p:sp>
      <p:graphicFrame>
        <p:nvGraphicFramePr>
          <p:cNvPr id="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99366"/>
              </p:ext>
            </p:extLst>
          </p:nvPr>
        </p:nvGraphicFramePr>
        <p:xfrm>
          <a:off x="2135560" y="1230288"/>
          <a:ext cx="439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27" name="Equation" r:id="rId3" imgW="4394160" imgH="469800" progId="Equation.DSMT4">
                  <p:embed/>
                </p:oleObj>
              </mc:Choice>
              <mc:Fallback>
                <p:oleObj name="Equation" r:id="rId3" imgW="4394160" imgH="469800" progId="Equation.DSMT4">
                  <p:embed/>
                  <p:pic>
                    <p:nvPicPr>
                      <p:cNvPr id="2560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230288"/>
                        <a:ext cx="439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30"/>
          <p:cNvSpPr>
            <a:spLocks noChangeArrowheads="1"/>
          </p:cNvSpPr>
          <p:nvPr/>
        </p:nvSpPr>
        <p:spPr bwMode="auto">
          <a:xfrm>
            <a:off x="916360" y="1839888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解：取初始点和初始方向为</a:t>
            </a:r>
          </a:p>
        </p:txBody>
      </p:sp>
      <p:graphicFrame>
        <p:nvGraphicFramePr>
          <p:cNvPr id="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946552"/>
              </p:ext>
            </p:extLst>
          </p:nvPr>
        </p:nvGraphicFramePr>
        <p:xfrm>
          <a:off x="1713469" y="2463775"/>
          <a:ext cx="476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28" name="Equation" r:id="rId5" imgW="4762440" imgH="1015920" progId="Equation.DSMT4">
                  <p:embed/>
                </p:oleObj>
              </mc:Choice>
              <mc:Fallback>
                <p:oleObj name="Equation" r:id="rId5" imgW="4762440" imgH="1015920" progId="Equation.DSMT4">
                  <p:embed/>
                  <p:pic>
                    <p:nvPicPr>
                      <p:cNvPr id="2560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469" y="2463775"/>
                        <a:ext cx="4762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32"/>
          <p:cNvSpPr>
            <a:spLocks noChangeArrowheads="1"/>
          </p:cNvSpPr>
          <p:nvPr/>
        </p:nvSpPr>
        <p:spPr bwMode="auto">
          <a:xfrm>
            <a:off x="1567235" y="3482433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轮迭代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20394"/>
              </p:ext>
            </p:extLst>
          </p:nvPr>
        </p:nvGraphicFramePr>
        <p:xfrm>
          <a:off x="2888219" y="4136840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29" name="Equation" r:id="rId7" imgW="2412720" imgH="1015920" progId="Equation.DSMT4">
                  <p:embed/>
                </p:oleObj>
              </mc:Choice>
              <mc:Fallback>
                <p:oleObj name="Equation" r:id="rId7" imgW="2412720" imgH="1015920" progId="Equation.DSMT4">
                  <p:embed/>
                  <p:pic>
                    <p:nvPicPr>
                      <p:cNvPr id="2560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219" y="4136840"/>
                        <a:ext cx="241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1713469" y="408207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置</a:t>
            </a:r>
          </a:p>
        </p:txBody>
      </p:sp>
    </p:spTree>
    <p:extLst>
      <p:ext uri="{BB962C8B-B14F-4D97-AF65-F5344CB8AC3E}">
        <p14:creationId xmlns:p14="http://schemas.microsoft.com/office/powerpoint/2010/main" val="21549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088" y="620713"/>
            <a:ext cx="33845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第二次迭代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76375" y="1484313"/>
          <a:ext cx="54006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17" name="公式" r:id="rId3" imgW="2120760" imgH="533160" progId="Equation.3">
                  <p:embed/>
                </p:oleObj>
              </mc:Choice>
              <mc:Fallback>
                <p:oleObj name="公式" r:id="rId3" imgW="2120760" imgH="53316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540067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6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38684" y="692696"/>
            <a:ext cx="548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用解析法求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沿直线的极小点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72418"/>
              </p:ext>
            </p:extLst>
          </p:nvPr>
        </p:nvGraphicFramePr>
        <p:xfrm>
          <a:off x="821234" y="1289596"/>
          <a:ext cx="321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3" name="Equation" r:id="rId3" imgW="3213000" imgH="406080" progId="Equation.DSMT4">
                  <p:embed/>
                </p:oleObj>
              </mc:Choice>
              <mc:Fallback>
                <p:oleObj name="Equation" r:id="rId3" imgW="3213000" imgH="406080" progId="Equation.DSMT4">
                  <p:embed/>
                  <p:pic>
                    <p:nvPicPr>
                      <p:cNvPr id="266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34" y="1289596"/>
                        <a:ext cx="321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86154"/>
              </p:ext>
            </p:extLst>
          </p:nvPr>
        </p:nvGraphicFramePr>
        <p:xfrm>
          <a:off x="2427784" y="1911896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4" name="Equation" r:id="rId5" imgW="2920680" imgH="583920" progId="Equation.DSMT4">
                  <p:embed/>
                </p:oleObj>
              </mc:Choice>
              <mc:Fallback>
                <p:oleObj name="Equation" r:id="rId5" imgW="2920680" imgH="583920" progId="Equation.DSMT4">
                  <p:embed/>
                  <p:pic>
                    <p:nvPicPr>
                      <p:cNvPr id="266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84" y="1911896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89549"/>
              </p:ext>
            </p:extLst>
          </p:nvPr>
        </p:nvGraphicFramePr>
        <p:xfrm>
          <a:off x="1513384" y="2521496"/>
          <a:ext cx="525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5" name="Equation" r:id="rId7" imgW="5257800" imgH="1015920" progId="Equation.DSMT4">
                  <p:embed/>
                </p:oleObj>
              </mc:Choice>
              <mc:Fallback>
                <p:oleObj name="Equation" r:id="rId7" imgW="5257800" imgH="1015920" progId="Equation.DSMT4">
                  <p:embed/>
                  <p:pic>
                    <p:nvPicPr>
                      <p:cNvPr id="266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384" y="2521496"/>
                        <a:ext cx="525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7584" y="32072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令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02582"/>
              </p:ext>
            </p:extLst>
          </p:nvPr>
        </p:nvGraphicFramePr>
        <p:xfrm>
          <a:off x="1284784" y="3740696"/>
          <a:ext cx="619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6" name="Equation" r:id="rId9" imgW="6197400" imgH="457200" progId="Equation.DSMT4">
                  <p:embed/>
                </p:oleObj>
              </mc:Choice>
              <mc:Fallback>
                <p:oleObj name="Equation" r:id="rId9" imgW="6197400" imgH="457200" progId="Equation.DSMT4">
                  <p:embed/>
                  <p:pic>
                    <p:nvPicPr>
                      <p:cNvPr id="266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784" y="3740696"/>
                        <a:ext cx="619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27542"/>
              </p:ext>
            </p:extLst>
          </p:nvPr>
        </p:nvGraphicFramePr>
        <p:xfrm>
          <a:off x="1513384" y="4316806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7" name="Equation" r:id="rId11" imgW="3936960" imgH="838080" progId="Equation.DSMT4">
                  <p:embed/>
                </p:oleObj>
              </mc:Choice>
              <mc:Fallback>
                <p:oleObj name="Equation" r:id="rId11" imgW="3936960" imgH="838080" progId="Equation.DSMT4">
                  <p:embed/>
                  <p:pic>
                    <p:nvPicPr>
                      <p:cNvPr id="266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384" y="4316806"/>
                        <a:ext cx="393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4350"/>
              </p:ext>
            </p:extLst>
          </p:nvPr>
        </p:nvGraphicFramePr>
        <p:xfrm>
          <a:off x="1545134" y="5273917"/>
          <a:ext cx="1765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8" name="Equation" r:id="rId13" imgW="1765080" imgH="990360" progId="Equation.DSMT4">
                  <p:embed/>
                </p:oleObj>
              </mc:Choice>
              <mc:Fallback>
                <p:oleObj name="Equation" r:id="rId13" imgW="1765080" imgH="990360" progId="Equation.DSMT4">
                  <p:embed/>
                  <p:pic>
                    <p:nvPicPr>
                      <p:cNvPr id="266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134" y="5273917"/>
                        <a:ext cx="1765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0981"/>
              </p:ext>
            </p:extLst>
          </p:nvPr>
        </p:nvGraphicFramePr>
        <p:xfrm>
          <a:off x="8232431" y="548680"/>
          <a:ext cx="863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89" name="Equation" r:id="rId15" imgW="1536480" imgH="1015920" progId="Equation.DSMT4">
                  <p:embed/>
                </p:oleObj>
              </mc:Choice>
              <mc:Fallback>
                <p:oleObj name="Equation" r:id="rId15" imgW="1536480" imgH="1015920" progId="Equation.DSMT4">
                  <p:embed/>
                  <p:pic>
                    <p:nvPicPr>
                      <p:cNvPr id="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431" y="548680"/>
                        <a:ext cx="863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280110"/>
              </p:ext>
            </p:extLst>
          </p:nvPr>
        </p:nvGraphicFramePr>
        <p:xfrm>
          <a:off x="6681587" y="1147299"/>
          <a:ext cx="2414444" cy="2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90" name="Equation" r:id="rId17" imgW="4394160" imgH="469800" progId="Equation.DSMT4">
                  <p:embed/>
                </p:oleObj>
              </mc:Choice>
              <mc:Fallback>
                <p:oleObj name="Equation" r:id="rId17" imgW="4394160" imgH="469800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587" y="1147299"/>
                        <a:ext cx="2414444" cy="25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054">
            <a:extLst>
              <a:ext uri="{FF2B5EF4-FFF2-40B4-BE49-F238E27FC236}">
                <a16:creationId xmlns:a16="http://schemas.microsoft.com/office/drawing/2014/main" id="{A5D64492-972F-4AFD-88C4-7B65AE3421DF}"/>
              </a:ext>
            </a:extLst>
          </p:cNvPr>
          <p:cNvGrpSpPr>
            <a:grpSpLocks/>
          </p:cNvGrpSpPr>
          <p:nvPr/>
        </p:nvGrpSpPr>
        <p:grpSpPr bwMode="auto">
          <a:xfrm>
            <a:off x="6217493" y="4362996"/>
            <a:ext cx="2762746" cy="1606111"/>
            <a:chOff x="1008" y="2016"/>
            <a:chExt cx="3264" cy="1824"/>
          </a:xfrm>
        </p:grpSpPr>
        <p:grpSp>
          <p:nvGrpSpPr>
            <p:cNvPr id="15" name="Group 1046">
              <a:extLst>
                <a:ext uri="{FF2B5EF4-FFF2-40B4-BE49-F238E27FC236}">
                  <a16:creationId xmlns:a16="http://schemas.microsoft.com/office/drawing/2014/main" id="{CC7399C7-AF91-46ED-8BC4-2D54F0247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23" name="Line 1031">
                <a:extLst>
                  <a:ext uri="{FF2B5EF4-FFF2-40B4-BE49-F238E27FC236}">
                    <a16:creationId xmlns:a16="http://schemas.microsoft.com/office/drawing/2014/main" id="{F5ABC4B5-0124-40CF-9B7E-81F295515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2">
                <a:extLst>
                  <a:ext uri="{FF2B5EF4-FFF2-40B4-BE49-F238E27FC236}">
                    <a16:creationId xmlns:a16="http://schemas.microsoft.com/office/drawing/2014/main" id="{6E1C6F4E-36C6-4F95-B951-71F3ECD5D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33">
                <a:extLst>
                  <a:ext uri="{FF2B5EF4-FFF2-40B4-BE49-F238E27FC236}">
                    <a16:creationId xmlns:a16="http://schemas.microsoft.com/office/drawing/2014/main" id="{D43858ED-A91E-4149-B3B8-395EBCF9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4">
                <a:extLst>
                  <a:ext uri="{FF2B5EF4-FFF2-40B4-BE49-F238E27FC236}">
                    <a16:creationId xmlns:a16="http://schemas.microsoft.com/office/drawing/2014/main" id="{977FC082-4713-4189-9DE8-FC03F3305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35">
                <a:extLst>
                  <a:ext uri="{FF2B5EF4-FFF2-40B4-BE49-F238E27FC236}">
                    <a16:creationId xmlns:a16="http://schemas.microsoft.com/office/drawing/2014/main" id="{7747DA11-6852-4926-970F-4592454A7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36">
                <a:extLst>
                  <a:ext uri="{FF2B5EF4-FFF2-40B4-BE49-F238E27FC236}">
                    <a16:creationId xmlns:a16="http://schemas.microsoft.com/office/drawing/2014/main" id="{A8F429AE-A4B5-4EEA-9ECB-AA661777B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037">
                <a:extLst>
                  <a:ext uri="{FF2B5EF4-FFF2-40B4-BE49-F238E27FC236}">
                    <a16:creationId xmlns:a16="http://schemas.microsoft.com/office/drawing/2014/main" id="{A9F736E0-AAE0-4834-8EF8-D7FFFBD60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038">
                <a:extLst>
                  <a:ext uri="{FF2B5EF4-FFF2-40B4-BE49-F238E27FC236}">
                    <a16:creationId xmlns:a16="http://schemas.microsoft.com/office/drawing/2014/main" id="{6682FE8A-2231-419E-9D5A-83ED56B86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039">
                <a:extLst>
                  <a:ext uri="{FF2B5EF4-FFF2-40B4-BE49-F238E27FC236}">
                    <a16:creationId xmlns:a16="http://schemas.microsoft.com/office/drawing/2014/main" id="{3D71A9EC-5573-42C9-A3DF-0F0B0E751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1040">
                <a:extLst>
                  <a:ext uri="{FF2B5EF4-FFF2-40B4-BE49-F238E27FC236}">
                    <a16:creationId xmlns:a16="http://schemas.microsoft.com/office/drawing/2014/main" id="{FF0A8E48-2398-4F06-AC6A-215047836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041">
                <a:extLst>
                  <a:ext uri="{FF2B5EF4-FFF2-40B4-BE49-F238E27FC236}">
                    <a16:creationId xmlns:a16="http://schemas.microsoft.com/office/drawing/2014/main" id="{E71901DD-1032-49D0-B6F8-9787861DA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1042">
                <a:extLst>
                  <a:ext uri="{FF2B5EF4-FFF2-40B4-BE49-F238E27FC236}">
                    <a16:creationId xmlns:a16="http://schemas.microsoft.com/office/drawing/2014/main" id="{6561A7B6-0D4C-49F0-A176-F75296347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1043">
                <a:extLst>
                  <a:ext uri="{FF2B5EF4-FFF2-40B4-BE49-F238E27FC236}">
                    <a16:creationId xmlns:a16="http://schemas.microsoft.com/office/drawing/2014/main" id="{8A839396-7AA5-463C-9F53-A3411E6DF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Oval 1044">
                <a:extLst>
                  <a:ext uri="{FF2B5EF4-FFF2-40B4-BE49-F238E27FC236}">
                    <a16:creationId xmlns:a16="http://schemas.microsoft.com/office/drawing/2014/main" id="{2FD1F9FF-C535-49F5-AE51-E03CA4439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Oval 1045">
                <a:extLst>
                  <a:ext uri="{FF2B5EF4-FFF2-40B4-BE49-F238E27FC236}">
                    <a16:creationId xmlns:a16="http://schemas.microsoft.com/office/drawing/2014/main" id="{994E560F-985E-488A-AD06-405E36114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6" name="Object 1025">
              <a:extLst>
                <a:ext uri="{FF2B5EF4-FFF2-40B4-BE49-F238E27FC236}">
                  <a16:creationId xmlns:a16="http://schemas.microsoft.com/office/drawing/2014/main" id="{EFC0A81F-9B8A-44C5-B7F1-9017B6243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1" name="Equation" r:id="rId19" imgW="495000" imgH="380880" progId="Equation.DSMT4">
                    <p:embed/>
                  </p:oleObj>
                </mc:Choice>
                <mc:Fallback>
                  <p:oleObj name="Equation" r:id="rId19" imgW="495000" imgH="380880" progId="Equation.DSMT4">
                    <p:embed/>
                    <p:pic>
                      <p:nvPicPr>
                        <p:cNvPr id="6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26">
              <a:extLst>
                <a:ext uri="{FF2B5EF4-FFF2-40B4-BE49-F238E27FC236}">
                  <a16:creationId xmlns:a16="http://schemas.microsoft.com/office/drawing/2014/main" id="{55ECB0C4-BCDA-4FCB-9B89-C83FEA2FF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2" name="Equation" r:id="rId21" imgW="596880" imgH="380880" progId="Equation.DSMT4">
                    <p:embed/>
                  </p:oleObj>
                </mc:Choice>
                <mc:Fallback>
                  <p:oleObj name="Equation" r:id="rId21" imgW="596880" imgH="380880" progId="Equation.DSMT4">
                    <p:embed/>
                    <p:pic>
                      <p:nvPicPr>
                        <p:cNvPr id="7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27">
              <a:extLst>
                <a:ext uri="{FF2B5EF4-FFF2-40B4-BE49-F238E27FC236}">
                  <a16:creationId xmlns:a16="http://schemas.microsoft.com/office/drawing/2014/main" id="{7931ED77-1FE9-46D1-B231-D94085369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3" name="Equation" r:id="rId23" imgW="634680" imgH="380880" progId="Equation.DSMT4">
                    <p:embed/>
                  </p:oleObj>
                </mc:Choice>
                <mc:Fallback>
                  <p:oleObj name="Equation" r:id="rId23" imgW="634680" imgH="380880" progId="Equation.DSMT4">
                    <p:embed/>
                    <p:pic>
                      <p:nvPicPr>
                        <p:cNvPr id="8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28">
              <a:extLst>
                <a:ext uri="{FF2B5EF4-FFF2-40B4-BE49-F238E27FC236}">
                  <a16:creationId xmlns:a16="http://schemas.microsoft.com/office/drawing/2014/main" id="{6E1C9FEB-A384-4021-9520-1562C0B82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4" name="Equation" r:id="rId25" imgW="469800" imgH="380880" progId="Equation.DSMT4">
                    <p:embed/>
                  </p:oleObj>
                </mc:Choice>
                <mc:Fallback>
                  <p:oleObj name="Equation" r:id="rId25" imgW="469800" imgH="380880" progId="Equation.DSMT4">
                    <p:embed/>
                    <p:pic>
                      <p:nvPicPr>
                        <p:cNvPr id="9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29">
              <a:extLst>
                <a:ext uri="{FF2B5EF4-FFF2-40B4-BE49-F238E27FC236}">
                  <a16:creationId xmlns:a16="http://schemas.microsoft.com/office/drawing/2014/main" id="{55130406-A38E-44A3-9B2A-1FECEB3B5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5" name="Equation" r:id="rId27" imgW="634680" imgH="380880" progId="Equation.DSMT4">
                    <p:embed/>
                  </p:oleObj>
                </mc:Choice>
                <mc:Fallback>
                  <p:oleObj name="Equation" r:id="rId27" imgW="634680" imgH="380880" progId="Equation.DSMT4">
                    <p:embed/>
                    <p:pic>
                      <p:nvPicPr>
                        <p:cNvPr id="1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30">
              <a:extLst>
                <a:ext uri="{FF2B5EF4-FFF2-40B4-BE49-F238E27FC236}">
                  <a16:creationId xmlns:a16="http://schemas.microsoft.com/office/drawing/2014/main" id="{8007BFA7-B221-43D0-9583-183685AD30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6" name="Equation" r:id="rId29" imgW="672840" imgH="380880" progId="Equation.DSMT4">
                    <p:embed/>
                  </p:oleObj>
                </mc:Choice>
                <mc:Fallback>
                  <p:oleObj name="Equation" r:id="rId29" imgW="672840" imgH="380880" progId="Equation.DSMT4">
                    <p:embed/>
                    <p:pic>
                      <p:nvPicPr>
                        <p:cNvPr id="11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31">
              <a:extLst>
                <a:ext uri="{FF2B5EF4-FFF2-40B4-BE49-F238E27FC236}">
                  <a16:creationId xmlns:a16="http://schemas.microsoft.com/office/drawing/2014/main" id="{AFB5D66E-1C6E-48D7-B78D-5C25B5461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7" name="Equation" r:id="rId31" imgW="507960" imgH="380880" progId="Equation.DSMT4">
                    <p:embed/>
                  </p:oleObj>
                </mc:Choice>
                <mc:Fallback>
                  <p:oleObj name="Equation" r:id="rId31" imgW="507960" imgH="380880" progId="Equation.DSMT4">
                    <p:embed/>
                    <p:pic>
                      <p:nvPicPr>
                        <p:cNvPr id="12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54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7404"/>
              </p:ext>
            </p:extLst>
          </p:nvPr>
        </p:nvGraphicFramePr>
        <p:xfrm>
          <a:off x="827584" y="764704"/>
          <a:ext cx="518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2" name="Equation" r:id="rId3" imgW="5181480" imgH="406080" progId="Equation.DSMT4">
                  <p:embed/>
                </p:oleObj>
              </mc:Choice>
              <mc:Fallback>
                <p:oleObj name="Equation" r:id="rId3" imgW="5181480" imgH="406080" progId="Equation.DSMT4">
                  <p:embed/>
                  <p:pic>
                    <p:nvPicPr>
                      <p:cNvPr id="276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64704"/>
                        <a:ext cx="518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2630"/>
              </p:ext>
            </p:extLst>
          </p:nvPr>
        </p:nvGraphicFramePr>
        <p:xfrm>
          <a:off x="2351584" y="1374304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3" name="Equation" r:id="rId5" imgW="2920680" imgH="583920" progId="Equation.DSMT4">
                  <p:embed/>
                </p:oleObj>
              </mc:Choice>
              <mc:Fallback>
                <p:oleObj name="Equation" r:id="rId5" imgW="2920680" imgH="583920" progId="Equation.DSMT4">
                  <p:embed/>
                  <p:pic>
                    <p:nvPicPr>
                      <p:cNvPr id="276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374304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03619"/>
              </p:ext>
            </p:extLst>
          </p:nvPr>
        </p:nvGraphicFramePr>
        <p:xfrm>
          <a:off x="1570038" y="2060575"/>
          <a:ext cx="514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4" name="Equation" r:id="rId7" imgW="5143320" imgH="1015920" progId="Equation.DSMT4">
                  <p:embed/>
                </p:oleObj>
              </mc:Choice>
              <mc:Fallback>
                <p:oleObj name="Equation" r:id="rId7" imgW="5143320" imgH="1015920" progId="Equation.DSMT4">
                  <p:embed/>
                  <p:pic>
                    <p:nvPicPr>
                      <p:cNvPr id="276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060575"/>
                        <a:ext cx="5143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7584" y="274590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令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61109"/>
              </p:ext>
            </p:extLst>
          </p:nvPr>
        </p:nvGraphicFramePr>
        <p:xfrm>
          <a:off x="1589584" y="3279304"/>
          <a:ext cx="523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5" name="Equation" r:id="rId9" imgW="5232240" imgH="457200" progId="Equation.DSMT4">
                  <p:embed/>
                </p:oleObj>
              </mc:Choice>
              <mc:Fallback>
                <p:oleObj name="Equation" r:id="rId9" imgW="5232240" imgH="457200" progId="Equation.DSMT4">
                  <p:embed/>
                  <p:pic>
                    <p:nvPicPr>
                      <p:cNvPr id="276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584" y="3279304"/>
                        <a:ext cx="523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40190"/>
              </p:ext>
            </p:extLst>
          </p:nvPr>
        </p:nvGraphicFramePr>
        <p:xfrm>
          <a:off x="2046784" y="3888904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6" name="Equation" r:id="rId11" imgW="2501640" imgH="838080" progId="Equation.DSMT4">
                  <p:embed/>
                </p:oleObj>
              </mc:Choice>
              <mc:Fallback>
                <p:oleObj name="Equation" r:id="rId11" imgW="2501640" imgH="838080" progId="Equation.DSMT4">
                  <p:embed/>
                  <p:pic>
                    <p:nvPicPr>
                      <p:cNvPr id="276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784" y="3888904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63851"/>
              </p:ext>
            </p:extLst>
          </p:nvPr>
        </p:nvGraphicFramePr>
        <p:xfrm>
          <a:off x="1614488" y="4879975"/>
          <a:ext cx="382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7" name="Equation" r:id="rId13" imgW="3822480" imgH="469800" progId="Equation.DSMT4">
                  <p:embed/>
                </p:oleObj>
              </mc:Choice>
              <mc:Fallback>
                <p:oleObj name="Equation" r:id="rId13" imgW="3822480" imgH="469800" progId="Equation.DSMT4">
                  <p:embed/>
                  <p:pic>
                    <p:nvPicPr>
                      <p:cNvPr id="276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879975"/>
                        <a:ext cx="382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616249"/>
              </p:ext>
            </p:extLst>
          </p:nvPr>
        </p:nvGraphicFramePr>
        <p:xfrm>
          <a:off x="6660232" y="506512"/>
          <a:ext cx="2414444" cy="2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8" name="Equation" r:id="rId15" imgW="4394160" imgH="469800" progId="Equation.DSMT4">
                  <p:embed/>
                </p:oleObj>
              </mc:Choice>
              <mc:Fallback>
                <p:oleObj name="Equation" r:id="rId15" imgW="4394160" imgH="469800" progId="Equation.DSMT4">
                  <p:embed/>
                  <p:pic>
                    <p:nvPicPr>
                      <p:cNvPr id="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6512"/>
                        <a:ext cx="2414444" cy="25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312924"/>
              </p:ext>
            </p:extLst>
          </p:nvPr>
        </p:nvGraphicFramePr>
        <p:xfrm>
          <a:off x="8100392" y="904404"/>
          <a:ext cx="78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9" name="Equation" r:id="rId17" imgW="1574640" imgH="1015920" progId="Equation.DSMT4">
                  <p:embed/>
                </p:oleObj>
              </mc:Choice>
              <mc:Fallback>
                <p:oleObj name="Equation" r:id="rId17" imgW="1574640" imgH="1015920" progId="Equation.DSMT4">
                  <p:embed/>
                  <p:pic>
                    <p:nvPicPr>
                      <p:cNvPr id="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904404"/>
                        <a:ext cx="78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42708"/>
              </p:ext>
            </p:extLst>
          </p:nvPr>
        </p:nvGraphicFramePr>
        <p:xfrm>
          <a:off x="7861878" y="1552104"/>
          <a:ext cx="1027843" cy="26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0" name="Equation" r:id="rId19" imgW="1765080" imgH="457200" progId="Equation.DSMT4">
                  <p:embed/>
                </p:oleObj>
              </mc:Choice>
              <mc:Fallback>
                <p:oleObj name="Equation" r:id="rId19" imgW="1765080" imgH="457200" progId="Equation.DSMT4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878" y="1552104"/>
                        <a:ext cx="1027843" cy="266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54">
            <a:extLst>
              <a:ext uri="{FF2B5EF4-FFF2-40B4-BE49-F238E27FC236}">
                <a16:creationId xmlns:a16="http://schemas.microsoft.com/office/drawing/2014/main" id="{EAA349E3-70B8-4FBC-B828-09FE0C4E05DA}"/>
              </a:ext>
            </a:extLst>
          </p:cNvPr>
          <p:cNvGrpSpPr>
            <a:grpSpLocks/>
          </p:cNvGrpSpPr>
          <p:nvPr/>
        </p:nvGrpSpPr>
        <p:grpSpPr bwMode="auto">
          <a:xfrm>
            <a:off x="6217493" y="4362996"/>
            <a:ext cx="2762746" cy="1606111"/>
            <a:chOff x="1008" y="2016"/>
            <a:chExt cx="3264" cy="1824"/>
          </a:xfrm>
        </p:grpSpPr>
        <p:grpSp>
          <p:nvGrpSpPr>
            <p:cNvPr id="13" name="Group 1046">
              <a:extLst>
                <a:ext uri="{FF2B5EF4-FFF2-40B4-BE49-F238E27FC236}">
                  <a16:creationId xmlns:a16="http://schemas.microsoft.com/office/drawing/2014/main" id="{EFEC8634-4F6A-4520-96EB-386FE7F3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21" name="Line 1031">
                <a:extLst>
                  <a:ext uri="{FF2B5EF4-FFF2-40B4-BE49-F238E27FC236}">
                    <a16:creationId xmlns:a16="http://schemas.microsoft.com/office/drawing/2014/main" id="{C4F93D62-8C78-4F7A-BD21-41F900428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2">
                <a:extLst>
                  <a:ext uri="{FF2B5EF4-FFF2-40B4-BE49-F238E27FC236}">
                    <a16:creationId xmlns:a16="http://schemas.microsoft.com/office/drawing/2014/main" id="{94E6AED0-E354-4D0C-988F-1A4DF6871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687D99B9-2EBC-44C2-AF59-67C878F5B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685BFE90-167D-428D-965C-872CB01B4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E1CAFA8E-9B05-4761-BF57-FBE5CEFD5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6">
                <a:extLst>
                  <a:ext uri="{FF2B5EF4-FFF2-40B4-BE49-F238E27FC236}">
                    <a16:creationId xmlns:a16="http://schemas.microsoft.com/office/drawing/2014/main" id="{E9C05D23-40EC-4FDB-BA96-46008D82D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37">
                <a:extLst>
                  <a:ext uri="{FF2B5EF4-FFF2-40B4-BE49-F238E27FC236}">
                    <a16:creationId xmlns:a16="http://schemas.microsoft.com/office/drawing/2014/main" id="{7C845DF2-CBDF-4300-BB06-5F4EFCD5E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38">
                <a:extLst>
                  <a:ext uri="{FF2B5EF4-FFF2-40B4-BE49-F238E27FC236}">
                    <a16:creationId xmlns:a16="http://schemas.microsoft.com/office/drawing/2014/main" id="{BE9F6408-377E-4554-A53F-45B239259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1039">
                <a:extLst>
                  <a:ext uri="{FF2B5EF4-FFF2-40B4-BE49-F238E27FC236}">
                    <a16:creationId xmlns:a16="http://schemas.microsoft.com/office/drawing/2014/main" id="{89CD9283-DE35-4FA3-B62C-8FDB67FCA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1040">
                <a:extLst>
                  <a:ext uri="{FF2B5EF4-FFF2-40B4-BE49-F238E27FC236}">
                    <a16:creationId xmlns:a16="http://schemas.microsoft.com/office/drawing/2014/main" id="{E4CA087F-D283-46B7-81AD-26B4443B8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1041">
                <a:extLst>
                  <a:ext uri="{FF2B5EF4-FFF2-40B4-BE49-F238E27FC236}">
                    <a16:creationId xmlns:a16="http://schemas.microsoft.com/office/drawing/2014/main" id="{5C711426-1AAD-4404-A8AF-B67AF540C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1042">
                <a:extLst>
                  <a:ext uri="{FF2B5EF4-FFF2-40B4-BE49-F238E27FC236}">
                    <a16:creationId xmlns:a16="http://schemas.microsoft.com/office/drawing/2014/main" id="{A674F076-EFFE-480D-AC91-807C1E2F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043">
                <a:extLst>
                  <a:ext uri="{FF2B5EF4-FFF2-40B4-BE49-F238E27FC236}">
                    <a16:creationId xmlns:a16="http://schemas.microsoft.com/office/drawing/2014/main" id="{2DA29A67-1526-4C0C-A33D-5F41DBFF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1044">
                <a:extLst>
                  <a:ext uri="{FF2B5EF4-FFF2-40B4-BE49-F238E27FC236}">
                    <a16:creationId xmlns:a16="http://schemas.microsoft.com/office/drawing/2014/main" id="{7A00863A-A957-4010-A052-64D04ED0F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1045">
                <a:extLst>
                  <a:ext uri="{FF2B5EF4-FFF2-40B4-BE49-F238E27FC236}">
                    <a16:creationId xmlns:a16="http://schemas.microsoft.com/office/drawing/2014/main" id="{8754E2C4-D0F0-47B7-BE18-9F19CBD16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4" name="Object 1025">
              <a:extLst>
                <a:ext uri="{FF2B5EF4-FFF2-40B4-BE49-F238E27FC236}">
                  <a16:creationId xmlns:a16="http://schemas.microsoft.com/office/drawing/2014/main" id="{F56565B3-72E3-4665-904D-2D51A995F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1" name="Equation" r:id="rId21" imgW="495000" imgH="380880" progId="Equation.DSMT4">
                    <p:embed/>
                  </p:oleObj>
                </mc:Choice>
                <mc:Fallback>
                  <p:oleObj name="Equation" r:id="rId21" imgW="495000" imgH="380880" progId="Equation.DSMT4">
                    <p:embed/>
                    <p:pic>
                      <p:nvPicPr>
                        <p:cNvPr id="16" name="Object 1025">
                          <a:extLst>
                            <a:ext uri="{FF2B5EF4-FFF2-40B4-BE49-F238E27FC236}">
                              <a16:creationId xmlns:a16="http://schemas.microsoft.com/office/drawing/2014/main" id="{EFC0A81F-9B8A-44C5-B7F1-9017B6243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26">
              <a:extLst>
                <a:ext uri="{FF2B5EF4-FFF2-40B4-BE49-F238E27FC236}">
                  <a16:creationId xmlns:a16="http://schemas.microsoft.com/office/drawing/2014/main" id="{F57510B6-2DDB-4089-B24C-CCE6DB3188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2" name="Equation" r:id="rId23" imgW="596880" imgH="380880" progId="Equation.DSMT4">
                    <p:embed/>
                  </p:oleObj>
                </mc:Choice>
                <mc:Fallback>
                  <p:oleObj name="Equation" r:id="rId23" imgW="596880" imgH="380880" progId="Equation.DSMT4">
                    <p:embed/>
                    <p:pic>
                      <p:nvPicPr>
                        <p:cNvPr id="17" name="Object 1026">
                          <a:extLst>
                            <a:ext uri="{FF2B5EF4-FFF2-40B4-BE49-F238E27FC236}">
                              <a16:creationId xmlns:a16="http://schemas.microsoft.com/office/drawing/2014/main" id="{55ECB0C4-BCDA-4FCB-9B89-C83FEA2FF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27">
              <a:extLst>
                <a:ext uri="{FF2B5EF4-FFF2-40B4-BE49-F238E27FC236}">
                  <a16:creationId xmlns:a16="http://schemas.microsoft.com/office/drawing/2014/main" id="{4F4E63CD-16A0-46E2-8FFD-B6C798B8A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3" name="Equation" r:id="rId25" imgW="634680" imgH="380880" progId="Equation.DSMT4">
                    <p:embed/>
                  </p:oleObj>
                </mc:Choice>
                <mc:Fallback>
                  <p:oleObj name="Equation" r:id="rId25" imgW="634680" imgH="380880" progId="Equation.DSMT4">
                    <p:embed/>
                    <p:pic>
                      <p:nvPicPr>
                        <p:cNvPr id="18" name="Object 1027">
                          <a:extLst>
                            <a:ext uri="{FF2B5EF4-FFF2-40B4-BE49-F238E27FC236}">
                              <a16:creationId xmlns:a16="http://schemas.microsoft.com/office/drawing/2014/main" id="{7931ED77-1FE9-46D1-B231-D94085369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28">
              <a:extLst>
                <a:ext uri="{FF2B5EF4-FFF2-40B4-BE49-F238E27FC236}">
                  <a16:creationId xmlns:a16="http://schemas.microsoft.com/office/drawing/2014/main" id="{7AD45DE1-EF3A-472B-AED0-4E9340D49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4" name="Equation" r:id="rId27" imgW="469800" imgH="380880" progId="Equation.DSMT4">
                    <p:embed/>
                  </p:oleObj>
                </mc:Choice>
                <mc:Fallback>
                  <p:oleObj name="Equation" r:id="rId27" imgW="469800" imgH="380880" progId="Equation.DSMT4">
                    <p:embed/>
                    <p:pic>
                      <p:nvPicPr>
                        <p:cNvPr id="19" name="Object 1028">
                          <a:extLst>
                            <a:ext uri="{FF2B5EF4-FFF2-40B4-BE49-F238E27FC236}">
                              <a16:creationId xmlns:a16="http://schemas.microsoft.com/office/drawing/2014/main" id="{6E1C9FEB-A384-4021-9520-1562C0B82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29">
              <a:extLst>
                <a:ext uri="{FF2B5EF4-FFF2-40B4-BE49-F238E27FC236}">
                  <a16:creationId xmlns:a16="http://schemas.microsoft.com/office/drawing/2014/main" id="{C736F5AD-DF2B-4E9C-B120-2DE2E30FD6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5" name="Equation" r:id="rId29" imgW="634680" imgH="380880" progId="Equation.DSMT4">
                    <p:embed/>
                  </p:oleObj>
                </mc:Choice>
                <mc:Fallback>
                  <p:oleObj name="Equation" r:id="rId29" imgW="634680" imgH="380880" progId="Equation.DSMT4">
                    <p:embed/>
                    <p:pic>
                      <p:nvPicPr>
                        <p:cNvPr id="20" name="Object 1029">
                          <a:extLst>
                            <a:ext uri="{FF2B5EF4-FFF2-40B4-BE49-F238E27FC236}">
                              <a16:creationId xmlns:a16="http://schemas.microsoft.com/office/drawing/2014/main" id="{55130406-A38E-44A3-9B2A-1FECEB3B5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30">
              <a:extLst>
                <a:ext uri="{FF2B5EF4-FFF2-40B4-BE49-F238E27FC236}">
                  <a16:creationId xmlns:a16="http://schemas.microsoft.com/office/drawing/2014/main" id="{7EFC0FF9-57A7-4644-93F3-657DCF3BE7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6" name="Equation" r:id="rId31" imgW="672840" imgH="380880" progId="Equation.DSMT4">
                    <p:embed/>
                  </p:oleObj>
                </mc:Choice>
                <mc:Fallback>
                  <p:oleObj name="Equation" r:id="rId31" imgW="672840" imgH="380880" progId="Equation.DSMT4">
                    <p:embed/>
                    <p:pic>
                      <p:nvPicPr>
                        <p:cNvPr id="21" name="Object 1030">
                          <a:extLst>
                            <a:ext uri="{FF2B5EF4-FFF2-40B4-BE49-F238E27FC236}">
                              <a16:creationId xmlns:a16="http://schemas.microsoft.com/office/drawing/2014/main" id="{8007BFA7-B221-43D0-9583-183685AD30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31">
              <a:extLst>
                <a:ext uri="{FF2B5EF4-FFF2-40B4-BE49-F238E27FC236}">
                  <a16:creationId xmlns:a16="http://schemas.microsoft.com/office/drawing/2014/main" id="{67015CFA-7D1C-4BC4-B0B1-8E20FFA95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37" name="Equation" r:id="rId33" imgW="507960" imgH="380880" progId="Equation.DSMT4">
                    <p:embed/>
                  </p:oleObj>
                </mc:Choice>
                <mc:Fallback>
                  <p:oleObj name="Equation" r:id="rId33" imgW="507960" imgH="380880" progId="Equation.DSMT4">
                    <p:embed/>
                    <p:pic>
                      <p:nvPicPr>
                        <p:cNvPr id="22" name="Object 1031">
                          <a:extLst>
                            <a:ext uri="{FF2B5EF4-FFF2-40B4-BE49-F238E27FC236}">
                              <a16:creationId xmlns:a16="http://schemas.microsoft.com/office/drawing/2014/main" id="{AFB5D66E-1C6E-48D7-B78D-5C25B54613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004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91119" y="481543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令方向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9959"/>
              </p:ext>
            </p:extLst>
          </p:nvPr>
        </p:nvGraphicFramePr>
        <p:xfrm>
          <a:off x="2400919" y="2081743"/>
          <a:ext cx="295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1" name="Equation" r:id="rId3" imgW="2958840" imgH="583920" progId="Equation.DSMT4">
                  <p:embed/>
                </p:oleObj>
              </mc:Choice>
              <mc:Fallback>
                <p:oleObj name="Equation" r:id="rId3" imgW="2958840" imgH="583920" progId="Equation.DSMT4">
                  <p:embed/>
                  <p:pic>
                    <p:nvPicPr>
                      <p:cNvPr id="286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919" y="2081743"/>
                        <a:ext cx="2959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40195"/>
              </p:ext>
            </p:extLst>
          </p:nvPr>
        </p:nvGraphicFramePr>
        <p:xfrm>
          <a:off x="1257919" y="2691343"/>
          <a:ext cx="5346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2" name="Equation" r:id="rId5" imgW="5346360" imgH="1015920" progId="Equation.DSMT4">
                  <p:embed/>
                </p:oleObj>
              </mc:Choice>
              <mc:Fallback>
                <p:oleObj name="Equation" r:id="rId5" imgW="5346360" imgH="1015920" progId="Equation.DSMT4">
                  <p:embed/>
                  <p:pic>
                    <p:nvPicPr>
                      <p:cNvPr id="286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919" y="2691343"/>
                        <a:ext cx="5346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9719" y="330094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令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03963"/>
              </p:ext>
            </p:extLst>
          </p:nvPr>
        </p:nvGraphicFramePr>
        <p:xfrm>
          <a:off x="769068" y="3909997"/>
          <a:ext cx="633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3" name="Equation" r:id="rId7" imgW="6337080" imgH="457200" progId="Equation.DSMT4">
                  <p:embed/>
                </p:oleObj>
              </mc:Choice>
              <mc:Fallback>
                <p:oleObj name="Equation" r:id="rId7" imgW="6337080" imgH="457200" progId="Equation.DSMT4">
                  <p:embed/>
                  <p:pic>
                    <p:nvPicPr>
                      <p:cNvPr id="286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068" y="3909997"/>
                        <a:ext cx="633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9736"/>
              </p:ext>
            </p:extLst>
          </p:nvPr>
        </p:nvGraphicFramePr>
        <p:xfrm>
          <a:off x="1791418" y="4443397"/>
          <a:ext cx="370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4" name="Equation" r:id="rId9" imgW="3708360" imgH="838080" progId="Equation.DSMT4">
                  <p:embed/>
                </p:oleObj>
              </mc:Choice>
              <mc:Fallback>
                <p:oleObj name="Equation" r:id="rId9" imgW="3708360" imgH="838080" progId="Equation.DSMT4">
                  <p:embed/>
                  <p:pic>
                    <p:nvPicPr>
                      <p:cNvPr id="286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418" y="4443397"/>
                        <a:ext cx="370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15532"/>
              </p:ext>
            </p:extLst>
          </p:nvPr>
        </p:nvGraphicFramePr>
        <p:xfrm>
          <a:off x="724519" y="5205943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5" name="Equation" r:id="rId11" imgW="6400800" imgH="838080" progId="Equation.DSMT4">
                  <p:embed/>
                </p:oleObj>
              </mc:Choice>
              <mc:Fallback>
                <p:oleObj name="Equation" r:id="rId11" imgW="6400800" imgH="838080" progId="Equation.DSMT4">
                  <p:embed/>
                  <p:pic>
                    <p:nvPicPr>
                      <p:cNvPr id="286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19" y="5205943"/>
                        <a:ext cx="640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12260"/>
              </p:ext>
            </p:extLst>
          </p:nvPr>
        </p:nvGraphicFramePr>
        <p:xfrm>
          <a:off x="1867519" y="633943"/>
          <a:ext cx="370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6" name="Equation" r:id="rId13" imgW="3708360" imgH="1015920" progId="Equation.DSMT4">
                  <p:embed/>
                </p:oleObj>
              </mc:Choice>
              <mc:Fallback>
                <p:oleObj name="Equation" r:id="rId13" imgW="3708360" imgH="1015920" progId="Equation.DSMT4">
                  <p:embed/>
                  <p:pic>
                    <p:nvPicPr>
                      <p:cNvPr id="286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19" y="633943"/>
                        <a:ext cx="370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93437"/>
              </p:ext>
            </p:extLst>
          </p:nvPr>
        </p:nvGraphicFramePr>
        <p:xfrm>
          <a:off x="419719" y="1624543"/>
          <a:ext cx="485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7" name="Equation" r:id="rId15" imgW="4851360" imgH="406080" progId="Equation.DSMT4">
                  <p:embed/>
                </p:oleObj>
              </mc:Choice>
              <mc:Fallback>
                <p:oleObj name="Equation" r:id="rId15" imgW="4851360" imgH="406080" progId="Equation.DSMT4">
                  <p:embed/>
                  <p:pic>
                    <p:nvPicPr>
                      <p:cNvPr id="286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9" y="1624543"/>
                        <a:ext cx="485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398686"/>
              </p:ext>
            </p:extLst>
          </p:nvPr>
        </p:nvGraphicFramePr>
        <p:xfrm>
          <a:off x="7956376" y="564907"/>
          <a:ext cx="1043608" cy="25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8" name="Equation" r:id="rId17" imgW="1866600" imgH="457200" progId="Equation.DSMT4">
                  <p:embed/>
                </p:oleObj>
              </mc:Choice>
              <mc:Fallback>
                <p:oleObj name="Equation" r:id="rId17" imgW="1866600" imgH="45720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564907"/>
                        <a:ext cx="1043608" cy="255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39400"/>
              </p:ext>
            </p:extLst>
          </p:nvPr>
        </p:nvGraphicFramePr>
        <p:xfrm>
          <a:off x="7956376" y="908720"/>
          <a:ext cx="874340" cy="57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39" name="Equation" r:id="rId19" imgW="1536480" imgH="1015920" progId="Equation.DSMT4">
                  <p:embed/>
                </p:oleObj>
              </mc:Choice>
              <mc:Fallback>
                <p:oleObj name="Equation" r:id="rId19" imgW="1536480" imgH="1015920" progId="Equation.DSMT4">
                  <p:embed/>
                  <p:pic>
                    <p:nvPicPr>
                      <p:cNvPr id="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908720"/>
                        <a:ext cx="874340" cy="578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54085"/>
              </p:ext>
            </p:extLst>
          </p:nvPr>
        </p:nvGraphicFramePr>
        <p:xfrm>
          <a:off x="6694554" y="231428"/>
          <a:ext cx="2414444" cy="2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40" name="Equation" r:id="rId21" imgW="4394160" imgH="469800" progId="Equation.DSMT4">
                  <p:embed/>
                </p:oleObj>
              </mc:Choice>
              <mc:Fallback>
                <p:oleObj name="Equation" r:id="rId21" imgW="4394160" imgH="469800" progId="Equation.DSMT4">
                  <p:embed/>
                  <p:pic>
                    <p:nvPicPr>
                      <p:cNvPr id="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554" y="231428"/>
                        <a:ext cx="2414444" cy="25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054">
            <a:extLst>
              <a:ext uri="{FF2B5EF4-FFF2-40B4-BE49-F238E27FC236}">
                <a16:creationId xmlns:a16="http://schemas.microsoft.com/office/drawing/2014/main" id="{5E08043B-92C4-450B-AE45-40FA861E377E}"/>
              </a:ext>
            </a:extLst>
          </p:cNvPr>
          <p:cNvGrpSpPr>
            <a:grpSpLocks/>
          </p:cNvGrpSpPr>
          <p:nvPr/>
        </p:nvGrpSpPr>
        <p:grpSpPr bwMode="auto">
          <a:xfrm>
            <a:off x="6749154" y="1348973"/>
            <a:ext cx="2414444" cy="1466957"/>
            <a:chOff x="1008" y="2016"/>
            <a:chExt cx="3264" cy="1824"/>
          </a:xfrm>
        </p:grpSpPr>
        <p:grpSp>
          <p:nvGrpSpPr>
            <p:cNvPr id="15" name="Group 1046">
              <a:extLst>
                <a:ext uri="{FF2B5EF4-FFF2-40B4-BE49-F238E27FC236}">
                  <a16:creationId xmlns:a16="http://schemas.microsoft.com/office/drawing/2014/main" id="{5CE0CC81-5DFA-4EF7-8C6E-A9970EA3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23" name="Line 1031">
                <a:extLst>
                  <a:ext uri="{FF2B5EF4-FFF2-40B4-BE49-F238E27FC236}">
                    <a16:creationId xmlns:a16="http://schemas.microsoft.com/office/drawing/2014/main" id="{FED604DE-3B7C-4A23-A3FA-08DEB9A4A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2">
                <a:extLst>
                  <a:ext uri="{FF2B5EF4-FFF2-40B4-BE49-F238E27FC236}">
                    <a16:creationId xmlns:a16="http://schemas.microsoft.com/office/drawing/2014/main" id="{016E5562-534A-47FD-A637-E44A4C7CF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33">
                <a:extLst>
                  <a:ext uri="{FF2B5EF4-FFF2-40B4-BE49-F238E27FC236}">
                    <a16:creationId xmlns:a16="http://schemas.microsoft.com/office/drawing/2014/main" id="{8D416837-D757-4D3C-8B04-5C991BC74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4">
                <a:extLst>
                  <a:ext uri="{FF2B5EF4-FFF2-40B4-BE49-F238E27FC236}">
                    <a16:creationId xmlns:a16="http://schemas.microsoft.com/office/drawing/2014/main" id="{C8ED2A13-D7A3-41E1-97F6-595899B24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35">
                <a:extLst>
                  <a:ext uri="{FF2B5EF4-FFF2-40B4-BE49-F238E27FC236}">
                    <a16:creationId xmlns:a16="http://schemas.microsoft.com/office/drawing/2014/main" id="{8367F44C-4C1D-49C7-A6B1-B04662672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36">
                <a:extLst>
                  <a:ext uri="{FF2B5EF4-FFF2-40B4-BE49-F238E27FC236}">
                    <a16:creationId xmlns:a16="http://schemas.microsoft.com/office/drawing/2014/main" id="{56508A19-E773-4CBF-AB4B-63D0B248E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037">
                <a:extLst>
                  <a:ext uri="{FF2B5EF4-FFF2-40B4-BE49-F238E27FC236}">
                    <a16:creationId xmlns:a16="http://schemas.microsoft.com/office/drawing/2014/main" id="{136BDD1B-B341-4A2A-A20C-EE64A7381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038">
                <a:extLst>
                  <a:ext uri="{FF2B5EF4-FFF2-40B4-BE49-F238E27FC236}">
                    <a16:creationId xmlns:a16="http://schemas.microsoft.com/office/drawing/2014/main" id="{3F52D4A3-8E0E-4A9C-ADA4-E2CE8B3AC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039">
                <a:extLst>
                  <a:ext uri="{FF2B5EF4-FFF2-40B4-BE49-F238E27FC236}">
                    <a16:creationId xmlns:a16="http://schemas.microsoft.com/office/drawing/2014/main" id="{7898A887-23A0-452A-BFE6-0776B8A7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1040">
                <a:extLst>
                  <a:ext uri="{FF2B5EF4-FFF2-40B4-BE49-F238E27FC236}">
                    <a16:creationId xmlns:a16="http://schemas.microsoft.com/office/drawing/2014/main" id="{5E86927A-24B2-4C6A-96EE-5C84B4663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041">
                <a:extLst>
                  <a:ext uri="{FF2B5EF4-FFF2-40B4-BE49-F238E27FC236}">
                    <a16:creationId xmlns:a16="http://schemas.microsoft.com/office/drawing/2014/main" id="{90FB8E94-BDDE-4863-9BC8-4B048C011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1042">
                <a:extLst>
                  <a:ext uri="{FF2B5EF4-FFF2-40B4-BE49-F238E27FC236}">
                    <a16:creationId xmlns:a16="http://schemas.microsoft.com/office/drawing/2014/main" id="{4FC55B33-0963-4E23-B04F-2F027D55D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1043">
                <a:extLst>
                  <a:ext uri="{FF2B5EF4-FFF2-40B4-BE49-F238E27FC236}">
                    <a16:creationId xmlns:a16="http://schemas.microsoft.com/office/drawing/2014/main" id="{82BE66D2-C790-4F2F-81E0-A86776E22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Oval 1044">
                <a:extLst>
                  <a:ext uri="{FF2B5EF4-FFF2-40B4-BE49-F238E27FC236}">
                    <a16:creationId xmlns:a16="http://schemas.microsoft.com/office/drawing/2014/main" id="{A0C75549-9740-460A-BC8F-09FFA8167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Oval 1045">
                <a:extLst>
                  <a:ext uri="{FF2B5EF4-FFF2-40B4-BE49-F238E27FC236}">
                    <a16:creationId xmlns:a16="http://schemas.microsoft.com/office/drawing/2014/main" id="{113B03A2-EFC8-4CB7-9FDD-6E971B0D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6" name="Object 1025">
              <a:extLst>
                <a:ext uri="{FF2B5EF4-FFF2-40B4-BE49-F238E27FC236}">
                  <a16:creationId xmlns:a16="http://schemas.microsoft.com/office/drawing/2014/main" id="{D86A753B-F0DD-4867-BE8A-517B48773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1" name="Equation" r:id="rId23" imgW="495000" imgH="380880" progId="Equation.DSMT4">
                    <p:embed/>
                  </p:oleObj>
                </mc:Choice>
                <mc:Fallback>
                  <p:oleObj name="Equation" r:id="rId23" imgW="495000" imgH="380880" progId="Equation.DSMT4">
                    <p:embed/>
                    <p:pic>
                      <p:nvPicPr>
                        <p:cNvPr id="16" name="Object 1025">
                          <a:extLst>
                            <a:ext uri="{FF2B5EF4-FFF2-40B4-BE49-F238E27FC236}">
                              <a16:creationId xmlns:a16="http://schemas.microsoft.com/office/drawing/2014/main" id="{EFC0A81F-9B8A-44C5-B7F1-9017B6243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26">
              <a:extLst>
                <a:ext uri="{FF2B5EF4-FFF2-40B4-BE49-F238E27FC236}">
                  <a16:creationId xmlns:a16="http://schemas.microsoft.com/office/drawing/2014/main" id="{DE503B49-F259-4427-AF6F-5BB6F3ADBE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2" name="Equation" r:id="rId25" imgW="596880" imgH="380880" progId="Equation.DSMT4">
                    <p:embed/>
                  </p:oleObj>
                </mc:Choice>
                <mc:Fallback>
                  <p:oleObj name="Equation" r:id="rId25" imgW="596880" imgH="380880" progId="Equation.DSMT4">
                    <p:embed/>
                    <p:pic>
                      <p:nvPicPr>
                        <p:cNvPr id="17" name="Object 1026">
                          <a:extLst>
                            <a:ext uri="{FF2B5EF4-FFF2-40B4-BE49-F238E27FC236}">
                              <a16:creationId xmlns:a16="http://schemas.microsoft.com/office/drawing/2014/main" id="{55ECB0C4-BCDA-4FCB-9B89-C83FEA2FF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27">
              <a:extLst>
                <a:ext uri="{FF2B5EF4-FFF2-40B4-BE49-F238E27FC236}">
                  <a16:creationId xmlns:a16="http://schemas.microsoft.com/office/drawing/2014/main" id="{3F2A7968-1558-4B23-A5F5-243150FA3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3" name="Equation" r:id="rId27" imgW="634680" imgH="380880" progId="Equation.DSMT4">
                    <p:embed/>
                  </p:oleObj>
                </mc:Choice>
                <mc:Fallback>
                  <p:oleObj name="Equation" r:id="rId27" imgW="634680" imgH="380880" progId="Equation.DSMT4">
                    <p:embed/>
                    <p:pic>
                      <p:nvPicPr>
                        <p:cNvPr id="18" name="Object 1027">
                          <a:extLst>
                            <a:ext uri="{FF2B5EF4-FFF2-40B4-BE49-F238E27FC236}">
                              <a16:creationId xmlns:a16="http://schemas.microsoft.com/office/drawing/2014/main" id="{7931ED77-1FE9-46D1-B231-D94085369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28">
              <a:extLst>
                <a:ext uri="{FF2B5EF4-FFF2-40B4-BE49-F238E27FC236}">
                  <a16:creationId xmlns:a16="http://schemas.microsoft.com/office/drawing/2014/main" id="{CDE6F114-2185-4347-8DC4-7F2B09FD8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4" name="Equation" r:id="rId29" imgW="469800" imgH="380880" progId="Equation.DSMT4">
                    <p:embed/>
                  </p:oleObj>
                </mc:Choice>
                <mc:Fallback>
                  <p:oleObj name="Equation" r:id="rId29" imgW="469800" imgH="380880" progId="Equation.DSMT4">
                    <p:embed/>
                    <p:pic>
                      <p:nvPicPr>
                        <p:cNvPr id="19" name="Object 1028">
                          <a:extLst>
                            <a:ext uri="{FF2B5EF4-FFF2-40B4-BE49-F238E27FC236}">
                              <a16:creationId xmlns:a16="http://schemas.microsoft.com/office/drawing/2014/main" id="{6E1C9FEB-A384-4021-9520-1562C0B82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29">
              <a:extLst>
                <a:ext uri="{FF2B5EF4-FFF2-40B4-BE49-F238E27FC236}">
                  <a16:creationId xmlns:a16="http://schemas.microsoft.com/office/drawing/2014/main" id="{A8F08CD2-1EE9-4B00-B3C9-37A84310F9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5" name="Equation" r:id="rId31" imgW="634680" imgH="380880" progId="Equation.DSMT4">
                    <p:embed/>
                  </p:oleObj>
                </mc:Choice>
                <mc:Fallback>
                  <p:oleObj name="Equation" r:id="rId31" imgW="634680" imgH="380880" progId="Equation.DSMT4">
                    <p:embed/>
                    <p:pic>
                      <p:nvPicPr>
                        <p:cNvPr id="20" name="Object 1029">
                          <a:extLst>
                            <a:ext uri="{FF2B5EF4-FFF2-40B4-BE49-F238E27FC236}">
                              <a16:creationId xmlns:a16="http://schemas.microsoft.com/office/drawing/2014/main" id="{55130406-A38E-44A3-9B2A-1FECEB3B5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30">
              <a:extLst>
                <a:ext uri="{FF2B5EF4-FFF2-40B4-BE49-F238E27FC236}">
                  <a16:creationId xmlns:a16="http://schemas.microsoft.com/office/drawing/2014/main" id="{D862868E-E113-4271-B4A2-C397F4E69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6" name="Equation" r:id="rId33" imgW="672840" imgH="380880" progId="Equation.DSMT4">
                    <p:embed/>
                  </p:oleObj>
                </mc:Choice>
                <mc:Fallback>
                  <p:oleObj name="Equation" r:id="rId33" imgW="672840" imgH="380880" progId="Equation.DSMT4">
                    <p:embed/>
                    <p:pic>
                      <p:nvPicPr>
                        <p:cNvPr id="21" name="Object 1030">
                          <a:extLst>
                            <a:ext uri="{FF2B5EF4-FFF2-40B4-BE49-F238E27FC236}">
                              <a16:creationId xmlns:a16="http://schemas.microsoft.com/office/drawing/2014/main" id="{8007BFA7-B221-43D0-9583-183685AD30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31">
              <a:extLst>
                <a:ext uri="{FF2B5EF4-FFF2-40B4-BE49-F238E27FC236}">
                  <a16:creationId xmlns:a16="http://schemas.microsoft.com/office/drawing/2014/main" id="{A6369231-A8A7-4704-85B2-77570ADDA5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47" name="Equation" r:id="rId35" imgW="507960" imgH="380880" progId="Equation.DSMT4">
                    <p:embed/>
                  </p:oleObj>
                </mc:Choice>
                <mc:Fallback>
                  <p:oleObj name="Equation" r:id="rId35" imgW="507960" imgH="380880" progId="Equation.DSMT4">
                    <p:embed/>
                    <p:pic>
                      <p:nvPicPr>
                        <p:cNvPr id="22" name="Object 1031">
                          <a:extLst>
                            <a:ext uri="{FF2B5EF4-FFF2-40B4-BE49-F238E27FC236}">
                              <a16:creationId xmlns:a16="http://schemas.microsoft.com/office/drawing/2014/main" id="{AFB5D66E-1C6E-48D7-B78D-5C25B54613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0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1520" y="581426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轮迭代：搜索方向为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49205"/>
              </p:ext>
            </p:extLst>
          </p:nvPr>
        </p:nvGraphicFramePr>
        <p:xfrm>
          <a:off x="1445568" y="1076409"/>
          <a:ext cx="557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59" name="Equation" r:id="rId3" imgW="5574960" imgH="1015920" progId="Equation.DSMT4">
                  <p:embed/>
                </p:oleObj>
              </mc:Choice>
              <mc:Fallback>
                <p:oleObj name="Equation" r:id="rId3" imgW="5574960" imgH="1015920" progId="Equation.DSMT4">
                  <p:embed/>
                  <p:pic>
                    <p:nvPicPr>
                      <p:cNvPr id="296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68" y="1076409"/>
                        <a:ext cx="557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88368" y="2220888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初始点为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95370"/>
              </p:ext>
            </p:extLst>
          </p:nvPr>
        </p:nvGraphicFramePr>
        <p:xfrm>
          <a:off x="2683818" y="1909336"/>
          <a:ext cx="2580019" cy="129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0" name="Equation" r:id="rId5" imgW="2793960" imgH="1396800" progId="Equation.DSMT4">
                  <p:embed/>
                </p:oleObj>
              </mc:Choice>
              <mc:Fallback>
                <p:oleObj name="Equation" r:id="rId5" imgW="2793960" imgH="1396800" progId="Equation.DSMT4">
                  <p:embed/>
                  <p:pic>
                    <p:nvPicPr>
                      <p:cNvPr id="296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818" y="1909336"/>
                        <a:ext cx="2580019" cy="129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66964"/>
              </p:ext>
            </p:extLst>
          </p:nvPr>
        </p:nvGraphicFramePr>
        <p:xfrm>
          <a:off x="1064568" y="3440088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1" name="Equation" r:id="rId7" imgW="3251160" imgH="406080" progId="Equation.DSMT4">
                  <p:embed/>
                </p:oleObj>
              </mc:Choice>
              <mc:Fallback>
                <p:oleObj name="Equation" r:id="rId7" imgW="3251160" imgH="406080" progId="Equation.DSMT4">
                  <p:embed/>
                  <p:pic>
                    <p:nvPicPr>
                      <p:cNvPr id="297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68" y="3440088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29650"/>
              </p:ext>
            </p:extLst>
          </p:nvPr>
        </p:nvGraphicFramePr>
        <p:xfrm>
          <a:off x="2207568" y="3973488"/>
          <a:ext cx="299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2" name="Equation" r:id="rId9" imgW="2997000" imgH="583920" progId="Equation.DSMT4">
                  <p:embed/>
                </p:oleObj>
              </mc:Choice>
              <mc:Fallback>
                <p:oleObj name="Equation" r:id="rId9" imgW="2997000" imgH="583920" progId="Equation.DSMT4">
                  <p:embed/>
                  <p:pic>
                    <p:nvPicPr>
                      <p:cNvPr id="297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973488"/>
                        <a:ext cx="299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59994"/>
              </p:ext>
            </p:extLst>
          </p:nvPr>
        </p:nvGraphicFramePr>
        <p:xfrm>
          <a:off x="1445568" y="4583088"/>
          <a:ext cx="5283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3" name="Equation" r:id="rId11" imgW="5283000" imgH="1193760" progId="Equation.DSMT4">
                  <p:embed/>
                </p:oleObj>
              </mc:Choice>
              <mc:Fallback>
                <p:oleObj name="Equation" r:id="rId11" imgW="5283000" imgH="1193760" progId="Equation.DSMT4">
                  <p:embed/>
                  <p:pic>
                    <p:nvPicPr>
                      <p:cNvPr id="29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68" y="4583088"/>
                        <a:ext cx="5283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94018"/>
              </p:ext>
            </p:extLst>
          </p:nvPr>
        </p:nvGraphicFramePr>
        <p:xfrm>
          <a:off x="7018100" y="634545"/>
          <a:ext cx="2009019" cy="26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4" name="Equation" r:id="rId13" imgW="3454200" imgH="457200" progId="Equation.DSMT4">
                  <p:embed/>
                </p:oleObj>
              </mc:Choice>
              <mc:Fallback>
                <p:oleObj name="Equation" r:id="rId13" imgW="3454200" imgH="4572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100" y="634545"/>
                        <a:ext cx="2009019" cy="26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54">
            <a:extLst>
              <a:ext uri="{FF2B5EF4-FFF2-40B4-BE49-F238E27FC236}">
                <a16:creationId xmlns:a16="http://schemas.microsoft.com/office/drawing/2014/main" id="{3BD8A0B5-4C84-4805-A1D8-234391A83E31}"/>
              </a:ext>
            </a:extLst>
          </p:cNvPr>
          <p:cNvGrpSpPr>
            <a:grpSpLocks/>
          </p:cNvGrpSpPr>
          <p:nvPr/>
        </p:nvGrpSpPr>
        <p:grpSpPr bwMode="auto">
          <a:xfrm>
            <a:off x="6204386" y="2840232"/>
            <a:ext cx="2762746" cy="1606111"/>
            <a:chOff x="1008" y="2016"/>
            <a:chExt cx="3264" cy="1824"/>
          </a:xfrm>
        </p:grpSpPr>
        <p:grpSp>
          <p:nvGrpSpPr>
            <p:cNvPr id="11" name="Group 1046">
              <a:extLst>
                <a:ext uri="{FF2B5EF4-FFF2-40B4-BE49-F238E27FC236}">
                  <a16:creationId xmlns:a16="http://schemas.microsoft.com/office/drawing/2014/main" id="{098EEE14-2B97-4FC7-A355-57B83AC6A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0ABFC1A7-81D6-4C34-B94E-76D6D7CBF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B1C09414-00D6-43A5-999B-6E52F6637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33">
                <a:extLst>
                  <a:ext uri="{FF2B5EF4-FFF2-40B4-BE49-F238E27FC236}">
                    <a16:creationId xmlns:a16="http://schemas.microsoft.com/office/drawing/2014/main" id="{4BF19612-AA97-4EEE-89F9-813D88C1F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4">
                <a:extLst>
                  <a:ext uri="{FF2B5EF4-FFF2-40B4-BE49-F238E27FC236}">
                    <a16:creationId xmlns:a16="http://schemas.microsoft.com/office/drawing/2014/main" id="{C8AD5FB4-79AE-484B-9F33-EA7CFE841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5">
                <a:extLst>
                  <a:ext uri="{FF2B5EF4-FFF2-40B4-BE49-F238E27FC236}">
                    <a16:creationId xmlns:a16="http://schemas.microsoft.com/office/drawing/2014/main" id="{9DC29DD0-6DAD-4C56-B74C-09C8890E1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6">
                <a:extLst>
                  <a:ext uri="{FF2B5EF4-FFF2-40B4-BE49-F238E27FC236}">
                    <a16:creationId xmlns:a16="http://schemas.microsoft.com/office/drawing/2014/main" id="{026F40E9-3689-412D-8B10-0B3A89720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37">
                <a:extLst>
                  <a:ext uri="{FF2B5EF4-FFF2-40B4-BE49-F238E27FC236}">
                    <a16:creationId xmlns:a16="http://schemas.microsoft.com/office/drawing/2014/main" id="{FF0A6A7A-8534-449E-A350-8E90629DD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8">
                <a:extLst>
                  <a:ext uri="{FF2B5EF4-FFF2-40B4-BE49-F238E27FC236}">
                    <a16:creationId xmlns:a16="http://schemas.microsoft.com/office/drawing/2014/main" id="{6144D653-EAC7-493F-8A43-21D796A78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1039">
                <a:extLst>
                  <a:ext uri="{FF2B5EF4-FFF2-40B4-BE49-F238E27FC236}">
                    <a16:creationId xmlns:a16="http://schemas.microsoft.com/office/drawing/2014/main" id="{ABA95666-F890-4E9E-9255-161A4BE7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1040">
                <a:extLst>
                  <a:ext uri="{FF2B5EF4-FFF2-40B4-BE49-F238E27FC236}">
                    <a16:creationId xmlns:a16="http://schemas.microsoft.com/office/drawing/2014/main" id="{EE2F7D52-C260-4359-AA8F-2B0840D9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1041">
                <a:extLst>
                  <a:ext uri="{FF2B5EF4-FFF2-40B4-BE49-F238E27FC236}">
                    <a16:creationId xmlns:a16="http://schemas.microsoft.com/office/drawing/2014/main" id="{DB8345D9-92CF-492F-8C35-518B7EC4C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1042">
                <a:extLst>
                  <a:ext uri="{FF2B5EF4-FFF2-40B4-BE49-F238E27FC236}">
                    <a16:creationId xmlns:a16="http://schemas.microsoft.com/office/drawing/2014/main" id="{44DEEA43-07DB-4287-843E-5527AE4E4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1043">
                <a:extLst>
                  <a:ext uri="{FF2B5EF4-FFF2-40B4-BE49-F238E27FC236}">
                    <a16:creationId xmlns:a16="http://schemas.microsoft.com/office/drawing/2014/main" id="{EBF58B6A-BB86-4561-ADBF-56CDD966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1044">
                <a:extLst>
                  <a:ext uri="{FF2B5EF4-FFF2-40B4-BE49-F238E27FC236}">
                    <a16:creationId xmlns:a16="http://schemas.microsoft.com/office/drawing/2014/main" id="{1B7EE876-F07F-40F4-AF72-0E16D4354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045">
                <a:extLst>
                  <a:ext uri="{FF2B5EF4-FFF2-40B4-BE49-F238E27FC236}">
                    <a16:creationId xmlns:a16="http://schemas.microsoft.com/office/drawing/2014/main" id="{FDDE6BA8-9A33-43D1-BAD6-FA5A025E4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2" name="Object 1025">
              <a:extLst>
                <a:ext uri="{FF2B5EF4-FFF2-40B4-BE49-F238E27FC236}">
                  <a16:creationId xmlns:a16="http://schemas.microsoft.com/office/drawing/2014/main" id="{7EA3C4F0-2743-4AE0-AC2F-331B599CA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5" name="Equation" r:id="rId15" imgW="495000" imgH="380880" progId="Equation.DSMT4">
                    <p:embed/>
                  </p:oleObj>
                </mc:Choice>
                <mc:Fallback>
                  <p:oleObj name="Equation" r:id="rId15" imgW="495000" imgH="380880" progId="Equation.DSMT4">
                    <p:embed/>
                    <p:pic>
                      <p:nvPicPr>
                        <p:cNvPr id="16" name="Object 1025">
                          <a:extLst>
                            <a:ext uri="{FF2B5EF4-FFF2-40B4-BE49-F238E27FC236}">
                              <a16:creationId xmlns:a16="http://schemas.microsoft.com/office/drawing/2014/main" id="{EFC0A81F-9B8A-44C5-B7F1-9017B6243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26">
              <a:extLst>
                <a:ext uri="{FF2B5EF4-FFF2-40B4-BE49-F238E27FC236}">
                  <a16:creationId xmlns:a16="http://schemas.microsoft.com/office/drawing/2014/main" id="{8F030C9B-ACA9-4304-AF57-C51DE7D98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6" name="Equation" r:id="rId17" imgW="596880" imgH="380880" progId="Equation.DSMT4">
                    <p:embed/>
                  </p:oleObj>
                </mc:Choice>
                <mc:Fallback>
                  <p:oleObj name="Equation" r:id="rId17" imgW="596880" imgH="380880" progId="Equation.DSMT4">
                    <p:embed/>
                    <p:pic>
                      <p:nvPicPr>
                        <p:cNvPr id="17" name="Object 1026">
                          <a:extLst>
                            <a:ext uri="{FF2B5EF4-FFF2-40B4-BE49-F238E27FC236}">
                              <a16:creationId xmlns:a16="http://schemas.microsoft.com/office/drawing/2014/main" id="{55ECB0C4-BCDA-4FCB-9B89-C83FEA2FF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27">
              <a:extLst>
                <a:ext uri="{FF2B5EF4-FFF2-40B4-BE49-F238E27FC236}">
                  <a16:creationId xmlns:a16="http://schemas.microsoft.com/office/drawing/2014/main" id="{5B37808F-32A5-4897-BC60-49F08E101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7" name="Equation" r:id="rId19" imgW="634680" imgH="380880" progId="Equation.DSMT4">
                    <p:embed/>
                  </p:oleObj>
                </mc:Choice>
                <mc:Fallback>
                  <p:oleObj name="Equation" r:id="rId19" imgW="634680" imgH="380880" progId="Equation.DSMT4">
                    <p:embed/>
                    <p:pic>
                      <p:nvPicPr>
                        <p:cNvPr id="18" name="Object 1027">
                          <a:extLst>
                            <a:ext uri="{FF2B5EF4-FFF2-40B4-BE49-F238E27FC236}">
                              <a16:creationId xmlns:a16="http://schemas.microsoft.com/office/drawing/2014/main" id="{7931ED77-1FE9-46D1-B231-D94085369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28">
              <a:extLst>
                <a:ext uri="{FF2B5EF4-FFF2-40B4-BE49-F238E27FC236}">
                  <a16:creationId xmlns:a16="http://schemas.microsoft.com/office/drawing/2014/main" id="{FFED5D70-695A-4E6F-BC6E-BD9C00076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8" name="Equation" r:id="rId21" imgW="469800" imgH="380880" progId="Equation.DSMT4">
                    <p:embed/>
                  </p:oleObj>
                </mc:Choice>
                <mc:Fallback>
                  <p:oleObj name="Equation" r:id="rId21" imgW="469800" imgH="380880" progId="Equation.DSMT4">
                    <p:embed/>
                    <p:pic>
                      <p:nvPicPr>
                        <p:cNvPr id="19" name="Object 1028">
                          <a:extLst>
                            <a:ext uri="{FF2B5EF4-FFF2-40B4-BE49-F238E27FC236}">
                              <a16:creationId xmlns:a16="http://schemas.microsoft.com/office/drawing/2014/main" id="{6E1C9FEB-A384-4021-9520-1562C0B82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29">
              <a:extLst>
                <a:ext uri="{FF2B5EF4-FFF2-40B4-BE49-F238E27FC236}">
                  <a16:creationId xmlns:a16="http://schemas.microsoft.com/office/drawing/2014/main" id="{EA9B8F77-E14A-4B4F-8BFB-14C59AD9C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9" name="Equation" r:id="rId23" imgW="634680" imgH="380880" progId="Equation.DSMT4">
                    <p:embed/>
                  </p:oleObj>
                </mc:Choice>
                <mc:Fallback>
                  <p:oleObj name="Equation" r:id="rId23" imgW="634680" imgH="380880" progId="Equation.DSMT4">
                    <p:embed/>
                    <p:pic>
                      <p:nvPicPr>
                        <p:cNvPr id="20" name="Object 1029">
                          <a:extLst>
                            <a:ext uri="{FF2B5EF4-FFF2-40B4-BE49-F238E27FC236}">
                              <a16:creationId xmlns:a16="http://schemas.microsoft.com/office/drawing/2014/main" id="{55130406-A38E-44A3-9B2A-1FECEB3B5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30">
              <a:extLst>
                <a:ext uri="{FF2B5EF4-FFF2-40B4-BE49-F238E27FC236}">
                  <a16:creationId xmlns:a16="http://schemas.microsoft.com/office/drawing/2014/main" id="{A1001C71-1EA4-4FF9-9027-977C1F58B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70" name="Equation" r:id="rId25" imgW="672840" imgH="380880" progId="Equation.DSMT4">
                    <p:embed/>
                  </p:oleObj>
                </mc:Choice>
                <mc:Fallback>
                  <p:oleObj name="Equation" r:id="rId25" imgW="672840" imgH="380880" progId="Equation.DSMT4">
                    <p:embed/>
                    <p:pic>
                      <p:nvPicPr>
                        <p:cNvPr id="21" name="Object 1030">
                          <a:extLst>
                            <a:ext uri="{FF2B5EF4-FFF2-40B4-BE49-F238E27FC236}">
                              <a16:creationId xmlns:a16="http://schemas.microsoft.com/office/drawing/2014/main" id="{8007BFA7-B221-43D0-9583-183685AD30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31">
              <a:extLst>
                <a:ext uri="{FF2B5EF4-FFF2-40B4-BE49-F238E27FC236}">
                  <a16:creationId xmlns:a16="http://schemas.microsoft.com/office/drawing/2014/main" id="{D6CB46B7-A1C1-4CE4-8C14-C77827844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71" name="Equation" r:id="rId27" imgW="507960" imgH="380880" progId="Equation.DSMT4">
                    <p:embed/>
                  </p:oleObj>
                </mc:Choice>
                <mc:Fallback>
                  <p:oleObj name="Equation" r:id="rId27" imgW="507960" imgH="380880" progId="Equation.DSMT4">
                    <p:embed/>
                    <p:pic>
                      <p:nvPicPr>
                        <p:cNvPr id="22" name="Object 1031">
                          <a:extLst>
                            <a:ext uri="{FF2B5EF4-FFF2-40B4-BE49-F238E27FC236}">
                              <a16:creationId xmlns:a16="http://schemas.microsoft.com/office/drawing/2014/main" id="{AFB5D66E-1C6E-48D7-B78D-5C25B54613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73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3528" y="2763494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令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0390"/>
              </p:ext>
            </p:extLst>
          </p:nvPr>
        </p:nvGraphicFramePr>
        <p:xfrm>
          <a:off x="323528" y="3982694"/>
          <a:ext cx="474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4" name="Equation" r:id="rId3" imgW="4749480" imgH="419040" progId="Equation.DSMT4">
                  <p:embed/>
                </p:oleObj>
              </mc:Choice>
              <mc:Fallback>
                <p:oleObj name="Equation" r:id="rId3" imgW="4749480" imgH="419040" progId="Equation.DSMT4">
                  <p:embed/>
                  <p:pic>
                    <p:nvPicPr>
                      <p:cNvPr id="307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82694"/>
                        <a:ext cx="474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48684"/>
              </p:ext>
            </p:extLst>
          </p:nvPr>
        </p:nvGraphicFramePr>
        <p:xfrm>
          <a:off x="1193478" y="998194"/>
          <a:ext cx="300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5" name="Equation" r:id="rId5" imgW="3009600" imgH="583920" progId="Equation.DSMT4">
                  <p:embed/>
                </p:oleObj>
              </mc:Choice>
              <mc:Fallback>
                <p:oleObj name="Equation" r:id="rId5" imgW="3009600" imgH="583920" progId="Equation.DSMT4">
                  <p:embed/>
                  <p:pic>
                    <p:nvPicPr>
                      <p:cNvPr id="307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78" y="998194"/>
                        <a:ext cx="3009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163"/>
              </p:ext>
            </p:extLst>
          </p:nvPr>
        </p:nvGraphicFramePr>
        <p:xfrm>
          <a:off x="729184" y="3322319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6" name="Equation" r:id="rId7" imgW="5778360" imgH="457200" progId="Equation.DSMT4">
                  <p:embed/>
                </p:oleObj>
              </mc:Choice>
              <mc:Fallback>
                <p:oleObj name="Equation" r:id="rId7" imgW="5778360" imgH="457200" progId="Equation.DSMT4">
                  <p:embed/>
                  <p:pic>
                    <p:nvPicPr>
                      <p:cNvPr id="307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84" y="3322319"/>
                        <a:ext cx="577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85420"/>
              </p:ext>
            </p:extLst>
          </p:nvPr>
        </p:nvGraphicFramePr>
        <p:xfrm>
          <a:off x="323528" y="477494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7" name="Equation" r:id="rId9" imgW="2933640" imgH="406080" progId="Equation.DSMT4">
                  <p:embed/>
                </p:oleObj>
              </mc:Choice>
              <mc:Fallback>
                <p:oleObj name="Equation" r:id="rId9" imgW="2933640" imgH="406080" progId="Equation.DSMT4">
                  <p:embed/>
                  <p:pic>
                    <p:nvPicPr>
                      <p:cNvPr id="3072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7494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1384"/>
              </p:ext>
            </p:extLst>
          </p:nvPr>
        </p:nvGraphicFramePr>
        <p:xfrm>
          <a:off x="2292028" y="4592294"/>
          <a:ext cx="3035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8" name="Equation" r:id="rId11" imgW="3035160" imgH="583920" progId="Equation.DSMT4">
                  <p:embed/>
                </p:oleObj>
              </mc:Choice>
              <mc:Fallback>
                <p:oleObj name="Equation" r:id="rId11" imgW="3035160" imgH="583920" progId="Equation.DSMT4">
                  <p:embed/>
                  <p:pic>
                    <p:nvPicPr>
                      <p:cNvPr id="307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028" y="4592294"/>
                        <a:ext cx="3035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7566"/>
              </p:ext>
            </p:extLst>
          </p:nvPr>
        </p:nvGraphicFramePr>
        <p:xfrm>
          <a:off x="704528" y="1772894"/>
          <a:ext cx="6083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69" name="Equation" r:id="rId13" imgW="6083280" imgH="1193760" progId="Equation.DSMT4">
                  <p:embed/>
                </p:oleObj>
              </mc:Choice>
              <mc:Fallback>
                <p:oleObj name="Equation" r:id="rId13" imgW="6083280" imgH="1193760" progId="Equation.DSMT4">
                  <p:embed/>
                  <p:pic>
                    <p:nvPicPr>
                      <p:cNvPr id="307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8" y="1772894"/>
                        <a:ext cx="6083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39655"/>
              </p:ext>
            </p:extLst>
          </p:nvPr>
        </p:nvGraphicFramePr>
        <p:xfrm>
          <a:off x="7956376" y="473911"/>
          <a:ext cx="1078191" cy="57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70" name="Equation" r:id="rId15" imgW="1904760" imgH="1015920" progId="Equation.DSMT4">
                  <p:embed/>
                </p:oleObj>
              </mc:Choice>
              <mc:Fallback>
                <p:oleObj name="Equation" r:id="rId15" imgW="1904760" imgH="101592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73911"/>
                        <a:ext cx="1078191" cy="57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8552"/>
              </p:ext>
            </p:extLst>
          </p:nvPr>
        </p:nvGraphicFramePr>
        <p:xfrm>
          <a:off x="7130760" y="1154088"/>
          <a:ext cx="1903807" cy="29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71" name="Equation" r:id="rId17" imgW="2997000" imgH="457200" progId="Equation.DSMT4">
                  <p:embed/>
                </p:oleObj>
              </mc:Choice>
              <mc:Fallback>
                <p:oleObj name="Equation" r:id="rId17" imgW="2997000" imgH="457200" progId="Equation.DSMT4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760" y="1154088"/>
                        <a:ext cx="1903807" cy="290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54">
            <a:extLst>
              <a:ext uri="{FF2B5EF4-FFF2-40B4-BE49-F238E27FC236}">
                <a16:creationId xmlns:a16="http://schemas.microsoft.com/office/drawing/2014/main" id="{938964EC-C750-4033-8667-93664899AC53}"/>
              </a:ext>
            </a:extLst>
          </p:cNvPr>
          <p:cNvGrpSpPr>
            <a:grpSpLocks/>
          </p:cNvGrpSpPr>
          <p:nvPr/>
        </p:nvGrpSpPr>
        <p:grpSpPr bwMode="auto">
          <a:xfrm>
            <a:off x="6012160" y="4592294"/>
            <a:ext cx="2762746" cy="1606111"/>
            <a:chOff x="1008" y="2016"/>
            <a:chExt cx="3264" cy="1824"/>
          </a:xfrm>
        </p:grpSpPr>
        <p:grpSp>
          <p:nvGrpSpPr>
            <p:cNvPr id="12" name="Group 1046">
              <a:extLst>
                <a:ext uri="{FF2B5EF4-FFF2-40B4-BE49-F238E27FC236}">
                  <a16:creationId xmlns:a16="http://schemas.microsoft.com/office/drawing/2014/main" id="{D506D29D-37DB-4419-BE16-0C4452631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20" name="Line 1031">
                <a:extLst>
                  <a:ext uri="{FF2B5EF4-FFF2-40B4-BE49-F238E27FC236}">
                    <a16:creationId xmlns:a16="http://schemas.microsoft.com/office/drawing/2014/main" id="{76D41280-7773-4BB5-ADEA-02E4A7D65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32">
                <a:extLst>
                  <a:ext uri="{FF2B5EF4-FFF2-40B4-BE49-F238E27FC236}">
                    <a16:creationId xmlns:a16="http://schemas.microsoft.com/office/drawing/2014/main" id="{9F6EB266-9B1A-4177-8D4E-9C97BDCD6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3">
                <a:extLst>
                  <a:ext uri="{FF2B5EF4-FFF2-40B4-BE49-F238E27FC236}">
                    <a16:creationId xmlns:a16="http://schemas.microsoft.com/office/drawing/2014/main" id="{1841D5D1-5F45-49F3-970C-03040F63A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4">
                <a:extLst>
                  <a:ext uri="{FF2B5EF4-FFF2-40B4-BE49-F238E27FC236}">
                    <a16:creationId xmlns:a16="http://schemas.microsoft.com/office/drawing/2014/main" id="{4C579B7B-08C5-4C8C-BB04-646B1DDDD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5">
                <a:extLst>
                  <a:ext uri="{FF2B5EF4-FFF2-40B4-BE49-F238E27FC236}">
                    <a16:creationId xmlns:a16="http://schemas.microsoft.com/office/drawing/2014/main" id="{9F5CF8A3-8C92-40E8-AE6B-73C405B97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36">
                <a:extLst>
                  <a:ext uri="{FF2B5EF4-FFF2-40B4-BE49-F238E27FC236}">
                    <a16:creationId xmlns:a16="http://schemas.microsoft.com/office/drawing/2014/main" id="{1AAB7034-3698-41CC-9D7B-2B6553A18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7">
                <a:extLst>
                  <a:ext uri="{FF2B5EF4-FFF2-40B4-BE49-F238E27FC236}">
                    <a16:creationId xmlns:a16="http://schemas.microsoft.com/office/drawing/2014/main" id="{CFA597CD-08FE-4DAF-8B8D-A019307DB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38">
                <a:extLst>
                  <a:ext uri="{FF2B5EF4-FFF2-40B4-BE49-F238E27FC236}">
                    <a16:creationId xmlns:a16="http://schemas.microsoft.com/office/drawing/2014/main" id="{944E7584-3AD3-4B19-BFD1-EBA77B95B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Oval 1039">
                <a:extLst>
                  <a:ext uri="{FF2B5EF4-FFF2-40B4-BE49-F238E27FC236}">
                    <a16:creationId xmlns:a16="http://schemas.microsoft.com/office/drawing/2014/main" id="{3DEBAD8D-219D-4A30-9333-A742C7F14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1040">
                <a:extLst>
                  <a:ext uri="{FF2B5EF4-FFF2-40B4-BE49-F238E27FC236}">
                    <a16:creationId xmlns:a16="http://schemas.microsoft.com/office/drawing/2014/main" id="{08561905-81BD-45EF-BA71-43C9F8E3B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1041">
                <a:extLst>
                  <a:ext uri="{FF2B5EF4-FFF2-40B4-BE49-F238E27FC236}">
                    <a16:creationId xmlns:a16="http://schemas.microsoft.com/office/drawing/2014/main" id="{586AAD49-33B5-4CAC-A109-B48660F54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1042">
                <a:extLst>
                  <a:ext uri="{FF2B5EF4-FFF2-40B4-BE49-F238E27FC236}">
                    <a16:creationId xmlns:a16="http://schemas.microsoft.com/office/drawing/2014/main" id="{67E09277-D965-4097-A1E4-DDF4C6F6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1043">
                <a:extLst>
                  <a:ext uri="{FF2B5EF4-FFF2-40B4-BE49-F238E27FC236}">
                    <a16:creationId xmlns:a16="http://schemas.microsoft.com/office/drawing/2014/main" id="{8EE267AE-6636-4D1D-9325-B5CE37B1F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044">
                <a:extLst>
                  <a:ext uri="{FF2B5EF4-FFF2-40B4-BE49-F238E27FC236}">
                    <a16:creationId xmlns:a16="http://schemas.microsoft.com/office/drawing/2014/main" id="{2C8B10A0-9DD5-4B14-BC7F-8326E82F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1045">
                <a:extLst>
                  <a:ext uri="{FF2B5EF4-FFF2-40B4-BE49-F238E27FC236}">
                    <a16:creationId xmlns:a16="http://schemas.microsoft.com/office/drawing/2014/main" id="{A9DBFEFF-999A-4DE9-9AAF-1E92BC8F3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3" name="Object 1025">
              <a:extLst>
                <a:ext uri="{FF2B5EF4-FFF2-40B4-BE49-F238E27FC236}">
                  <a16:creationId xmlns:a16="http://schemas.microsoft.com/office/drawing/2014/main" id="{4FDEE18A-A2B7-47CC-B9D8-E6244060E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2" name="Equation" r:id="rId19" imgW="495000" imgH="380880" progId="Equation.DSMT4">
                    <p:embed/>
                  </p:oleObj>
                </mc:Choice>
                <mc:Fallback>
                  <p:oleObj name="Equation" r:id="rId19" imgW="495000" imgH="380880" progId="Equation.DSMT4">
                    <p:embed/>
                    <p:pic>
                      <p:nvPicPr>
                        <p:cNvPr id="12" name="Object 1025">
                          <a:extLst>
                            <a:ext uri="{FF2B5EF4-FFF2-40B4-BE49-F238E27FC236}">
                              <a16:creationId xmlns:a16="http://schemas.microsoft.com/office/drawing/2014/main" id="{7EA3C4F0-2743-4AE0-AC2F-331B599CA3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26">
              <a:extLst>
                <a:ext uri="{FF2B5EF4-FFF2-40B4-BE49-F238E27FC236}">
                  <a16:creationId xmlns:a16="http://schemas.microsoft.com/office/drawing/2014/main" id="{EEA26E5D-119D-4B66-B285-89F5281756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3" name="Equation" r:id="rId21" imgW="596880" imgH="380880" progId="Equation.DSMT4">
                    <p:embed/>
                  </p:oleObj>
                </mc:Choice>
                <mc:Fallback>
                  <p:oleObj name="Equation" r:id="rId21" imgW="596880" imgH="380880" progId="Equation.DSMT4">
                    <p:embed/>
                    <p:pic>
                      <p:nvPicPr>
                        <p:cNvPr id="13" name="Object 1026">
                          <a:extLst>
                            <a:ext uri="{FF2B5EF4-FFF2-40B4-BE49-F238E27FC236}">
                              <a16:creationId xmlns:a16="http://schemas.microsoft.com/office/drawing/2014/main" id="{8F030C9B-ACA9-4304-AF57-C51DE7D98B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27">
              <a:extLst>
                <a:ext uri="{FF2B5EF4-FFF2-40B4-BE49-F238E27FC236}">
                  <a16:creationId xmlns:a16="http://schemas.microsoft.com/office/drawing/2014/main" id="{43B4D316-CBE1-4455-AE45-8B3A86B4F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4" name="Equation" r:id="rId23" imgW="634680" imgH="380880" progId="Equation.DSMT4">
                    <p:embed/>
                  </p:oleObj>
                </mc:Choice>
                <mc:Fallback>
                  <p:oleObj name="Equation" r:id="rId23" imgW="634680" imgH="380880" progId="Equation.DSMT4">
                    <p:embed/>
                    <p:pic>
                      <p:nvPicPr>
                        <p:cNvPr id="14" name="Object 1027">
                          <a:extLst>
                            <a:ext uri="{FF2B5EF4-FFF2-40B4-BE49-F238E27FC236}">
                              <a16:creationId xmlns:a16="http://schemas.microsoft.com/office/drawing/2014/main" id="{5B37808F-32A5-4897-BC60-49F08E1016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28">
              <a:extLst>
                <a:ext uri="{FF2B5EF4-FFF2-40B4-BE49-F238E27FC236}">
                  <a16:creationId xmlns:a16="http://schemas.microsoft.com/office/drawing/2014/main" id="{0B33D2D7-AFA5-4188-9B8B-75452066A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5" name="Equation" r:id="rId25" imgW="469800" imgH="380880" progId="Equation.DSMT4">
                    <p:embed/>
                  </p:oleObj>
                </mc:Choice>
                <mc:Fallback>
                  <p:oleObj name="Equation" r:id="rId25" imgW="469800" imgH="380880" progId="Equation.DSMT4">
                    <p:embed/>
                    <p:pic>
                      <p:nvPicPr>
                        <p:cNvPr id="15" name="Object 1028">
                          <a:extLst>
                            <a:ext uri="{FF2B5EF4-FFF2-40B4-BE49-F238E27FC236}">
                              <a16:creationId xmlns:a16="http://schemas.microsoft.com/office/drawing/2014/main" id="{FFED5D70-695A-4E6F-BC6E-BD9C00076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29">
              <a:extLst>
                <a:ext uri="{FF2B5EF4-FFF2-40B4-BE49-F238E27FC236}">
                  <a16:creationId xmlns:a16="http://schemas.microsoft.com/office/drawing/2014/main" id="{6C1815B2-3700-43DD-A2FD-7A5A6663C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6" name="Equation" r:id="rId27" imgW="634680" imgH="380880" progId="Equation.DSMT4">
                    <p:embed/>
                  </p:oleObj>
                </mc:Choice>
                <mc:Fallback>
                  <p:oleObj name="Equation" r:id="rId27" imgW="634680" imgH="380880" progId="Equation.DSMT4">
                    <p:embed/>
                    <p:pic>
                      <p:nvPicPr>
                        <p:cNvPr id="16" name="Object 1029">
                          <a:extLst>
                            <a:ext uri="{FF2B5EF4-FFF2-40B4-BE49-F238E27FC236}">
                              <a16:creationId xmlns:a16="http://schemas.microsoft.com/office/drawing/2014/main" id="{EA9B8F77-E14A-4B4F-8BFB-14C59AD9C1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30">
              <a:extLst>
                <a:ext uri="{FF2B5EF4-FFF2-40B4-BE49-F238E27FC236}">
                  <a16:creationId xmlns:a16="http://schemas.microsoft.com/office/drawing/2014/main" id="{2AE77004-1FB6-42F7-8918-6AF8F99F17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574911"/>
                </p:ext>
              </p:extLst>
            </p:nvPr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7" name="Equation" r:id="rId29" imgW="672840" imgH="380880" progId="Equation.DSMT4">
                    <p:embed/>
                  </p:oleObj>
                </mc:Choice>
                <mc:Fallback>
                  <p:oleObj name="Equation" r:id="rId29" imgW="672840" imgH="380880" progId="Equation.DSMT4">
                    <p:embed/>
                    <p:pic>
                      <p:nvPicPr>
                        <p:cNvPr id="17" name="Object 1030">
                          <a:extLst>
                            <a:ext uri="{FF2B5EF4-FFF2-40B4-BE49-F238E27FC236}">
                              <a16:creationId xmlns:a16="http://schemas.microsoft.com/office/drawing/2014/main" id="{A1001C71-1EA4-4FF9-9027-977C1F58BD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31">
              <a:extLst>
                <a:ext uri="{FF2B5EF4-FFF2-40B4-BE49-F238E27FC236}">
                  <a16:creationId xmlns:a16="http://schemas.microsoft.com/office/drawing/2014/main" id="{34CE478D-64C8-4CBD-8638-13D102D601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78" name="Equation" r:id="rId31" imgW="507960" imgH="380880" progId="Equation.DSMT4">
                    <p:embed/>
                  </p:oleObj>
                </mc:Choice>
                <mc:Fallback>
                  <p:oleObj name="Equation" r:id="rId31" imgW="507960" imgH="380880" progId="Equation.DSMT4">
                    <p:embed/>
                    <p:pic>
                      <p:nvPicPr>
                        <p:cNvPr id="18" name="Object 1031">
                          <a:extLst>
                            <a:ext uri="{FF2B5EF4-FFF2-40B4-BE49-F238E27FC236}">
                              <a16:creationId xmlns:a16="http://schemas.microsoft.com/office/drawing/2014/main" id="{D6CB46B7-A1C1-4CE4-8C14-C77827844B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8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51361"/>
              </p:ext>
            </p:extLst>
          </p:nvPr>
        </p:nvGraphicFramePr>
        <p:xfrm>
          <a:off x="1691680" y="836712"/>
          <a:ext cx="4191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32" name="Equation" r:id="rId3" imgW="4190760" imgH="1193760" progId="Equation.DSMT4">
                  <p:embed/>
                </p:oleObj>
              </mc:Choice>
              <mc:Fallback>
                <p:oleObj name="Equation" r:id="rId3" imgW="4190760" imgH="1193760" progId="Equation.DSMT4">
                  <p:embed/>
                  <p:pic>
                    <p:nvPicPr>
                      <p:cNvPr id="3174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36712"/>
                        <a:ext cx="4191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30"/>
          <p:cNvSpPr txBox="1">
            <a:spLocks noChangeArrowheads="1"/>
          </p:cNvSpPr>
          <p:nvPr/>
        </p:nvSpPr>
        <p:spPr bwMode="auto">
          <a:xfrm>
            <a:off x="1403648" y="2195612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此为极小点</a:t>
            </a:r>
          </a:p>
        </p:txBody>
      </p:sp>
      <p:grpSp>
        <p:nvGrpSpPr>
          <p:cNvPr id="4" name="Group 1054"/>
          <p:cNvGrpSpPr>
            <a:grpSpLocks/>
          </p:cNvGrpSpPr>
          <p:nvPr/>
        </p:nvGrpSpPr>
        <p:grpSpPr bwMode="auto">
          <a:xfrm>
            <a:off x="1615480" y="2741712"/>
            <a:ext cx="5181600" cy="2895600"/>
            <a:chOff x="1008" y="2016"/>
            <a:chExt cx="3264" cy="1824"/>
          </a:xfrm>
        </p:grpSpPr>
        <p:grpSp>
          <p:nvGrpSpPr>
            <p:cNvPr id="5" name="Group 1046"/>
            <p:cNvGrpSpPr>
              <a:grpSpLocks/>
            </p:cNvGrpSpPr>
            <p:nvPr/>
          </p:nvGrpSpPr>
          <p:grpSpPr bwMode="auto">
            <a:xfrm>
              <a:off x="1008" y="2016"/>
              <a:ext cx="3264" cy="1776"/>
              <a:chOff x="1008" y="2016"/>
              <a:chExt cx="3264" cy="1776"/>
            </a:xfrm>
          </p:grpSpPr>
          <p:sp>
            <p:nvSpPr>
              <p:cNvPr id="13" name="Line 10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32"/>
              <p:cNvSpPr>
                <a:spLocks noChangeShapeType="1"/>
              </p:cNvSpPr>
              <p:nvPr/>
            </p:nvSpPr>
            <p:spPr bwMode="auto">
              <a:xfrm flipV="1">
                <a:off x="1776" y="2016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33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3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35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036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037"/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38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1039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1040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1041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1042"/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1043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1044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1045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6" name="Object 1025"/>
            <p:cNvGraphicFramePr>
              <a:graphicFrameLocks noChangeAspect="1"/>
            </p:cNvGraphicFramePr>
            <p:nvPr/>
          </p:nvGraphicFramePr>
          <p:xfrm>
            <a:off x="3312" y="2160"/>
            <a:ext cx="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3" name="Equation" r:id="rId5" imgW="495000" imgH="380880" progId="Equation.DSMT4">
                    <p:embed/>
                  </p:oleObj>
                </mc:Choice>
                <mc:Fallback>
                  <p:oleObj name="Equation" r:id="rId5" imgW="495000" imgH="380880" progId="Equation.DSMT4">
                    <p:embed/>
                    <p:pic>
                      <p:nvPicPr>
                        <p:cNvPr id="31747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3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026"/>
            <p:cNvGraphicFramePr>
              <a:graphicFrameLocks noChangeAspect="1"/>
            </p:cNvGraphicFramePr>
            <p:nvPr/>
          </p:nvGraphicFramePr>
          <p:xfrm>
            <a:off x="1344" y="2352"/>
            <a:ext cx="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4" name="Equation" r:id="rId7" imgW="596880" imgH="380880" progId="Equation.DSMT4">
                    <p:embed/>
                  </p:oleObj>
                </mc:Choice>
                <mc:Fallback>
                  <p:oleObj name="Equation" r:id="rId7" imgW="596880" imgH="380880" progId="Equation.DSMT4">
                    <p:embed/>
                    <p:pic>
                      <p:nvPicPr>
                        <p:cNvPr id="31748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027"/>
            <p:cNvGraphicFramePr>
              <a:graphicFrameLocks noChangeAspect="1"/>
            </p:cNvGraphicFramePr>
            <p:nvPr/>
          </p:nvGraphicFramePr>
          <p:xfrm>
            <a:off x="1344" y="3024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5" name="Equation" r:id="rId9" imgW="634680" imgH="380880" progId="Equation.DSMT4">
                    <p:embed/>
                  </p:oleObj>
                </mc:Choice>
                <mc:Fallback>
                  <p:oleObj name="Equation" r:id="rId9" imgW="634680" imgH="380880" progId="Equation.DSMT4">
                    <p:embed/>
                    <p:pic>
                      <p:nvPicPr>
                        <p:cNvPr id="31749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28"/>
            <p:cNvGraphicFramePr>
              <a:graphicFrameLocks noChangeAspect="1"/>
            </p:cNvGraphicFramePr>
            <p:nvPr/>
          </p:nvGraphicFramePr>
          <p:xfrm>
            <a:off x="1976" y="273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6" name="Equation" r:id="rId11" imgW="469800" imgH="380880" progId="Equation.DSMT4">
                    <p:embed/>
                  </p:oleObj>
                </mc:Choice>
                <mc:Fallback>
                  <p:oleObj name="Equation" r:id="rId11" imgW="469800" imgH="380880" progId="Equation.DSMT4">
                    <p:embed/>
                    <p:pic>
                      <p:nvPicPr>
                        <p:cNvPr id="3175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736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29"/>
            <p:cNvGraphicFramePr>
              <a:graphicFrameLocks noChangeAspect="1"/>
            </p:cNvGraphicFramePr>
            <p:nvPr/>
          </p:nvGraphicFramePr>
          <p:xfrm>
            <a:off x="1732" y="3312"/>
            <a:ext cx="4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7" name="Equation" r:id="rId13" imgW="634680" imgH="380880" progId="Equation.DSMT4">
                    <p:embed/>
                  </p:oleObj>
                </mc:Choice>
                <mc:Fallback>
                  <p:oleObj name="Equation" r:id="rId13" imgW="634680" imgH="380880" progId="Equation.DSMT4">
                    <p:embed/>
                    <p:pic>
                      <p:nvPicPr>
                        <p:cNvPr id="31751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312"/>
                          <a:ext cx="4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30"/>
            <p:cNvGraphicFramePr>
              <a:graphicFrameLocks noChangeAspect="1"/>
            </p:cNvGraphicFramePr>
            <p:nvPr/>
          </p:nvGraphicFramePr>
          <p:xfrm>
            <a:off x="2152" y="307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8" name="Equation" r:id="rId15" imgW="672840" imgH="380880" progId="Equation.DSMT4">
                    <p:embed/>
                  </p:oleObj>
                </mc:Choice>
                <mc:Fallback>
                  <p:oleObj name="Equation" r:id="rId15" imgW="672840" imgH="380880" progId="Equation.DSMT4">
                    <p:embed/>
                    <p:pic>
                      <p:nvPicPr>
                        <p:cNvPr id="31752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7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31"/>
            <p:cNvGraphicFramePr>
              <a:graphicFrameLocks noChangeAspect="1"/>
            </p:cNvGraphicFramePr>
            <p:nvPr/>
          </p:nvGraphicFramePr>
          <p:xfrm>
            <a:off x="2592" y="3600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9" name="Equation" r:id="rId17" imgW="507960" imgH="380880" progId="Equation.DSMT4">
                    <p:embed/>
                  </p:oleObj>
                </mc:Choice>
                <mc:Fallback>
                  <p:oleObj name="Equation" r:id="rId17" imgW="507960" imgH="380880" progId="Equation.DSMT4">
                    <p:embed/>
                    <p:pic>
                      <p:nvPicPr>
                        <p:cNvPr id="31753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20540"/>
              </p:ext>
            </p:extLst>
          </p:nvPr>
        </p:nvGraphicFramePr>
        <p:xfrm>
          <a:off x="6858509" y="825767"/>
          <a:ext cx="2184995" cy="26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40" name="Equation" r:id="rId19" imgW="3784320" imgH="457200" progId="Equation.DSMT4">
                  <p:embed/>
                </p:oleObj>
              </mc:Choice>
              <mc:Fallback>
                <p:oleObj name="Equation" r:id="rId19" imgW="3784320" imgH="45720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509" y="825767"/>
                        <a:ext cx="2184995" cy="263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77519"/>
              </p:ext>
            </p:extLst>
          </p:nvPr>
        </p:nvGraphicFramePr>
        <p:xfrm>
          <a:off x="6858509" y="533363"/>
          <a:ext cx="2267915" cy="2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41" name="Equation" r:id="rId21" imgW="3746160" imgH="457200" progId="Equation.DSMT4">
                  <p:embed/>
                </p:oleObj>
              </mc:Choice>
              <mc:Fallback>
                <p:oleObj name="Equation" r:id="rId21" imgW="3746160" imgH="457200" progId="Equation.DSMT4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509" y="533363"/>
                        <a:ext cx="2267915" cy="2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6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9367"/>
              </p:ext>
            </p:extLst>
          </p:nvPr>
        </p:nvGraphicFramePr>
        <p:xfrm>
          <a:off x="467544" y="908720"/>
          <a:ext cx="82169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5" name="Equation" r:id="rId3" imgW="8216640" imgH="2539800" progId="Equation.DSMT4">
                  <p:embed/>
                </p:oleObj>
              </mc:Choice>
              <mc:Fallback>
                <p:oleObj name="Equation" r:id="rId3" imgW="8216640" imgH="2539800" progId="Equation.DSMT4">
                  <p:embed/>
                  <p:pic>
                    <p:nvPicPr>
                      <p:cNvPr id="327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82169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8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126123" cy="187220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每轮迭代中，前</a:t>
            </a:r>
            <a:r>
              <a:rPr lang="en-US" altLang="zh-CN" sz="2800" dirty="0"/>
              <a:t>n</a:t>
            </a:r>
            <a:r>
              <a:rPr lang="zh-CN" altLang="en-US" sz="2800" dirty="0"/>
              <a:t>个方向应线性无关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Powell</a:t>
            </a:r>
            <a:r>
              <a:rPr lang="zh-CN" altLang="en-US" sz="2800" dirty="0"/>
              <a:t>方法具二次终止性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完成</a:t>
            </a:r>
            <a:r>
              <a:rPr lang="en-US" altLang="zh-CN" sz="2800" dirty="0"/>
              <a:t>n</a:t>
            </a:r>
            <a:r>
              <a:rPr lang="zh-CN" altLang="en-US" sz="2800" dirty="0"/>
              <a:t>个阶段的迭代之后，必得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共轭的方向</a:t>
            </a: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07751"/>
              </p:ext>
            </p:extLst>
          </p:nvPr>
        </p:nvGraphicFramePr>
        <p:xfrm>
          <a:off x="760739" y="2781052"/>
          <a:ext cx="725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1" name="Equation" r:id="rId3" imgW="7251480" imgH="431640" progId="Equation.DSMT4">
                  <p:embed/>
                </p:oleObj>
              </mc:Choice>
              <mc:Fallback>
                <p:oleObj name="Equation" r:id="rId3" imgW="7251480" imgH="431640" progId="Equation.DSMT4">
                  <p:embed/>
                  <p:pic>
                    <p:nvPicPr>
                      <p:cNvPr id="378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9" y="2781052"/>
                        <a:ext cx="725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9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11560" y="680641"/>
            <a:ext cx="770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/>
              <a:t>1</a:t>
            </a:r>
            <a:r>
              <a:rPr lang="zh-CN" altLang="en-US" sz="2800"/>
              <a:t>，在相继两次迭代中</a:t>
            </a:r>
            <a:r>
              <a:rPr lang="en-US" altLang="zh-CN" sz="2800"/>
              <a:t>,</a:t>
            </a:r>
            <a:r>
              <a:rPr lang="zh-CN" altLang="en-US" sz="2800"/>
              <a:t>梯度方向互相正交</a:t>
            </a:r>
            <a:r>
              <a:rPr lang="en-US" altLang="zh-CN" sz="2800"/>
              <a:t>.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96073"/>
              </p:ext>
            </p:extLst>
          </p:nvPr>
        </p:nvGraphicFramePr>
        <p:xfrm>
          <a:off x="341684" y="1442421"/>
          <a:ext cx="8245475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9" name="Equation" r:id="rId3" imgW="3454200" imgH="1676160" progId="Equation.3">
                  <p:embed/>
                </p:oleObj>
              </mc:Choice>
              <mc:Fallback>
                <p:oleObj name="Equation" r:id="rId3" imgW="3454200" imgH="167616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84" y="1442421"/>
                        <a:ext cx="8245475" cy="400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22990" y="21432"/>
            <a:ext cx="3600450" cy="5032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/>
              <a:t>最速下降法的收敛性</a:t>
            </a:r>
          </a:p>
        </p:txBody>
      </p:sp>
    </p:spTree>
    <p:extLst>
      <p:ext uri="{BB962C8B-B14F-4D97-AF65-F5344CB8AC3E}">
        <p14:creationId xmlns:p14="http://schemas.microsoft.com/office/powerpoint/2010/main" val="22632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62028"/>
            <a:ext cx="6523062" cy="52268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664175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靠近极小值时收敛速度减慢</a:t>
            </a:r>
            <a:r>
              <a:rPr lang="en-US" altLang="zh-CN"/>
              <a:t>,</a:t>
            </a:r>
            <a:r>
              <a:rPr lang="zh-CN" altLang="en-US"/>
              <a:t>产生锯齿现象</a:t>
            </a:r>
          </a:p>
        </p:txBody>
      </p:sp>
    </p:spTree>
    <p:extLst>
      <p:ext uri="{BB962C8B-B14F-4D97-AF65-F5344CB8AC3E}">
        <p14:creationId xmlns:p14="http://schemas.microsoft.com/office/powerpoint/2010/main" val="27595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8992</TotalTime>
  <Words>1898</Words>
  <Application>Microsoft Office PowerPoint</Application>
  <PresentationFormat>全屏显示(4:3)</PresentationFormat>
  <Paragraphs>227</Paragraphs>
  <Slides>77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5" baseType="lpstr">
      <vt:lpstr>楷体_GB2312</vt:lpstr>
      <vt:lpstr>Arial</vt:lpstr>
      <vt:lpstr>Cambria Math</vt:lpstr>
      <vt:lpstr>Times New Roman</vt:lpstr>
      <vt:lpstr>Wingdings</vt:lpstr>
      <vt:lpstr>诗情画意</vt:lpstr>
      <vt:lpstr>公式</vt:lpstr>
      <vt:lpstr>Equation</vt:lpstr>
      <vt:lpstr>PowerPoint 演示文稿</vt:lpstr>
      <vt:lpstr>PowerPoint 演示文稿</vt:lpstr>
      <vt:lpstr>PowerPoint 演示文稿</vt:lpstr>
      <vt:lpstr>一 、最速下降法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二、牛顿法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三、共轭梯度法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四、拟牛顿法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无约束最优化的直接方法</vt:lpstr>
      <vt:lpstr>一、模式搜索法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二、Powell法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最优化理论与算法</dc:title>
  <dc:creator>mlu</dc:creator>
  <cp:lastModifiedBy>f</cp:lastModifiedBy>
  <cp:revision>577</cp:revision>
  <dcterms:created xsi:type="dcterms:W3CDTF">2006-04-18T02:55:47Z</dcterms:created>
  <dcterms:modified xsi:type="dcterms:W3CDTF">2022-11-18T07:44:18Z</dcterms:modified>
</cp:coreProperties>
</file>