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5"/>
  </p:notesMasterIdLst>
  <p:sldIdLst>
    <p:sldId id="386" r:id="rId2"/>
    <p:sldId id="498" r:id="rId3"/>
    <p:sldId id="496" r:id="rId4"/>
    <p:sldId id="504" r:id="rId5"/>
    <p:sldId id="505" r:id="rId6"/>
    <p:sldId id="506" r:id="rId7"/>
    <p:sldId id="675" r:id="rId8"/>
    <p:sldId id="624" r:id="rId9"/>
    <p:sldId id="625" r:id="rId10"/>
    <p:sldId id="676" r:id="rId11"/>
    <p:sldId id="508" r:id="rId12"/>
    <p:sldId id="509" r:id="rId13"/>
    <p:sldId id="510" r:id="rId14"/>
    <p:sldId id="519" r:id="rId15"/>
    <p:sldId id="521" r:id="rId16"/>
    <p:sldId id="522" r:id="rId17"/>
    <p:sldId id="523" r:id="rId18"/>
    <p:sldId id="527" r:id="rId19"/>
    <p:sldId id="530" r:id="rId20"/>
    <p:sldId id="531" r:id="rId21"/>
    <p:sldId id="532" r:id="rId22"/>
    <p:sldId id="540" r:id="rId23"/>
    <p:sldId id="541" r:id="rId24"/>
    <p:sldId id="542" r:id="rId25"/>
    <p:sldId id="543" r:id="rId26"/>
    <p:sldId id="544" r:id="rId27"/>
    <p:sldId id="545" r:id="rId28"/>
    <p:sldId id="547" r:id="rId29"/>
    <p:sldId id="548" r:id="rId30"/>
    <p:sldId id="549" r:id="rId31"/>
    <p:sldId id="550" r:id="rId32"/>
    <p:sldId id="551" r:id="rId33"/>
    <p:sldId id="554" r:id="rId34"/>
    <p:sldId id="622" r:id="rId35"/>
    <p:sldId id="581" r:id="rId36"/>
    <p:sldId id="582" r:id="rId37"/>
    <p:sldId id="583" r:id="rId38"/>
    <p:sldId id="584" r:id="rId39"/>
    <p:sldId id="591" r:id="rId40"/>
    <p:sldId id="592" r:id="rId41"/>
    <p:sldId id="593" r:id="rId42"/>
    <p:sldId id="594" r:id="rId43"/>
    <p:sldId id="595" r:id="rId44"/>
    <p:sldId id="598" r:id="rId45"/>
    <p:sldId id="601" r:id="rId46"/>
    <p:sldId id="494" r:id="rId47"/>
    <p:sldId id="627" r:id="rId48"/>
    <p:sldId id="628" r:id="rId49"/>
    <p:sldId id="629" r:id="rId50"/>
    <p:sldId id="630" r:id="rId51"/>
    <p:sldId id="730" r:id="rId52"/>
    <p:sldId id="633" r:id="rId53"/>
    <p:sldId id="635" r:id="rId54"/>
    <p:sldId id="636" r:id="rId55"/>
    <p:sldId id="637" r:id="rId56"/>
    <p:sldId id="638" r:id="rId57"/>
    <p:sldId id="639" r:id="rId58"/>
    <p:sldId id="269" r:id="rId59"/>
    <p:sldId id="641" r:id="rId60"/>
    <p:sldId id="642" r:id="rId61"/>
    <p:sldId id="644" r:id="rId62"/>
    <p:sldId id="645" r:id="rId63"/>
    <p:sldId id="646" r:id="rId64"/>
    <p:sldId id="647" r:id="rId65"/>
    <p:sldId id="648" r:id="rId66"/>
    <p:sldId id="649" r:id="rId67"/>
    <p:sldId id="377" r:id="rId68"/>
    <p:sldId id="677" r:id="rId69"/>
    <p:sldId id="679" r:id="rId70"/>
    <p:sldId id="680" r:id="rId71"/>
    <p:sldId id="681" r:id="rId72"/>
    <p:sldId id="682" r:id="rId73"/>
    <p:sldId id="683" r:id="rId74"/>
    <p:sldId id="731" r:id="rId75"/>
    <p:sldId id="732" r:id="rId76"/>
    <p:sldId id="733" r:id="rId77"/>
    <p:sldId id="734" r:id="rId78"/>
    <p:sldId id="735" r:id="rId79"/>
    <p:sldId id="691" r:id="rId80"/>
    <p:sldId id="270" r:id="rId81"/>
    <p:sldId id="693" r:id="rId82"/>
    <p:sldId id="694" r:id="rId83"/>
    <p:sldId id="699" r:id="rId84"/>
    <p:sldId id="702" r:id="rId85"/>
    <p:sldId id="703" r:id="rId86"/>
    <p:sldId id="704" r:id="rId87"/>
    <p:sldId id="705" r:id="rId88"/>
    <p:sldId id="728" r:id="rId89"/>
    <p:sldId id="729" r:id="rId90"/>
    <p:sldId id="708" r:id="rId91"/>
    <p:sldId id="709" r:id="rId92"/>
    <p:sldId id="710" r:id="rId93"/>
    <p:sldId id="727" r:id="rId9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02" autoAdjust="0"/>
    <p:restoredTop sz="94660"/>
  </p:normalViewPr>
  <p:slideViewPr>
    <p:cSldViewPr>
      <p:cViewPr varScale="1">
        <p:scale>
          <a:sx n="68" d="100"/>
          <a:sy n="68" d="100"/>
        </p:scale>
        <p:origin x="7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2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2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4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47.wmf"/><Relationship Id="rId1" Type="http://schemas.openxmlformats.org/officeDocument/2006/relationships/image" Target="../media/image1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47.wmf"/><Relationship Id="rId1" Type="http://schemas.openxmlformats.org/officeDocument/2006/relationships/image" Target="../media/image156.wmf"/><Relationship Id="rId4" Type="http://schemas.openxmlformats.org/officeDocument/2006/relationships/image" Target="../media/image15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5.wmf"/><Relationship Id="rId1" Type="http://schemas.openxmlformats.org/officeDocument/2006/relationships/image" Target="../media/image15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3.wmf"/><Relationship Id="rId4" Type="http://schemas.openxmlformats.org/officeDocument/2006/relationships/image" Target="../media/image168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4" Type="http://schemas.openxmlformats.org/officeDocument/2006/relationships/image" Target="../media/image20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4" Type="http://schemas.openxmlformats.org/officeDocument/2006/relationships/image" Target="../media/image205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4" Type="http://schemas.openxmlformats.org/officeDocument/2006/relationships/image" Target="../media/image220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4DAE47-8D20-4200-BBD5-555B6C386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1BAF0F9-7B09-4A11-8B02-6DE4523D17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41AC6F9-2FCD-4801-9ED2-A4572E9338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22DEA77-F12D-4E2F-BA75-3708D7043F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F3D5B76-EB55-46AD-AD87-566AB8D99E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F332EA9-3719-4344-9A42-A330AB393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1D4CE0-FA47-4026-A586-166943634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530277-5111-4DBC-B0F8-AA7C896EC5AB}" type="slidenum">
              <a:rPr lang="en-US" altLang="zh-CN" b="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77EC57-584C-4466-8C73-2182701A4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8B6F31-C6A1-445D-B218-CACA490BB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44A7B-C493-4252-BC40-6D43D7DD7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8D0C8-FAE3-4937-8EDE-D39289975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7AA07-C98F-4B98-B8CF-91D3EEAF0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C8326A-DC5E-4C03-B7E4-AF22E3D37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0820B-074B-46EA-A7A9-FFF9CDA49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C4694-7BDB-474F-ACC3-1224775CF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1E265-B1E9-4284-BB23-E2C003431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9D859B-C1B9-4E64-A0D2-F9DA6F2A9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F07206-1463-4913-83DD-13F6F3B88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870D-B5A8-430B-92DD-2875D259D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34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9B207-A1E6-454C-B543-CAC0C152D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78FF2-82DF-4974-9581-3A6934211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AD490-EAEC-44FB-B4E2-BE125CA3D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E7CC9-AF9A-414C-9E80-B6C45C600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81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148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1148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BDABF-2F69-4E07-A880-6088EEA9CE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23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6850E-90CE-42A7-BB9F-EAF1C9B73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AD87B8-97A1-455F-A71D-5ADF1917D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B64003-6C70-4F74-856E-9E8C6F60E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BBE20-E0BF-4A7E-90F3-58DCEE60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7449FF-707F-416D-A9FB-3BFEF8E52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22C4AD-A84B-4D89-91B8-DBAA01850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2F0826-F05B-41D1-B184-DB5CB0B0A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44FE-012F-4FA9-8F9C-7896BE0C0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75CA-2AC4-4596-9C3A-37D1F338B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9ADF7-401D-4B63-9CD3-1AD61BEED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299D6-F463-45FC-A08D-E7BD44D3C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FA84F-D96F-4B41-B2CB-1F99700E5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8F2513-67A6-405E-B8AB-D6CA989FE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034103-AB9B-44EF-B64C-344EB3A64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96FF2F-17F7-4BD1-8025-93F506CA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9D50-1B36-46B3-BCC7-13262929B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36AF87-210D-4196-86AD-AE0C0FD93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25DD3-9776-4D4B-B5A5-50C10B693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781E1-303F-449E-9005-633CF6BC3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BC4-33F5-4D0C-A964-6F51CCD3F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9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AE1A32-E4CF-406E-94E3-70CC8E2C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67A9F6-F6B7-46DB-9B31-849ECA4C2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23F1F-B228-4EB5-A785-7FE153D4E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D369D-F5B3-4950-83CE-6EE889662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806B-837D-4C87-8F9F-C8344C455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EA7-7DE2-4195-A56D-0D3770DE8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761E9-6D93-49C0-8E9F-FC05933FC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072B2-B6A1-4AA6-9AC2-0F62CFEC4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4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57277-F12C-4369-9362-BCC4A72D8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05CDE-0A9F-4A40-BD91-4A2900904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FA52-1A17-4659-A02C-D7DF0615E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733-CD7C-4973-AA10-DE79B5B52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9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59D68D-CB6B-4DED-AB3C-1830897F88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61A329-49A5-499F-8AE7-6597251F8A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F2414D3-48BF-48D5-B726-C185EDD59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E929C55-D58E-4FE2-B082-C267469905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31E2669-312E-4181-8999-9E7AF3DE26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F4CAC4-0519-4874-88C2-39602B5EE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45.pn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4.wmf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7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oleObject" Target="../embeddings/oleObject125.bin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37.png"/><Relationship Id="rId4" Type="http://schemas.openxmlformats.org/officeDocument/2006/relationships/image" Target="../media/image12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3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50.wmf"/><Relationship Id="rId11" Type="http://schemas.openxmlformats.org/officeDocument/2006/relationships/image" Target="../media/image163.png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5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60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6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9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4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9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207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1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5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6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0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1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14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21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23.wmf"/><Relationship Id="rId9" Type="http://schemas.openxmlformats.org/officeDocument/2006/relationships/image" Target="../media/image233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9318" y="476672"/>
            <a:ext cx="8352928" cy="1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300" b="1">
                <a:solidFill>
                  <a:srgbClr val="FF0000"/>
                </a:solidFill>
                <a:ea typeface="楷体_GB2312" pitchFamily="49" charset="-122"/>
              </a:rPr>
              <a:t>第四讲 约束最优化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348880"/>
            <a:ext cx="648072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4.1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约束极值问题的最优性条件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4.2 Lagrange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对偶问题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4.3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可行方向法</a:t>
            </a: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4.4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惩罚函数法</a:t>
            </a: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 </a:t>
            </a:r>
            <a:endParaRPr lang="zh-CN" altLang="en-US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4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2578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D4C103-4670-4D26-BD76-85C3CCCA4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81953"/>
              </p:ext>
            </p:extLst>
          </p:nvPr>
        </p:nvGraphicFramePr>
        <p:xfrm>
          <a:off x="6444208" y="0"/>
          <a:ext cx="2526266" cy="7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4" imgW="1726920" imgH="482400" progId="Equation.DSMT4">
                  <p:embed/>
                </p:oleObj>
              </mc:Choice>
              <mc:Fallback>
                <p:oleObj name="Equation" r:id="rId4" imgW="1726920" imgH="482400" progId="Equation.DSMT4">
                  <p:embed/>
                  <p:pic>
                    <p:nvPicPr>
                      <p:cNvPr id="839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0"/>
                        <a:ext cx="2526266" cy="711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2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85930"/>
            <a:ext cx="8290569" cy="8651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/>
              <a:t>二 、不等式约束问题的一阶最优性条件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02383"/>
              </p:ext>
            </p:extLst>
          </p:nvPr>
        </p:nvGraphicFramePr>
        <p:xfrm>
          <a:off x="1761974" y="908720"/>
          <a:ext cx="4766619" cy="160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3" imgW="2184120" imgH="736560" progId="Equation.3">
                  <p:embed/>
                </p:oleObj>
              </mc:Choice>
              <mc:Fallback>
                <p:oleObj name="公式" r:id="rId3" imgW="2184120" imgH="73656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974" y="908720"/>
                        <a:ext cx="4766619" cy="1607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1854" y="2679203"/>
            <a:ext cx="6477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/>
              <a:t>定义</a:t>
            </a:r>
            <a:r>
              <a:rPr lang="en-US" altLang="zh-CN" sz="2600"/>
              <a:t>: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037302"/>
              </p:ext>
            </p:extLst>
          </p:nvPr>
        </p:nvGraphicFramePr>
        <p:xfrm>
          <a:off x="423290" y="2719189"/>
          <a:ext cx="814705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4038480" imgH="1168200" progId="Equation.DSMT4">
                  <p:embed/>
                </p:oleObj>
              </mc:Choice>
              <mc:Fallback>
                <p:oleObj name="Equation" r:id="rId5" imgW="4038480" imgH="1168200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90" y="2719189"/>
                        <a:ext cx="8147050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38051"/>
              </p:ext>
            </p:extLst>
          </p:nvPr>
        </p:nvGraphicFramePr>
        <p:xfrm>
          <a:off x="713793" y="5198201"/>
          <a:ext cx="3096791" cy="47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公式" r:id="rId7" imgW="1663560" imgH="253800" progId="Equation.3">
                  <p:embed/>
                </p:oleObj>
              </mc:Choice>
              <mc:Fallback>
                <p:oleObj name="公式" r:id="rId7" imgW="1663560" imgH="25380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93" y="5198201"/>
                        <a:ext cx="3096791" cy="472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346AEAB-208B-432B-9E3D-E30FE5752004}"/>
              </a:ext>
            </a:extLst>
          </p:cNvPr>
          <p:cNvSpPr txBox="1"/>
          <p:nvPr/>
        </p:nvSpPr>
        <p:spPr>
          <a:xfrm>
            <a:off x="3810584" y="5168255"/>
            <a:ext cx="4663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为起作用约束下标集</a:t>
            </a:r>
          </a:p>
        </p:txBody>
      </p:sp>
    </p:spTree>
    <p:extLst>
      <p:ext uri="{BB962C8B-B14F-4D97-AF65-F5344CB8AC3E}">
        <p14:creationId xmlns:p14="http://schemas.microsoft.com/office/powerpoint/2010/main" val="19326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93792"/>
              </p:ext>
            </p:extLst>
          </p:nvPr>
        </p:nvGraphicFramePr>
        <p:xfrm>
          <a:off x="874831" y="650821"/>
          <a:ext cx="4129588" cy="392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3" imgW="1828800" imgH="1739880" progId="Equation.3">
                  <p:embed/>
                </p:oleObj>
              </mc:Choice>
              <mc:Fallback>
                <p:oleObj name="公式" r:id="rId3" imgW="1828800" imgH="173988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31" y="650821"/>
                        <a:ext cx="4129588" cy="3929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c 8"/>
          <p:cNvSpPr>
            <a:spLocks/>
          </p:cNvSpPr>
          <p:nvPr/>
        </p:nvSpPr>
        <p:spPr bwMode="auto">
          <a:xfrm>
            <a:off x="6083920" y="1547050"/>
            <a:ext cx="1584325" cy="1439862"/>
          </a:xfrm>
          <a:custGeom>
            <a:avLst/>
            <a:gdLst>
              <a:gd name="T0" fmla="*/ 0 w 21600"/>
              <a:gd name="T1" fmla="*/ 0 h 21600"/>
              <a:gd name="T2" fmla="*/ 1584325 w 21600"/>
              <a:gd name="T3" fmla="*/ 1439862 h 21600"/>
              <a:gd name="T4" fmla="*/ 0 w 21600"/>
              <a:gd name="T5" fmla="*/ 14398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Line 9"/>
          <p:cNvSpPr>
            <a:spLocks noChangeShapeType="1"/>
          </p:cNvSpPr>
          <p:nvPr/>
        </p:nvSpPr>
        <p:spPr bwMode="auto">
          <a:xfrm flipV="1">
            <a:off x="6083920" y="1475612"/>
            <a:ext cx="1512887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754887"/>
            <a:ext cx="295275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18"/>
          <p:cNvSpPr>
            <a:spLocks noChangeShapeType="1"/>
          </p:cNvSpPr>
          <p:nvPr/>
        </p:nvSpPr>
        <p:spPr bwMode="auto">
          <a:xfrm>
            <a:off x="5652120" y="3202812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19"/>
          <p:cNvSpPr>
            <a:spLocks noChangeShapeType="1"/>
          </p:cNvSpPr>
          <p:nvPr/>
        </p:nvSpPr>
        <p:spPr bwMode="auto">
          <a:xfrm flipV="1">
            <a:off x="6012482" y="82632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Rectangle 20"/>
          <p:cNvSpPr>
            <a:spLocks noChangeArrowheads="1"/>
          </p:cNvSpPr>
          <p:nvPr/>
        </p:nvSpPr>
        <p:spPr bwMode="auto">
          <a:xfrm>
            <a:off x="7020545" y="2699575"/>
            <a:ext cx="431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7812707" y="3131375"/>
            <a:ext cx="5762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39" name="Rectangle 22"/>
          <p:cNvSpPr>
            <a:spLocks noChangeArrowheads="1"/>
          </p:cNvSpPr>
          <p:nvPr/>
        </p:nvSpPr>
        <p:spPr bwMode="auto">
          <a:xfrm>
            <a:off x="7163420" y="1620075"/>
            <a:ext cx="504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540" name="Oval 23"/>
          <p:cNvSpPr>
            <a:spLocks noChangeArrowheads="1"/>
          </p:cNvSpPr>
          <p:nvPr/>
        </p:nvSpPr>
        <p:spPr bwMode="auto">
          <a:xfrm>
            <a:off x="7380907" y="2123312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1" name="Oval 24"/>
          <p:cNvSpPr>
            <a:spLocks noChangeArrowheads="1"/>
          </p:cNvSpPr>
          <p:nvPr/>
        </p:nvSpPr>
        <p:spPr bwMode="auto">
          <a:xfrm>
            <a:off x="7957170" y="3129787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7596807" y="1402587"/>
            <a:ext cx="1223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i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</a:rPr>
              <a:t>-</a:t>
            </a:r>
            <a:r>
              <a:rPr lang="en-US" altLang="zh-CN" sz="2200" i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>
            <a:off x="7020545" y="2123312"/>
            <a:ext cx="360362" cy="287338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7380907" y="2123312"/>
            <a:ext cx="215900" cy="287338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>
            <a:off x="7523782" y="3202812"/>
            <a:ext cx="433388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7957170" y="2699575"/>
            <a:ext cx="0" cy="503237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48186"/>
              </p:ext>
            </p:extLst>
          </p:nvPr>
        </p:nvGraphicFramePr>
        <p:xfrm>
          <a:off x="342166" y="2563838"/>
          <a:ext cx="84248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公式" r:id="rId3" imgW="4000320" imgH="457200" progId="Equation.3">
                  <p:embed/>
                </p:oleObj>
              </mc:Choice>
              <mc:Fallback>
                <p:oleObj name="公式" r:id="rId3" imgW="4000320" imgH="4572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66" y="2563838"/>
                        <a:ext cx="842486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34951"/>
              </p:ext>
            </p:extLst>
          </p:nvPr>
        </p:nvGraphicFramePr>
        <p:xfrm>
          <a:off x="611560" y="764704"/>
          <a:ext cx="6153835" cy="139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2336760" imgH="558720" progId="Equation.DSMT4">
                  <p:embed/>
                </p:oleObj>
              </mc:Choice>
              <mc:Fallback>
                <p:oleObj name="Equation" r:id="rId5" imgW="2336760" imgH="558720" progId="Equation.DSMT4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64704"/>
                        <a:ext cx="6153835" cy="1393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37230"/>
              </p:ext>
            </p:extLst>
          </p:nvPr>
        </p:nvGraphicFramePr>
        <p:xfrm>
          <a:off x="3995103" y="4005064"/>
          <a:ext cx="4771925" cy="133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4178160" imgH="1168200" progId="Equation.DSMT4">
                  <p:embed/>
                </p:oleObj>
              </mc:Choice>
              <mc:Fallback>
                <p:oleObj name="Equation" r:id="rId7" imgW="4178160" imgH="11682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103" y="4005064"/>
                        <a:ext cx="4771925" cy="1333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5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7549" y="548680"/>
            <a:ext cx="7704138" cy="863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/>
              <a:t>Karush-Kuhn-Tucker(KKT)</a:t>
            </a:r>
            <a:r>
              <a:rPr lang="zh-CN" altLang="en-US" sz="3200"/>
              <a:t>条件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11468"/>
              </p:ext>
            </p:extLst>
          </p:nvPr>
        </p:nvGraphicFramePr>
        <p:xfrm>
          <a:off x="467544" y="1404969"/>
          <a:ext cx="838835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3136680" imgH="1473120" progId="Equation.DSMT4">
                  <p:embed/>
                </p:oleObj>
              </mc:Choice>
              <mc:Fallback>
                <p:oleObj name="Equation" r:id="rId3" imgW="3136680" imgH="1473120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04969"/>
                        <a:ext cx="8388350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7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85825"/>
              </p:ext>
            </p:extLst>
          </p:nvPr>
        </p:nvGraphicFramePr>
        <p:xfrm>
          <a:off x="217488" y="549275"/>
          <a:ext cx="8659812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3238200" imgH="1854000" progId="Equation.DSMT4">
                  <p:embed/>
                </p:oleObj>
              </mc:Choice>
              <mc:Fallback>
                <p:oleObj name="Equation" r:id="rId3" imgW="3238200" imgH="185400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549275"/>
                        <a:ext cx="8659812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6322120" y="3051499"/>
            <a:ext cx="2520950" cy="936625"/>
          </a:xfrm>
          <a:prstGeom prst="wedgeRoundRectCallout">
            <a:avLst>
              <a:gd name="adj1" fmla="val -83565"/>
              <a:gd name="adj2" fmla="val 114407"/>
              <a:gd name="adj3" fmla="val 16667"/>
            </a:avLst>
          </a:prstGeom>
          <a:solidFill>
            <a:srgbClr val="33CC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</a:rPr>
              <a:t>互补松弛条件</a:t>
            </a:r>
          </a:p>
        </p:txBody>
      </p:sp>
    </p:spTree>
    <p:extLst>
      <p:ext uri="{BB962C8B-B14F-4D97-AF65-F5344CB8AC3E}">
        <p14:creationId xmlns:p14="http://schemas.microsoft.com/office/powerpoint/2010/main" val="32474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538024"/>
              </p:ext>
            </p:extLst>
          </p:nvPr>
        </p:nvGraphicFramePr>
        <p:xfrm>
          <a:off x="276225" y="511175"/>
          <a:ext cx="6142038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3" imgW="2768400" imgH="1257120" progId="Equation.DSMT4">
                  <p:embed/>
                </p:oleObj>
              </mc:Choice>
              <mc:Fallback>
                <p:oleObj name="Equation" r:id="rId3" imgW="2768400" imgH="1257120" progId="Equation.DSMT4">
                  <p:embed/>
                  <p:pic>
                    <p:nvPicPr>
                      <p:cNvPr id="358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511175"/>
                        <a:ext cx="6142038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11" y="3453782"/>
            <a:ext cx="33845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Line 7"/>
          <p:cNvSpPr>
            <a:spLocks noChangeShapeType="1"/>
          </p:cNvSpPr>
          <p:nvPr/>
        </p:nvSpPr>
        <p:spPr bwMode="auto">
          <a:xfrm flipV="1">
            <a:off x="3933998" y="3515695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 flipV="1">
            <a:off x="3933998" y="3731595"/>
            <a:ext cx="15843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Oval 9"/>
          <p:cNvSpPr>
            <a:spLocks noChangeArrowheads="1"/>
          </p:cNvSpPr>
          <p:nvPr/>
        </p:nvSpPr>
        <p:spPr bwMode="auto">
          <a:xfrm>
            <a:off x="5157961" y="5244482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3" name="Line 10"/>
          <p:cNvSpPr>
            <a:spLocks noChangeShapeType="1"/>
          </p:cNvSpPr>
          <p:nvPr/>
        </p:nvSpPr>
        <p:spPr bwMode="auto">
          <a:xfrm>
            <a:off x="3933998" y="5315920"/>
            <a:ext cx="28733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1"/>
          <p:cNvSpPr>
            <a:spLocks noChangeShapeType="1"/>
          </p:cNvSpPr>
          <p:nvPr/>
        </p:nvSpPr>
        <p:spPr bwMode="auto">
          <a:xfrm flipH="1">
            <a:off x="3573636" y="5315920"/>
            <a:ext cx="36036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2"/>
          <p:cNvSpPr>
            <a:spLocks noChangeShapeType="1"/>
          </p:cNvSpPr>
          <p:nvPr/>
        </p:nvSpPr>
        <p:spPr bwMode="auto">
          <a:xfrm flipH="1" flipV="1">
            <a:off x="3502198" y="4884120"/>
            <a:ext cx="431800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Oval 13"/>
          <p:cNvSpPr>
            <a:spLocks noChangeArrowheads="1"/>
          </p:cNvSpPr>
          <p:nvPr/>
        </p:nvSpPr>
        <p:spPr bwMode="auto">
          <a:xfrm>
            <a:off x="3900661" y="5277820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7" name="Oval 14"/>
          <p:cNvSpPr>
            <a:spLocks noChangeArrowheads="1"/>
          </p:cNvSpPr>
          <p:nvPr/>
        </p:nvSpPr>
        <p:spPr bwMode="auto">
          <a:xfrm>
            <a:off x="5373861" y="3803032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8" name="Line 15"/>
          <p:cNvSpPr>
            <a:spLocks noChangeShapeType="1"/>
          </p:cNvSpPr>
          <p:nvPr/>
        </p:nvSpPr>
        <p:spPr bwMode="auto">
          <a:xfrm flipH="1" flipV="1">
            <a:off x="4942061" y="3371232"/>
            <a:ext cx="431800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16"/>
          <p:cNvSpPr>
            <a:spLocks noChangeShapeType="1"/>
          </p:cNvSpPr>
          <p:nvPr/>
        </p:nvSpPr>
        <p:spPr bwMode="auto">
          <a:xfrm flipH="1" flipV="1">
            <a:off x="5157961" y="3587132"/>
            <a:ext cx="215900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Line 17"/>
          <p:cNvSpPr>
            <a:spLocks noChangeShapeType="1"/>
          </p:cNvSpPr>
          <p:nvPr/>
        </p:nvSpPr>
        <p:spPr bwMode="auto">
          <a:xfrm>
            <a:off x="5418311" y="3876057"/>
            <a:ext cx="144462" cy="3587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84026"/>
              </p:ext>
            </p:extLst>
          </p:nvPr>
        </p:nvGraphicFramePr>
        <p:xfrm>
          <a:off x="4126086" y="5376245"/>
          <a:ext cx="742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公式" r:id="rId6" imgW="583920" imgH="228600" progId="Equation.3">
                  <p:embed/>
                </p:oleObj>
              </mc:Choice>
              <mc:Fallback>
                <p:oleObj name="公式" r:id="rId6" imgW="583920" imgH="228600" progId="Equation.3">
                  <p:embed/>
                  <p:pic>
                    <p:nvPicPr>
                      <p:cNvPr id="3584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086" y="5376245"/>
                        <a:ext cx="742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12480"/>
              </p:ext>
            </p:extLst>
          </p:nvPr>
        </p:nvGraphicFramePr>
        <p:xfrm>
          <a:off x="2997373" y="5315920"/>
          <a:ext cx="6778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公式" r:id="rId8" imgW="533160" imgH="228600" progId="Equation.3">
                  <p:embed/>
                </p:oleObj>
              </mc:Choice>
              <mc:Fallback>
                <p:oleObj name="公式" r:id="rId8" imgW="533160" imgH="228600" progId="Equation.3">
                  <p:embed/>
                  <p:pic>
                    <p:nvPicPr>
                      <p:cNvPr id="3584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373" y="5315920"/>
                        <a:ext cx="6778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8707"/>
              </p:ext>
            </p:extLst>
          </p:nvPr>
        </p:nvGraphicFramePr>
        <p:xfrm>
          <a:off x="3068811" y="4439620"/>
          <a:ext cx="774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公式" r:id="rId10" imgW="609480" imgH="228600" progId="Equation.3">
                  <p:embed/>
                </p:oleObj>
              </mc:Choice>
              <mc:Fallback>
                <p:oleObj name="公式" r:id="rId10" imgW="609480" imgH="228600" progId="Equation.3">
                  <p:embed/>
                  <p:pic>
                    <p:nvPicPr>
                      <p:cNvPr id="3584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811" y="4439620"/>
                        <a:ext cx="7747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66350"/>
              </p:ext>
            </p:extLst>
          </p:nvPr>
        </p:nvGraphicFramePr>
        <p:xfrm>
          <a:off x="4175298" y="3299795"/>
          <a:ext cx="7096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12" imgW="558720" imgH="228600" progId="Equation.3">
                  <p:embed/>
                </p:oleObj>
              </mc:Choice>
              <mc:Fallback>
                <p:oleObj name="公式" r:id="rId12" imgW="558720" imgH="228600" progId="Equation.3">
                  <p:embed/>
                  <p:pic>
                    <p:nvPicPr>
                      <p:cNvPr id="3584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298" y="3299795"/>
                        <a:ext cx="7096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992793"/>
              </p:ext>
            </p:extLst>
          </p:nvPr>
        </p:nvGraphicFramePr>
        <p:xfrm>
          <a:off x="5230986" y="3299795"/>
          <a:ext cx="790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14" imgW="622080" imgH="228600" progId="Equation.3">
                  <p:embed/>
                </p:oleObj>
              </mc:Choice>
              <mc:Fallback>
                <p:oleObj name="公式" r:id="rId14" imgW="622080" imgH="228600" progId="Equation.3">
                  <p:embed/>
                  <p:pic>
                    <p:nvPicPr>
                      <p:cNvPr id="3584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986" y="3299795"/>
                        <a:ext cx="790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89596"/>
              </p:ext>
            </p:extLst>
          </p:nvPr>
        </p:nvGraphicFramePr>
        <p:xfrm>
          <a:off x="5318298" y="4234832"/>
          <a:ext cx="774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16" imgW="609480" imgH="228600" progId="Equation.3">
                  <p:embed/>
                </p:oleObj>
              </mc:Choice>
              <mc:Fallback>
                <p:oleObj name="公式" r:id="rId16" imgW="609480" imgH="228600" progId="Equation.3">
                  <p:embed/>
                  <p:pic>
                    <p:nvPicPr>
                      <p:cNvPr id="3584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298" y="4234832"/>
                        <a:ext cx="7747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3213273" y="5315920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Oval 25"/>
          <p:cNvSpPr>
            <a:spLocks noChangeArrowheads="1"/>
          </p:cNvSpPr>
          <p:nvPr/>
        </p:nvSpPr>
        <p:spPr bwMode="auto">
          <a:xfrm>
            <a:off x="6381923" y="5171457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3" name="Oval 26"/>
          <p:cNvSpPr>
            <a:spLocks noChangeArrowheads="1"/>
          </p:cNvSpPr>
          <p:nvPr/>
        </p:nvSpPr>
        <p:spPr bwMode="auto">
          <a:xfrm>
            <a:off x="6092998" y="4957145"/>
            <a:ext cx="792163" cy="7191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4" name="Oval 27"/>
          <p:cNvSpPr>
            <a:spLocks noChangeArrowheads="1"/>
          </p:cNvSpPr>
          <p:nvPr/>
        </p:nvSpPr>
        <p:spPr bwMode="auto">
          <a:xfrm>
            <a:off x="5445298" y="4379295"/>
            <a:ext cx="2016125" cy="16557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5" name="Oval 30"/>
          <p:cNvSpPr>
            <a:spLocks noChangeArrowheads="1"/>
          </p:cNvSpPr>
          <p:nvPr/>
        </p:nvSpPr>
        <p:spPr bwMode="auto">
          <a:xfrm>
            <a:off x="4869036" y="3515695"/>
            <a:ext cx="3240087" cy="29527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93555"/>
              </p:ext>
            </p:extLst>
          </p:nvPr>
        </p:nvGraphicFramePr>
        <p:xfrm>
          <a:off x="6885161" y="511175"/>
          <a:ext cx="2224881" cy="35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18" imgW="1663560" imgH="266400" progId="Equation.DSMT4">
                  <p:embed/>
                </p:oleObj>
              </mc:Choice>
              <mc:Fallback>
                <p:oleObj name="Equation" r:id="rId18" imgW="1663560" imgH="266400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161" y="511175"/>
                        <a:ext cx="2224881" cy="356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4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14519"/>
              </p:ext>
            </p:extLst>
          </p:nvPr>
        </p:nvGraphicFramePr>
        <p:xfrm>
          <a:off x="179512" y="476672"/>
          <a:ext cx="6925072" cy="190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3504960" imgH="965160" progId="Equation.DSMT4">
                  <p:embed/>
                </p:oleObj>
              </mc:Choice>
              <mc:Fallback>
                <p:oleObj name="Equation" r:id="rId3" imgW="3504960" imgH="96516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6925072" cy="1907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52659"/>
              </p:ext>
            </p:extLst>
          </p:nvPr>
        </p:nvGraphicFramePr>
        <p:xfrm>
          <a:off x="468313" y="2395538"/>
          <a:ext cx="6807200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3784320" imgH="2145960" progId="Equation.DSMT4">
                  <p:embed/>
                </p:oleObj>
              </mc:Choice>
              <mc:Fallback>
                <p:oleObj name="Equation" r:id="rId5" imgW="3784320" imgH="2145960" progId="Equation.DSMT4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95538"/>
                        <a:ext cx="6807200" cy="386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47589"/>
              </p:ext>
            </p:extLst>
          </p:nvPr>
        </p:nvGraphicFramePr>
        <p:xfrm>
          <a:off x="6875463" y="5010150"/>
          <a:ext cx="20494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1663560" imgH="901440" progId="Equation.DSMT4">
                  <p:embed/>
                </p:oleObj>
              </mc:Choice>
              <mc:Fallback>
                <p:oleObj name="Equation" r:id="rId7" imgW="1663560" imgH="90144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5010150"/>
                        <a:ext cx="204946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2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63897"/>
              </p:ext>
            </p:extLst>
          </p:nvPr>
        </p:nvGraphicFramePr>
        <p:xfrm>
          <a:off x="306388" y="765175"/>
          <a:ext cx="809466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3263760" imgH="1904760" progId="Equation.DSMT4">
                  <p:embed/>
                </p:oleObj>
              </mc:Choice>
              <mc:Fallback>
                <p:oleObj name="Equation" r:id="rId3" imgW="3263760" imgH="190476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765175"/>
                        <a:ext cx="809466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4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8255" y="260648"/>
            <a:ext cx="8243888" cy="12084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/>
              <a:t>三、 一般约束问题的一阶最优性条件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946535"/>
              </p:ext>
            </p:extLst>
          </p:nvPr>
        </p:nvGraphicFramePr>
        <p:xfrm>
          <a:off x="1091299" y="1268760"/>
          <a:ext cx="6138912" cy="201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3" imgW="2247840" imgH="736560" progId="Equation.3">
                  <p:embed/>
                </p:oleObj>
              </mc:Choice>
              <mc:Fallback>
                <p:oleObj name="公式" r:id="rId3" imgW="2247840" imgH="73656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299" y="1268760"/>
                        <a:ext cx="6138912" cy="2012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43488"/>
              </p:ext>
            </p:extLst>
          </p:nvPr>
        </p:nvGraphicFramePr>
        <p:xfrm>
          <a:off x="1115616" y="3429000"/>
          <a:ext cx="5257130" cy="257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917360" imgH="939600" progId="Equation.DSMT4">
                  <p:embed/>
                </p:oleObj>
              </mc:Choice>
              <mc:Fallback>
                <p:oleObj name="Equation" r:id="rId5" imgW="1917360" imgH="939600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29000"/>
                        <a:ext cx="5257130" cy="2576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1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692696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凸规划</a:t>
            </a:r>
            <a:r>
              <a:rPr lang="zh-CN" altLang="en-US" b="1" dirty="0"/>
              <a:t>：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455376"/>
              </p:ext>
            </p:extLst>
          </p:nvPr>
        </p:nvGraphicFramePr>
        <p:xfrm>
          <a:off x="2158678" y="1503909"/>
          <a:ext cx="374491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600200" imgH="685800" progId="Equation.DSMT4">
                  <p:embed/>
                </p:oleObj>
              </mc:Choice>
              <mc:Fallback>
                <p:oleObj name="Equation" r:id="rId3" imgW="1600200" imgH="685800" progId="Equation.DSMT4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678" y="1503909"/>
                        <a:ext cx="3744913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335518"/>
              </p:ext>
            </p:extLst>
          </p:nvPr>
        </p:nvGraphicFramePr>
        <p:xfrm>
          <a:off x="575941" y="3114439"/>
          <a:ext cx="77755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3238200" imgH="482400" progId="Equation.DSMT4">
                  <p:embed/>
                </p:oleObj>
              </mc:Choice>
              <mc:Fallback>
                <p:oleObj name="Equation" r:id="rId5" imgW="3238200" imgH="482400" progId="Equation.DSMT4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1" y="3114439"/>
                        <a:ext cx="77755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5941" y="4429201"/>
            <a:ext cx="7416800" cy="115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性质</a:t>
            </a:r>
            <a:r>
              <a:rPr lang="zh-CN" altLang="en-US" sz="2800" b="1"/>
              <a:t>：凸规划的局部极小点就是全局极小点，</a:t>
            </a:r>
          </a:p>
          <a:p>
            <a:pPr algn="ctr"/>
            <a:r>
              <a:rPr lang="zh-CN" altLang="en-US" sz="2800" b="1"/>
              <a:t>且极小点的集合为凸集。         </a:t>
            </a:r>
          </a:p>
        </p:txBody>
      </p:sp>
    </p:spTree>
    <p:extLst>
      <p:ext uri="{BB962C8B-B14F-4D97-AF65-F5344CB8AC3E}">
        <p14:creationId xmlns:p14="http://schemas.microsoft.com/office/powerpoint/2010/main" val="9758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539750" y="404813"/>
            <a:ext cx="12239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定义：</a:t>
            </a: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649459"/>
              </p:ext>
            </p:extLst>
          </p:nvPr>
        </p:nvGraphicFramePr>
        <p:xfrm>
          <a:off x="711200" y="485775"/>
          <a:ext cx="8189913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3492360" imgH="990360" progId="Equation.DSMT4">
                  <p:embed/>
                </p:oleObj>
              </mc:Choice>
              <mc:Fallback>
                <p:oleObj name="Equation" r:id="rId3" imgW="3492360" imgH="990360" progId="Equation.DSMT4">
                  <p:embed/>
                  <p:pic>
                    <p:nvPicPr>
                      <p:cNvPr id="151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85775"/>
                        <a:ext cx="8189913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43669" y="2809400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定义：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08636"/>
              </p:ext>
            </p:extLst>
          </p:nvPr>
        </p:nvGraphicFramePr>
        <p:xfrm>
          <a:off x="143669" y="3329625"/>
          <a:ext cx="86233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4165560" imgH="1384200" progId="Equation.DSMT4">
                  <p:embed/>
                </p:oleObj>
              </mc:Choice>
              <mc:Fallback>
                <p:oleObj name="Equation" r:id="rId5" imgW="4165560" imgH="1384200" progId="Equation.DSMT4">
                  <p:embed/>
                  <p:pic>
                    <p:nvPicPr>
                      <p:cNvPr id="151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9" y="3329625"/>
                        <a:ext cx="86233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8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07504" y="404664"/>
            <a:ext cx="2952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定义：子空间</a:t>
            </a: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05310"/>
              </p:ext>
            </p:extLst>
          </p:nvPr>
        </p:nvGraphicFramePr>
        <p:xfrm>
          <a:off x="1691829" y="979339"/>
          <a:ext cx="37449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1409400" imgH="279360" progId="Equation.DSMT4">
                  <p:embed/>
                </p:oleObj>
              </mc:Choice>
              <mc:Fallback>
                <p:oleObj name="Equation" r:id="rId3" imgW="1409400" imgH="279360" progId="Equation.DSMT4">
                  <p:embed/>
                  <p:pic>
                    <p:nvPicPr>
                      <p:cNvPr id="153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29" y="979339"/>
                        <a:ext cx="37449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87186"/>
              </p:ext>
            </p:extLst>
          </p:nvPr>
        </p:nvGraphicFramePr>
        <p:xfrm>
          <a:off x="396429" y="1752452"/>
          <a:ext cx="66246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2565360" imgH="253800" progId="Equation.DSMT4">
                  <p:embed/>
                </p:oleObj>
              </mc:Choice>
              <mc:Fallback>
                <p:oleObj name="Equation" r:id="rId5" imgW="2565360" imgH="253800" progId="Equation.DSMT4">
                  <p:embed/>
                  <p:pic>
                    <p:nvPicPr>
                      <p:cNvPr id="153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29" y="1752452"/>
                        <a:ext cx="66246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80529" y="2779564"/>
            <a:ext cx="1295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结论：</a:t>
            </a:r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25638"/>
              </p:ext>
            </p:extLst>
          </p:nvPr>
        </p:nvGraphicFramePr>
        <p:xfrm>
          <a:off x="1260029" y="2708127"/>
          <a:ext cx="63373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公式" r:id="rId7" imgW="1904760" imgH="482400" progId="Equation.3">
                  <p:embed/>
                </p:oleObj>
              </mc:Choice>
              <mc:Fallback>
                <p:oleObj name="公式" r:id="rId7" imgW="1904760" imgH="482400" progId="Equation.3">
                  <p:embed/>
                  <p:pic>
                    <p:nvPicPr>
                      <p:cNvPr id="153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029" y="2708127"/>
                        <a:ext cx="633730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3258"/>
              </p:ext>
            </p:extLst>
          </p:nvPr>
        </p:nvGraphicFramePr>
        <p:xfrm>
          <a:off x="145303" y="4563914"/>
          <a:ext cx="87137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公式" r:id="rId9" imgW="3555720" imgH="482400" progId="Equation.3">
                  <p:embed/>
                </p:oleObj>
              </mc:Choice>
              <mc:Fallback>
                <p:oleObj name="公式" r:id="rId9" imgW="3555720" imgH="482400" progId="Equation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03" y="4563914"/>
                        <a:ext cx="871378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8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03306"/>
              </p:ext>
            </p:extLst>
          </p:nvPr>
        </p:nvGraphicFramePr>
        <p:xfrm>
          <a:off x="461963" y="549275"/>
          <a:ext cx="7726362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3771720" imgH="2692080" progId="Equation.DSMT4">
                  <p:embed/>
                </p:oleObj>
              </mc:Choice>
              <mc:Fallback>
                <p:oleObj name="Equation" r:id="rId3" imgW="3771720" imgH="2692080" progId="Equation.DSMT4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49275"/>
                        <a:ext cx="7726362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1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236420"/>
              </p:ext>
            </p:extLst>
          </p:nvPr>
        </p:nvGraphicFramePr>
        <p:xfrm>
          <a:off x="467544" y="476672"/>
          <a:ext cx="7602686" cy="565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" imgW="3924000" imgH="2920680" progId="Equation.DSMT4">
                  <p:embed/>
                </p:oleObj>
              </mc:Choice>
              <mc:Fallback>
                <p:oleObj name="Equation" r:id="rId3" imgW="3924000" imgH="2920680" progId="Equation.DSMT4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6672"/>
                        <a:ext cx="7602686" cy="5659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6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619597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定义：广义的</a:t>
            </a:r>
            <a:r>
              <a:rPr lang="en-US" altLang="zh-CN" sz="3200"/>
              <a:t>Lagrange</a:t>
            </a:r>
            <a:r>
              <a:rPr lang="zh-CN" altLang="en-US" sz="3200"/>
              <a:t>函数</a:t>
            </a:r>
            <a:endParaRPr lang="en-US" altLang="zh-CN" sz="320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29405"/>
              </p:ext>
            </p:extLst>
          </p:nvPr>
        </p:nvGraphicFramePr>
        <p:xfrm>
          <a:off x="971600" y="1195859"/>
          <a:ext cx="6912124" cy="45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4" imgW="2577960" imgH="1701720" progId="Equation.3">
                  <p:embed/>
                </p:oleObj>
              </mc:Choice>
              <mc:Fallback>
                <p:oleObj name="公式" r:id="rId4" imgW="2577960" imgH="1701720" progId="Equation.3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95859"/>
                        <a:ext cx="6912124" cy="455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0" y="3474961"/>
            <a:ext cx="3673475" cy="719138"/>
            <a:chOff x="2925" y="2478"/>
            <a:chExt cx="2223" cy="453"/>
          </a:xfrm>
        </p:grpSpPr>
        <p:sp>
          <p:nvSpPr>
            <p:cNvPr id="56325" name="Rectangle 6"/>
            <p:cNvSpPr>
              <a:spLocks noChangeArrowheads="1"/>
            </p:cNvSpPr>
            <p:nvPr/>
          </p:nvSpPr>
          <p:spPr bwMode="auto">
            <a:xfrm>
              <a:off x="3969" y="2523"/>
              <a:ext cx="1179" cy="40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>
                  <a:solidFill>
                    <a:schemeClr val="accent1"/>
                  </a:solidFill>
                </a:rPr>
                <a:t>乘子向量</a:t>
              </a:r>
            </a:p>
          </p:txBody>
        </p:sp>
        <p:sp>
          <p:nvSpPr>
            <p:cNvPr id="56326" name="Line 7"/>
            <p:cNvSpPr>
              <a:spLocks noChangeShapeType="1"/>
            </p:cNvSpPr>
            <p:nvPr/>
          </p:nvSpPr>
          <p:spPr bwMode="auto">
            <a:xfrm flipH="1" flipV="1">
              <a:off x="3198" y="2478"/>
              <a:ext cx="72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8"/>
            <p:cNvSpPr>
              <a:spLocks noChangeShapeType="1"/>
            </p:cNvSpPr>
            <p:nvPr/>
          </p:nvSpPr>
          <p:spPr bwMode="auto">
            <a:xfrm flipH="1">
              <a:off x="2925" y="2704"/>
              <a:ext cx="99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73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509646"/>
              </p:ext>
            </p:extLst>
          </p:nvPr>
        </p:nvGraphicFramePr>
        <p:xfrm>
          <a:off x="395536" y="692696"/>
          <a:ext cx="8323262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3924000" imgH="2438280" progId="Equation.DSMT4">
                  <p:embed/>
                </p:oleObj>
              </mc:Choice>
              <mc:Fallback>
                <p:oleObj name="Equation" r:id="rId3" imgW="3924000" imgH="2438280" progId="Equation.DSMT4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2696"/>
                        <a:ext cx="8323262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0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5288" y="620713"/>
            <a:ext cx="80645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一般情形的一阶必要条件</a:t>
            </a:r>
            <a:r>
              <a:rPr lang="en-US" altLang="zh-CN" sz="2800"/>
              <a:t>(KKT</a:t>
            </a:r>
            <a:r>
              <a:rPr lang="zh-CN" altLang="en-US" sz="2800"/>
              <a:t>必要条件</a:t>
            </a:r>
            <a:r>
              <a:rPr lang="en-US" altLang="zh-CN" sz="2800"/>
              <a:t>)</a:t>
            </a:r>
            <a:r>
              <a:rPr lang="zh-CN" altLang="en-US" sz="2800"/>
              <a:t>可表示为</a:t>
            </a:r>
            <a:r>
              <a:rPr lang="en-US" altLang="zh-CN" sz="2800"/>
              <a:t>: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403350" y="1557338"/>
          <a:ext cx="626427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3" imgW="1917360" imgH="1218960" progId="Equation.3">
                  <p:embed/>
                </p:oleObj>
              </mc:Choice>
              <mc:Fallback>
                <p:oleObj name="公式" r:id="rId3" imgW="1917360" imgH="121896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6264275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9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33087"/>
              </p:ext>
            </p:extLst>
          </p:nvPr>
        </p:nvGraphicFramePr>
        <p:xfrm>
          <a:off x="539552" y="620688"/>
          <a:ext cx="7277695" cy="508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3162240" imgH="2209680" progId="Equation.DSMT4">
                  <p:embed/>
                </p:oleObj>
              </mc:Choice>
              <mc:Fallback>
                <p:oleObj name="Equation" r:id="rId3" imgW="3162240" imgH="220968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20688"/>
                        <a:ext cx="7277695" cy="508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21711"/>
              </p:ext>
            </p:extLst>
          </p:nvPr>
        </p:nvGraphicFramePr>
        <p:xfrm>
          <a:off x="251520" y="602918"/>
          <a:ext cx="65849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3174840" imgH="431640" progId="Equation.DSMT4">
                  <p:embed/>
                </p:oleObj>
              </mc:Choice>
              <mc:Fallback>
                <p:oleObj name="Equation" r:id="rId3" imgW="3174840" imgH="431640" progId="Equation.DSMT4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02918"/>
                        <a:ext cx="65849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08183"/>
              </p:ext>
            </p:extLst>
          </p:nvPr>
        </p:nvGraphicFramePr>
        <p:xfrm>
          <a:off x="283037" y="1496680"/>
          <a:ext cx="5107937" cy="468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公式" r:id="rId5" imgW="2628720" imgH="2412720" progId="Equation.3">
                  <p:embed/>
                </p:oleObj>
              </mc:Choice>
              <mc:Fallback>
                <p:oleObj name="公式" r:id="rId5" imgW="2628720" imgH="2412720" progId="Equation.3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37" y="1496680"/>
                        <a:ext cx="5107937" cy="468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0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64852"/>
              </p:ext>
            </p:extLst>
          </p:nvPr>
        </p:nvGraphicFramePr>
        <p:xfrm>
          <a:off x="179512" y="559915"/>
          <a:ext cx="4320183" cy="54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3" imgW="1612800" imgH="203040" progId="Equation.DSMT4">
                  <p:embed/>
                </p:oleObj>
              </mc:Choice>
              <mc:Fallback>
                <p:oleObj name="Equation" r:id="rId3" imgW="1612800" imgH="203040" progId="Equation.DSMT4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59915"/>
                        <a:ext cx="4320183" cy="544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39622"/>
              </p:ext>
            </p:extLst>
          </p:nvPr>
        </p:nvGraphicFramePr>
        <p:xfrm>
          <a:off x="1362075" y="1196752"/>
          <a:ext cx="3457104" cy="220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5" imgW="1473120" imgH="939600" progId="Equation.3">
                  <p:embed/>
                </p:oleObj>
              </mc:Choice>
              <mc:Fallback>
                <p:oleObj name="公式" r:id="rId5" imgW="1473120" imgH="939600" progId="Equation.3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196752"/>
                        <a:ext cx="3457104" cy="2205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918904"/>
              </p:ext>
            </p:extLst>
          </p:nvPr>
        </p:nvGraphicFramePr>
        <p:xfrm>
          <a:off x="1691680" y="3586131"/>
          <a:ext cx="4521894" cy="237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7" imgW="1790640" imgH="939600" progId="Equation.DSMT4">
                  <p:embed/>
                </p:oleObj>
              </mc:Choice>
              <mc:Fallback>
                <p:oleObj name="Equation" r:id="rId7" imgW="1790640" imgH="939600" progId="Equation.DSMT4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86131"/>
                        <a:ext cx="4521894" cy="237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539552" y="4525484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037" y="548680"/>
            <a:ext cx="5811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4.1 </a:t>
            </a:r>
            <a:r>
              <a:rPr lang="zh-CN" altLang="en-US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约束极值问题的最优性条件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781809"/>
              </p:ext>
            </p:extLst>
          </p:nvPr>
        </p:nvGraphicFramePr>
        <p:xfrm>
          <a:off x="395536" y="1412776"/>
          <a:ext cx="798611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314520" imgH="1523880" progId="Equation.DSMT4">
                  <p:embed/>
                </p:oleObj>
              </mc:Choice>
              <mc:Fallback>
                <p:oleObj name="Equation" r:id="rId3" imgW="3314520" imgH="152388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7986111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1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79512" y="548680"/>
            <a:ext cx="1873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/>
              <a:t>由</a:t>
            </a:r>
            <a:r>
              <a:rPr lang="en-US" altLang="zh-CN" sz="2600"/>
              <a:t>KKT</a:t>
            </a:r>
            <a:r>
              <a:rPr lang="zh-CN" altLang="en-US" sz="2600"/>
              <a:t>条件</a:t>
            </a:r>
            <a:r>
              <a:rPr lang="en-US" altLang="zh-CN" sz="2600"/>
              <a:t>,</a:t>
            </a:r>
            <a:r>
              <a:rPr lang="zh-CN" altLang="en-US" sz="2600"/>
              <a:t>得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64402"/>
              </p:ext>
            </p:extLst>
          </p:nvPr>
        </p:nvGraphicFramePr>
        <p:xfrm>
          <a:off x="611560" y="1247081"/>
          <a:ext cx="4719342" cy="460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3" imgW="2158920" imgH="2108160" progId="Equation.DSMT4">
                  <p:embed/>
                </p:oleObj>
              </mc:Choice>
              <mc:Fallback>
                <p:oleObj name="Equation" r:id="rId3" imgW="2158920" imgH="2108160" progId="Equation.DSMT4">
                  <p:embed/>
                  <p:pic>
                    <p:nvPicPr>
                      <p:cNvPr id="113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47081"/>
                        <a:ext cx="4719342" cy="460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86144"/>
              </p:ext>
            </p:extLst>
          </p:nvPr>
        </p:nvGraphicFramePr>
        <p:xfrm>
          <a:off x="5854984" y="2132856"/>
          <a:ext cx="3101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113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984" y="2132856"/>
                        <a:ext cx="31019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36909"/>
              </p:ext>
            </p:extLst>
          </p:nvPr>
        </p:nvGraphicFramePr>
        <p:xfrm>
          <a:off x="5780635" y="3068638"/>
          <a:ext cx="3141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635" y="3068638"/>
                        <a:ext cx="31416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02339"/>
              </p:ext>
            </p:extLst>
          </p:nvPr>
        </p:nvGraphicFramePr>
        <p:xfrm>
          <a:off x="6660232" y="4789520"/>
          <a:ext cx="2296727" cy="145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公式" r:id="rId9" imgW="1917360" imgH="1218960" progId="Equation.3">
                  <p:embed/>
                </p:oleObj>
              </mc:Choice>
              <mc:Fallback>
                <p:oleObj name="公式" r:id="rId9" imgW="1917360" imgH="121896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89520"/>
                        <a:ext cx="2296727" cy="145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83AE98-C143-4BEA-9139-3FB0A1065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66389"/>
              </p:ext>
            </p:extLst>
          </p:nvPr>
        </p:nvGraphicFramePr>
        <p:xfrm>
          <a:off x="6919752" y="66825"/>
          <a:ext cx="2080301" cy="109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1" imgW="1790640" imgH="939600" progId="Equation.DSMT4">
                  <p:embed/>
                </p:oleObj>
              </mc:Choice>
              <mc:Fallback>
                <p:oleObj name="Equation" r:id="rId11" imgW="1790640" imgH="939600" progId="Equation.DSMT4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752" y="66825"/>
                        <a:ext cx="2080301" cy="109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-30415" y="548680"/>
            <a:ext cx="85799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:</a:t>
            </a:r>
            <a:endParaRPr lang="zh-CN" altLang="en-US" sz="3200"/>
          </a:p>
        </p:txBody>
      </p:sp>
      <p:graphicFrame>
        <p:nvGraphicFramePr>
          <p:cNvPr id="645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67318"/>
              </p:ext>
            </p:extLst>
          </p:nvPr>
        </p:nvGraphicFramePr>
        <p:xfrm>
          <a:off x="1331640" y="764704"/>
          <a:ext cx="4263632" cy="313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1625400" imgH="1193760" progId="Equation.DSMT4">
                  <p:embed/>
                </p:oleObj>
              </mc:Choice>
              <mc:Fallback>
                <p:oleObj name="Equation" r:id="rId3" imgW="1625400" imgH="1193760" progId="Equation.DSMT4">
                  <p:embed/>
                  <p:pic>
                    <p:nvPicPr>
                      <p:cNvPr id="645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764704"/>
                        <a:ext cx="4263632" cy="313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868106"/>
              </p:ext>
            </p:extLst>
          </p:nvPr>
        </p:nvGraphicFramePr>
        <p:xfrm>
          <a:off x="467544" y="4005064"/>
          <a:ext cx="7128792" cy="141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公式" r:id="rId5" imgW="3466800" imgH="685800" progId="Equation.3">
                  <p:embed/>
                </p:oleObj>
              </mc:Choice>
              <mc:Fallback>
                <p:oleObj name="公式" r:id="rId5" imgW="3466800" imgH="685800" progId="Equation.3">
                  <p:embed/>
                  <p:pic>
                    <p:nvPicPr>
                      <p:cNvPr id="645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7128792" cy="1410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9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928552"/>
              </p:ext>
            </p:extLst>
          </p:nvPr>
        </p:nvGraphicFramePr>
        <p:xfrm>
          <a:off x="194303" y="548680"/>
          <a:ext cx="6632136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3" imgW="3492360" imgH="2616120" progId="Equation.DSMT4">
                  <p:embed/>
                </p:oleObj>
              </mc:Choice>
              <mc:Fallback>
                <p:oleObj name="Equation" r:id="rId3" imgW="3492360" imgH="2616120" progId="Equation.DSMT4">
                  <p:embed/>
                  <p:pic>
                    <p:nvPicPr>
                      <p:cNvPr id="655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03" y="548680"/>
                        <a:ext cx="6632136" cy="496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90317"/>
              </p:ext>
            </p:extLst>
          </p:nvPr>
        </p:nvGraphicFramePr>
        <p:xfrm>
          <a:off x="6824165" y="3356992"/>
          <a:ext cx="2319416" cy="170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5" imgW="1625400" imgH="1193760" progId="Equation.DSMT4">
                  <p:embed/>
                </p:oleObj>
              </mc:Choice>
              <mc:Fallback>
                <p:oleObj name="Equation" r:id="rId5" imgW="1625400" imgH="1193760" progId="Equation.DSMT4">
                  <p:embed/>
                  <p:pic>
                    <p:nvPicPr>
                      <p:cNvPr id="645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165" y="3356992"/>
                        <a:ext cx="2319416" cy="170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8613"/>
              </p:ext>
            </p:extLst>
          </p:nvPr>
        </p:nvGraphicFramePr>
        <p:xfrm>
          <a:off x="6899606" y="5517232"/>
          <a:ext cx="1100063" cy="62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7" imgW="825480" imgH="469800" progId="Equation.DSMT4">
                  <p:embed/>
                </p:oleObj>
              </mc:Choice>
              <mc:Fallback>
                <p:oleObj name="Equation" r:id="rId7" imgW="825480" imgH="469800" progId="Equation.DSMT4">
                  <p:embed/>
                  <p:pic>
                    <p:nvPicPr>
                      <p:cNvPr id="645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606" y="5517232"/>
                        <a:ext cx="1100063" cy="625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5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36240"/>
              </p:ext>
            </p:extLst>
          </p:nvPr>
        </p:nvGraphicFramePr>
        <p:xfrm>
          <a:off x="935037" y="482004"/>
          <a:ext cx="38893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3" imgW="1422360" imgH="469800" progId="Equation.DSMT4">
                  <p:embed/>
                </p:oleObj>
              </mc:Choice>
              <mc:Fallback>
                <p:oleObj name="Equation" r:id="rId3" imgW="1422360" imgH="469800" progId="Equation.DSMT4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7" y="482004"/>
                        <a:ext cx="38893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539750" y="1628775"/>
            <a:ext cx="38877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KKT</a:t>
            </a:r>
            <a:r>
              <a:rPr lang="zh-CN" altLang="en-US" sz="2400"/>
              <a:t>点应满足方程组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187450" y="2133600"/>
          <a:ext cx="3348038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5" imgW="1180800" imgH="1218960" progId="Equation.DSMT4">
                  <p:embed/>
                </p:oleObj>
              </mc:Choice>
              <mc:Fallback>
                <p:oleObj name="Equation" r:id="rId5" imgW="1180800" imgH="1218960" progId="Equation.DSMT4">
                  <p:embed/>
                  <p:pic>
                    <p:nvPicPr>
                      <p:cNvPr id="138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3348038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5003800" y="3500438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6588125" y="3068638"/>
          <a:ext cx="2087563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7" imgW="672840" imgH="431640" progId="Equation.DSMT4">
                  <p:embed/>
                </p:oleObj>
              </mc:Choice>
              <mc:Fallback>
                <p:oleObj name="Equation" r:id="rId7" imgW="672840" imgH="431640" progId="Equation.DSMT4">
                  <p:embed/>
                  <p:pic>
                    <p:nvPicPr>
                      <p:cNvPr id="138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068638"/>
                        <a:ext cx="2087563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11461"/>
              </p:ext>
            </p:extLst>
          </p:nvPr>
        </p:nvGraphicFramePr>
        <p:xfrm>
          <a:off x="755650" y="5575381"/>
          <a:ext cx="42481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9" imgW="1587240" imgH="279360" progId="Equation.DSMT4">
                  <p:embed/>
                </p:oleObj>
              </mc:Choice>
              <mc:Fallback>
                <p:oleObj name="Equation" r:id="rId9" imgW="1587240" imgH="279360" progId="Equation.DSMT4">
                  <p:embed/>
                  <p:pic>
                    <p:nvPicPr>
                      <p:cNvPr id="138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75381"/>
                        <a:ext cx="42481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750" y="548679"/>
            <a:ext cx="85799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: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499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2983"/>
            <a:ext cx="4358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4.2 Lagrange</a:t>
            </a:r>
            <a:r>
              <a:rPr lang="zh-CN" altLang="en-US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对偶问题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52974"/>
              </p:ext>
            </p:extLst>
          </p:nvPr>
        </p:nvGraphicFramePr>
        <p:xfrm>
          <a:off x="2440383" y="983757"/>
          <a:ext cx="3758212" cy="218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公式" r:id="rId3" imgW="1574640" imgH="914400" progId="Equation.3">
                  <p:embed/>
                </p:oleObj>
              </mc:Choice>
              <mc:Fallback>
                <p:oleObj name="公式" r:id="rId3" imgW="1574640" imgH="91440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383" y="983757"/>
                        <a:ext cx="3758212" cy="218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265069" y="1580212"/>
            <a:ext cx="9350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1520" y="3020706"/>
            <a:ext cx="35290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(1)</a:t>
            </a:r>
            <a:r>
              <a:rPr lang="zh-CN" altLang="en-US" sz="2800"/>
              <a:t>的对偶问题</a:t>
            </a:r>
            <a:r>
              <a:rPr lang="en-US" altLang="zh-CN" sz="2800"/>
              <a:t>: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10001"/>
              </p:ext>
            </p:extLst>
          </p:nvPr>
        </p:nvGraphicFramePr>
        <p:xfrm>
          <a:off x="3780533" y="3099335"/>
          <a:ext cx="21605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公式" r:id="rId5" imgW="761760" imgH="431640" progId="Equation.3">
                  <p:embed/>
                </p:oleObj>
              </mc:Choice>
              <mc:Fallback>
                <p:oleObj name="公式" r:id="rId5" imgW="761760" imgH="431640" progId="Equation.3">
                  <p:embed/>
                  <p:pic>
                    <p:nvPicPr>
                      <p:cNvPr id="73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533" y="3099335"/>
                        <a:ext cx="21605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344470" y="3385831"/>
            <a:ext cx="9350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(2)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6811"/>
              </p:ext>
            </p:extLst>
          </p:nvPr>
        </p:nvGraphicFramePr>
        <p:xfrm>
          <a:off x="575370" y="4106556"/>
          <a:ext cx="83518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公式" r:id="rId7" imgW="3454200" imgH="482400" progId="Equation.3">
                  <p:embed/>
                </p:oleObj>
              </mc:Choice>
              <mc:Fallback>
                <p:oleObj name="公式" r:id="rId7" imgW="3454200" imgH="482400" progId="Equation.3">
                  <p:embed/>
                  <p:pic>
                    <p:nvPicPr>
                      <p:cNvPr id="737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70" y="4106556"/>
                        <a:ext cx="835183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27371"/>
              </p:ext>
            </p:extLst>
          </p:nvPr>
        </p:nvGraphicFramePr>
        <p:xfrm>
          <a:off x="719833" y="5195581"/>
          <a:ext cx="71993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9" imgW="2831760" imgH="457200" progId="Equation.DSMT4">
                  <p:embed/>
                </p:oleObj>
              </mc:Choice>
              <mc:Fallback>
                <p:oleObj name="Equation" r:id="rId9" imgW="2831760" imgH="457200" progId="Equation.DSMT4">
                  <p:embed/>
                  <p:pic>
                    <p:nvPicPr>
                      <p:cNvPr id="737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33" y="5195581"/>
                        <a:ext cx="71993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6313521" y="2512521"/>
            <a:ext cx="1223963" cy="574675"/>
          </a:xfrm>
          <a:prstGeom prst="wedgeRoundRectCallout">
            <a:avLst>
              <a:gd name="adj1" fmla="val -228338"/>
              <a:gd name="adj2" fmla="val 24583"/>
              <a:gd name="adj3" fmla="val 16667"/>
            </a:avLst>
          </a:prstGeom>
          <a:solidFill>
            <a:srgbClr val="33CC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</a:rPr>
              <a:t>集约束</a:t>
            </a:r>
          </a:p>
        </p:txBody>
      </p:sp>
    </p:spTree>
    <p:extLst>
      <p:ext uri="{BB962C8B-B14F-4D97-AF65-F5344CB8AC3E}">
        <p14:creationId xmlns:p14="http://schemas.microsoft.com/office/powerpoint/2010/main" val="19409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95288" y="1619250"/>
          <a:ext cx="7921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公式" r:id="rId3" imgW="3454200" imgH="482400" progId="Equation.3">
                  <p:embed/>
                </p:oleObj>
              </mc:Choice>
              <mc:Fallback>
                <p:oleObj name="公式" r:id="rId3" imgW="3454200" imgH="482400" progId="Equation.3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19250"/>
                        <a:ext cx="79216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14532"/>
              </p:ext>
            </p:extLst>
          </p:nvPr>
        </p:nvGraphicFramePr>
        <p:xfrm>
          <a:off x="1691680" y="539750"/>
          <a:ext cx="21605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公式" r:id="rId5" imgW="761760" imgH="431640" progId="Equation.3">
                  <p:embed/>
                </p:oleObj>
              </mc:Choice>
              <mc:Fallback>
                <p:oleObj name="公式" r:id="rId5" imgW="761760" imgH="431640" progId="Equation.3">
                  <p:embed/>
                  <p:pic>
                    <p:nvPicPr>
                      <p:cNvPr id="108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9750"/>
                        <a:ext cx="21605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611188" y="2997200"/>
          <a:ext cx="54530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7" imgW="2565360" imgH="444240" progId="Equation.DSMT4">
                  <p:embed/>
                </p:oleObj>
              </mc:Choice>
              <mc:Fallback>
                <p:oleObj name="Equation" r:id="rId7" imgW="2565360" imgH="444240" progId="Equation.DSMT4">
                  <p:embed/>
                  <p:pic>
                    <p:nvPicPr>
                      <p:cNvPr id="10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54530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6589713" y="2781300"/>
            <a:ext cx="2374900" cy="720725"/>
          </a:xfrm>
          <a:prstGeom prst="wedgeRoundRectCallout">
            <a:avLst>
              <a:gd name="adj1" fmla="val -74866"/>
              <a:gd name="adj2" fmla="val 53963"/>
              <a:gd name="adj3" fmla="val 16667"/>
            </a:avLst>
          </a:prstGeom>
          <a:solidFill>
            <a:srgbClr val="33CC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Lagrange</a:t>
            </a:r>
            <a:r>
              <a:rPr lang="zh-CN" altLang="en-US" sz="2400">
                <a:solidFill>
                  <a:schemeClr val="bg1"/>
                </a:solidFill>
              </a:rPr>
              <a:t>函数</a:t>
            </a: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30067"/>
              </p:ext>
            </p:extLst>
          </p:nvPr>
        </p:nvGraphicFramePr>
        <p:xfrm>
          <a:off x="151504" y="3924868"/>
          <a:ext cx="8668968" cy="226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9" imgW="3390840" imgH="914400" progId="Equation.DSMT4">
                  <p:embed/>
                </p:oleObj>
              </mc:Choice>
              <mc:Fallback>
                <p:oleObj name="Equation" r:id="rId9" imgW="3390840" imgH="914400" progId="Equation.DSMT4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04" y="3924868"/>
                        <a:ext cx="8668968" cy="226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56100" y="723142"/>
            <a:ext cx="9350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5930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-225023" y="475457"/>
            <a:ext cx="43926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例：考虑线性规划问题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40897"/>
              </p:ext>
            </p:extLst>
          </p:nvPr>
        </p:nvGraphicFramePr>
        <p:xfrm>
          <a:off x="1791451" y="907257"/>
          <a:ext cx="1736832" cy="181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3" imgW="850680" imgH="888840" progId="Equation.DSMT4">
                  <p:embed/>
                </p:oleObj>
              </mc:Choice>
              <mc:Fallback>
                <p:oleObj name="Equation" r:id="rId3" imgW="850680" imgH="888840" progId="Equation.DSMT4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451" y="907257"/>
                        <a:ext cx="1736832" cy="1813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3563888" y="1109421"/>
            <a:ext cx="496887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若取集合约束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>
                <a:latin typeface="Times New Roman" panose="02020603050405020304" pitchFamily="18" charset="0"/>
              </a:rPr>
              <a:t>={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≥0}</a:t>
            </a:r>
            <a:r>
              <a:rPr lang="zh-CN" altLang="en-US" sz="2400">
                <a:latin typeface="Times New Roman" panose="02020603050405020304" pitchFamily="18" charset="0"/>
              </a:rPr>
              <a:t>，则该</a:t>
            </a:r>
          </a:p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</a:rPr>
              <a:t>线性规划问题的</a:t>
            </a:r>
            <a:r>
              <a:rPr lang="en-US" altLang="zh-CN" sz="2400">
                <a:latin typeface="Times New Roman" panose="02020603050405020304" pitchFamily="18" charset="0"/>
              </a:rPr>
              <a:t>Lagrange</a:t>
            </a:r>
            <a:r>
              <a:rPr lang="zh-CN" altLang="en-US" sz="2400">
                <a:latin typeface="Times New Roman" panose="02020603050405020304" pitchFamily="18" charset="0"/>
              </a:rPr>
              <a:t>函数为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68254"/>
              </p:ext>
            </p:extLst>
          </p:nvPr>
        </p:nvGraphicFramePr>
        <p:xfrm>
          <a:off x="683568" y="2764639"/>
          <a:ext cx="6123022" cy="197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5" imgW="3276360" imgH="1054080" progId="Equation.DSMT4">
                  <p:embed/>
                </p:oleObj>
              </mc:Choice>
              <mc:Fallback>
                <p:oleObj name="Equation" r:id="rId5" imgW="3276360" imgH="1054080" progId="Equation.DSMT4">
                  <p:embed/>
                  <p:pic>
                    <p:nvPicPr>
                      <p:cNvPr id="109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64639"/>
                        <a:ext cx="6123022" cy="197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278214" y="5196167"/>
            <a:ext cx="38893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线性规划的对偶问题为：</a:t>
            </a:r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1542"/>
              </p:ext>
            </p:extLst>
          </p:nvPr>
        </p:nvGraphicFramePr>
        <p:xfrm>
          <a:off x="4427984" y="4786907"/>
          <a:ext cx="2665289" cy="1475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7" imgW="1307880" imgH="723600" progId="Equation.DSMT4">
                  <p:embed/>
                </p:oleObj>
              </mc:Choice>
              <mc:Fallback>
                <p:oleObj name="Equation" r:id="rId7" imgW="1307880" imgH="723600" progId="Equation.DSMT4">
                  <p:embed/>
                  <p:pic>
                    <p:nvPicPr>
                      <p:cNvPr id="10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786907"/>
                        <a:ext cx="2665289" cy="1475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1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  <p:bldP spid="1095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521201"/>
              </p:ext>
            </p:extLst>
          </p:nvPr>
        </p:nvGraphicFramePr>
        <p:xfrm>
          <a:off x="1691680" y="1066482"/>
          <a:ext cx="3383409" cy="198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公式" r:id="rId3" imgW="1257120" imgH="736560" progId="Equation.3">
                  <p:embed/>
                </p:oleObj>
              </mc:Choice>
              <mc:Fallback>
                <p:oleObj name="公式" r:id="rId3" imgW="1257120" imgH="736560" progId="Equation.3">
                  <p:embed/>
                  <p:pic>
                    <p:nvPicPr>
                      <p:cNvPr id="983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66482"/>
                        <a:ext cx="3383409" cy="198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0" y="345757"/>
            <a:ext cx="57610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例：求非线性规划的对偶问题</a:t>
            </a:r>
            <a:endParaRPr lang="en-US" altLang="zh-CN" sz="2800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323207"/>
              </p:ext>
            </p:extLst>
          </p:nvPr>
        </p:nvGraphicFramePr>
        <p:xfrm>
          <a:off x="430213" y="3151188"/>
          <a:ext cx="6910387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2793960" imgH="1028520" progId="Equation.DSMT4">
                  <p:embed/>
                </p:oleObj>
              </mc:Choice>
              <mc:Fallback>
                <p:oleObj name="Equation" r:id="rId5" imgW="2793960" imgH="1028520" progId="Equation.DSMT4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151188"/>
                        <a:ext cx="6910387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5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158016"/>
              </p:ext>
            </p:extLst>
          </p:nvPr>
        </p:nvGraphicFramePr>
        <p:xfrm>
          <a:off x="899592" y="476672"/>
          <a:ext cx="6103714" cy="4317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公式" r:id="rId3" imgW="3340080" imgH="2361960" progId="Equation.3">
                  <p:embed/>
                </p:oleObj>
              </mc:Choice>
              <mc:Fallback>
                <p:oleObj name="公式" r:id="rId3" imgW="3340080" imgH="2361960" progId="Equation.3">
                  <p:embed/>
                  <p:pic>
                    <p:nvPicPr>
                      <p:cNvPr id="77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6672"/>
                        <a:ext cx="6103714" cy="4317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528183" y="5082554"/>
            <a:ext cx="1727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对偶问题为</a:t>
            </a:r>
            <a:r>
              <a:rPr lang="en-US" altLang="zh-CN" sz="2400"/>
              <a:t>: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17548"/>
              </p:ext>
            </p:extLst>
          </p:nvPr>
        </p:nvGraphicFramePr>
        <p:xfrm>
          <a:off x="4788024" y="4653135"/>
          <a:ext cx="2376488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5" imgW="1041120" imgH="660240" progId="Equation.3">
                  <p:embed/>
                </p:oleObj>
              </mc:Choice>
              <mc:Fallback>
                <p:oleObj name="公式" r:id="rId5" imgW="1041120" imgH="660240" progId="Equation.3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653135"/>
                        <a:ext cx="2376488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4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3188"/>
            <a:ext cx="8243888" cy="1314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对偶定理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17262"/>
              </p:ext>
            </p:extLst>
          </p:nvPr>
        </p:nvGraphicFramePr>
        <p:xfrm>
          <a:off x="755576" y="1176338"/>
          <a:ext cx="4032250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公式" r:id="rId3" imgW="1587240" imgH="1422360" progId="Equation.3">
                  <p:embed/>
                </p:oleObj>
              </mc:Choice>
              <mc:Fallback>
                <p:oleObj name="公式" r:id="rId3" imgW="1587240" imgH="1422360" progId="Equation.3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76338"/>
                        <a:ext cx="4032250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28994"/>
              </p:ext>
            </p:extLst>
          </p:nvPr>
        </p:nvGraphicFramePr>
        <p:xfrm>
          <a:off x="5220072" y="1417638"/>
          <a:ext cx="28797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公式" r:id="rId5" imgW="761760" imgH="431640" progId="Equation.3">
                  <p:embed/>
                </p:oleObj>
              </mc:Choice>
              <mc:Fallback>
                <p:oleObj name="公式" r:id="rId5" imgW="761760" imgH="431640" progId="Equation.3">
                  <p:embed/>
                  <p:pic>
                    <p:nvPicPr>
                      <p:cNvPr id="83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17638"/>
                        <a:ext cx="28797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93880"/>
              </p:ext>
            </p:extLst>
          </p:nvPr>
        </p:nvGraphicFramePr>
        <p:xfrm>
          <a:off x="743909" y="5055227"/>
          <a:ext cx="7689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7" imgW="2781000" imgH="279360" progId="Equation.DSMT4">
                  <p:embed/>
                </p:oleObj>
              </mc:Choice>
              <mc:Fallback>
                <p:oleObj name="Equation" r:id="rId7" imgW="2781000" imgH="279360" progId="Equation.DSMT4">
                  <p:embed/>
                  <p:pic>
                    <p:nvPicPr>
                      <p:cNvPr id="83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9" y="5055227"/>
                        <a:ext cx="7689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9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5743" y="671667"/>
            <a:ext cx="14398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/>
              <a:t>定义</a:t>
            </a:r>
            <a:r>
              <a:rPr lang="en-US" altLang="zh-CN" sz="3000"/>
              <a:t>: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871152"/>
              </p:ext>
            </p:extLst>
          </p:nvPr>
        </p:nvGraphicFramePr>
        <p:xfrm>
          <a:off x="759804" y="836712"/>
          <a:ext cx="7980957" cy="165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3733560" imgH="774360" progId="Equation.DSMT4">
                  <p:embed/>
                </p:oleObj>
              </mc:Choice>
              <mc:Fallback>
                <p:oleObj name="Equation" r:id="rId3" imgW="3733560" imgH="77436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804" y="836712"/>
                        <a:ext cx="7980957" cy="165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695084"/>
              </p:ext>
            </p:extLst>
          </p:nvPr>
        </p:nvGraphicFramePr>
        <p:xfrm>
          <a:off x="1187624" y="3284984"/>
          <a:ext cx="3325148" cy="67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5" imgW="1307880" imgH="279360" progId="Equation.3">
                  <p:embed/>
                </p:oleObj>
              </mc:Choice>
              <mc:Fallback>
                <p:oleObj name="公式" r:id="rId5" imgW="1307880" imgH="279360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84984"/>
                        <a:ext cx="3325148" cy="67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8"/>
              <p:cNvSpPr txBox="1"/>
              <p:nvPr/>
            </p:nvSpPr>
            <p:spPr bwMode="auto">
              <a:xfrm>
                <a:off x="1187450" y="4149725"/>
                <a:ext cx="4392662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称为点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处的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下降方向集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4149725"/>
                <a:ext cx="4392662" cy="720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08520" y="3175468"/>
            <a:ext cx="14398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/>
              <a:t>定义</a:t>
            </a:r>
            <a:r>
              <a:rPr lang="en-US" altLang="zh-CN" sz="30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83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-108520" y="404664"/>
            <a:ext cx="35274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定理</a:t>
            </a:r>
            <a:r>
              <a:rPr lang="en-US" altLang="zh-CN" sz="2800"/>
              <a:t> (</a:t>
            </a:r>
            <a:r>
              <a:rPr lang="zh-CN" altLang="en-US" sz="2800"/>
              <a:t>弱对偶定理</a:t>
            </a:r>
            <a:r>
              <a:rPr lang="en-US" altLang="zh-CN" sz="2800"/>
              <a:t>)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25224"/>
              </p:ext>
            </p:extLst>
          </p:nvPr>
        </p:nvGraphicFramePr>
        <p:xfrm>
          <a:off x="582563" y="1124744"/>
          <a:ext cx="80645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公式" r:id="rId3" imgW="3327120" imgH="457200" progId="Equation.3">
                  <p:embed/>
                </p:oleObj>
              </mc:Choice>
              <mc:Fallback>
                <p:oleObj name="公式" r:id="rId3" imgW="3327120" imgH="457200" progId="Equation.3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63" y="1124744"/>
                        <a:ext cx="80645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11983"/>
              </p:ext>
            </p:extLst>
          </p:nvPr>
        </p:nvGraphicFramePr>
        <p:xfrm>
          <a:off x="611312" y="2348880"/>
          <a:ext cx="76327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公式" r:id="rId5" imgW="2857320" imgH="1180800" progId="Equation.3">
                  <p:embed/>
                </p:oleObj>
              </mc:Choice>
              <mc:Fallback>
                <p:oleObj name="公式" r:id="rId5" imgW="2857320" imgH="1180800" progId="Equation.3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2" y="2348880"/>
                        <a:ext cx="7632700" cy="315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57902" y="651473"/>
            <a:ext cx="13668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推论</a:t>
            </a:r>
            <a:r>
              <a:rPr lang="en-US" altLang="zh-CN" sz="2800"/>
              <a:t>1: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70829"/>
              </p:ext>
            </p:extLst>
          </p:nvPr>
        </p:nvGraphicFramePr>
        <p:xfrm>
          <a:off x="600777" y="722911"/>
          <a:ext cx="78486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公式" r:id="rId3" imgW="3479760" imgH="457200" progId="Equation.3">
                  <p:embed/>
                </p:oleObj>
              </mc:Choice>
              <mc:Fallback>
                <p:oleObj name="公式" r:id="rId3" imgW="3479760" imgH="457200" progId="Equation.3">
                  <p:embed/>
                  <p:pic>
                    <p:nvPicPr>
                      <p:cNvPr id="86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77" y="722911"/>
                        <a:ext cx="78486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22183" y="1917505"/>
            <a:ext cx="1366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推论</a:t>
            </a:r>
            <a:r>
              <a:rPr lang="en-US" altLang="zh-CN" sz="2800"/>
              <a:t>2: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58685"/>
              </p:ext>
            </p:extLst>
          </p:nvPr>
        </p:nvGraphicFramePr>
        <p:xfrm>
          <a:off x="566646" y="1968305"/>
          <a:ext cx="813593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5" imgW="3606480" imgH="457200" progId="Equation.3">
                  <p:embed/>
                </p:oleObj>
              </mc:Choice>
              <mc:Fallback>
                <p:oleObj name="公式" r:id="rId5" imgW="3606480" imgH="457200" progId="Equation.3">
                  <p:embed/>
                  <p:pic>
                    <p:nvPicPr>
                      <p:cNvPr id="86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46" y="1968305"/>
                        <a:ext cx="813593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493621" y="3357368"/>
            <a:ext cx="13668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推论</a:t>
            </a:r>
            <a:r>
              <a:rPr lang="en-US" altLang="zh-CN" sz="2800"/>
              <a:t>3: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31593"/>
              </p:ext>
            </p:extLst>
          </p:nvPr>
        </p:nvGraphicFramePr>
        <p:xfrm>
          <a:off x="565058" y="3357368"/>
          <a:ext cx="79200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公式" r:id="rId7" imgW="3213000" imgH="457200" progId="Equation.3">
                  <p:embed/>
                </p:oleObj>
              </mc:Choice>
              <mc:Fallback>
                <p:oleObj name="公式" r:id="rId7" imgW="3213000" imgH="457200" progId="Equation.3">
                  <p:embed/>
                  <p:pic>
                    <p:nvPicPr>
                      <p:cNvPr id="86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58" y="3357368"/>
                        <a:ext cx="79200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36496" y="4870255"/>
            <a:ext cx="13668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推论</a:t>
            </a:r>
            <a:r>
              <a:rPr lang="en-US" altLang="zh-CN" sz="2800"/>
              <a:t>4:</a:t>
            </a:r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18311"/>
              </p:ext>
            </p:extLst>
          </p:nvPr>
        </p:nvGraphicFramePr>
        <p:xfrm>
          <a:off x="536483" y="4840093"/>
          <a:ext cx="783431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9" imgW="3162240" imgH="457200" progId="Equation.DSMT4">
                  <p:embed/>
                </p:oleObj>
              </mc:Choice>
              <mc:Fallback>
                <p:oleObj name="Equation" r:id="rId9" imgW="3162240" imgH="457200" progId="Equation.DSMT4">
                  <p:embed/>
                  <p:pic>
                    <p:nvPicPr>
                      <p:cNvPr id="86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83" y="4840093"/>
                        <a:ext cx="7834313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8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4" grpId="0"/>
      <p:bldP spid="860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684213" y="2636838"/>
            <a:ext cx="2016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对偶间隙：</a:t>
            </a:r>
          </a:p>
        </p:txBody>
      </p:sp>
      <p:graphicFrame>
        <p:nvGraphicFramePr>
          <p:cNvPr id="189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185649"/>
              </p:ext>
            </p:extLst>
          </p:nvPr>
        </p:nvGraphicFramePr>
        <p:xfrm>
          <a:off x="323528" y="620688"/>
          <a:ext cx="763270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3" imgW="2577960" imgH="583920" progId="Equation.DSMT4">
                  <p:embed/>
                </p:oleObj>
              </mc:Choice>
              <mc:Fallback>
                <p:oleObj name="Equation" r:id="rId3" imgW="2577960" imgH="583920" progId="Equation.DSMT4">
                  <p:embed/>
                  <p:pic>
                    <p:nvPicPr>
                      <p:cNvPr id="189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20688"/>
                        <a:ext cx="7632700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722563" y="2636838"/>
          <a:ext cx="3195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189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636838"/>
                        <a:ext cx="31956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684213" y="4076700"/>
            <a:ext cx="13668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问题：</a:t>
            </a:r>
          </a:p>
        </p:txBody>
      </p: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2195513" y="4227513"/>
          <a:ext cx="34559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7" imgW="1155600" imgH="203040" progId="Equation.DSMT4">
                  <p:embed/>
                </p:oleObj>
              </mc:Choice>
              <mc:Fallback>
                <p:oleObj name="Equation" r:id="rId7" imgW="1155600" imgH="203040" progId="Equation.DSMT4">
                  <p:embed/>
                  <p:pic>
                    <p:nvPicPr>
                      <p:cNvPr id="189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27513"/>
                        <a:ext cx="345598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8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3" name="Rectangle 12"/>
          <p:cNvSpPr>
            <a:spLocks noChangeArrowheads="1"/>
          </p:cNvSpPr>
          <p:nvPr/>
        </p:nvSpPr>
        <p:spPr bwMode="auto">
          <a:xfrm>
            <a:off x="539155" y="526008"/>
            <a:ext cx="4103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引理 设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为非空的凸集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0">
              <a:latin typeface="Arial" panose="020B0604020202020204" pitchFamily="34" charset="0"/>
            </a:endParaRPr>
          </a:p>
        </p:txBody>
      </p:sp>
      <p:graphicFrame>
        <p:nvGraphicFramePr>
          <p:cNvPr id="1105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21738"/>
              </p:ext>
            </p:extLst>
          </p:nvPr>
        </p:nvGraphicFramePr>
        <p:xfrm>
          <a:off x="4380905" y="613320"/>
          <a:ext cx="1558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3" imgW="698197" imgH="203112" progId="Equation.DSMT4">
                  <p:embed/>
                </p:oleObj>
              </mc:Choice>
              <mc:Fallback>
                <p:oleObj name="Equation" r:id="rId3" imgW="698197" imgH="203112" progId="Equation.DSMT4">
                  <p:embed/>
                  <p:pic>
                    <p:nvPicPr>
                      <p:cNvPr id="11059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905" y="613320"/>
                        <a:ext cx="1558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Rectangle 13"/>
          <p:cNvSpPr>
            <a:spLocks noChangeArrowheads="1"/>
          </p:cNvSpPr>
          <p:nvPr/>
        </p:nvSpPr>
        <p:spPr bwMode="auto">
          <a:xfrm>
            <a:off x="5939830" y="549820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为凸函数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0">
              <a:latin typeface="Arial" panose="020B0604020202020204" pitchFamily="34" charset="0"/>
            </a:endParaRPr>
          </a:p>
        </p:txBody>
      </p:sp>
      <p:graphicFrame>
        <p:nvGraphicFramePr>
          <p:cNvPr id="1105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86354"/>
              </p:ext>
            </p:extLst>
          </p:nvPr>
        </p:nvGraphicFramePr>
        <p:xfrm>
          <a:off x="1402755" y="1045120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1105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755" y="1045120"/>
                        <a:ext cx="15843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5" name="Rectangle 14"/>
          <p:cNvSpPr>
            <a:spLocks noChangeArrowheads="1"/>
          </p:cNvSpPr>
          <p:nvPr/>
        </p:nvSpPr>
        <p:spPr bwMode="auto">
          <a:xfrm>
            <a:off x="3053755" y="1030833"/>
            <a:ext cx="173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为凹函数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0">
              <a:latin typeface="Arial" panose="020B0604020202020204" pitchFamily="34" charset="0"/>
            </a:endParaRPr>
          </a:p>
        </p:txBody>
      </p:sp>
      <p:graphicFrame>
        <p:nvGraphicFramePr>
          <p:cNvPr id="1105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628504"/>
              </p:ext>
            </p:extLst>
          </p:nvPr>
        </p:nvGraphicFramePr>
        <p:xfrm>
          <a:off x="4906368" y="1118145"/>
          <a:ext cx="673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tion" r:id="rId7" imgW="317225" imgH="203024" progId="Equation.DSMT4">
                  <p:embed/>
                </p:oleObj>
              </mc:Choice>
              <mc:Fallback>
                <p:oleObj name="Equation" r:id="rId7" imgW="317225" imgH="203024" progId="Equation.DSMT4">
                  <p:embed/>
                  <p:pic>
                    <p:nvPicPr>
                      <p:cNvPr id="1105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368" y="1118145"/>
                        <a:ext cx="673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Rectangle 15"/>
          <p:cNvSpPr>
            <a:spLocks noChangeArrowheads="1"/>
          </p:cNvSpPr>
          <p:nvPr/>
        </p:nvSpPr>
        <p:spPr bwMode="auto">
          <a:xfrm>
            <a:off x="5592168" y="1045120"/>
            <a:ext cx="214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为线性函数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graphicFrame>
        <p:nvGraphicFramePr>
          <p:cNvPr id="1105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5021"/>
              </p:ext>
            </p:extLst>
          </p:nvPr>
        </p:nvGraphicFramePr>
        <p:xfrm>
          <a:off x="2842618" y="2197645"/>
          <a:ext cx="936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9" imgW="393359" imgH="177646" progId="Equation.DSMT4">
                  <p:embed/>
                </p:oleObj>
              </mc:Choice>
              <mc:Fallback>
                <p:oleObj name="Equation" r:id="rId9" imgW="393359" imgH="177646" progId="Equation.DSMT4">
                  <p:embed/>
                  <p:pic>
                    <p:nvPicPr>
                      <p:cNvPr id="1105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618" y="2197645"/>
                        <a:ext cx="9366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7" name="Rectangle 16"/>
          <p:cNvSpPr>
            <a:spLocks noChangeArrowheads="1"/>
          </p:cNvSpPr>
          <p:nvPr/>
        </p:nvSpPr>
        <p:spPr bwMode="auto">
          <a:xfrm>
            <a:off x="3634780" y="2126208"/>
            <a:ext cx="2008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05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86450"/>
              </p:ext>
            </p:extLst>
          </p:nvPr>
        </p:nvGraphicFramePr>
        <p:xfrm>
          <a:off x="2194918" y="2773908"/>
          <a:ext cx="4968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Equation" r:id="rId11" imgW="1981200" imgH="203200" progId="Equation.DSMT4">
                  <p:embed/>
                </p:oleObj>
              </mc:Choice>
              <mc:Fallback>
                <p:oleObj name="Equation" r:id="rId11" imgW="1981200" imgH="203200" progId="Equation.DSMT4">
                  <p:embed/>
                  <p:pic>
                    <p:nvPicPr>
                      <p:cNvPr id="1105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918" y="2773908"/>
                        <a:ext cx="49688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Rectangle 17"/>
          <p:cNvSpPr>
            <a:spLocks noChangeArrowheads="1"/>
          </p:cNvSpPr>
          <p:nvPr/>
        </p:nvSpPr>
        <p:spPr bwMode="auto">
          <a:xfrm>
            <a:off x="1258293" y="3285083"/>
            <a:ext cx="158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05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36396"/>
              </p:ext>
            </p:extLst>
          </p:nvPr>
        </p:nvGraphicFramePr>
        <p:xfrm>
          <a:off x="2644180" y="3300958"/>
          <a:ext cx="21288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13" imgW="1041120" imgH="241200" progId="Equation.DSMT4">
                  <p:embed/>
                </p:oleObj>
              </mc:Choice>
              <mc:Fallback>
                <p:oleObj name="Equation" r:id="rId13" imgW="1041120" imgH="241200" progId="Equation.DSMT4">
                  <p:embed/>
                  <p:pic>
                    <p:nvPicPr>
                      <p:cNvPr id="1105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180" y="3300958"/>
                        <a:ext cx="21288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9" name="Rectangle 18"/>
          <p:cNvSpPr>
            <a:spLocks noChangeArrowheads="1"/>
          </p:cNvSpPr>
          <p:nvPr/>
        </p:nvSpPr>
        <p:spPr bwMode="auto">
          <a:xfrm>
            <a:off x="4499968" y="328508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06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40285"/>
              </p:ext>
            </p:extLst>
          </p:nvPr>
        </p:nvGraphicFramePr>
        <p:xfrm>
          <a:off x="5388968" y="3350170"/>
          <a:ext cx="1343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15" imgW="698500" imgH="228600" progId="Equation.DSMT4">
                  <p:embed/>
                </p:oleObj>
              </mc:Choice>
              <mc:Fallback>
                <p:oleObj name="Equation" r:id="rId15" imgW="698500" imgH="228600" progId="Equation.DSMT4">
                  <p:embed/>
                  <p:pic>
                    <p:nvPicPr>
                      <p:cNvPr id="1106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968" y="3350170"/>
                        <a:ext cx="13430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Rectangle 19"/>
          <p:cNvSpPr>
            <a:spLocks noChangeArrowheads="1"/>
          </p:cNvSpPr>
          <p:nvPr/>
        </p:nvSpPr>
        <p:spPr bwMode="auto">
          <a:xfrm>
            <a:off x="6658968" y="3205708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1106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67829"/>
              </p:ext>
            </p:extLst>
          </p:nvPr>
        </p:nvGraphicFramePr>
        <p:xfrm>
          <a:off x="1475780" y="3926433"/>
          <a:ext cx="63373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17" imgW="2603500" imgH="241300" progId="Equation.DSMT4">
                  <p:embed/>
                </p:oleObj>
              </mc:Choice>
              <mc:Fallback>
                <p:oleObj name="Equation" r:id="rId17" imgW="2603500" imgH="241300" progId="Equation.DSMT4">
                  <p:embed/>
                  <p:pic>
                    <p:nvPicPr>
                      <p:cNvPr id="1106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80" y="3926433"/>
                        <a:ext cx="63373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1" name="Rectangle 20"/>
          <p:cNvSpPr>
            <a:spLocks noChangeArrowheads="1"/>
          </p:cNvSpPr>
          <p:nvPr/>
        </p:nvSpPr>
        <p:spPr bwMode="auto">
          <a:xfrm>
            <a:off x="1043980" y="1478508"/>
            <a:ext cx="56880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对于下面的两个不等式系统</a:t>
            </a:r>
            <a:r>
              <a:rPr lang="en-US" altLang="zh-CN" sz="2800"/>
              <a:t>:</a:t>
            </a:r>
          </a:p>
        </p:txBody>
      </p:sp>
      <p:sp>
        <p:nvSpPr>
          <p:cNvPr id="110612" name="Rectangle 21"/>
          <p:cNvSpPr>
            <a:spLocks noChangeArrowheads="1"/>
          </p:cNvSpPr>
          <p:nvPr/>
        </p:nvSpPr>
        <p:spPr bwMode="auto">
          <a:xfrm>
            <a:off x="1402755" y="2197645"/>
            <a:ext cx="1368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　</a:t>
            </a:r>
            <a:r>
              <a:rPr lang="zh-CN" altLang="en-US" sz="2800"/>
              <a:t>存在</a:t>
            </a:r>
          </a:p>
        </p:txBody>
      </p:sp>
      <p:sp>
        <p:nvSpPr>
          <p:cNvPr id="110613" name="Rectangle 23"/>
          <p:cNvSpPr>
            <a:spLocks noChangeArrowheads="1"/>
          </p:cNvSpPr>
          <p:nvPr/>
        </p:nvSpPr>
        <p:spPr bwMode="auto">
          <a:xfrm>
            <a:off x="755055" y="4790033"/>
            <a:ext cx="7532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若系统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无解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则系统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有解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若系统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有满足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06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88458"/>
              </p:ext>
            </p:extLst>
          </p:nvPr>
        </p:nvGraphicFramePr>
        <p:xfrm>
          <a:off x="826493" y="5294858"/>
          <a:ext cx="936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19" imgW="431613" imgH="228501" progId="Equation.DSMT4">
                  <p:embed/>
                </p:oleObj>
              </mc:Choice>
              <mc:Fallback>
                <p:oleObj name="Equation" r:id="rId19" imgW="431613" imgH="228501" progId="Equation.DSMT4">
                  <p:embed/>
                  <p:pic>
                    <p:nvPicPr>
                      <p:cNvPr id="1106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93" y="5294858"/>
                        <a:ext cx="9366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4" name="Rectangle 24"/>
          <p:cNvSpPr>
            <a:spLocks noChangeArrowheads="1"/>
          </p:cNvSpPr>
          <p:nvPr/>
        </p:nvSpPr>
        <p:spPr bwMode="auto">
          <a:xfrm>
            <a:off x="1691680" y="5301208"/>
            <a:ext cx="3367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则系统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无解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-4203" y="548680"/>
            <a:ext cx="2808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强对偶定理</a:t>
            </a:r>
            <a:r>
              <a:rPr lang="en-US" altLang="zh-CN" sz="2800"/>
              <a:t>: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30891"/>
              </p:ext>
            </p:extLst>
          </p:nvPr>
        </p:nvGraphicFramePr>
        <p:xfrm>
          <a:off x="323850" y="1203325"/>
          <a:ext cx="8672513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3" imgW="4394160" imgH="2311200" progId="Equation.DSMT4">
                  <p:embed/>
                </p:oleObj>
              </mc:Choice>
              <mc:Fallback>
                <p:oleObj name="Equation" r:id="rId3" imgW="4394160" imgH="2311200" progId="Equation.DSMT4">
                  <p:embed/>
                  <p:pic>
                    <p:nvPicPr>
                      <p:cNvPr id="93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03325"/>
                        <a:ext cx="8672513" cy="456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3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4434" y="480126"/>
            <a:ext cx="4105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例：约束优化问题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334"/>
              </p:ext>
            </p:extLst>
          </p:nvPr>
        </p:nvGraphicFramePr>
        <p:xfrm>
          <a:off x="1149349" y="1086551"/>
          <a:ext cx="302418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3" imgW="1269720" imgH="850680" progId="Equation.DSMT4">
                  <p:embed/>
                </p:oleObj>
              </mc:Choice>
              <mc:Fallback>
                <p:oleObj name="Equation" r:id="rId3" imgW="1269720" imgH="850680" progId="Equation.DSMT4">
                  <p:embed/>
                  <p:pic>
                    <p:nvPicPr>
                      <p:cNvPr id="110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49" y="1086551"/>
                        <a:ext cx="302418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763098"/>
              </p:ext>
            </p:extLst>
          </p:nvPr>
        </p:nvGraphicFramePr>
        <p:xfrm>
          <a:off x="5100271" y="1600970"/>
          <a:ext cx="3743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5" imgW="1688760" imgH="457200" progId="Equation.DSMT4">
                  <p:embed/>
                </p:oleObj>
              </mc:Choice>
              <mc:Fallback>
                <p:oleObj name="Equation" r:id="rId5" imgW="1688760" imgH="457200" progId="Equation.DSMT4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271" y="1600970"/>
                        <a:ext cx="37433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18875" y="3231637"/>
            <a:ext cx="43926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该问题的</a:t>
            </a:r>
            <a:r>
              <a:rPr lang="en-US" altLang="zh-CN" sz="2800"/>
              <a:t>Lagrange</a:t>
            </a:r>
            <a:r>
              <a:rPr lang="zh-CN" altLang="en-US" sz="2800"/>
              <a:t>函数为</a:t>
            </a:r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54556"/>
              </p:ext>
            </p:extLst>
          </p:nvPr>
        </p:nvGraphicFramePr>
        <p:xfrm>
          <a:off x="628650" y="3714936"/>
          <a:ext cx="8191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7" imgW="3340080" imgH="457200" progId="Equation.DSMT4">
                  <p:embed/>
                </p:oleObj>
              </mc:Choice>
              <mc:Fallback>
                <p:oleObj name="Equation" r:id="rId7" imgW="3340080" imgH="457200" progId="Equation.DSMT4">
                  <p:embed/>
                  <p:pic>
                    <p:nvPicPr>
                      <p:cNvPr id="110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14936"/>
                        <a:ext cx="81915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434972"/>
              </p:ext>
            </p:extLst>
          </p:nvPr>
        </p:nvGraphicFramePr>
        <p:xfrm>
          <a:off x="251520" y="4924331"/>
          <a:ext cx="68421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9" imgW="2869920" imgH="457200" progId="Equation.DSMT4">
                  <p:embed/>
                </p:oleObj>
              </mc:Choice>
              <mc:Fallback>
                <p:oleObj name="Equation" r:id="rId9" imgW="2869920" imgH="457200" progId="Equation.DSMT4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24331"/>
                        <a:ext cx="68421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2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64704"/>
            <a:ext cx="2927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/>
                <a:ea typeface="楷体_GB2312" pitchFamily="49" charset="-122"/>
              </a:rPr>
              <a:t>4.3 </a:t>
            </a:r>
            <a:r>
              <a:rPr lang="zh-CN" altLang="en-US" sz="3200" b="1" dirty="0">
                <a:solidFill>
                  <a:srgbClr val="FF0000"/>
                </a:solidFill>
                <a:latin typeface="Arial"/>
                <a:ea typeface="楷体_GB2312" pitchFamily="49" charset="-122"/>
              </a:rPr>
              <a:t>可行方向法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628800"/>
            <a:ext cx="73562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/>
              <a:t>Zoutendijk</a:t>
            </a:r>
            <a:r>
              <a:rPr lang="zh-CN" altLang="en-US" sz="4000" dirty="0"/>
              <a:t>可行方向法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/>
              <a:t>Rosen</a:t>
            </a:r>
            <a:r>
              <a:rPr lang="zh-CN" altLang="en-US" sz="4000" dirty="0"/>
              <a:t>梯度投影法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/>
              <a:t>Wolfe</a:t>
            </a:r>
            <a:r>
              <a:rPr lang="zh-CN" altLang="en-US" sz="4000" dirty="0"/>
              <a:t>既约梯度法 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/>
              <a:t>Frank-Wolfe</a:t>
            </a:r>
            <a:r>
              <a:rPr lang="zh-CN" altLang="en-US" sz="4000" dirty="0"/>
              <a:t>方法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49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7504" y="620713"/>
            <a:ext cx="4968875" cy="719137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</a:rPr>
              <a:t>Zoutendijk</a:t>
            </a:r>
            <a:r>
              <a:rPr lang="zh-CN" altLang="en-US" sz="3200" dirty="0"/>
              <a:t>可行方向法 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55576" y="1484784"/>
            <a:ext cx="36004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/>
              <a:t>一．线性约束的情形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bject 8"/>
              <p:cNvSpPr txBox="1"/>
              <p:nvPr/>
            </p:nvSpPr>
            <p:spPr bwMode="auto">
              <a:xfrm>
                <a:off x="1187624" y="2348856"/>
                <a:ext cx="4176464" cy="18513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问题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. 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  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348856"/>
                <a:ext cx="4176464" cy="1851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65145"/>
              </p:ext>
            </p:extLst>
          </p:nvPr>
        </p:nvGraphicFramePr>
        <p:xfrm>
          <a:off x="900038" y="4148609"/>
          <a:ext cx="68405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公式" r:id="rId4" imgW="2679480" imgH="457200" progId="Equation.3">
                  <p:embed/>
                </p:oleObj>
              </mc:Choice>
              <mc:Fallback>
                <p:oleObj name="公式" r:id="rId4" imgW="2679480" imgH="45720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38" y="4148609"/>
                        <a:ext cx="684053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11188" y="836613"/>
            <a:ext cx="14398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/>
              <a:t>定义</a:t>
            </a:r>
            <a:r>
              <a:rPr lang="en-US" altLang="zh-CN" sz="300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3"/>
              <p:cNvSpPr txBox="1"/>
              <p:nvPr/>
            </p:nvSpPr>
            <p:spPr bwMode="auto">
              <a:xfrm>
                <a:off x="827584" y="1474206"/>
                <a:ext cx="7705228" cy="19547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，设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是任给一点，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若存在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，使得对任意的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，则称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在点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处的</m:t>
                      </m:r>
                    </m:oMath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下降方向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19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474206"/>
                <a:ext cx="7705228" cy="1954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4"/>
              <p:cNvSpPr txBox="1"/>
              <p:nvPr/>
            </p:nvSpPr>
            <p:spPr bwMode="auto">
              <a:xfrm>
                <a:off x="827802" y="3747004"/>
                <a:ext cx="3959225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802" y="3747004"/>
                <a:ext cx="3959225" cy="809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5"/>
              <p:cNvSpPr txBox="1"/>
              <p:nvPr/>
            </p:nvSpPr>
            <p:spPr bwMode="auto">
              <a:xfrm>
                <a:off x="827584" y="4608727"/>
                <a:ext cx="4465637" cy="531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称为点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处的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下降方向集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1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608727"/>
                <a:ext cx="4465637" cy="531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-69240" y="692696"/>
            <a:ext cx="17287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/>
              <a:t>定义</a:t>
            </a:r>
            <a:r>
              <a:rPr lang="en-US" altLang="zh-CN" sz="3600"/>
              <a:t>: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14543"/>
              </p:ext>
            </p:extLst>
          </p:nvPr>
        </p:nvGraphicFramePr>
        <p:xfrm>
          <a:off x="179512" y="923970"/>
          <a:ext cx="7921625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3" imgW="3162240" imgH="914400" progId="Equation.DSMT4">
                  <p:embed/>
                </p:oleObj>
              </mc:Choice>
              <mc:Fallback>
                <p:oleObj name="Equation" r:id="rId3" imgW="3162240" imgH="91440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23970"/>
                        <a:ext cx="7921625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81411"/>
              </p:ext>
            </p:extLst>
          </p:nvPr>
        </p:nvGraphicFramePr>
        <p:xfrm>
          <a:off x="539552" y="3446007"/>
          <a:ext cx="82089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5" imgW="3454200" imgH="253800" progId="Equation.DSMT4">
                  <p:embed/>
                </p:oleObj>
              </mc:Choice>
              <mc:Fallback>
                <p:oleObj name="Equation" r:id="rId5" imgW="3454200" imgH="253800" progId="Equation.DSMT4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46007"/>
                        <a:ext cx="82089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Object 5"/>
              <p:cNvSpPr txBox="1"/>
              <p:nvPr/>
            </p:nvSpPr>
            <p:spPr bwMode="auto">
              <a:xfrm>
                <a:off x="323850" y="4081463"/>
                <a:ext cx="3744913" cy="604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处的</m:t>
                      </m:r>
                      <m:r>
                        <a:rPr lang="zh-CN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可行方向锥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2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4081463"/>
                <a:ext cx="3744913" cy="6048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2498" y="476672"/>
            <a:ext cx="17287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/>
              <a:t>定义</a:t>
            </a:r>
            <a:r>
              <a:rPr lang="en-US" altLang="zh-CN" sz="3600"/>
              <a:t>: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74404"/>
              </p:ext>
            </p:extLst>
          </p:nvPr>
        </p:nvGraphicFramePr>
        <p:xfrm>
          <a:off x="195263" y="641350"/>
          <a:ext cx="7921625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3162240" imgH="914400" progId="Equation.DSMT4">
                  <p:embed/>
                </p:oleObj>
              </mc:Choice>
              <mc:Fallback>
                <p:oleObj name="Equation" r:id="rId3" imgW="3162240" imgH="91440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641350"/>
                        <a:ext cx="7921625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1160"/>
              </p:ext>
            </p:extLst>
          </p:nvPr>
        </p:nvGraphicFramePr>
        <p:xfrm>
          <a:off x="611560" y="4005064"/>
          <a:ext cx="7704856" cy="5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5" imgW="3454200" imgH="253800" progId="Equation.3">
                  <p:embed/>
                </p:oleObj>
              </mc:Choice>
              <mc:Fallback>
                <p:oleObj name="公式" r:id="rId5" imgW="3454200" imgH="253800" progId="Equation.3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7704856" cy="56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87272"/>
              </p:ext>
            </p:extLst>
          </p:nvPr>
        </p:nvGraphicFramePr>
        <p:xfrm>
          <a:off x="584516" y="4724616"/>
          <a:ext cx="3765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1638000" imgH="203040" progId="Equation.DSMT4">
                  <p:embed/>
                </p:oleObj>
              </mc:Choice>
              <mc:Fallback>
                <p:oleObj name="Equation" r:id="rId7" imgW="1638000" imgH="203040" progId="Equation.DSMT4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6" y="4724616"/>
                        <a:ext cx="3765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2498" y="3243314"/>
            <a:ext cx="17287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定义</a:t>
            </a:r>
            <a:r>
              <a:rPr lang="en-US" altLang="zh-CN" sz="32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66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5"/>
              <p:cNvSpPr txBox="1"/>
              <p:nvPr/>
            </p:nvSpPr>
            <p:spPr bwMode="auto">
              <a:xfrm>
                <a:off x="179512" y="1052736"/>
                <a:ext cx="8352928" cy="31232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定理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是问题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的可行解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在点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则非零向量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acc>
                      <m:accPr>
                        <m:chr m:val="̄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处的</m:t>
                    </m:r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可行方向的充要条件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是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24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352928" cy="3123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77367"/>
              </p:ext>
            </p:extLst>
          </p:nvPr>
        </p:nvGraphicFramePr>
        <p:xfrm>
          <a:off x="7308304" y="4869160"/>
          <a:ext cx="1707405" cy="120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4" imgW="1002960" imgH="711000" progId="Equation.DSMT4">
                  <p:embed/>
                </p:oleObj>
              </mc:Choice>
              <mc:Fallback>
                <p:oleObj name="Equation" r:id="rId4" imgW="1002960" imgH="7110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869160"/>
                        <a:ext cx="1707405" cy="120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1B4CC65E-E382-40CE-8B2A-CB5B66F4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" y="-9808"/>
            <a:ext cx="4343815" cy="647700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14350" indent="-514350" algn="ctr">
              <a:buFont typeface="+mj-lt"/>
              <a:buAutoNum type="arabicPeriod"/>
            </a:pPr>
            <a:r>
              <a:rPr lang="zh-CN" altLang="en-US" sz="3200" dirty="0"/>
              <a:t>下降可行方向的确定 </a:t>
            </a:r>
          </a:p>
        </p:txBody>
      </p:sp>
    </p:spTree>
    <p:extLst>
      <p:ext uri="{BB962C8B-B14F-4D97-AF65-F5344CB8AC3E}">
        <p14:creationId xmlns:p14="http://schemas.microsoft.com/office/powerpoint/2010/main" val="21986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5"/>
              <p:cNvSpPr txBox="1"/>
              <p:nvPr/>
            </p:nvSpPr>
            <p:spPr bwMode="auto">
              <a:xfrm>
                <a:off x="194756" y="700873"/>
                <a:ext cx="8352928" cy="1575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非零向量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同时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满足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&lt;0,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则非零向量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acc>
                      <m:accPr>
                        <m:chr m:val="̄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处的</m:t>
                    </m:r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下降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可行方向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24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756" y="700873"/>
                <a:ext cx="8352928" cy="1575999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291ECA9B-A670-44E1-A43C-DC52C88332A4}"/>
                  </a:ext>
                </a:extLst>
              </p:cNvPr>
              <p:cNvSpPr txBox="1"/>
              <p:nvPr/>
            </p:nvSpPr>
            <p:spPr bwMode="auto">
              <a:xfrm>
                <a:off x="611560" y="3140968"/>
                <a:ext cx="6492482" cy="30161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问题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(2) 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</m:t>
                                </m:r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. 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𝐸𝑑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|≤1, 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=1,2,⋯,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291ECA9B-A670-44E1-A43C-DC52C883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140968"/>
                <a:ext cx="6492482" cy="3016159"/>
              </a:xfrm>
              <a:prstGeom prst="rect">
                <a:avLst/>
              </a:prstGeom>
              <a:blipFill>
                <a:blip r:embed="rId3"/>
                <a:stretch>
                  <a:fillRect l="-140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59D84A3-950D-4A86-A5FA-68C1B8A31378}"/>
              </a:ext>
            </a:extLst>
          </p:cNvPr>
          <p:cNvSpPr/>
          <p:nvPr/>
        </p:nvSpPr>
        <p:spPr>
          <a:xfrm>
            <a:off x="194756" y="2248312"/>
            <a:ext cx="6492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确定搜索方向可归结为解线性规划问题（</a:t>
            </a:r>
            <a:r>
              <a:rPr lang="en-US" altLang="zh-CN" sz="2400" dirty="0">
                <a:solidFill>
                  <a:srgbClr val="002060"/>
                </a:solidFill>
              </a:rPr>
              <a:t>2</a:t>
            </a:r>
            <a:r>
              <a:rPr lang="zh-CN" altLang="en-US" sz="2400" dirty="0">
                <a:solidFill>
                  <a:srgbClr val="00206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379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8313" y="423528"/>
            <a:ext cx="11509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定理</a:t>
            </a:r>
            <a:r>
              <a:rPr lang="en-US" altLang="zh-CN" sz="2800"/>
              <a:t>2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6585"/>
              </p:ext>
            </p:extLst>
          </p:nvPr>
        </p:nvGraphicFramePr>
        <p:xfrm>
          <a:off x="323528" y="491550"/>
          <a:ext cx="8208963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公式" r:id="rId3" imgW="3162240" imgH="1396800" progId="Equation.3">
                  <p:embed/>
                </p:oleObj>
              </mc:Choice>
              <mc:Fallback>
                <p:oleObj name="公式" r:id="rId3" imgW="3162240" imgH="13968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91550"/>
                        <a:ext cx="8208963" cy="362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305213"/>
              </p:ext>
            </p:extLst>
          </p:nvPr>
        </p:nvGraphicFramePr>
        <p:xfrm>
          <a:off x="1619250" y="4293096"/>
          <a:ext cx="3563974" cy="174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公式" r:id="rId5" imgW="1968480" imgH="965160" progId="Equation.3">
                  <p:embed/>
                </p:oleObj>
              </mc:Choice>
              <mc:Fallback>
                <p:oleObj name="公式" r:id="rId5" imgW="1968480" imgH="96516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3096"/>
                        <a:ext cx="3563974" cy="1748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264060"/>
              </p:ext>
            </p:extLst>
          </p:nvPr>
        </p:nvGraphicFramePr>
        <p:xfrm>
          <a:off x="6854916" y="4719749"/>
          <a:ext cx="1706669" cy="12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7" imgW="1002960" imgH="711000" progId="Equation.DSMT4">
                  <p:embed/>
                </p:oleObj>
              </mc:Choice>
              <mc:Fallback>
                <p:oleObj name="Equation" r:id="rId7" imgW="1002960" imgH="711000" progId="Equation.DSMT4">
                  <p:embed/>
                  <p:pic>
                    <p:nvPicPr>
                      <p:cNvPr id="2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916" y="4719749"/>
                        <a:ext cx="1706669" cy="1209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0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161" y="-9808"/>
            <a:ext cx="2952750" cy="647700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altLang="zh-CN" sz="3200" dirty="0"/>
              <a:t>2 </a:t>
            </a:r>
            <a:r>
              <a:rPr lang="zh-CN" altLang="en-US" sz="3200" dirty="0"/>
              <a:t>步长的确定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90689"/>
              </p:ext>
            </p:extLst>
          </p:nvPr>
        </p:nvGraphicFramePr>
        <p:xfrm>
          <a:off x="267241" y="836712"/>
          <a:ext cx="747395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3" imgW="3377880" imgH="990360" progId="Equation.DSMT4">
                  <p:embed/>
                </p:oleObj>
              </mc:Choice>
              <mc:Fallback>
                <p:oleObj name="Equation" r:id="rId3" imgW="3377880" imgH="99036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41" y="836712"/>
                        <a:ext cx="747395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Object 6"/>
              <p:cNvSpPr txBox="1"/>
              <p:nvPr/>
            </p:nvSpPr>
            <p:spPr bwMode="auto">
              <a:xfrm>
                <a:off x="341824" y="3645024"/>
                <a:ext cx="5762625" cy="2682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问题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(3)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. 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  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  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6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824" y="3645024"/>
                <a:ext cx="5762625" cy="2682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54791"/>
              </p:ext>
            </p:extLst>
          </p:nvPr>
        </p:nvGraphicFramePr>
        <p:xfrm>
          <a:off x="6977886" y="4653136"/>
          <a:ext cx="1797529" cy="127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6" imgW="1002960" imgH="711000" progId="Equation.DSMT4">
                  <p:embed/>
                </p:oleObj>
              </mc:Choice>
              <mc:Fallback>
                <p:oleObj name="Equation" r:id="rId6" imgW="1002960" imgH="7110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886" y="4653136"/>
                        <a:ext cx="1797529" cy="1273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491ED2-474B-4924-BBAC-A560DCD96D41}"/>
                  </a:ext>
                </a:extLst>
              </p:cNvPr>
              <p:cNvSpPr/>
              <p:nvPr/>
            </p:nvSpPr>
            <p:spPr>
              <a:xfrm>
                <a:off x="-16934" y="3054675"/>
                <a:ext cx="63964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可通过求解下列一维搜索问题来确定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491ED2-474B-4924-BBAC-A560DCD96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4" y="3054675"/>
                <a:ext cx="639643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0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2555776" cy="647700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对问题</a:t>
            </a:r>
            <a:r>
              <a:rPr lang="en-US" altLang="zh-CN" sz="2800"/>
              <a:t>(3)</a:t>
            </a:r>
            <a:r>
              <a:rPr lang="zh-CN" altLang="en-US" sz="2800"/>
              <a:t>化简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13280"/>
              </p:ext>
            </p:extLst>
          </p:nvPr>
        </p:nvGraphicFramePr>
        <p:xfrm>
          <a:off x="118581" y="717772"/>
          <a:ext cx="7493001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3" imgW="3581280" imgH="482400" progId="Equation.DSMT4">
                  <p:embed/>
                </p:oleObj>
              </mc:Choice>
              <mc:Fallback>
                <p:oleObj name="Equation" r:id="rId3" imgW="3581280" imgH="4824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1" y="717772"/>
                        <a:ext cx="7493001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58781"/>
              </p:ext>
            </p:extLst>
          </p:nvPr>
        </p:nvGraphicFramePr>
        <p:xfrm>
          <a:off x="133770" y="1727422"/>
          <a:ext cx="5263852" cy="41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公式" r:id="rId5" imgW="2552400" imgH="2006280" progId="Equation.3">
                  <p:embed/>
                </p:oleObj>
              </mc:Choice>
              <mc:Fallback>
                <p:oleObj name="公式" r:id="rId5" imgW="2552400" imgH="200628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0" y="1727422"/>
                        <a:ext cx="5263852" cy="414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83806"/>
              </p:ext>
            </p:extLst>
          </p:nvPr>
        </p:nvGraphicFramePr>
        <p:xfrm>
          <a:off x="6502724" y="4430737"/>
          <a:ext cx="2507506" cy="143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7" imgW="1726920" imgH="990360" progId="Equation.DSMT4">
                  <p:embed/>
                </p:oleObj>
              </mc:Choice>
              <mc:Fallback>
                <p:oleObj name="Equation" r:id="rId7" imgW="1726920" imgH="990360" progId="Equation.DSMT4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724" y="4430737"/>
                        <a:ext cx="2507506" cy="1436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9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92543"/>
              </p:ext>
            </p:extLst>
          </p:nvPr>
        </p:nvGraphicFramePr>
        <p:xfrm>
          <a:off x="395536" y="692696"/>
          <a:ext cx="5596359" cy="190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3" imgW="2908080" imgH="990360" progId="Equation.DSMT4">
                  <p:embed/>
                </p:oleObj>
              </mc:Choice>
              <mc:Fallback>
                <p:oleObj name="Equation" r:id="rId3" imgW="2908080" imgH="99036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2696"/>
                        <a:ext cx="5596359" cy="1904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82267"/>
              </p:ext>
            </p:extLst>
          </p:nvPr>
        </p:nvGraphicFramePr>
        <p:xfrm>
          <a:off x="290513" y="3068638"/>
          <a:ext cx="539432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5" imgW="2450880" imgH="787320" progId="Equation.DSMT4">
                  <p:embed/>
                </p:oleObj>
              </mc:Choice>
              <mc:Fallback>
                <p:oleObj name="Equation" r:id="rId5" imgW="2450880" imgH="78732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068638"/>
                        <a:ext cx="5394325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9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0046" y="365873"/>
            <a:ext cx="3673475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dirty="0"/>
              <a:t>确定问题</a:t>
            </a:r>
            <a:r>
              <a:rPr lang="en-US" altLang="zh-CN" sz="2800" dirty="0"/>
              <a:t>(4)</a:t>
            </a:r>
            <a:r>
              <a:rPr lang="zh-CN" altLang="en-US" sz="2800" dirty="0"/>
              <a:t>的可行域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68510"/>
              </p:ext>
            </p:extLst>
          </p:nvPr>
        </p:nvGraphicFramePr>
        <p:xfrm>
          <a:off x="683568" y="980728"/>
          <a:ext cx="5247118" cy="475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3" imgW="2298600" imgH="2082600" progId="Equation.3">
                  <p:embed/>
                </p:oleObj>
              </mc:Choice>
              <mc:Fallback>
                <p:oleObj name="公式" r:id="rId3" imgW="2298600" imgH="208260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80728"/>
                        <a:ext cx="5247118" cy="475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80199"/>
              </p:ext>
            </p:extLst>
          </p:nvPr>
        </p:nvGraphicFramePr>
        <p:xfrm>
          <a:off x="6444208" y="647700"/>
          <a:ext cx="2298504" cy="96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5" imgW="1866600" imgH="787320" progId="Equation.DSMT4">
                  <p:embed/>
                </p:oleObj>
              </mc:Choice>
              <mc:Fallback>
                <p:oleObj name="Equation" r:id="rId5" imgW="1866600" imgH="78732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647700"/>
                        <a:ext cx="2298504" cy="96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2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7007"/>
              </p:ext>
            </p:extLst>
          </p:nvPr>
        </p:nvGraphicFramePr>
        <p:xfrm>
          <a:off x="611560" y="980728"/>
          <a:ext cx="5544096" cy="150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3" imgW="2895480" imgH="787320" progId="Equation.DSMT4">
                  <p:embed/>
                </p:oleObj>
              </mc:Choice>
              <mc:Fallback>
                <p:oleObj name="Equation" r:id="rId3" imgW="2895480" imgH="78732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5544096" cy="1506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046680"/>
              </p:ext>
            </p:extLst>
          </p:nvPr>
        </p:nvGraphicFramePr>
        <p:xfrm>
          <a:off x="613191" y="2766603"/>
          <a:ext cx="41084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5" imgW="2070000" imgH="482400" progId="Equation.DSMT4">
                  <p:embed/>
                </p:oleObj>
              </mc:Choice>
              <mc:Fallback>
                <p:oleObj name="Equation" r:id="rId5" imgW="2070000" imgH="48240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91" y="2766603"/>
                        <a:ext cx="41084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45627"/>
              </p:ext>
            </p:extLst>
          </p:nvPr>
        </p:nvGraphicFramePr>
        <p:xfrm>
          <a:off x="899592" y="3861048"/>
          <a:ext cx="4485432" cy="141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7" imgW="2489040" imgH="787320" progId="Equation.DSMT4">
                  <p:embed/>
                </p:oleObj>
              </mc:Choice>
              <mc:Fallback>
                <p:oleObj name="Equation" r:id="rId7" imgW="2489040" imgH="78732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4485432" cy="1418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6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F13DF69E-A010-42FD-BFBB-58BF17D8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528"/>
            <a:ext cx="4824412" cy="647700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14350" indent="-514350" algn="ctr">
              <a:buFont typeface="+mj-lt"/>
              <a:buAutoNum type="arabicPeriod" startAt="3"/>
            </a:pPr>
            <a:r>
              <a:rPr lang="zh-CN" altLang="en-US" sz="2800" dirty="0"/>
              <a:t>问题</a:t>
            </a:r>
            <a:r>
              <a:rPr lang="en-US" altLang="zh-CN" sz="2800" dirty="0"/>
              <a:t>(1)</a:t>
            </a:r>
            <a:r>
              <a:rPr lang="zh-CN" altLang="en-US" sz="2800" dirty="0"/>
              <a:t>初始可行解的确定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F02E2028-0C9A-48BA-A6DF-899D2787A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4184"/>
              </p:ext>
            </p:extLst>
          </p:nvPr>
        </p:nvGraphicFramePr>
        <p:xfrm>
          <a:off x="32048" y="766762"/>
          <a:ext cx="9145588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公式" r:id="rId3" imgW="3225600" imgH="1879560" progId="Equation.3">
                  <p:embed/>
                </p:oleObj>
              </mc:Choice>
              <mc:Fallback>
                <p:oleObj name="公式" r:id="rId3" imgW="3225600" imgH="187956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F02E2028-0C9A-48BA-A6DF-899D2787A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8" y="766762"/>
                        <a:ext cx="9145588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298" y="0"/>
            <a:ext cx="1439863" cy="576263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dirty="0"/>
              <a:t>步 骤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80891"/>
              </p:ext>
            </p:extLst>
          </p:nvPr>
        </p:nvGraphicFramePr>
        <p:xfrm>
          <a:off x="459982" y="611916"/>
          <a:ext cx="4752479" cy="51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公式" r:id="rId3" imgW="1993680" imgH="215640" progId="Equation.3">
                  <p:embed/>
                </p:oleObj>
              </mc:Choice>
              <mc:Fallback>
                <p:oleObj name="公式" r:id="rId3" imgW="1993680" imgH="21564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82" y="611916"/>
                        <a:ext cx="4752479" cy="513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70010"/>
              </p:ext>
            </p:extLst>
          </p:nvPr>
        </p:nvGraphicFramePr>
        <p:xfrm>
          <a:off x="459982" y="1052736"/>
          <a:ext cx="6120780" cy="218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公式" r:id="rId5" imgW="2705040" imgH="965160" progId="Equation.3">
                  <p:embed/>
                </p:oleObj>
              </mc:Choice>
              <mc:Fallback>
                <p:oleObj name="公式" r:id="rId5" imgW="2705040" imgH="96516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82" y="1052736"/>
                        <a:ext cx="6120780" cy="218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50671"/>
              </p:ext>
            </p:extLst>
          </p:nvPr>
        </p:nvGraphicFramePr>
        <p:xfrm>
          <a:off x="487371" y="3259560"/>
          <a:ext cx="5040139" cy="298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公式" r:id="rId7" imgW="2400120" imgH="1422360" progId="Equation.3">
                  <p:embed/>
                </p:oleObj>
              </mc:Choice>
              <mc:Fallback>
                <p:oleObj name="公式" r:id="rId7" imgW="2400120" imgH="142236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71" y="3259560"/>
                        <a:ext cx="5040139" cy="2986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29961" y="517078"/>
            <a:ext cx="45370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例：考虑如下约束优化问题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546731"/>
              </p:ext>
            </p:extLst>
          </p:nvPr>
        </p:nvGraphicFramePr>
        <p:xfrm>
          <a:off x="931588" y="1506034"/>
          <a:ext cx="36004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1612800" imgH="469800" progId="Equation.DSMT4">
                  <p:embed/>
                </p:oleObj>
              </mc:Choice>
              <mc:Fallback>
                <p:oleObj name="Equation" r:id="rId3" imgW="1612800" imgH="469800" progId="Equation.DSMT4">
                  <p:embed/>
                  <p:pic>
                    <p:nvPicPr>
                      <p:cNvPr id="194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588" y="1506034"/>
                        <a:ext cx="36004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51388" y="446378"/>
            <a:ext cx="3816350" cy="3168650"/>
            <a:chOff x="3107" y="981"/>
            <a:chExt cx="2404" cy="1996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4740" y="2659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  <a:r>
                <a:rPr lang="en-US" altLang="zh-CN" sz="2400" i="1">
                  <a:latin typeface="Times New Roman" panose="02020603050405020304" pitchFamily="18" charset="0"/>
                </a:rPr>
                <a:t>=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107" y="981"/>
              <a:ext cx="2132" cy="1996"/>
              <a:chOff x="3107" y="981"/>
              <a:chExt cx="2132" cy="1996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3440" y="1397"/>
              <a:ext cx="1164" cy="1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3" name="位图图像" r:id="rId5" imgW="1848108" imgH="2076740" progId="Paint.Picture">
                      <p:embed/>
                    </p:oleObj>
                  </mc:Choice>
                  <mc:Fallback>
                    <p:oleObj name="位图图像" r:id="rId5" imgW="1848108" imgH="2076740" progId="Paint.Picture">
                      <p:embed/>
                      <p:pic>
                        <p:nvPicPr>
                          <p:cNvPr id="1946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0" y="1397"/>
                            <a:ext cx="1164" cy="1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18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4014" y="1298"/>
                <a:ext cx="0" cy="1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470" y="1707"/>
                <a:ext cx="127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152" y="2025"/>
                <a:ext cx="127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606" y="1480"/>
                <a:ext cx="127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4331" y="1607"/>
              <a:ext cx="63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4" name="Equation" r:id="rId7" imgW="545760" imgH="203040" progId="Equation.DSMT4">
                      <p:embed/>
                    </p:oleObj>
                  </mc:Choice>
                  <mc:Fallback>
                    <p:oleObj name="Equation" r:id="rId7" imgW="545760" imgH="203040" progId="Equation.DSMT4">
                      <p:embed/>
                      <p:pic>
                        <p:nvPicPr>
                          <p:cNvPr id="1946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1" y="1607"/>
                            <a:ext cx="635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522" y="2091"/>
                <a:ext cx="45" cy="45"/>
              </a:xfrm>
              <a:prstGeom prst="ellipse">
                <a:avLst/>
              </a:prstGeom>
              <a:solidFill>
                <a:srgbClr val="18220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3787" y="2160"/>
                <a:ext cx="45" cy="45"/>
              </a:xfrm>
              <a:prstGeom prst="ellipse">
                <a:avLst/>
              </a:prstGeom>
              <a:solidFill>
                <a:srgbClr val="18220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3605" y="2160"/>
                <a:ext cx="45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30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3243" y="1887"/>
                <a:ext cx="45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30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4922" y="1934"/>
                <a:ext cx="31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3878" y="981"/>
                <a:ext cx="31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44137"/>
              </p:ext>
            </p:extLst>
          </p:nvPr>
        </p:nvGraphicFramePr>
        <p:xfrm>
          <a:off x="898526" y="3946822"/>
          <a:ext cx="64452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9" imgW="2425680" imgH="215640" progId="Equation.DSMT4">
                  <p:embed/>
                </p:oleObj>
              </mc:Choice>
              <mc:Fallback>
                <p:oleObj name="Equation" r:id="rId9" imgW="2425680" imgH="215640" progId="Equation.DSMT4">
                  <p:embed/>
                  <p:pic>
                    <p:nvPicPr>
                      <p:cNvPr id="1034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6" y="3946822"/>
                        <a:ext cx="64452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95206"/>
              </p:ext>
            </p:extLst>
          </p:nvPr>
        </p:nvGraphicFramePr>
        <p:xfrm>
          <a:off x="1025526" y="4519910"/>
          <a:ext cx="57594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1" imgW="2374560" imgH="482400" progId="Equation.DSMT4">
                  <p:embed/>
                </p:oleObj>
              </mc:Choice>
              <mc:Fallback>
                <p:oleObj name="Equation" r:id="rId11" imgW="2374560" imgH="482400" progId="Equation.DSMT4">
                  <p:embed/>
                  <p:pic>
                    <p:nvPicPr>
                      <p:cNvPr id="1034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6" y="4519910"/>
                        <a:ext cx="57594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06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2098"/>
              </p:ext>
            </p:extLst>
          </p:nvPr>
        </p:nvGraphicFramePr>
        <p:xfrm>
          <a:off x="33371" y="548680"/>
          <a:ext cx="8903115" cy="50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3" imgW="4038480" imgH="228600" progId="Equation.DSMT4">
                  <p:embed/>
                </p:oleObj>
              </mc:Choice>
              <mc:Fallback>
                <p:oleObj name="Equation" r:id="rId3" imgW="4038480" imgH="22860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1" y="548680"/>
                        <a:ext cx="8903115" cy="503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010927"/>
              </p:ext>
            </p:extLst>
          </p:nvPr>
        </p:nvGraphicFramePr>
        <p:xfrm>
          <a:off x="59623" y="1137035"/>
          <a:ext cx="4135948" cy="47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公式" r:id="rId5" imgW="2095200" imgH="241200" progId="Equation.3">
                  <p:embed/>
                </p:oleObj>
              </mc:Choice>
              <mc:Fallback>
                <p:oleObj name="公式" r:id="rId5" imgW="2095200" imgH="24120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3" y="1137035"/>
                        <a:ext cx="4135948" cy="476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86784"/>
              </p:ext>
            </p:extLst>
          </p:nvPr>
        </p:nvGraphicFramePr>
        <p:xfrm>
          <a:off x="58411" y="1645931"/>
          <a:ext cx="5391304" cy="139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公式" r:id="rId7" imgW="2895480" imgH="749160" progId="Equation.3">
                  <p:embed/>
                </p:oleObj>
              </mc:Choice>
              <mc:Fallback>
                <p:oleObj name="公式" r:id="rId7" imgW="2895480" imgH="74916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1" y="1645931"/>
                        <a:ext cx="5391304" cy="1396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35487"/>
              </p:ext>
            </p:extLst>
          </p:nvPr>
        </p:nvGraphicFramePr>
        <p:xfrm>
          <a:off x="58411" y="3041977"/>
          <a:ext cx="4352369" cy="205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公式" r:id="rId9" imgW="2641320" imgH="1244520" progId="Equation.3">
                  <p:embed/>
                </p:oleObj>
              </mc:Choice>
              <mc:Fallback>
                <p:oleObj name="公式" r:id="rId9" imgW="2641320" imgH="124452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1" y="3041977"/>
                        <a:ext cx="4352369" cy="205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12034"/>
              </p:ext>
            </p:extLst>
          </p:nvPr>
        </p:nvGraphicFramePr>
        <p:xfrm>
          <a:off x="68224" y="5229200"/>
          <a:ext cx="4537125" cy="85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公式" r:id="rId11" imgW="2577960" imgH="482400" progId="Equation.3">
                  <p:embed/>
                </p:oleObj>
              </mc:Choice>
              <mc:Fallback>
                <p:oleObj name="公式" r:id="rId11" imgW="2577960" imgH="48240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4" y="5229200"/>
                        <a:ext cx="4537125" cy="85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76316" y="484811"/>
            <a:ext cx="57610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/>
              <a:t>例：用</a:t>
            </a:r>
            <a:r>
              <a:rPr lang="en-US" altLang="zh-CN" sz="2800" dirty="0"/>
              <a:t>Zoutendijk</a:t>
            </a:r>
            <a:r>
              <a:rPr lang="zh-CN" altLang="en-US" sz="2800" dirty="0"/>
              <a:t>可行方向法求解 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05893"/>
              </p:ext>
            </p:extLst>
          </p:nvPr>
        </p:nvGraphicFramePr>
        <p:xfrm>
          <a:off x="89720" y="1132511"/>
          <a:ext cx="5959818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公式" r:id="rId3" imgW="2565360" imgH="1218960" progId="Equation.3">
                  <p:embed/>
                </p:oleObj>
              </mc:Choice>
              <mc:Fallback>
                <p:oleObj name="公式" r:id="rId3" imgW="2565360" imgH="121896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20" y="1132511"/>
                        <a:ext cx="5959818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04559"/>
              </p:ext>
            </p:extLst>
          </p:nvPr>
        </p:nvGraphicFramePr>
        <p:xfrm>
          <a:off x="177876" y="5067300"/>
          <a:ext cx="4825082" cy="100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公式" r:id="rId5" imgW="2323800" imgH="482400" progId="Equation.3">
                  <p:embed/>
                </p:oleObj>
              </mc:Choice>
              <mc:Fallback>
                <p:oleObj name="公式" r:id="rId5" imgW="2323800" imgH="48240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76" y="5067300"/>
                        <a:ext cx="4825082" cy="100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4427538" y="2060575"/>
            <a:ext cx="4465637" cy="3455988"/>
            <a:chOff x="2789" y="1298"/>
            <a:chExt cx="2813" cy="2177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016" y="3203"/>
              <a:ext cx="2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3243" y="1298"/>
              <a:ext cx="0" cy="2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3225" y="3176"/>
              <a:ext cx="45" cy="45"/>
            </a:xfrm>
            <a:prstGeom prst="ellipse">
              <a:avLst/>
            </a:prstGeom>
            <a:solidFill>
              <a:srgbClr val="1113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107" y="2024"/>
              <a:ext cx="1496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789" y="2659"/>
              <a:ext cx="226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243" y="2722"/>
              <a:ext cx="0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243" y="3203"/>
              <a:ext cx="113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3987" y="2840"/>
              <a:ext cx="408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243" y="2722"/>
              <a:ext cx="726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3242" y="3192"/>
            <a:ext cx="31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8" name="公式" r:id="rId7" imgW="228600" imgH="203040" progId="Equation.3">
                    <p:embed/>
                  </p:oleObj>
                </mc:Choice>
                <mc:Fallback>
                  <p:oleObj name="公式" r:id="rId7" imgW="228600" imgH="203040" progId="Equation.3">
                    <p:embed/>
                    <p:pic>
                      <p:nvPicPr>
                        <p:cNvPr id="2459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3192"/>
                          <a:ext cx="31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857364"/>
              </p:ext>
            </p:extLst>
          </p:nvPr>
        </p:nvGraphicFramePr>
        <p:xfrm>
          <a:off x="2278407" y="3817056"/>
          <a:ext cx="1704475" cy="172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9" imgW="901440" imgH="914400" progId="Equation.DSMT4">
                  <p:embed/>
                </p:oleObj>
              </mc:Choice>
              <mc:Fallback>
                <p:oleObj name="Equation" r:id="rId9" imgW="901440" imgH="914400" progId="Equation.DSMT4">
                  <p:embed/>
                  <p:pic>
                    <p:nvPicPr>
                      <p:cNvPr id="24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407" y="3817056"/>
                        <a:ext cx="1704475" cy="172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0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12" y="21214"/>
            <a:ext cx="2592387" cy="574675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第一次迭 代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36010"/>
              </p:ext>
            </p:extLst>
          </p:nvPr>
        </p:nvGraphicFramePr>
        <p:xfrm>
          <a:off x="130401" y="1374292"/>
          <a:ext cx="5841321" cy="429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公式" r:id="rId3" imgW="2971800" imgH="2184120" progId="Equation.3">
                  <p:embed/>
                </p:oleObj>
              </mc:Choice>
              <mc:Fallback>
                <p:oleObj name="公式" r:id="rId3" imgW="2971800" imgH="218412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01" y="1374292"/>
                        <a:ext cx="5841321" cy="4293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5940425" y="3141663"/>
            <a:ext cx="2879725" cy="2087562"/>
            <a:chOff x="3742" y="1979"/>
            <a:chExt cx="1814" cy="1315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3742" y="3067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4286" y="2478"/>
              <a:ext cx="635" cy="589"/>
            </a:xfrm>
            <a:prstGeom prst="rect">
              <a:avLst/>
            </a:prstGeom>
            <a:solidFill>
              <a:srgbClr val="D9EE16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V="1">
              <a:off x="4286" y="1979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4897" y="2462"/>
              <a:ext cx="46" cy="46"/>
            </a:xfrm>
            <a:prstGeom prst="ellipse">
              <a:avLst/>
            </a:prstGeom>
            <a:solidFill>
              <a:srgbClr val="1113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4377" y="2024"/>
              <a:ext cx="117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4921" y="2218"/>
            <a:ext cx="54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1" name="公式" r:id="rId5" imgW="355320" imgH="228600" progId="Equation.3">
                    <p:embed/>
                  </p:oleObj>
                </mc:Choice>
                <mc:Fallback>
                  <p:oleObj name="公式" r:id="rId5" imgW="355320" imgH="228600" progId="Equation.3">
                    <p:embed/>
                    <p:pic>
                      <p:nvPicPr>
                        <p:cNvPr id="256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218"/>
                          <a:ext cx="54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6804025" y="4652963"/>
            <a:ext cx="863600" cy="663575"/>
            <a:chOff x="4286" y="2931"/>
            <a:chExt cx="544" cy="418"/>
          </a:xfrm>
        </p:grpSpPr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4468" y="3044"/>
            <a:ext cx="3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2" name="公式" r:id="rId7" imgW="241200" imgH="203040" progId="Equation.3">
                    <p:embed/>
                  </p:oleObj>
                </mc:Choice>
                <mc:Fallback>
                  <p:oleObj name="公式" r:id="rId7" imgW="241200" imgH="203040" progId="Equation.3">
                    <p:embed/>
                    <p:pic>
                      <p:nvPicPr>
                        <p:cNvPr id="256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044"/>
                          <a:ext cx="36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4286" y="2931"/>
              <a:ext cx="136" cy="136"/>
            </a:xfrm>
            <a:prstGeom prst="line">
              <a:avLst/>
            </a:prstGeom>
            <a:noFill/>
            <a:ln w="19050">
              <a:solidFill>
                <a:srgbClr val="1113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32327"/>
              </p:ext>
            </p:extLst>
          </p:nvPr>
        </p:nvGraphicFramePr>
        <p:xfrm>
          <a:off x="6459155" y="475078"/>
          <a:ext cx="2629666" cy="124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公式" r:id="rId9" imgW="2565360" imgH="1218960" progId="Equation.3">
                  <p:embed/>
                </p:oleObj>
              </mc:Choice>
              <mc:Fallback>
                <p:oleObj name="公式" r:id="rId9" imgW="2565360" imgH="121896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155" y="475078"/>
                        <a:ext cx="2629666" cy="1249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E1C5CB07-E130-43C8-9D56-3C3FD5FEC5AB}"/>
                  </a:ext>
                </a:extLst>
              </p:cNvPr>
              <p:cNvSpPr txBox="1"/>
              <p:nvPr/>
            </p:nvSpPr>
            <p:spPr bwMode="auto">
              <a:xfrm>
                <a:off x="5695510" y="43790"/>
                <a:ext cx="3369554" cy="374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)=(4</m:t>
                      </m:r>
                      <m:sSub>
                        <m:sSubPr>
                          <m:ctrlP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−4, 4</m:t>
                      </m:r>
                      <m:sSub>
                        <m:sSubPr>
                          <m:ctrlP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E1C5CB07-E130-43C8-9D56-3C3FD5FE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5510" y="43790"/>
                <a:ext cx="3369554" cy="3746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4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713623"/>
              </p:ext>
            </p:extLst>
          </p:nvPr>
        </p:nvGraphicFramePr>
        <p:xfrm>
          <a:off x="236322" y="692696"/>
          <a:ext cx="6187281" cy="522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公式" r:id="rId3" imgW="3340080" imgH="2819160" progId="Equation.3">
                  <p:embed/>
                </p:oleObj>
              </mc:Choice>
              <mc:Fallback>
                <p:oleObj name="公式" r:id="rId3" imgW="3340080" imgH="281916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22" y="692696"/>
                        <a:ext cx="6187281" cy="5223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5" name="Group 21"/>
          <p:cNvGrpSpPr>
            <a:grpSpLocks/>
          </p:cNvGrpSpPr>
          <p:nvPr/>
        </p:nvGrpSpPr>
        <p:grpSpPr bwMode="auto">
          <a:xfrm>
            <a:off x="5580112" y="692696"/>
            <a:ext cx="3384550" cy="2592387"/>
            <a:chOff x="3606" y="935"/>
            <a:chExt cx="2132" cy="1633"/>
          </a:xfrm>
        </p:grpSpPr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3606" y="935"/>
              <a:ext cx="2132" cy="1633"/>
              <a:chOff x="2789" y="1298"/>
              <a:chExt cx="2813" cy="2177"/>
            </a:xfrm>
          </p:grpSpPr>
          <p:sp>
            <p:nvSpPr>
              <p:cNvPr id="26630" name="Line 6"/>
              <p:cNvSpPr>
                <a:spLocks noChangeShapeType="1"/>
              </p:cNvSpPr>
              <p:nvPr/>
            </p:nvSpPr>
            <p:spPr bwMode="auto">
              <a:xfrm>
                <a:off x="3016" y="3203"/>
                <a:ext cx="2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 flipV="1">
                <a:off x="3243" y="1298"/>
                <a:ext cx="0" cy="2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2" name="Oval 8"/>
              <p:cNvSpPr>
                <a:spLocks noChangeArrowheads="1"/>
              </p:cNvSpPr>
              <p:nvPr/>
            </p:nvSpPr>
            <p:spPr bwMode="auto">
              <a:xfrm>
                <a:off x="3225" y="3176"/>
                <a:ext cx="45" cy="45"/>
              </a:xfrm>
              <a:prstGeom prst="ellipse">
                <a:avLst/>
              </a:prstGeom>
              <a:solidFill>
                <a:srgbClr val="1113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>
                <a:off x="3107" y="2024"/>
                <a:ext cx="1496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2789" y="2659"/>
                <a:ext cx="2268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3243" y="2722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>
                <a:off x="3243" y="3203"/>
                <a:ext cx="113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Line 13"/>
              <p:cNvSpPr>
                <a:spLocks noChangeShapeType="1"/>
              </p:cNvSpPr>
              <p:nvPr/>
            </p:nvSpPr>
            <p:spPr bwMode="auto">
              <a:xfrm>
                <a:off x="3987" y="2840"/>
                <a:ext cx="408" cy="36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3243" y="2722"/>
                <a:ext cx="726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9" name="Object 15"/>
              <p:cNvGraphicFramePr>
                <a:graphicFrameLocks noChangeAspect="1"/>
              </p:cNvGraphicFramePr>
              <p:nvPr/>
            </p:nvGraphicFramePr>
            <p:xfrm>
              <a:off x="3242" y="3192"/>
              <a:ext cx="318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25" name="公式" r:id="rId5" imgW="228600" imgH="203040" progId="Equation.3">
                      <p:embed/>
                    </p:oleObj>
                  </mc:Choice>
                  <mc:Fallback>
                    <p:oleObj name="公式" r:id="rId5" imgW="228600" imgH="203040" progId="Equation.3">
                      <p:embed/>
                      <p:pic>
                        <p:nvPicPr>
                          <p:cNvPr id="2663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2" y="3192"/>
                            <a:ext cx="318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3969" y="1733"/>
              <a:ext cx="817" cy="627"/>
              <a:chOff x="4059" y="1733"/>
              <a:chExt cx="817" cy="627"/>
            </a:xfrm>
          </p:grpSpPr>
          <p:sp>
            <p:nvSpPr>
              <p:cNvPr id="26640" name="Line 16"/>
              <p:cNvSpPr>
                <a:spLocks noChangeShapeType="1"/>
              </p:cNvSpPr>
              <p:nvPr/>
            </p:nvSpPr>
            <p:spPr bwMode="auto">
              <a:xfrm flipV="1">
                <a:off x="4059" y="2269"/>
                <a:ext cx="136" cy="91"/>
              </a:xfrm>
              <a:prstGeom prst="line">
                <a:avLst/>
              </a:prstGeom>
              <a:noFill/>
              <a:ln w="19050">
                <a:solidFill>
                  <a:srgbClr val="11130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Oval 17"/>
              <p:cNvSpPr>
                <a:spLocks noChangeArrowheads="1"/>
              </p:cNvSpPr>
              <p:nvPr/>
            </p:nvSpPr>
            <p:spPr bwMode="auto">
              <a:xfrm>
                <a:off x="4423" y="2032"/>
                <a:ext cx="45" cy="46"/>
              </a:xfrm>
              <a:prstGeom prst="ellipse">
                <a:avLst/>
              </a:prstGeom>
              <a:solidFill>
                <a:srgbClr val="1113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2" name="Object 18"/>
              <p:cNvGraphicFramePr>
                <a:graphicFrameLocks noChangeAspect="1"/>
              </p:cNvGraphicFramePr>
              <p:nvPr/>
            </p:nvGraphicFramePr>
            <p:xfrm>
              <a:off x="4513" y="1733"/>
              <a:ext cx="363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26" name="公式" r:id="rId7" imgW="253800" imgH="203040" progId="Equation.3">
                      <p:embed/>
                    </p:oleObj>
                  </mc:Choice>
                  <mc:Fallback>
                    <p:oleObj name="公式" r:id="rId7" imgW="253800" imgH="203040" progId="Equation.3">
                      <p:embed/>
                      <p:pic>
                        <p:nvPicPr>
                          <p:cNvPr id="26642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1733"/>
                            <a:ext cx="363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0402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2160488" cy="574675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第二次迭代 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94874"/>
              </p:ext>
            </p:extLst>
          </p:nvPr>
        </p:nvGraphicFramePr>
        <p:xfrm>
          <a:off x="388320" y="999979"/>
          <a:ext cx="6401271" cy="494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3" imgW="3288960" imgH="2539800" progId="Equation.DSMT4">
                  <p:embed/>
                </p:oleObj>
              </mc:Choice>
              <mc:Fallback>
                <p:oleObj name="Equation" r:id="rId3" imgW="3288960" imgH="2539800" progId="Equation.DSMT4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20" y="999979"/>
                        <a:ext cx="6401271" cy="494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6084888" y="2492375"/>
            <a:ext cx="2987675" cy="2232025"/>
            <a:chOff x="3787" y="1661"/>
            <a:chExt cx="1882" cy="1406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3787" y="2387"/>
              <a:ext cx="1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951" y="1661"/>
              <a:ext cx="1605" cy="1406"/>
              <a:chOff x="3906" y="1661"/>
              <a:chExt cx="1605" cy="1406"/>
            </a:xfrm>
          </p:grpSpPr>
          <p:sp>
            <p:nvSpPr>
              <p:cNvPr id="27653" name="Line 5"/>
              <p:cNvSpPr>
                <a:spLocks noChangeShapeType="1"/>
              </p:cNvSpPr>
              <p:nvPr/>
            </p:nvSpPr>
            <p:spPr bwMode="auto">
              <a:xfrm flipV="1">
                <a:off x="4604" y="1661"/>
                <a:ext cx="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 flipH="1" flipV="1">
                <a:off x="3906" y="2178"/>
                <a:ext cx="1224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4241" y="2704"/>
                <a:ext cx="7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>
                <a:off x="4967" y="2478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 flipV="1">
                <a:off x="4241" y="2287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4241" y="2278"/>
                <a:ext cx="726" cy="22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1" name="Oval 13"/>
              <p:cNvSpPr>
                <a:spLocks noChangeArrowheads="1"/>
              </p:cNvSpPr>
              <p:nvPr/>
            </p:nvSpPr>
            <p:spPr bwMode="auto">
              <a:xfrm>
                <a:off x="4958" y="2478"/>
                <a:ext cx="45" cy="45"/>
              </a:xfrm>
              <a:prstGeom prst="ellipse">
                <a:avLst/>
              </a:prstGeom>
              <a:solidFill>
                <a:srgbClr val="1113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62" name="Object 14"/>
              <p:cNvGraphicFramePr>
                <a:graphicFrameLocks noChangeAspect="1"/>
              </p:cNvGraphicFramePr>
              <p:nvPr/>
            </p:nvGraphicFramePr>
            <p:xfrm>
              <a:off x="4785" y="1784"/>
              <a:ext cx="726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9" name="公式" r:id="rId5" imgW="533160" imgH="469800" progId="Equation.3">
                      <p:embed/>
                    </p:oleObj>
                  </mc:Choice>
                  <mc:Fallback>
                    <p:oleObj name="公式" r:id="rId5" imgW="533160" imgH="469800" progId="Equation.3">
                      <p:embed/>
                      <p:pic>
                        <p:nvPicPr>
                          <p:cNvPr id="2766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1784"/>
                            <a:ext cx="726" cy="6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451725" y="3644900"/>
            <a:ext cx="433388" cy="144463"/>
          </a:xfrm>
          <a:prstGeom prst="line">
            <a:avLst/>
          </a:prstGeom>
          <a:noFill/>
          <a:ln w="38100">
            <a:solidFill>
              <a:srgbClr val="11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81992"/>
              </p:ext>
            </p:extLst>
          </p:nvPr>
        </p:nvGraphicFramePr>
        <p:xfrm>
          <a:off x="135023" y="389872"/>
          <a:ext cx="6409730" cy="465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公式" r:id="rId3" imgW="3886200" imgH="2819160" progId="Equation.3">
                  <p:embed/>
                </p:oleObj>
              </mc:Choice>
              <mc:Fallback>
                <p:oleObj name="公式" r:id="rId3" imgW="3886200" imgH="281916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23" y="389872"/>
                        <a:ext cx="6409730" cy="4650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257007" y="3717032"/>
            <a:ext cx="3384550" cy="2592388"/>
            <a:chOff x="3606" y="935"/>
            <a:chExt cx="2132" cy="1633"/>
          </a:xfrm>
        </p:grpSpPr>
        <p:grpSp>
          <p:nvGrpSpPr>
            <p:cNvPr id="28676" name="Group 4"/>
            <p:cNvGrpSpPr>
              <a:grpSpLocks/>
            </p:cNvGrpSpPr>
            <p:nvPr/>
          </p:nvGrpSpPr>
          <p:grpSpPr bwMode="auto">
            <a:xfrm>
              <a:off x="3606" y="935"/>
              <a:ext cx="2132" cy="1633"/>
              <a:chOff x="2789" y="1298"/>
              <a:chExt cx="2813" cy="2177"/>
            </a:xfrm>
          </p:grpSpPr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>
                <a:off x="3016" y="3203"/>
                <a:ext cx="2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 flipV="1">
                <a:off x="3243" y="1298"/>
                <a:ext cx="0" cy="2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3225" y="3176"/>
                <a:ext cx="45" cy="45"/>
              </a:xfrm>
              <a:prstGeom prst="ellipse">
                <a:avLst/>
              </a:prstGeom>
              <a:solidFill>
                <a:srgbClr val="1113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3107" y="2024"/>
                <a:ext cx="1496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>
                <a:off x="2789" y="2659"/>
                <a:ext cx="2268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2" name="Line 10"/>
              <p:cNvSpPr>
                <a:spLocks noChangeShapeType="1"/>
              </p:cNvSpPr>
              <p:nvPr/>
            </p:nvSpPr>
            <p:spPr bwMode="auto">
              <a:xfrm>
                <a:off x="3243" y="2722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>
                <a:off x="3243" y="3203"/>
                <a:ext cx="113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3987" y="2840"/>
                <a:ext cx="408" cy="36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3243" y="2722"/>
                <a:ext cx="726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686" name="Object 14"/>
              <p:cNvGraphicFramePr>
                <a:graphicFrameLocks noChangeAspect="1"/>
              </p:cNvGraphicFramePr>
              <p:nvPr/>
            </p:nvGraphicFramePr>
            <p:xfrm>
              <a:off x="3242" y="3192"/>
              <a:ext cx="318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3" name="公式" r:id="rId5" imgW="228600" imgH="203040" progId="Equation.3">
                      <p:embed/>
                    </p:oleObj>
                  </mc:Choice>
                  <mc:Fallback>
                    <p:oleObj name="公式" r:id="rId5" imgW="228600" imgH="203040" progId="Equation.3">
                      <p:embed/>
                      <p:pic>
                        <p:nvPicPr>
                          <p:cNvPr id="28686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2" y="3192"/>
                            <a:ext cx="318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3969" y="1733"/>
              <a:ext cx="817" cy="627"/>
              <a:chOff x="4059" y="1733"/>
              <a:chExt cx="817" cy="627"/>
            </a:xfrm>
          </p:grpSpPr>
          <p:sp>
            <p:nvSpPr>
              <p:cNvPr id="28688" name="Line 16"/>
              <p:cNvSpPr>
                <a:spLocks noChangeShapeType="1"/>
              </p:cNvSpPr>
              <p:nvPr/>
            </p:nvSpPr>
            <p:spPr bwMode="auto">
              <a:xfrm flipV="1">
                <a:off x="4059" y="2269"/>
                <a:ext cx="136" cy="91"/>
              </a:xfrm>
              <a:prstGeom prst="line">
                <a:avLst/>
              </a:prstGeom>
              <a:noFill/>
              <a:ln w="19050">
                <a:solidFill>
                  <a:srgbClr val="11130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Oval 17"/>
              <p:cNvSpPr>
                <a:spLocks noChangeArrowheads="1"/>
              </p:cNvSpPr>
              <p:nvPr/>
            </p:nvSpPr>
            <p:spPr bwMode="auto">
              <a:xfrm>
                <a:off x="4423" y="2032"/>
                <a:ext cx="45" cy="46"/>
              </a:xfrm>
              <a:prstGeom prst="ellipse">
                <a:avLst/>
              </a:prstGeom>
              <a:solidFill>
                <a:srgbClr val="1113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690" name="Object 18"/>
              <p:cNvGraphicFramePr>
                <a:graphicFrameLocks noChangeAspect="1"/>
              </p:cNvGraphicFramePr>
              <p:nvPr/>
            </p:nvGraphicFramePr>
            <p:xfrm>
              <a:off x="4513" y="1733"/>
              <a:ext cx="363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4" name="公式" r:id="rId7" imgW="253800" imgH="203040" progId="Equation.3">
                      <p:embed/>
                    </p:oleObj>
                  </mc:Choice>
                  <mc:Fallback>
                    <p:oleObj name="公式" r:id="rId7" imgW="253800" imgH="203040" progId="Equation.3">
                      <p:embed/>
                      <p:pic>
                        <p:nvPicPr>
                          <p:cNvPr id="2869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1733"/>
                            <a:ext cx="363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6480969" y="5517257"/>
            <a:ext cx="647700" cy="7143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6552407" y="5472807"/>
            <a:ext cx="71437" cy="71438"/>
          </a:xfrm>
          <a:prstGeom prst="ellipse">
            <a:avLst/>
          </a:prstGeom>
          <a:solidFill>
            <a:srgbClr val="1113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2009"/>
              </p:ext>
            </p:extLst>
          </p:nvPr>
        </p:nvGraphicFramePr>
        <p:xfrm>
          <a:off x="6480969" y="5444232"/>
          <a:ext cx="5762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公式" r:id="rId9" imgW="241200" imgH="203040" progId="Equation.3">
                  <p:embed/>
                </p:oleObj>
              </mc:Choice>
              <mc:Fallback>
                <p:oleObj name="公式" r:id="rId9" imgW="241200" imgH="203040" progId="Equation.3">
                  <p:embed/>
                  <p:pic>
                    <p:nvPicPr>
                      <p:cNvPr id="286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969" y="5444232"/>
                        <a:ext cx="5762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7505" y="-30415"/>
            <a:ext cx="2016224" cy="647700"/>
          </a:xfrm>
          <a:prstGeom prst="rect">
            <a:avLst/>
          </a:prstGeom>
          <a:solidFill>
            <a:srgbClr val="D9E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第三次迭代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26183"/>
              </p:ext>
            </p:extLst>
          </p:nvPr>
        </p:nvGraphicFramePr>
        <p:xfrm>
          <a:off x="277552" y="415041"/>
          <a:ext cx="5359574" cy="415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3" imgW="3276360" imgH="2539800" progId="Equation.DSMT4">
                  <p:embed/>
                </p:oleObj>
              </mc:Choice>
              <mc:Fallback>
                <p:oleObj name="Equation" r:id="rId3" imgW="3276360" imgH="2539800" progId="Equation.DSMT4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52" y="415041"/>
                        <a:ext cx="5359574" cy="415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084888" y="2492375"/>
            <a:ext cx="2987675" cy="2232025"/>
            <a:chOff x="3787" y="1661"/>
            <a:chExt cx="1882" cy="1406"/>
          </a:xfrm>
        </p:grpSpPr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3787" y="2387"/>
              <a:ext cx="1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3951" y="1661"/>
              <a:ext cx="1605" cy="1406"/>
              <a:chOff x="3906" y="1661"/>
              <a:chExt cx="1605" cy="1406"/>
            </a:xfrm>
          </p:grpSpPr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 flipV="1">
                <a:off x="4604" y="1661"/>
                <a:ext cx="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 flipH="1" flipV="1">
                <a:off x="3906" y="2178"/>
                <a:ext cx="1224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4241" y="2704"/>
                <a:ext cx="7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4967" y="2478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 flipV="1">
                <a:off x="4241" y="2287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4241" y="2278"/>
                <a:ext cx="726" cy="22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" name="Oval 13"/>
              <p:cNvSpPr>
                <a:spLocks noChangeArrowheads="1"/>
              </p:cNvSpPr>
              <p:nvPr/>
            </p:nvSpPr>
            <p:spPr bwMode="auto">
              <a:xfrm>
                <a:off x="4958" y="2478"/>
                <a:ext cx="45" cy="45"/>
              </a:xfrm>
              <a:prstGeom prst="ellipse">
                <a:avLst/>
              </a:prstGeom>
              <a:solidFill>
                <a:srgbClr val="1113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10" name="Object 14"/>
              <p:cNvGraphicFramePr>
                <a:graphicFrameLocks noChangeAspect="1"/>
              </p:cNvGraphicFramePr>
              <p:nvPr/>
            </p:nvGraphicFramePr>
            <p:xfrm>
              <a:off x="4785" y="1784"/>
              <a:ext cx="726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97" name="公式" r:id="rId5" imgW="533160" imgH="469800" progId="Equation.3">
                      <p:embed/>
                    </p:oleObj>
                  </mc:Choice>
                  <mc:Fallback>
                    <p:oleObj name="公式" r:id="rId5" imgW="533160" imgH="469800" progId="Equation.3">
                      <p:embed/>
                      <p:pic>
                        <p:nvPicPr>
                          <p:cNvPr id="2971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1784"/>
                            <a:ext cx="726" cy="6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7451725" y="3644900"/>
            <a:ext cx="433388" cy="144463"/>
          </a:xfrm>
          <a:prstGeom prst="line">
            <a:avLst/>
          </a:prstGeom>
          <a:noFill/>
          <a:ln w="38100">
            <a:solidFill>
              <a:srgbClr val="11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873222"/>
              </p:ext>
            </p:extLst>
          </p:nvPr>
        </p:nvGraphicFramePr>
        <p:xfrm>
          <a:off x="243463" y="4437112"/>
          <a:ext cx="3966269" cy="188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公式" r:id="rId7" imgW="2463480" imgH="1168200" progId="Equation.3">
                  <p:embed/>
                </p:oleObj>
              </mc:Choice>
              <mc:Fallback>
                <p:oleObj name="公式" r:id="rId7" imgW="2463480" imgH="11682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63" y="4437112"/>
                        <a:ext cx="3966269" cy="188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23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0037" y="548680"/>
            <a:ext cx="2927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/>
                <a:ea typeface="楷体_GB2312" pitchFamily="49" charset="-122"/>
              </a:rPr>
              <a:t>4.4 </a:t>
            </a:r>
            <a:r>
              <a:rPr lang="zh-CN" altLang="en-US" sz="3200" b="1" dirty="0">
                <a:solidFill>
                  <a:srgbClr val="FF0000"/>
                </a:solidFill>
                <a:latin typeface="Arial"/>
                <a:ea typeface="楷体_GB2312" pitchFamily="49" charset="-122"/>
              </a:rPr>
              <a:t>惩罚函数法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55879"/>
              </p:ext>
            </p:extLst>
          </p:nvPr>
        </p:nvGraphicFramePr>
        <p:xfrm>
          <a:off x="539552" y="1988840"/>
          <a:ext cx="80645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公式" r:id="rId3" imgW="2997000" imgH="482400" progId="Equation.3">
                  <p:embed/>
                </p:oleObj>
              </mc:Choice>
              <mc:Fallback>
                <p:oleObj name="公式" r:id="rId3" imgW="2997000" imgH="48240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88840"/>
                        <a:ext cx="806450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2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51720" y="585787"/>
            <a:ext cx="3671887" cy="792163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/>
              <a:t>1, </a:t>
            </a:r>
            <a:r>
              <a:rPr lang="zh-CN" altLang="en-US" sz="3200" b="1"/>
              <a:t>外点法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09588" y="1577975"/>
          <a:ext cx="6253162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公式" r:id="rId3" imgW="2082600" imgH="736560" progId="Equation.3">
                  <p:embed/>
                </p:oleObj>
              </mc:Choice>
              <mc:Fallback>
                <p:oleObj name="公式" r:id="rId3" imgW="2082600" imgH="73656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577975"/>
                        <a:ext cx="6253162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10800"/>
              </p:ext>
            </p:extLst>
          </p:nvPr>
        </p:nvGraphicFramePr>
        <p:xfrm>
          <a:off x="149225" y="4189413"/>
          <a:ext cx="8774113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5" imgW="3670200" imgH="736560" progId="Equation.DSMT4">
                  <p:embed/>
                </p:oleObj>
              </mc:Choice>
              <mc:Fallback>
                <p:oleObj name="Equation" r:id="rId5" imgW="3670200" imgH="736560" progId="Equation.DSMT4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189413"/>
                        <a:ext cx="8774113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2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-29961" y="332656"/>
            <a:ext cx="28797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引入罚项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515956"/>
              </p:ext>
            </p:extLst>
          </p:nvPr>
        </p:nvGraphicFramePr>
        <p:xfrm>
          <a:off x="1331640" y="836712"/>
          <a:ext cx="5162651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公式" r:id="rId3" imgW="2374560" imgH="1676160" progId="Equation.3">
                  <p:embed/>
                </p:oleObj>
              </mc:Choice>
              <mc:Fallback>
                <p:oleObj name="公式" r:id="rId3" imgW="2374560" imgH="167616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836712"/>
                        <a:ext cx="5162651" cy="36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6665"/>
              </p:ext>
            </p:extLst>
          </p:nvPr>
        </p:nvGraphicFramePr>
        <p:xfrm>
          <a:off x="1115616" y="4581128"/>
          <a:ext cx="6481341" cy="157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公式" r:id="rId5" imgW="3187440" imgH="774360" progId="Equation.3">
                  <p:embed/>
                </p:oleObj>
              </mc:Choice>
              <mc:Fallback>
                <p:oleObj name="公式" r:id="rId5" imgW="3187440" imgH="77436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6481341" cy="1574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E5DBB08-9919-41DB-B162-52CBBF3A0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2702"/>
              </p:ext>
            </p:extLst>
          </p:nvPr>
        </p:nvGraphicFramePr>
        <p:xfrm>
          <a:off x="6319281" y="406718"/>
          <a:ext cx="2444325" cy="86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公式" r:id="rId7" imgW="2082600" imgH="736560" progId="Equation.3">
                  <p:embed/>
                </p:oleObj>
              </mc:Choice>
              <mc:Fallback>
                <p:oleObj name="公式" r:id="rId7" imgW="2082600" imgH="73656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281" y="406718"/>
                        <a:ext cx="2444325" cy="864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1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46652"/>
              </p:ext>
            </p:extLst>
          </p:nvPr>
        </p:nvGraphicFramePr>
        <p:xfrm>
          <a:off x="179512" y="548680"/>
          <a:ext cx="8482503" cy="237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4178160" imgH="1168200" progId="Equation.DSMT4">
                  <p:embed/>
                </p:oleObj>
              </mc:Choice>
              <mc:Fallback>
                <p:oleObj name="Equation" r:id="rId3" imgW="4178160" imgH="11682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482503" cy="2370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/>
              <p:cNvSpPr txBox="1"/>
              <p:nvPr/>
            </p:nvSpPr>
            <p:spPr bwMode="auto">
              <a:xfrm>
                <a:off x="468313" y="2919412"/>
                <a:ext cx="8193702" cy="31738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证明：设存在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非零向量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∴∃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, ∴∃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∈(0,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</m:oMath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acc>
                        <m:accPr>
                          <m:chr m:val="̄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为局部最优解矛盾。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2919412"/>
                <a:ext cx="8193702" cy="317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31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49889"/>
              </p:ext>
            </p:extLst>
          </p:nvPr>
        </p:nvGraphicFramePr>
        <p:xfrm>
          <a:off x="250825" y="620688"/>
          <a:ext cx="4392067" cy="187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公式" r:id="rId3" imgW="1726920" imgH="736560" progId="Equation.3">
                  <p:embed/>
                </p:oleObj>
              </mc:Choice>
              <mc:Fallback>
                <p:oleObj name="公式" r:id="rId3" imgW="1726920" imgH="73656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688"/>
                        <a:ext cx="4392067" cy="1873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48105"/>
              </p:ext>
            </p:extLst>
          </p:nvPr>
        </p:nvGraphicFramePr>
        <p:xfrm>
          <a:off x="2843807" y="2630324"/>
          <a:ext cx="4824536" cy="5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公式" r:id="rId5" imgW="1714320" imgH="203040" progId="Equation.3">
                  <p:embed/>
                </p:oleObj>
              </mc:Choice>
              <mc:Fallback>
                <p:oleObj name="公式" r:id="rId5" imgW="1714320" imgH="20304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7" y="2630324"/>
                        <a:ext cx="4824536" cy="505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71600" y="2635251"/>
            <a:ext cx="1296988" cy="287337"/>
          </a:xfrm>
          <a:prstGeom prst="leftRightArrow">
            <a:avLst>
              <a:gd name="adj1" fmla="val 50000"/>
              <a:gd name="adj2" fmla="val 90276"/>
            </a:avLst>
          </a:prstGeom>
          <a:solidFill>
            <a:srgbClr val="F018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04387"/>
              </p:ext>
            </p:extLst>
          </p:nvPr>
        </p:nvGraphicFramePr>
        <p:xfrm>
          <a:off x="306457" y="3478466"/>
          <a:ext cx="6790338" cy="94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9" name="公式" r:id="rId7" imgW="3085920" imgH="482400" progId="Equation.3">
                  <p:embed/>
                </p:oleObj>
              </mc:Choice>
              <mc:Fallback>
                <p:oleObj name="公式" r:id="rId7" imgW="3085920" imgH="482400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57" y="3478466"/>
                        <a:ext cx="6790338" cy="940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23449"/>
              </p:ext>
            </p:extLst>
          </p:nvPr>
        </p:nvGraphicFramePr>
        <p:xfrm>
          <a:off x="296863" y="5373688"/>
          <a:ext cx="5343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Equation" r:id="rId9" imgW="2247840" imgH="203040" progId="Equation.DSMT4">
                  <p:embed/>
                </p:oleObj>
              </mc:Choice>
              <mc:Fallback>
                <p:oleObj name="Equation" r:id="rId9" imgW="2247840" imgH="203040" progId="Equation.DSMT4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373688"/>
                        <a:ext cx="5343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03351" y="4765528"/>
            <a:ext cx="1214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惩罚项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 rot="5400000">
            <a:off x="5103675" y="2604254"/>
            <a:ext cx="304800" cy="4073525"/>
          </a:xfrm>
          <a:prstGeom prst="rightBrace">
            <a:avLst>
              <a:gd name="adj1" fmla="val 111372"/>
              <a:gd name="adj2" fmla="val 44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5400000">
            <a:off x="939870" y="3702803"/>
            <a:ext cx="304800" cy="1724025"/>
          </a:xfrm>
          <a:prstGeom prst="rightBrace">
            <a:avLst>
              <a:gd name="adj1" fmla="val 47135"/>
              <a:gd name="adj2" fmla="val 4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6457" y="4693404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惩罚函数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11E93C1-EEEE-4DCF-9792-9E01570CA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28737"/>
              </p:ext>
            </p:extLst>
          </p:nvPr>
        </p:nvGraphicFramePr>
        <p:xfrm>
          <a:off x="6131133" y="45588"/>
          <a:ext cx="3074419" cy="216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1" name="公式" r:id="rId11" imgW="2374560" imgH="1676160" progId="Equation.3">
                  <p:embed/>
                </p:oleObj>
              </mc:Choice>
              <mc:Fallback>
                <p:oleObj name="公式" r:id="rId11" imgW="2374560" imgH="167616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33" y="45588"/>
                        <a:ext cx="3074419" cy="216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44989"/>
              </p:ext>
            </p:extLst>
          </p:nvPr>
        </p:nvGraphicFramePr>
        <p:xfrm>
          <a:off x="467544" y="1077946"/>
          <a:ext cx="4032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公式" r:id="rId3" imgW="1511280" imgH="457200" progId="Equation.3">
                  <p:embed/>
                </p:oleObj>
              </mc:Choice>
              <mc:Fallback>
                <p:oleObj name="公式" r:id="rId3" imgW="1511280" imgH="45720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77946"/>
                        <a:ext cx="40322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20083"/>
              </p:ext>
            </p:extLst>
          </p:nvPr>
        </p:nvGraphicFramePr>
        <p:xfrm>
          <a:off x="492659" y="2819758"/>
          <a:ext cx="7561263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公式" r:id="rId5" imgW="2831760" imgH="1015920" progId="Equation.3">
                  <p:embed/>
                </p:oleObj>
              </mc:Choice>
              <mc:Fallback>
                <p:oleObj name="公式" r:id="rId5" imgW="2831760" imgH="101592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59" y="2819758"/>
                        <a:ext cx="7561263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102" y="522290"/>
            <a:ext cx="361479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:</a:t>
            </a:r>
            <a:r>
              <a:rPr lang="zh-CN" altLang="en-US" sz="2800" b="1"/>
              <a:t>考虑约束优化问题</a:t>
            </a: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9BB5F41-B0A5-4B67-825C-7F6ABB79B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02496"/>
              </p:ext>
            </p:extLst>
          </p:nvPr>
        </p:nvGraphicFramePr>
        <p:xfrm>
          <a:off x="4946236" y="107878"/>
          <a:ext cx="4032250" cy="9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公式" r:id="rId7" imgW="3187440" imgH="774360" progId="Equation.3">
                  <p:embed/>
                </p:oleObj>
              </mc:Choice>
              <mc:Fallback>
                <p:oleObj name="公式" r:id="rId7" imgW="3187440" imgH="77436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236" y="107878"/>
                        <a:ext cx="4032250" cy="97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1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250990"/>
              </p:ext>
            </p:extLst>
          </p:nvPr>
        </p:nvGraphicFramePr>
        <p:xfrm>
          <a:off x="1043608" y="3501008"/>
          <a:ext cx="4988223" cy="224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3" imgW="2425680" imgH="1091880" progId="Equation.DSMT4">
                  <p:embed/>
                </p:oleObj>
              </mc:Choice>
              <mc:Fallback>
                <p:oleObj name="Equation" r:id="rId3" imgW="2425680" imgH="1091880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988223" cy="2245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98946"/>
              </p:ext>
            </p:extLst>
          </p:nvPr>
        </p:nvGraphicFramePr>
        <p:xfrm>
          <a:off x="1034042" y="1988840"/>
          <a:ext cx="6121301" cy="100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公式" r:id="rId5" imgW="2933640" imgH="482400" progId="Equation.3">
                  <p:embed/>
                </p:oleObj>
              </mc:Choice>
              <mc:Fallback>
                <p:oleObj name="公式" r:id="rId5" imgW="2933640" imgH="482400" progId="Equation.3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042" y="1988840"/>
                        <a:ext cx="6121301" cy="100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4416"/>
              </p:ext>
            </p:extLst>
          </p:nvPr>
        </p:nvGraphicFramePr>
        <p:xfrm>
          <a:off x="827584" y="548680"/>
          <a:ext cx="6429160" cy="121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7" imgW="2692080" imgH="507960" progId="Equation.DSMT4">
                  <p:embed/>
                </p:oleObj>
              </mc:Choice>
              <mc:Fallback>
                <p:oleObj name="Equation" r:id="rId7" imgW="2692080" imgH="507960" progId="Equation.DSMT4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8680"/>
                        <a:ext cx="6429160" cy="121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0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276708"/>
              </p:ext>
            </p:extLst>
          </p:nvPr>
        </p:nvGraphicFramePr>
        <p:xfrm>
          <a:off x="1692275" y="980728"/>
          <a:ext cx="2808288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3" imgW="977760" imgH="469800" progId="Equation.DSMT4">
                  <p:embed/>
                </p:oleObj>
              </mc:Choice>
              <mc:Fallback>
                <p:oleObj name="Equation" r:id="rId3" imgW="977760" imgH="469800" progId="Equation.DSMT4">
                  <p:embed/>
                  <p:pic>
                    <p:nvPicPr>
                      <p:cNvPr id="100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80728"/>
                        <a:ext cx="2808288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50128"/>
              </p:ext>
            </p:extLst>
          </p:nvPr>
        </p:nvGraphicFramePr>
        <p:xfrm>
          <a:off x="179512" y="2331690"/>
          <a:ext cx="5616575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5" imgW="2590560" imgH="1726920" progId="Equation.DSMT4">
                  <p:embed/>
                </p:oleObj>
              </mc:Choice>
              <mc:Fallback>
                <p:oleObj name="Equation" r:id="rId5" imgW="2590560" imgH="1726920" progId="Equation.DSMT4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331690"/>
                        <a:ext cx="5616575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50189"/>
            <a:ext cx="361479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:</a:t>
            </a:r>
            <a:r>
              <a:rPr lang="zh-CN" altLang="en-US" sz="2800" b="1"/>
              <a:t>考虑约束优化问题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CC3984DA-5C49-443C-A63C-D1291BAAE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69482"/>
              </p:ext>
            </p:extLst>
          </p:nvPr>
        </p:nvGraphicFramePr>
        <p:xfrm>
          <a:off x="4737696" y="138862"/>
          <a:ext cx="4406304" cy="107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公式" r:id="rId7" imgW="3187440" imgH="774360" progId="Equation.3">
                  <p:embed/>
                </p:oleObj>
              </mc:Choice>
              <mc:Fallback>
                <p:oleObj name="公式" r:id="rId7" imgW="3187440" imgH="77436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696" y="138862"/>
                        <a:ext cx="4406304" cy="107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1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490538"/>
            <a:ext cx="3959671" cy="647700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/>
              <a:t>SUMT</a:t>
            </a:r>
            <a:r>
              <a:rPr lang="zh-CN" altLang="en-US" sz="2800" b="1"/>
              <a:t>外点法步骤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95288" y="1268413"/>
          <a:ext cx="84248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公式" r:id="rId3" imgW="3301920" imgH="457200" progId="Equation.3">
                  <p:embed/>
                </p:oleObj>
              </mc:Choice>
              <mc:Fallback>
                <p:oleObj name="公式" r:id="rId3" imgW="3301920" imgH="4572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8424862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68313" y="2565400"/>
          <a:ext cx="6551612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公式" r:id="rId5" imgW="2425680" imgH="698400" progId="Equation.3">
                  <p:embed/>
                </p:oleObj>
              </mc:Choice>
              <mc:Fallback>
                <p:oleObj name="公式" r:id="rId5" imgW="2425680" imgH="69840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6551612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23850" y="4787900"/>
          <a:ext cx="85693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公式" r:id="rId7" imgW="3352680" imgH="482400" progId="Equation.3">
                  <p:embed/>
                </p:oleObj>
              </mc:Choice>
              <mc:Fallback>
                <p:oleObj name="公式" r:id="rId7" imgW="3352680" imgH="482400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87900"/>
                        <a:ext cx="85693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21FE755-54D2-45B8-BE38-85A316ADFCF8}"/>
              </a:ext>
            </a:extLst>
          </p:cNvPr>
          <p:cNvSpPr txBox="1"/>
          <p:nvPr/>
        </p:nvSpPr>
        <p:spPr>
          <a:xfrm>
            <a:off x="613880" y="61418"/>
            <a:ext cx="669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SUMT(Sequential unconstrained minimization technique)</a:t>
            </a:r>
          </a:p>
        </p:txBody>
      </p:sp>
    </p:spTree>
    <p:extLst>
      <p:ext uri="{BB962C8B-B14F-4D97-AF65-F5344CB8AC3E}">
        <p14:creationId xmlns:p14="http://schemas.microsoft.com/office/powerpoint/2010/main" val="15902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7725" y="556475"/>
            <a:ext cx="36718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SUMT</a:t>
            </a:r>
            <a:r>
              <a:rPr lang="zh-CN" altLang="en-US" sz="2800" b="1" dirty="0"/>
              <a:t>外点法求解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619250" y="1052513"/>
          <a:ext cx="25923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公式" r:id="rId3" imgW="863280" imgH="457200" progId="Equation.3">
                  <p:embed/>
                </p:oleObj>
              </mc:Choice>
              <mc:Fallback>
                <p:oleObj name="公式" r:id="rId3" imgW="863280" imgH="457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052513"/>
                        <a:ext cx="25923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71550" y="2565400"/>
          <a:ext cx="59055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公式" r:id="rId5" imgW="2108160" imgH="1002960" progId="Equation.3">
                  <p:embed/>
                </p:oleObj>
              </mc:Choice>
              <mc:Fallback>
                <p:oleObj name="公式" r:id="rId5" imgW="2108160" imgH="100296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5905500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C706939-5B87-409F-99D3-B6FC333FA9A3}"/>
              </a:ext>
            </a:extLst>
          </p:cNvPr>
          <p:cNvSpPr/>
          <p:nvPr/>
        </p:nvSpPr>
        <p:spPr>
          <a:xfrm>
            <a:off x="5868144" y="2574998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C=10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31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629968"/>
            <a:ext cx="2808287" cy="574675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第一次迭代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9750" y="1341438"/>
          <a:ext cx="7993063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公式" r:id="rId3" imgW="2958840" imgH="1396800" progId="Equation.3">
                  <p:embed/>
                </p:oleObj>
              </mc:Choice>
              <mc:Fallback>
                <p:oleObj name="公式" r:id="rId3" imgW="2958840" imgH="139680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7993063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84213" y="5376863"/>
          <a:ext cx="36004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公式" r:id="rId5" imgW="1206360" imgH="215640" progId="Equation.3">
                  <p:embed/>
                </p:oleObj>
              </mc:Choice>
              <mc:Fallback>
                <p:oleObj name="公式" r:id="rId5" imgW="1206360" imgH="215640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6863"/>
                        <a:ext cx="36004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5435600" y="4005263"/>
            <a:ext cx="2663825" cy="2338387"/>
            <a:chOff x="3515" y="2704"/>
            <a:chExt cx="1678" cy="1473"/>
          </a:xfrm>
        </p:grpSpPr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3515" y="383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V="1">
              <a:off x="3696" y="270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059" y="3793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22" y="3793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4419" y="2931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969" y="3838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377" y="3838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3696" y="3475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529" y="3385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3833" y="3022"/>
              <a:ext cx="589" cy="665"/>
            </a:xfrm>
            <a:custGeom>
              <a:avLst/>
              <a:gdLst>
                <a:gd name="T0" fmla="*/ 0 w 589"/>
                <a:gd name="T1" fmla="*/ 0 h 665"/>
                <a:gd name="T2" fmla="*/ 362 w 589"/>
                <a:gd name="T3" fmla="*/ 590 h 665"/>
                <a:gd name="T4" fmla="*/ 589 w 589"/>
                <a:gd name="T5" fmla="*/ 45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9" h="665">
                  <a:moveTo>
                    <a:pt x="0" y="0"/>
                  </a:moveTo>
                  <a:cubicBezTo>
                    <a:pt x="132" y="257"/>
                    <a:pt x="264" y="515"/>
                    <a:pt x="362" y="590"/>
                  </a:cubicBezTo>
                  <a:cubicBezTo>
                    <a:pt x="460" y="665"/>
                    <a:pt x="524" y="559"/>
                    <a:pt x="589" y="4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Arc 19"/>
            <p:cNvSpPr>
              <a:spLocks/>
            </p:cNvSpPr>
            <p:nvPr/>
          </p:nvSpPr>
          <p:spPr bwMode="auto">
            <a:xfrm flipV="1">
              <a:off x="4422" y="2931"/>
              <a:ext cx="272" cy="5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4241" y="362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4120" y="3884"/>
            <a:ext cx="34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4" name="Equation" r:id="rId7" imgW="241200" imgH="203040" progId="Equation.DSMT4">
                    <p:embed/>
                  </p:oleObj>
                </mc:Choice>
                <mc:Fallback>
                  <p:oleObj name="Equation" r:id="rId7" imgW="241200" imgH="203040" progId="Equation.DSMT4">
                    <p:embed/>
                    <p:pic>
                      <p:nvPicPr>
                        <p:cNvPr id="1742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3884"/>
                          <a:ext cx="34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216" y="3824"/>
              <a:ext cx="46" cy="46"/>
            </a:xfrm>
            <a:prstGeom prst="ellipse">
              <a:avLst/>
            </a:prstGeom>
            <a:solidFill>
              <a:srgbClr val="F01837"/>
            </a:solidFill>
            <a:ln w="9525">
              <a:solidFill>
                <a:srgbClr val="F0183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468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512" y="612082"/>
            <a:ext cx="2736850" cy="574675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第二次迭代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52450" y="5357813"/>
          <a:ext cx="38655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公式" r:id="rId3" imgW="1295280" imgH="228600" progId="Equation.3">
                  <p:embed/>
                </p:oleObj>
              </mc:Choice>
              <mc:Fallback>
                <p:oleObj name="公式" r:id="rId3" imgW="1295280" imgH="22860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357813"/>
                        <a:ext cx="38655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31" name="Group 99"/>
          <p:cNvGrpSpPr>
            <a:grpSpLocks/>
          </p:cNvGrpSpPr>
          <p:nvPr/>
        </p:nvGrpSpPr>
        <p:grpSpPr bwMode="auto">
          <a:xfrm>
            <a:off x="5292725" y="4043363"/>
            <a:ext cx="2663825" cy="2338387"/>
            <a:chOff x="3334" y="2387"/>
            <a:chExt cx="1678" cy="1473"/>
          </a:xfrm>
        </p:grpSpPr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3334" y="3521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V="1">
              <a:off x="3515" y="2387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3878" y="347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4241" y="347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238" y="2614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788" y="3521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196" y="3521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515" y="3158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3348" y="3068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8" name="Arc 16"/>
            <p:cNvSpPr>
              <a:spLocks/>
            </p:cNvSpPr>
            <p:nvPr/>
          </p:nvSpPr>
          <p:spPr bwMode="auto">
            <a:xfrm flipV="1">
              <a:off x="4241" y="2614"/>
              <a:ext cx="272" cy="5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3930" y="3567"/>
            <a:ext cx="36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7" name="Equation" r:id="rId5" imgW="253800" imgH="203040" progId="Equation.DSMT4">
                    <p:embed/>
                  </p:oleObj>
                </mc:Choice>
                <mc:Fallback>
                  <p:oleObj name="Equation" r:id="rId5" imgW="253800" imgH="203040" progId="Equation.DSMT4">
                    <p:embed/>
                    <p:pic>
                      <p:nvPicPr>
                        <p:cNvPr id="184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3567"/>
                          <a:ext cx="36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4125" y="3489"/>
              <a:ext cx="46" cy="46"/>
            </a:xfrm>
            <a:prstGeom prst="ellipse">
              <a:avLst/>
            </a:prstGeom>
            <a:solidFill>
              <a:srgbClr val="F01837"/>
            </a:solidFill>
            <a:ln w="9525">
              <a:solidFill>
                <a:srgbClr val="F0183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Freeform 97"/>
            <p:cNvSpPr>
              <a:spLocks/>
            </p:cNvSpPr>
            <p:nvPr/>
          </p:nvSpPr>
          <p:spPr bwMode="auto">
            <a:xfrm>
              <a:off x="3696" y="2568"/>
              <a:ext cx="545" cy="779"/>
            </a:xfrm>
            <a:custGeom>
              <a:avLst/>
              <a:gdLst>
                <a:gd name="T0" fmla="*/ 0 w 545"/>
                <a:gd name="T1" fmla="*/ 0 h 779"/>
                <a:gd name="T2" fmla="*/ 409 w 545"/>
                <a:gd name="T3" fmla="*/ 681 h 779"/>
                <a:gd name="T4" fmla="*/ 545 w 545"/>
                <a:gd name="T5" fmla="*/ 59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5" h="779">
                  <a:moveTo>
                    <a:pt x="0" y="0"/>
                  </a:moveTo>
                  <a:cubicBezTo>
                    <a:pt x="159" y="291"/>
                    <a:pt x="318" y="583"/>
                    <a:pt x="409" y="681"/>
                  </a:cubicBezTo>
                  <a:cubicBezTo>
                    <a:pt x="500" y="779"/>
                    <a:pt x="522" y="605"/>
                    <a:pt x="545" y="5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98"/>
            <p:cNvSpPr>
              <a:spLocks noChangeShapeType="1"/>
            </p:cNvSpPr>
            <p:nvPr/>
          </p:nvSpPr>
          <p:spPr bwMode="auto">
            <a:xfrm>
              <a:off x="4150" y="329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532" name="Object 100"/>
          <p:cNvGraphicFramePr>
            <a:graphicFrameLocks noChangeAspect="1"/>
          </p:cNvGraphicFramePr>
          <p:nvPr/>
        </p:nvGraphicFramePr>
        <p:xfrm>
          <a:off x="436563" y="1384300"/>
          <a:ext cx="8199437" cy="377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7" imgW="3035160" imgH="1396800" progId="Equation.DSMT4">
                  <p:embed/>
                </p:oleObj>
              </mc:Choice>
              <mc:Fallback>
                <p:oleObj name="Equation" r:id="rId7" imgW="3035160" imgH="1396800" progId="Equation.DSMT4">
                  <p:embed/>
                  <p:pic>
                    <p:nvPicPr>
                      <p:cNvPr id="18532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384300"/>
                        <a:ext cx="8199437" cy="377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2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448993"/>
            <a:ext cx="2267744" cy="574675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/>
              <a:t>第三次迭代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92138" y="908050"/>
          <a:ext cx="7994650" cy="377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3" imgW="2958840" imgH="1396800" progId="Equation.DSMT4">
                  <p:embed/>
                </p:oleObj>
              </mc:Choice>
              <mc:Fallback>
                <p:oleObj name="Equation" r:id="rId3" imgW="2958840" imgH="13968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908050"/>
                        <a:ext cx="7994650" cy="377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30238" y="4681538"/>
          <a:ext cx="49672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公式" r:id="rId5" imgW="1841400" imgH="634680" progId="Equation.3">
                  <p:embed/>
                </p:oleObj>
              </mc:Choice>
              <mc:Fallback>
                <p:oleObj name="公式" r:id="rId5" imgW="1841400" imgH="63468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681538"/>
                        <a:ext cx="4967287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372225" y="4508500"/>
          <a:ext cx="1439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公式" r:id="rId7" imgW="419040" imgH="177480" progId="Equation.3">
                  <p:embed/>
                </p:oleObj>
              </mc:Choice>
              <mc:Fallback>
                <p:oleObj name="公式" r:id="rId7" imgW="419040" imgH="17748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508500"/>
                        <a:ext cx="14398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95288" y="260350"/>
            <a:ext cx="1368425" cy="576263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引理</a:t>
            </a:r>
            <a:r>
              <a:rPr lang="en-US" altLang="zh-CN" sz="2800" b="1"/>
              <a:t>1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68313" y="260350"/>
          <a:ext cx="784860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公式" r:id="rId3" imgW="3124080" imgH="990360" progId="Equation.3">
                  <p:embed/>
                </p:oleObj>
              </mc:Choice>
              <mc:Fallback>
                <p:oleObj name="公式" r:id="rId3" imgW="3124080" imgH="99036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848600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25083"/>
              </p:ext>
            </p:extLst>
          </p:nvPr>
        </p:nvGraphicFramePr>
        <p:xfrm>
          <a:off x="468313" y="2852936"/>
          <a:ext cx="7668344" cy="30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公式" r:id="rId5" imgW="3657600" imgH="1473120" progId="Equation.3">
                  <p:embed/>
                </p:oleObj>
              </mc:Choice>
              <mc:Fallback>
                <p:oleObj name="公式" r:id="rId5" imgW="3657600" imgH="147312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936"/>
                        <a:ext cx="7668344" cy="308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7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-22292"/>
            <a:ext cx="6054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一、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等式约束问题的一阶最优性条件</a:t>
            </a:r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0281"/>
              </p:ext>
            </p:extLst>
          </p:nvPr>
        </p:nvGraphicFramePr>
        <p:xfrm>
          <a:off x="2080824" y="590062"/>
          <a:ext cx="42973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1726920" imgH="482400" progId="Equation.DSMT4">
                  <p:embed/>
                </p:oleObj>
              </mc:Choice>
              <mc:Fallback>
                <p:oleObj name="Equation" r:id="rId3" imgW="1726920" imgH="482400" progId="Equation.DSMT4">
                  <p:embed/>
                  <p:pic>
                    <p:nvPicPr>
                      <p:cNvPr id="839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824" y="590062"/>
                        <a:ext cx="4297362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Rectangle 7"/>
          <p:cNvSpPr>
            <a:spLocks noChangeArrowheads="1"/>
          </p:cNvSpPr>
          <p:nvPr/>
        </p:nvSpPr>
        <p:spPr bwMode="auto">
          <a:xfrm>
            <a:off x="3787329" y="3252816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106075" y="1723318"/>
            <a:ext cx="50064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乘子法：定义函数</a:t>
            </a:r>
          </a:p>
        </p:txBody>
      </p:sp>
      <p:graphicFrame>
        <p:nvGraphicFramePr>
          <p:cNvPr id="839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11341"/>
              </p:ext>
            </p:extLst>
          </p:nvPr>
        </p:nvGraphicFramePr>
        <p:xfrm>
          <a:off x="2060608" y="2028592"/>
          <a:ext cx="52292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2286000" imgH="444240" progId="Equation.DSMT4">
                  <p:embed/>
                </p:oleObj>
              </mc:Choice>
              <mc:Fallback>
                <p:oleObj name="Equation" r:id="rId5" imgW="2286000" imgH="444240" progId="Equation.DSMT4">
                  <p:embed/>
                  <p:pic>
                    <p:nvPicPr>
                      <p:cNvPr id="839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608" y="2028592"/>
                        <a:ext cx="522922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611560" y="2827651"/>
            <a:ext cx="413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endParaRPr lang="zh-CN" altLang="en-US"/>
          </a:p>
        </p:txBody>
      </p:sp>
      <p:graphicFrame>
        <p:nvGraphicFramePr>
          <p:cNvPr id="839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51924"/>
              </p:ext>
            </p:extLst>
          </p:nvPr>
        </p:nvGraphicFramePr>
        <p:xfrm>
          <a:off x="4211960" y="3366611"/>
          <a:ext cx="1518175" cy="47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839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66611"/>
                        <a:ext cx="1518175" cy="479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697644" y="3766089"/>
            <a:ext cx="342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乘子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/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252329" y="4285202"/>
            <a:ext cx="7037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则求解等式约束问题等价于求解无约束问题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06530"/>
              </p:ext>
            </p:extLst>
          </p:nvPr>
        </p:nvGraphicFramePr>
        <p:xfrm>
          <a:off x="2447784" y="4794344"/>
          <a:ext cx="5090996" cy="89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9" imgW="2552400" imgH="444240" progId="Equation.DSMT4">
                  <p:embed/>
                </p:oleObj>
              </mc:Choice>
              <mc:Fallback>
                <p:oleObj name="Equation" r:id="rId9" imgW="2552400" imgH="444240" progId="Equation.DSMT4">
                  <p:embed/>
                  <p:pic>
                    <p:nvPicPr>
                      <p:cNvPr id="84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84" y="4794344"/>
                        <a:ext cx="5090996" cy="894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8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/>
      <p:bldP spid="83985" grpId="0"/>
      <p:bldP spid="83986" grpId="0"/>
      <p:bldP spid="8398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1D9F6204-695F-45DB-81D8-DCB8FB2C9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39738"/>
          <a:ext cx="8820150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公式" r:id="rId3" imgW="3136680" imgH="1498320" progId="Equation.3">
                  <p:embed/>
                </p:oleObj>
              </mc:Choice>
              <mc:Fallback>
                <p:oleObj name="公式" r:id="rId3" imgW="3136680" imgH="149832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1D9F6204-695F-45DB-81D8-DCB8FB2C9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9738"/>
                        <a:ext cx="8820150" cy="421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BD389E0B-0CCF-418B-9D04-B09F3E64C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779963"/>
          <a:ext cx="691356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公式" r:id="rId5" imgW="2603160" imgH="711000" progId="Equation.3">
                  <p:embed/>
                </p:oleObj>
              </mc:Choice>
              <mc:Fallback>
                <p:oleObj name="公式" r:id="rId5" imgW="2603160" imgH="711000" progId="Equation.3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BD389E0B-0CCF-418B-9D04-B09F3E64C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79963"/>
                        <a:ext cx="691356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Group 8">
            <a:extLst>
              <a:ext uri="{FF2B5EF4-FFF2-40B4-BE49-F238E27FC236}">
                <a16:creationId xmlns:a16="http://schemas.microsoft.com/office/drawing/2014/main" id="{42E910FA-F310-45A1-B559-B4E638712421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4089400"/>
            <a:ext cx="3444875" cy="1211263"/>
            <a:chOff x="2978" y="2576"/>
            <a:chExt cx="2170" cy="763"/>
          </a:xfrm>
        </p:grpSpPr>
        <p:graphicFrame>
          <p:nvGraphicFramePr>
            <p:cNvPr id="21510" name="Object 6">
              <a:extLst>
                <a:ext uri="{FF2B5EF4-FFF2-40B4-BE49-F238E27FC236}">
                  <a16:creationId xmlns:a16="http://schemas.microsoft.com/office/drawing/2014/main" id="{6C18AC0F-E71F-4C00-90FF-97B0626D43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8" y="2576"/>
            <a:ext cx="2170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6" name="Equation" r:id="rId7" imgW="1371600" imgH="482400" progId="Equation.DSMT4">
                    <p:embed/>
                  </p:oleObj>
                </mc:Choice>
                <mc:Fallback>
                  <p:oleObj name="Equation" r:id="rId7" imgW="1371600" imgH="482400" progId="Equation.DSMT4">
                    <p:embed/>
                    <p:pic>
                      <p:nvPicPr>
                        <p:cNvPr id="21510" name="Object 6">
                          <a:extLst>
                            <a:ext uri="{FF2B5EF4-FFF2-40B4-BE49-F238E27FC236}">
                              <a16:creationId xmlns:a16="http://schemas.microsoft.com/office/drawing/2014/main" id="{6C18AC0F-E71F-4C00-90FF-97B0626D43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2576"/>
                          <a:ext cx="2170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BBA14A2B-4CA8-44E3-9C49-B3A60D616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614"/>
              <a:ext cx="2087" cy="725"/>
            </a:xfrm>
            <a:prstGeom prst="rect">
              <a:avLst/>
            </a:prstGeom>
            <a:noFill/>
            <a:ln w="9525">
              <a:solidFill>
                <a:srgbClr val="F0183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8313" y="333375"/>
            <a:ext cx="1295400" cy="574675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引理</a:t>
            </a:r>
            <a:r>
              <a:rPr lang="en-US" altLang="zh-CN" sz="2800" b="1"/>
              <a:t>2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95288" y="404813"/>
          <a:ext cx="835342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公式" r:id="rId3" imgW="3174840" imgH="482400" progId="Equation.3">
                  <p:embed/>
                </p:oleObj>
              </mc:Choice>
              <mc:Fallback>
                <p:oleObj name="公式" r:id="rId3" imgW="3174840" imgH="48240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835342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3850" y="2205038"/>
          <a:ext cx="716280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5" imgW="2730240" imgH="1447560" progId="Equation.DSMT4">
                  <p:embed/>
                </p:oleObj>
              </mc:Choice>
              <mc:Fallback>
                <p:oleObj name="Equation" r:id="rId5" imgW="2730240" imgH="1447560" progId="Equation.DSMT4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7162800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5981700" y="2852738"/>
            <a:ext cx="3127375" cy="2232025"/>
            <a:chOff x="3768" y="1797"/>
            <a:chExt cx="1970" cy="1406"/>
          </a:xfrm>
        </p:grpSpPr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3768" y="1810"/>
            <a:ext cx="1970" cy="1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4" name="Equation" r:id="rId7" imgW="1041120" imgH="736560" progId="Equation.DSMT4">
                    <p:embed/>
                  </p:oleObj>
                </mc:Choice>
                <mc:Fallback>
                  <p:oleObj name="Equation" r:id="rId7" imgW="1041120" imgH="736560" progId="Equation.DSMT4">
                    <p:embed/>
                    <p:pic>
                      <p:nvPicPr>
                        <p:cNvPr id="2253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810"/>
                          <a:ext cx="1970" cy="1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787" y="1797"/>
              <a:ext cx="1815" cy="1361"/>
            </a:xfrm>
            <a:prstGeom prst="rect">
              <a:avLst/>
            </a:prstGeom>
            <a:noFill/>
            <a:ln w="9525">
              <a:solidFill>
                <a:srgbClr val="F0183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94304B-E1BC-4A4B-B202-2FA51B42349B}"/>
                  </a:ext>
                </a:extLst>
              </p:cNvPr>
              <p:cNvSpPr/>
              <p:nvPr/>
            </p:nvSpPr>
            <p:spPr>
              <a:xfrm>
                <a:off x="251520" y="1844824"/>
                <a:ext cx="7920880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=1,...,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=1,...,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94304B-E1BC-4A4B-B202-2FA51B423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7920880" cy="5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F918DA8-18B6-453D-AC1C-9BDE9AEBDB11}"/>
              </a:ext>
            </a:extLst>
          </p:cNvPr>
          <p:cNvSpPr/>
          <p:nvPr/>
        </p:nvSpPr>
        <p:spPr>
          <a:xfrm>
            <a:off x="251520" y="764704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定理 </a:t>
            </a:r>
            <a:r>
              <a:rPr lang="zh-CN" altLang="en-US" sz="2800" dirty="0"/>
              <a:t>设问题</a:t>
            </a:r>
            <a:r>
              <a:rPr lang="en-US" altLang="zh-CN" sz="2800" dirty="0"/>
              <a:t>(A)</a:t>
            </a:r>
            <a:r>
              <a:rPr lang="zh-CN" altLang="en-US" sz="2800" dirty="0"/>
              <a:t>的可行域 </a:t>
            </a:r>
            <a:r>
              <a:rPr lang="en-US" altLang="zh-CN" sz="2800" dirty="0"/>
              <a:t>S</a:t>
            </a:r>
            <a:r>
              <a:rPr lang="zh-CN" altLang="en-US" sz="2800" dirty="0"/>
              <a:t>非空，且存在一个</a:t>
            </a:r>
            <a:r>
              <a:rPr lang="en-US" altLang="zh-CN" sz="2800" dirty="0"/>
              <a:t>ε&gt;0</a:t>
            </a:r>
            <a:r>
              <a:rPr lang="zh-CN" altLang="en-US" sz="2800" dirty="0"/>
              <a:t>，使得集合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10AB0D-4109-4CA4-A585-6153EADE9442}"/>
              </a:ext>
            </a:extLst>
          </p:cNvPr>
          <p:cNvSpPr/>
          <p:nvPr/>
        </p:nvSpPr>
        <p:spPr>
          <a:xfrm>
            <a:off x="410344" y="2335813"/>
            <a:ext cx="81220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是紧的，</a:t>
            </a:r>
          </a:p>
          <a:p>
            <a:r>
              <a:rPr lang="zh-CN" altLang="en-US" sz="2800" dirty="0"/>
              <a:t>又设</a:t>
            </a:r>
            <a:r>
              <a:rPr lang="en-US" altLang="zh-CN" sz="2800" dirty="0"/>
              <a:t>{</a:t>
            </a:r>
            <a:r>
              <a:rPr lang="en-US" altLang="zh-CN" sz="2800" dirty="0" err="1"/>
              <a:t>σ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}</a:t>
            </a:r>
            <a:r>
              <a:rPr lang="zh-CN" altLang="en-US" sz="2800" dirty="0"/>
              <a:t>是趋向无穷大的严格递增正数列，且对每个</a:t>
            </a:r>
            <a:r>
              <a:rPr lang="en-US" altLang="zh-CN" sz="2800" dirty="0"/>
              <a:t>k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存在全局最优解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(k)</a:t>
            </a:r>
            <a:r>
              <a:rPr lang="zh-CN" altLang="en-US" sz="2800" dirty="0"/>
              <a:t>，则</a:t>
            </a:r>
            <a:r>
              <a:rPr lang="en-US" altLang="zh-CN" sz="2800" dirty="0"/>
              <a:t>{x</a:t>
            </a:r>
            <a:r>
              <a:rPr lang="en-US" altLang="zh-CN" sz="2800" baseline="30000" dirty="0"/>
              <a:t>(k)</a:t>
            </a:r>
            <a:r>
              <a:rPr lang="en-US" altLang="zh-CN" sz="2800" dirty="0"/>
              <a:t>}</a:t>
            </a:r>
            <a:r>
              <a:rPr lang="zh-CN" altLang="en-US" sz="2800" dirty="0"/>
              <a:t>存在一个收敛子序列</a:t>
            </a:r>
            <a:r>
              <a:rPr lang="en-US" altLang="zh-CN" sz="2800" dirty="0"/>
              <a:t>{x</a:t>
            </a:r>
            <a:r>
              <a:rPr lang="en-US" altLang="zh-CN" sz="2800" baseline="30000" dirty="0"/>
              <a:t>(</a:t>
            </a:r>
            <a:r>
              <a:rPr lang="en-US" altLang="zh-CN" sz="2800" baseline="30000" dirty="0" err="1"/>
              <a:t>kj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}</a:t>
            </a:r>
            <a:r>
              <a:rPr lang="zh-CN" altLang="en-US" sz="2800" dirty="0"/>
              <a:t>，并且任何这样的收敛子序列的极限都是问题</a:t>
            </a:r>
            <a:r>
              <a:rPr lang="en-US" altLang="zh-CN" sz="2800" dirty="0"/>
              <a:t>(A)</a:t>
            </a:r>
            <a:r>
              <a:rPr lang="zh-CN" altLang="en-US" sz="2800" dirty="0"/>
              <a:t>的最优解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C0A948C3-271C-4FEA-989C-524F4DDE5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07486"/>
              </p:ext>
            </p:extLst>
          </p:nvPr>
        </p:nvGraphicFramePr>
        <p:xfrm>
          <a:off x="1187624" y="3384165"/>
          <a:ext cx="5908501" cy="81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公式" r:id="rId4" imgW="3085920" imgH="482400" progId="Equation.3">
                  <p:embed/>
                </p:oleObj>
              </mc:Choice>
              <mc:Fallback>
                <p:oleObj name="公式" r:id="rId4" imgW="3085920" imgH="482400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84165"/>
                        <a:ext cx="5908501" cy="817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6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3825" y="544513"/>
            <a:ext cx="1079475" cy="720725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/>
              <a:t>优点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23825" y="1341438"/>
          <a:ext cx="8610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3" imgW="3441600" imgH="457200" progId="Equation.DSMT4">
                  <p:embed/>
                </p:oleObj>
              </mc:Choice>
              <mc:Fallback>
                <p:oleObj name="Equation" r:id="rId3" imgW="3441600" imgH="45720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1341438"/>
                        <a:ext cx="8610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2910" y="2632869"/>
            <a:ext cx="1151359" cy="576262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/>
              <a:t>缺点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50825" y="3357563"/>
          <a:ext cx="741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公式" r:id="rId5" imgW="2666880" imgH="215640" progId="Equation.3">
                  <p:embed/>
                </p:oleObj>
              </mc:Choice>
              <mc:Fallback>
                <p:oleObj name="公式" r:id="rId5" imgW="2666880" imgH="21564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57563"/>
                        <a:ext cx="7416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79388" y="4221163"/>
          <a:ext cx="86423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公式" r:id="rId7" imgW="3314520" imgH="215640" progId="Equation.3">
                  <p:embed/>
                </p:oleObj>
              </mc:Choice>
              <mc:Fallback>
                <p:oleObj name="公式" r:id="rId7" imgW="3314520" imgH="21564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221163"/>
                        <a:ext cx="86423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75230"/>
              </p:ext>
            </p:extLst>
          </p:nvPr>
        </p:nvGraphicFramePr>
        <p:xfrm>
          <a:off x="207741" y="4794811"/>
          <a:ext cx="83518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公式" r:id="rId9" imgW="3022560" imgH="457200" progId="Equation.3">
                  <p:embed/>
                </p:oleObj>
              </mc:Choice>
              <mc:Fallback>
                <p:oleObj name="公式" r:id="rId9" imgW="3022560" imgH="45720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41" y="4794811"/>
                        <a:ext cx="835183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0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18704" y="165681"/>
            <a:ext cx="3311525" cy="647700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/>
              <a:t>2 </a:t>
            </a:r>
            <a:r>
              <a:rPr lang="zh-CN" altLang="en-US" sz="3200" b="1"/>
              <a:t>内点法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384924"/>
              </p:ext>
            </p:extLst>
          </p:nvPr>
        </p:nvGraphicFramePr>
        <p:xfrm>
          <a:off x="1296194" y="2293937"/>
          <a:ext cx="518318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公式" r:id="rId3" imgW="1777680" imgH="482400" progId="Equation.3">
                  <p:embed/>
                </p:oleObj>
              </mc:Choice>
              <mc:Fallback>
                <p:oleObj name="公式" r:id="rId3" imgW="1777680" imgH="48240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194" y="2293937"/>
                        <a:ext cx="5183187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285634"/>
              </p:ext>
            </p:extLst>
          </p:nvPr>
        </p:nvGraphicFramePr>
        <p:xfrm>
          <a:off x="710530" y="3837008"/>
          <a:ext cx="71278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公式" r:id="rId5" imgW="2654280" imgH="228600" progId="Equation.3">
                  <p:embed/>
                </p:oleObj>
              </mc:Choice>
              <mc:Fallback>
                <p:oleObj name="公式" r:id="rId5" imgW="2654280" imgH="228600" progId="Equation.3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30" y="3837008"/>
                        <a:ext cx="71278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-36513" y="1201738"/>
            <a:ext cx="78486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01837"/>
                </a:solidFill>
              </a:rPr>
              <a:t>基本思想</a:t>
            </a:r>
            <a:r>
              <a:rPr lang="en-US" altLang="zh-CN" sz="2800" b="1" dirty="0">
                <a:solidFill>
                  <a:srgbClr val="F01837"/>
                </a:solidFill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迭代总是从内点出发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并保持在可行域</a:t>
            </a:r>
          </a:p>
          <a:p>
            <a:pPr algn="ctr"/>
            <a:r>
              <a:rPr lang="zh-CN" altLang="en-US" sz="2800" b="1" dirty="0"/>
              <a:t>内部进行搜索</a:t>
            </a:r>
            <a:r>
              <a:rPr lang="en-US" altLang="zh-CN" sz="2800" b="1" dirty="0"/>
              <a:t>.               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197013"/>
              </p:ext>
            </p:extLst>
          </p:nvPr>
        </p:nvGraphicFramePr>
        <p:xfrm>
          <a:off x="835025" y="4602163"/>
          <a:ext cx="6880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7" imgW="2374560" imgH="279360" progId="Equation.DSMT4">
                  <p:embed/>
                </p:oleObj>
              </mc:Choice>
              <mc:Fallback>
                <p:oleObj name="Equation" r:id="rId7" imgW="2374560" imgH="279360" progId="Equation.DSMT4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602163"/>
                        <a:ext cx="6880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12521"/>
              </p:ext>
            </p:extLst>
          </p:nvPr>
        </p:nvGraphicFramePr>
        <p:xfrm>
          <a:off x="461963" y="5438775"/>
          <a:ext cx="7358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9" imgW="2539800" imgH="279360" progId="Equation.DSMT4">
                  <p:embed/>
                </p:oleObj>
              </mc:Choice>
              <mc:Fallback>
                <p:oleObj name="Equation" r:id="rId9" imgW="2539800" imgH="279360" progId="Equation.DSMT4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438775"/>
                        <a:ext cx="73580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4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00113" y="404813"/>
            <a:ext cx="2519362" cy="576262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障碍函数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763713" y="1196975"/>
          <a:ext cx="41767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公式" r:id="rId3" imgW="1396800" imgH="203040" progId="Equation.3">
                  <p:embed/>
                </p:oleObj>
              </mc:Choice>
              <mc:Fallback>
                <p:oleObj name="公式" r:id="rId3" imgW="1396800" imgH="20304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6975"/>
                        <a:ext cx="41767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23850" y="1763713"/>
          <a:ext cx="8418513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公式" r:id="rId5" imgW="3314520" imgH="939600" progId="Equation.3">
                  <p:embed/>
                </p:oleObj>
              </mc:Choice>
              <mc:Fallback>
                <p:oleObj name="公式" r:id="rId5" imgW="3314520" imgH="939600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63713"/>
                        <a:ext cx="8418513" cy="238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55650" y="4508500"/>
            <a:ext cx="3311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EF3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两种最重要的形式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116013" y="5373688"/>
          <a:ext cx="55435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公式" r:id="rId7" imgW="2323800" imgH="444240" progId="Equation.3">
                  <p:embed/>
                </p:oleObj>
              </mc:Choice>
              <mc:Fallback>
                <p:oleObj name="公式" r:id="rId7" imgW="2323800" imgH="444240" progId="Equation.3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73688"/>
                        <a:ext cx="55435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7164388" y="4149725"/>
            <a:ext cx="1368425" cy="1008063"/>
          </a:xfrm>
          <a:prstGeom prst="wedgeRectCallout">
            <a:avLst>
              <a:gd name="adj1" fmla="val -116704"/>
              <a:gd name="adj2" fmla="val 95829"/>
            </a:avLst>
          </a:prstGeom>
          <a:solidFill>
            <a:srgbClr val="30D6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chemeClr val="bg1"/>
                </a:solidFill>
              </a:rPr>
              <a:t>对数障碍函数</a:t>
            </a: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154738" y="260350"/>
            <a:ext cx="1441450" cy="504825"/>
          </a:xfrm>
          <a:prstGeom prst="wedgeRectCallout">
            <a:avLst>
              <a:gd name="adj1" fmla="val -130505"/>
              <a:gd name="adj2" fmla="val 150000"/>
            </a:avLst>
          </a:prstGeom>
          <a:solidFill>
            <a:srgbClr val="EFEF3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障碍因子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4716463" y="4149725"/>
            <a:ext cx="1368425" cy="1008063"/>
          </a:xfrm>
          <a:prstGeom prst="wedgeRectCallout">
            <a:avLst>
              <a:gd name="adj1" fmla="val -160093"/>
              <a:gd name="adj2" fmla="val 95829"/>
            </a:avLst>
          </a:prstGeom>
          <a:solidFill>
            <a:srgbClr val="30D6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chemeClr val="bg1"/>
                </a:solidFill>
              </a:rPr>
              <a:t>倒数障碍函数</a:t>
            </a:r>
          </a:p>
        </p:txBody>
      </p:sp>
    </p:spTree>
    <p:extLst>
      <p:ext uri="{BB962C8B-B14F-4D97-AF65-F5344CB8AC3E}">
        <p14:creationId xmlns:p14="http://schemas.microsoft.com/office/powerpoint/2010/main" val="15560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27657" grpId="0" animBg="1"/>
      <p:bldP spid="27658" grpId="0" animBg="1"/>
      <p:bldP spid="2765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79953"/>
              </p:ext>
            </p:extLst>
          </p:nvPr>
        </p:nvGraphicFramePr>
        <p:xfrm>
          <a:off x="3996823" y="681038"/>
          <a:ext cx="31051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3" imgW="1028520" imgH="457200" progId="Equation.DSMT4">
                  <p:embed/>
                </p:oleObj>
              </mc:Choice>
              <mc:Fallback>
                <p:oleObj name="Equation" r:id="rId3" imgW="1028520" imgH="457200" progId="Equation.DSMT4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823" y="681038"/>
                        <a:ext cx="310515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17707"/>
              </p:ext>
            </p:extLst>
          </p:nvPr>
        </p:nvGraphicFramePr>
        <p:xfrm>
          <a:off x="391132" y="2414120"/>
          <a:ext cx="6950076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5" imgW="3288960" imgH="393480" progId="Equation.DSMT4">
                  <p:embed/>
                </p:oleObj>
              </mc:Choice>
              <mc:Fallback>
                <p:oleObj name="Equation" r:id="rId5" imgW="3288960" imgH="393480" progId="Equation.DSMT4">
                  <p:embed/>
                  <p:pic>
                    <p:nvPicPr>
                      <p:cNvPr id="90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32" y="2414120"/>
                        <a:ext cx="6950076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40984"/>
              </p:ext>
            </p:extLst>
          </p:nvPr>
        </p:nvGraphicFramePr>
        <p:xfrm>
          <a:off x="1326964" y="3501008"/>
          <a:ext cx="5078412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7" imgW="1993680" imgH="927000" progId="Equation.DSMT4">
                  <p:embed/>
                </p:oleObj>
              </mc:Choice>
              <mc:Fallback>
                <p:oleObj name="Equation" r:id="rId7" imgW="1993680" imgH="927000" progId="Equation.DSMT4">
                  <p:embed/>
                  <p:pic>
                    <p:nvPicPr>
                      <p:cNvPr id="90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964" y="3501008"/>
                        <a:ext cx="5078412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82482" y="776940"/>
            <a:ext cx="3600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两种障碍函数的比较</a:t>
            </a:r>
          </a:p>
        </p:txBody>
      </p:sp>
    </p:spTree>
    <p:extLst>
      <p:ext uri="{BB962C8B-B14F-4D97-AF65-F5344CB8AC3E}">
        <p14:creationId xmlns:p14="http://schemas.microsoft.com/office/powerpoint/2010/main" val="34130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79408"/>
              </p:ext>
            </p:extLst>
          </p:nvPr>
        </p:nvGraphicFramePr>
        <p:xfrm>
          <a:off x="251520" y="1988840"/>
          <a:ext cx="6446837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3" imgW="2463480" imgH="507960" progId="Equation.DSMT4">
                  <p:embed/>
                </p:oleObj>
              </mc:Choice>
              <mc:Fallback>
                <p:oleObj name="Equation" r:id="rId3" imgW="2463480" imgH="507960" progId="Equation.DSMT4">
                  <p:embed/>
                  <p:pic>
                    <p:nvPicPr>
                      <p:cNvPr id="9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88840"/>
                        <a:ext cx="6446837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53430"/>
              </p:ext>
            </p:extLst>
          </p:nvPr>
        </p:nvGraphicFramePr>
        <p:xfrm>
          <a:off x="935732" y="3461947"/>
          <a:ext cx="5078412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Equation" r:id="rId5" imgW="1993680" imgH="863280" progId="Equation.DSMT4">
                  <p:embed/>
                </p:oleObj>
              </mc:Choice>
              <mc:Fallback>
                <p:oleObj name="Equation" r:id="rId5" imgW="1993680" imgH="863280" progId="Equation.DSMT4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32" y="3461947"/>
                        <a:ext cx="5078412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58301"/>
              </p:ext>
            </p:extLst>
          </p:nvPr>
        </p:nvGraphicFramePr>
        <p:xfrm>
          <a:off x="2555776" y="476672"/>
          <a:ext cx="31051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Equation" r:id="rId7" imgW="1028520" imgH="457200" progId="Equation.DSMT4">
                  <p:embed/>
                </p:oleObj>
              </mc:Choice>
              <mc:Fallback>
                <p:oleObj name="Equation" r:id="rId7" imgW="1028520" imgH="457200" progId="Equation.DSMT4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6672"/>
                        <a:ext cx="310515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1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11580"/>
              </p:ext>
            </p:extLst>
          </p:nvPr>
        </p:nvGraphicFramePr>
        <p:xfrm>
          <a:off x="2772023" y="1196951"/>
          <a:ext cx="308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3" imgW="3085920" imgH="1650960" progId="Equation.DSMT4">
                  <p:embed/>
                </p:oleObj>
              </mc:Choice>
              <mc:Fallback>
                <p:oleObj name="Equation" r:id="rId3" imgW="3085920" imgH="165096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023" y="1196951"/>
                        <a:ext cx="3086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998" y="263681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定义障碍函数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536" y="620688"/>
            <a:ext cx="45833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例：</a:t>
            </a:r>
            <a:r>
              <a:rPr lang="en-US" altLang="zh-CN" sz="2800"/>
              <a:t> </a:t>
            </a:r>
            <a:r>
              <a:rPr lang="zh-CN" altLang="en-US" sz="2800"/>
              <a:t>用内点法求解下列问题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8561" y="4148113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用解析法求解问题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1541"/>
              </p:ext>
            </p:extLst>
          </p:nvPr>
        </p:nvGraphicFramePr>
        <p:xfrm>
          <a:off x="1619498" y="3213076"/>
          <a:ext cx="614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5" imgW="6146640" imgH="914400" progId="Equation.DSMT4">
                  <p:embed/>
                </p:oleObj>
              </mc:Choice>
              <mc:Fallback>
                <p:oleObj name="Equation" r:id="rId5" imgW="6146640" imgH="914400" progId="Equation.DSMT4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498" y="3213076"/>
                        <a:ext cx="614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5538"/>
              </p:ext>
            </p:extLst>
          </p:nvPr>
        </p:nvGraphicFramePr>
        <p:xfrm>
          <a:off x="3635623" y="4364013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7" imgW="1904760" imgH="888840" progId="Equation.DSMT4">
                  <p:embed/>
                </p:oleObj>
              </mc:Choice>
              <mc:Fallback>
                <p:oleObj name="Equation" r:id="rId7" imgW="1904760" imgH="888840" progId="Equation.DSMT4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623" y="4364013"/>
                        <a:ext cx="190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2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187921" y="278095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解得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6484" y="76482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令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59004"/>
              </p:ext>
            </p:extLst>
          </p:nvPr>
        </p:nvGraphicFramePr>
        <p:xfrm>
          <a:off x="2195984" y="3428653"/>
          <a:ext cx="4686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Equation" r:id="rId3" imgW="4686120" imgH="634680" progId="Equation.DSMT4">
                  <p:embed/>
                </p:oleObj>
              </mc:Choice>
              <mc:Fallback>
                <p:oleObj name="Equation" r:id="rId3" imgW="4686120" imgH="634680" progId="Equation.DSMT4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984" y="3428653"/>
                        <a:ext cx="4686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74479"/>
              </p:ext>
            </p:extLst>
          </p:nvPr>
        </p:nvGraphicFramePr>
        <p:xfrm>
          <a:off x="2627784" y="980728"/>
          <a:ext cx="4279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5" imgW="4279680" imgH="1955520" progId="Equation.DSMT4">
                  <p:embed/>
                </p:oleObj>
              </mc:Choice>
              <mc:Fallback>
                <p:oleObj name="Equation" r:id="rId5" imgW="4279680" imgH="1955520" progId="Equation.DSMT4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980728"/>
                        <a:ext cx="4279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56081"/>
              </p:ext>
            </p:extLst>
          </p:nvPr>
        </p:nvGraphicFramePr>
        <p:xfrm>
          <a:off x="1332384" y="4292253"/>
          <a:ext cx="46482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7" imgW="2984400" imgH="469800" progId="Equation.DSMT4">
                  <p:embed/>
                </p:oleObj>
              </mc:Choice>
              <mc:Fallback>
                <p:oleObj name="Equation" r:id="rId7" imgW="2984400" imgH="469800" progId="Equation.DSMT4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384" y="4292253"/>
                        <a:ext cx="46482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34411"/>
              </p:ext>
            </p:extLst>
          </p:nvPr>
        </p:nvGraphicFramePr>
        <p:xfrm>
          <a:off x="1403821" y="5084416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Equation" r:id="rId9" imgW="2857320" imgH="393480" progId="Equation.DSMT4">
                  <p:embed/>
                </p:oleObj>
              </mc:Choice>
              <mc:Fallback>
                <p:oleObj name="Equation" r:id="rId9" imgW="2857320" imgH="393480" progId="Equation.DSMT4">
                  <p:embed/>
                  <p:pic>
                    <p:nvPicPr>
                      <p:cNvPr id="32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821" y="5084416"/>
                        <a:ext cx="285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12584"/>
              </p:ext>
            </p:extLst>
          </p:nvPr>
        </p:nvGraphicFramePr>
        <p:xfrm>
          <a:off x="5080000" y="480632"/>
          <a:ext cx="3640591" cy="63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3" imgW="2552400" imgH="444240" progId="Equation.DSMT4">
                  <p:embed/>
                </p:oleObj>
              </mc:Choice>
              <mc:Fallback>
                <p:oleObj name="Equation" r:id="rId3" imgW="2552400" imgH="444240" progId="Equation.DSMT4">
                  <p:embed/>
                  <p:pic>
                    <p:nvPicPr>
                      <p:cNvPr id="84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80632"/>
                        <a:ext cx="3640591" cy="639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8388" y="928835"/>
            <a:ext cx="4248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Lagrange </a:t>
            </a:r>
            <a:r>
              <a:rPr lang="zh-CN" altLang="en-US"/>
              <a:t>函数的梯度是</a:t>
            </a:r>
          </a:p>
        </p:txBody>
      </p:sp>
      <p:graphicFrame>
        <p:nvGraphicFramePr>
          <p:cNvPr id="85000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462609"/>
              </p:ext>
            </p:extLst>
          </p:nvPr>
        </p:nvGraphicFramePr>
        <p:xfrm>
          <a:off x="3585537" y="1250818"/>
          <a:ext cx="23891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5" imgW="799920" imgH="482400" progId="Equation.DSMT4">
                  <p:embed/>
                </p:oleObj>
              </mc:Choice>
              <mc:Fallback>
                <p:oleObj name="Equation" r:id="rId5" imgW="799920" imgH="482400" progId="Equation.DSMT4">
                  <p:embed/>
                  <p:pic>
                    <p:nvPicPr>
                      <p:cNvPr id="850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537" y="1250818"/>
                        <a:ext cx="238918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81184079"/>
              </p:ext>
            </p:extLst>
          </p:nvPr>
        </p:nvGraphicFramePr>
        <p:xfrm>
          <a:off x="1815268" y="2550253"/>
          <a:ext cx="39338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7" imgW="1688760" imgH="444240" progId="Equation.DSMT4">
                  <p:embed/>
                </p:oleObj>
              </mc:Choice>
              <mc:Fallback>
                <p:oleObj name="Equation" r:id="rId7" imgW="1688760" imgH="444240" progId="Equation.DSMT4">
                  <p:embed/>
                  <p:pic>
                    <p:nvPicPr>
                      <p:cNvPr id="85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268" y="2550253"/>
                        <a:ext cx="39338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93336" y="2721380"/>
            <a:ext cx="11156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850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48485"/>
              </p:ext>
            </p:extLst>
          </p:nvPr>
        </p:nvGraphicFramePr>
        <p:xfrm>
          <a:off x="1890712" y="3420578"/>
          <a:ext cx="5545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9" imgW="2095200" imgH="279360" progId="Equation.DSMT4">
                  <p:embed/>
                </p:oleObj>
              </mc:Choice>
              <mc:Fallback>
                <p:oleObj name="Equation" r:id="rId9" imgW="2095200" imgH="279360" progId="Equation.DSMT4">
                  <p:embed/>
                  <p:pic>
                    <p:nvPicPr>
                      <p:cNvPr id="850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2" y="3420578"/>
                        <a:ext cx="5545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128388" y="4367213"/>
            <a:ext cx="3451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最优性必要条件</a:t>
            </a:r>
          </a:p>
        </p:txBody>
      </p:sp>
      <p:graphicFrame>
        <p:nvGraphicFramePr>
          <p:cNvPr id="850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101837"/>
              </p:ext>
            </p:extLst>
          </p:nvPr>
        </p:nvGraphicFramePr>
        <p:xfrm>
          <a:off x="3579813" y="4367213"/>
          <a:ext cx="38560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1" imgW="1523880" imgH="241200" progId="Equation.DSMT4">
                  <p:embed/>
                </p:oleObj>
              </mc:Choice>
              <mc:Fallback>
                <p:oleObj name="Equation" r:id="rId11" imgW="1523880" imgH="241200" progId="Equation.DSMT4">
                  <p:embed/>
                  <p:pic>
                    <p:nvPicPr>
                      <p:cNvPr id="850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4367213"/>
                        <a:ext cx="385603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718126" y="488869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152CC616-E3BD-4637-B104-2C80B89F3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7919"/>
              </p:ext>
            </p:extLst>
          </p:nvPr>
        </p:nvGraphicFramePr>
        <p:xfrm>
          <a:off x="3544888" y="5008563"/>
          <a:ext cx="3816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3" imgW="1422360" imgH="241200" progId="Equation.DSMT4">
                  <p:embed/>
                </p:oleObj>
              </mc:Choice>
              <mc:Fallback>
                <p:oleObj name="Equation" r:id="rId13" imgW="1422360" imgH="241200" progId="Equation.DSMT4">
                  <p:embed/>
                  <p:pic>
                    <p:nvPicPr>
                      <p:cNvPr id="850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008563"/>
                        <a:ext cx="3816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  <p:bldP spid="85008" grpId="0"/>
      <p:bldP spid="850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601312"/>
            <a:ext cx="2970709" cy="647700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/>
              <a:t>SUMT</a:t>
            </a:r>
            <a:r>
              <a:rPr lang="zh-CN" altLang="en-US" sz="2800" b="1"/>
              <a:t>内点法步骤</a:t>
            </a:r>
            <a:endParaRPr lang="en-US" altLang="zh-C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Object 3"/>
              <p:cNvSpPr txBox="1"/>
              <p:nvPr/>
            </p:nvSpPr>
            <p:spPr bwMode="auto">
              <a:xfrm>
                <a:off x="278333" y="1196752"/>
                <a:ext cx="8587334" cy="1231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给定初始点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，允许误差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，初始参数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缩小系数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∈(0, 1), 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置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7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33" y="1196752"/>
                <a:ext cx="8587334" cy="1231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4"/>
              <p:cNvSpPr txBox="1"/>
              <p:nvPr/>
            </p:nvSpPr>
            <p:spPr bwMode="auto">
              <a:xfrm>
                <a:off x="161130" y="2324783"/>
                <a:ext cx="6140450" cy="20721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以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为初始点，求解下列问题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设其极小点为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7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30" y="2324783"/>
                <a:ext cx="6140450" cy="2072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5"/>
              <p:cNvSpPr txBox="1"/>
              <p:nvPr/>
            </p:nvSpPr>
            <p:spPr bwMode="auto">
              <a:xfrm>
                <a:off x="368300" y="4293096"/>
                <a:ext cx="6651972" cy="1584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3. 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则停止计算，得到点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；否则，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，置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，返回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74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00" y="4293096"/>
                <a:ext cx="6651972" cy="1584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D663553-3DBB-4AFE-936A-799B0B0FCC8B}"/>
              </a:ext>
            </a:extLst>
          </p:cNvPr>
          <p:cNvSpPr txBox="1"/>
          <p:nvPr/>
        </p:nvSpPr>
        <p:spPr>
          <a:xfrm>
            <a:off x="613880" y="61418"/>
            <a:ext cx="669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SUMT(Sequential unconstrained minimization technique)</a:t>
            </a:r>
          </a:p>
        </p:txBody>
      </p:sp>
    </p:spTree>
    <p:extLst>
      <p:ext uri="{BB962C8B-B14F-4D97-AF65-F5344CB8AC3E}">
        <p14:creationId xmlns:p14="http://schemas.microsoft.com/office/powerpoint/2010/main" val="1492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324544" y="260648"/>
            <a:ext cx="4895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例</a:t>
            </a:r>
            <a:r>
              <a:rPr lang="en-US" altLang="zh-CN" sz="2800" b="1"/>
              <a:t>:</a:t>
            </a:r>
            <a:r>
              <a:rPr lang="zh-CN" altLang="en-US" sz="2800" b="1"/>
              <a:t>用内点法求解下列问题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52824"/>
              </p:ext>
            </p:extLst>
          </p:nvPr>
        </p:nvGraphicFramePr>
        <p:xfrm>
          <a:off x="3707904" y="722142"/>
          <a:ext cx="3061295" cy="193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公式" r:id="rId3" imgW="1104840" imgH="698400" progId="Equation.3">
                  <p:embed/>
                </p:oleObj>
              </mc:Choice>
              <mc:Fallback>
                <p:oleObj name="公式" r:id="rId3" imgW="1104840" imgH="69840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722142"/>
                        <a:ext cx="3061295" cy="1936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71682"/>
              </p:ext>
            </p:extLst>
          </p:nvPr>
        </p:nvGraphicFramePr>
        <p:xfrm>
          <a:off x="323528" y="2659063"/>
          <a:ext cx="7320930" cy="375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3174840" imgH="1625400" progId="Equation.DSMT4">
                  <p:embed/>
                </p:oleObj>
              </mc:Choice>
              <mc:Fallback>
                <p:oleObj name="Equation" r:id="rId5" imgW="3174840" imgH="1625400" progId="Equation.DSMT4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59063"/>
                        <a:ext cx="7320930" cy="3750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86426"/>
              </p:ext>
            </p:extLst>
          </p:nvPr>
        </p:nvGraphicFramePr>
        <p:xfrm>
          <a:off x="179512" y="592931"/>
          <a:ext cx="81327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6" name="Equation" r:id="rId3" imgW="3073320" imgH="393480" progId="Equation.DSMT4">
                  <p:embed/>
                </p:oleObj>
              </mc:Choice>
              <mc:Fallback>
                <p:oleObj name="Equation" r:id="rId3" imgW="3073320" imgH="393480" progId="Equation.DSMT4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92931"/>
                        <a:ext cx="813276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24645"/>
              </p:ext>
            </p:extLst>
          </p:nvPr>
        </p:nvGraphicFramePr>
        <p:xfrm>
          <a:off x="421557" y="1989931"/>
          <a:ext cx="4464050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7" name="Equation" r:id="rId5" imgW="1574640" imgH="1371600" progId="Equation.DSMT4">
                  <p:embed/>
                </p:oleObj>
              </mc:Choice>
              <mc:Fallback>
                <p:oleObj name="Equation" r:id="rId5" imgW="1574640" imgH="1371600" progId="Equation.DSMT4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57" y="1989931"/>
                        <a:ext cx="4464050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6038850" y="2973388"/>
          <a:ext cx="1485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位图图像" r:id="rId7" imgW="1486107" imgH="2400635" progId="Paint.Picture">
                  <p:embed/>
                </p:oleObj>
              </mc:Choice>
              <mc:Fallback>
                <p:oleObj name="位图图像" r:id="rId7" imgW="1486107" imgH="2400635" progId="Paint.Picture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973388"/>
                        <a:ext cx="14859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724525" y="5229225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6227763" y="25654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6156325" y="5227638"/>
            <a:ext cx="71438" cy="73025"/>
          </a:xfrm>
          <a:prstGeom prst="ellipse">
            <a:avLst/>
          </a:prstGeom>
          <a:solidFill>
            <a:srgbClr val="F0183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6372225" y="4868863"/>
            <a:ext cx="71438" cy="73025"/>
          </a:xfrm>
          <a:prstGeom prst="ellipse">
            <a:avLst/>
          </a:prstGeom>
          <a:solidFill>
            <a:srgbClr val="F0183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6659563" y="4219575"/>
            <a:ext cx="71437" cy="73025"/>
          </a:xfrm>
          <a:prstGeom prst="ellipse">
            <a:avLst/>
          </a:prstGeom>
          <a:solidFill>
            <a:srgbClr val="F0183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6877050" y="3643313"/>
            <a:ext cx="71438" cy="73025"/>
          </a:xfrm>
          <a:prstGeom prst="ellipse">
            <a:avLst/>
          </a:prstGeom>
          <a:solidFill>
            <a:srgbClr val="F0183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7164388" y="3068638"/>
            <a:ext cx="71437" cy="73025"/>
          </a:xfrm>
          <a:prstGeom prst="ellipse">
            <a:avLst/>
          </a:prstGeom>
          <a:solidFill>
            <a:srgbClr val="F0183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6372225" y="4652963"/>
            <a:ext cx="5762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6300788" y="3933825"/>
            <a:ext cx="5762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516688" y="3357563"/>
            <a:ext cx="5762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6804025" y="2781300"/>
            <a:ext cx="5762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>
            <a:off x="6948488" y="3141663"/>
            <a:ext cx="215900" cy="503237"/>
          </a:xfrm>
          <a:prstGeom prst="line">
            <a:avLst/>
          </a:prstGeom>
          <a:noFill/>
          <a:ln w="9525">
            <a:solidFill>
              <a:srgbClr val="3D34F8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6732588" y="3716338"/>
            <a:ext cx="215900" cy="504825"/>
          </a:xfrm>
          <a:prstGeom prst="line">
            <a:avLst/>
          </a:prstGeom>
          <a:noFill/>
          <a:ln w="9525">
            <a:solidFill>
              <a:srgbClr val="3D34F8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flipH="1">
            <a:off x="6372225" y="4292600"/>
            <a:ext cx="287338" cy="649288"/>
          </a:xfrm>
          <a:prstGeom prst="line">
            <a:avLst/>
          </a:prstGeom>
          <a:noFill/>
          <a:ln w="9525">
            <a:solidFill>
              <a:srgbClr val="3D34F8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H="1">
            <a:off x="6227763" y="4941888"/>
            <a:ext cx="144462" cy="287337"/>
          </a:xfrm>
          <a:prstGeom prst="line">
            <a:avLst/>
          </a:prstGeom>
          <a:noFill/>
          <a:ln w="9525">
            <a:solidFill>
              <a:srgbClr val="3D34F8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5455A6C-6A65-4805-9918-B4D23E5F8656}"/>
                  </a:ext>
                </a:extLst>
              </p:cNvPr>
              <p:cNvSpPr/>
              <p:nvPr/>
            </p:nvSpPr>
            <p:spPr>
              <a:xfrm>
                <a:off x="7235825" y="1719560"/>
                <a:ext cx="9874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/>
                  <a:t>=0.5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5455A6C-6A65-4805-9918-B4D23E5F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25" y="1719560"/>
                <a:ext cx="987450" cy="461665"/>
              </a:xfrm>
              <a:prstGeom prst="rect">
                <a:avLst/>
              </a:prstGeom>
              <a:blipFill>
                <a:blip r:embed="rId9"/>
                <a:stretch>
                  <a:fillRect l="-5556" t="-9211" r="-86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5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95288" y="260350"/>
            <a:ext cx="1296987" cy="576263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引理</a:t>
            </a:r>
            <a:r>
              <a:rPr lang="en-US" altLang="zh-CN" sz="2800" b="1"/>
              <a:t>1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68313" y="260350"/>
          <a:ext cx="784860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公式" r:id="rId3" imgW="3124080" imgH="990360" progId="Equation.3">
                  <p:embed/>
                </p:oleObj>
              </mc:Choice>
              <mc:Fallback>
                <p:oleObj name="公式" r:id="rId3" imgW="3124080" imgH="99036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848600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6381" y="2924944"/>
            <a:ext cx="1223962" cy="574675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引理</a:t>
            </a:r>
            <a:r>
              <a:rPr lang="en-US" altLang="zh-CN" sz="2800" b="1"/>
              <a:t>2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6989" y="2924944"/>
          <a:ext cx="83534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公式" r:id="rId5" imgW="3174840" imgH="482400" progId="Equation.3">
                  <p:embed/>
                </p:oleObj>
              </mc:Choice>
              <mc:Fallback>
                <p:oleObj name="公式" r:id="rId5" imgW="3174840" imgH="4824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89" y="2924944"/>
                        <a:ext cx="835342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388" y="4548361"/>
            <a:ext cx="1439863" cy="647700"/>
          </a:xfrm>
          <a:prstGeom prst="rect">
            <a:avLst/>
          </a:prstGeom>
          <a:solidFill>
            <a:srgbClr val="EFE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定理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95288" y="4653136"/>
          <a:ext cx="8569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公式" r:id="rId7" imgW="3454200" imgH="457200" progId="Equation.3">
                  <p:embed/>
                </p:oleObj>
              </mc:Choice>
              <mc:Fallback>
                <p:oleObj name="公式" r:id="rId7" imgW="3454200" imgH="4572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653136"/>
                        <a:ext cx="8569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0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10500</TotalTime>
  <Words>1171</Words>
  <Application>Microsoft Office PowerPoint</Application>
  <PresentationFormat>全屏显示(4:3)</PresentationFormat>
  <Paragraphs>188</Paragraphs>
  <Slides>93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93</vt:i4>
      </vt:variant>
    </vt:vector>
  </HeadingPairs>
  <TitlesOfParts>
    <vt:vector size="105" baseType="lpstr">
      <vt:lpstr>楷体_GB2312</vt:lpstr>
      <vt:lpstr>Arial</vt:lpstr>
      <vt:lpstr>Cambria Math</vt:lpstr>
      <vt:lpstr>Times New Roman</vt:lpstr>
      <vt:lpstr>Verdana</vt:lpstr>
      <vt:lpstr>Wingdings</vt:lpstr>
      <vt:lpstr>诗情画意</vt:lpstr>
      <vt:lpstr>Equation</vt:lpstr>
      <vt:lpstr>公式</vt:lpstr>
      <vt:lpstr>位图图像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、不等式约束问题的一阶最优性条件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 一般约束问题的一阶最优性条件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对偶定理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最优化理论与算法</dc:title>
  <dc:creator>mlu</dc:creator>
  <cp:lastModifiedBy>f</cp:lastModifiedBy>
  <cp:revision>668</cp:revision>
  <dcterms:created xsi:type="dcterms:W3CDTF">2006-04-18T02:55:47Z</dcterms:created>
  <dcterms:modified xsi:type="dcterms:W3CDTF">2022-05-19T14:25:30Z</dcterms:modified>
</cp:coreProperties>
</file>