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310" r:id="rId2"/>
    <p:sldId id="376" r:id="rId3"/>
    <p:sldId id="354" r:id="rId4"/>
    <p:sldId id="378" r:id="rId5"/>
    <p:sldId id="379" r:id="rId6"/>
    <p:sldId id="377" r:id="rId7"/>
    <p:sldId id="381" r:id="rId8"/>
    <p:sldId id="382" r:id="rId9"/>
    <p:sldId id="383" r:id="rId10"/>
    <p:sldId id="385" r:id="rId11"/>
    <p:sldId id="386" r:id="rId12"/>
    <p:sldId id="387" r:id="rId13"/>
    <p:sldId id="388" r:id="rId14"/>
    <p:sldId id="389" r:id="rId15"/>
    <p:sldId id="390" r:id="rId16"/>
    <p:sldId id="384" r:id="rId17"/>
    <p:sldId id="392" r:id="rId18"/>
    <p:sldId id="393" r:id="rId19"/>
    <p:sldId id="394" r:id="rId20"/>
    <p:sldId id="395" r:id="rId21"/>
    <p:sldId id="396" r:id="rId22"/>
    <p:sldId id="391" r:id="rId23"/>
    <p:sldId id="398" r:id="rId24"/>
    <p:sldId id="399" r:id="rId25"/>
    <p:sldId id="401" r:id="rId26"/>
    <p:sldId id="403" r:id="rId27"/>
    <p:sldId id="405" r:id="rId28"/>
    <p:sldId id="404" r:id="rId29"/>
    <p:sldId id="406" r:id="rId30"/>
    <p:sldId id="408" r:id="rId31"/>
    <p:sldId id="409" r:id="rId32"/>
    <p:sldId id="410" r:id="rId33"/>
    <p:sldId id="412" r:id="rId34"/>
    <p:sldId id="471" r:id="rId35"/>
    <p:sldId id="426" r:id="rId36"/>
    <p:sldId id="424" r:id="rId37"/>
    <p:sldId id="425" r:id="rId38"/>
    <p:sldId id="427" r:id="rId39"/>
    <p:sldId id="428" r:id="rId40"/>
    <p:sldId id="429" r:id="rId41"/>
    <p:sldId id="430" r:id="rId42"/>
    <p:sldId id="435" r:id="rId43"/>
    <p:sldId id="436" r:id="rId44"/>
    <p:sldId id="437" r:id="rId45"/>
    <p:sldId id="438" r:id="rId46"/>
    <p:sldId id="439" r:id="rId47"/>
    <p:sldId id="472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53" r:id="rId57"/>
    <p:sldId id="454" r:id="rId58"/>
    <p:sldId id="457" r:id="rId59"/>
    <p:sldId id="458" r:id="rId60"/>
    <p:sldId id="459" r:id="rId61"/>
    <p:sldId id="462" r:id="rId62"/>
    <p:sldId id="463" r:id="rId63"/>
    <p:sldId id="464" r:id="rId64"/>
    <p:sldId id="465" r:id="rId65"/>
    <p:sldId id="466" r:id="rId66"/>
    <p:sldId id="467" r:id="rId67"/>
    <p:sldId id="468" r:id="rId6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5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6.wmf"/><Relationship Id="rId5" Type="http://schemas.openxmlformats.org/officeDocument/2006/relationships/image" Target="../media/image22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6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01D4CE0-FA47-4026-A586-1669436344D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15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17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19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Drawing on the exampl, the two axis intercepts are plotted. </a:t>
            </a:r>
          </a:p>
        </p:txBody>
      </p:sp>
      <p:sp>
        <p:nvSpPr>
          <p:cNvPr id="421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23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98D0C8-FAE3-4937-8EDE-D39289975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C4694-7BDB-474F-ACC3-1224775CF4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0870D-B5A8-430B-92DD-2875D259DA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E7CC9-AF9A-414C-9E80-B6C45C6002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66B76D9-7672-40D8-9B24-83C4A044C35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BBE20-E0BF-4A7E-90F3-58DCEE604BD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144FE-012F-4FA9-8F9C-7896BE0C0C6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FA84F-D96F-4B41-B2CB-1F99700E52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99D50-1B36-46B3-BCC7-13262929B0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80BC4-33F5-4D0C-A964-6F51CCD3FBA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D369D-F5B3-4950-83CE-6EE889662A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072B2-B6A1-4AA6-9AC2-0F62CFEC4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C733-CD7C-4973-AA10-DE79B5B529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EF4CAC4-0519-4874-88C2-39602B5EEB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5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9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7800A2"/>
                </a:solidFill>
                <a:ea typeface="华文新魏" panose="02010800040101010101" pitchFamily="2" charset="-122"/>
              </a:rPr>
              <a:t>第二讲　线性规划</a:t>
            </a:r>
            <a:endParaRPr lang="zh-CN" altLang="en-US" sz="5400" dirty="0">
              <a:solidFill>
                <a:srgbClr val="7800A2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15338" y="2492896"/>
            <a:ext cx="58143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2.1 </a:t>
            </a:r>
            <a:r>
              <a:rPr lang="zh-CN" altLang="en-US" sz="3200" dirty="0"/>
              <a:t>线性规划模型</a:t>
            </a:r>
          </a:p>
          <a:p>
            <a:r>
              <a:rPr lang="en-US" altLang="zh-CN" sz="3200" dirty="0"/>
              <a:t>2.2 </a:t>
            </a:r>
            <a:r>
              <a:rPr lang="zh-CN" altLang="en-US" sz="3200" dirty="0"/>
              <a:t>单纯形法</a:t>
            </a:r>
            <a:endParaRPr lang="en-US" altLang="zh-CN" sz="3200" dirty="0"/>
          </a:p>
          <a:p>
            <a:r>
              <a:rPr lang="en-US" altLang="zh-CN" sz="3200" dirty="0"/>
              <a:t>2.3</a:t>
            </a:r>
            <a:r>
              <a:rPr lang="zh-CN" altLang="en-US" sz="3200" dirty="0"/>
              <a:t> 对偶原理</a:t>
            </a:r>
          </a:p>
          <a:p>
            <a:r>
              <a:rPr lang="en-US" altLang="zh-CN" sz="3200" dirty="0"/>
              <a:t>2.4 </a:t>
            </a:r>
            <a:r>
              <a:rPr lang="zh-CN" altLang="en-US" sz="3200" dirty="0"/>
              <a:t>灵敏度分析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179512" y="620688"/>
            <a:ext cx="29495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例：</a:t>
            </a:r>
            <a:endParaRPr lang="zh-CN" altLang="en-US" sz="32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3489E1-17F5-4E2D-B2F7-79DDC88C1460}"/>
                  </a:ext>
                </a:extLst>
              </p:cNvPr>
              <p:cNvSpPr txBox="1"/>
              <p:nvPr/>
            </p:nvSpPr>
            <p:spPr>
              <a:xfrm>
                <a:off x="1914940" y="2018870"/>
                <a:ext cx="5314120" cy="2820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=−2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zh-CN" altLang="en-US" sz="3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3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≤8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≤16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≤12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≥0,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3489E1-17F5-4E2D-B2F7-79DDC88C1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40" y="2018870"/>
                <a:ext cx="5314120" cy="2820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722" name="Group 2"/>
          <p:cNvGrpSpPr/>
          <p:nvPr/>
        </p:nvGrpSpPr>
        <p:grpSpPr bwMode="auto">
          <a:xfrm>
            <a:off x="5364163" y="461963"/>
            <a:ext cx="2933700" cy="1014412"/>
            <a:chOff x="3379" y="291"/>
            <a:chExt cx="1848" cy="639"/>
          </a:xfrm>
        </p:grpSpPr>
        <p:grpSp>
          <p:nvGrpSpPr>
            <p:cNvPr id="414723" name="Group 3"/>
            <p:cNvGrpSpPr/>
            <p:nvPr/>
          </p:nvGrpSpPr>
          <p:grpSpPr bwMode="auto">
            <a:xfrm>
              <a:off x="4190" y="293"/>
              <a:ext cx="620" cy="285"/>
              <a:chOff x="4190" y="293"/>
              <a:chExt cx="620" cy="285"/>
            </a:xfrm>
          </p:grpSpPr>
          <p:sp>
            <p:nvSpPr>
              <p:cNvPr id="414724" name="Freeform 4"/>
              <p:cNvSpPr/>
              <p:nvPr/>
            </p:nvSpPr>
            <p:spPr bwMode="auto">
              <a:xfrm>
                <a:off x="4578" y="398"/>
                <a:ext cx="196" cy="180"/>
              </a:xfrm>
              <a:custGeom>
                <a:avLst/>
                <a:gdLst>
                  <a:gd name="T0" fmla="*/ 0 w 196"/>
                  <a:gd name="T1" fmla="*/ 179 h 180"/>
                  <a:gd name="T2" fmla="*/ 195 w 196"/>
                  <a:gd name="T3" fmla="*/ 75 h 180"/>
                  <a:gd name="T4" fmla="*/ 175 w 196"/>
                  <a:gd name="T5" fmla="*/ 10 h 180"/>
                  <a:gd name="T6" fmla="*/ 118 w 196"/>
                  <a:gd name="T7" fmla="*/ 0 h 180"/>
                  <a:gd name="T8" fmla="*/ 66 w 196"/>
                  <a:gd name="T9" fmla="*/ 25 h 180"/>
                  <a:gd name="T10" fmla="*/ 14 w 196"/>
                  <a:gd name="T11" fmla="*/ 30 h 180"/>
                  <a:gd name="T12" fmla="*/ 0 w 196"/>
                  <a:gd name="T13" fmla="*/ 1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80">
                    <a:moveTo>
                      <a:pt x="0" y="179"/>
                    </a:moveTo>
                    <a:lnTo>
                      <a:pt x="195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9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25" name="Oval 5"/>
              <p:cNvSpPr>
                <a:spLocks noChangeArrowheads="1"/>
              </p:cNvSpPr>
              <p:nvPr/>
            </p:nvSpPr>
            <p:spPr bwMode="auto">
              <a:xfrm>
                <a:off x="4248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26" name="Oval 6"/>
              <p:cNvSpPr>
                <a:spLocks noChangeArrowheads="1"/>
              </p:cNvSpPr>
              <p:nvPr/>
            </p:nvSpPr>
            <p:spPr bwMode="auto">
              <a:xfrm>
                <a:off x="4689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27" name="Oval 7"/>
              <p:cNvSpPr>
                <a:spLocks noChangeArrowheads="1"/>
              </p:cNvSpPr>
              <p:nvPr/>
            </p:nvSpPr>
            <p:spPr bwMode="auto">
              <a:xfrm>
                <a:off x="4400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28" name="Oval 8"/>
              <p:cNvSpPr>
                <a:spLocks noChangeArrowheads="1"/>
              </p:cNvSpPr>
              <p:nvPr/>
            </p:nvSpPr>
            <p:spPr bwMode="auto">
              <a:xfrm>
                <a:off x="4541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29" name="Freeform 9"/>
              <p:cNvSpPr/>
              <p:nvPr/>
            </p:nvSpPr>
            <p:spPr bwMode="auto">
              <a:xfrm>
                <a:off x="4203" y="392"/>
                <a:ext cx="576" cy="93"/>
              </a:xfrm>
              <a:custGeom>
                <a:avLst/>
                <a:gdLst>
                  <a:gd name="T0" fmla="*/ 0 w 576"/>
                  <a:gd name="T1" fmla="*/ 37 h 93"/>
                  <a:gd name="T2" fmla="*/ 71 w 576"/>
                  <a:gd name="T3" fmla="*/ 4 h 93"/>
                  <a:gd name="T4" fmla="*/ 159 w 576"/>
                  <a:gd name="T5" fmla="*/ 19 h 93"/>
                  <a:gd name="T6" fmla="*/ 162 w 576"/>
                  <a:gd name="T7" fmla="*/ 29 h 93"/>
                  <a:gd name="T8" fmla="*/ 227 w 576"/>
                  <a:gd name="T9" fmla="*/ 0 h 93"/>
                  <a:gd name="T10" fmla="*/ 311 w 576"/>
                  <a:gd name="T11" fmla="*/ 19 h 93"/>
                  <a:gd name="T12" fmla="*/ 314 w 576"/>
                  <a:gd name="T13" fmla="*/ 24 h 93"/>
                  <a:gd name="T14" fmla="*/ 368 w 576"/>
                  <a:gd name="T15" fmla="*/ 2 h 93"/>
                  <a:gd name="T16" fmla="*/ 453 w 576"/>
                  <a:gd name="T17" fmla="*/ 22 h 93"/>
                  <a:gd name="T18" fmla="*/ 456 w 576"/>
                  <a:gd name="T19" fmla="*/ 31 h 93"/>
                  <a:gd name="T20" fmla="*/ 513 w 576"/>
                  <a:gd name="T21" fmla="*/ 4 h 93"/>
                  <a:gd name="T22" fmla="*/ 575 w 576"/>
                  <a:gd name="T23" fmla="*/ 72 h 93"/>
                  <a:gd name="T24" fmla="*/ 546 w 576"/>
                  <a:gd name="T25" fmla="*/ 92 h 93"/>
                  <a:gd name="T26" fmla="*/ 34 w 576"/>
                  <a:gd name="T27" fmla="*/ 92 h 93"/>
                  <a:gd name="T28" fmla="*/ 0 w 576"/>
                  <a:gd name="T29" fmla="*/ 3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6" h="93">
                    <a:moveTo>
                      <a:pt x="0" y="37"/>
                    </a:moveTo>
                    <a:lnTo>
                      <a:pt x="71" y="4"/>
                    </a:lnTo>
                    <a:lnTo>
                      <a:pt x="159" y="19"/>
                    </a:lnTo>
                    <a:lnTo>
                      <a:pt x="162" y="29"/>
                    </a:lnTo>
                    <a:lnTo>
                      <a:pt x="227" y="0"/>
                    </a:lnTo>
                    <a:lnTo>
                      <a:pt x="311" y="19"/>
                    </a:lnTo>
                    <a:lnTo>
                      <a:pt x="314" y="24"/>
                    </a:lnTo>
                    <a:lnTo>
                      <a:pt x="368" y="2"/>
                    </a:lnTo>
                    <a:lnTo>
                      <a:pt x="453" y="22"/>
                    </a:lnTo>
                    <a:lnTo>
                      <a:pt x="456" y="31"/>
                    </a:lnTo>
                    <a:lnTo>
                      <a:pt x="513" y="4"/>
                    </a:lnTo>
                    <a:lnTo>
                      <a:pt x="575" y="72"/>
                    </a:lnTo>
                    <a:lnTo>
                      <a:pt x="546" y="92"/>
                    </a:lnTo>
                    <a:lnTo>
                      <a:pt x="34" y="92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30" name="Freeform 10"/>
              <p:cNvSpPr/>
              <p:nvPr/>
            </p:nvSpPr>
            <p:spPr bwMode="auto">
              <a:xfrm>
                <a:off x="4532" y="306"/>
                <a:ext cx="195" cy="179"/>
              </a:xfrm>
              <a:custGeom>
                <a:avLst/>
                <a:gdLst>
                  <a:gd name="T0" fmla="*/ 0 w 195"/>
                  <a:gd name="T1" fmla="*/ 178 h 179"/>
                  <a:gd name="T2" fmla="*/ 194 w 195"/>
                  <a:gd name="T3" fmla="*/ 75 h 179"/>
                  <a:gd name="T4" fmla="*/ 175 w 195"/>
                  <a:gd name="T5" fmla="*/ 10 h 179"/>
                  <a:gd name="T6" fmla="*/ 118 w 195"/>
                  <a:gd name="T7" fmla="*/ 0 h 179"/>
                  <a:gd name="T8" fmla="*/ 66 w 195"/>
                  <a:gd name="T9" fmla="*/ 25 h 179"/>
                  <a:gd name="T10" fmla="*/ 14 w 195"/>
                  <a:gd name="T11" fmla="*/ 30 h 179"/>
                  <a:gd name="T12" fmla="*/ 0 w 195"/>
                  <a:gd name="T13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179">
                    <a:moveTo>
                      <a:pt x="0" y="178"/>
                    </a:moveTo>
                    <a:lnTo>
                      <a:pt x="194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31" name="Oval 11"/>
              <p:cNvSpPr>
                <a:spLocks noChangeArrowheads="1"/>
              </p:cNvSpPr>
              <p:nvPr/>
            </p:nvSpPr>
            <p:spPr bwMode="auto">
              <a:xfrm>
                <a:off x="4642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32" name="Oval 12"/>
              <p:cNvSpPr>
                <a:spLocks noChangeArrowheads="1"/>
              </p:cNvSpPr>
              <p:nvPr/>
            </p:nvSpPr>
            <p:spPr bwMode="auto">
              <a:xfrm>
                <a:off x="4352" y="293"/>
                <a:ext cx="123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33" name="Oval 13"/>
              <p:cNvSpPr>
                <a:spLocks noChangeArrowheads="1"/>
              </p:cNvSpPr>
              <p:nvPr/>
            </p:nvSpPr>
            <p:spPr bwMode="auto">
              <a:xfrm>
                <a:off x="4494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34" name="Freeform 14"/>
              <p:cNvSpPr/>
              <p:nvPr/>
            </p:nvSpPr>
            <p:spPr bwMode="auto">
              <a:xfrm>
                <a:off x="4190" y="298"/>
                <a:ext cx="541" cy="95"/>
              </a:xfrm>
              <a:custGeom>
                <a:avLst/>
                <a:gdLst>
                  <a:gd name="T0" fmla="*/ 23 w 541"/>
                  <a:gd name="T1" fmla="*/ 78 h 95"/>
                  <a:gd name="T2" fmla="*/ 94 w 541"/>
                  <a:gd name="T3" fmla="*/ 42 h 95"/>
                  <a:gd name="T4" fmla="*/ 130 w 541"/>
                  <a:gd name="T5" fmla="*/ 21 h 95"/>
                  <a:gd name="T6" fmla="*/ 127 w 541"/>
                  <a:gd name="T7" fmla="*/ 30 h 95"/>
                  <a:gd name="T8" fmla="*/ 192 w 541"/>
                  <a:gd name="T9" fmla="*/ 0 h 95"/>
                  <a:gd name="T10" fmla="*/ 276 w 541"/>
                  <a:gd name="T11" fmla="*/ 19 h 95"/>
                  <a:gd name="T12" fmla="*/ 279 w 541"/>
                  <a:gd name="T13" fmla="*/ 25 h 95"/>
                  <a:gd name="T14" fmla="*/ 333 w 541"/>
                  <a:gd name="T15" fmla="*/ 2 h 95"/>
                  <a:gd name="T16" fmla="*/ 418 w 541"/>
                  <a:gd name="T17" fmla="*/ 23 h 95"/>
                  <a:gd name="T18" fmla="*/ 421 w 541"/>
                  <a:gd name="T19" fmla="*/ 32 h 95"/>
                  <a:gd name="T20" fmla="*/ 478 w 541"/>
                  <a:gd name="T21" fmla="*/ 4 h 95"/>
                  <a:gd name="T22" fmla="*/ 540 w 541"/>
                  <a:gd name="T23" fmla="*/ 74 h 95"/>
                  <a:gd name="T24" fmla="*/ 511 w 541"/>
                  <a:gd name="T25" fmla="*/ 94 h 95"/>
                  <a:gd name="T26" fmla="*/ 0 w 541"/>
                  <a:gd name="T27" fmla="*/ 94 h 95"/>
                  <a:gd name="T28" fmla="*/ 23 w 541"/>
                  <a:gd name="T29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1" h="95">
                    <a:moveTo>
                      <a:pt x="23" y="78"/>
                    </a:moveTo>
                    <a:lnTo>
                      <a:pt x="94" y="42"/>
                    </a:lnTo>
                    <a:lnTo>
                      <a:pt x="130" y="21"/>
                    </a:lnTo>
                    <a:lnTo>
                      <a:pt x="127" y="30"/>
                    </a:lnTo>
                    <a:lnTo>
                      <a:pt x="192" y="0"/>
                    </a:lnTo>
                    <a:lnTo>
                      <a:pt x="276" y="19"/>
                    </a:lnTo>
                    <a:lnTo>
                      <a:pt x="279" y="25"/>
                    </a:lnTo>
                    <a:lnTo>
                      <a:pt x="333" y="2"/>
                    </a:lnTo>
                    <a:lnTo>
                      <a:pt x="418" y="23"/>
                    </a:lnTo>
                    <a:lnTo>
                      <a:pt x="421" y="32"/>
                    </a:lnTo>
                    <a:lnTo>
                      <a:pt x="478" y="4"/>
                    </a:lnTo>
                    <a:lnTo>
                      <a:pt x="540" y="74"/>
                    </a:lnTo>
                    <a:lnTo>
                      <a:pt x="511" y="94"/>
                    </a:lnTo>
                    <a:lnTo>
                      <a:pt x="0" y="94"/>
                    </a:lnTo>
                    <a:lnTo>
                      <a:pt x="23" y="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4735" name="Freeform 15"/>
            <p:cNvSpPr/>
            <p:nvPr/>
          </p:nvSpPr>
          <p:spPr bwMode="auto">
            <a:xfrm>
              <a:off x="3417" y="380"/>
              <a:ext cx="1198" cy="540"/>
            </a:xfrm>
            <a:custGeom>
              <a:avLst/>
              <a:gdLst>
                <a:gd name="T0" fmla="*/ 0 w 1198"/>
                <a:gd name="T1" fmla="*/ 454 h 540"/>
                <a:gd name="T2" fmla="*/ 845 w 1198"/>
                <a:gd name="T3" fmla="*/ 13 h 540"/>
                <a:gd name="T4" fmla="*/ 861 w 1198"/>
                <a:gd name="T5" fmla="*/ 3 h 540"/>
                <a:gd name="T6" fmla="*/ 878 w 1198"/>
                <a:gd name="T7" fmla="*/ 3 h 540"/>
                <a:gd name="T8" fmla="*/ 892 w 1198"/>
                <a:gd name="T9" fmla="*/ 0 h 540"/>
                <a:gd name="T10" fmla="*/ 906 w 1198"/>
                <a:gd name="T11" fmla="*/ 1 h 540"/>
                <a:gd name="T12" fmla="*/ 920 w 1198"/>
                <a:gd name="T13" fmla="*/ 6 h 540"/>
                <a:gd name="T14" fmla="*/ 930 w 1198"/>
                <a:gd name="T15" fmla="*/ 13 h 540"/>
                <a:gd name="T16" fmla="*/ 937 w 1198"/>
                <a:gd name="T17" fmla="*/ 17 h 540"/>
                <a:gd name="T18" fmla="*/ 946 w 1198"/>
                <a:gd name="T19" fmla="*/ 24 h 540"/>
                <a:gd name="T20" fmla="*/ 949 w 1198"/>
                <a:gd name="T21" fmla="*/ 29 h 540"/>
                <a:gd name="T22" fmla="*/ 951 w 1198"/>
                <a:gd name="T23" fmla="*/ 32 h 540"/>
                <a:gd name="T24" fmla="*/ 979 w 1198"/>
                <a:gd name="T25" fmla="*/ 18 h 540"/>
                <a:gd name="T26" fmla="*/ 998 w 1198"/>
                <a:gd name="T27" fmla="*/ 12 h 540"/>
                <a:gd name="T28" fmla="*/ 1017 w 1198"/>
                <a:gd name="T29" fmla="*/ 3 h 540"/>
                <a:gd name="T30" fmla="*/ 1062 w 1198"/>
                <a:gd name="T31" fmla="*/ 27 h 540"/>
                <a:gd name="T32" fmla="*/ 1100 w 1198"/>
                <a:gd name="T33" fmla="*/ 27 h 540"/>
                <a:gd name="T34" fmla="*/ 1140 w 1198"/>
                <a:gd name="T35" fmla="*/ 20 h 540"/>
                <a:gd name="T36" fmla="*/ 1187 w 1198"/>
                <a:gd name="T37" fmla="*/ 17 h 540"/>
                <a:gd name="T38" fmla="*/ 1197 w 1198"/>
                <a:gd name="T39" fmla="*/ 18 h 540"/>
                <a:gd name="T40" fmla="*/ 1192 w 1198"/>
                <a:gd name="T41" fmla="*/ 181 h 540"/>
                <a:gd name="T42" fmla="*/ 519 w 1198"/>
                <a:gd name="T43" fmla="*/ 532 h 540"/>
                <a:gd name="T44" fmla="*/ 399 w 1198"/>
                <a:gd name="T45" fmla="*/ 518 h 540"/>
                <a:gd name="T46" fmla="*/ 361 w 1198"/>
                <a:gd name="T47" fmla="*/ 539 h 540"/>
                <a:gd name="T48" fmla="*/ 247 w 1198"/>
                <a:gd name="T49" fmla="*/ 518 h 540"/>
                <a:gd name="T50" fmla="*/ 210 w 1198"/>
                <a:gd name="T51" fmla="*/ 535 h 540"/>
                <a:gd name="T52" fmla="*/ 113 w 1198"/>
                <a:gd name="T53" fmla="*/ 509 h 540"/>
                <a:gd name="T54" fmla="*/ 66 w 1198"/>
                <a:gd name="T55" fmla="*/ 533 h 540"/>
                <a:gd name="T56" fmla="*/ 0 w 1198"/>
                <a:gd name="T57" fmla="*/ 4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8" h="540">
                  <a:moveTo>
                    <a:pt x="0" y="454"/>
                  </a:moveTo>
                  <a:lnTo>
                    <a:pt x="845" y="13"/>
                  </a:lnTo>
                  <a:lnTo>
                    <a:pt x="861" y="3"/>
                  </a:lnTo>
                  <a:lnTo>
                    <a:pt x="878" y="3"/>
                  </a:lnTo>
                  <a:lnTo>
                    <a:pt x="892" y="0"/>
                  </a:lnTo>
                  <a:lnTo>
                    <a:pt x="906" y="1"/>
                  </a:lnTo>
                  <a:lnTo>
                    <a:pt x="920" y="6"/>
                  </a:lnTo>
                  <a:lnTo>
                    <a:pt x="930" y="13"/>
                  </a:lnTo>
                  <a:lnTo>
                    <a:pt x="937" y="17"/>
                  </a:lnTo>
                  <a:lnTo>
                    <a:pt x="946" y="24"/>
                  </a:lnTo>
                  <a:lnTo>
                    <a:pt x="949" y="29"/>
                  </a:lnTo>
                  <a:lnTo>
                    <a:pt x="951" y="32"/>
                  </a:lnTo>
                  <a:lnTo>
                    <a:pt x="979" y="18"/>
                  </a:lnTo>
                  <a:lnTo>
                    <a:pt x="998" y="12"/>
                  </a:lnTo>
                  <a:lnTo>
                    <a:pt x="1017" y="3"/>
                  </a:lnTo>
                  <a:lnTo>
                    <a:pt x="1062" y="27"/>
                  </a:lnTo>
                  <a:lnTo>
                    <a:pt x="1100" y="27"/>
                  </a:lnTo>
                  <a:lnTo>
                    <a:pt x="1140" y="20"/>
                  </a:lnTo>
                  <a:lnTo>
                    <a:pt x="1187" y="17"/>
                  </a:lnTo>
                  <a:lnTo>
                    <a:pt x="1197" y="18"/>
                  </a:lnTo>
                  <a:lnTo>
                    <a:pt x="1192" y="181"/>
                  </a:lnTo>
                  <a:lnTo>
                    <a:pt x="519" y="532"/>
                  </a:lnTo>
                  <a:lnTo>
                    <a:pt x="399" y="518"/>
                  </a:lnTo>
                  <a:lnTo>
                    <a:pt x="361" y="539"/>
                  </a:lnTo>
                  <a:lnTo>
                    <a:pt x="247" y="518"/>
                  </a:lnTo>
                  <a:lnTo>
                    <a:pt x="210" y="535"/>
                  </a:lnTo>
                  <a:lnTo>
                    <a:pt x="113" y="509"/>
                  </a:lnTo>
                  <a:lnTo>
                    <a:pt x="66" y="533"/>
                  </a:lnTo>
                  <a:lnTo>
                    <a:pt x="0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6" name="Line 16"/>
            <p:cNvSpPr>
              <a:spLocks noChangeShapeType="1"/>
            </p:cNvSpPr>
            <p:nvPr/>
          </p:nvSpPr>
          <p:spPr bwMode="auto">
            <a:xfrm flipV="1">
              <a:off x="3409" y="390"/>
              <a:ext cx="853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37" name="Line 17"/>
            <p:cNvSpPr>
              <a:spLocks noChangeShapeType="1"/>
            </p:cNvSpPr>
            <p:nvPr/>
          </p:nvSpPr>
          <p:spPr bwMode="auto">
            <a:xfrm flipV="1">
              <a:off x="3923" y="469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38" name="Line 18"/>
            <p:cNvSpPr>
              <a:spLocks noChangeShapeType="1"/>
            </p:cNvSpPr>
            <p:nvPr/>
          </p:nvSpPr>
          <p:spPr bwMode="auto">
            <a:xfrm flipV="1">
              <a:off x="3852" y="390"/>
              <a:ext cx="854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39" name="Line 19"/>
            <p:cNvSpPr>
              <a:spLocks noChangeShapeType="1"/>
            </p:cNvSpPr>
            <p:nvPr/>
          </p:nvSpPr>
          <p:spPr bwMode="auto">
            <a:xfrm flipV="1">
              <a:off x="3702" y="390"/>
              <a:ext cx="852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40" name="Line 20"/>
            <p:cNvSpPr>
              <a:spLocks noChangeShapeType="1"/>
            </p:cNvSpPr>
            <p:nvPr/>
          </p:nvSpPr>
          <p:spPr bwMode="auto">
            <a:xfrm flipV="1">
              <a:off x="3553" y="390"/>
              <a:ext cx="856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41" name="Freeform 21"/>
            <p:cNvSpPr/>
            <p:nvPr/>
          </p:nvSpPr>
          <p:spPr bwMode="auto">
            <a:xfrm>
              <a:off x="3483" y="291"/>
              <a:ext cx="1085" cy="537"/>
            </a:xfrm>
            <a:custGeom>
              <a:avLst/>
              <a:gdLst>
                <a:gd name="T0" fmla="*/ 35 w 1085"/>
                <a:gd name="T1" fmla="*/ 454 h 537"/>
                <a:gd name="T2" fmla="*/ 793 w 1085"/>
                <a:gd name="T3" fmla="*/ 51 h 537"/>
                <a:gd name="T4" fmla="*/ 812 w 1085"/>
                <a:gd name="T5" fmla="*/ 49 h 537"/>
                <a:gd name="T6" fmla="*/ 826 w 1085"/>
                <a:gd name="T7" fmla="*/ 37 h 537"/>
                <a:gd name="T8" fmla="*/ 835 w 1085"/>
                <a:gd name="T9" fmla="*/ 36 h 537"/>
                <a:gd name="T10" fmla="*/ 836 w 1085"/>
                <a:gd name="T11" fmla="*/ 31 h 537"/>
                <a:gd name="T12" fmla="*/ 844 w 1085"/>
                <a:gd name="T13" fmla="*/ 28 h 537"/>
                <a:gd name="T14" fmla="*/ 847 w 1085"/>
                <a:gd name="T15" fmla="*/ 27 h 537"/>
                <a:gd name="T16" fmla="*/ 854 w 1085"/>
                <a:gd name="T17" fmla="*/ 22 h 537"/>
                <a:gd name="T18" fmla="*/ 863 w 1085"/>
                <a:gd name="T19" fmla="*/ 21 h 537"/>
                <a:gd name="T20" fmla="*/ 858 w 1085"/>
                <a:gd name="T21" fmla="*/ 19 h 537"/>
                <a:gd name="T22" fmla="*/ 838 w 1085"/>
                <a:gd name="T23" fmla="*/ 29 h 537"/>
                <a:gd name="T24" fmla="*/ 866 w 1085"/>
                <a:gd name="T25" fmla="*/ 15 h 537"/>
                <a:gd name="T26" fmla="*/ 885 w 1085"/>
                <a:gd name="T27" fmla="*/ 8 h 537"/>
                <a:gd name="T28" fmla="*/ 904 w 1085"/>
                <a:gd name="T29" fmla="*/ 0 h 537"/>
                <a:gd name="T30" fmla="*/ 949 w 1085"/>
                <a:gd name="T31" fmla="*/ 24 h 537"/>
                <a:gd name="T32" fmla="*/ 987 w 1085"/>
                <a:gd name="T33" fmla="*/ 24 h 537"/>
                <a:gd name="T34" fmla="*/ 1027 w 1085"/>
                <a:gd name="T35" fmla="*/ 17 h 537"/>
                <a:gd name="T36" fmla="*/ 1074 w 1085"/>
                <a:gd name="T37" fmla="*/ 13 h 537"/>
                <a:gd name="T38" fmla="*/ 1084 w 1085"/>
                <a:gd name="T39" fmla="*/ 15 h 537"/>
                <a:gd name="T40" fmla="*/ 1079 w 1085"/>
                <a:gd name="T41" fmla="*/ 178 h 537"/>
                <a:gd name="T42" fmla="*/ 406 w 1085"/>
                <a:gd name="T43" fmla="*/ 529 h 537"/>
                <a:gd name="T44" fmla="*/ 285 w 1085"/>
                <a:gd name="T45" fmla="*/ 515 h 537"/>
                <a:gd name="T46" fmla="*/ 247 w 1085"/>
                <a:gd name="T47" fmla="*/ 536 h 537"/>
                <a:gd name="T48" fmla="*/ 134 w 1085"/>
                <a:gd name="T49" fmla="*/ 515 h 537"/>
                <a:gd name="T50" fmla="*/ 96 w 1085"/>
                <a:gd name="T51" fmla="*/ 532 h 537"/>
                <a:gd name="T52" fmla="*/ 0 w 1085"/>
                <a:gd name="T53" fmla="*/ 506 h 537"/>
                <a:gd name="T54" fmla="*/ 3 w 1085"/>
                <a:gd name="T55" fmla="*/ 500 h 537"/>
                <a:gd name="T56" fmla="*/ 35 w 1085"/>
                <a:gd name="T57" fmla="*/ 454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537">
                  <a:moveTo>
                    <a:pt x="35" y="454"/>
                  </a:moveTo>
                  <a:lnTo>
                    <a:pt x="793" y="51"/>
                  </a:lnTo>
                  <a:lnTo>
                    <a:pt x="812" y="49"/>
                  </a:lnTo>
                  <a:lnTo>
                    <a:pt x="826" y="37"/>
                  </a:lnTo>
                  <a:lnTo>
                    <a:pt x="835" y="36"/>
                  </a:lnTo>
                  <a:lnTo>
                    <a:pt x="836" y="31"/>
                  </a:lnTo>
                  <a:lnTo>
                    <a:pt x="844" y="28"/>
                  </a:lnTo>
                  <a:lnTo>
                    <a:pt x="847" y="27"/>
                  </a:lnTo>
                  <a:lnTo>
                    <a:pt x="854" y="22"/>
                  </a:lnTo>
                  <a:lnTo>
                    <a:pt x="863" y="21"/>
                  </a:lnTo>
                  <a:lnTo>
                    <a:pt x="858" y="19"/>
                  </a:lnTo>
                  <a:lnTo>
                    <a:pt x="838" y="29"/>
                  </a:lnTo>
                  <a:lnTo>
                    <a:pt x="866" y="15"/>
                  </a:lnTo>
                  <a:lnTo>
                    <a:pt x="885" y="8"/>
                  </a:lnTo>
                  <a:lnTo>
                    <a:pt x="904" y="0"/>
                  </a:lnTo>
                  <a:lnTo>
                    <a:pt x="949" y="24"/>
                  </a:lnTo>
                  <a:lnTo>
                    <a:pt x="987" y="24"/>
                  </a:lnTo>
                  <a:lnTo>
                    <a:pt x="1027" y="17"/>
                  </a:lnTo>
                  <a:lnTo>
                    <a:pt x="1074" y="13"/>
                  </a:lnTo>
                  <a:lnTo>
                    <a:pt x="1084" y="15"/>
                  </a:lnTo>
                  <a:lnTo>
                    <a:pt x="1079" y="178"/>
                  </a:lnTo>
                  <a:lnTo>
                    <a:pt x="406" y="529"/>
                  </a:lnTo>
                  <a:lnTo>
                    <a:pt x="285" y="515"/>
                  </a:lnTo>
                  <a:lnTo>
                    <a:pt x="247" y="536"/>
                  </a:lnTo>
                  <a:lnTo>
                    <a:pt x="134" y="515"/>
                  </a:lnTo>
                  <a:lnTo>
                    <a:pt x="96" y="532"/>
                  </a:lnTo>
                  <a:lnTo>
                    <a:pt x="0" y="506"/>
                  </a:lnTo>
                  <a:lnTo>
                    <a:pt x="3" y="500"/>
                  </a:lnTo>
                  <a:lnTo>
                    <a:pt x="35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2" name="Line 22"/>
            <p:cNvSpPr>
              <a:spLocks noChangeShapeType="1"/>
            </p:cNvSpPr>
            <p:nvPr/>
          </p:nvSpPr>
          <p:spPr bwMode="auto">
            <a:xfrm flipV="1">
              <a:off x="3876" y="376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4743" name="Group 23"/>
            <p:cNvGrpSpPr/>
            <p:nvPr/>
          </p:nvGrpSpPr>
          <p:grpSpPr bwMode="auto">
            <a:xfrm>
              <a:off x="3379" y="749"/>
              <a:ext cx="561" cy="181"/>
              <a:chOff x="3379" y="749"/>
              <a:chExt cx="561" cy="181"/>
            </a:xfrm>
          </p:grpSpPr>
          <p:grpSp>
            <p:nvGrpSpPr>
              <p:cNvPr id="414744" name="Group 24"/>
              <p:cNvGrpSpPr/>
              <p:nvPr/>
            </p:nvGrpSpPr>
            <p:grpSpPr bwMode="auto">
              <a:xfrm>
                <a:off x="3379" y="842"/>
                <a:ext cx="561" cy="84"/>
                <a:chOff x="3379" y="842"/>
                <a:chExt cx="561" cy="84"/>
              </a:xfrm>
            </p:grpSpPr>
            <p:sp>
              <p:nvSpPr>
                <p:cNvPr id="414745" name="Oval 25"/>
                <p:cNvSpPr>
                  <a:spLocks noChangeArrowheads="1"/>
                </p:cNvSpPr>
                <p:nvPr/>
              </p:nvSpPr>
              <p:spPr bwMode="auto">
                <a:xfrm>
                  <a:off x="3379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46" name="Oval 26"/>
                <p:cNvSpPr>
                  <a:spLocks noChangeArrowheads="1"/>
                </p:cNvSpPr>
                <p:nvPr/>
              </p:nvSpPr>
              <p:spPr bwMode="auto">
                <a:xfrm>
                  <a:off x="3526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47" name="Oval 27"/>
                <p:cNvSpPr>
                  <a:spLocks noChangeArrowheads="1"/>
                </p:cNvSpPr>
                <p:nvPr/>
              </p:nvSpPr>
              <p:spPr bwMode="auto">
                <a:xfrm>
                  <a:off x="3672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48" name="Oval 28"/>
                <p:cNvSpPr>
                  <a:spLocks noChangeArrowheads="1"/>
                </p:cNvSpPr>
                <p:nvPr/>
              </p:nvSpPr>
              <p:spPr bwMode="auto">
                <a:xfrm>
                  <a:off x="3818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4749" name="Line 29"/>
              <p:cNvSpPr>
                <a:spLocks noChangeShapeType="1"/>
              </p:cNvSpPr>
              <p:nvPr/>
            </p:nvSpPr>
            <p:spPr bwMode="auto">
              <a:xfrm flipV="1">
                <a:off x="3468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50" name="Line 30"/>
              <p:cNvSpPr>
                <a:spLocks noChangeShapeType="1"/>
              </p:cNvSpPr>
              <p:nvPr/>
            </p:nvSpPr>
            <p:spPr bwMode="auto">
              <a:xfrm flipV="1">
                <a:off x="3624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51" name="Line 31"/>
              <p:cNvSpPr>
                <a:spLocks noChangeShapeType="1"/>
              </p:cNvSpPr>
              <p:nvPr/>
            </p:nvSpPr>
            <p:spPr bwMode="auto">
              <a:xfrm flipV="1">
                <a:off x="3766" y="898"/>
                <a:ext cx="41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52" name="Oval 32"/>
              <p:cNvSpPr>
                <a:spLocks noChangeArrowheads="1"/>
              </p:cNvSpPr>
              <p:nvPr/>
            </p:nvSpPr>
            <p:spPr bwMode="auto">
              <a:xfrm>
                <a:off x="3478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53" name="Oval 33"/>
              <p:cNvSpPr>
                <a:spLocks noChangeArrowheads="1"/>
              </p:cNvSpPr>
              <p:nvPr/>
            </p:nvSpPr>
            <p:spPr bwMode="auto">
              <a:xfrm>
                <a:off x="3624" y="749"/>
                <a:ext cx="121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54" name="Oval 34"/>
              <p:cNvSpPr>
                <a:spLocks noChangeArrowheads="1"/>
              </p:cNvSpPr>
              <p:nvPr/>
            </p:nvSpPr>
            <p:spPr bwMode="auto">
              <a:xfrm>
                <a:off x="3771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55" name="Line 35"/>
              <p:cNvSpPr>
                <a:spLocks noChangeShapeType="1"/>
              </p:cNvSpPr>
              <p:nvPr/>
            </p:nvSpPr>
            <p:spPr bwMode="auto">
              <a:xfrm flipV="1">
                <a:off x="3576" y="802"/>
                <a:ext cx="4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56" name="Line 36"/>
              <p:cNvSpPr>
                <a:spLocks noChangeShapeType="1"/>
              </p:cNvSpPr>
              <p:nvPr/>
            </p:nvSpPr>
            <p:spPr bwMode="auto">
              <a:xfrm flipV="1">
                <a:off x="3719" y="807"/>
                <a:ext cx="40" cy="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4757" name="Line 37"/>
            <p:cNvSpPr>
              <a:spLocks noChangeShapeType="1"/>
            </p:cNvSpPr>
            <p:nvPr/>
          </p:nvSpPr>
          <p:spPr bwMode="auto">
            <a:xfrm flipV="1">
              <a:off x="3805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8" name="Line 38"/>
            <p:cNvSpPr>
              <a:spLocks noChangeShapeType="1"/>
            </p:cNvSpPr>
            <p:nvPr/>
          </p:nvSpPr>
          <p:spPr bwMode="auto">
            <a:xfrm flipV="1">
              <a:off x="3654" y="296"/>
              <a:ext cx="853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59" name="Line 39"/>
            <p:cNvSpPr>
              <a:spLocks noChangeShapeType="1"/>
            </p:cNvSpPr>
            <p:nvPr/>
          </p:nvSpPr>
          <p:spPr bwMode="auto">
            <a:xfrm flipV="1">
              <a:off x="3507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4760" name="Group 40"/>
            <p:cNvGrpSpPr/>
            <p:nvPr/>
          </p:nvGrpSpPr>
          <p:grpSpPr bwMode="auto">
            <a:xfrm>
              <a:off x="4159" y="448"/>
              <a:ext cx="1068" cy="480"/>
              <a:chOff x="4159" y="448"/>
              <a:chExt cx="1068" cy="480"/>
            </a:xfrm>
          </p:grpSpPr>
          <p:grpSp>
            <p:nvGrpSpPr>
              <p:cNvPr id="414761" name="Group 41"/>
              <p:cNvGrpSpPr/>
              <p:nvPr/>
            </p:nvGrpSpPr>
            <p:grpSpPr bwMode="auto">
              <a:xfrm>
                <a:off x="4766" y="452"/>
                <a:ext cx="461" cy="213"/>
                <a:chOff x="4766" y="452"/>
                <a:chExt cx="461" cy="213"/>
              </a:xfrm>
            </p:grpSpPr>
            <p:sp>
              <p:nvSpPr>
                <p:cNvPr id="414762" name="Freeform 42"/>
                <p:cNvSpPr/>
                <p:nvPr/>
              </p:nvSpPr>
              <p:spPr bwMode="auto">
                <a:xfrm>
                  <a:off x="5056" y="52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763" name="Oval 43"/>
                <p:cNvSpPr>
                  <a:spLocks noChangeArrowheads="1"/>
                </p:cNvSpPr>
                <p:nvPr/>
              </p:nvSpPr>
              <p:spPr bwMode="auto">
                <a:xfrm>
                  <a:off x="4811" y="522"/>
                  <a:ext cx="85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64" name="Oval 44"/>
                <p:cNvSpPr>
                  <a:spLocks noChangeArrowheads="1"/>
                </p:cNvSpPr>
                <p:nvPr/>
              </p:nvSpPr>
              <p:spPr bwMode="auto">
                <a:xfrm>
                  <a:off x="5139" y="522"/>
                  <a:ext cx="88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65" name="Oval 45"/>
                <p:cNvSpPr>
                  <a:spLocks noChangeArrowheads="1"/>
                </p:cNvSpPr>
                <p:nvPr/>
              </p:nvSpPr>
              <p:spPr bwMode="auto">
                <a:xfrm>
                  <a:off x="4924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66" name="Oval 46"/>
                <p:cNvSpPr>
                  <a:spLocks noChangeArrowheads="1"/>
                </p:cNvSpPr>
                <p:nvPr/>
              </p:nvSpPr>
              <p:spPr bwMode="auto">
                <a:xfrm>
                  <a:off x="5030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67" name="Freeform 47"/>
                <p:cNvSpPr/>
                <p:nvPr/>
              </p:nvSpPr>
              <p:spPr bwMode="auto">
                <a:xfrm>
                  <a:off x="4774" y="523"/>
                  <a:ext cx="431" cy="71"/>
                </a:xfrm>
                <a:custGeom>
                  <a:avLst/>
                  <a:gdLst>
                    <a:gd name="T0" fmla="*/ 0 w 431"/>
                    <a:gd name="T1" fmla="*/ 28 h 71"/>
                    <a:gd name="T2" fmla="*/ 53 w 431"/>
                    <a:gd name="T3" fmla="*/ 3 h 71"/>
                    <a:gd name="T4" fmla="*/ 119 w 431"/>
                    <a:gd name="T5" fmla="*/ 14 h 71"/>
                    <a:gd name="T6" fmla="*/ 122 w 431"/>
                    <a:gd name="T7" fmla="*/ 22 h 71"/>
                    <a:gd name="T8" fmla="*/ 170 w 431"/>
                    <a:gd name="T9" fmla="*/ 0 h 71"/>
                    <a:gd name="T10" fmla="*/ 233 w 431"/>
                    <a:gd name="T11" fmla="*/ 14 h 71"/>
                    <a:gd name="T12" fmla="*/ 235 w 431"/>
                    <a:gd name="T13" fmla="*/ 19 h 71"/>
                    <a:gd name="T14" fmla="*/ 275 w 431"/>
                    <a:gd name="T15" fmla="*/ 1 h 71"/>
                    <a:gd name="T16" fmla="*/ 339 w 431"/>
                    <a:gd name="T17" fmla="*/ 17 h 71"/>
                    <a:gd name="T18" fmla="*/ 341 w 431"/>
                    <a:gd name="T19" fmla="*/ 24 h 71"/>
                    <a:gd name="T20" fmla="*/ 384 w 431"/>
                    <a:gd name="T21" fmla="*/ 3 h 71"/>
                    <a:gd name="T22" fmla="*/ 430 w 431"/>
                    <a:gd name="T23" fmla="*/ 55 h 71"/>
                    <a:gd name="T24" fmla="*/ 408 w 431"/>
                    <a:gd name="T25" fmla="*/ 70 h 71"/>
                    <a:gd name="T26" fmla="*/ 25 w 431"/>
                    <a:gd name="T27" fmla="*/ 70 h 71"/>
                    <a:gd name="T28" fmla="*/ 0 w 431"/>
                    <a:gd name="T29" fmla="*/ 2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1" h="71">
                      <a:moveTo>
                        <a:pt x="0" y="28"/>
                      </a:moveTo>
                      <a:lnTo>
                        <a:pt x="53" y="3"/>
                      </a:lnTo>
                      <a:lnTo>
                        <a:pt x="119" y="14"/>
                      </a:lnTo>
                      <a:lnTo>
                        <a:pt x="122" y="22"/>
                      </a:lnTo>
                      <a:lnTo>
                        <a:pt x="170" y="0"/>
                      </a:lnTo>
                      <a:lnTo>
                        <a:pt x="233" y="14"/>
                      </a:lnTo>
                      <a:lnTo>
                        <a:pt x="235" y="19"/>
                      </a:lnTo>
                      <a:lnTo>
                        <a:pt x="275" y="1"/>
                      </a:lnTo>
                      <a:lnTo>
                        <a:pt x="339" y="17"/>
                      </a:lnTo>
                      <a:lnTo>
                        <a:pt x="341" y="24"/>
                      </a:lnTo>
                      <a:lnTo>
                        <a:pt x="384" y="3"/>
                      </a:lnTo>
                      <a:lnTo>
                        <a:pt x="430" y="55"/>
                      </a:lnTo>
                      <a:lnTo>
                        <a:pt x="408" y="70"/>
                      </a:lnTo>
                      <a:lnTo>
                        <a:pt x="25" y="70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768" name="Freeform 48"/>
                <p:cNvSpPr/>
                <p:nvPr/>
              </p:nvSpPr>
              <p:spPr bwMode="auto">
                <a:xfrm>
                  <a:off x="5022" y="45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769" name="Oval 49"/>
                <p:cNvSpPr>
                  <a:spLocks noChangeArrowheads="1"/>
                </p:cNvSpPr>
                <p:nvPr/>
              </p:nvSpPr>
              <p:spPr bwMode="auto">
                <a:xfrm>
                  <a:off x="5104" y="452"/>
                  <a:ext cx="87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70" name="Oval 50"/>
                <p:cNvSpPr>
                  <a:spLocks noChangeArrowheads="1"/>
                </p:cNvSpPr>
                <p:nvPr/>
              </p:nvSpPr>
              <p:spPr bwMode="auto">
                <a:xfrm>
                  <a:off x="4887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71" name="Oval 51"/>
                <p:cNvSpPr>
                  <a:spLocks noChangeArrowheads="1"/>
                </p:cNvSpPr>
                <p:nvPr/>
              </p:nvSpPr>
              <p:spPr bwMode="auto">
                <a:xfrm>
                  <a:off x="4993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72" name="Freeform 52"/>
                <p:cNvSpPr/>
                <p:nvPr/>
              </p:nvSpPr>
              <p:spPr bwMode="auto">
                <a:xfrm>
                  <a:off x="4766" y="454"/>
                  <a:ext cx="403" cy="70"/>
                </a:xfrm>
                <a:custGeom>
                  <a:avLst/>
                  <a:gdLst>
                    <a:gd name="T0" fmla="*/ 18 w 403"/>
                    <a:gd name="T1" fmla="*/ 57 h 70"/>
                    <a:gd name="T2" fmla="*/ 70 w 403"/>
                    <a:gd name="T3" fmla="*/ 31 h 70"/>
                    <a:gd name="T4" fmla="*/ 97 w 403"/>
                    <a:gd name="T5" fmla="*/ 15 h 70"/>
                    <a:gd name="T6" fmla="*/ 95 w 403"/>
                    <a:gd name="T7" fmla="*/ 22 h 70"/>
                    <a:gd name="T8" fmla="*/ 143 w 403"/>
                    <a:gd name="T9" fmla="*/ 0 h 70"/>
                    <a:gd name="T10" fmla="*/ 206 w 403"/>
                    <a:gd name="T11" fmla="*/ 14 h 70"/>
                    <a:gd name="T12" fmla="*/ 208 w 403"/>
                    <a:gd name="T13" fmla="*/ 18 h 70"/>
                    <a:gd name="T14" fmla="*/ 248 w 403"/>
                    <a:gd name="T15" fmla="*/ 1 h 70"/>
                    <a:gd name="T16" fmla="*/ 311 w 403"/>
                    <a:gd name="T17" fmla="*/ 16 h 70"/>
                    <a:gd name="T18" fmla="*/ 314 w 403"/>
                    <a:gd name="T19" fmla="*/ 23 h 70"/>
                    <a:gd name="T20" fmla="*/ 356 w 403"/>
                    <a:gd name="T21" fmla="*/ 3 h 70"/>
                    <a:gd name="T22" fmla="*/ 402 w 403"/>
                    <a:gd name="T23" fmla="*/ 54 h 70"/>
                    <a:gd name="T24" fmla="*/ 380 w 403"/>
                    <a:gd name="T25" fmla="*/ 69 h 70"/>
                    <a:gd name="T26" fmla="*/ 0 w 403"/>
                    <a:gd name="T27" fmla="*/ 69 h 70"/>
                    <a:gd name="T28" fmla="*/ 18 w 403"/>
                    <a:gd name="T29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3" h="70">
                      <a:moveTo>
                        <a:pt x="18" y="57"/>
                      </a:moveTo>
                      <a:lnTo>
                        <a:pt x="70" y="31"/>
                      </a:lnTo>
                      <a:lnTo>
                        <a:pt x="97" y="15"/>
                      </a:lnTo>
                      <a:lnTo>
                        <a:pt x="95" y="22"/>
                      </a:lnTo>
                      <a:lnTo>
                        <a:pt x="143" y="0"/>
                      </a:lnTo>
                      <a:lnTo>
                        <a:pt x="206" y="14"/>
                      </a:lnTo>
                      <a:lnTo>
                        <a:pt x="208" y="18"/>
                      </a:lnTo>
                      <a:lnTo>
                        <a:pt x="248" y="1"/>
                      </a:lnTo>
                      <a:lnTo>
                        <a:pt x="311" y="16"/>
                      </a:lnTo>
                      <a:lnTo>
                        <a:pt x="314" y="23"/>
                      </a:lnTo>
                      <a:lnTo>
                        <a:pt x="356" y="3"/>
                      </a:lnTo>
                      <a:lnTo>
                        <a:pt x="402" y="54"/>
                      </a:lnTo>
                      <a:lnTo>
                        <a:pt x="380" y="69"/>
                      </a:lnTo>
                      <a:lnTo>
                        <a:pt x="0" y="69"/>
                      </a:lnTo>
                      <a:lnTo>
                        <a:pt x="18" y="57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4773" name="Freeform 53"/>
              <p:cNvSpPr/>
              <p:nvPr/>
            </p:nvSpPr>
            <p:spPr bwMode="auto">
              <a:xfrm>
                <a:off x="4183" y="515"/>
                <a:ext cx="900" cy="405"/>
              </a:xfrm>
              <a:custGeom>
                <a:avLst/>
                <a:gdLst>
                  <a:gd name="T0" fmla="*/ 0 w 900"/>
                  <a:gd name="T1" fmla="*/ 341 h 405"/>
                  <a:gd name="T2" fmla="*/ 634 w 900"/>
                  <a:gd name="T3" fmla="*/ 10 h 405"/>
                  <a:gd name="T4" fmla="*/ 647 w 900"/>
                  <a:gd name="T5" fmla="*/ 2 h 405"/>
                  <a:gd name="T6" fmla="*/ 659 w 900"/>
                  <a:gd name="T7" fmla="*/ 2 h 405"/>
                  <a:gd name="T8" fmla="*/ 670 w 900"/>
                  <a:gd name="T9" fmla="*/ 0 h 405"/>
                  <a:gd name="T10" fmla="*/ 680 w 900"/>
                  <a:gd name="T11" fmla="*/ 1 h 405"/>
                  <a:gd name="T12" fmla="*/ 691 w 900"/>
                  <a:gd name="T13" fmla="*/ 5 h 405"/>
                  <a:gd name="T14" fmla="*/ 698 w 900"/>
                  <a:gd name="T15" fmla="*/ 10 h 405"/>
                  <a:gd name="T16" fmla="*/ 704 w 900"/>
                  <a:gd name="T17" fmla="*/ 12 h 405"/>
                  <a:gd name="T18" fmla="*/ 711 w 900"/>
                  <a:gd name="T19" fmla="*/ 17 h 405"/>
                  <a:gd name="T20" fmla="*/ 712 w 900"/>
                  <a:gd name="T21" fmla="*/ 21 h 405"/>
                  <a:gd name="T22" fmla="*/ 714 w 900"/>
                  <a:gd name="T23" fmla="*/ 24 h 405"/>
                  <a:gd name="T24" fmla="*/ 735 w 900"/>
                  <a:gd name="T25" fmla="*/ 14 h 405"/>
                  <a:gd name="T26" fmla="*/ 749 w 900"/>
                  <a:gd name="T27" fmla="*/ 9 h 405"/>
                  <a:gd name="T28" fmla="*/ 764 w 900"/>
                  <a:gd name="T29" fmla="*/ 2 h 405"/>
                  <a:gd name="T30" fmla="*/ 798 w 900"/>
                  <a:gd name="T31" fmla="*/ 20 h 405"/>
                  <a:gd name="T32" fmla="*/ 826 w 900"/>
                  <a:gd name="T33" fmla="*/ 20 h 405"/>
                  <a:gd name="T34" fmla="*/ 856 w 900"/>
                  <a:gd name="T35" fmla="*/ 15 h 405"/>
                  <a:gd name="T36" fmla="*/ 891 w 900"/>
                  <a:gd name="T37" fmla="*/ 12 h 405"/>
                  <a:gd name="T38" fmla="*/ 899 w 900"/>
                  <a:gd name="T39" fmla="*/ 14 h 405"/>
                  <a:gd name="T40" fmla="*/ 895 w 900"/>
                  <a:gd name="T41" fmla="*/ 136 h 405"/>
                  <a:gd name="T42" fmla="*/ 390 w 900"/>
                  <a:gd name="T43" fmla="*/ 398 h 405"/>
                  <a:gd name="T44" fmla="*/ 299 w 900"/>
                  <a:gd name="T45" fmla="*/ 388 h 405"/>
                  <a:gd name="T46" fmla="*/ 271 w 900"/>
                  <a:gd name="T47" fmla="*/ 404 h 405"/>
                  <a:gd name="T48" fmla="*/ 186 w 900"/>
                  <a:gd name="T49" fmla="*/ 388 h 405"/>
                  <a:gd name="T50" fmla="*/ 157 w 900"/>
                  <a:gd name="T51" fmla="*/ 401 h 405"/>
                  <a:gd name="T52" fmla="*/ 85 w 900"/>
                  <a:gd name="T53" fmla="*/ 382 h 405"/>
                  <a:gd name="T54" fmla="*/ 49 w 900"/>
                  <a:gd name="T55" fmla="*/ 399 h 405"/>
                  <a:gd name="T56" fmla="*/ 0 w 900"/>
                  <a:gd name="T57" fmla="*/ 341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0" h="405">
                    <a:moveTo>
                      <a:pt x="0" y="341"/>
                    </a:moveTo>
                    <a:lnTo>
                      <a:pt x="634" y="10"/>
                    </a:lnTo>
                    <a:lnTo>
                      <a:pt x="647" y="2"/>
                    </a:lnTo>
                    <a:lnTo>
                      <a:pt x="659" y="2"/>
                    </a:lnTo>
                    <a:lnTo>
                      <a:pt x="670" y="0"/>
                    </a:lnTo>
                    <a:lnTo>
                      <a:pt x="680" y="1"/>
                    </a:lnTo>
                    <a:lnTo>
                      <a:pt x="691" y="5"/>
                    </a:lnTo>
                    <a:lnTo>
                      <a:pt x="698" y="10"/>
                    </a:lnTo>
                    <a:lnTo>
                      <a:pt x="704" y="12"/>
                    </a:lnTo>
                    <a:lnTo>
                      <a:pt x="711" y="17"/>
                    </a:lnTo>
                    <a:lnTo>
                      <a:pt x="712" y="21"/>
                    </a:lnTo>
                    <a:lnTo>
                      <a:pt x="714" y="24"/>
                    </a:lnTo>
                    <a:lnTo>
                      <a:pt x="735" y="14"/>
                    </a:lnTo>
                    <a:lnTo>
                      <a:pt x="749" y="9"/>
                    </a:lnTo>
                    <a:lnTo>
                      <a:pt x="764" y="2"/>
                    </a:lnTo>
                    <a:lnTo>
                      <a:pt x="798" y="20"/>
                    </a:lnTo>
                    <a:lnTo>
                      <a:pt x="826" y="20"/>
                    </a:lnTo>
                    <a:lnTo>
                      <a:pt x="856" y="15"/>
                    </a:lnTo>
                    <a:lnTo>
                      <a:pt x="891" y="12"/>
                    </a:lnTo>
                    <a:lnTo>
                      <a:pt x="899" y="14"/>
                    </a:lnTo>
                    <a:lnTo>
                      <a:pt x="895" y="136"/>
                    </a:lnTo>
                    <a:lnTo>
                      <a:pt x="390" y="398"/>
                    </a:lnTo>
                    <a:lnTo>
                      <a:pt x="299" y="388"/>
                    </a:lnTo>
                    <a:lnTo>
                      <a:pt x="271" y="404"/>
                    </a:lnTo>
                    <a:lnTo>
                      <a:pt x="186" y="388"/>
                    </a:lnTo>
                    <a:lnTo>
                      <a:pt x="157" y="401"/>
                    </a:lnTo>
                    <a:lnTo>
                      <a:pt x="85" y="382"/>
                    </a:lnTo>
                    <a:lnTo>
                      <a:pt x="49" y="399"/>
                    </a:lnTo>
                    <a:lnTo>
                      <a:pt x="0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74" name="Line 54"/>
              <p:cNvSpPr>
                <a:spLocks noChangeShapeType="1"/>
              </p:cNvSpPr>
              <p:nvPr/>
            </p:nvSpPr>
            <p:spPr bwMode="auto">
              <a:xfrm flipV="1">
                <a:off x="418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75" name="Line 55"/>
              <p:cNvSpPr>
                <a:spLocks noChangeShapeType="1"/>
              </p:cNvSpPr>
              <p:nvPr/>
            </p:nvSpPr>
            <p:spPr bwMode="auto">
              <a:xfrm flipV="1">
                <a:off x="4566" y="583"/>
                <a:ext cx="636" cy="3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76" name="Line 56"/>
              <p:cNvSpPr>
                <a:spLocks noChangeShapeType="1"/>
              </p:cNvSpPr>
              <p:nvPr/>
            </p:nvSpPr>
            <p:spPr bwMode="auto">
              <a:xfrm flipV="1">
                <a:off x="4514" y="522"/>
                <a:ext cx="634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77" name="Line 57"/>
              <p:cNvSpPr>
                <a:spLocks noChangeShapeType="1"/>
              </p:cNvSpPr>
              <p:nvPr/>
            </p:nvSpPr>
            <p:spPr bwMode="auto">
              <a:xfrm flipV="1">
                <a:off x="440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78" name="Line 58"/>
              <p:cNvSpPr>
                <a:spLocks noChangeShapeType="1"/>
              </p:cNvSpPr>
              <p:nvPr/>
            </p:nvSpPr>
            <p:spPr bwMode="auto">
              <a:xfrm flipV="1">
                <a:off x="4289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79" name="Freeform 59"/>
              <p:cNvSpPr/>
              <p:nvPr/>
            </p:nvSpPr>
            <p:spPr bwMode="auto">
              <a:xfrm>
                <a:off x="4233" y="448"/>
                <a:ext cx="814" cy="403"/>
              </a:xfrm>
              <a:custGeom>
                <a:avLst/>
                <a:gdLst>
                  <a:gd name="T0" fmla="*/ 26 w 814"/>
                  <a:gd name="T1" fmla="*/ 341 h 403"/>
                  <a:gd name="T2" fmla="*/ 594 w 814"/>
                  <a:gd name="T3" fmla="*/ 38 h 403"/>
                  <a:gd name="T4" fmla="*/ 608 w 814"/>
                  <a:gd name="T5" fmla="*/ 37 h 403"/>
                  <a:gd name="T6" fmla="*/ 619 w 814"/>
                  <a:gd name="T7" fmla="*/ 28 h 403"/>
                  <a:gd name="T8" fmla="*/ 626 w 814"/>
                  <a:gd name="T9" fmla="*/ 26 h 403"/>
                  <a:gd name="T10" fmla="*/ 627 w 814"/>
                  <a:gd name="T11" fmla="*/ 23 h 403"/>
                  <a:gd name="T12" fmla="*/ 633 w 814"/>
                  <a:gd name="T13" fmla="*/ 21 h 403"/>
                  <a:gd name="T14" fmla="*/ 635 w 814"/>
                  <a:gd name="T15" fmla="*/ 20 h 403"/>
                  <a:gd name="T16" fmla="*/ 640 w 814"/>
                  <a:gd name="T17" fmla="*/ 17 h 403"/>
                  <a:gd name="T18" fmla="*/ 647 w 814"/>
                  <a:gd name="T19" fmla="*/ 16 h 403"/>
                  <a:gd name="T20" fmla="*/ 644 w 814"/>
                  <a:gd name="T21" fmla="*/ 14 h 403"/>
                  <a:gd name="T22" fmla="*/ 628 w 814"/>
                  <a:gd name="T23" fmla="*/ 21 h 403"/>
                  <a:gd name="T24" fmla="*/ 649 w 814"/>
                  <a:gd name="T25" fmla="*/ 11 h 403"/>
                  <a:gd name="T26" fmla="*/ 664 w 814"/>
                  <a:gd name="T27" fmla="*/ 6 h 403"/>
                  <a:gd name="T28" fmla="*/ 678 w 814"/>
                  <a:gd name="T29" fmla="*/ 0 h 403"/>
                  <a:gd name="T30" fmla="*/ 712 w 814"/>
                  <a:gd name="T31" fmla="*/ 18 h 403"/>
                  <a:gd name="T32" fmla="*/ 740 w 814"/>
                  <a:gd name="T33" fmla="*/ 18 h 403"/>
                  <a:gd name="T34" fmla="*/ 770 w 814"/>
                  <a:gd name="T35" fmla="*/ 13 h 403"/>
                  <a:gd name="T36" fmla="*/ 805 w 814"/>
                  <a:gd name="T37" fmla="*/ 10 h 403"/>
                  <a:gd name="T38" fmla="*/ 813 w 814"/>
                  <a:gd name="T39" fmla="*/ 11 h 403"/>
                  <a:gd name="T40" fmla="*/ 809 w 814"/>
                  <a:gd name="T41" fmla="*/ 134 h 403"/>
                  <a:gd name="T42" fmla="*/ 304 w 814"/>
                  <a:gd name="T43" fmla="*/ 396 h 403"/>
                  <a:gd name="T44" fmla="*/ 214 w 814"/>
                  <a:gd name="T45" fmla="*/ 386 h 403"/>
                  <a:gd name="T46" fmla="*/ 185 w 814"/>
                  <a:gd name="T47" fmla="*/ 402 h 403"/>
                  <a:gd name="T48" fmla="*/ 100 w 814"/>
                  <a:gd name="T49" fmla="*/ 386 h 403"/>
                  <a:gd name="T50" fmla="*/ 72 w 814"/>
                  <a:gd name="T51" fmla="*/ 399 h 403"/>
                  <a:gd name="T52" fmla="*/ 0 w 814"/>
                  <a:gd name="T53" fmla="*/ 380 h 403"/>
                  <a:gd name="T54" fmla="*/ 3 w 814"/>
                  <a:gd name="T55" fmla="*/ 375 h 403"/>
                  <a:gd name="T56" fmla="*/ 26 w 814"/>
                  <a:gd name="T57" fmla="*/ 3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4" h="403">
                    <a:moveTo>
                      <a:pt x="26" y="341"/>
                    </a:moveTo>
                    <a:lnTo>
                      <a:pt x="594" y="38"/>
                    </a:lnTo>
                    <a:lnTo>
                      <a:pt x="608" y="37"/>
                    </a:lnTo>
                    <a:lnTo>
                      <a:pt x="619" y="28"/>
                    </a:lnTo>
                    <a:lnTo>
                      <a:pt x="626" y="26"/>
                    </a:lnTo>
                    <a:lnTo>
                      <a:pt x="627" y="23"/>
                    </a:lnTo>
                    <a:lnTo>
                      <a:pt x="633" y="21"/>
                    </a:lnTo>
                    <a:lnTo>
                      <a:pt x="635" y="20"/>
                    </a:lnTo>
                    <a:lnTo>
                      <a:pt x="640" y="17"/>
                    </a:lnTo>
                    <a:lnTo>
                      <a:pt x="647" y="16"/>
                    </a:lnTo>
                    <a:lnTo>
                      <a:pt x="644" y="14"/>
                    </a:lnTo>
                    <a:lnTo>
                      <a:pt x="628" y="21"/>
                    </a:lnTo>
                    <a:lnTo>
                      <a:pt x="649" y="11"/>
                    </a:lnTo>
                    <a:lnTo>
                      <a:pt x="664" y="6"/>
                    </a:lnTo>
                    <a:lnTo>
                      <a:pt x="678" y="0"/>
                    </a:lnTo>
                    <a:lnTo>
                      <a:pt x="712" y="18"/>
                    </a:lnTo>
                    <a:lnTo>
                      <a:pt x="740" y="18"/>
                    </a:lnTo>
                    <a:lnTo>
                      <a:pt x="770" y="13"/>
                    </a:lnTo>
                    <a:lnTo>
                      <a:pt x="805" y="10"/>
                    </a:lnTo>
                    <a:lnTo>
                      <a:pt x="813" y="11"/>
                    </a:lnTo>
                    <a:lnTo>
                      <a:pt x="809" y="134"/>
                    </a:lnTo>
                    <a:lnTo>
                      <a:pt x="304" y="396"/>
                    </a:lnTo>
                    <a:lnTo>
                      <a:pt x="214" y="386"/>
                    </a:lnTo>
                    <a:lnTo>
                      <a:pt x="185" y="402"/>
                    </a:lnTo>
                    <a:lnTo>
                      <a:pt x="100" y="386"/>
                    </a:lnTo>
                    <a:lnTo>
                      <a:pt x="72" y="399"/>
                    </a:lnTo>
                    <a:lnTo>
                      <a:pt x="0" y="380"/>
                    </a:lnTo>
                    <a:lnTo>
                      <a:pt x="3" y="375"/>
                    </a:lnTo>
                    <a:lnTo>
                      <a:pt x="26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4780" name="Line 60"/>
              <p:cNvSpPr>
                <a:spLocks noChangeShapeType="1"/>
              </p:cNvSpPr>
              <p:nvPr/>
            </p:nvSpPr>
            <p:spPr bwMode="auto">
              <a:xfrm flipV="1">
                <a:off x="4530" y="512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4781" name="Group 61"/>
              <p:cNvGrpSpPr/>
              <p:nvPr/>
            </p:nvGrpSpPr>
            <p:grpSpPr bwMode="auto">
              <a:xfrm>
                <a:off x="4159" y="794"/>
                <a:ext cx="416" cy="134"/>
                <a:chOff x="4159" y="794"/>
                <a:chExt cx="416" cy="134"/>
              </a:xfrm>
            </p:grpSpPr>
            <p:sp>
              <p:nvSpPr>
                <p:cNvPr id="414782" name="Oval 62"/>
                <p:cNvSpPr>
                  <a:spLocks noChangeArrowheads="1"/>
                </p:cNvSpPr>
                <p:nvPr/>
              </p:nvSpPr>
              <p:spPr bwMode="auto">
                <a:xfrm>
                  <a:off x="4159" y="864"/>
                  <a:ext cx="85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83" name="Oval 63"/>
                <p:cNvSpPr>
                  <a:spLocks noChangeArrowheads="1"/>
                </p:cNvSpPr>
                <p:nvPr/>
              </p:nvSpPr>
              <p:spPr bwMode="auto">
                <a:xfrm>
                  <a:off x="426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84" name="Oval 64"/>
                <p:cNvSpPr>
                  <a:spLocks noChangeArrowheads="1"/>
                </p:cNvSpPr>
                <p:nvPr/>
              </p:nvSpPr>
              <p:spPr bwMode="auto">
                <a:xfrm>
                  <a:off x="4377" y="86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85" name="Oval 65"/>
                <p:cNvSpPr>
                  <a:spLocks noChangeArrowheads="1"/>
                </p:cNvSpPr>
                <p:nvPr/>
              </p:nvSpPr>
              <p:spPr bwMode="auto">
                <a:xfrm>
                  <a:off x="448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225" y="903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43" y="903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8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449" y="905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89" name="Oval 69"/>
                <p:cNvSpPr>
                  <a:spLocks noChangeArrowheads="1"/>
                </p:cNvSpPr>
                <p:nvPr/>
              </p:nvSpPr>
              <p:spPr bwMode="auto">
                <a:xfrm>
                  <a:off x="423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90" name="Oval 70"/>
                <p:cNvSpPr>
                  <a:spLocks noChangeArrowheads="1"/>
                </p:cNvSpPr>
                <p:nvPr/>
              </p:nvSpPr>
              <p:spPr bwMode="auto">
                <a:xfrm>
                  <a:off x="434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91" name="Oval 71"/>
                <p:cNvSpPr>
                  <a:spLocks noChangeArrowheads="1"/>
                </p:cNvSpPr>
                <p:nvPr/>
              </p:nvSpPr>
              <p:spPr bwMode="auto">
                <a:xfrm>
                  <a:off x="4452" y="79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92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306" y="832"/>
                  <a:ext cx="28" cy="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79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414" y="835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4794" name="Line 74"/>
              <p:cNvSpPr>
                <a:spLocks noChangeShapeType="1"/>
              </p:cNvSpPr>
              <p:nvPr/>
            </p:nvSpPr>
            <p:spPr bwMode="auto">
              <a:xfrm flipV="1">
                <a:off x="4476" y="453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95" name="Line 75"/>
              <p:cNvSpPr>
                <a:spLocks noChangeShapeType="1"/>
              </p:cNvSpPr>
              <p:nvPr/>
            </p:nvSpPr>
            <p:spPr bwMode="auto">
              <a:xfrm flipV="1">
                <a:off x="4364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96" name="Line 76"/>
              <p:cNvSpPr>
                <a:spLocks noChangeShapeType="1"/>
              </p:cNvSpPr>
              <p:nvPr/>
            </p:nvSpPr>
            <p:spPr bwMode="auto">
              <a:xfrm flipV="1">
                <a:off x="4253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4797" name="Rectangle 77"/>
          <p:cNvSpPr>
            <a:spLocks noChangeArrowheads="1"/>
          </p:cNvSpPr>
          <p:nvPr/>
        </p:nvSpPr>
        <p:spPr bwMode="auto">
          <a:xfrm>
            <a:off x="1739900" y="1430338"/>
            <a:ext cx="6254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9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8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7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6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5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4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3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2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1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0     </a:t>
            </a:r>
          </a:p>
        </p:txBody>
      </p:sp>
      <p:sp>
        <p:nvSpPr>
          <p:cNvPr id="414798" name="Rectangle 78"/>
          <p:cNvSpPr>
            <a:spLocks noChangeArrowheads="1"/>
          </p:cNvSpPr>
          <p:nvPr/>
        </p:nvSpPr>
        <p:spPr bwMode="auto">
          <a:xfrm>
            <a:off x="2417763" y="5808663"/>
            <a:ext cx="405447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|	|	|	|	|	|	|	|	|</a:t>
            </a:r>
          </a:p>
          <a:p>
            <a:pPr>
              <a:lnSpc>
                <a:spcPct val="110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1	2	3	4	5	6	7	8	9</a:t>
            </a:r>
          </a:p>
        </p:txBody>
      </p:sp>
      <p:sp>
        <p:nvSpPr>
          <p:cNvPr id="414799" name="Rectangle 79"/>
          <p:cNvSpPr>
            <a:spLocks noChangeArrowheads="1"/>
          </p:cNvSpPr>
          <p:nvPr/>
        </p:nvSpPr>
        <p:spPr bwMode="auto">
          <a:xfrm>
            <a:off x="6732588" y="5938838"/>
            <a:ext cx="390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2000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4800" name="Rectangle 80"/>
          <p:cNvSpPr>
            <a:spLocks noChangeArrowheads="1"/>
          </p:cNvSpPr>
          <p:nvPr/>
        </p:nvSpPr>
        <p:spPr bwMode="auto">
          <a:xfrm>
            <a:off x="1876425" y="1296988"/>
            <a:ext cx="390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2000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4801" name="Rectangle 81"/>
          <p:cNvSpPr>
            <a:spLocks noChangeArrowheads="1"/>
          </p:cNvSpPr>
          <p:nvPr/>
        </p:nvSpPr>
        <p:spPr bwMode="auto">
          <a:xfrm>
            <a:off x="5097463" y="4662488"/>
            <a:ext cx="1733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effectLst/>
                <a:latin typeface="Arial" panose="020B0604020202020204" pitchFamily="34" charset="0"/>
              </a:rPr>
              <a:t>1</a:t>
            </a:r>
            <a:r>
              <a:rPr lang="en-US" altLang="zh-CN" b="1">
                <a:effectLst/>
                <a:latin typeface="Arial" panose="020B0604020202020204" pitchFamily="34" charset="0"/>
              </a:rPr>
              <a:t> + 2</a:t>
            </a:r>
            <a:r>
              <a:rPr lang="en-US" altLang="zh-CN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effectLst/>
                <a:latin typeface="Arial" panose="020B0604020202020204" pitchFamily="34" charset="0"/>
              </a:rPr>
              <a:t>2</a:t>
            </a:r>
            <a:r>
              <a:rPr lang="en-US" altLang="zh-CN" b="1">
                <a:effectLst/>
                <a:latin typeface="Arial" panose="020B0604020202020204" pitchFamily="34" charset="0"/>
              </a:rPr>
              <a:t> </a:t>
            </a:r>
            <a:r>
              <a:rPr lang="en-US" altLang="zh-CN" b="1">
                <a:effectLst/>
                <a:latin typeface="Symbol" panose="05050102010706020507" pitchFamily="18" charset="2"/>
              </a:rPr>
              <a:t></a:t>
            </a:r>
            <a:r>
              <a:rPr lang="en-US" altLang="zh-CN" b="1">
                <a:effectLst/>
                <a:latin typeface="Arial" panose="020B0604020202020204" pitchFamily="34" charset="0"/>
              </a:rPr>
              <a:t> 8</a:t>
            </a:r>
          </a:p>
        </p:txBody>
      </p:sp>
      <p:sp>
        <p:nvSpPr>
          <p:cNvPr id="414802" name="Freeform 82"/>
          <p:cNvSpPr/>
          <p:nvPr/>
        </p:nvSpPr>
        <p:spPr bwMode="auto">
          <a:xfrm>
            <a:off x="2035175" y="1703388"/>
            <a:ext cx="4637088" cy="4413250"/>
          </a:xfrm>
          <a:custGeom>
            <a:avLst/>
            <a:gdLst>
              <a:gd name="T0" fmla="*/ 0 w 2921"/>
              <a:gd name="T1" fmla="*/ 0 h 2780"/>
              <a:gd name="T2" fmla="*/ 0 w 2921"/>
              <a:gd name="T3" fmla="*/ 2779 h 2780"/>
              <a:gd name="T4" fmla="*/ 2920 w 2921"/>
              <a:gd name="T5" fmla="*/ 2779 h 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1" h="2780">
                <a:moveTo>
                  <a:pt x="0" y="0"/>
                </a:moveTo>
                <a:lnTo>
                  <a:pt x="0" y="2779"/>
                </a:lnTo>
                <a:lnTo>
                  <a:pt x="2920" y="2779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4803" name="Group 83"/>
          <p:cNvGrpSpPr/>
          <p:nvPr/>
        </p:nvGrpSpPr>
        <p:grpSpPr bwMode="auto">
          <a:xfrm>
            <a:off x="1930400" y="3644900"/>
            <a:ext cx="1227138" cy="652463"/>
            <a:chOff x="1216" y="2296"/>
            <a:chExt cx="773" cy="411"/>
          </a:xfrm>
        </p:grpSpPr>
        <p:sp>
          <p:nvSpPr>
            <p:cNvPr id="414804" name="Rectangle 84"/>
            <p:cNvSpPr>
              <a:spLocks noChangeArrowheads="1"/>
            </p:cNvSpPr>
            <p:nvPr/>
          </p:nvSpPr>
          <p:spPr bwMode="auto">
            <a:xfrm>
              <a:off x="1427" y="2296"/>
              <a:ext cx="56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(0, 4)</a:t>
              </a:r>
            </a:p>
          </p:txBody>
        </p:sp>
        <p:sp>
          <p:nvSpPr>
            <p:cNvPr id="414805" name="Oval 85"/>
            <p:cNvSpPr>
              <a:spLocks noChangeArrowheads="1"/>
            </p:cNvSpPr>
            <p:nvPr/>
          </p:nvSpPr>
          <p:spPr bwMode="auto">
            <a:xfrm>
              <a:off x="1216" y="2551"/>
              <a:ext cx="156" cy="156"/>
            </a:xfrm>
            <a:prstGeom prst="ellipse">
              <a:avLst/>
            </a:prstGeom>
            <a:solidFill>
              <a:srgbClr val="FF6F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4806" name="Group 86"/>
          <p:cNvGrpSpPr/>
          <p:nvPr/>
        </p:nvGrpSpPr>
        <p:grpSpPr bwMode="auto">
          <a:xfrm>
            <a:off x="5732463" y="5326063"/>
            <a:ext cx="1655762" cy="898525"/>
            <a:chOff x="3611" y="3355"/>
            <a:chExt cx="1043" cy="566"/>
          </a:xfrm>
        </p:grpSpPr>
        <p:grpSp>
          <p:nvGrpSpPr>
            <p:cNvPr id="414807" name="Group 87"/>
            <p:cNvGrpSpPr/>
            <p:nvPr/>
          </p:nvGrpSpPr>
          <p:grpSpPr bwMode="auto">
            <a:xfrm>
              <a:off x="3769" y="3355"/>
              <a:ext cx="885" cy="416"/>
              <a:chOff x="3181" y="3343"/>
              <a:chExt cx="885" cy="416"/>
            </a:xfrm>
          </p:grpSpPr>
          <p:sp>
            <p:nvSpPr>
              <p:cNvPr id="414808" name="Rectangle 88"/>
              <p:cNvSpPr>
                <a:spLocks noChangeArrowheads="1"/>
              </p:cNvSpPr>
              <p:nvPr/>
            </p:nvSpPr>
            <p:spPr bwMode="auto">
              <a:xfrm>
                <a:off x="3504" y="3343"/>
                <a:ext cx="56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zh-CN" altLang="zh-CN" b="1">
                    <a:effectLst/>
                    <a:latin typeface="Arial" panose="020B0604020202020204" pitchFamily="34" charset="0"/>
                  </a:rPr>
                  <a:t>(8, 0)</a:t>
                </a:r>
              </a:p>
            </p:txBody>
          </p:sp>
          <p:sp>
            <p:nvSpPr>
              <p:cNvPr id="414809" name="Line 89"/>
              <p:cNvSpPr>
                <a:spLocks noChangeShapeType="1"/>
              </p:cNvSpPr>
              <p:nvPr/>
            </p:nvSpPr>
            <p:spPr bwMode="auto">
              <a:xfrm flipH="1">
                <a:off x="3181" y="3574"/>
                <a:ext cx="313" cy="1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4810" name="Oval 90"/>
            <p:cNvSpPr>
              <a:spLocks noChangeArrowheads="1"/>
            </p:cNvSpPr>
            <p:nvPr/>
          </p:nvSpPr>
          <p:spPr bwMode="auto">
            <a:xfrm>
              <a:off x="3611" y="3765"/>
              <a:ext cx="156" cy="156"/>
            </a:xfrm>
            <a:prstGeom prst="ellipse">
              <a:avLst/>
            </a:prstGeom>
            <a:solidFill>
              <a:srgbClr val="FF6F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811" name="Rectangle 91"/>
          <p:cNvSpPr>
            <a:spLocks noChangeArrowheads="1"/>
          </p:cNvSpPr>
          <p:nvPr/>
        </p:nvSpPr>
        <p:spPr bwMode="auto">
          <a:xfrm>
            <a:off x="3516313" y="0"/>
            <a:ext cx="5624512" cy="2838450"/>
          </a:xfrm>
          <a:prstGeom prst="rect">
            <a:avLst/>
          </a:prstGeom>
          <a:solidFill>
            <a:srgbClr val="00B2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目标函数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 f = -2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- 3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约束条件   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8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12</a:t>
            </a: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          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1、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 0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14812" name="Group 92"/>
          <p:cNvGrpSpPr/>
          <p:nvPr/>
        </p:nvGrpSpPr>
        <p:grpSpPr bwMode="auto">
          <a:xfrm>
            <a:off x="2062163" y="4198938"/>
            <a:ext cx="3797300" cy="1897062"/>
            <a:chOff x="1299" y="2645"/>
            <a:chExt cx="2392" cy="1195"/>
          </a:xfrm>
        </p:grpSpPr>
        <p:sp>
          <p:nvSpPr>
            <p:cNvPr id="414813" name="Line 93"/>
            <p:cNvSpPr>
              <a:spLocks noChangeShapeType="1"/>
            </p:cNvSpPr>
            <p:nvPr/>
          </p:nvSpPr>
          <p:spPr bwMode="auto">
            <a:xfrm>
              <a:off x="1299" y="2645"/>
              <a:ext cx="2392" cy="1195"/>
            </a:xfrm>
            <a:prstGeom prst="line">
              <a:avLst/>
            </a:prstGeom>
            <a:noFill/>
            <a:ln w="50800">
              <a:solidFill>
                <a:srgbClr val="FF6F4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14" name="Line 94"/>
            <p:cNvSpPr>
              <a:spLocks noChangeShapeType="1"/>
            </p:cNvSpPr>
            <p:nvPr/>
          </p:nvSpPr>
          <p:spPr bwMode="auto">
            <a:xfrm flipV="1">
              <a:off x="3039" y="3243"/>
              <a:ext cx="306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815" name="Oval 95"/>
          <p:cNvSpPr>
            <a:spLocks noChangeArrowheads="1"/>
          </p:cNvSpPr>
          <p:nvPr/>
        </p:nvSpPr>
        <p:spPr bwMode="auto">
          <a:xfrm>
            <a:off x="3851275" y="6046788"/>
            <a:ext cx="247650" cy="24765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816" name="Rectangle 96"/>
          <p:cNvSpPr>
            <a:spLocks noChangeArrowheads="1"/>
          </p:cNvSpPr>
          <p:nvPr/>
        </p:nvSpPr>
        <p:spPr bwMode="auto">
          <a:xfrm>
            <a:off x="4824413" y="3133725"/>
            <a:ext cx="1292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zh-CN" altLang="zh-CN" b="1">
                <a:effectLst/>
                <a:latin typeface="Arial" panose="020B0604020202020204" pitchFamily="34" charset="0"/>
              </a:rPr>
              <a:t>4</a:t>
            </a:r>
            <a:r>
              <a:rPr lang="en-US" altLang="zh-CN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effectLst/>
                <a:latin typeface="Arial" panose="020B0604020202020204" pitchFamily="34" charset="0"/>
              </a:rPr>
              <a:t>1</a:t>
            </a:r>
            <a:r>
              <a:rPr lang="en-US" altLang="zh-CN" b="1">
                <a:effectLst/>
                <a:latin typeface="Arial" panose="020B0604020202020204" pitchFamily="34" charset="0"/>
              </a:rPr>
              <a:t> </a:t>
            </a:r>
            <a:r>
              <a:rPr lang="en-US" altLang="zh-CN" b="1">
                <a:effectLst/>
                <a:latin typeface="Symbol" panose="05050102010706020507" pitchFamily="18" charset="2"/>
              </a:rPr>
              <a:t></a:t>
            </a:r>
            <a:r>
              <a:rPr lang="en-US" altLang="zh-CN" b="1">
                <a:effectLst/>
                <a:latin typeface="Arial" panose="020B0604020202020204" pitchFamily="34" charset="0"/>
              </a:rPr>
              <a:t> 16</a:t>
            </a:r>
          </a:p>
        </p:txBody>
      </p:sp>
      <p:sp>
        <p:nvSpPr>
          <p:cNvPr id="414817" name="Line 97"/>
          <p:cNvSpPr>
            <a:spLocks noChangeShapeType="1"/>
          </p:cNvSpPr>
          <p:nvPr/>
        </p:nvSpPr>
        <p:spPr bwMode="auto">
          <a:xfrm flipH="1">
            <a:off x="3973513" y="3324225"/>
            <a:ext cx="9525" cy="2873375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818" name="Line 98"/>
          <p:cNvSpPr>
            <a:spLocks noChangeShapeType="1"/>
          </p:cNvSpPr>
          <p:nvPr/>
        </p:nvSpPr>
        <p:spPr bwMode="auto">
          <a:xfrm flipH="1">
            <a:off x="4067175" y="3370263"/>
            <a:ext cx="658813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819" name="Oval 99"/>
          <p:cNvSpPr>
            <a:spLocks noChangeArrowheads="1"/>
          </p:cNvSpPr>
          <p:nvPr/>
        </p:nvSpPr>
        <p:spPr bwMode="auto">
          <a:xfrm>
            <a:off x="1890713" y="4579938"/>
            <a:ext cx="247650" cy="247650"/>
          </a:xfrm>
          <a:prstGeom prst="ellipse">
            <a:avLst/>
          </a:prstGeom>
          <a:solidFill>
            <a:srgbClr val="7FFF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820" name="Rectangle 100"/>
          <p:cNvSpPr>
            <a:spLocks noChangeArrowheads="1"/>
          </p:cNvSpPr>
          <p:nvPr/>
        </p:nvSpPr>
        <p:spPr bwMode="auto">
          <a:xfrm>
            <a:off x="4702175" y="4214813"/>
            <a:ext cx="1388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zh-CN" altLang="zh-CN" b="1">
                <a:effectLst/>
                <a:latin typeface="Arial" panose="020B0604020202020204" pitchFamily="34" charset="0"/>
              </a:rPr>
              <a:t>4 </a:t>
            </a:r>
            <a:r>
              <a:rPr lang="en-US" altLang="zh-CN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effectLst/>
                <a:latin typeface="Arial" panose="020B0604020202020204" pitchFamily="34" charset="0"/>
              </a:rPr>
              <a:t>2</a:t>
            </a:r>
            <a:r>
              <a:rPr lang="en-US" altLang="zh-CN" b="1">
                <a:effectLst/>
                <a:latin typeface="Arial" panose="020B0604020202020204" pitchFamily="34" charset="0"/>
              </a:rPr>
              <a:t> </a:t>
            </a:r>
            <a:r>
              <a:rPr lang="en-US" altLang="zh-CN" b="1">
                <a:effectLst/>
                <a:latin typeface="Symbol" panose="05050102010706020507" pitchFamily="18" charset="2"/>
              </a:rPr>
              <a:t></a:t>
            </a:r>
            <a:r>
              <a:rPr lang="en-US" altLang="zh-CN" b="1">
                <a:effectLst/>
                <a:latin typeface="Arial" panose="020B0604020202020204" pitchFamily="34" charset="0"/>
              </a:rPr>
              <a:t> 12</a:t>
            </a:r>
          </a:p>
        </p:txBody>
      </p:sp>
      <p:grpSp>
        <p:nvGrpSpPr>
          <p:cNvPr id="414821" name="Group 101"/>
          <p:cNvGrpSpPr/>
          <p:nvPr/>
        </p:nvGrpSpPr>
        <p:grpSpPr bwMode="auto">
          <a:xfrm>
            <a:off x="2022475" y="4511675"/>
            <a:ext cx="2736850" cy="188913"/>
            <a:chOff x="1274" y="2842"/>
            <a:chExt cx="1724" cy="119"/>
          </a:xfrm>
        </p:grpSpPr>
        <p:sp>
          <p:nvSpPr>
            <p:cNvPr id="414822" name="Line 102"/>
            <p:cNvSpPr>
              <a:spLocks noChangeShapeType="1"/>
            </p:cNvSpPr>
            <p:nvPr/>
          </p:nvSpPr>
          <p:spPr bwMode="auto">
            <a:xfrm flipV="1">
              <a:off x="1274" y="2958"/>
              <a:ext cx="1724" cy="3"/>
            </a:xfrm>
            <a:prstGeom prst="line">
              <a:avLst/>
            </a:prstGeom>
            <a:noFill/>
            <a:ln w="50800">
              <a:solidFill>
                <a:srgbClr val="7FFFB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23" name="Line 103"/>
            <p:cNvSpPr>
              <a:spLocks noChangeShapeType="1"/>
            </p:cNvSpPr>
            <p:nvPr/>
          </p:nvSpPr>
          <p:spPr bwMode="auto">
            <a:xfrm flipH="1">
              <a:off x="2740" y="2842"/>
              <a:ext cx="201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824" name="Rectangle 104"/>
          <p:cNvSpPr>
            <a:spLocks noChangeArrowheads="1"/>
          </p:cNvSpPr>
          <p:nvPr/>
        </p:nvSpPr>
        <p:spPr bwMode="auto">
          <a:xfrm>
            <a:off x="812800" y="395288"/>
            <a:ext cx="2373313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图解法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4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4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4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4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4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4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1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14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01" grpId="0" build="p" autoUpdateAnimBg="0"/>
      <p:bldP spid="414816" grpId="0" build="p" autoUpdateAnimBg="0"/>
      <p:bldP spid="4148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770" name="Group 2"/>
          <p:cNvGrpSpPr/>
          <p:nvPr/>
        </p:nvGrpSpPr>
        <p:grpSpPr bwMode="auto">
          <a:xfrm>
            <a:off x="5364163" y="461963"/>
            <a:ext cx="2933700" cy="1014412"/>
            <a:chOff x="3379" y="291"/>
            <a:chExt cx="1848" cy="639"/>
          </a:xfrm>
        </p:grpSpPr>
        <p:grpSp>
          <p:nvGrpSpPr>
            <p:cNvPr id="416771" name="Group 3"/>
            <p:cNvGrpSpPr/>
            <p:nvPr/>
          </p:nvGrpSpPr>
          <p:grpSpPr bwMode="auto">
            <a:xfrm>
              <a:off x="4190" y="293"/>
              <a:ext cx="620" cy="285"/>
              <a:chOff x="4190" y="293"/>
              <a:chExt cx="620" cy="285"/>
            </a:xfrm>
          </p:grpSpPr>
          <p:sp>
            <p:nvSpPr>
              <p:cNvPr id="416772" name="Freeform 4"/>
              <p:cNvSpPr/>
              <p:nvPr/>
            </p:nvSpPr>
            <p:spPr bwMode="auto">
              <a:xfrm>
                <a:off x="4578" y="398"/>
                <a:ext cx="196" cy="180"/>
              </a:xfrm>
              <a:custGeom>
                <a:avLst/>
                <a:gdLst>
                  <a:gd name="T0" fmla="*/ 0 w 196"/>
                  <a:gd name="T1" fmla="*/ 179 h 180"/>
                  <a:gd name="T2" fmla="*/ 195 w 196"/>
                  <a:gd name="T3" fmla="*/ 75 h 180"/>
                  <a:gd name="T4" fmla="*/ 175 w 196"/>
                  <a:gd name="T5" fmla="*/ 10 h 180"/>
                  <a:gd name="T6" fmla="*/ 118 w 196"/>
                  <a:gd name="T7" fmla="*/ 0 h 180"/>
                  <a:gd name="T8" fmla="*/ 66 w 196"/>
                  <a:gd name="T9" fmla="*/ 25 h 180"/>
                  <a:gd name="T10" fmla="*/ 14 w 196"/>
                  <a:gd name="T11" fmla="*/ 30 h 180"/>
                  <a:gd name="T12" fmla="*/ 0 w 196"/>
                  <a:gd name="T13" fmla="*/ 1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80">
                    <a:moveTo>
                      <a:pt x="0" y="179"/>
                    </a:moveTo>
                    <a:lnTo>
                      <a:pt x="195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9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73" name="Oval 5"/>
              <p:cNvSpPr>
                <a:spLocks noChangeArrowheads="1"/>
              </p:cNvSpPr>
              <p:nvPr/>
            </p:nvSpPr>
            <p:spPr bwMode="auto">
              <a:xfrm>
                <a:off x="4248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4" name="Oval 6"/>
              <p:cNvSpPr>
                <a:spLocks noChangeArrowheads="1"/>
              </p:cNvSpPr>
              <p:nvPr/>
            </p:nvSpPr>
            <p:spPr bwMode="auto">
              <a:xfrm>
                <a:off x="4689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5" name="Oval 7"/>
              <p:cNvSpPr>
                <a:spLocks noChangeArrowheads="1"/>
              </p:cNvSpPr>
              <p:nvPr/>
            </p:nvSpPr>
            <p:spPr bwMode="auto">
              <a:xfrm>
                <a:off x="4400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6" name="Oval 8"/>
              <p:cNvSpPr>
                <a:spLocks noChangeArrowheads="1"/>
              </p:cNvSpPr>
              <p:nvPr/>
            </p:nvSpPr>
            <p:spPr bwMode="auto">
              <a:xfrm>
                <a:off x="4541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77" name="Freeform 9"/>
              <p:cNvSpPr/>
              <p:nvPr/>
            </p:nvSpPr>
            <p:spPr bwMode="auto">
              <a:xfrm>
                <a:off x="4203" y="392"/>
                <a:ext cx="576" cy="93"/>
              </a:xfrm>
              <a:custGeom>
                <a:avLst/>
                <a:gdLst>
                  <a:gd name="T0" fmla="*/ 0 w 576"/>
                  <a:gd name="T1" fmla="*/ 37 h 93"/>
                  <a:gd name="T2" fmla="*/ 71 w 576"/>
                  <a:gd name="T3" fmla="*/ 4 h 93"/>
                  <a:gd name="T4" fmla="*/ 159 w 576"/>
                  <a:gd name="T5" fmla="*/ 19 h 93"/>
                  <a:gd name="T6" fmla="*/ 162 w 576"/>
                  <a:gd name="T7" fmla="*/ 29 h 93"/>
                  <a:gd name="T8" fmla="*/ 227 w 576"/>
                  <a:gd name="T9" fmla="*/ 0 h 93"/>
                  <a:gd name="T10" fmla="*/ 311 w 576"/>
                  <a:gd name="T11" fmla="*/ 19 h 93"/>
                  <a:gd name="T12" fmla="*/ 314 w 576"/>
                  <a:gd name="T13" fmla="*/ 24 h 93"/>
                  <a:gd name="T14" fmla="*/ 368 w 576"/>
                  <a:gd name="T15" fmla="*/ 2 h 93"/>
                  <a:gd name="T16" fmla="*/ 453 w 576"/>
                  <a:gd name="T17" fmla="*/ 22 h 93"/>
                  <a:gd name="T18" fmla="*/ 456 w 576"/>
                  <a:gd name="T19" fmla="*/ 31 h 93"/>
                  <a:gd name="T20" fmla="*/ 513 w 576"/>
                  <a:gd name="T21" fmla="*/ 4 h 93"/>
                  <a:gd name="T22" fmla="*/ 575 w 576"/>
                  <a:gd name="T23" fmla="*/ 72 h 93"/>
                  <a:gd name="T24" fmla="*/ 546 w 576"/>
                  <a:gd name="T25" fmla="*/ 92 h 93"/>
                  <a:gd name="T26" fmla="*/ 34 w 576"/>
                  <a:gd name="T27" fmla="*/ 92 h 93"/>
                  <a:gd name="T28" fmla="*/ 0 w 576"/>
                  <a:gd name="T29" fmla="*/ 3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6" h="93">
                    <a:moveTo>
                      <a:pt x="0" y="37"/>
                    </a:moveTo>
                    <a:lnTo>
                      <a:pt x="71" y="4"/>
                    </a:lnTo>
                    <a:lnTo>
                      <a:pt x="159" y="19"/>
                    </a:lnTo>
                    <a:lnTo>
                      <a:pt x="162" y="29"/>
                    </a:lnTo>
                    <a:lnTo>
                      <a:pt x="227" y="0"/>
                    </a:lnTo>
                    <a:lnTo>
                      <a:pt x="311" y="19"/>
                    </a:lnTo>
                    <a:lnTo>
                      <a:pt x="314" y="24"/>
                    </a:lnTo>
                    <a:lnTo>
                      <a:pt x="368" y="2"/>
                    </a:lnTo>
                    <a:lnTo>
                      <a:pt x="453" y="22"/>
                    </a:lnTo>
                    <a:lnTo>
                      <a:pt x="456" y="31"/>
                    </a:lnTo>
                    <a:lnTo>
                      <a:pt x="513" y="4"/>
                    </a:lnTo>
                    <a:lnTo>
                      <a:pt x="575" y="72"/>
                    </a:lnTo>
                    <a:lnTo>
                      <a:pt x="546" y="92"/>
                    </a:lnTo>
                    <a:lnTo>
                      <a:pt x="34" y="92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78" name="Freeform 10"/>
              <p:cNvSpPr/>
              <p:nvPr/>
            </p:nvSpPr>
            <p:spPr bwMode="auto">
              <a:xfrm>
                <a:off x="4532" y="306"/>
                <a:ext cx="195" cy="179"/>
              </a:xfrm>
              <a:custGeom>
                <a:avLst/>
                <a:gdLst>
                  <a:gd name="T0" fmla="*/ 0 w 195"/>
                  <a:gd name="T1" fmla="*/ 178 h 179"/>
                  <a:gd name="T2" fmla="*/ 194 w 195"/>
                  <a:gd name="T3" fmla="*/ 75 h 179"/>
                  <a:gd name="T4" fmla="*/ 175 w 195"/>
                  <a:gd name="T5" fmla="*/ 10 h 179"/>
                  <a:gd name="T6" fmla="*/ 118 w 195"/>
                  <a:gd name="T7" fmla="*/ 0 h 179"/>
                  <a:gd name="T8" fmla="*/ 66 w 195"/>
                  <a:gd name="T9" fmla="*/ 25 h 179"/>
                  <a:gd name="T10" fmla="*/ 14 w 195"/>
                  <a:gd name="T11" fmla="*/ 30 h 179"/>
                  <a:gd name="T12" fmla="*/ 0 w 195"/>
                  <a:gd name="T13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179">
                    <a:moveTo>
                      <a:pt x="0" y="178"/>
                    </a:moveTo>
                    <a:lnTo>
                      <a:pt x="194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79" name="Oval 11"/>
              <p:cNvSpPr>
                <a:spLocks noChangeArrowheads="1"/>
              </p:cNvSpPr>
              <p:nvPr/>
            </p:nvSpPr>
            <p:spPr bwMode="auto">
              <a:xfrm>
                <a:off x="4642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0" name="Oval 12"/>
              <p:cNvSpPr>
                <a:spLocks noChangeArrowheads="1"/>
              </p:cNvSpPr>
              <p:nvPr/>
            </p:nvSpPr>
            <p:spPr bwMode="auto">
              <a:xfrm>
                <a:off x="4352" y="293"/>
                <a:ext cx="123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1" name="Oval 13"/>
              <p:cNvSpPr>
                <a:spLocks noChangeArrowheads="1"/>
              </p:cNvSpPr>
              <p:nvPr/>
            </p:nvSpPr>
            <p:spPr bwMode="auto">
              <a:xfrm>
                <a:off x="4494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82" name="Freeform 14"/>
              <p:cNvSpPr/>
              <p:nvPr/>
            </p:nvSpPr>
            <p:spPr bwMode="auto">
              <a:xfrm>
                <a:off x="4190" y="298"/>
                <a:ext cx="541" cy="95"/>
              </a:xfrm>
              <a:custGeom>
                <a:avLst/>
                <a:gdLst>
                  <a:gd name="T0" fmla="*/ 23 w 541"/>
                  <a:gd name="T1" fmla="*/ 78 h 95"/>
                  <a:gd name="T2" fmla="*/ 94 w 541"/>
                  <a:gd name="T3" fmla="*/ 42 h 95"/>
                  <a:gd name="T4" fmla="*/ 130 w 541"/>
                  <a:gd name="T5" fmla="*/ 21 h 95"/>
                  <a:gd name="T6" fmla="*/ 127 w 541"/>
                  <a:gd name="T7" fmla="*/ 30 h 95"/>
                  <a:gd name="T8" fmla="*/ 192 w 541"/>
                  <a:gd name="T9" fmla="*/ 0 h 95"/>
                  <a:gd name="T10" fmla="*/ 276 w 541"/>
                  <a:gd name="T11" fmla="*/ 19 h 95"/>
                  <a:gd name="T12" fmla="*/ 279 w 541"/>
                  <a:gd name="T13" fmla="*/ 25 h 95"/>
                  <a:gd name="T14" fmla="*/ 333 w 541"/>
                  <a:gd name="T15" fmla="*/ 2 h 95"/>
                  <a:gd name="T16" fmla="*/ 418 w 541"/>
                  <a:gd name="T17" fmla="*/ 23 h 95"/>
                  <a:gd name="T18" fmla="*/ 421 w 541"/>
                  <a:gd name="T19" fmla="*/ 32 h 95"/>
                  <a:gd name="T20" fmla="*/ 478 w 541"/>
                  <a:gd name="T21" fmla="*/ 4 h 95"/>
                  <a:gd name="T22" fmla="*/ 540 w 541"/>
                  <a:gd name="T23" fmla="*/ 74 h 95"/>
                  <a:gd name="T24" fmla="*/ 511 w 541"/>
                  <a:gd name="T25" fmla="*/ 94 h 95"/>
                  <a:gd name="T26" fmla="*/ 0 w 541"/>
                  <a:gd name="T27" fmla="*/ 94 h 95"/>
                  <a:gd name="T28" fmla="*/ 23 w 541"/>
                  <a:gd name="T29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1" h="95">
                    <a:moveTo>
                      <a:pt x="23" y="78"/>
                    </a:moveTo>
                    <a:lnTo>
                      <a:pt x="94" y="42"/>
                    </a:lnTo>
                    <a:lnTo>
                      <a:pt x="130" y="21"/>
                    </a:lnTo>
                    <a:lnTo>
                      <a:pt x="127" y="30"/>
                    </a:lnTo>
                    <a:lnTo>
                      <a:pt x="192" y="0"/>
                    </a:lnTo>
                    <a:lnTo>
                      <a:pt x="276" y="19"/>
                    </a:lnTo>
                    <a:lnTo>
                      <a:pt x="279" y="25"/>
                    </a:lnTo>
                    <a:lnTo>
                      <a:pt x="333" y="2"/>
                    </a:lnTo>
                    <a:lnTo>
                      <a:pt x="418" y="23"/>
                    </a:lnTo>
                    <a:lnTo>
                      <a:pt x="421" y="32"/>
                    </a:lnTo>
                    <a:lnTo>
                      <a:pt x="478" y="4"/>
                    </a:lnTo>
                    <a:lnTo>
                      <a:pt x="540" y="74"/>
                    </a:lnTo>
                    <a:lnTo>
                      <a:pt x="511" y="94"/>
                    </a:lnTo>
                    <a:lnTo>
                      <a:pt x="0" y="94"/>
                    </a:lnTo>
                    <a:lnTo>
                      <a:pt x="23" y="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6783" name="Freeform 15"/>
            <p:cNvSpPr/>
            <p:nvPr/>
          </p:nvSpPr>
          <p:spPr bwMode="auto">
            <a:xfrm>
              <a:off x="3417" y="380"/>
              <a:ext cx="1198" cy="540"/>
            </a:xfrm>
            <a:custGeom>
              <a:avLst/>
              <a:gdLst>
                <a:gd name="T0" fmla="*/ 0 w 1198"/>
                <a:gd name="T1" fmla="*/ 454 h 540"/>
                <a:gd name="T2" fmla="*/ 845 w 1198"/>
                <a:gd name="T3" fmla="*/ 13 h 540"/>
                <a:gd name="T4" fmla="*/ 861 w 1198"/>
                <a:gd name="T5" fmla="*/ 3 h 540"/>
                <a:gd name="T6" fmla="*/ 878 w 1198"/>
                <a:gd name="T7" fmla="*/ 3 h 540"/>
                <a:gd name="T8" fmla="*/ 892 w 1198"/>
                <a:gd name="T9" fmla="*/ 0 h 540"/>
                <a:gd name="T10" fmla="*/ 906 w 1198"/>
                <a:gd name="T11" fmla="*/ 1 h 540"/>
                <a:gd name="T12" fmla="*/ 920 w 1198"/>
                <a:gd name="T13" fmla="*/ 6 h 540"/>
                <a:gd name="T14" fmla="*/ 930 w 1198"/>
                <a:gd name="T15" fmla="*/ 13 h 540"/>
                <a:gd name="T16" fmla="*/ 937 w 1198"/>
                <a:gd name="T17" fmla="*/ 17 h 540"/>
                <a:gd name="T18" fmla="*/ 946 w 1198"/>
                <a:gd name="T19" fmla="*/ 24 h 540"/>
                <a:gd name="T20" fmla="*/ 949 w 1198"/>
                <a:gd name="T21" fmla="*/ 29 h 540"/>
                <a:gd name="T22" fmla="*/ 951 w 1198"/>
                <a:gd name="T23" fmla="*/ 32 h 540"/>
                <a:gd name="T24" fmla="*/ 979 w 1198"/>
                <a:gd name="T25" fmla="*/ 18 h 540"/>
                <a:gd name="T26" fmla="*/ 998 w 1198"/>
                <a:gd name="T27" fmla="*/ 12 h 540"/>
                <a:gd name="T28" fmla="*/ 1017 w 1198"/>
                <a:gd name="T29" fmla="*/ 3 h 540"/>
                <a:gd name="T30" fmla="*/ 1062 w 1198"/>
                <a:gd name="T31" fmla="*/ 27 h 540"/>
                <a:gd name="T32" fmla="*/ 1100 w 1198"/>
                <a:gd name="T33" fmla="*/ 27 h 540"/>
                <a:gd name="T34" fmla="*/ 1140 w 1198"/>
                <a:gd name="T35" fmla="*/ 20 h 540"/>
                <a:gd name="T36" fmla="*/ 1187 w 1198"/>
                <a:gd name="T37" fmla="*/ 17 h 540"/>
                <a:gd name="T38" fmla="*/ 1197 w 1198"/>
                <a:gd name="T39" fmla="*/ 18 h 540"/>
                <a:gd name="T40" fmla="*/ 1192 w 1198"/>
                <a:gd name="T41" fmla="*/ 181 h 540"/>
                <a:gd name="T42" fmla="*/ 519 w 1198"/>
                <a:gd name="T43" fmla="*/ 532 h 540"/>
                <a:gd name="T44" fmla="*/ 399 w 1198"/>
                <a:gd name="T45" fmla="*/ 518 h 540"/>
                <a:gd name="T46" fmla="*/ 361 w 1198"/>
                <a:gd name="T47" fmla="*/ 539 h 540"/>
                <a:gd name="T48" fmla="*/ 247 w 1198"/>
                <a:gd name="T49" fmla="*/ 518 h 540"/>
                <a:gd name="T50" fmla="*/ 210 w 1198"/>
                <a:gd name="T51" fmla="*/ 535 h 540"/>
                <a:gd name="T52" fmla="*/ 113 w 1198"/>
                <a:gd name="T53" fmla="*/ 509 h 540"/>
                <a:gd name="T54" fmla="*/ 66 w 1198"/>
                <a:gd name="T55" fmla="*/ 533 h 540"/>
                <a:gd name="T56" fmla="*/ 0 w 1198"/>
                <a:gd name="T57" fmla="*/ 4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8" h="540">
                  <a:moveTo>
                    <a:pt x="0" y="454"/>
                  </a:moveTo>
                  <a:lnTo>
                    <a:pt x="845" y="13"/>
                  </a:lnTo>
                  <a:lnTo>
                    <a:pt x="861" y="3"/>
                  </a:lnTo>
                  <a:lnTo>
                    <a:pt x="878" y="3"/>
                  </a:lnTo>
                  <a:lnTo>
                    <a:pt x="892" y="0"/>
                  </a:lnTo>
                  <a:lnTo>
                    <a:pt x="906" y="1"/>
                  </a:lnTo>
                  <a:lnTo>
                    <a:pt x="920" y="6"/>
                  </a:lnTo>
                  <a:lnTo>
                    <a:pt x="930" y="13"/>
                  </a:lnTo>
                  <a:lnTo>
                    <a:pt x="937" y="17"/>
                  </a:lnTo>
                  <a:lnTo>
                    <a:pt x="946" y="24"/>
                  </a:lnTo>
                  <a:lnTo>
                    <a:pt x="949" y="29"/>
                  </a:lnTo>
                  <a:lnTo>
                    <a:pt x="951" y="32"/>
                  </a:lnTo>
                  <a:lnTo>
                    <a:pt x="979" y="18"/>
                  </a:lnTo>
                  <a:lnTo>
                    <a:pt x="998" y="12"/>
                  </a:lnTo>
                  <a:lnTo>
                    <a:pt x="1017" y="3"/>
                  </a:lnTo>
                  <a:lnTo>
                    <a:pt x="1062" y="27"/>
                  </a:lnTo>
                  <a:lnTo>
                    <a:pt x="1100" y="27"/>
                  </a:lnTo>
                  <a:lnTo>
                    <a:pt x="1140" y="20"/>
                  </a:lnTo>
                  <a:lnTo>
                    <a:pt x="1187" y="17"/>
                  </a:lnTo>
                  <a:lnTo>
                    <a:pt x="1197" y="18"/>
                  </a:lnTo>
                  <a:lnTo>
                    <a:pt x="1192" y="181"/>
                  </a:lnTo>
                  <a:lnTo>
                    <a:pt x="519" y="532"/>
                  </a:lnTo>
                  <a:lnTo>
                    <a:pt x="399" y="518"/>
                  </a:lnTo>
                  <a:lnTo>
                    <a:pt x="361" y="539"/>
                  </a:lnTo>
                  <a:lnTo>
                    <a:pt x="247" y="518"/>
                  </a:lnTo>
                  <a:lnTo>
                    <a:pt x="210" y="535"/>
                  </a:lnTo>
                  <a:lnTo>
                    <a:pt x="113" y="509"/>
                  </a:lnTo>
                  <a:lnTo>
                    <a:pt x="66" y="533"/>
                  </a:lnTo>
                  <a:lnTo>
                    <a:pt x="0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84" name="Line 16"/>
            <p:cNvSpPr>
              <a:spLocks noChangeShapeType="1"/>
            </p:cNvSpPr>
            <p:nvPr/>
          </p:nvSpPr>
          <p:spPr bwMode="auto">
            <a:xfrm flipV="1">
              <a:off x="3409" y="390"/>
              <a:ext cx="853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5" name="Line 17"/>
            <p:cNvSpPr>
              <a:spLocks noChangeShapeType="1"/>
            </p:cNvSpPr>
            <p:nvPr/>
          </p:nvSpPr>
          <p:spPr bwMode="auto">
            <a:xfrm flipV="1">
              <a:off x="3923" y="469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6" name="Line 18"/>
            <p:cNvSpPr>
              <a:spLocks noChangeShapeType="1"/>
            </p:cNvSpPr>
            <p:nvPr/>
          </p:nvSpPr>
          <p:spPr bwMode="auto">
            <a:xfrm flipV="1">
              <a:off x="3852" y="390"/>
              <a:ext cx="854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7" name="Line 19"/>
            <p:cNvSpPr>
              <a:spLocks noChangeShapeType="1"/>
            </p:cNvSpPr>
            <p:nvPr/>
          </p:nvSpPr>
          <p:spPr bwMode="auto">
            <a:xfrm flipV="1">
              <a:off x="3702" y="390"/>
              <a:ext cx="852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8" name="Line 20"/>
            <p:cNvSpPr>
              <a:spLocks noChangeShapeType="1"/>
            </p:cNvSpPr>
            <p:nvPr/>
          </p:nvSpPr>
          <p:spPr bwMode="auto">
            <a:xfrm flipV="1">
              <a:off x="3553" y="390"/>
              <a:ext cx="856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9" name="Freeform 21"/>
            <p:cNvSpPr/>
            <p:nvPr/>
          </p:nvSpPr>
          <p:spPr bwMode="auto">
            <a:xfrm>
              <a:off x="3483" y="291"/>
              <a:ext cx="1085" cy="537"/>
            </a:xfrm>
            <a:custGeom>
              <a:avLst/>
              <a:gdLst>
                <a:gd name="T0" fmla="*/ 35 w 1085"/>
                <a:gd name="T1" fmla="*/ 454 h 537"/>
                <a:gd name="T2" fmla="*/ 793 w 1085"/>
                <a:gd name="T3" fmla="*/ 51 h 537"/>
                <a:gd name="T4" fmla="*/ 812 w 1085"/>
                <a:gd name="T5" fmla="*/ 49 h 537"/>
                <a:gd name="T6" fmla="*/ 826 w 1085"/>
                <a:gd name="T7" fmla="*/ 37 h 537"/>
                <a:gd name="T8" fmla="*/ 835 w 1085"/>
                <a:gd name="T9" fmla="*/ 36 h 537"/>
                <a:gd name="T10" fmla="*/ 836 w 1085"/>
                <a:gd name="T11" fmla="*/ 31 h 537"/>
                <a:gd name="T12" fmla="*/ 844 w 1085"/>
                <a:gd name="T13" fmla="*/ 28 h 537"/>
                <a:gd name="T14" fmla="*/ 847 w 1085"/>
                <a:gd name="T15" fmla="*/ 27 h 537"/>
                <a:gd name="T16" fmla="*/ 854 w 1085"/>
                <a:gd name="T17" fmla="*/ 22 h 537"/>
                <a:gd name="T18" fmla="*/ 863 w 1085"/>
                <a:gd name="T19" fmla="*/ 21 h 537"/>
                <a:gd name="T20" fmla="*/ 858 w 1085"/>
                <a:gd name="T21" fmla="*/ 19 h 537"/>
                <a:gd name="T22" fmla="*/ 838 w 1085"/>
                <a:gd name="T23" fmla="*/ 29 h 537"/>
                <a:gd name="T24" fmla="*/ 866 w 1085"/>
                <a:gd name="T25" fmla="*/ 15 h 537"/>
                <a:gd name="T26" fmla="*/ 885 w 1085"/>
                <a:gd name="T27" fmla="*/ 8 h 537"/>
                <a:gd name="T28" fmla="*/ 904 w 1085"/>
                <a:gd name="T29" fmla="*/ 0 h 537"/>
                <a:gd name="T30" fmla="*/ 949 w 1085"/>
                <a:gd name="T31" fmla="*/ 24 h 537"/>
                <a:gd name="T32" fmla="*/ 987 w 1085"/>
                <a:gd name="T33" fmla="*/ 24 h 537"/>
                <a:gd name="T34" fmla="*/ 1027 w 1085"/>
                <a:gd name="T35" fmla="*/ 17 h 537"/>
                <a:gd name="T36" fmla="*/ 1074 w 1085"/>
                <a:gd name="T37" fmla="*/ 13 h 537"/>
                <a:gd name="T38" fmla="*/ 1084 w 1085"/>
                <a:gd name="T39" fmla="*/ 15 h 537"/>
                <a:gd name="T40" fmla="*/ 1079 w 1085"/>
                <a:gd name="T41" fmla="*/ 178 h 537"/>
                <a:gd name="T42" fmla="*/ 406 w 1085"/>
                <a:gd name="T43" fmla="*/ 529 h 537"/>
                <a:gd name="T44" fmla="*/ 285 w 1085"/>
                <a:gd name="T45" fmla="*/ 515 h 537"/>
                <a:gd name="T46" fmla="*/ 247 w 1085"/>
                <a:gd name="T47" fmla="*/ 536 h 537"/>
                <a:gd name="T48" fmla="*/ 134 w 1085"/>
                <a:gd name="T49" fmla="*/ 515 h 537"/>
                <a:gd name="T50" fmla="*/ 96 w 1085"/>
                <a:gd name="T51" fmla="*/ 532 h 537"/>
                <a:gd name="T52" fmla="*/ 0 w 1085"/>
                <a:gd name="T53" fmla="*/ 506 h 537"/>
                <a:gd name="T54" fmla="*/ 3 w 1085"/>
                <a:gd name="T55" fmla="*/ 500 h 537"/>
                <a:gd name="T56" fmla="*/ 35 w 1085"/>
                <a:gd name="T57" fmla="*/ 454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537">
                  <a:moveTo>
                    <a:pt x="35" y="454"/>
                  </a:moveTo>
                  <a:lnTo>
                    <a:pt x="793" y="51"/>
                  </a:lnTo>
                  <a:lnTo>
                    <a:pt x="812" y="49"/>
                  </a:lnTo>
                  <a:lnTo>
                    <a:pt x="826" y="37"/>
                  </a:lnTo>
                  <a:lnTo>
                    <a:pt x="835" y="36"/>
                  </a:lnTo>
                  <a:lnTo>
                    <a:pt x="836" y="31"/>
                  </a:lnTo>
                  <a:lnTo>
                    <a:pt x="844" y="28"/>
                  </a:lnTo>
                  <a:lnTo>
                    <a:pt x="847" y="27"/>
                  </a:lnTo>
                  <a:lnTo>
                    <a:pt x="854" y="22"/>
                  </a:lnTo>
                  <a:lnTo>
                    <a:pt x="863" y="21"/>
                  </a:lnTo>
                  <a:lnTo>
                    <a:pt x="858" y="19"/>
                  </a:lnTo>
                  <a:lnTo>
                    <a:pt x="838" y="29"/>
                  </a:lnTo>
                  <a:lnTo>
                    <a:pt x="866" y="15"/>
                  </a:lnTo>
                  <a:lnTo>
                    <a:pt x="885" y="8"/>
                  </a:lnTo>
                  <a:lnTo>
                    <a:pt x="904" y="0"/>
                  </a:lnTo>
                  <a:lnTo>
                    <a:pt x="949" y="24"/>
                  </a:lnTo>
                  <a:lnTo>
                    <a:pt x="987" y="24"/>
                  </a:lnTo>
                  <a:lnTo>
                    <a:pt x="1027" y="17"/>
                  </a:lnTo>
                  <a:lnTo>
                    <a:pt x="1074" y="13"/>
                  </a:lnTo>
                  <a:lnTo>
                    <a:pt x="1084" y="15"/>
                  </a:lnTo>
                  <a:lnTo>
                    <a:pt x="1079" y="178"/>
                  </a:lnTo>
                  <a:lnTo>
                    <a:pt x="406" y="529"/>
                  </a:lnTo>
                  <a:lnTo>
                    <a:pt x="285" y="515"/>
                  </a:lnTo>
                  <a:lnTo>
                    <a:pt x="247" y="536"/>
                  </a:lnTo>
                  <a:lnTo>
                    <a:pt x="134" y="515"/>
                  </a:lnTo>
                  <a:lnTo>
                    <a:pt x="96" y="532"/>
                  </a:lnTo>
                  <a:lnTo>
                    <a:pt x="0" y="506"/>
                  </a:lnTo>
                  <a:lnTo>
                    <a:pt x="3" y="500"/>
                  </a:lnTo>
                  <a:lnTo>
                    <a:pt x="35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790" name="Line 22"/>
            <p:cNvSpPr>
              <a:spLocks noChangeShapeType="1"/>
            </p:cNvSpPr>
            <p:nvPr/>
          </p:nvSpPr>
          <p:spPr bwMode="auto">
            <a:xfrm flipV="1">
              <a:off x="3876" y="376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6791" name="Group 23"/>
            <p:cNvGrpSpPr/>
            <p:nvPr/>
          </p:nvGrpSpPr>
          <p:grpSpPr bwMode="auto">
            <a:xfrm>
              <a:off x="3379" y="749"/>
              <a:ext cx="561" cy="181"/>
              <a:chOff x="3379" y="749"/>
              <a:chExt cx="561" cy="181"/>
            </a:xfrm>
          </p:grpSpPr>
          <p:grpSp>
            <p:nvGrpSpPr>
              <p:cNvPr id="416792" name="Group 24"/>
              <p:cNvGrpSpPr/>
              <p:nvPr/>
            </p:nvGrpSpPr>
            <p:grpSpPr bwMode="auto">
              <a:xfrm>
                <a:off x="3379" y="842"/>
                <a:ext cx="561" cy="84"/>
                <a:chOff x="3379" y="842"/>
                <a:chExt cx="561" cy="84"/>
              </a:xfrm>
            </p:grpSpPr>
            <p:sp>
              <p:nvSpPr>
                <p:cNvPr id="416793" name="Oval 25"/>
                <p:cNvSpPr>
                  <a:spLocks noChangeArrowheads="1"/>
                </p:cNvSpPr>
                <p:nvPr/>
              </p:nvSpPr>
              <p:spPr bwMode="auto">
                <a:xfrm>
                  <a:off x="3379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794" name="Oval 26"/>
                <p:cNvSpPr>
                  <a:spLocks noChangeArrowheads="1"/>
                </p:cNvSpPr>
                <p:nvPr/>
              </p:nvSpPr>
              <p:spPr bwMode="auto">
                <a:xfrm>
                  <a:off x="3526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795" name="Oval 27"/>
                <p:cNvSpPr>
                  <a:spLocks noChangeArrowheads="1"/>
                </p:cNvSpPr>
                <p:nvPr/>
              </p:nvSpPr>
              <p:spPr bwMode="auto">
                <a:xfrm>
                  <a:off x="3672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796" name="Oval 28"/>
                <p:cNvSpPr>
                  <a:spLocks noChangeArrowheads="1"/>
                </p:cNvSpPr>
                <p:nvPr/>
              </p:nvSpPr>
              <p:spPr bwMode="auto">
                <a:xfrm>
                  <a:off x="3818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6797" name="Line 29"/>
              <p:cNvSpPr>
                <a:spLocks noChangeShapeType="1"/>
              </p:cNvSpPr>
              <p:nvPr/>
            </p:nvSpPr>
            <p:spPr bwMode="auto">
              <a:xfrm flipV="1">
                <a:off x="3468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8" name="Line 30"/>
              <p:cNvSpPr>
                <a:spLocks noChangeShapeType="1"/>
              </p:cNvSpPr>
              <p:nvPr/>
            </p:nvSpPr>
            <p:spPr bwMode="auto">
              <a:xfrm flipV="1">
                <a:off x="3624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799" name="Line 31"/>
              <p:cNvSpPr>
                <a:spLocks noChangeShapeType="1"/>
              </p:cNvSpPr>
              <p:nvPr/>
            </p:nvSpPr>
            <p:spPr bwMode="auto">
              <a:xfrm flipV="1">
                <a:off x="3766" y="898"/>
                <a:ext cx="41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0" name="Oval 32"/>
              <p:cNvSpPr>
                <a:spLocks noChangeArrowheads="1"/>
              </p:cNvSpPr>
              <p:nvPr/>
            </p:nvSpPr>
            <p:spPr bwMode="auto">
              <a:xfrm>
                <a:off x="3478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1" name="Oval 33"/>
              <p:cNvSpPr>
                <a:spLocks noChangeArrowheads="1"/>
              </p:cNvSpPr>
              <p:nvPr/>
            </p:nvSpPr>
            <p:spPr bwMode="auto">
              <a:xfrm>
                <a:off x="3624" y="749"/>
                <a:ext cx="121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2" name="Oval 34"/>
              <p:cNvSpPr>
                <a:spLocks noChangeArrowheads="1"/>
              </p:cNvSpPr>
              <p:nvPr/>
            </p:nvSpPr>
            <p:spPr bwMode="auto">
              <a:xfrm>
                <a:off x="3771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3" name="Line 35"/>
              <p:cNvSpPr>
                <a:spLocks noChangeShapeType="1"/>
              </p:cNvSpPr>
              <p:nvPr/>
            </p:nvSpPr>
            <p:spPr bwMode="auto">
              <a:xfrm flipV="1">
                <a:off x="3576" y="802"/>
                <a:ext cx="4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04" name="Line 36"/>
              <p:cNvSpPr>
                <a:spLocks noChangeShapeType="1"/>
              </p:cNvSpPr>
              <p:nvPr/>
            </p:nvSpPr>
            <p:spPr bwMode="auto">
              <a:xfrm flipV="1">
                <a:off x="3719" y="807"/>
                <a:ext cx="40" cy="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6805" name="Line 37"/>
            <p:cNvSpPr>
              <a:spLocks noChangeShapeType="1"/>
            </p:cNvSpPr>
            <p:nvPr/>
          </p:nvSpPr>
          <p:spPr bwMode="auto">
            <a:xfrm flipV="1">
              <a:off x="3805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06" name="Line 38"/>
            <p:cNvSpPr>
              <a:spLocks noChangeShapeType="1"/>
            </p:cNvSpPr>
            <p:nvPr/>
          </p:nvSpPr>
          <p:spPr bwMode="auto">
            <a:xfrm flipV="1">
              <a:off x="3654" y="296"/>
              <a:ext cx="853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07" name="Line 39"/>
            <p:cNvSpPr>
              <a:spLocks noChangeShapeType="1"/>
            </p:cNvSpPr>
            <p:nvPr/>
          </p:nvSpPr>
          <p:spPr bwMode="auto">
            <a:xfrm flipV="1">
              <a:off x="3507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6808" name="Group 40"/>
            <p:cNvGrpSpPr/>
            <p:nvPr/>
          </p:nvGrpSpPr>
          <p:grpSpPr bwMode="auto">
            <a:xfrm>
              <a:off x="4159" y="448"/>
              <a:ext cx="1068" cy="480"/>
              <a:chOff x="4159" y="448"/>
              <a:chExt cx="1068" cy="480"/>
            </a:xfrm>
          </p:grpSpPr>
          <p:grpSp>
            <p:nvGrpSpPr>
              <p:cNvPr id="416809" name="Group 41"/>
              <p:cNvGrpSpPr/>
              <p:nvPr/>
            </p:nvGrpSpPr>
            <p:grpSpPr bwMode="auto">
              <a:xfrm>
                <a:off x="4766" y="452"/>
                <a:ext cx="461" cy="213"/>
                <a:chOff x="4766" y="452"/>
                <a:chExt cx="461" cy="213"/>
              </a:xfrm>
            </p:grpSpPr>
            <p:sp>
              <p:nvSpPr>
                <p:cNvPr id="416810" name="Freeform 42"/>
                <p:cNvSpPr/>
                <p:nvPr/>
              </p:nvSpPr>
              <p:spPr bwMode="auto">
                <a:xfrm>
                  <a:off x="5056" y="52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811" name="Oval 43"/>
                <p:cNvSpPr>
                  <a:spLocks noChangeArrowheads="1"/>
                </p:cNvSpPr>
                <p:nvPr/>
              </p:nvSpPr>
              <p:spPr bwMode="auto">
                <a:xfrm>
                  <a:off x="4811" y="522"/>
                  <a:ext cx="85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12" name="Oval 44"/>
                <p:cNvSpPr>
                  <a:spLocks noChangeArrowheads="1"/>
                </p:cNvSpPr>
                <p:nvPr/>
              </p:nvSpPr>
              <p:spPr bwMode="auto">
                <a:xfrm>
                  <a:off x="5139" y="522"/>
                  <a:ext cx="88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13" name="Oval 45"/>
                <p:cNvSpPr>
                  <a:spLocks noChangeArrowheads="1"/>
                </p:cNvSpPr>
                <p:nvPr/>
              </p:nvSpPr>
              <p:spPr bwMode="auto">
                <a:xfrm>
                  <a:off x="4924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14" name="Oval 46"/>
                <p:cNvSpPr>
                  <a:spLocks noChangeArrowheads="1"/>
                </p:cNvSpPr>
                <p:nvPr/>
              </p:nvSpPr>
              <p:spPr bwMode="auto">
                <a:xfrm>
                  <a:off x="5030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15" name="Freeform 47"/>
                <p:cNvSpPr/>
                <p:nvPr/>
              </p:nvSpPr>
              <p:spPr bwMode="auto">
                <a:xfrm>
                  <a:off x="4774" y="523"/>
                  <a:ext cx="431" cy="71"/>
                </a:xfrm>
                <a:custGeom>
                  <a:avLst/>
                  <a:gdLst>
                    <a:gd name="T0" fmla="*/ 0 w 431"/>
                    <a:gd name="T1" fmla="*/ 28 h 71"/>
                    <a:gd name="T2" fmla="*/ 53 w 431"/>
                    <a:gd name="T3" fmla="*/ 3 h 71"/>
                    <a:gd name="T4" fmla="*/ 119 w 431"/>
                    <a:gd name="T5" fmla="*/ 14 h 71"/>
                    <a:gd name="T6" fmla="*/ 122 w 431"/>
                    <a:gd name="T7" fmla="*/ 22 h 71"/>
                    <a:gd name="T8" fmla="*/ 170 w 431"/>
                    <a:gd name="T9" fmla="*/ 0 h 71"/>
                    <a:gd name="T10" fmla="*/ 233 w 431"/>
                    <a:gd name="T11" fmla="*/ 14 h 71"/>
                    <a:gd name="T12" fmla="*/ 235 w 431"/>
                    <a:gd name="T13" fmla="*/ 19 h 71"/>
                    <a:gd name="T14" fmla="*/ 275 w 431"/>
                    <a:gd name="T15" fmla="*/ 1 h 71"/>
                    <a:gd name="T16" fmla="*/ 339 w 431"/>
                    <a:gd name="T17" fmla="*/ 17 h 71"/>
                    <a:gd name="T18" fmla="*/ 341 w 431"/>
                    <a:gd name="T19" fmla="*/ 24 h 71"/>
                    <a:gd name="T20" fmla="*/ 384 w 431"/>
                    <a:gd name="T21" fmla="*/ 3 h 71"/>
                    <a:gd name="T22" fmla="*/ 430 w 431"/>
                    <a:gd name="T23" fmla="*/ 55 h 71"/>
                    <a:gd name="T24" fmla="*/ 408 w 431"/>
                    <a:gd name="T25" fmla="*/ 70 h 71"/>
                    <a:gd name="T26" fmla="*/ 25 w 431"/>
                    <a:gd name="T27" fmla="*/ 70 h 71"/>
                    <a:gd name="T28" fmla="*/ 0 w 431"/>
                    <a:gd name="T29" fmla="*/ 2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1" h="71">
                      <a:moveTo>
                        <a:pt x="0" y="28"/>
                      </a:moveTo>
                      <a:lnTo>
                        <a:pt x="53" y="3"/>
                      </a:lnTo>
                      <a:lnTo>
                        <a:pt x="119" y="14"/>
                      </a:lnTo>
                      <a:lnTo>
                        <a:pt x="122" y="22"/>
                      </a:lnTo>
                      <a:lnTo>
                        <a:pt x="170" y="0"/>
                      </a:lnTo>
                      <a:lnTo>
                        <a:pt x="233" y="14"/>
                      </a:lnTo>
                      <a:lnTo>
                        <a:pt x="235" y="19"/>
                      </a:lnTo>
                      <a:lnTo>
                        <a:pt x="275" y="1"/>
                      </a:lnTo>
                      <a:lnTo>
                        <a:pt x="339" y="17"/>
                      </a:lnTo>
                      <a:lnTo>
                        <a:pt x="341" y="24"/>
                      </a:lnTo>
                      <a:lnTo>
                        <a:pt x="384" y="3"/>
                      </a:lnTo>
                      <a:lnTo>
                        <a:pt x="430" y="55"/>
                      </a:lnTo>
                      <a:lnTo>
                        <a:pt x="408" y="70"/>
                      </a:lnTo>
                      <a:lnTo>
                        <a:pt x="25" y="70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816" name="Freeform 48"/>
                <p:cNvSpPr/>
                <p:nvPr/>
              </p:nvSpPr>
              <p:spPr bwMode="auto">
                <a:xfrm>
                  <a:off x="5022" y="45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817" name="Oval 49"/>
                <p:cNvSpPr>
                  <a:spLocks noChangeArrowheads="1"/>
                </p:cNvSpPr>
                <p:nvPr/>
              </p:nvSpPr>
              <p:spPr bwMode="auto">
                <a:xfrm>
                  <a:off x="5104" y="452"/>
                  <a:ext cx="87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18" name="Oval 50"/>
                <p:cNvSpPr>
                  <a:spLocks noChangeArrowheads="1"/>
                </p:cNvSpPr>
                <p:nvPr/>
              </p:nvSpPr>
              <p:spPr bwMode="auto">
                <a:xfrm>
                  <a:off x="4887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19" name="Oval 51"/>
                <p:cNvSpPr>
                  <a:spLocks noChangeArrowheads="1"/>
                </p:cNvSpPr>
                <p:nvPr/>
              </p:nvSpPr>
              <p:spPr bwMode="auto">
                <a:xfrm>
                  <a:off x="4993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20" name="Freeform 52"/>
                <p:cNvSpPr/>
                <p:nvPr/>
              </p:nvSpPr>
              <p:spPr bwMode="auto">
                <a:xfrm>
                  <a:off x="4766" y="454"/>
                  <a:ext cx="403" cy="70"/>
                </a:xfrm>
                <a:custGeom>
                  <a:avLst/>
                  <a:gdLst>
                    <a:gd name="T0" fmla="*/ 18 w 403"/>
                    <a:gd name="T1" fmla="*/ 57 h 70"/>
                    <a:gd name="T2" fmla="*/ 70 w 403"/>
                    <a:gd name="T3" fmla="*/ 31 h 70"/>
                    <a:gd name="T4" fmla="*/ 97 w 403"/>
                    <a:gd name="T5" fmla="*/ 15 h 70"/>
                    <a:gd name="T6" fmla="*/ 95 w 403"/>
                    <a:gd name="T7" fmla="*/ 22 h 70"/>
                    <a:gd name="T8" fmla="*/ 143 w 403"/>
                    <a:gd name="T9" fmla="*/ 0 h 70"/>
                    <a:gd name="T10" fmla="*/ 206 w 403"/>
                    <a:gd name="T11" fmla="*/ 14 h 70"/>
                    <a:gd name="T12" fmla="*/ 208 w 403"/>
                    <a:gd name="T13" fmla="*/ 18 h 70"/>
                    <a:gd name="T14" fmla="*/ 248 w 403"/>
                    <a:gd name="T15" fmla="*/ 1 h 70"/>
                    <a:gd name="T16" fmla="*/ 311 w 403"/>
                    <a:gd name="T17" fmla="*/ 16 h 70"/>
                    <a:gd name="T18" fmla="*/ 314 w 403"/>
                    <a:gd name="T19" fmla="*/ 23 h 70"/>
                    <a:gd name="T20" fmla="*/ 356 w 403"/>
                    <a:gd name="T21" fmla="*/ 3 h 70"/>
                    <a:gd name="T22" fmla="*/ 402 w 403"/>
                    <a:gd name="T23" fmla="*/ 54 h 70"/>
                    <a:gd name="T24" fmla="*/ 380 w 403"/>
                    <a:gd name="T25" fmla="*/ 69 h 70"/>
                    <a:gd name="T26" fmla="*/ 0 w 403"/>
                    <a:gd name="T27" fmla="*/ 69 h 70"/>
                    <a:gd name="T28" fmla="*/ 18 w 403"/>
                    <a:gd name="T29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3" h="70">
                      <a:moveTo>
                        <a:pt x="18" y="57"/>
                      </a:moveTo>
                      <a:lnTo>
                        <a:pt x="70" y="31"/>
                      </a:lnTo>
                      <a:lnTo>
                        <a:pt x="97" y="15"/>
                      </a:lnTo>
                      <a:lnTo>
                        <a:pt x="95" y="22"/>
                      </a:lnTo>
                      <a:lnTo>
                        <a:pt x="143" y="0"/>
                      </a:lnTo>
                      <a:lnTo>
                        <a:pt x="206" y="14"/>
                      </a:lnTo>
                      <a:lnTo>
                        <a:pt x="208" y="18"/>
                      </a:lnTo>
                      <a:lnTo>
                        <a:pt x="248" y="1"/>
                      </a:lnTo>
                      <a:lnTo>
                        <a:pt x="311" y="16"/>
                      </a:lnTo>
                      <a:lnTo>
                        <a:pt x="314" y="23"/>
                      </a:lnTo>
                      <a:lnTo>
                        <a:pt x="356" y="3"/>
                      </a:lnTo>
                      <a:lnTo>
                        <a:pt x="402" y="54"/>
                      </a:lnTo>
                      <a:lnTo>
                        <a:pt x="380" y="69"/>
                      </a:lnTo>
                      <a:lnTo>
                        <a:pt x="0" y="69"/>
                      </a:lnTo>
                      <a:lnTo>
                        <a:pt x="18" y="57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6821" name="Freeform 53"/>
              <p:cNvSpPr/>
              <p:nvPr/>
            </p:nvSpPr>
            <p:spPr bwMode="auto">
              <a:xfrm>
                <a:off x="4183" y="515"/>
                <a:ext cx="900" cy="405"/>
              </a:xfrm>
              <a:custGeom>
                <a:avLst/>
                <a:gdLst>
                  <a:gd name="T0" fmla="*/ 0 w 900"/>
                  <a:gd name="T1" fmla="*/ 341 h 405"/>
                  <a:gd name="T2" fmla="*/ 634 w 900"/>
                  <a:gd name="T3" fmla="*/ 10 h 405"/>
                  <a:gd name="T4" fmla="*/ 647 w 900"/>
                  <a:gd name="T5" fmla="*/ 2 h 405"/>
                  <a:gd name="T6" fmla="*/ 659 w 900"/>
                  <a:gd name="T7" fmla="*/ 2 h 405"/>
                  <a:gd name="T8" fmla="*/ 670 w 900"/>
                  <a:gd name="T9" fmla="*/ 0 h 405"/>
                  <a:gd name="T10" fmla="*/ 680 w 900"/>
                  <a:gd name="T11" fmla="*/ 1 h 405"/>
                  <a:gd name="T12" fmla="*/ 691 w 900"/>
                  <a:gd name="T13" fmla="*/ 5 h 405"/>
                  <a:gd name="T14" fmla="*/ 698 w 900"/>
                  <a:gd name="T15" fmla="*/ 10 h 405"/>
                  <a:gd name="T16" fmla="*/ 704 w 900"/>
                  <a:gd name="T17" fmla="*/ 12 h 405"/>
                  <a:gd name="T18" fmla="*/ 711 w 900"/>
                  <a:gd name="T19" fmla="*/ 17 h 405"/>
                  <a:gd name="T20" fmla="*/ 712 w 900"/>
                  <a:gd name="T21" fmla="*/ 21 h 405"/>
                  <a:gd name="T22" fmla="*/ 714 w 900"/>
                  <a:gd name="T23" fmla="*/ 24 h 405"/>
                  <a:gd name="T24" fmla="*/ 735 w 900"/>
                  <a:gd name="T25" fmla="*/ 14 h 405"/>
                  <a:gd name="T26" fmla="*/ 749 w 900"/>
                  <a:gd name="T27" fmla="*/ 9 h 405"/>
                  <a:gd name="T28" fmla="*/ 764 w 900"/>
                  <a:gd name="T29" fmla="*/ 2 h 405"/>
                  <a:gd name="T30" fmla="*/ 798 w 900"/>
                  <a:gd name="T31" fmla="*/ 20 h 405"/>
                  <a:gd name="T32" fmla="*/ 826 w 900"/>
                  <a:gd name="T33" fmla="*/ 20 h 405"/>
                  <a:gd name="T34" fmla="*/ 856 w 900"/>
                  <a:gd name="T35" fmla="*/ 15 h 405"/>
                  <a:gd name="T36" fmla="*/ 891 w 900"/>
                  <a:gd name="T37" fmla="*/ 12 h 405"/>
                  <a:gd name="T38" fmla="*/ 899 w 900"/>
                  <a:gd name="T39" fmla="*/ 14 h 405"/>
                  <a:gd name="T40" fmla="*/ 895 w 900"/>
                  <a:gd name="T41" fmla="*/ 136 h 405"/>
                  <a:gd name="T42" fmla="*/ 390 w 900"/>
                  <a:gd name="T43" fmla="*/ 398 h 405"/>
                  <a:gd name="T44" fmla="*/ 299 w 900"/>
                  <a:gd name="T45" fmla="*/ 388 h 405"/>
                  <a:gd name="T46" fmla="*/ 271 w 900"/>
                  <a:gd name="T47" fmla="*/ 404 h 405"/>
                  <a:gd name="T48" fmla="*/ 186 w 900"/>
                  <a:gd name="T49" fmla="*/ 388 h 405"/>
                  <a:gd name="T50" fmla="*/ 157 w 900"/>
                  <a:gd name="T51" fmla="*/ 401 h 405"/>
                  <a:gd name="T52" fmla="*/ 85 w 900"/>
                  <a:gd name="T53" fmla="*/ 382 h 405"/>
                  <a:gd name="T54" fmla="*/ 49 w 900"/>
                  <a:gd name="T55" fmla="*/ 399 h 405"/>
                  <a:gd name="T56" fmla="*/ 0 w 900"/>
                  <a:gd name="T57" fmla="*/ 341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0" h="405">
                    <a:moveTo>
                      <a:pt x="0" y="341"/>
                    </a:moveTo>
                    <a:lnTo>
                      <a:pt x="634" y="10"/>
                    </a:lnTo>
                    <a:lnTo>
                      <a:pt x="647" y="2"/>
                    </a:lnTo>
                    <a:lnTo>
                      <a:pt x="659" y="2"/>
                    </a:lnTo>
                    <a:lnTo>
                      <a:pt x="670" y="0"/>
                    </a:lnTo>
                    <a:lnTo>
                      <a:pt x="680" y="1"/>
                    </a:lnTo>
                    <a:lnTo>
                      <a:pt x="691" y="5"/>
                    </a:lnTo>
                    <a:lnTo>
                      <a:pt x="698" y="10"/>
                    </a:lnTo>
                    <a:lnTo>
                      <a:pt x="704" y="12"/>
                    </a:lnTo>
                    <a:lnTo>
                      <a:pt x="711" y="17"/>
                    </a:lnTo>
                    <a:lnTo>
                      <a:pt x="712" y="21"/>
                    </a:lnTo>
                    <a:lnTo>
                      <a:pt x="714" y="24"/>
                    </a:lnTo>
                    <a:lnTo>
                      <a:pt x="735" y="14"/>
                    </a:lnTo>
                    <a:lnTo>
                      <a:pt x="749" y="9"/>
                    </a:lnTo>
                    <a:lnTo>
                      <a:pt x="764" y="2"/>
                    </a:lnTo>
                    <a:lnTo>
                      <a:pt x="798" y="20"/>
                    </a:lnTo>
                    <a:lnTo>
                      <a:pt x="826" y="20"/>
                    </a:lnTo>
                    <a:lnTo>
                      <a:pt x="856" y="15"/>
                    </a:lnTo>
                    <a:lnTo>
                      <a:pt x="891" y="12"/>
                    </a:lnTo>
                    <a:lnTo>
                      <a:pt x="899" y="14"/>
                    </a:lnTo>
                    <a:lnTo>
                      <a:pt x="895" y="136"/>
                    </a:lnTo>
                    <a:lnTo>
                      <a:pt x="390" y="398"/>
                    </a:lnTo>
                    <a:lnTo>
                      <a:pt x="299" y="388"/>
                    </a:lnTo>
                    <a:lnTo>
                      <a:pt x="271" y="404"/>
                    </a:lnTo>
                    <a:lnTo>
                      <a:pt x="186" y="388"/>
                    </a:lnTo>
                    <a:lnTo>
                      <a:pt x="157" y="401"/>
                    </a:lnTo>
                    <a:lnTo>
                      <a:pt x="85" y="382"/>
                    </a:lnTo>
                    <a:lnTo>
                      <a:pt x="49" y="399"/>
                    </a:lnTo>
                    <a:lnTo>
                      <a:pt x="0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22" name="Line 54"/>
              <p:cNvSpPr>
                <a:spLocks noChangeShapeType="1"/>
              </p:cNvSpPr>
              <p:nvPr/>
            </p:nvSpPr>
            <p:spPr bwMode="auto">
              <a:xfrm flipV="1">
                <a:off x="418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3" name="Line 55"/>
              <p:cNvSpPr>
                <a:spLocks noChangeShapeType="1"/>
              </p:cNvSpPr>
              <p:nvPr/>
            </p:nvSpPr>
            <p:spPr bwMode="auto">
              <a:xfrm flipV="1">
                <a:off x="4566" y="583"/>
                <a:ext cx="636" cy="3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4" name="Line 56"/>
              <p:cNvSpPr>
                <a:spLocks noChangeShapeType="1"/>
              </p:cNvSpPr>
              <p:nvPr/>
            </p:nvSpPr>
            <p:spPr bwMode="auto">
              <a:xfrm flipV="1">
                <a:off x="4514" y="522"/>
                <a:ext cx="634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5" name="Line 57"/>
              <p:cNvSpPr>
                <a:spLocks noChangeShapeType="1"/>
              </p:cNvSpPr>
              <p:nvPr/>
            </p:nvSpPr>
            <p:spPr bwMode="auto">
              <a:xfrm flipV="1">
                <a:off x="440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6" name="Line 58"/>
              <p:cNvSpPr>
                <a:spLocks noChangeShapeType="1"/>
              </p:cNvSpPr>
              <p:nvPr/>
            </p:nvSpPr>
            <p:spPr bwMode="auto">
              <a:xfrm flipV="1">
                <a:off x="4289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27" name="Freeform 59"/>
              <p:cNvSpPr/>
              <p:nvPr/>
            </p:nvSpPr>
            <p:spPr bwMode="auto">
              <a:xfrm>
                <a:off x="4233" y="448"/>
                <a:ext cx="814" cy="403"/>
              </a:xfrm>
              <a:custGeom>
                <a:avLst/>
                <a:gdLst>
                  <a:gd name="T0" fmla="*/ 26 w 814"/>
                  <a:gd name="T1" fmla="*/ 341 h 403"/>
                  <a:gd name="T2" fmla="*/ 594 w 814"/>
                  <a:gd name="T3" fmla="*/ 38 h 403"/>
                  <a:gd name="T4" fmla="*/ 608 w 814"/>
                  <a:gd name="T5" fmla="*/ 37 h 403"/>
                  <a:gd name="T6" fmla="*/ 619 w 814"/>
                  <a:gd name="T7" fmla="*/ 28 h 403"/>
                  <a:gd name="T8" fmla="*/ 626 w 814"/>
                  <a:gd name="T9" fmla="*/ 26 h 403"/>
                  <a:gd name="T10" fmla="*/ 627 w 814"/>
                  <a:gd name="T11" fmla="*/ 23 h 403"/>
                  <a:gd name="T12" fmla="*/ 633 w 814"/>
                  <a:gd name="T13" fmla="*/ 21 h 403"/>
                  <a:gd name="T14" fmla="*/ 635 w 814"/>
                  <a:gd name="T15" fmla="*/ 20 h 403"/>
                  <a:gd name="T16" fmla="*/ 640 w 814"/>
                  <a:gd name="T17" fmla="*/ 17 h 403"/>
                  <a:gd name="T18" fmla="*/ 647 w 814"/>
                  <a:gd name="T19" fmla="*/ 16 h 403"/>
                  <a:gd name="T20" fmla="*/ 644 w 814"/>
                  <a:gd name="T21" fmla="*/ 14 h 403"/>
                  <a:gd name="T22" fmla="*/ 628 w 814"/>
                  <a:gd name="T23" fmla="*/ 21 h 403"/>
                  <a:gd name="T24" fmla="*/ 649 w 814"/>
                  <a:gd name="T25" fmla="*/ 11 h 403"/>
                  <a:gd name="T26" fmla="*/ 664 w 814"/>
                  <a:gd name="T27" fmla="*/ 6 h 403"/>
                  <a:gd name="T28" fmla="*/ 678 w 814"/>
                  <a:gd name="T29" fmla="*/ 0 h 403"/>
                  <a:gd name="T30" fmla="*/ 712 w 814"/>
                  <a:gd name="T31" fmla="*/ 18 h 403"/>
                  <a:gd name="T32" fmla="*/ 740 w 814"/>
                  <a:gd name="T33" fmla="*/ 18 h 403"/>
                  <a:gd name="T34" fmla="*/ 770 w 814"/>
                  <a:gd name="T35" fmla="*/ 13 h 403"/>
                  <a:gd name="T36" fmla="*/ 805 w 814"/>
                  <a:gd name="T37" fmla="*/ 10 h 403"/>
                  <a:gd name="T38" fmla="*/ 813 w 814"/>
                  <a:gd name="T39" fmla="*/ 11 h 403"/>
                  <a:gd name="T40" fmla="*/ 809 w 814"/>
                  <a:gd name="T41" fmla="*/ 134 h 403"/>
                  <a:gd name="T42" fmla="*/ 304 w 814"/>
                  <a:gd name="T43" fmla="*/ 396 h 403"/>
                  <a:gd name="T44" fmla="*/ 214 w 814"/>
                  <a:gd name="T45" fmla="*/ 386 h 403"/>
                  <a:gd name="T46" fmla="*/ 185 w 814"/>
                  <a:gd name="T47" fmla="*/ 402 h 403"/>
                  <a:gd name="T48" fmla="*/ 100 w 814"/>
                  <a:gd name="T49" fmla="*/ 386 h 403"/>
                  <a:gd name="T50" fmla="*/ 72 w 814"/>
                  <a:gd name="T51" fmla="*/ 399 h 403"/>
                  <a:gd name="T52" fmla="*/ 0 w 814"/>
                  <a:gd name="T53" fmla="*/ 380 h 403"/>
                  <a:gd name="T54" fmla="*/ 3 w 814"/>
                  <a:gd name="T55" fmla="*/ 375 h 403"/>
                  <a:gd name="T56" fmla="*/ 26 w 814"/>
                  <a:gd name="T57" fmla="*/ 3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4" h="403">
                    <a:moveTo>
                      <a:pt x="26" y="341"/>
                    </a:moveTo>
                    <a:lnTo>
                      <a:pt x="594" y="38"/>
                    </a:lnTo>
                    <a:lnTo>
                      <a:pt x="608" y="37"/>
                    </a:lnTo>
                    <a:lnTo>
                      <a:pt x="619" y="28"/>
                    </a:lnTo>
                    <a:lnTo>
                      <a:pt x="626" y="26"/>
                    </a:lnTo>
                    <a:lnTo>
                      <a:pt x="627" y="23"/>
                    </a:lnTo>
                    <a:lnTo>
                      <a:pt x="633" y="21"/>
                    </a:lnTo>
                    <a:lnTo>
                      <a:pt x="635" y="20"/>
                    </a:lnTo>
                    <a:lnTo>
                      <a:pt x="640" y="17"/>
                    </a:lnTo>
                    <a:lnTo>
                      <a:pt x="647" y="16"/>
                    </a:lnTo>
                    <a:lnTo>
                      <a:pt x="644" y="14"/>
                    </a:lnTo>
                    <a:lnTo>
                      <a:pt x="628" y="21"/>
                    </a:lnTo>
                    <a:lnTo>
                      <a:pt x="649" y="11"/>
                    </a:lnTo>
                    <a:lnTo>
                      <a:pt x="664" y="6"/>
                    </a:lnTo>
                    <a:lnTo>
                      <a:pt x="678" y="0"/>
                    </a:lnTo>
                    <a:lnTo>
                      <a:pt x="712" y="18"/>
                    </a:lnTo>
                    <a:lnTo>
                      <a:pt x="740" y="18"/>
                    </a:lnTo>
                    <a:lnTo>
                      <a:pt x="770" y="13"/>
                    </a:lnTo>
                    <a:lnTo>
                      <a:pt x="805" y="10"/>
                    </a:lnTo>
                    <a:lnTo>
                      <a:pt x="813" y="11"/>
                    </a:lnTo>
                    <a:lnTo>
                      <a:pt x="809" y="134"/>
                    </a:lnTo>
                    <a:lnTo>
                      <a:pt x="304" y="396"/>
                    </a:lnTo>
                    <a:lnTo>
                      <a:pt x="214" y="386"/>
                    </a:lnTo>
                    <a:lnTo>
                      <a:pt x="185" y="402"/>
                    </a:lnTo>
                    <a:lnTo>
                      <a:pt x="100" y="386"/>
                    </a:lnTo>
                    <a:lnTo>
                      <a:pt x="72" y="399"/>
                    </a:lnTo>
                    <a:lnTo>
                      <a:pt x="0" y="380"/>
                    </a:lnTo>
                    <a:lnTo>
                      <a:pt x="3" y="375"/>
                    </a:lnTo>
                    <a:lnTo>
                      <a:pt x="26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28" name="Line 60"/>
              <p:cNvSpPr>
                <a:spLocks noChangeShapeType="1"/>
              </p:cNvSpPr>
              <p:nvPr/>
            </p:nvSpPr>
            <p:spPr bwMode="auto">
              <a:xfrm flipV="1">
                <a:off x="4530" y="512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6829" name="Group 61"/>
              <p:cNvGrpSpPr/>
              <p:nvPr/>
            </p:nvGrpSpPr>
            <p:grpSpPr bwMode="auto">
              <a:xfrm>
                <a:off x="4159" y="794"/>
                <a:ext cx="416" cy="134"/>
                <a:chOff x="4159" y="794"/>
                <a:chExt cx="416" cy="134"/>
              </a:xfrm>
            </p:grpSpPr>
            <p:sp>
              <p:nvSpPr>
                <p:cNvPr id="416830" name="Oval 62"/>
                <p:cNvSpPr>
                  <a:spLocks noChangeArrowheads="1"/>
                </p:cNvSpPr>
                <p:nvPr/>
              </p:nvSpPr>
              <p:spPr bwMode="auto">
                <a:xfrm>
                  <a:off x="4159" y="864"/>
                  <a:ext cx="85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1" name="Oval 63"/>
                <p:cNvSpPr>
                  <a:spLocks noChangeArrowheads="1"/>
                </p:cNvSpPr>
                <p:nvPr/>
              </p:nvSpPr>
              <p:spPr bwMode="auto">
                <a:xfrm>
                  <a:off x="426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2" name="Oval 64"/>
                <p:cNvSpPr>
                  <a:spLocks noChangeArrowheads="1"/>
                </p:cNvSpPr>
                <p:nvPr/>
              </p:nvSpPr>
              <p:spPr bwMode="auto">
                <a:xfrm>
                  <a:off x="4377" y="86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3" name="Oval 65"/>
                <p:cNvSpPr>
                  <a:spLocks noChangeArrowheads="1"/>
                </p:cNvSpPr>
                <p:nvPr/>
              </p:nvSpPr>
              <p:spPr bwMode="auto">
                <a:xfrm>
                  <a:off x="448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225" y="903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43" y="903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449" y="905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7" name="Oval 69"/>
                <p:cNvSpPr>
                  <a:spLocks noChangeArrowheads="1"/>
                </p:cNvSpPr>
                <p:nvPr/>
              </p:nvSpPr>
              <p:spPr bwMode="auto">
                <a:xfrm>
                  <a:off x="423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8" name="Oval 70"/>
                <p:cNvSpPr>
                  <a:spLocks noChangeArrowheads="1"/>
                </p:cNvSpPr>
                <p:nvPr/>
              </p:nvSpPr>
              <p:spPr bwMode="auto">
                <a:xfrm>
                  <a:off x="434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39" name="Oval 71"/>
                <p:cNvSpPr>
                  <a:spLocks noChangeArrowheads="1"/>
                </p:cNvSpPr>
                <p:nvPr/>
              </p:nvSpPr>
              <p:spPr bwMode="auto">
                <a:xfrm>
                  <a:off x="4452" y="79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4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306" y="832"/>
                  <a:ext cx="28" cy="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841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414" y="835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6842" name="Line 74"/>
              <p:cNvSpPr>
                <a:spLocks noChangeShapeType="1"/>
              </p:cNvSpPr>
              <p:nvPr/>
            </p:nvSpPr>
            <p:spPr bwMode="auto">
              <a:xfrm flipV="1">
                <a:off x="4476" y="453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3" name="Line 75"/>
              <p:cNvSpPr>
                <a:spLocks noChangeShapeType="1"/>
              </p:cNvSpPr>
              <p:nvPr/>
            </p:nvSpPr>
            <p:spPr bwMode="auto">
              <a:xfrm flipV="1">
                <a:off x="4364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844" name="Line 76"/>
              <p:cNvSpPr>
                <a:spLocks noChangeShapeType="1"/>
              </p:cNvSpPr>
              <p:nvPr/>
            </p:nvSpPr>
            <p:spPr bwMode="auto">
              <a:xfrm flipV="1">
                <a:off x="4253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6845" name="Rectangle 77"/>
          <p:cNvSpPr>
            <a:spLocks noChangeArrowheads="1"/>
          </p:cNvSpPr>
          <p:nvPr/>
        </p:nvSpPr>
        <p:spPr bwMode="auto">
          <a:xfrm>
            <a:off x="1739900" y="1430338"/>
            <a:ext cx="6254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9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8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7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6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5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4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3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2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1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0     </a:t>
            </a:r>
          </a:p>
        </p:txBody>
      </p:sp>
      <p:sp>
        <p:nvSpPr>
          <p:cNvPr id="416846" name="Rectangle 78"/>
          <p:cNvSpPr>
            <a:spLocks noChangeArrowheads="1"/>
          </p:cNvSpPr>
          <p:nvPr/>
        </p:nvSpPr>
        <p:spPr bwMode="auto">
          <a:xfrm>
            <a:off x="1876425" y="1296988"/>
            <a:ext cx="390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2000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6847" name="Freeform 79"/>
          <p:cNvSpPr/>
          <p:nvPr/>
        </p:nvSpPr>
        <p:spPr bwMode="auto">
          <a:xfrm>
            <a:off x="2035175" y="1703388"/>
            <a:ext cx="4637088" cy="4413250"/>
          </a:xfrm>
          <a:custGeom>
            <a:avLst/>
            <a:gdLst>
              <a:gd name="T0" fmla="*/ 0 w 2921"/>
              <a:gd name="T1" fmla="*/ 0 h 2780"/>
              <a:gd name="T2" fmla="*/ 0 w 2921"/>
              <a:gd name="T3" fmla="*/ 2779 h 2780"/>
              <a:gd name="T4" fmla="*/ 2920 w 2921"/>
              <a:gd name="T5" fmla="*/ 2779 h 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1" h="2780">
                <a:moveTo>
                  <a:pt x="0" y="0"/>
                </a:moveTo>
                <a:lnTo>
                  <a:pt x="0" y="2779"/>
                </a:lnTo>
                <a:lnTo>
                  <a:pt x="2920" y="2779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6848" name="Rectangle 80"/>
          <p:cNvSpPr>
            <a:spLocks noChangeArrowheads="1"/>
          </p:cNvSpPr>
          <p:nvPr/>
        </p:nvSpPr>
        <p:spPr bwMode="auto">
          <a:xfrm>
            <a:off x="3516313" y="0"/>
            <a:ext cx="5624512" cy="2838450"/>
          </a:xfrm>
          <a:prstGeom prst="rect">
            <a:avLst/>
          </a:prstGeom>
          <a:solidFill>
            <a:srgbClr val="00B2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4000" b="1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目标函数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 f = -2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- 3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约束条件   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8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12</a:t>
            </a: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          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1、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 0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16849" name="Group 81"/>
          <p:cNvGrpSpPr/>
          <p:nvPr/>
        </p:nvGrpSpPr>
        <p:grpSpPr bwMode="auto">
          <a:xfrm>
            <a:off x="2022475" y="3133725"/>
            <a:ext cx="5100638" cy="3367088"/>
            <a:chOff x="1274" y="1974"/>
            <a:chExt cx="3213" cy="2121"/>
          </a:xfrm>
        </p:grpSpPr>
        <p:sp>
          <p:nvSpPr>
            <p:cNvPr id="416850" name="Rectangle 82"/>
            <p:cNvSpPr>
              <a:spLocks noChangeArrowheads="1"/>
            </p:cNvSpPr>
            <p:nvPr/>
          </p:nvSpPr>
          <p:spPr bwMode="auto">
            <a:xfrm>
              <a:off x="1523" y="3659"/>
              <a:ext cx="2554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|	|	|	|	|	|	|	|	|</a:t>
              </a:r>
            </a:p>
            <a:p>
              <a:pPr>
                <a:lnSpc>
                  <a:spcPct val="110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1	2	3	4	5	6	7	8	9</a:t>
              </a:r>
            </a:p>
          </p:txBody>
        </p:sp>
        <p:sp>
          <p:nvSpPr>
            <p:cNvPr id="416851" name="Rectangle 83"/>
            <p:cNvSpPr>
              <a:spLocks noChangeArrowheads="1"/>
            </p:cNvSpPr>
            <p:nvPr/>
          </p:nvSpPr>
          <p:spPr bwMode="auto">
            <a:xfrm>
              <a:off x="4241" y="3741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sz="2000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6852" name="Rectangle 84"/>
            <p:cNvSpPr>
              <a:spLocks noChangeArrowheads="1"/>
            </p:cNvSpPr>
            <p:nvPr/>
          </p:nvSpPr>
          <p:spPr bwMode="auto">
            <a:xfrm>
              <a:off x="3211" y="2937"/>
              <a:ext cx="109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1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+ 2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2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8</a:t>
              </a:r>
            </a:p>
          </p:txBody>
        </p:sp>
        <p:sp>
          <p:nvSpPr>
            <p:cNvPr id="416853" name="Line 85"/>
            <p:cNvSpPr>
              <a:spLocks noChangeShapeType="1"/>
            </p:cNvSpPr>
            <p:nvPr/>
          </p:nvSpPr>
          <p:spPr bwMode="auto">
            <a:xfrm>
              <a:off x="1299" y="2645"/>
              <a:ext cx="2392" cy="1195"/>
            </a:xfrm>
            <a:prstGeom prst="line">
              <a:avLst/>
            </a:prstGeom>
            <a:noFill/>
            <a:ln w="50800">
              <a:solidFill>
                <a:srgbClr val="FF6F4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54" name="Line 86"/>
            <p:cNvSpPr>
              <a:spLocks noChangeShapeType="1"/>
            </p:cNvSpPr>
            <p:nvPr/>
          </p:nvSpPr>
          <p:spPr bwMode="auto">
            <a:xfrm flipV="1">
              <a:off x="3039" y="3243"/>
              <a:ext cx="306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55" name="Rectangle 87"/>
            <p:cNvSpPr>
              <a:spLocks noChangeArrowheads="1"/>
            </p:cNvSpPr>
            <p:nvPr/>
          </p:nvSpPr>
          <p:spPr bwMode="auto">
            <a:xfrm>
              <a:off x="3039" y="1974"/>
              <a:ext cx="81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4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1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16</a:t>
              </a:r>
            </a:p>
          </p:txBody>
        </p:sp>
        <p:sp>
          <p:nvSpPr>
            <p:cNvPr id="416856" name="Line 88"/>
            <p:cNvSpPr>
              <a:spLocks noChangeShapeType="1"/>
            </p:cNvSpPr>
            <p:nvPr/>
          </p:nvSpPr>
          <p:spPr bwMode="auto">
            <a:xfrm>
              <a:off x="2486" y="2317"/>
              <a:ext cx="5" cy="1523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57" name="Line 89"/>
            <p:cNvSpPr>
              <a:spLocks noChangeShapeType="1"/>
            </p:cNvSpPr>
            <p:nvPr/>
          </p:nvSpPr>
          <p:spPr bwMode="auto">
            <a:xfrm flipH="1">
              <a:off x="2552" y="2135"/>
              <a:ext cx="425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58" name="Rectangle 90"/>
            <p:cNvSpPr>
              <a:spLocks noChangeArrowheads="1"/>
            </p:cNvSpPr>
            <p:nvPr/>
          </p:nvSpPr>
          <p:spPr bwMode="auto">
            <a:xfrm>
              <a:off x="2962" y="2655"/>
              <a:ext cx="86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4 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2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16</a:t>
              </a:r>
            </a:p>
          </p:txBody>
        </p:sp>
        <p:sp>
          <p:nvSpPr>
            <p:cNvPr id="416859" name="Line 91"/>
            <p:cNvSpPr>
              <a:spLocks noChangeShapeType="1"/>
            </p:cNvSpPr>
            <p:nvPr/>
          </p:nvSpPr>
          <p:spPr bwMode="auto">
            <a:xfrm flipV="1">
              <a:off x="1274" y="2958"/>
              <a:ext cx="1724" cy="3"/>
            </a:xfrm>
            <a:prstGeom prst="line">
              <a:avLst/>
            </a:prstGeom>
            <a:noFill/>
            <a:ln w="50800">
              <a:solidFill>
                <a:srgbClr val="7FFFB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860" name="Line 92"/>
            <p:cNvSpPr>
              <a:spLocks noChangeShapeType="1"/>
            </p:cNvSpPr>
            <p:nvPr/>
          </p:nvSpPr>
          <p:spPr bwMode="auto">
            <a:xfrm flipH="1">
              <a:off x="2740" y="2842"/>
              <a:ext cx="201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6861" name="Freeform 93"/>
          <p:cNvSpPr/>
          <p:nvPr/>
        </p:nvSpPr>
        <p:spPr bwMode="auto">
          <a:xfrm>
            <a:off x="2060575" y="4722813"/>
            <a:ext cx="1905000" cy="1377950"/>
          </a:xfrm>
          <a:custGeom>
            <a:avLst/>
            <a:gdLst>
              <a:gd name="T0" fmla="*/ 0 w 1187"/>
              <a:gd name="T1" fmla="*/ 855 h 855"/>
              <a:gd name="T2" fmla="*/ 0 w 1187"/>
              <a:gd name="T3" fmla="*/ 0 h 855"/>
              <a:gd name="T4" fmla="*/ 651 w 1187"/>
              <a:gd name="T5" fmla="*/ 0 h 855"/>
              <a:gd name="T6" fmla="*/ 1187 w 1187"/>
              <a:gd name="T7" fmla="*/ 255 h 855"/>
              <a:gd name="T8" fmla="*/ 1187 w 1187"/>
              <a:gd name="T9" fmla="*/ 843 h 855"/>
              <a:gd name="T10" fmla="*/ 0 w 1187"/>
              <a:gd name="T11" fmla="*/ 855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7" h="855">
                <a:moveTo>
                  <a:pt x="0" y="855"/>
                </a:moveTo>
                <a:lnTo>
                  <a:pt x="0" y="0"/>
                </a:lnTo>
                <a:lnTo>
                  <a:pt x="651" y="0"/>
                </a:lnTo>
                <a:lnTo>
                  <a:pt x="1187" y="255"/>
                </a:lnTo>
                <a:lnTo>
                  <a:pt x="1187" y="843"/>
                </a:lnTo>
                <a:lnTo>
                  <a:pt x="0" y="8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862" name="Rectangle 94"/>
          <p:cNvSpPr>
            <a:spLocks noChangeArrowheads="1"/>
          </p:cNvSpPr>
          <p:nvPr/>
        </p:nvSpPr>
        <p:spPr bwMode="auto">
          <a:xfrm>
            <a:off x="2232025" y="5184775"/>
            <a:ext cx="15255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Tx/>
            </a:pPr>
            <a:r>
              <a:rPr lang="zh-CN" altLang="en-US" sz="28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可行域</a:t>
            </a:r>
            <a:endParaRPr lang="zh-CN" altLang="zh-CN" sz="2800" b="1">
              <a:solidFill>
                <a:schemeClr val="bg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6863" name="Rectangle 95"/>
          <p:cNvSpPr>
            <a:spLocks noChangeArrowheads="1"/>
          </p:cNvSpPr>
          <p:nvPr/>
        </p:nvSpPr>
        <p:spPr bwMode="auto">
          <a:xfrm>
            <a:off x="812800" y="395288"/>
            <a:ext cx="2373313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图解法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1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818" name="Group 2"/>
          <p:cNvGrpSpPr/>
          <p:nvPr/>
        </p:nvGrpSpPr>
        <p:grpSpPr bwMode="auto">
          <a:xfrm>
            <a:off x="5364163" y="461963"/>
            <a:ext cx="2933700" cy="1014412"/>
            <a:chOff x="3379" y="291"/>
            <a:chExt cx="1848" cy="639"/>
          </a:xfrm>
        </p:grpSpPr>
        <p:grpSp>
          <p:nvGrpSpPr>
            <p:cNvPr id="418819" name="Group 3"/>
            <p:cNvGrpSpPr/>
            <p:nvPr/>
          </p:nvGrpSpPr>
          <p:grpSpPr bwMode="auto">
            <a:xfrm>
              <a:off x="4190" y="293"/>
              <a:ext cx="620" cy="285"/>
              <a:chOff x="4190" y="293"/>
              <a:chExt cx="620" cy="285"/>
            </a:xfrm>
          </p:grpSpPr>
          <p:sp>
            <p:nvSpPr>
              <p:cNvPr id="418820" name="Freeform 4"/>
              <p:cNvSpPr/>
              <p:nvPr/>
            </p:nvSpPr>
            <p:spPr bwMode="auto">
              <a:xfrm>
                <a:off x="4578" y="398"/>
                <a:ext cx="196" cy="180"/>
              </a:xfrm>
              <a:custGeom>
                <a:avLst/>
                <a:gdLst>
                  <a:gd name="T0" fmla="*/ 0 w 196"/>
                  <a:gd name="T1" fmla="*/ 179 h 180"/>
                  <a:gd name="T2" fmla="*/ 195 w 196"/>
                  <a:gd name="T3" fmla="*/ 75 h 180"/>
                  <a:gd name="T4" fmla="*/ 175 w 196"/>
                  <a:gd name="T5" fmla="*/ 10 h 180"/>
                  <a:gd name="T6" fmla="*/ 118 w 196"/>
                  <a:gd name="T7" fmla="*/ 0 h 180"/>
                  <a:gd name="T8" fmla="*/ 66 w 196"/>
                  <a:gd name="T9" fmla="*/ 25 h 180"/>
                  <a:gd name="T10" fmla="*/ 14 w 196"/>
                  <a:gd name="T11" fmla="*/ 30 h 180"/>
                  <a:gd name="T12" fmla="*/ 0 w 196"/>
                  <a:gd name="T13" fmla="*/ 1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80">
                    <a:moveTo>
                      <a:pt x="0" y="179"/>
                    </a:moveTo>
                    <a:lnTo>
                      <a:pt x="195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9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21" name="Oval 5"/>
              <p:cNvSpPr>
                <a:spLocks noChangeArrowheads="1"/>
              </p:cNvSpPr>
              <p:nvPr/>
            </p:nvSpPr>
            <p:spPr bwMode="auto">
              <a:xfrm>
                <a:off x="4248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22" name="Oval 6"/>
              <p:cNvSpPr>
                <a:spLocks noChangeArrowheads="1"/>
              </p:cNvSpPr>
              <p:nvPr/>
            </p:nvSpPr>
            <p:spPr bwMode="auto">
              <a:xfrm>
                <a:off x="4689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23" name="Oval 7"/>
              <p:cNvSpPr>
                <a:spLocks noChangeArrowheads="1"/>
              </p:cNvSpPr>
              <p:nvPr/>
            </p:nvSpPr>
            <p:spPr bwMode="auto">
              <a:xfrm>
                <a:off x="4400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24" name="Oval 8"/>
              <p:cNvSpPr>
                <a:spLocks noChangeArrowheads="1"/>
              </p:cNvSpPr>
              <p:nvPr/>
            </p:nvSpPr>
            <p:spPr bwMode="auto">
              <a:xfrm>
                <a:off x="4541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25" name="Freeform 9"/>
              <p:cNvSpPr/>
              <p:nvPr/>
            </p:nvSpPr>
            <p:spPr bwMode="auto">
              <a:xfrm>
                <a:off x="4203" y="392"/>
                <a:ext cx="576" cy="93"/>
              </a:xfrm>
              <a:custGeom>
                <a:avLst/>
                <a:gdLst>
                  <a:gd name="T0" fmla="*/ 0 w 576"/>
                  <a:gd name="T1" fmla="*/ 37 h 93"/>
                  <a:gd name="T2" fmla="*/ 71 w 576"/>
                  <a:gd name="T3" fmla="*/ 4 h 93"/>
                  <a:gd name="T4" fmla="*/ 159 w 576"/>
                  <a:gd name="T5" fmla="*/ 19 h 93"/>
                  <a:gd name="T6" fmla="*/ 162 w 576"/>
                  <a:gd name="T7" fmla="*/ 29 h 93"/>
                  <a:gd name="T8" fmla="*/ 227 w 576"/>
                  <a:gd name="T9" fmla="*/ 0 h 93"/>
                  <a:gd name="T10" fmla="*/ 311 w 576"/>
                  <a:gd name="T11" fmla="*/ 19 h 93"/>
                  <a:gd name="T12" fmla="*/ 314 w 576"/>
                  <a:gd name="T13" fmla="*/ 24 h 93"/>
                  <a:gd name="T14" fmla="*/ 368 w 576"/>
                  <a:gd name="T15" fmla="*/ 2 h 93"/>
                  <a:gd name="T16" fmla="*/ 453 w 576"/>
                  <a:gd name="T17" fmla="*/ 22 h 93"/>
                  <a:gd name="T18" fmla="*/ 456 w 576"/>
                  <a:gd name="T19" fmla="*/ 31 h 93"/>
                  <a:gd name="T20" fmla="*/ 513 w 576"/>
                  <a:gd name="T21" fmla="*/ 4 h 93"/>
                  <a:gd name="T22" fmla="*/ 575 w 576"/>
                  <a:gd name="T23" fmla="*/ 72 h 93"/>
                  <a:gd name="T24" fmla="*/ 546 w 576"/>
                  <a:gd name="T25" fmla="*/ 92 h 93"/>
                  <a:gd name="T26" fmla="*/ 34 w 576"/>
                  <a:gd name="T27" fmla="*/ 92 h 93"/>
                  <a:gd name="T28" fmla="*/ 0 w 576"/>
                  <a:gd name="T29" fmla="*/ 3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6" h="93">
                    <a:moveTo>
                      <a:pt x="0" y="37"/>
                    </a:moveTo>
                    <a:lnTo>
                      <a:pt x="71" y="4"/>
                    </a:lnTo>
                    <a:lnTo>
                      <a:pt x="159" y="19"/>
                    </a:lnTo>
                    <a:lnTo>
                      <a:pt x="162" y="29"/>
                    </a:lnTo>
                    <a:lnTo>
                      <a:pt x="227" y="0"/>
                    </a:lnTo>
                    <a:lnTo>
                      <a:pt x="311" y="19"/>
                    </a:lnTo>
                    <a:lnTo>
                      <a:pt x="314" y="24"/>
                    </a:lnTo>
                    <a:lnTo>
                      <a:pt x="368" y="2"/>
                    </a:lnTo>
                    <a:lnTo>
                      <a:pt x="453" y="22"/>
                    </a:lnTo>
                    <a:lnTo>
                      <a:pt x="456" y="31"/>
                    </a:lnTo>
                    <a:lnTo>
                      <a:pt x="513" y="4"/>
                    </a:lnTo>
                    <a:lnTo>
                      <a:pt x="575" y="72"/>
                    </a:lnTo>
                    <a:lnTo>
                      <a:pt x="546" y="92"/>
                    </a:lnTo>
                    <a:lnTo>
                      <a:pt x="34" y="92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26" name="Freeform 10"/>
              <p:cNvSpPr/>
              <p:nvPr/>
            </p:nvSpPr>
            <p:spPr bwMode="auto">
              <a:xfrm>
                <a:off x="4532" y="306"/>
                <a:ext cx="195" cy="179"/>
              </a:xfrm>
              <a:custGeom>
                <a:avLst/>
                <a:gdLst>
                  <a:gd name="T0" fmla="*/ 0 w 195"/>
                  <a:gd name="T1" fmla="*/ 178 h 179"/>
                  <a:gd name="T2" fmla="*/ 194 w 195"/>
                  <a:gd name="T3" fmla="*/ 75 h 179"/>
                  <a:gd name="T4" fmla="*/ 175 w 195"/>
                  <a:gd name="T5" fmla="*/ 10 h 179"/>
                  <a:gd name="T6" fmla="*/ 118 w 195"/>
                  <a:gd name="T7" fmla="*/ 0 h 179"/>
                  <a:gd name="T8" fmla="*/ 66 w 195"/>
                  <a:gd name="T9" fmla="*/ 25 h 179"/>
                  <a:gd name="T10" fmla="*/ 14 w 195"/>
                  <a:gd name="T11" fmla="*/ 30 h 179"/>
                  <a:gd name="T12" fmla="*/ 0 w 195"/>
                  <a:gd name="T13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179">
                    <a:moveTo>
                      <a:pt x="0" y="178"/>
                    </a:moveTo>
                    <a:lnTo>
                      <a:pt x="194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27" name="Oval 11"/>
              <p:cNvSpPr>
                <a:spLocks noChangeArrowheads="1"/>
              </p:cNvSpPr>
              <p:nvPr/>
            </p:nvSpPr>
            <p:spPr bwMode="auto">
              <a:xfrm>
                <a:off x="4642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28" name="Oval 12"/>
              <p:cNvSpPr>
                <a:spLocks noChangeArrowheads="1"/>
              </p:cNvSpPr>
              <p:nvPr/>
            </p:nvSpPr>
            <p:spPr bwMode="auto">
              <a:xfrm>
                <a:off x="4352" y="293"/>
                <a:ext cx="123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29" name="Oval 13"/>
              <p:cNvSpPr>
                <a:spLocks noChangeArrowheads="1"/>
              </p:cNvSpPr>
              <p:nvPr/>
            </p:nvSpPr>
            <p:spPr bwMode="auto">
              <a:xfrm>
                <a:off x="4494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30" name="Freeform 14"/>
              <p:cNvSpPr/>
              <p:nvPr/>
            </p:nvSpPr>
            <p:spPr bwMode="auto">
              <a:xfrm>
                <a:off x="4190" y="298"/>
                <a:ext cx="541" cy="95"/>
              </a:xfrm>
              <a:custGeom>
                <a:avLst/>
                <a:gdLst>
                  <a:gd name="T0" fmla="*/ 23 w 541"/>
                  <a:gd name="T1" fmla="*/ 78 h 95"/>
                  <a:gd name="T2" fmla="*/ 94 w 541"/>
                  <a:gd name="T3" fmla="*/ 42 h 95"/>
                  <a:gd name="T4" fmla="*/ 130 w 541"/>
                  <a:gd name="T5" fmla="*/ 21 h 95"/>
                  <a:gd name="T6" fmla="*/ 127 w 541"/>
                  <a:gd name="T7" fmla="*/ 30 h 95"/>
                  <a:gd name="T8" fmla="*/ 192 w 541"/>
                  <a:gd name="T9" fmla="*/ 0 h 95"/>
                  <a:gd name="T10" fmla="*/ 276 w 541"/>
                  <a:gd name="T11" fmla="*/ 19 h 95"/>
                  <a:gd name="T12" fmla="*/ 279 w 541"/>
                  <a:gd name="T13" fmla="*/ 25 h 95"/>
                  <a:gd name="T14" fmla="*/ 333 w 541"/>
                  <a:gd name="T15" fmla="*/ 2 h 95"/>
                  <a:gd name="T16" fmla="*/ 418 w 541"/>
                  <a:gd name="T17" fmla="*/ 23 h 95"/>
                  <a:gd name="T18" fmla="*/ 421 w 541"/>
                  <a:gd name="T19" fmla="*/ 32 h 95"/>
                  <a:gd name="T20" fmla="*/ 478 w 541"/>
                  <a:gd name="T21" fmla="*/ 4 h 95"/>
                  <a:gd name="T22" fmla="*/ 540 w 541"/>
                  <a:gd name="T23" fmla="*/ 74 h 95"/>
                  <a:gd name="T24" fmla="*/ 511 w 541"/>
                  <a:gd name="T25" fmla="*/ 94 h 95"/>
                  <a:gd name="T26" fmla="*/ 0 w 541"/>
                  <a:gd name="T27" fmla="*/ 94 h 95"/>
                  <a:gd name="T28" fmla="*/ 23 w 541"/>
                  <a:gd name="T29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1" h="95">
                    <a:moveTo>
                      <a:pt x="23" y="78"/>
                    </a:moveTo>
                    <a:lnTo>
                      <a:pt x="94" y="42"/>
                    </a:lnTo>
                    <a:lnTo>
                      <a:pt x="130" y="21"/>
                    </a:lnTo>
                    <a:lnTo>
                      <a:pt x="127" y="30"/>
                    </a:lnTo>
                    <a:lnTo>
                      <a:pt x="192" y="0"/>
                    </a:lnTo>
                    <a:lnTo>
                      <a:pt x="276" y="19"/>
                    </a:lnTo>
                    <a:lnTo>
                      <a:pt x="279" y="25"/>
                    </a:lnTo>
                    <a:lnTo>
                      <a:pt x="333" y="2"/>
                    </a:lnTo>
                    <a:lnTo>
                      <a:pt x="418" y="23"/>
                    </a:lnTo>
                    <a:lnTo>
                      <a:pt x="421" y="32"/>
                    </a:lnTo>
                    <a:lnTo>
                      <a:pt x="478" y="4"/>
                    </a:lnTo>
                    <a:lnTo>
                      <a:pt x="540" y="74"/>
                    </a:lnTo>
                    <a:lnTo>
                      <a:pt x="511" y="94"/>
                    </a:lnTo>
                    <a:lnTo>
                      <a:pt x="0" y="94"/>
                    </a:lnTo>
                    <a:lnTo>
                      <a:pt x="23" y="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8831" name="Freeform 15"/>
            <p:cNvSpPr/>
            <p:nvPr/>
          </p:nvSpPr>
          <p:spPr bwMode="auto">
            <a:xfrm>
              <a:off x="3417" y="380"/>
              <a:ext cx="1198" cy="540"/>
            </a:xfrm>
            <a:custGeom>
              <a:avLst/>
              <a:gdLst>
                <a:gd name="T0" fmla="*/ 0 w 1198"/>
                <a:gd name="T1" fmla="*/ 454 h 540"/>
                <a:gd name="T2" fmla="*/ 845 w 1198"/>
                <a:gd name="T3" fmla="*/ 13 h 540"/>
                <a:gd name="T4" fmla="*/ 861 w 1198"/>
                <a:gd name="T5" fmla="*/ 3 h 540"/>
                <a:gd name="T6" fmla="*/ 878 w 1198"/>
                <a:gd name="T7" fmla="*/ 3 h 540"/>
                <a:gd name="T8" fmla="*/ 892 w 1198"/>
                <a:gd name="T9" fmla="*/ 0 h 540"/>
                <a:gd name="T10" fmla="*/ 906 w 1198"/>
                <a:gd name="T11" fmla="*/ 1 h 540"/>
                <a:gd name="T12" fmla="*/ 920 w 1198"/>
                <a:gd name="T13" fmla="*/ 6 h 540"/>
                <a:gd name="T14" fmla="*/ 930 w 1198"/>
                <a:gd name="T15" fmla="*/ 13 h 540"/>
                <a:gd name="T16" fmla="*/ 937 w 1198"/>
                <a:gd name="T17" fmla="*/ 17 h 540"/>
                <a:gd name="T18" fmla="*/ 946 w 1198"/>
                <a:gd name="T19" fmla="*/ 24 h 540"/>
                <a:gd name="T20" fmla="*/ 949 w 1198"/>
                <a:gd name="T21" fmla="*/ 29 h 540"/>
                <a:gd name="T22" fmla="*/ 951 w 1198"/>
                <a:gd name="T23" fmla="*/ 32 h 540"/>
                <a:gd name="T24" fmla="*/ 979 w 1198"/>
                <a:gd name="T25" fmla="*/ 18 h 540"/>
                <a:gd name="T26" fmla="*/ 998 w 1198"/>
                <a:gd name="T27" fmla="*/ 12 h 540"/>
                <a:gd name="T28" fmla="*/ 1017 w 1198"/>
                <a:gd name="T29" fmla="*/ 3 h 540"/>
                <a:gd name="T30" fmla="*/ 1062 w 1198"/>
                <a:gd name="T31" fmla="*/ 27 h 540"/>
                <a:gd name="T32" fmla="*/ 1100 w 1198"/>
                <a:gd name="T33" fmla="*/ 27 h 540"/>
                <a:gd name="T34" fmla="*/ 1140 w 1198"/>
                <a:gd name="T35" fmla="*/ 20 h 540"/>
                <a:gd name="T36" fmla="*/ 1187 w 1198"/>
                <a:gd name="T37" fmla="*/ 17 h 540"/>
                <a:gd name="T38" fmla="*/ 1197 w 1198"/>
                <a:gd name="T39" fmla="*/ 18 h 540"/>
                <a:gd name="T40" fmla="*/ 1192 w 1198"/>
                <a:gd name="T41" fmla="*/ 181 h 540"/>
                <a:gd name="T42" fmla="*/ 519 w 1198"/>
                <a:gd name="T43" fmla="*/ 532 h 540"/>
                <a:gd name="T44" fmla="*/ 399 w 1198"/>
                <a:gd name="T45" fmla="*/ 518 h 540"/>
                <a:gd name="T46" fmla="*/ 361 w 1198"/>
                <a:gd name="T47" fmla="*/ 539 h 540"/>
                <a:gd name="T48" fmla="*/ 247 w 1198"/>
                <a:gd name="T49" fmla="*/ 518 h 540"/>
                <a:gd name="T50" fmla="*/ 210 w 1198"/>
                <a:gd name="T51" fmla="*/ 535 h 540"/>
                <a:gd name="T52" fmla="*/ 113 w 1198"/>
                <a:gd name="T53" fmla="*/ 509 h 540"/>
                <a:gd name="T54" fmla="*/ 66 w 1198"/>
                <a:gd name="T55" fmla="*/ 533 h 540"/>
                <a:gd name="T56" fmla="*/ 0 w 1198"/>
                <a:gd name="T57" fmla="*/ 4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8" h="540">
                  <a:moveTo>
                    <a:pt x="0" y="454"/>
                  </a:moveTo>
                  <a:lnTo>
                    <a:pt x="845" y="13"/>
                  </a:lnTo>
                  <a:lnTo>
                    <a:pt x="861" y="3"/>
                  </a:lnTo>
                  <a:lnTo>
                    <a:pt x="878" y="3"/>
                  </a:lnTo>
                  <a:lnTo>
                    <a:pt x="892" y="0"/>
                  </a:lnTo>
                  <a:lnTo>
                    <a:pt x="906" y="1"/>
                  </a:lnTo>
                  <a:lnTo>
                    <a:pt x="920" y="6"/>
                  </a:lnTo>
                  <a:lnTo>
                    <a:pt x="930" y="13"/>
                  </a:lnTo>
                  <a:lnTo>
                    <a:pt x="937" y="17"/>
                  </a:lnTo>
                  <a:lnTo>
                    <a:pt x="946" y="24"/>
                  </a:lnTo>
                  <a:lnTo>
                    <a:pt x="949" y="29"/>
                  </a:lnTo>
                  <a:lnTo>
                    <a:pt x="951" y="32"/>
                  </a:lnTo>
                  <a:lnTo>
                    <a:pt x="979" y="18"/>
                  </a:lnTo>
                  <a:lnTo>
                    <a:pt x="998" y="12"/>
                  </a:lnTo>
                  <a:lnTo>
                    <a:pt x="1017" y="3"/>
                  </a:lnTo>
                  <a:lnTo>
                    <a:pt x="1062" y="27"/>
                  </a:lnTo>
                  <a:lnTo>
                    <a:pt x="1100" y="27"/>
                  </a:lnTo>
                  <a:lnTo>
                    <a:pt x="1140" y="20"/>
                  </a:lnTo>
                  <a:lnTo>
                    <a:pt x="1187" y="17"/>
                  </a:lnTo>
                  <a:lnTo>
                    <a:pt x="1197" y="18"/>
                  </a:lnTo>
                  <a:lnTo>
                    <a:pt x="1192" y="181"/>
                  </a:lnTo>
                  <a:lnTo>
                    <a:pt x="519" y="532"/>
                  </a:lnTo>
                  <a:lnTo>
                    <a:pt x="399" y="518"/>
                  </a:lnTo>
                  <a:lnTo>
                    <a:pt x="361" y="539"/>
                  </a:lnTo>
                  <a:lnTo>
                    <a:pt x="247" y="518"/>
                  </a:lnTo>
                  <a:lnTo>
                    <a:pt x="210" y="535"/>
                  </a:lnTo>
                  <a:lnTo>
                    <a:pt x="113" y="509"/>
                  </a:lnTo>
                  <a:lnTo>
                    <a:pt x="66" y="533"/>
                  </a:lnTo>
                  <a:lnTo>
                    <a:pt x="0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2" name="Line 16"/>
            <p:cNvSpPr>
              <a:spLocks noChangeShapeType="1"/>
            </p:cNvSpPr>
            <p:nvPr/>
          </p:nvSpPr>
          <p:spPr bwMode="auto">
            <a:xfrm flipV="1">
              <a:off x="3409" y="390"/>
              <a:ext cx="853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3" name="Line 17"/>
            <p:cNvSpPr>
              <a:spLocks noChangeShapeType="1"/>
            </p:cNvSpPr>
            <p:nvPr/>
          </p:nvSpPr>
          <p:spPr bwMode="auto">
            <a:xfrm flipV="1">
              <a:off x="3923" y="469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4" name="Line 18"/>
            <p:cNvSpPr>
              <a:spLocks noChangeShapeType="1"/>
            </p:cNvSpPr>
            <p:nvPr/>
          </p:nvSpPr>
          <p:spPr bwMode="auto">
            <a:xfrm flipV="1">
              <a:off x="3852" y="390"/>
              <a:ext cx="854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5" name="Line 19"/>
            <p:cNvSpPr>
              <a:spLocks noChangeShapeType="1"/>
            </p:cNvSpPr>
            <p:nvPr/>
          </p:nvSpPr>
          <p:spPr bwMode="auto">
            <a:xfrm flipV="1">
              <a:off x="3702" y="390"/>
              <a:ext cx="852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6" name="Line 20"/>
            <p:cNvSpPr>
              <a:spLocks noChangeShapeType="1"/>
            </p:cNvSpPr>
            <p:nvPr/>
          </p:nvSpPr>
          <p:spPr bwMode="auto">
            <a:xfrm flipV="1">
              <a:off x="3553" y="390"/>
              <a:ext cx="856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7" name="Freeform 21"/>
            <p:cNvSpPr/>
            <p:nvPr/>
          </p:nvSpPr>
          <p:spPr bwMode="auto">
            <a:xfrm>
              <a:off x="3483" y="291"/>
              <a:ext cx="1085" cy="537"/>
            </a:xfrm>
            <a:custGeom>
              <a:avLst/>
              <a:gdLst>
                <a:gd name="T0" fmla="*/ 35 w 1085"/>
                <a:gd name="T1" fmla="*/ 454 h 537"/>
                <a:gd name="T2" fmla="*/ 793 w 1085"/>
                <a:gd name="T3" fmla="*/ 51 h 537"/>
                <a:gd name="T4" fmla="*/ 812 w 1085"/>
                <a:gd name="T5" fmla="*/ 49 h 537"/>
                <a:gd name="T6" fmla="*/ 826 w 1085"/>
                <a:gd name="T7" fmla="*/ 37 h 537"/>
                <a:gd name="T8" fmla="*/ 835 w 1085"/>
                <a:gd name="T9" fmla="*/ 36 h 537"/>
                <a:gd name="T10" fmla="*/ 836 w 1085"/>
                <a:gd name="T11" fmla="*/ 31 h 537"/>
                <a:gd name="T12" fmla="*/ 844 w 1085"/>
                <a:gd name="T13" fmla="*/ 28 h 537"/>
                <a:gd name="T14" fmla="*/ 847 w 1085"/>
                <a:gd name="T15" fmla="*/ 27 h 537"/>
                <a:gd name="T16" fmla="*/ 854 w 1085"/>
                <a:gd name="T17" fmla="*/ 22 h 537"/>
                <a:gd name="T18" fmla="*/ 863 w 1085"/>
                <a:gd name="T19" fmla="*/ 21 h 537"/>
                <a:gd name="T20" fmla="*/ 858 w 1085"/>
                <a:gd name="T21" fmla="*/ 19 h 537"/>
                <a:gd name="T22" fmla="*/ 838 w 1085"/>
                <a:gd name="T23" fmla="*/ 29 h 537"/>
                <a:gd name="T24" fmla="*/ 866 w 1085"/>
                <a:gd name="T25" fmla="*/ 15 h 537"/>
                <a:gd name="T26" fmla="*/ 885 w 1085"/>
                <a:gd name="T27" fmla="*/ 8 h 537"/>
                <a:gd name="T28" fmla="*/ 904 w 1085"/>
                <a:gd name="T29" fmla="*/ 0 h 537"/>
                <a:gd name="T30" fmla="*/ 949 w 1085"/>
                <a:gd name="T31" fmla="*/ 24 h 537"/>
                <a:gd name="T32" fmla="*/ 987 w 1085"/>
                <a:gd name="T33" fmla="*/ 24 h 537"/>
                <a:gd name="T34" fmla="*/ 1027 w 1085"/>
                <a:gd name="T35" fmla="*/ 17 h 537"/>
                <a:gd name="T36" fmla="*/ 1074 w 1085"/>
                <a:gd name="T37" fmla="*/ 13 h 537"/>
                <a:gd name="T38" fmla="*/ 1084 w 1085"/>
                <a:gd name="T39" fmla="*/ 15 h 537"/>
                <a:gd name="T40" fmla="*/ 1079 w 1085"/>
                <a:gd name="T41" fmla="*/ 178 h 537"/>
                <a:gd name="T42" fmla="*/ 406 w 1085"/>
                <a:gd name="T43" fmla="*/ 529 h 537"/>
                <a:gd name="T44" fmla="*/ 285 w 1085"/>
                <a:gd name="T45" fmla="*/ 515 h 537"/>
                <a:gd name="T46" fmla="*/ 247 w 1085"/>
                <a:gd name="T47" fmla="*/ 536 h 537"/>
                <a:gd name="T48" fmla="*/ 134 w 1085"/>
                <a:gd name="T49" fmla="*/ 515 h 537"/>
                <a:gd name="T50" fmla="*/ 96 w 1085"/>
                <a:gd name="T51" fmla="*/ 532 h 537"/>
                <a:gd name="T52" fmla="*/ 0 w 1085"/>
                <a:gd name="T53" fmla="*/ 506 h 537"/>
                <a:gd name="T54" fmla="*/ 3 w 1085"/>
                <a:gd name="T55" fmla="*/ 500 h 537"/>
                <a:gd name="T56" fmla="*/ 35 w 1085"/>
                <a:gd name="T57" fmla="*/ 454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537">
                  <a:moveTo>
                    <a:pt x="35" y="454"/>
                  </a:moveTo>
                  <a:lnTo>
                    <a:pt x="793" y="51"/>
                  </a:lnTo>
                  <a:lnTo>
                    <a:pt x="812" y="49"/>
                  </a:lnTo>
                  <a:lnTo>
                    <a:pt x="826" y="37"/>
                  </a:lnTo>
                  <a:lnTo>
                    <a:pt x="835" y="36"/>
                  </a:lnTo>
                  <a:lnTo>
                    <a:pt x="836" y="31"/>
                  </a:lnTo>
                  <a:lnTo>
                    <a:pt x="844" y="28"/>
                  </a:lnTo>
                  <a:lnTo>
                    <a:pt x="847" y="27"/>
                  </a:lnTo>
                  <a:lnTo>
                    <a:pt x="854" y="22"/>
                  </a:lnTo>
                  <a:lnTo>
                    <a:pt x="863" y="21"/>
                  </a:lnTo>
                  <a:lnTo>
                    <a:pt x="858" y="19"/>
                  </a:lnTo>
                  <a:lnTo>
                    <a:pt x="838" y="29"/>
                  </a:lnTo>
                  <a:lnTo>
                    <a:pt x="866" y="15"/>
                  </a:lnTo>
                  <a:lnTo>
                    <a:pt x="885" y="8"/>
                  </a:lnTo>
                  <a:lnTo>
                    <a:pt x="904" y="0"/>
                  </a:lnTo>
                  <a:lnTo>
                    <a:pt x="949" y="24"/>
                  </a:lnTo>
                  <a:lnTo>
                    <a:pt x="987" y="24"/>
                  </a:lnTo>
                  <a:lnTo>
                    <a:pt x="1027" y="17"/>
                  </a:lnTo>
                  <a:lnTo>
                    <a:pt x="1074" y="13"/>
                  </a:lnTo>
                  <a:lnTo>
                    <a:pt x="1084" y="15"/>
                  </a:lnTo>
                  <a:lnTo>
                    <a:pt x="1079" y="178"/>
                  </a:lnTo>
                  <a:lnTo>
                    <a:pt x="406" y="529"/>
                  </a:lnTo>
                  <a:lnTo>
                    <a:pt x="285" y="515"/>
                  </a:lnTo>
                  <a:lnTo>
                    <a:pt x="247" y="536"/>
                  </a:lnTo>
                  <a:lnTo>
                    <a:pt x="134" y="515"/>
                  </a:lnTo>
                  <a:lnTo>
                    <a:pt x="96" y="532"/>
                  </a:lnTo>
                  <a:lnTo>
                    <a:pt x="0" y="506"/>
                  </a:lnTo>
                  <a:lnTo>
                    <a:pt x="3" y="500"/>
                  </a:lnTo>
                  <a:lnTo>
                    <a:pt x="35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8" name="Line 22"/>
            <p:cNvSpPr>
              <a:spLocks noChangeShapeType="1"/>
            </p:cNvSpPr>
            <p:nvPr/>
          </p:nvSpPr>
          <p:spPr bwMode="auto">
            <a:xfrm flipV="1">
              <a:off x="3876" y="376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8839" name="Group 23"/>
            <p:cNvGrpSpPr/>
            <p:nvPr/>
          </p:nvGrpSpPr>
          <p:grpSpPr bwMode="auto">
            <a:xfrm>
              <a:off x="3379" y="749"/>
              <a:ext cx="561" cy="181"/>
              <a:chOff x="3379" y="749"/>
              <a:chExt cx="561" cy="181"/>
            </a:xfrm>
          </p:grpSpPr>
          <p:grpSp>
            <p:nvGrpSpPr>
              <p:cNvPr id="418840" name="Group 24"/>
              <p:cNvGrpSpPr/>
              <p:nvPr/>
            </p:nvGrpSpPr>
            <p:grpSpPr bwMode="auto">
              <a:xfrm>
                <a:off x="3379" y="842"/>
                <a:ext cx="561" cy="84"/>
                <a:chOff x="3379" y="842"/>
                <a:chExt cx="561" cy="84"/>
              </a:xfrm>
            </p:grpSpPr>
            <p:sp>
              <p:nvSpPr>
                <p:cNvPr id="418841" name="Oval 25"/>
                <p:cNvSpPr>
                  <a:spLocks noChangeArrowheads="1"/>
                </p:cNvSpPr>
                <p:nvPr/>
              </p:nvSpPr>
              <p:spPr bwMode="auto">
                <a:xfrm>
                  <a:off x="3379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42" name="Oval 26"/>
                <p:cNvSpPr>
                  <a:spLocks noChangeArrowheads="1"/>
                </p:cNvSpPr>
                <p:nvPr/>
              </p:nvSpPr>
              <p:spPr bwMode="auto">
                <a:xfrm>
                  <a:off x="3526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43" name="Oval 27"/>
                <p:cNvSpPr>
                  <a:spLocks noChangeArrowheads="1"/>
                </p:cNvSpPr>
                <p:nvPr/>
              </p:nvSpPr>
              <p:spPr bwMode="auto">
                <a:xfrm>
                  <a:off x="3672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44" name="Oval 28"/>
                <p:cNvSpPr>
                  <a:spLocks noChangeArrowheads="1"/>
                </p:cNvSpPr>
                <p:nvPr/>
              </p:nvSpPr>
              <p:spPr bwMode="auto">
                <a:xfrm>
                  <a:off x="3818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8845" name="Line 29"/>
              <p:cNvSpPr>
                <a:spLocks noChangeShapeType="1"/>
              </p:cNvSpPr>
              <p:nvPr/>
            </p:nvSpPr>
            <p:spPr bwMode="auto">
              <a:xfrm flipV="1">
                <a:off x="3468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46" name="Line 30"/>
              <p:cNvSpPr>
                <a:spLocks noChangeShapeType="1"/>
              </p:cNvSpPr>
              <p:nvPr/>
            </p:nvSpPr>
            <p:spPr bwMode="auto">
              <a:xfrm flipV="1">
                <a:off x="3624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47" name="Line 31"/>
              <p:cNvSpPr>
                <a:spLocks noChangeShapeType="1"/>
              </p:cNvSpPr>
              <p:nvPr/>
            </p:nvSpPr>
            <p:spPr bwMode="auto">
              <a:xfrm flipV="1">
                <a:off x="3766" y="898"/>
                <a:ext cx="41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48" name="Oval 32"/>
              <p:cNvSpPr>
                <a:spLocks noChangeArrowheads="1"/>
              </p:cNvSpPr>
              <p:nvPr/>
            </p:nvSpPr>
            <p:spPr bwMode="auto">
              <a:xfrm>
                <a:off x="3478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49" name="Oval 33"/>
              <p:cNvSpPr>
                <a:spLocks noChangeArrowheads="1"/>
              </p:cNvSpPr>
              <p:nvPr/>
            </p:nvSpPr>
            <p:spPr bwMode="auto">
              <a:xfrm>
                <a:off x="3624" y="749"/>
                <a:ext cx="121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0" name="Oval 34"/>
              <p:cNvSpPr>
                <a:spLocks noChangeArrowheads="1"/>
              </p:cNvSpPr>
              <p:nvPr/>
            </p:nvSpPr>
            <p:spPr bwMode="auto">
              <a:xfrm>
                <a:off x="3771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1" name="Line 35"/>
              <p:cNvSpPr>
                <a:spLocks noChangeShapeType="1"/>
              </p:cNvSpPr>
              <p:nvPr/>
            </p:nvSpPr>
            <p:spPr bwMode="auto">
              <a:xfrm flipV="1">
                <a:off x="3576" y="802"/>
                <a:ext cx="4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52" name="Line 36"/>
              <p:cNvSpPr>
                <a:spLocks noChangeShapeType="1"/>
              </p:cNvSpPr>
              <p:nvPr/>
            </p:nvSpPr>
            <p:spPr bwMode="auto">
              <a:xfrm flipV="1">
                <a:off x="3719" y="807"/>
                <a:ext cx="40" cy="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8853" name="Line 37"/>
            <p:cNvSpPr>
              <a:spLocks noChangeShapeType="1"/>
            </p:cNvSpPr>
            <p:nvPr/>
          </p:nvSpPr>
          <p:spPr bwMode="auto">
            <a:xfrm flipV="1">
              <a:off x="3805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54" name="Line 38"/>
            <p:cNvSpPr>
              <a:spLocks noChangeShapeType="1"/>
            </p:cNvSpPr>
            <p:nvPr/>
          </p:nvSpPr>
          <p:spPr bwMode="auto">
            <a:xfrm flipV="1">
              <a:off x="3654" y="296"/>
              <a:ext cx="853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55" name="Line 39"/>
            <p:cNvSpPr>
              <a:spLocks noChangeShapeType="1"/>
            </p:cNvSpPr>
            <p:nvPr/>
          </p:nvSpPr>
          <p:spPr bwMode="auto">
            <a:xfrm flipV="1">
              <a:off x="3507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8856" name="Group 40"/>
            <p:cNvGrpSpPr/>
            <p:nvPr/>
          </p:nvGrpSpPr>
          <p:grpSpPr bwMode="auto">
            <a:xfrm>
              <a:off x="4159" y="448"/>
              <a:ext cx="1068" cy="480"/>
              <a:chOff x="4159" y="448"/>
              <a:chExt cx="1068" cy="480"/>
            </a:xfrm>
          </p:grpSpPr>
          <p:grpSp>
            <p:nvGrpSpPr>
              <p:cNvPr id="418857" name="Group 41"/>
              <p:cNvGrpSpPr/>
              <p:nvPr/>
            </p:nvGrpSpPr>
            <p:grpSpPr bwMode="auto">
              <a:xfrm>
                <a:off x="4766" y="452"/>
                <a:ext cx="461" cy="213"/>
                <a:chOff x="4766" y="452"/>
                <a:chExt cx="461" cy="213"/>
              </a:xfrm>
            </p:grpSpPr>
            <p:sp>
              <p:nvSpPr>
                <p:cNvPr id="418858" name="Freeform 42"/>
                <p:cNvSpPr/>
                <p:nvPr/>
              </p:nvSpPr>
              <p:spPr bwMode="auto">
                <a:xfrm>
                  <a:off x="5056" y="52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859" name="Oval 43"/>
                <p:cNvSpPr>
                  <a:spLocks noChangeArrowheads="1"/>
                </p:cNvSpPr>
                <p:nvPr/>
              </p:nvSpPr>
              <p:spPr bwMode="auto">
                <a:xfrm>
                  <a:off x="4811" y="522"/>
                  <a:ext cx="85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60" name="Oval 44"/>
                <p:cNvSpPr>
                  <a:spLocks noChangeArrowheads="1"/>
                </p:cNvSpPr>
                <p:nvPr/>
              </p:nvSpPr>
              <p:spPr bwMode="auto">
                <a:xfrm>
                  <a:off x="5139" y="522"/>
                  <a:ext cx="88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61" name="Oval 45"/>
                <p:cNvSpPr>
                  <a:spLocks noChangeArrowheads="1"/>
                </p:cNvSpPr>
                <p:nvPr/>
              </p:nvSpPr>
              <p:spPr bwMode="auto">
                <a:xfrm>
                  <a:off x="4924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62" name="Oval 46"/>
                <p:cNvSpPr>
                  <a:spLocks noChangeArrowheads="1"/>
                </p:cNvSpPr>
                <p:nvPr/>
              </p:nvSpPr>
              <p:spPr bwMode="auto">
                <a:xfrm>
                  <a:off x="5030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63" name="Freeform 47"/>
                <p:cNvSpPr/>
                <p:nvPr/>
              </p:nvSpPr>
              <p:spPr bwMode="auto">
                <a:xfrm>
                  <a:off x="4774" y="523"/>
                  <a:ext cx="431" cy="71"/>
                </a:xfrm>
                <a:custGeom>
                  <a:avLst/>
                  <a:gdLst>
                    <a:gd name="T0" fmla="*/ 0 w 431"/>
                    <a:gd name="T1" fmla="*/ 28 h 71"/>
                    <a:gd name="T2" fmla="*/ 53 w 431"/>
                    <a:gd name="T3" fmla="*/ 3 h 71"/>
                    <a:gd name="T4" fmla="*/ 119 w 431"/>
                    <a:gd name="T5" fmla="*/ 14 h 71"/>
                    <a:gd name="T6" fmla="*/ 122 w 431"/>
                    <a:gd name="T7" fmla="*/ 22 h 71"/>
                    <a:gd name="T8" fmla="*/ 170 w 431"/>
                    <a:gd name="T9" fmla="*/ 0 h 71"/>
                    <a:gd name="T10" fmla="*/ 233 w 431"/>
                    <a:gd name="T11" fmla="*/ 14 h 71"/>
                    <a:gd name="T12" fmla="*/ 235 w 431"/>
                    <a:gd name="T13" fmla="*/ 19 h 71"/>
                    <a:gd name="T14" fmla="*/ 275 w 431"/>
                    <a:gd name="T15" fmla="*/ 1 h 71"/>
                    <a:gd name="T16" fmla="*/ 339 w 431"/>
                    <a:gd name="T17" fmla="*/ 17 h 71"/>
                    <a:gd name="T18" fmla="*/ 341 w 431"/>
                    <a:gd name="T19" fmla="*/ 24 h 71"/>
                    <a:gd name="T20" fmla="*/ 384 w 431"/>
                    <a:gd name="T21" fmla="*/ 3 h 71"/>
                    <a:gd name="T22" fmla="*/ 430 w 431"/>
                    <a:gd name="T23" fmla="*/ 55 h 71"/>
                    <a:gd name="T24" fmla="*/ 408 w 431"/>
                    <a:gd name="T25" fmla="*/ 70 h 71"/>
                    <a:gd name="T26" fmla="*/ 25 w 431"/>
                    <a:gd name="T27" fmla="*/ 70 h 71"/>
                    <a:gd name="T28" fmla="*/ 0 w 431"/>
                    <a:gd name="T29" fmla="*/ 2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1" h="71">
                      <a:moveTo>
                        <a:pt x="0" y="28"/>
                      </a:moveTo>
                      <a:lnTo>
                        <a:pt x="53" y="3"/>
                      </a:lnTo>
                      <a:lnTo>
                        <a:pt x="119" y="14"/>
                      </a:lnTo>
                      <a:lnTo>
                        <a:pt x="122" y="22"/>
                      </a:lnTo>
                      <a:lnTo>
                        <a:pt x="170" y="0"/>
                      </a:lnTo>
                      <a:lnTo>
                        <a:pt x="233" y="14"/>
                      </a:lnTo>
                      <a:lnTo>
                        <a:pt x="235" y="19"/>
                      </a:lnTo>
                      <a:lnTo>
                        <a:pt x="275" y="1"/>
                      </a:lnTo>
                      <a:lnTo>
                        <a:pt x="339" y="17"/>
                      </a:lnTo>
                      <a:lnTo>
                        <a:pt x="341" y="24"/>
                      </a:lnTo>
                      <a:lnTo>
                        <a:pt x="384" y="3"/>
                      </a:lnTo>
                      <a:lnTo>
                        <a:pt x="430" y="55"/>
                      </a:lnTo>
                      <a:lnTo>
                        <a:pt x="408" y="70"/>
                      </a:lnTo>
                      <a:lnTo>
                        <a:pt x="25" y="70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864" name="Freeform 48"/>
                <p:cNvSpPr/>
                <p:nvPr/>
              </p:nvSpPr>
              <p:spPr bwMode="auto">
                <a:xfrm>
                  <a:off x="5022" y="45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865" name="Oval 49"/>
                <p:cNvSpPr>
                  <a:spLocks noChangeArrowheads="1"/>
                </p:cNvSpPr>
                <p:nvPr/>
              </p:nvSpPr>
              <p:spPr bwMode="auto">
                <a:xfrm>
                  <a:off x="5104" y="452"/>
                  <a:ext cx="87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66" name="Oval 50"/>
                <p:cNvSpPr>
                  <a:spLocks noChangeArrowheads="1"/>
                </p:cNvSpPr>
                <p:nvPr/>
              </p:nvSpPr>
              <p:spPr bwMode="auto">
                <a:xfrm>
                  <a:off x="4887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67" name="Oval 51"/>
                <p:cNvSpPr>
                  <a:spLocks noChangeArrowheads="1"/>
                </p:cNvSpPr>
                <p:nvPr/>
              </p:nvSpPr>
              <p:spPr bwMode="auto">
                <a:xfrm>
                  <a:off x="4993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68" name="Freeform 52"/>
                <p:cNvSpPr/>
                <p:nvPr/>
              </p:nvSpPr>
              <p:spPr bwMode="auto">
                <a:xfrm>
                  <a:off x="4766" y="454"/>
                  <a:ext cx="403" cy="70"/>
                </a:xfrm>
                <a:custGeom>
                  <a:avLst/>
                  <a:gdLst>
                    <a:gd name="T0" fmla="*/ 18 w 403"/>
                    <a:gd name="T1" fmla="*/ 57 h 70"/>
                    <a:gd name="T2" fmla="*/ 70 w 403"/>
                    <a:gd name="T3" fmla="*/ 31 h 70"/>
                    <a:gd name="T4" fmla="*/ 97 w 403"/>
                    <a:gd name="T5" fmla="*/ 15 h 70"/>
                    <a:gd name="T6" fmla="*/ 95 w 403"/>
                    <a:gd name="T7" fmla="*/ 22 h 70"/>
                    <a:gd name="T8" fmla="*/ 143 w 403"/>
                    <a:gd name="T9" fmla="*/ 0 h 70"/>
                    <a:gd name="T10" fmla="*/ 206 w 403"/>
                    <a:gd name="T11" fmla="*/ 14 h 70"/>
                    <a:gd name="T12" fmla="*/ 208 w 403"/>
                    <a:gd name="T13" fmla="*/ 18 h 70"/>
                    <a:gd name="T14" fmla="*/ 248 w 403"/>
                    <a:gd name="T15" fmla="*/ 1 h 70"/>
                    <a:gd name="T16" fmla="*/ 311 w 403"/>
                    <a:gd name="T17" fmla="*/ 16 h 70"/>
                    <a:gd name="T18" fmla="*/ 314 w 403"/>
                    <a:gd name="T19" fmla="*/ 23 h 70"/>
                    <a:gd name="T20" fmla="*/ 356 w 403"/>
                    <a:gd name="T21" fmla="*/ 3 h 70"/>
                    <a:gd name="T22" fmla="*/ 402 w 403"/>
                    <a:gd name="T23" fmla="*/ 54 h 70"/>
                    <a:gd name="T24" fmla="*/ 380 w 403"/>
                    <a:gd name="T25" fmla="*/ 69 h 70"/>
                    <a:gd name="T26" fmla="*/ 0 w 403"/>
                    <a:gd name="T27" fmla="*/ 69 h 70"/>
                    <a:gd name="T28" fmla="*/ 18 w 403"/>
                    <a:gd name="T29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3" h="70">
                      <a:moveTo>
                        <a:pt x="18" y="57"/>
                      </a:moveTo>
                      <a:lnTo>
                        <a:pt x="70" y="31"/>
                      </a:lnTo>
                      <a:lnTo>
                        <a:pt x="97" y="15"/>
                      </a:lnTo>
                      <a:lnTo>
                        <a:pt x="95" y="22"/>
                      </a:lnTo>
                      <a:lnTo>
                        <a:pt x="143" y="0"/>
                      </a:lnTo>
                      <a:lnTo>
                        <a:pt x="206" y="14"/>
                      </a:lnTo>
                      <a:lnTo>
                        <a:pt x="208" y="18"/>
                      </a:lnTo>
                      <a:lnTo>
                        <a:pt x="248" y="1"/>
                      </a:lnTo>
                      <a:lnTo>
                        <a:pt x="311" y="16"/>
                      </a:lnTo>
                      <a:lnTo>
                        <a:pt x="314" y="23"/>
                      </a:lnTo>
                      <a:lnTo>
                        <a:pt x="356" y="3"/>
                      </a:lnTo>
                      <a:lnTo>
                        <a:pt x="402" y="54"/>
                      </a:lnTo>
                      <a:lnTo>
                        <a:pt x="380" y="69"/>
                      </a:lnTo>
                      <a:lnTo>
                        <a:pt x="0" y="69"/>
                      </a:lnTo>
                      <a:lnTo>
                        <a:pt x="18" y="57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8869" name="Freeform 53"/>
              <p:cNvSpPr/>
              <p:nvPr/>
            </p:nvSpPr>
            <p:spPr bwMode="auto">
              <a:xfrm>
                <a:off x="4183" y="515"/>
                <a:ext cx="900" cy="405"/>
              </a:xfrm>
              <a:custGeom>
                <a:avLst/>
                <a:gdLst>
                  <a:gd name="T0" fmla="*/ 0 w 900"/>
                  <a:gd name="T1" fmla="*/ 341 h 405"/>
                  <a:gd name="T2" fmla="*/ 634 w 900"/>
                  <a:gd name="T3" fmla="*/ 10 h 405"/>
                  <a:gd name="T4" fmla="*/ 647 w 900"/>
                  <a:gd name="T5" fmla="*/ 2 h 405"/>
                  <a:gd name="T6" fmla="*/ 659 w 900"/>
                  <a:gd name="T7" fmla="*/ 2 h 405"/>
                  <a:gd name="T8" fmla="*/ 670 w 900"/>
                  <a:gd name="T9" fmla="*/ 0 h 405"/>
                  <a:gd name="T10" fmla="*/ 680 w 900"/>
                  <a:gd name="T11" fmla="*/ 1 h 405"/>
                  <a:gd name="T12" fmla="*/ 691 w 900"/>
                  <a:gd name="T13" fmla="*/ 5 h 405"/>
                  <a:gd name="T14" fmla="*/ 698 w 900"/>
                  <a:gd name="T15" fmla="*/ 10 h 405"/>
                  <a:gd name="T16" fmla="*/ 704 w 900"/>
                  <a:gd name="T17" fmla="*/ 12 h 405"/>
                  <a:gd name="T18" fmla="*/ 711 w 900"/>
                  <a:gd name="T19" fmla="*/ 17 h 405"/>
                  <a:gd name="T20" fmla="*/ 712 w 900"/>
                  <a:gd name="T21" fmla="*/ 21 h 405"/>
                  <a:gd name="T22" fmla="*/ 714 w 900"/>
                  <a:gd name="T23" fmla="*/ 24 h 405"/>
                  <a:gd name="T24" fmla="*/ 735 w 900"/>
                  <a:gd name="T25" fmla="*/ 14 h 405"/>
                  <a:gd name="T26" fmla="*/ 749 w 900"/>
                  <a:gd name="T27" fmla="*/ 9 h 405"/>
                  <a:gd name="T28" fmla="*/ 764 w 900"/>
                  <a:gd name="T29" fmla="*/ 2 h 405"/>
                  <a:gd name="T30" fmla="*/ 798 w 900"/>
                  <a:gd name="T31" fmla="*/ 20 h 405"/>
                  <a:gd name="T32" fmla="*/ 826 w 900"/>
                  <a:gd name="T33" fmla="*/ 20 h 405"/>
                  <a:gd name="T34" fmla="*/ 856 w 900"/>
                  <a:gd name="T35" fmla="*/ 15 h 405"/>
                  <a:gd name="T36" fmla="*/ 891 w 900"/>
                  <a:gd name="T37" fmla="*/ 12 h 405"/>
                  <a:gd name="T38" fmla="*/ 899 w 900"/>
                  <a:gd name="T39" fmla="*/ 14 h 405"/>
                  <a:gd name="T40" fmla="*/ 895 w 900"/>
                  <a:gd name="T41" fmla="*/ 136 h 405"/>
                  <a:gd name="T42" fmla="*/ 390 w 900"/>
                  <a:gd name="T43" fmla="*/ 398 h 405"/>
                  <a:gd name="T44" fmla="*/ 299 w 900"/>
                  <a:gd name="T45" fmla="*/ 388 h 405"/>
                  <a:gd name="T46" fmla="*/ 271 w 900"/>
                  <a:gd name="T47" fmla="*/ 404 h 405"/>
                  <a:gd name="T48" fmla="*/ 186 w 900"/>
                  <a:gd name="T49" fmla="*/ 388 h 405"/>
                  <a:gd name="T50" fmla="*/ 157 w 900"/>
                  <a:gd name="T51" fmla="*/ 401 h 405"/>
                  <a:gd name="T52" fmla="*/ 85 w 900"/>
                  <a:gd name="T53" fmla="*/ 382 h 405"/>
                  <a:gd name="T54" fmla="*/ 49 w 900"/>
                  <a:gd name="T55" fmla="*/ 399 h 405"/>
                  <a:gd name="T56" fmla="*/ 0 w 900"/>
                  <a:gd name="T57" fmla="*/ 341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0" h="405">
                    <a:moveTo>
                      <a:pt x="0" y="341"/>
                    </a:moveTo>
                    <a:lnTo>
                      <a:pt x="634" y="10"/>
                    </a:lnTo>
                    <a:lnTo>
                      <a:pt x="647" y="2"/>
                    </a:lnTo>
                    <a:lnTo>
                      <a:pt x="659" y="2"/>
                    </a:lnTo>
                    <a:lnTo>
                      <a:pt x="670" y="0"/>
                    </a:lnTo>
                    <a:lnTo>
                      <a:pt x="680" y="1"/>
                    </a:lnTo>
                    <a:lnTo>
                      <a:pt x="691" y="5"/>
                    </a:lnTo>
                    <a:lnTo>
                      <a:pt x="698" y="10"/>
                    </a:lnTo>
                    <a:lnTo>
                      <a:pt x="704" y="12"/>
                    </a:lnTo>
                    <a:lnTo>
                      <a:pt x="711" y="17"/>
                    </a:lnTo>
                    <a:lnTo>
                      <a:pt x="712" y="21"/>
                    </a:lnTo>
                    <a:lnTo>
                      <a:pt x="714" y="24"/>
                    </a:lnTo>
                    <a:lnTo>
                      <a:pt x="735" y="14"/>
                    </a:lnTo>
                    <a:lnTo>
                      <a:pt x="749" y="9"/>
                    </a:lnTo>
                    <a:lnTo>
                      <a:pt x="764" y="2"/>
                    </a:lnTo>
                    <a:lnTo>
                      <a:pt x="798" y="20"/>
                    </a:lnTo>
                    <a:lnTo>
                      <a:pt x="826" y="20"/>
                    </a:lnTo>
                    <a:lnTo>
                      <a:pt x="856" y="15"/>
                    </a:lnTo>
                    <a:lnTo>
                      <a:pt x="891" y="12"/>
                    </a:lnTo>
                    <a:lnTo>
                      <a:pt x="899" y="14"/>
                    </a:lnTo>
                    <a:lnTo>
                      <a:pt x="895" y="136"/>
                    </a:lnTo>
                    <a:lnTo>
                      <a:pt x="390" y="398"/>
                    </a:lnTo>
                    <a:lnTo>
                      <a:pt x="299" y="388"/>
                    </a:lnTo>
                    <a:lnTo>
                      <a:pt x="271" y="404"/>
                    </a:lnTo>
                    <a:lnTo>
                      <a:pt x="186" y="388"/>
                    </a:lnTo>
                    <a:lnTo>
                      <a:pt x="157" y="401"/>
                    </a:lnTo>
                    <a:lnTo>
                      <a:pt x="85" y="382"/>
                    </a:lnTo>
                    <a:lnTo>
                      <a:pt x="49" y="399"/>
                    </a:lnTo>
                    <a:lnTo>
                      <a:pt x="0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70" name="Line 54"/>
              <p:cNvSpPr>
                <a:spLocks noChangeShapeType="1"/>
              </p:cNvSpPr>
              <p:nvPr/>
            </p:nvSpPr>
            <p:spPr bwMode="auto">
              <a:xfrm flipV="1">
                <a:off x="418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71" name="Line 55"/>
              <p:cNvSpPr>
                <a:spLocks noChangeShapeType="1"/>
              </p:cNvSpPr>
              <p:nvPr/>
            </p:nvSpPr>
            <p:spPr bwMode="auto">
              <a:xfrm flipV="1">
                <a:off x="4566" y="583"/>
                <a:ext cx="636" cy="3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72" name="Line 56"/>
              <p:cNvSpPr>
                <a:spLocks noChangeShapeType="1"/>
              </p:cNvSpPr>
              <p:nvPr/>
            </p:nvSpPr>
            <p:spPr bwMode="auto">
              <a:xfrm flipV="1">
                <a:off x="4514" y="522"/>
                <a:ext cx="634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73" name="Line 57"/>
              <p:cNvSpPr>
                <a:spLocks noChangeShapeType="1"/>
              </p:cNvSpPr>
              <p:nvPr/>
            </p:nvSpPr>
            <p:spPr bwMode="auto">
              <a:xfrm flipV="1">
                <a:off x="440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74" name="Line 58"/>
              <p:cNvSpPr>
                <a:spLocks noChangeShapeType="1"/>
              </p:cNvSpPr>
              <p:nvPr/>
            </p:nvSpPr>
            <p:spPr bwMode="auto">
              <a:xfrm flipV="1">
                <a:off x="4289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75" name="Freeform 59"/>
              <p:cNvSpPr/>
              <p:nvPr/>
            </p:nvSpPr>
            <p:spPr bwMode="auto">
              <a:xfrm>
                <a:off x="4233" y="448"/>
                <a:ext cx="814" cy="403"/>
              </a:xfrm>
              <a:custGeom>
                <a:avLst/>
                <a:gdLst>
                  <a:gd name="T0" fmla="*/ 26 w 814"/>
                  <a:gd name="T1" fmla="*/ 341 h 403"/>
                  <a:gd name="T2" fmla="*/ 594 w 814"/>
                  <a:gd name="T3" fmla="*/ 38 h 403"/>
                  <a:gd name="T4" fmla="*/ 608 w 814"/>
                  <a:gd name="T5" fmla="*/ 37 h 403"/>
                  <a:gd name="T6" fmla="*/ 619 w 814"/>
                  <a:gd name="T7" fmla="*/ 28 h 403"/>
                  <a:gd name="T8" fmla="*/ 626 w 814"/>
                  <a:gd name="T9" fmla="*/ 26 h 403"/>
                  <a:gd name="T10" fmla="*/ 627 w 814"/>
                  <a:gd name="T11" fmla="*/ 23 h 403"/>
                  <a:gd name="T12" fmla="*/ 633 w 814"/>
                  <a:gd name="T13" fmla="*/ 21 h 403"/>
                  <a:gd name="T14" fmla="*/ 635 w 814"/>
                  <a:gd name="T15" fmla="*/ 20 h 403"/>
                  <a:gd name="T16" fmla="*/ 640 w 814"/>
                  <a:gd name="T17" fmla="*/ 17 h 403"/>
                  <a:gd name="T18" fmla="*/ 647 w 814"/>
                  <a:gd name="T19" fmla="*/ 16 h 403"/>
                  <a:gd name="T20" fmla="*/ 644 w 814"/>
                  <a:gd name="T21" fmla="*/ 14 h 403"/>
                  <a:gd name="T22" fmla="*/ 628 w 814"/>
                  <a:gd name="T23" fmla="*/ 21 h 403"/>
                  <a:gd name="T24" fmla="*/ 649 w 814"/>
                  <a:gd name="T25" fmla="*/ 11 h 403"/>
                  <a:gd name="T26" fmla="*/ 664 w 814"/>
                  <a:gd name="T27" fmla="*/ 6 h 403"/>
                  <a:gd name="T28" fmla="*/ 678 w 814"/>
                  <a:gd name="T29" fmla="*/ 0 h 403"/>
                  <a:gd name="T30" fmla="*/ 712 w 814"/>
                  <a:gd name="T31" fmla="*/ 18 h 403"/>
                  <a:gd name="T32" fmla="*/ 740 w 814"/>
                  <a:gd name="T33" fmla="*/ 18 h 403"/>
                  <a:gd name="T34" fmla="*/ 770 w 814"/>
                  <a:gd name="T35" fmla="*/ 13 h 403"/>
                  <a:gd name="T36" fmla="*/ 805 w 814"/>
                  <a:gd name="T37" fmla="*/ 10 h 403"/>
                  <a:gd name="T38" fmla="*/ 813 w 814"/>
                  <a:gd name="T39" fmla="*/ 11 h 403"/>
                  <a:gd name="T40" fmla="*/ 809 w 814"/>
                  <a:gd name="T41" fmla="*/ 134 h 403"/>
                  <a:gd name="T42" fmla="*/ 304 w 814"/>
                  <a:gd name="T43" fmla="*/ 396 h 403"/>
                  <a:gd name="T44" fmla="*/ 214 w 814"/>
                  <a:gd name="T45" fmla="*/ 386 h 403"/>
                  <a:gd name="T46" fmla="*/ 185 w 814"/>
                  <a:gd name="T47" fmla="*/ 402 h 403"/>
                  <a:gd name="T48" fmla="*/ 100 w 814"/>
                  <a:gd name="T49" fmla="*/ 386 h 403"/>
                  <a:gd name="T50" fmla="*/ 72 w 814"/>
                  <a:gd name="T51" fmla="*/ 399 h 403"/>
                  <a:gd name="T52" fmla="*/ 0 w 814"/>
                  <a:gd name="T53" fmla="*/ 380 h 403"/>
                  <a:gd name="T54" fmla="*/ 3 w 814"/>
                  <a:gd name="T55" fmla="*/ 375 h 403"/>
                  <a:gd name="T56" fmla="*/ 26 w 814"/>
                  <a:gd name="T57" fmla="*/ 3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4" h="403">
                    <a:moveTo>
                      <a:pt x="26" y="341"/>
                    </a:moveTo>
                    <a:lnTo>
                      <a:pt x="594" y="38"/>
                    </a:lnTo>
                    <a:lnTo>
                      <a:pt x="608" y="37"/>
                    </a:lnTo>
                    <a:lnTo>
                      <a:pt x="619" y="28"/>
                    </a:lnTo>
                    <a:lnTo>
                      <a:pt x="626" y="26"/>
                    </a:lnTo>
                    <a:lnTo>
                      <a:pt x="627" y="23"/>
                    </a:lnTo>
                    <a:lnTo>
                      <a:pt x="633" y="21"/>
                    </a:lnTo>
                    <a:lnTo>
                      <a:pt x="635" y="20"/>
                    </a:lnTo>
                    <a:lnTo>
                      <a:pt x="640" y="17"/>
                    </a:lnTo>
                    <a:lnTo>
                      <a:pt x="647" y="16"/>
                    </a:lnTo>
                    <a:lnTo>
                      <a:pt x="644" y="14"/>
                    </a:lnTo>
                    <a:lnTo>
                      <a:pt x="628" y="21"/>
                    </a:lnTo>
                    <a:lnTo>
                      <a:pt x="649" y="11"/>
                    </a:lnTo>
                    <a:lnTo>
                      <a:pt x="664" y="6"/>
                    </a:lnTo>
                    <a:lnTo>
                      <a:pt x="678" y="0"/>
                    </a:lnTo>
                    <a:lnTo>
                      <a:pt x="712" y="18"/>
                    </a:lnTo>
                    <a:lnTo>
                      <a:pt x="740" y="18"/>
                    </a:lnTo>
                    <a:lnTo>
                      <a:pt x="770" y="13"/>
                    </a:lnTo>
                    <a:lnTo>
                      <a:pt x="805" y="10"/>
                    </a:lnTo>
                    <a:lnTo>
                      <a:pt x="813" y="11"/>
                    </a:lnTo>
                    <a:lnTo>
                      <a:pt x="809" y="134"/>
                    </a:lnTo>
                    <a:lnTo>
                      <a:pt x="304" y="396"/>
                    </a:lnTo>
                    <a:lnTo>
                      <a:pt x="214" y="386"/>
                    </a:lnTo>
                    <a:lnTo>
                      <a:pt x="185" y="402"/>
                    </a:lnTo>
                    <a:lnTo>
                      <a:pt x="100" y="386"/>
                    </a:lnTo>
                    <a:lnTo>
                      <a:pt x="72" y="399"/>
                    </a:lnTo>
                    <a:lnTo>
                      <a:pt x="0" y="380"/>
                    </a:lnTo>
                    <a:lnTo>
                      <a:pt x="3" y="375"/>
                    </a:lnTo>
                    <a:lnTo>
                      <a:pt x="26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876" name="Line 60"/>
              <p:cNvSpPr>
                <a:spLocks noChangeShapeType="1"/>
              </p:cNvSpPr>
              <p:nvPr/>
            </p:nvSpPr>
            <p:spPr bwMode="auto">
              <a:xfrm flipV="1">
                <a:off x="4530" y="512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8877" name="Group 61"/>
              <p:cNvGrpSpPr/>
              <p:nvPr/>
            </p:nvGrpSpPr>
            <p:grpSpPr bwMode="auto">
              <a:xfrm>
                <a:off x="4159" y="794"/>
                <a:ext cx="416" cy="134"/>
                <a:chOff x="4159" y="794"/>
                <a:chExt cx="416" cy="134"/>
              </a:xfrm>
            </p:grpSpPr>
            <p:sp>
              <p:nvSpPr>
                <p:cNvPr id="418878" name="Oval 62"/>
                <p:cNvSpPr>
                  <a:spLocks noChangeArrowheads="1"/>
                </p:cNvSpPr>
                <p:nvPr/>
              </p:nvSpPr>
              <p:spPr bwMode="auto">
                <a:xfrm>
                  <a:off x="4159" y="864"/>
                  <a:ext cx="85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79" name="Oval 63"/>
                <p:cNvSpPr>
                  <a:spLocks noChangeArrowheads="1"/>
                </p:cNvSpPr>
                <p:nvPr/>
              </p:nvSpPr>
              <p:spPr bwMode="auto">
                <a:xfrm>
                  <a:off x="426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0" name="Oval 64"/>
                <p:cNvSpPr>
                  <a:spLocks noChangeArrowheads="1"/>
                </p:cNvSpPr>
                <p:nvPr/>
              </p:nvSpPr>
              <p:spPr bwMode="auto">
                <a:xfrm>
                  <a:off x="4377" y="86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1" name="Oval 65"/>
                <p:cNvSpPr>
                  <a:spLocks noChangeArrowheads="1"/>
                </p:cNvSpPr>
                <p:nvPr/>
              </p:nvSpPr>
              <p:spPr bwMode="auto">
                <a:xfrm>
                  <a:off x="448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225" y="903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43" y="903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449" y="905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5" name="Oval 69"/>
                <p:cNvSpPr>
                  <a:spLocks noChangeArrowheads="1"/>
                </p:cNvSpPr>
                <p:nvPr/>
              </p:nvSpPr>
              <p:spPr bwMode="auto">
                <a:xfrm>
                  <a:off x="423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6" name="Oval 70"/>
                <p:cNvSpPr>
                  <a:spLocks noChangeArrowheads="1"/>
                </p:cNvSpPr>
                <p:nvPr/>
              </p:nvSpPr>
              <p:spPr bwMode="auto">
                <a:xfrm>
                  <a:off x="434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7" name="Oval 71"/>
                <p:cNvSpPr>
                  <a:spLocks noChangeArrowheads="1"/>
                </p:cNvSpPr>
                <p:nvPr/>
              </p:nvSpPr>
              <p:spPr bwMode="auto">
                <a:xfrm>
                  <a:off x="4452" y="79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8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306" y="832"/>
                  <a:ext cx="28" cy="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8889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414" y="835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8890" name="Line 74"/>
              <p:cNvSpPr>
                <a:spLocks noChangeShapeType="1"/>
              </p:cNvSpPr>
              <p:nvPr/>
            </p:nvSpPr>
            <p:spPr bwMode="auto">
              <a:xfrm flipV="1">
                <a:off x="4476" y="453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91" name="Line 75"/>
              <p:cNvSpPr>
                <a:spLocks noChangeShapeType="1"/>
              </p:cNvSpPr>
              <p:nvPr/>
            </p:nvSpPr>
            <p:spPr bwMode="auto">
              <a:xfrm flipV="1">
                <a:off x="4364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892" name="Line 76"/>
              <p:cNvSpPr>
                <a:spLocks noChangeShapeType="1"/>
              </p:cNvSpPr>
              <p:nvPr/>
            </p:nvSpPr>
            <p:spPr bwMode="auto">
              <a:xfrm flipV="1">
                <a:off x="4253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8893" name="Rectangle 77"/>
          <p:cNvSpPr>
            <a:spLocks noChangeArrowheads="1"/>
          </p:cNvSpPr>
          <p:nvPr/>
        </p:nvSpPr>
        <p:spPr bwMode="auto">
          <a:xfrm>
            <a:off x="1739900" y="1430338"/>
            <a:ext cx="6254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9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8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7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6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5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4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3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2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1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0     </a:t>
            </a:r>
          </a:p>
        </p:txBody>
      </p:sp>
      <p:sp>
        <p:nvSpPr>
          <p:cNvPr id="418894" name="Rectangle 78"/>
          <p:cNvSpPr>
            <a:spLocks noChangeArrowheads="1"/>
          </p:cNvSpPr>
          <p:nvPr/>
        </p:nvSpPr>
        <p:spPr bwMode="auto">
          <a:xfrm>
            <a:off x="2417763" y="5808663"/>
            <a:ext cx="405447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|	|	|	|	|	|	|	|	|</a:t>
            </a:r>
          </a:p>
          <a:p>
            <a:pPr>
              <a:lnSpc>
                <a:spcPct val="110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1	2	3	4	5	6	7	8	9</a:t>
            </a:r>
          </a:p>
        </p:txBody>
      </p:sp>
      <p:sp>
        <p:nvSpPr>
          <p:cNvPr id="418895" name="Rectangle 79"/>
          <p:cNvSpPr>
            <a:spLocks noChangeArrowheads="1"/>
          </p:cNvSpPr>
          <p:nvPr/>
        </p:nvSpPr>
        <p:spPr bwMode="auto">
          <a:xfrm>
            <a:off x="6732588" y="5938838"/>
            <a:ext cx="390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2000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8896" name="Rectangle 80"/>
          <p:cNvSpPr>
            <a:spLocks noChangeArrowheads="1"/>
          </p:cNvSpPr>
          <p:nvPr/>
        </p:nvSpPr>
        <p:spPr bwMode="auto">
          <a:xfrm>
            <a:off x="1876425" y="1296988"/>
            <a:ext cx="390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2000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8897" name="Freeform 81"/>
          <p:cNvSpPr/>
          <p:nvPr/>
        </p:nvSpPr>
        <p:spPr bwMode="auto">
          <a:xfrm>
            <a:off x="2035175" y="1703388"/>
            <a:ext cx="4637088" cy="4413250"/>
          </a:xfrm>
          <a:custGeom>
            <a:avLst/>
            <a:gdLst>
              <a:gd name="T0" fmla="*/ 0 w 2921"/>
              <a:gd name="T1" fmla="*/ 0 h 2780"/>
              <a:gd name="T2" fmla="*/ 0 w 2921"/>
              <a:gd name="T3" fmla="*/ 2779 h 2780"/>
              <a:gd name="T4" fmla="*/ 2920 w 2921"/>
              <a:gd name="T5" fmla="*/ 2779 h 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1" h="2780">
                <a:moveTo>
                  <a:pt x="0" y="0"/>
                </a:moveTo>
                <a:lnTo>
                  <a:pt x="0" y="2779"/>
                </a:lnTo>
                <a:lnTo>
                  <a:pt x="2920" y="2779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8898" name="Rectangle 82"/>
          <p:cNvSpPr>
            <a:spLocks noChangeArrowheads="1"/>
          </p:cNvSpPr>
          <p:nvPr/>
        </p:nvSpPr>
        <p:spPr bwMode="auto">
          <a:xfrm>
            <a:off x="3516313" y="0"/>
            <a:ext cx="5624512" cy="2838450"/>
          </a:xfrm>
          <a:prstGeom prst="rect">
            <a:avLst/>
          </a:prstGeom>
          <a:solidFill>
            <a:srgbClr val="00B2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4000" b="1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目标函数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 f =-2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- 3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约束条件   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8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12</a:t>
            </a: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          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1、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 0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18899" name="Group 83"/>
          <p:cNvGrpSpPr/>
          <p:nvPr/>
        </p:nvGrpSpPr>
        <p:grpSpPr bwMode="auto">
          <a:xfrm>
            <a:off x="2022475" y="3133725"/>
            <a:ext cx="4808538" cy="2962275"/>
            <a:chOff x="1274" y="1974"/>
            <a:chExt cx="3029" cy="1866"/>
          </a:xfrm>
        </p:grpSpPr>
        <p:sp>
          <p:nvSpPr>
            <p:cNvPr id="418900" name="Rectangle 84"/>
            <p:cNvSpPr>
              <a:spLocks noChangeArrowheads="1"/>
            </p:cNvSpPr>
            <p:nvPr/>
          </p:nvSpPr>
          <p:spPr bwMode="auto">
            <a:xfrm>
              <a:off x="3211" y="2937"/>
              <a:ext cx="109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1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+ 2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2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8</a:t>
              </a:r>
            </a:p>
          </p:txBody>
        </p:sp>
        <p:sp>
          <p:nvSpPr>
            <p:cNvPr id="418901" name="Line 85"/>
            <p:cNvSpPr>
              <a:spLocks noChangeShapeType="1"/>
            </p:cNvSpPr>
            <p:nvPr/>
          </p:nvSpPr>
          <p:spPr bwMode="auto">
            <a:xfrm>
              <a:off x="1299" y="2645"/>
              <a:ext cx="2392" cy="1195"/>
            </a:xfrm>
            <a:prstGeom prst="line">
              <a:avLst/>
            </a:prstGeom>
            <a:noFill/>
            <a:ln w="50800">
              <a:solidFill>
                <a:srgbClr val="FF6F4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02" name="Line 86"/>
            <p:cNvSpPr>
              <a:spLocks noChangeShapeType="1"/>
            </p:cNvSpPr>
            <p:nvPr/>
          </p:nvSpPr>
          <p:spPr bwMode="auto">
            <a:xfrm flipV="1">
              <a:off x="3039" y="3243"/>
              <a:ext cx="306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03" name="Rectangle 87"/>
            <p:cNvSpPr>
              <a:spLocks noChangeArrowheads="1"/>
            </p:cNvSpPr>
            <p:nvPr/>
          </p:nvSpPr>
          <p:spPr bwMode="auto">
            <a:xfrm>
              <a:off x="3039" y="1974"/>
              <a:ext cx="81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4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1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16</a:t>
              </a:r>
            </a:p>
          </p:txBody>
        </p:sp>
        <p:sp>
          <p:nvSpPr>
            <p:cNvPr id="418904" name="Line 88"/>
            <p:cNvSpPr>
              <a:spLocks noChangeShapeType="1"/>
            </p:cNvSpPr>
            <p:nvPr/>
          </p:nvSpPr>
          <p:spPr bwMode="auto">
            <a:xfrm>
              <a:off x="2486" y="2215"/>
              <a:ext cx="5" cy="1625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05" name="Line 89"/>
            <p:cNvSpPr>
              <a:spLocks noChangeShapeType="1"/>
            </p:cNvSpPr>
            <p:nvPr/>
          </p:nvSpPr>
          <p:spPr bwMode="auto">
            <a:xfrm flipH="1">
              <a:off x="2552" y="2135"/>
              <a:ext cx="425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06" name="Rectangle 90"/>
            <p:cNvSpPr>
              <a:spLocks noChangeArrowheads="1"/>
            </p:cNvSpPr>
            <p:nvPr/>
          </p:nvSpPr>
          <p:spPr bwMode="auto">
            <a:xfrm>
              <a:off x="2962" y="2655"/>
              <a:ext cx="86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4 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2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16</a:t>
              </a:r>
            </a:p>
          </p:txBody>
        </p:sp>
        <p:sp>
          <p:nvSpPr>
            <p:cNvPr id="418907" name="Line 91"/>
            <p:cNvSpPr>
              <a:spLocks noChangeShapeType="1"/>
            </p:cNvSpPr>
            <p:nvPr/>
          </p:nvSpPr>
          <p:spPr bwMode="auto">
            <a:xfrm flipV="1">
              <a:off x="1274" y="2958"/>
              <a:ext cx="1724" cy="3"/>
            </a:xfrm>
            <a:prstGeom prst="line">
              <a:avLst/>
            </a:prstGeom>
            <a:noFill/>
            <a:ln w="50800">
              <a:solidFill>
                <a:srgbClr val="7FFFB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08" name="Line 92"/>
            <p:cNvSpPr>
              <a:spLocks noChangeShapeType="1"/>
            </p:cNvSpPr>
            <p:nvPr/>
          </p:nvSpPr>
          <p:spPr bwMode="auto">
            <a:xfrm flipH="1">
              <a:off x="2740" y="2842"/>
              <a:ext cx="201" cy="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8909" name="Freeform 93"/>
          <p:cNvSpPr/>
          <p:nvPr/>
        </p:nvSpPr>
        <p:spPr bwMode="auto">
          <a:xfrm>
            <a:off x="2025650" y="4703763"/>
            <a:ext cx="1925638" cy="1397000"/>
          </a:xfrm>
          <a:custGeom>
            <a:avLst/>
            <a:gdLst>
              <a:gd name="T0" fmla="*/ 0 w 1187"/>
              <a:gd name="T1" fmla="*/ 855 h 855"/>
              <a:gd name="T2" fmla="*/ 0 w 1187"/>
              <a:gd name="T3" fmla="*/ 0 h 855"/>
              <a:gd name="T4" fmla="*/ 651 w 1187"/>
              <a:gd name="T5" fmla="*/ 0 h 855"/>
              <a:gd name="T6" fmla="*/ 1187 w 1187"/>
              <a:gd name="T7" fmla="*/ 255 h 855"/>
              <a:gd name="T8" fmla="*/ 1187 w 1187"/>
              <a:gd name="T9" fmla="*/ 843 h 855"/>
              <a:gd name="T10" fmla="*/ 0 w 1187"/>
              <a:gd name="T11" fmla="*/ 855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7" h="855">
                <a:moveTo>
                  <a:pt x="0" y="855"/>
                </a:moveTo>
                <a:lnTo>
                  <a:pt x="0" y="0"/>
                </a:lnTo>
                <a:lnTo>
                  <a:pt x="651" y="0"/>
                </a:lnTo>
                <a:lnTo>
                  <a:pt x="1187" y="255"/>
                </a:lnTo>
                <a:lnTo>
                  <a:pt x="1187" y="843"/>
                </a:lnTo>
                <a:lnTo>
                  <a:pt x="0" y="8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8910" name="Rectangle 94"/>
          <p:cNvSpPr>
            <a:spLocks noChangeArrowheads="1"/>
          </p:cNvSpPr>
          <p:nvPr/>
        </p:nvSpPr>
        <p:spPr bwMode="auto">
          <a:xfrm>
            <a:off x="2232025" y="5184775"/>
            <a:ext cx="1525588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Tx/>
            </a:pPr>
            <a:r>
              <a:rPr lang="zh-CN" altLang="en-US" sz="28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可行域</a:t>
            </a:r>
            <a:endParaRPr lang="zh-CN" altLang="zh-CN" sz="2800" b="1">
              <a:solidFill>
                <a:schemeClr val="bg1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418911" name="Group 95"/>
          <p:cNvGrpSpPr/>
          <p:nvPr/>
        </p:nvGrpSpPr>
        <p:grpSpPr bwMode="auto">
          <a:xfrm>
            <a:off x="1957388" y="3921125"/>
            <a:ext cx="2566987" cy="1317625"/>
            <a:chOff x="1233" y="2470"/>
            <a:chExt cx="1617" cy="830"/>
          </a:xfrm>
        </p:grpSpPr>
        <p:sp>
          <p:nvSpPr>
            <p:cNvPr id="418912" name="Rectangle 96"/>
            <p:cNvSpPr>
              <a:spLocks noChangeArrowheads="1"/>
            </p:cNvSpPr>
            <p:nvPr/>
          </p:nvSpPr>
          <p:spPr bwMode="auto">
            <a:xfrm>
              <a:off x="1403" y="2470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18913" name="Line 97"/>
            <p:cNvSpPr>
              <a:spLocks noChangeShapeType="1"/>
            </p:cNvSpPr>
            <p:nvPr/>
          </p:nvSpPr>
          <p:spPr bwMode="auto">
            <a:xfrm flipH="1">
              <a:off x="1326" y="2712"/>
              <a:ext cx="156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14" name="Oval 98"/>
            <p:cNvSpPr>
              <a:spLocks noChangeArrowheads="1"/>
            </p:cNvSpPr>
            <p:nvPr/>
          </p:nvSpPr>
          <p:spPr bwMode="auto">
            <a:xfrm>
              <a:off x="1233" y="2920"/>
              <a:ext cx="89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15" name="Rectangle 99"/>
            <p:cNvSpPr>
              <a:spLocks noChangeArrowheads="1"/>
            </p:cNvSpPr>
            <p:nvPr/>
          </p:nvSpPr>
          <p:spPr bwMode="auto">
            <a:xfrm>
              <a:off x="1985" y="2578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18916" name="Oval 100"/>
            <p:cNvSpPr>
              <a:spLocks noChangeArrowheads="1"/>
            </p:cNvSpPr>
            <p:nvPr/>
          </p:nvSpPr>
          <p:spPr bwMode="auto">
            <a:xfrm>
              <a:off x="1866" y="2913"/>
              <a:ext cx="89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17" name="Rectangle 101"/>
            <p:cNvSpPr>
              <a:spLocks noChangeArrowheads="1"/>
            </p:cNvSpPr>
            <p:nvPr/>
          </p:nvSpPr>
          <p:spPr bwMode="auto">
            <a:xfrm>
              <a:off x="2597" y="3014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18918" name="Oval 102"/>
            <p:cNvSpPr>
              <a:spLocks noChangeArrowheads="1"/>
            </p:cNvSpPr>
            <p:nvPr/>
          </p:nvSpPr>
          <p:spPr bwMode="auto">
            <a:xfrm>
              <a:off x="2453" y="3195"/>
              <a:ext cx="89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8919" name="Group 103"/>
          <p:cNvGrpSpPr/>
          <p:nvPr/>
        </p:nvGrpSpPr>
        <p:grpSpPr bwMode="auto">
          <a:xfrm>
            <a:off x="1466850" y="5635625"/>
            <a:ext cx="2921000" cy="896938"/>
            <a:chOff x="924" y="3550"/>
            <a:chExt cx="1840" cy="565"/>
          </a:xfrm>
        </p:grpSpPr>
        <p:sp>
          <p:nvSpPr>
            <p:cNvPr id="418920" name="Rectangle 104"/>
            <p:cNvSpPr>
              <a:spLocks noChangeArrowheads="1"/>
            </p:cNvSpPr>
            <p:nvPr/>
          </p:nvSpPr>
          <p:spPr bwMode="auto">
            <a:xfrm>
              <a:off x="2522" y="3550"/>
              <a:ext cx="24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418921" name="Oval 105"/>
            <p:cNvSpPr>
              <a:spLocks noChangeArrowheads="1"/>
            </p:cNvSpPr>
            <p:nvPr/>
          </p:nvSpPr>
          <p:spPr bwMode="auto">
            <a:xfrm>
              <a:off x="2453" y="3821"/>
              <a:ext cx="89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922" name="Rectangle 106"/>
            <p:cNvSpPr>
              <a:spLocks noChangeArrowheads="1"/>
            </p:cNvSpPr>
            <p:nvPr/>
          </p:nvSpPr>
          <p:spPr bwMode="auto">
            <a:xfrm>
              <a:off x="924" y="3829"/>
              <a:ext cx="25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18923" name="Oval 107"/>
            <p:cNvSpPr>
              <a:spLocks noChangeArrowheads="1"/>
            </p:cNvSpPr>
            <p:nvPr/>
          </p:nvSpPr>
          <p:spPr bwMode="auto">
            <a:xfrm>
              <a:off x="1227" y="3820"/>
              <a:ext cx="89" cy="8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8924" name="Rectangle 108"/>
          <p:cNvSpPr>
            <a:spLocks noChangeArrowheads="1"/>
          </p:cNvSpPr>
          <p:nvPr/>
        </p:nvSpPr>
        <p:spPr bwMode="auto">
          <a:xfrm>
            <a:off x="812800" y="395288"/>
            <a:ext cx="2373313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图解法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8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8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866" name="Group 2"/>
          <p:cNvGrpSpPr/>
          <p:nvPr/>
        </p:nvGrpSpPr>
        <p:grpSpPr bwMode="auto">
          <a:xfrm>
            <a:off x="5364163" y="461963"/>
            <a:ext cx="2933700" cy="1014412"/>
            <a:chOff x="3379" y="291"/>
            <a:chExt cx="1848" cy="639"/>
          </a:xfrm>
        </p:grpSpPr>
        <p:grpSp>
          <p:nvGrpSpPr>
            <p:cNvPr id="420867" name="Group 3"/>
            <p:cNvGrpSpPr/>
            <p:nvPr/>
          </p:nvGrpSpPr>
          <p:grpSpPr bwMode="auto">
            <a:xfrm>
              <a:off x="4190" y="293"/>
              <a:ext cx="620" cy="285"/>
              <a:chOff x="4190" y="293"/>
              <a:chExt cx="620" cy="285"/>
            </a:xfrm>
          </p:grpSpPr>
          <p:sp>
            <p:nvSpPr>
              <p:cNvPr id="420868" name="Freeform 4"/>
              <p:cNvSpPr/>
              <p:nvPr/>
            </p:nvSpPr>
            <p:spPr bwMode="auto">
              <a:xfrm>
                <a:off x="4578" y="398"/>
                <a:ext cx="196" cy="180"/>
              </a:xfrm>
              <a:custGeom>
                <a:avLst/>
                <a:gdLst>
                  <a:gd name="T0" fmla="*/ 0 w 196"/>
                  <a:gd name="T1" fmla="*/ 179 h 180"/>
                  <a:gd name="T2" fmla="*/ 195 w 196"/>
                  <a:gd name="T3" fmla="*/ 75 h 180"/>
                  <a:gd name="T4" fmla="*/ 175 w 196"/>
                  <a:gd name="T5" fmla="*/ 10 h 180"/>
                  <a:gd name="T6" fmla="*/ 118 w 196"/>
                  <a:gd name="T7" fmla="*/ 0 h 180"/>
                  <a:gd name="T8" fmla="*/ 66 w 196"/>
                  <a:gd name="T9" fmla="*/ 25 h 180"/>
                  <a:gd name="T10" fmla="*/ 14 w 196"/>
                  <a:gd name="T11" fmla="*/ 30 h 180"/>
                  <a:gd name="T12" fmla="*/ 0 w 196"/>
                  <a:gd name="T13" fmla="*/ 1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80">
                    <a:moveTo>
                      <a:pt x="0" y="179"/>
                    </a:moveTo>
                    <a:lnTo>
                      <a:pt x="195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9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69" name="Oval 5"/>
              <p:cNvSpPr>
                <a:spLocks noChangeArrowheads="1"/>
              </p:cNvSpPr>
              <p:nvPr/>
            </p:nvSpPr>
            <p:spPr bwMode="auto">
              <a:xfrm>
                <a:off x="4248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0" name="Oval 6"/>
              <p:cNvSpPr>
                <a:spLocks noChangeArrowheads="1"/>
              </p:cNvSpPr>
              <p:nvPr/>
            </p:nvSpPr>
            <p:spPr bwMode="auto">
              <a:xfrm>
                <a:off x="4689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1" name="Oval 7"/>
              <p:cNvSpPr>
                <a:spLocks noChangeArrowheads="1"/>
              </p:cNvSpPr>
              <p:nvPr/>
            </p:nvSpPr>
            <p:spPr bwMode="auto">
              <a:xfrm>
                <a:off x="4400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2" name="Oval 8"/>
              <p:cNvSpPr>
                <a:spLocks noChangeArrowheads="1"/>
              </p:cNvSpPr>
              <p:nvPr/>
            </p:nvSpPr>
            <p:spPr bwMode="auto">
              <a:xfrm>
                <a:off x="4541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3" name="Freeform 9"/>
              <p:cNvSpPr/>
              <p:nvPr/>
            </p:nvSpPr>
            <p:spPr bwMode="auto">
              <a:xfrm>
                <a:off x="4203" y="392"/>
                <a:ext cx="576" cy="93"/>
              </a:xfrm>
              <a:custGeom>
                <a:avLst/>
                <a:gdLst>
                  <a:gd name="T0" fmla="*/ 0 w 576"/>
                  <a:gd name="T1" fmla="*/ 37 h 93"/>
                  <a:gd name="T2" fmla="*/ 71 w 576"/>
                  <a:gd name="T3" fmla="*/ 4 h 93"/>
                  <a:gd name="T4" fmla="*/ 159 w 576"/>
                  <a:gd name="T5" fmla="*/ 19 h 93"/>
                  <a:gd name="T6" fmla="*/ 162 w 576"/>
                  <a:gd name="T7" fmla="*/ 29 h 93"/>
                  <a:gd name="T8" fmla="*/ 227 w 576"/>
                  <a:gd name="T9" fmla="*/ 0 h 93"/>
                  <a:gd name="T10" fmla="*/ 311 w 576"/>
                  <a:gd name="T11" fmla="*/ 19 h 93"/>
                  <a:gd name="T12" fmla="*/ 314 w 576"/>
                  <a:gd name="T13" fmla="*/ 24 h 93"/>
                  <a:gd name="T14" fmla="*/ 368 w 576"/>
                  <a:gd name="T15" fmla="*/ 2 h 93"/>
                  <a:gd name="T16" fmla="*/ 453 w 576"/>
                  <a:gd name="T17" fmla="*/ 22 h 93"/>
                  <a:gd name="T18" fmla="*/ 456 w 576"/>
                  <a:gd name="T19" fmla="*/ 31 h 93"/>
                  <a:gd name="T20" fmla="*/ 513 w 576"/>
                  <a:gd name="T21" fmla="*/ 4 h 93"/>
                  <a:gd name="T22" fmla="*/ 575 w 576"/>
                  <a:gd name="T23" fmla="*/ 72 h 93"/>
                  <a:gd name="T24" fmla="*/ 546 w 576"/>
                  <a:gd name="T25" fmla="*/ 92 h 93"/>
                  <a:gd name="T26" fmla="*/ 34 w 576"/>
                  <a:gd name="T27" fmla="*/ 92 h 93"/>
                  <a:gd name="T28" fmla="*/ 0 w 576"/>
                  <a:gd name="T29" fmla="*/ 3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6" h="93">
                    <a:moveTo>
                      <a:pt x="0" y="37"/>
                    </a:moveTo>
                    <a:lnTo>
                      <a:pt x="71" y="4"/>
                    </a:lnTo>
                    <a:lnTo>
                      <a:pt x="159" y="19"/>
                    </a:lnTo>
                    <a:lnTo>
                      <a:pt x="162" y="29"/>
                    </a:lnTo>
                    <a:lnTo>
                      <a:pt x="227" y="0"/>
                    </a:lnTo>
                    <a:lnTo>
                      <a:pt x="311" y="19"/>
                    </a:lnTo>
                    <a:lnTo>
                      <a:pt x="314" y="24"/>
                    </a:lnTo>
                    <a:lnTo>
                      <a:pt x="368" y="2"/>
                    </a:lnTo>
                    <a:lnTo>
                      <a:pt x="453" y="22"/>
                    </a:lnTo>
                    <a:lnTo>
                      <a:pt x="456" y="31"/>
                    </a:lnTo>
                    <a:lnTo>
                      <a:pt x="513" y="4"/>
                    </a:lnTo>
                    <a:lnTo>
                      <a:pt x="575" y="72"/>
                    </a:lnTo>
                    <a:lnTo>
                      <a:pt x="546" y="92"/>
                    </a:lnTo>
                    <a:lnTo>
                      <a:pt x="34" y="92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74" name="Freeform 10"/>
              <p:cNvSpPr/>
              <p:nvPr/>
            </p:nvSpPr>
            <p:spPr bwMode="auto">
              <a:xfrm>
                <a:off x="4532" y="306"/>
                <a:ext cx="195" cy="179"/>
              </a:xfrm>
              <a:custGeom>
                <a:avLst/>
                <a:gdLst>
                  <a:gd name="T0" fmla="*/ 0 w 195"/>
                  <a:gd name="T1" fmla="*/ 178 h 179"/>
                  <a:gd name="T2" fmla="*/ 194 w 195"/>
                  <a:gd name="T3" fmla="*/ 75 h 179"/>
                  <a:gd name="T4" fmla="*/ 175 w 195"/>
                  <a:gd name="T5" fmla="*/ 10 h 179"/>
                  <a:gd name="T6" fmla="*/ 118 w 195"/>
                  <a:gd name="T7" fmla="*/ 0 h 179"/>
                  <a:gd name="T8" fmla="*/ 66 w 195"/>
                  <a:gd name="T9" fmla="*/ 25 h 179"/>
                  <a:gd name="T10" fmla="*/ 14 w 195"/>
                  <a:gd name="T11" fmla="*/ 30 h 179"/>
                  <a:gd name="T12" fmla="*/ 0 w 195"/>
                  <a:gd name="T13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179">
                    <a:moveTo>
                      <a:pt x="0" y="178"/>
                    </a:moveTo>
                    <a:lnTo>
                      <a:pt x="194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75" name="Oval 11"/>
              <p:cNvSpPr>
                <a:spLocks noChangeArrowheads="1"/>
              </p:cNvSpPr>
              <p:nvPr/>
            </p:nvSpPr>
            <p:spPr bwMode="auto">
              <a:xfrm>
                <a:off x="4642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6" name="Oval 12"/>
              <p:cNvSpPr>
                <a:spLocks noChangeArrowheads="1"/>
              </p:cNvSpPr>
              <p:nvPr/>
            </p:nvSpPr>
            <p:spPr bwMode="auto">
              <a:xfrm>
                <a:off x="4352" y="293"/>
                <a:ext cx="123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7" name="Oval 13"/>
              <p:cNvSpPr>
                <a:spLocks noChangeArrowheads="1"/>
              </p:cNvSpPr>
              <p:nvPr/>
            </p:nvSpPr>
            <p:spPr bwMode="auto">
              <a:xfrm>
                <a:off x="4494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78" name="Freeform 14"/>
              <p:cNvSpPr/>
              <p:nvPr/>
            </p:nvSpPr>
            <p:spPr bwMode="auto">
              <a:xfrm>
                <a:off x="4190" y="298"/>
                <a:ext cx="541" cy="95"/>
              </a:xfrm>
              <a:custGeom>
                <a:avLst/>
                <a:gdLst>
                  <a:gd name="T0" fmla="*/ 23 w 541"/>
                  <a:gd name="T1" fmla="*/ 78 h 95"/>
                  <a:gd name="T2" fmla="*/ 94 w 541"/>
                  <a:gd name="T3" fmla="*/ 42 h 95"/>
                  <a:gd name="T4" fmla="*/ 130 w 541"/>
                  <a:gd name="T5" fmla="*/ 21 h 95"/>
                  <a:gd name="T6" fmla="*/ 127 w 541"/>
                  <a:gd name="T7" fmla="*/ 30 h 95"/>
                  <a:gd name="T8" fmla="*/ 192 w 541"/>
                  <a:gd name="T9" fmla="*/ 0 h 95"/>
                  <a:gd name="T10" fmla="*/ 276 w 541"/>
                  <a:gd name="T11" fmla="*/ 19 h 95"/>
                  <a:gd name="T12" fmla="*/ 279 w 541"/>
                  <a:gd name="T13" fmla="*/ 25 h 95"/>
                  <a:gd name="T14" fmla="*/ 333 w 541"/>
                  <a:gd name="T15" fmla="*/ 2 h 95"/>
                  <a:gd name="T16" fmla="*/ 418 w 541"/>
                  <a:gd name="T17" fmla="*/ 23 h 95"/>
                  <a:gd name="T18" fmla="*/ 421 w 541"/>
                  <a:gd name="T19" fmla="*/ 32 h 95"/>
                  <a:gd name="T20" fmla="*/ 478 w 541"/>
                  <a:gd name="T21" fmla="*/ 4 h 95"/>
                  <a:gd name="T22" fmla="*/ 540 w 541"/>
                  <a:gd name="T23" fmla="*/ 74 h 95"/>
                  <a:gd name="T24" fmla="*/ 511 w 541"/>
                  <a:gd name="T25" fmla="*/ 94 h 95"/>
                  <a:gd name="T26" fmla="*/ 0 w 541"/>
                  <a:gd name="T27" fmla="*/ 94 h 95"/>
                  <a:gd name="T28" fmla="*/ 23 w 541"/>
                  <a:gd name="T29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1" h="95">
                    <a:moveTo>
                      <a:pt x="23" y="78"/>
                    </a:moveTo>
                    <a:lnTo>
                      <a:pt x="94" y="42"/>
                    </a:lnTo>
                    <a:lnTo>
                      <a:pt x="130" y="21"/>
                    </a:lnTo>
                    <a:lnTo>
                      <a:pt x="127" y="30"/>
                    </a:lnTo>
                    <a:lnTo>
                      <a:pt x="192" y="0"/>
                    </a:lnTo>
                    <a:lnTo>
                      <a:pt x="276" y="19"/>
                    </a:lnTo>
                    <a:lnTo>
                      <a:pt x="279" y="25"/>
                    </a:lnTo>
                    <a:lnTo>
                      <a:pt x="333" y="2"/>
                    </a:lnTo>
                    <a:lnTo>
                      <a:pt x="418" y="23"/>
                    </a:lnTo>
                    <a:lnTo>
                      <a:pt x="421" y="32"/>
                    </a:lnTo>
                    <a:lnTo>
                      <a:pt x="478" y="4"/>
                    </a:lnTo>
                    <a:lnTo>
                      <a:pt x="540" y="74"/>
                    </a:lnTo>
                    <a:lnTo>
                      <a:pt x="511" y="94"/>
                    </a:lnTo>
                    <a:lnTo>
                      <a:pt x="0" y="94"/>
                    </a:lnTo>
                    <a:lnTo>
                      <a:pt x="23" y="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879" name="Freeform 15"/>
            <p:cNvSpPr/>
            <p:nvPr/>
          </p:nvSpPr>
          <p:spPr bwMode="auto">
            <a:xfrm>
              <a:off x="3417" y="380"/>
              <a:ext cx="1198" cy="540"/>
            </a:xfrm>
            <a:custGeom>
              <a:avLst/>
              <a:gdLst>
                <a:gd name="T0" fmla="*/ 0 w 1198"/>
                <a:gd name="T1" fmla="*/ 454 h 540"/>
                <a:gd name="T2" fmla="*/ 845 w 1198"/>
                <a:gd name="T3" fmla="*/ 13 h 540"/>
                <a:gd name="T4" fmla="*/ 861 w 1198"/>
                <a:gd name="T5" fmla="*/ 3 h 540"/>
                <a:gd name="T6" fmla="*/ 878 w 1198"/>
                <a:gd name="T7" fmla="*/ 3 h 540"/>
                <a:gd name="T8" fmla="*/ 892 w 1198"/>
                <a:gd name="T9" fmla="*/ 0 h 540"/>
                <a:gd name="T10" fmla="*/ 906 w 1198"/>
                <a:gd name="T11" fmla="*/ 1 h 540"/>
                <a:gd name="T12" fmla="*/ 920 w 1198"/>
                <a:gd name="T13" fmla="*/ 6 h 540"/>
                <a:gd name="T14" fmla="*/ 930 w 1198"/>
                <a:gd name="T15" fmla="*/ 13 h 540"/>
                <a:gd name="T16" fmla="*/ 937 w 1198"/>
                <a:gd name="T17" fmla="*/ 17 h 540"/>
                <a:gd name="T18" fmla="*/ 946 w 1198"/>
                <a:gd name="T19" fmla="*/ 24 h 540"/>
                <a:gd name="T20" fmla="*/ 949 w 1198"/>
                <a:gd name="T21" fmla="*/ 29 h 540"/>
                <a:gd name="T22" fmla="*/ 951 w 1198"/>
                <a:gd name="T23" fmla="*/ 32 h 540"/>
                <a:gd name="T24" fmla="*/ 979 w 1198"/>
                <a:gd name="T25" fmla="*/ 18 h 540"/>
                <a:gd name="T26" fmla="*/ 998 w 1198"/>
                <a:gd name="T27" fmla="*/ 12 h 540"/>
                <a:gd name="T28" fmla="*/ 1017 w 1198"/>
                <a:gd name="T29" fmla="*/ 3 h 540"/>
                <a:gd name="T30" fmla="*/ 1062 w 1198"/>
                <a:gd name="T31" fmla="*/ 27 h 540"/>
                <a:gd name="T32" fmla="*/ 1100 w 1198"/>
                <a:gd name="T33" fmla="*/ 27 h 540"/>
                <a:gd name="T34" fmla="*/ 1140 w 1198"/>
                <a:gd name="T35" fmla="*/ 20 h 540"/>
                <a:gd name="T36" fmla="*/ 1187 w 1198"/>
                <a:gd name="T37" fmla="*/ 17 h 540"/>
                <a:gd name="T38" fmla="*/ 1197 w 1198"/>
                <a:gd name="T39" fmla="*/ 18 h 540"/>
                <a:gd name="T40" fmla="*/ 1192 w 1198"/>
                <a:gd name="T41" fmla="*/ 181 h 540"/>
                <a:gd name="T42" fmla="*/ 519 w 1198"/>
                <a:gd name="T43" fmla="*/ 532 h 540"/>
                <a:gd name="T44" fmla="*/ 399 w 1198"/>
                <a:gd name="T45" fmla="*/ 518 h 540"/>
                <a:gd name="T46" fmla="*/ 361 w 1198"/>
                <a:gd name="T47" fmla="*/ 539 h 540"/>
                <a:gd name="T48" fmla="*/ 247 w 1198"/>
                <a:gd name="T49" fmla="*/ 518 h 540"/>
                <a:gd name="T50" fmla="*/ 210 w 1198"/>
                <a:gd name="T51" fmla="*/ 535 h 540"/>
                <a:gd name="T52" fmla="*/ 113 w 1198"/>
                <a:gd name="T53" fmla="*/ 509 h 540"/>
                <a:gd name="T54" fmla="*/ 66 w 1198"/>
                <a:gd name="T55" fmla="*/ 533 h 540"/>
                <a:gd name="T56" fmla="*/ 0 w 1198"/>
                <a:gd name="T57" fmla="*/ 4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8" h="540">
                  <a:moveTo>
                    <a:pt x="0" y="454"/>
                  </a:moveTo>
                  <a:lnTo>
                    <a:pt x="845" y="13"/>
                  </a:lnTo>
                  <a:lnTo>
                    <a:pt x="861" y="3"/>
                  </a:lnTo>
                  <a:lnTo>
                    <a:pt x="878" y="3"/>
                  </a:lnTo>
                  <a:lnTo>
                    <a:pt x="892" y="0"/>
                  </a:lnTo>
                  <a:lnTo>
                    <a:pt x="906" y="1"/>
                  </a:lnTo>
                  <a:lnTo>
                    <a:pt x="920" y="6"/>
                  </a:lnTo>
                  <a:lnTo>
                    <a:pt x="930" y="13"/>
                  </a:lnTo>
                  <a:lnTo>
                    <a:pt x="937" y="17"/>
                  </a:lnTo>
                  <a:lnTo>
                    <a:pt x="946" y="24"/>
                  </a:lnTo>
                  <a:lnTo>
                    <a:pt x="949" y="29"/>
                  </a:lnTo>
                  <a:lnTo>
                    <a:pt x="951" y="32"/>
                  </a:lnTo>
                  <a:lnTo>
                    <a:pt x="979" y="18"/>
                  </a:lnTo>
                  <a:lnTo>
                    <a:pt x="998" y="12"/>
                  </a:lnTo>
                  <a:lnTo>
                    <a:pt x="1017" y="3"/>
                  </a:lnTo>
                  <a:lnTo>
                    <a:pt x="1062" y="27"/>
                  </a:lnTo>
                  <a:lnTo>
                    <a:pt x="1100" y="27"/>
                  </a:lnTo>
                  <a:lnTo>
                    <a:pt x="1140" y="20"/>
                  </a:lnTo>
                  <a:lnTo>
                    <a:pt x="1187" y="17"/>
                  </a:lnTo>
                  <a:lnTo>
                    <a:pt x="1197" y="18"/>
                  </a:lnTo>
                  <a:lnTo>
                    <a:pt x="1192" y="181"/>
                  </a:lnTo>
                  <a:lnTo>
                    <a:pt x="519" y="532"/>
                  </a:lnTo>
                  <a:lnTo>
                    <a:pt x="399" y="518"/>
                  </a:lnTo>
                  <a:lnTo>
                    <a:pt x="361" y="539"/>
                  </a:lnTo>
                  <a:lnTo>
                    <a:pt x="247" y="518"/>
                  </a:lnTo>
                  <a:lnTo>
                    <a:pt x="210" y="535"/>
                  </a:lnTo>
                  <a:lnTo>
                    <a:pt x="113" y="509"/>
                  </a:lnTo>
                  <a:lnTo>
                    <a:pt x="66" y="533"/>
                  </a:lnTo>
                  <a:lnTo>
                    <a:pt x="0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0" name="Line 16"/>
            <p:cNvSpPr>
              <a:spLocks noChangeShapeType="1"/>
            </p:cNvSpPr>
            <p:nvPr/>
          </p:nvSpPr>
          <p:spPr bwMode="auto">
            <a:xfrm flipV="1">
              <a:off x="3409" y="390"/>
              <a:ext cx="853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1" name="Line 17"/>
            <p:cNvSpPr>
              <a:spLocks noChangeShapeType="1"/>
            </p:cNvSpPr>
            <p:nvPr/>
          </p:nvSpPr>
          <p:spPr bwMode="auto">
            <a:xfrm flipV="1">
              <a:off x="3923" y="469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2" name="Line 18"/>
            <p:cNvSpPr>
              <a:spLocks noChangeShapeType="1"/>
            </p:cNvSpPr>
            <p:nvPr/>
          </p:nvSpPr>
          <p:spPr bwMode="auto">
            <a:xfrm flipV="1">
              <a:off x="3852" y="390"/>
              <a:ext cx="854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3" name="Line 19"/>
            <p:cNvSpPr>
              <a:spLocks noChangeShapeType="1"/>
            </p:cNvSpPr>
            <p:nvPr/>
          </p:nvSpPr>
          <p:spPr bwMode="auto">
            <a:xfrm flipV="1">
              <a:off x="3702" y="390"/>
              <a:ext cx="852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4" name="Line 20"/>
            <p:cNvSpPr>
              <a:spLocks noChangeShapeType="1"/>
            </p:cNvSpPr>
            <p:nvPr/>
          </p:nvSpPr>
          <p:spPr bwMode="auto">
            <a:xfrm flipV="1">
              <a:off x="3553" y="390"/>
              <a:ext cx="856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5" name="Freeform 21"/>
            <p:cNvSpPr/>
            <p:nvPr/>
          </p:nvSpPr>
          <p:spPr bwMode="auto">
            <a:xfrm>
              <a:off x="3483" y="291"/>
              <a:ext cx="1085" cy="537"/>
            </a:xfrm>
            <a:custGeom>
              <a:avLst/>
              <a:gdLst>
                <a:gd name="T0" fmla="*/ 35 w 1085"/>
                <a:gd name="T1" fmla="*/ 454 h 537"/>
                <a:gd name="T2" fmla="*/ 793 w 1085"/>
                <a:gd name="T3" fmla="*/ 51 h 537"/>
                <a:gd name="T4" fmla="*/ 812 w 1085"/>
                <a:gd name="T5" fmla="*/ 49 h 537"/>
                <a:gd name="T6" fmla="*/ 826 w 1085"/>
                <a:gd name="T7" fmla="*/ 37 h 537"/>
                <a:gd name="T8" fmla="*/ 835 w 1085"/>
                <a:gd name="T9" fmla="*/ 36 h 537"/>
                <a:gd name="T10" fmla="*/ 836 w 1085"/>
                <a:gd name="T11" fmla="*/ 31 h 537"/>
                <a:gd name="T12" fmla="*/ 844 w 1085"/>
                <a:gd name="T13" fmla="*/ 28 h 537"/>
                <a:gd name="T14" fmla="*/ 847 w 1085"/>
                <a:gd name="T15" fmla="*/ 27 h 537"/>
                <a:gd name="T16" fmla="*/ 854 w 1085"/>
                <a:gd name="T17" fmla="*/ 22 h 537"/>
                <a:gd name="T18" fmla="*/ 863 w 1085"/>
                <a:gd name="T19" fmla="*/ 21 h 537"/>
                <a:gd name="T20" fmla="*/ 858 w 1085"/>
                <a:gd name="T21" fmla="*/ 19 h 537"/>
                <a:gd name="T22" fmla="*/ 838 w 1085"/>
                <a:gd name="T23" fmla="*/ 29 h 537"/>
                <a:gd name="T24" fmla="*/ 866 w 1085"/>
                <a:gd name="T25" fmla="*/ 15 h 537"/>
                <a:gd name="T26" fmla="*/ 885 w 1085"/>
                <a:gd name="T27" fmla="*/ 8 h 537"/>
                <a:gd name="T28" fmla="*/ 904 w 1085"/>
                <a:gd name="T29" fmla="*/ 0 h 537"/>
                <a:gd name="T30" fmla="*/ 949 w 1085"/>
                <a:gd name="T31" fmla="*/ 24 h 537"/>
                <a:gd name="T32" fmla="*/ 987 w 1085"/>
                <a:gd name="T33" fmla="*/ 24 h 537"/>
                <a:gd name="T34" fmla="*/ 1027 w 1085"/>
                <a:gd name="T35" fmla="*/ 17 h 537"/>
                <a:gd name="T36" fmla="*/ 1074 w 1085"/>
                <a:gd name="T37" fmla="*/ 13 h 537"/>
                <a:gd name="T38" fmla="*/ 1084 w 1085"/>
                <a:gd name="T39" fmla="*/ 15 h 537"/>
                <a:gd name="T40" fmla="*/ 1079 w 1085"/>
                <a:gd name="T41" fmla="*/ 178 h 537"/>
                <a:gd name="T42" fmla="*/ 406 w 1085"/>
                <a:gd name="T43" fmla="*/ 529 h 537"/>
                <a:gd name="T44" fmla="*/ 285 w 1085"/>
                <a:gd name="T45" fmla="*/ 515 h 537"/>
                <a:gd name="T46" fmla="*/ 247 w 1085"/>
                <a:gd name="T47" fmla="*/ 536 h 537"/>
                <a:gd name="T48" fmla="*/ 134 w 1085"/>
                <a:gd name="T49" fmla="*/ 515 h 537"/>
                <a:gd name="T50" fmla="*/ 96 w 1085"/>
                <a:gd name="T51" fmla="*/ 532 h 537"/>
                <a:gd name="T52" fmla="*/ 0 w 1085"/>
                <a:gd name="T53" fmla="*/ 506 h 537"/>
                <a:gd name="T54" fmla="*/ 3 w 1085"/>
                <a:gd name="T55" fmla="*/ 500 h 537"/>
                <a:gd name="T56" fmla="*/ 35 w 1085"/>
                <a:gd name="T57" fmla="*/ 454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537">
                  <a:moveTo>
                    <a:pt x="35" y="454"/>
                  </a:moveTo>
                  <a:lnTo>
                    <a:pt x="793" y="51"/>
                  </a:lnTo>
                  <a:lnTo>
                    <a:pt x="812" y="49"/>
                  </a:lnTo>
                  <a:lnTo>
                    <a:pt x="826" y="37"/>
                  </a:lnTo>
                  <a:lnTo>
                    <a:pt x="835" y="36"/>
                  </a:lnTo>
                  <a:lnTo>
                    <a:pt x="836" y="31"/>
                  </a:lnTo>
                  <a:lnTo>
                    <a:pt x="844" y="28"/>
                  </a:lnTo>
                  <a:lnTo>
                    <a:pt x="847" y="27"/>
                  </a:lnTo>
                  <a:lnTo>
                    <a:pt x="854" y="22"/>
                  </a:lnTo>
                  <a:lnTo>
                    <a:pt x="863" y="21"/>
                  </a:lnTo>
                  <a:lnTo>
                    <a:pt x="858" y="19"/>
                  </a:lnTo>
                  <a:lnTo>
                    <a:pt x="838" y="29"/>
                  </a:lnTo>
                  <a:lnTo>
                    <a:pt x="866" y="15"/>
                  </a:lnTo>
                  <a:lnTo>
                    <a:pt x="885" y="8"/>
                  </a:lnTo>
                  <a:lnTo>
                    <a:pt x="904" y="0"/>
                  </a:lnTo>
                  <a:lnTo>
                    <a:pt x="949" y="24"/>
                  </a:lnTo>
                  <a:lnTo>
                    <a:pt x="987" y="24"/>
                  </a:lnTo>
                  <a:lnTo>
                    <a:pt x="1027" y="17"/>
                  </a:lnTo>
                  <a:lnTo>
                    <a:pt x="1074" y="13"/>
                  </a:lnTo>
                  <a:lnTo>
                    <a:pt x="1084" y="15"/>
                  </a:lnTo>
                  <a:lnTo>
                    <a:pt x="1079" y="178"/>
                  </a:lnTo>
                  <a:lnTo>
                    <a:pt x="406" y="529"/>
                  </a:lnTo>
                  <a:lnTo>
                    <a:pt x="285" y="515"/>
                  </a:lnTo>
                  <a:lnTo>
                    <a:pt x="247" y="536"/>
                  </a:lnTo>
                  <a:lnTo>
                    <a:pt x="134" y="515"/>
                  </a:lnTo>
                  <a:lnTo>
                    <a:pt x="96" y="532"/>
                  </a:lnTo>
                  <a:lnTo>
                    <a:pt x="0" y="506"/>
                  </a:lnTo>
                  <a:lnTo>
                    <a:pt x="3" y="500"/>
                  </a:lnTo>
                  <a:lnTo>
                    <a:pt x="35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86" name="Line 22"/>
            <p:cNvSpPr>
              <a:spLocks noChangeShapeType="1"/>
            </p:cNvSpPr>
            <p:nvPr/>
          </p:nvSpPr>
          <p:spPr bwMode="auto">
            <a:xfrm flipV="1">
              <a:off x="3876" y="376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887" name="Group 23"/>
            <p:cNvGrpSpPr/>
            <p:nvPr/>
          </p:nvGrpSpPr>
          <p:grpSpPr bwMode="auto">
            <a:xfrm>
              <a:off x="3379" y="749"/>
              <a:ext cx="561" cy="181"/>
              <a:chOff x="3379" y="749"/>
              <a:chExt cx="561" cy="181"/>
            </a:xfrm>
          </p:grpSpPr>
          <p:grpSp>
            <p:nvGrpSpPr>
              <p:cNvPr id="420888" name="Group 24"/>
              <p:cNvGrpSpPr/>
              <p:nvPr/>
            </p:nvGrpSpPr>
            <p:grpSpPr bwMode="auto">
              <a:xfrm>
                <a:off x="3379" y="842"/>
                <a:ext cx="561" cy="84"/>
                <a:chOff x="3379" y="842"/>
                <a:chExt cx="561" cy="84"/>
              </a:xfrm>
            </p:grpSpPr>
            <p:sp>
              <p:nvSpPr>
                <p:cNvPr id="420889" name="Oval 25"/>
                <p:cNvSpPr>
                  <a:spLocks noChangeArrowheads="1"/>
                </p:cNvSpPr>
                <p:nvPr/>
              </p:nvSpPr>
              <p:spPr bwMode="auto">
                <a:xfrm>
                  <a:off x="3379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90" name="Oval 26"/>
                <p:cNvSpPr>
                  <a:spLocks noChangeArrowheads="1"/>
                </p:cNvSpPr>
                <p:nvPr/>
              </p:nvSpPr>
              <p:spPr bwMode="auto">
                <a:xfrm>
                  <a:off x="3526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91" name="Oval 27"/>
                <p:cNvSpPr>
                  <a:spLocks noChangeArrowheads="1"/>
                </p:cNvSpPr>
                <p:nvPr/>
              </p:nvSpPr>
              <p:spPr bwMode="auto">
                <a:xfrm>
                  <a:off x="3672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92" name="Oval 28"/>
                <p:cNvSpPr>
                  <a:spLocks noChangeArrowheads="1"/>
                </p:cNvSpPr>
                <p:nvPr/>
              </p:nvSpPr>
              <p:spPr bwMode="auto">
                <a:xfrm>
                  <a:off x="3818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893" name="Line 29"/>
              <p:cNvSpPr>
                <a:spLocks noChangeShapeType="1"/>
              </p:cNvSpPr>
              <p:nvPr/>
            </p:nvSpPr>
            <p:spPr bwMode="auto">
              <a:xfrm flipV="1">
                <a:off x="3468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94" name="Line 30"/>
              <p:cNvSpPr>
                <a:spLocks noChangeShapeType="1"/>
              </p:cNvSpPr>
              <p:nvPr/>
            </p:nvSpPr>
            <p:spPr bwMode="auto">
              <a:xfrm flipV="1">
                <a:off x="3624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95" name="Line 31"/>
              <p:cNvSpPr>
                <a:spLocks noChangeShapeType="1"/>
              </p:cNvSpPr>
              <p:nvPr/>
            </p:nvSpPr>
            <p:spPr bwMode="auto">
              <a:xfrm flipV="1">
                <a:off x="3766" y="898"/>
                <a:ext cx="41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96" name="Oval 32"/>
              <p:cNvSpPr>
                <a:spLocks noChangeArrowheads="1"/>
              </p:cNvSpPr>
              <p:nvPr/>
            </p:nvSpPr>
            <p:spPr bwMode="auto">
              <a:xfrm>
                <a:off x="3478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97" name="Oval 33"/>
              <p:cNvSpPr>
                <a:spLocks noChangeArrowheads="1"/>
              </p:cNvSpPr>
              <p:nvPr/>
            </p:nvSpPr>
            <p:spPr bwMode="auto">
              <a:xfrm>
                <a:off x="3624" y="749"/>
                <a:ext cx="121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98" name="Oval 34"/>
              <p:cNvSpPr>
                <a:spLocks noChangeArrowheads="1"/>
              </p:cNvSpPr>
              <p:nvPr/>
            </p:nvSpPr>
            <p:spPr bwMode="auto">
              <a:xfrm>
                <a:off x="3771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99" name="Line 35"/>
              <p:cNvSpPr>
                <a:spLocks noChangeShapeType="1"/>
              </p:cNvSpPr>
              <p:nvPr/>
            </p:nvSpPr>
            <p:spPr bwMode="auto">
              <a:xfrm flipV="1">
                <a:off x="3576" y="802"/>
                <a:ext cx="4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00" name="Line 36"/>
              <p:cNvSpPr>
                <a:spLocks noChangeShapeType="1"/>
              </p:cNvSpPr>
              <p:nvPr/>
            </p:nvSpPr>
            <p:spPr bwMode="auto">
              <a:xfrm flipV="1">
                <a:off x="3719" y="807"/>
                <a:ext cx="40" cy="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901" name="Line 37"/>
            <p:cNvSpPr>
              <a:spLocks noChangeShapeType="1"/>
            </p:cNvSpPr>
            <p:nvPr/>
          </p:nvSpPr>
          <p:spPr bwMode="auto">
            <a:xfrm flipV="1">
              <a:off x="3805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02" name="Line 38"/>
            <p:cNvSpPr>
              <a:spLocks noChangeShapeType="1"/>
            </p:cNvSpPr>
            <p:nvPr/>
          </p:nvSpPr>
          <p:spPr bwMode="auto">
            <a:xfrm flipV="1">
              <a:off x="3654" y="296"/>
              <a:ext cx="853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03" name="Line 39"/>
            <p:cNvSpPr>
              <a:spLocks noChangeShapeType="1"/>
            </p:cNvSpPr>
            <p:nvPr/>
          </p:nvSpPr>
          <p:spPr bwMode="auto">
            <a:xfrm flipV="1">
              <a:off x="3507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0904" name="Group 40"/>
            <p:cNvGrpSpPr/>
            <p:nvPr/>
          </p:nvGrpSpPr>
          <p:grpSpPr bwMode="auto">
            <a:xfrm>
              <a:off x="4159" y="448"/>
              <a:ext cx="1068" cy="480"/>
              <a:chOff x="4159" y="448"/>
              <a:chExt cx="1068" cy="480"/>
            </a:xfrm>
          </p:grpSpPr>
          <p:grpSp>
            <p:nvGrpSpPr>
              <p:cNvPr id="420905" name="Group 41"/>
              <p:cNvGrpSpPr/>
              <p:nvPr/>
            </p:nvGrpSpPr>
            <p:grpSpPr bwMode="auto">
              <a:xfrm>
                <a:off x="4766" y="452"/>
                <a:ext cx="461" cy="213"/>
                <a:chOff x="4766" y="452"/>
                <a:chExt cx="461" cy="213"/>
              </a:xfrm>
            </p:grpSpPr>
            <p:sp>
              <p:nvSpPr>
                <p:cNvPr id="420906" name="Freeform 42"/>
                <p:cNvSpPr/>
                <p:nvPr/>
              </p:nvSpPr>
              <p:spPr bwMode="auto">
                <a:xfrm>
                  <a:off x="5056" y="52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907" name="Oval 43"/>
                <p:cNvSpPr>
                  <a:spLocks noChangeArrowheads="1"/>
                </p:cNvSpPr>
                <p:nvPr/>
              </p:nvSpPr>
              <p:spPr bwMode="auto">
                <a:xfrm>
                  <a:off x="4811" y="522"/>
                  <a:ext cx="85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08" name="Oval 44"/>
                <p:cNvSpPr>
                  <a:spLocks noChangeArrowheads="1"/>
                </p:cNvSpPr>
                <p:nvPr/>
              </p:nvSpPr>
              <p:spPr bwMode="auto">
                <a:xfrm>
                  <a:off x="5139" y="522"/>
                  <a:ext cx="88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09" name="Oval 45"/>
                <p:cNvSpPr>
                  <a:spLocks noChangeArrowheads="1"/>
                </p:cNvSpPr>
                <p:nvPr/>
              </p:nvSpPr>
              <p:spPr bwMode="auto">
                <a:xfrm>
                  <a:off x="4924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10" name="Oval 46"/>
                <p:cNvSpPr>
                  <a:spLocks noChangeArrowheads="1"/>
                </p:cNvSpPr>
                <p:nvPr/>
              </p:nvSpPr>
              <p:spPr bwMode="auto">
                <a:xfrm>
                  <a:off x="5030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11" name="Freeform 47"/>
                <p:cNvSpPr/>
                <p:nvPr/>
              </p:nvSpPr>
              <p:spPr bwMode="auto">
                <a:xfrm>
                  <a:off x="4774" y="523"/>
                  <a:ext cx="431" cy="71"/>
                </a:xfrm>
                <a:custGeom>
                  <a:avLst/>
                  <a:gdLst>
                    <a:gd name="T0" fmla="*/ 0 w 431"/>
                    <a:gd name="T1" fmla="*/ 28 h 71"/>
                    <a:gd name="T2" fmla="*/ 53 w 431"/>
                    <a:gd name="T3" fmla="*/ 3 h 71"/>
                    <a:gd name="T4" fmla="*/ 119 w 431"/>
                    <a:gd name="T5" fmla="*/ 14 h 71"/>
                    <a:gd name="T6" fmla="*/ 122 w 431"/>
                    <a:gd name="T7" fmla="*/ 22 h 71"/>
                    <a:gd name="T8" fmla="*/ 170 w 431"/>
                    <a:gd name="T9" fmla="*/ 0 h 71"/>
                    <a:gd name="T10" fmla="*/ 233 w 431"/>
                    <a:gd name="T11" fmla="*/ 14 h 71"/>
                    <a:gd name="T12" fmla="*/ 235 w 431"/>
                    <a:gd name="T13" fmla="*/ 19 h 71"/>
                    <a:gd name="T14" fmla="*/ 275 w 431"/>
                    <a:gd name="T15" fmla="*/ 1 h 71"/>
                    <a:gd name="T16" fmla="*/ 339 w 431"/>
                    <a:gd name="T17" fmla="*/ 17 h 71"/>
                    <a:gd name="T18" fmla="*/ 341 w 431"/>
                    <a:gd name="T19" fmla="*/ 24 h 71"/>
                    <a:gd name="T20" fmla="*/ 384 w 431"/>
                    <a:gd name="T21" fmla="*/ 3 h 71"/>
                    <a:gd name="T22" fmla="*/ 430 w 431"/>
                    <a:gd name="T23" fmla="*/ 55 h 71"/>
                    <a:gd name="T24" fmla="*/ 408 w 431"/>
                    <a:gd name="T25" fmla="*/ 70 h 71"/>
                    <a:gd name="T26" fmla="*/ 25 w 431"/>
                    <a:gd name="T27" fmla="*/ 70 h 71"/>
                    <a:gd name="T28" fmla="*/ 0 w 431"/>
                    <a:gd name="T29" fmla="*/ 2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1" h="71">
                      <a:moveTo>
                        <a:pt x="0" y="28"/>
                      </a:moveTo>
                      <a:lnTo>
                        <a:pt x="53" y="3"/>
                      </a:lnTo>
                      <a:lnTo>
                        <a:pt x="119" y="14"/>
                      </a:lnTo>
                      <a:lnTo>
                        <a:pt x="122" y="22"/>
                      </a:lnTo>
                      <a:lnTo>
                        <a:pt x="170" y="0"/>
                      </a:lnTo>
                      <a:lnTo>
                        <a:pt x="233" y="14"/>
                      </a:lnTo>
                      <a:lnTo>
                        <a:pt x="235" y="19"/>
                      </a:lnTo>
                      <a:lnTo>
                        <a:pt x="275" y="1"/>
                      </a:lnTo>
                      <a:lnTo>
                        <a:pt x="339" y="17"/>
                      </a:lnTo>
                      <a:lnTo>
                        <a:pt x="341" y="24"/>
                      </a:lnTo>
                      <a:lnTo>
                        <a:pt x="384" y="3"/>
                      </a:lnTo>
                      <a:lnTo>
                        <a:pt x="430" y="55"/>
                      </a:lnTo>
                      <a:lnTo>
                        <a:pt x="408" y="70"/>
                      </a:lnTo>
                      <a:lnTo>
                        <a:pt x="25" y="70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912" name="Freeform 48"/>
                <p:cNvSpPr/>
                <p:nvPr/>
              </p:nvSpPr>
              <p:spPr bwMode="auto">
                <a:xfrm>
                  <a:off x="5022" y="45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913" name="Oval 49"/>
                <p:cNvSpPr>
                  <a:spLocks noChangeArrowheads="1"/>
                </p:cNvSpPr>
                <p:nvPr/>
              </p:nvSpPr>
              <p:spPr bwMode="auto">
                <a:xfrm>
                  <a:off x="5104" y="452"/>
                  <a:ext cx="87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14" name="Oval 50"/>
                <p:cNvSpPr>
                  <a:spLocks noChangeArrowheads="1"/>
                </p:cNvSpPr>
                <p:nvPr/>
              </p:nvSpPr>
              <p:spPr bwMode="auto">
                <a:xfrm>
                  <a:off x="4887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15" name="Oval 51"/>
                <p:cNvSpPr>
                  <a:spLocks noChangeArrowheads="1"/>
                </p:cNvSpPr>
                <p:nvPr/>
              </p:nvSpPr>
              <p:spPr bwMode="auto">
                <a:xfrm>
                  <a:off x="4993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16" name="Freeform 52"/>
                <p:cNvSpPr/>
                <p:nvPr/>
              </p:nvSpPr>
              <p:spPr bwMode="auto">
                <a:xfrm>
                  <a:off x="4766" y="454"/>
                  <a:ext cx="403" cy="70"/>
                </a:xfrm>
                <a:custGeom>
                  <a:avLst/>
                  <a:gdLst>
                    <a:gd name="T0" fmla="*/ 18 w 403"/>
                    <a:gd name="T1" fmla="*/ 57 h 70"/>
                    <a:gd name="T2" fmla="*/ 70 w 403"/>
                    <a:gd name="T3" fmla="*/ 31 h 70"/>
                    <a:gd name="T4" fmla="*/ 97 w 403"/>
                    <a:gd name="T5" fmla="*/ 15 h 70"/>
                    <a:gd name="T6" fmla="*/ 95 w 403"/>
                    <a:gd name="T7" fmla="*/ 22 h 70"/>
                    <a:gd name="T8" fmla="*/ 143 w 403"/>
                    <a:gd name="T9" fmla="*/ 0 h 70"/>
                    <a:gd name="T10" fmla="*/ 206 w 403"/>
                    <a:gd name="T11" fmla="*/ 14 h 70"/>
                    <a:gd name="T12" fmla="*/ 208 w 403"/>
                    <a:gd name="T13" fmla="*/ 18 h 70"/>
                    <a:gd name="T14" fmla="*/ 248 w 403"/>
                    <a:gd name="T15" fmla="*/ 1 h 70"/>
                    <a:gd name="T16" fmla="*/ 311 w 403"/>
                    <a:gd name="T17" fmla="*/ 16 h 70"/>
                    <a:gd name="T18" fmla="*/ 314 w 403"/>
                    <a:gd name="T19" fmla="*/ 23 h 70"/>
                    <a:gd name="T20" fmla="*/ 356 w 403"/>
                    <a:gd name="T21" fmla="*/ 3 h 70"/>
                    <a:gd name="T22" fmla="*/ 402 w 403"/>
                    <a:gd name="T23" fmla="*/ 54 h 70"/>
                    <a:gd name="T24" fmla="*/ 380 w 403"/>
                    <a:gd name="T25" fmla="*/ 69 h 70"/>
                    <a:gd name="T26" fmla="*/ 0 w 403"/>
                    <a:gd name="T27" fmla="*/ 69 h 70"/>
                    <a:gd name="T28" fmla="*/ 18 w 403"/>
                    <a:gd name="T29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3" h="70">
                      <a:moveTo>
                        <a:pt x="18" y="57"/>
                      </a:moveTo>
                      <a:lnTo>
                        <a:pt x="70" y="31"/>
                      </a:lnTo>
                      <a:lnTo>
                        <a:pt x="97" y="15"/>
                      </a:lnTo>
                      <a:lnTo>
                        <a:pt x="95" y="22"/>
                      </a:lnTo>
                      <a:lnTo>
                        <a:pt x="143" y="0"/>
                      </a:lnTo>
                      <a:lnTo>
                        <a:pt x="206" y="14"/>
                      </a:lnTo>
                      <a:lnTo>
                        <a:pt x="208" y="18"/>
                      </a:lnTo>
                      <a:lnTo>
                        <a:pt x="248" y="1"/>
                      </a:lnTo>
                      <a:lnTo>
                        <a:pt x="311" y="16"/>
                      </a:lnTo>
                      <a:lnTo>
                        <a:pt x="314" y="23"/>
                      </a:lnTo>
                      <a:lnTo>
                        <a:pt x="356" y="3"/>
                      </a:lnTo>
                      <a:lnTo>
                        <a:pt x="402" y="54"/>
                      </a:lnTo>
                      <a:lnTo>
                        <a:pt x="380" y="69"/>
                      </a:lnTo>
                      <a:lnTo>
                        <a:pt x="0" y="69"/>
                      </a:lnTo>
                      <a:lnTo>
                        <a:pt x="18" y="57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0917" name="Freeform 53"/>
              <p:cNvSpPr/>
              <p:nvPr/>
            </p:nvSpPr>
            <p:spPr bwMode="auto">
              <a:xfrm>
                <a:off x="4183" y="515"/>
                <a:ext cx="900" cy="405"/>
              </a:xfrm>
              <a:custGeom>
                <a:avLst/>
                <a:gdLst>
                  <a:gd name="T0" fmla="*/ 0 w 900"/>
                  <a:gd name="T1" fmla="*/ 341 h 405"/>
                  <a:gd name="T2" fmla="*/ 634 w 900"/>
                  <a:gd name="T3" fmla="*/ 10 h 405"/>
                  <a:gd name="T4" fmla="*/ 647 w 900"/>
                  <a:gd name="T5" fmla="*/ 2 h 405"/>
                  <a:gd name="T6" fmla="*/ 659 w 900"/>
                  <a:gd name="T7" fmla="*/ 2 h 405"/>
                  <a:gd name="T8" fmla="*/ 670 w 900"/>
                  <a:gd name="T9" fmla="*/ 0 h 405"/>
                  <a:gd name="T10" fmla="*/ 680 w 900"/>
                  <a:gd name="T11" fmla="*/ 1 h 405"/>
                  <a:gd name="T12" fmla="*/ 691 w 900"/>
                  <a:gd name="T13" fmla="*/ 5 h 405"/>
                  <a:gd name="T14" fmla="*/ 698 w 900"/>
                  <a:gd name="T15" fmla="*/ 10 h 405"/>
                  <a:gd name="T16" fmla="*/ 704 w 900"/>
                  <a:gd name="T17" fmla="*/ 12 h 405"/>
                  <a:gd name="T18" fmla="*/ 711 w 900"/>
                  <a:gd name="T19" fmla="*/ 17 h 405"/>
                  <a:gd name="T20" fmla="*/ 712 w 900"/>
                  <a:gd name="T21" fmla="*/ 21 h 405"/>
                  <a:gd name="T22" fmla="*/ 714 w 900"/>
                  <a:gd name="T23" fmla="*/ 24 h 405"/>
                  <a:gd name="T24" fmla="*/ 735 w 900"/>
                  <a:gd name="T25" fmla="*/ 14 h 405"/>
                  <a:gd name="T26" fmla="*/ 749 w 900"/>
                  <a:gd name="T27" fmla="*/ 9 h 405"/>
                  <a:gd name="T28" fmla="*/ 764 w 900"/>
                  <a:gd name="T29" fmla="*/ 2 h 405"/>
                  <a:gd name="T30" fmla="*/ 798 w 900"/>
                  <a:gd name="T31" fmla="*/ 20 h 405"/>
                  <a:gd name="T32" fmla="*/ 826 w 900"/>
                  <a:gd name="T33" fmla="*/ 20 h 405"/>
                  <a:gd name="T34" fmla="*/ 856 w 900"/>
                  <a:gd name="T35" fmla="*/ 15 h 405"/>
                  <a:gd name="T36" fmla="*/ 891 w 900"/>
                  <a:gd name="T37" fmla="*/ 12 h 405"/>
                  <a:gd name="T38" fmla="*/ 899 w 900"/>
                  <a:gd name="T39" fmla="*/ 14 h 405"/>
                  <a:gd name="T40" fmla="*/ 895 w 900"/>
                  <a:gd name="T41" fmla="*/ 136 h 405"/>
                  <a:gd name="T42" fmla="*/ 390 w 900"/>
                  <a:gd name="T43" fmla="*/ 398 h 405"/>
                  <a:gd name="T44" fmla="*/ 299 w 900"/>
                  <a:gd name="T45" fmla="*/ 388 h 405"/>
                  <a:gd name="T46" fmla="*/ 271 w 900"/>
                  <a:gd name="T47" fmla="*/ 404 h 405"/>
                  <a:gd name="T48" fmla="*/ 186 w 900"/>
                  <a:gd name="T49" fmla="*/ 388 h 405"/>
                  <a:gd name="T50" fmla="*/ 157 w 900"/>
                  <a:gd name="T51" fmla="*/ 401 h 405"/>
                  <a:gd name="T52" fmla="*/ 85 w 900"/>
                  <a:gd name="T53" fmla="*/ 382 h 405"/>
                  <a:gd name="T54" fmla="*/ 49 w 900"/>
                  <a:gd name="T55" fmla="*/ 399 h 405"/>
                  <a:gd name="T56" fmla="*/ 0 w 900"/>
                  <a:gd name="T57" fmla="*/ 341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0" h="405">
                    <a:moveTo>
                      <a:pt x="0" y="341"/>
                    </a:moveTo>
                    <a:lnTo>
                      <a:pt x="634" y="10"/>
                    </a:lnTo>
                    <a:lnTo>
                      <a:pt x="647" y="2"/>
                    </a:lnTo>
                    <a:lnTo>
                      <a:pt x="659" y="2"/>
                    </a:lnTo>
                    <a:lnTo>
                      <a:pt x="670" y="0"/>
                    </a:lnTo>
                    <a:lnTo>
                      <a:pt x="680" y="1"/>
                    </a:lnTo>
                    <a:lnTo>
                      <a:pt x="691" y="5"/>
                    </a:lnTo>
                    <a:lnTo>
                      <a:pt x="698" y="10"/>
                    </a:lnTo>
                    <a:lnTo>
                      <a:pt x="704" y="12"/>
                    </a:lnTo>
                    <a:lnTo>
                      <a:pt x="711" y="17"/>
                    </a:lnTo>
                    <a:lnTo>
                      <a:pt x="712" y="21"/>
                    </a:lnTo>
                    <a:lnTo>
                      <a:pt x="714" y="24"/>
                    </a:lnTo>
                    <a:lnTo>
                      <a:pt x="735" y="14"/>
                    </a:lnTo>
                    <a:lnTo>
                      <a:pt x="749" y="9"/>
                    </a:lnTo>
                    <a:lnTo>
                      <a:pt x="764" y="2"/>
                    </a:lnTo>
                    <a:lnTo>
                      <a:pt x="798" y="20"/>
                    </a:lnTo>
                    <a:lnTo>
                      <a:pt x="826" y="20"/>
                    </a:lnTo>
                    <a:lnTo>
                      <a:pt x="856" y="15"/>
                    </a:lnTo>
                    <a:lnTo>
                      <a:pt x="891" y="12"/>
                    </a:lnTo>
                    <a:lnTo>
                      <a:pt x="899" y="14"/>
                    </a:lnTo>
                    <a:lnTo>
                      <a:pt x="895" y="136"/>
                    </a:lnTo>
                    <a:lnTo>
                      <a:pt x="390" y="398"/>
                    </a:lnTo>
                    <a:lnTo>
                      <a:pt x="299" y="388"/>
                    </a:lnTo>
                    <a:lnTo>
                      <a:pt x="271" y="404"/>
                    </a:lnTo>
                    <a:lnTo>
                      <a:pt x="186" y="388"/>
                    </a:lnTo>
                    <a:lnTo>
                      <a:pt x="157" y="401"/>
                    </a:lnTo>
                    <a:lnTo>
                      <a:pt x="85" y="382"/>
                    </a:lnTo>
                    <a:lnTo>
                      <a:pt x="49" y="399"/>
                    </a:lnTo>
                    <a:lnTo>
                      <a:pt x="0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18" name="Line 54"/>
              <p:cNvSpPr>
                <a:spLocks noChangeShapeType="1"/>
              </p:cNvSpPr>
              <p:nvPr/>
            </p:nvSpPr>
            <p:spPr bwMode="auto">
              <a:xfrm flipV="1">
                <a:off x="418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19" name="Line 55"/>
              <p:cNvSpPr>
                <a:spLocks noChangeShapeType="1"/>
              </p:cNvSpPr>
              <p:nvPr/>
            </p:nvSpPr>
            <p:spPr bwMode="auto">
              <a:xfrm flipV="1">
                <a:off x="4566" y="583"/>
                <a:ext cx="636" cy="3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20" name="Line 56"/>
              <p:cNvSpPr>
                <a:spLocks noChangeShapeType="1"/>
              </p:cNvSpPr>
              <p:nvPr/>
            </p:nvSpPr>
            <p:spPr bwMode="auto">
              <a:xfrm flipV="1">
                <a:off x="4514" y="522"/>
                <a:ext cx="634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21" name="Line 57"/>
              <p:cNvSpPr>
                <a:spLocks noChangeShapeType="1"/>
              </p:cNvSpPr>
              <p:nvPr/>
            </p:nvSpPr>
            <p:spPr bwMode="auto">
              <a:xfrm flipV="1">
                <a:off x="440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22" name="Line 58"/>
              <p:cNvSpPr>
                <a:spLocks noChangeShapeType="1"/>
              </p:cNvSpPr>
              <p:nvPr/>
            </p:nvSpPr>
            <p:spPr bwMode="auto">
              <a:xfrm flipV="1">
                <a:off x="4289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23" name="Freeform 59"/>
              <p:cNvSpPr/>
              <p:nvPr/>
            </p:nvSpPr>
            <p:spPr bwMode="auto">
              <a:xfrm>
                <a:off x="4233" y="448"/>
                <a:ext cx="814" cy="403"/>
              </a:xfrm>
              <a:custGeom>
                <a:avLst/>
                <a:gdLst>
                  <a:gd name="T0" fmla="*/ 26 w 814"/>
                  <a:gd name="T1" fmla="*/ 341 h 403"/>
                  <a:gd name="T2" fmla="*/ 594 w 814"/>
                  <a:gd name="T3" fmla="*/ 38 h 403"/>
                  <a:gd name="T4" fmla="*/ 608 w 814"/>
                  <a:gd name="T5" fmla="*/ 37 h 403"/>
                  <a:gd name="T6" fmla="*/ 619 w 814"/>
                  <a:gd name="T7" fmla="*/ 28 h 403"/>
                  <a:gd name="T8" fmla="*/ 626 w 814"/>
                  <a:gd name="T9" fmla="*/ 26 h 403"/>
                  <a:gd name="T10" fmla="*/ 627 w 814"/>
                  <a:gd name="T11" fmla="*/ 23 h 403"/>
                  <a:gd name="T12" fmla="*/ 633 w 814"/>
                  <a:gd name="T13" fmla="*/ 21 h 403"/>
                  <a:gd name="T14" fmla="*/ 635 w 814"/>
                  <a:gd name="T15" fmla="*/ 20 h 403"/>
                  <a:gd name="T16" fmla="*/ 640 w 814"/>
                  <a:gd name="T17" fmla="*/ 17 h 403"/>
                  <a:gd name="T18" fmla="*/ 647 w 814"/>
                  <a:gd name="T19" fmla="*/ 16 h 403"/>
                  <a:gd name="T20" fmla="*/ 644 w 814"/>
                  <a:gd name="T21" fmla="*/ 14 h 403"/>
                  <a:gd name="T22" fmla="*/ 628 w 814"/>
                  <a:gd name="T23" fmla="*/ 21 h 403"/>
                  <a:gd name="T24" fmla="*/ 649 w 814"/>
                  <a:gd name="T25" fmla="*/ 11 h 403"/>
                  <a:gd name="T26" fmla="*/ 664 w 814"/>
                  <a:gd name="T27" fmla="*/ 6 h 403"/>
                  <a:gd name="T28" fmla="*/ 678 w 814"/>
                  <a:gd name="T29" fmla="*/ 0 h 403"/>
                  <a:gd name="T30" fmla="*/ 712 w 814"/>
                  <a:gd name="T31" fmla="*/ 18 h 403"/>
                  <a:gd name="T32" fmla="*/ 740 w 814"/>
                  <a:gd name="T33" fmla="*/ 18 h 403"/>
                  <a:gd name="T34" fmla="*/ 770 w 814"/>
                  <a:gd name="T35" fmla="*/ 13 h 403"/>
                  <a:gd name="T36" fmla="*/ 805 w 814"/>
                  <a:gd name="T37" fmla="*/ 10 h 403"/>
                  <a:gd name="T38" fmla="*/ 813 w 814"/>
                  <a:gd name="T39" fmla="*/ 11 h 403"/>
                  <a:gd name="T40" fmla="*/ 809 w 814"/>
                  <a:gd name="T41" fmla="*/ 134 h 403"/>
                  <a:gd name="T42" fmla="*/ 304 w 814"/>
                  <a:gd name="T43" fmla="*/ 396 h 403"/>
                  <a:gd name="T44" fmla="*/ 214 w 814"/>
                  <a:gd name="T45" fmla="*/ 386 h 403"/>
                  <a:gd name="T46" fmla="*/ 185 w 814"/>
                  <a:gd name="T47" fmla="*/ 402 h 403"/>
                  <a:gd name="T48" fmla="*/ 100 w 814"/>
                  <a:gd name="T49" fmla="*/ 386 h 403"/>
                  <a:gd name="T50" fmla="*/ 72 w 814"/>
                  <a:gd name="T51" fmla="*/ 399 h 403"/>
                  <a:gd name="T52" fmla="*/ 0 w 814"/>
                  <a:gd name="T53" fmla="*/ 380 h 403"/>
                  <a:gd name="T54" fmla="*/ 3 w 814"/>
                  <a:gd name="T55" fmla="*/ 375 h 403"/>
                  <a:gd name="T56" fmla="*/ 26 w 814"/>
                  <a:gd name="T57" fmla="*/ 3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4" h="403">
                    <a:moveTo>
                      <a:pt x="26" y="341"/>
                    </a:moveTo>
                    <a:lnTo>
                      <a:pt x="594" y="38"/>
                    </a:lnTo>
                    <a:lnTo>
                      <a:pt x="608" y="37"/>
                    </a:lnTo>
                    <a:lnTo>
                      <a:pt x="619" y="28"/>
                    </a:lnTo>
                    <a:lnTo>
                      <a:pt x="626" y="26"/>
                    </a:lnTo>
                    <a:lnTo>
                      <a:pt x="627" y="23"/>
                    </a:lnTo>
                    <a:lnTo>
                      <a:pt x="633" y="21"/>
                    </a:lnTo>
                    <a:lnTo>
                      <a:pt x="635" y="20"/>
                    </a:lnTo>
                    <a:lnTo>
                      <a:pt x="640" y="17"/>
                    </a:lnTo>
                    <a:lnTo>
                      <a:pt x="647" y="16"/>
                    </a:lnTo>
                    <a:lnTo>
                      <a:pt x="644" y="14"/>
                    </a:lnTo>
                    <a:lnTo>
                      <a:pt x="628" y="21"/>
                    </a:lnTo>
                    <a:lnTo>
                      <a:pt x="649" y="11"/>
                    </a:lnTo>
                    <a:lnTo>
                      <a:pt x="664" y="6"/>
                    </a:lnTo>
                    <a:lnTo>
                      <a:pt x="678" y="0"/>
                    </a:lnTo>
                    <a:lnTo>
                      <a:pt x="712" y="18"/>
                    </a:lnTo>
                    <a:lnTo>
                      <a:pt x="740" y="18"/>
                    </a:lnTo>
                    <a:lnTo>
                      <a:pt x="770" y="13"/>
                    </a:lnTo>
                    <a:lnTo>
                      <a:pt x="805" y="10"/>
                    </a:lnTo>
                    <a:lnTo>
                      <a:pt x="813" y="11"/>
                    </a:lnTo>
                    <a:lnTo>
                      <a:pt x="809" y="134"/>
                    </a:lnTo>
                    <a:lnTo>
                      <a:pt x="304" y="396"/>
                    </a:lnTo>
                    <a:lnTo>
                      <a:pt x="214" y="386"/>
                    </a:lnTo>
                    <a:lnTo>
                      <a:pt x="185" y="402"/>
                    </a:lnTo>
                    <a:lnTo>
                      <a:pt x="100" y="386"/>
                    </a:lnTo>
                    <a:lnTo>
                      <a:pt x="72" y="399"/>
                    </a:lnTo>
                    <a:lnTo>
                      <a:pt x="0" y="380"/>
                    </a:lnTo>
                    <a:lnTo>
                      <a:pt x="3" y="375"/>
                    </a:lnTo>
                    <a:lnTo>
                      <a:pt x="26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24" name="Line 60"/>
              <p:cNvSpPr>
                <a:spLocks noChangeShapeType="1"/>
              </p:cNvSpPr>
              <p:nvPr/>
            </p:nvSpPr>
            <p:spPr bwMode="auto">
              <a:xfrm flipV="1">
                <a:off x="4530" y="512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0925" name="Group 61"/>
              <p:cNvGrpSpPr/>
              <p:nvPr/>
            </p:nvGrpSpPr>
            <p:grpSpPr bwMode="auto">
              <a:xfrm>
                <a:off x="4159" y="794"/>
                <a:ext cx="416" cy="134"/>
                <a:chOff x="4159" y="794"/>
                <a:chExt cx="416" cy="134"/>
              </a:xfrm>
            </p:grpSpPr>
            <p:sp>
              <p:nvSpPr>
                <p:cNvPr id="420926" name="Oval 62"/>
                <p:cNvSpPr>
                  <a:spLocks noChangeArrowheads="1"/>
                </p:cNvSpPr>
                <p:nvPr/>
              </p:nvSpPr>
              <p:spPr bwMode="auto">
                <a:xfrm>
                  <a:off x="4159" y="864"/>
                  <a:ext cx="85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27" name="Oval 63"/>
                <p:cNvSpPr>
                  <a:spLocks noChangeArrowheads="1"/>
                </p:cNvSpPr>
                <p:nvPr/>
              </p:nvSpPr>
              <p:spPr bwMode="auto">
                <a:xfrm>
                  <a:off x="426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28" name="Oval 64"/>
                <p:cNvSpPr>
                  <a:spLocks noChangeArrowheads="1"/>
                </p:cNvSpPr>
                <p:nvPr/>
              </p:nvSpPr>
              <p:spPr bwMode="auto">
                <a:xfrm>
                  <a:off x="4377" y="86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29" name="Oval 65"/>
                <p:cNvSpPr>
                  <a:spLocks noChangeArrowheads="1"/>
                </p:cNvSpPr>
                <p:nvPr/>
              </p:nvSpPr>
              <p:spPr bwMode="auto">
                <a:xfrm>
                  <a:off x="448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3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225" y="903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31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43" y="903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3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449" y="905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33" name="Oval 69"/>
                <p:cNvSpPr>
                  <a:spLocks noChangeArrowheads="1"/>
                </p:cNvSpPr>
                <p:nvPr/>
              </p:nvSpPr>
              <p:spPr bwMode="auto">
                <a:xfrm>
                  <a:off x="423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34" name="Oval 70"/>
                <p:cNvSpPr>
                  <a:spLocks noChangeArrowheads="1"/>
                </p:cNvSpPr>
                <p:nvPr/>
              </p:nvSpPr>
              <p:spPr bwMode="auto">
                <a:xfrm>
                  <a:off x="434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35" name="Oval 71"/>
                <p:cNvSpPr>
                  <a:spLocks noChangeArrowheads="1"/>
                </p:cNvSpPr>
                <p:nvPr/>
              </p:nvSpPr>
              <p:spPr bwMode="auto">
                <a:xfrm>
                  <a:off x="4452" y="79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3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306" y="832"/>
                  <a:ext cx="28" cy="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3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414" y="835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938" name="Line 74"/>
              <p:cNvSpPr>
                <a:spLocks noChangeShapeType="1"/>
              </p:cNvSpPr>
              <p:nvPr/>
            </p:nvSpPr>
            <p:spPr bwMode="auto">
              <a:xfrm flipV="1">
                <a:off x="4476" y="453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39" name="Line 75"/>
              <p:cNvSpPr>
                <a:spLocks noChangeShapeType="1"/>
              </p:cNvSpPr>
              <p:nvPr/>
            </p:nvSpPr>
            <p:spPr bwMode="auto">
              <a:xfrm flipV="1">
                <a:off x="4364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40" name="Line 76"/>
              <p:cNvSpPr>
                <a:spLocks noChangeShapeType="1"/>
              </p:cNvSpPr>
              <p:nvPr/>
            </p:nvSpPr>
            <p:spPr bwMode="auto">
              <a:xfrm flipV="1">
                <a:off x="4253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0941" name="Rectangle 77"/>
          <p:cNvSpPr>
            <a:spLocks noChangeArrowheads="1"/>
          </p:cNvSpPr>
          <p:nvPr/>
        </p:nvSpPr>
        <p:spPr bwMode="auto">
          <a:xfrm>
            <a:off x="1739900" y="1430338"/>
            <a:ext cx="6254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9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8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7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6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5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4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3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2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1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0     </a:t>
            </a:r>
          </a:p>
        </p:txBody>
      </p:sp>
      <p:sp>
        <p:nvSpPr>
          <p:cNvPr id="420942" name="Rectangle 78"/>
          <p:cNvSpPr>
            <a:spLocks noChangeArrowheads="1"/>
          </p:cNvSpPr>
          <p:nvPr/>
        </p:nvSpPr>
        <p:spPr bwMode="auto">
          <a:xfrm>
            <a:off x="1876425" y="1296988"/>
            <a:ext cx="390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2000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943" name="Freeform 79"/>
          <p:cNvSpPr/>
          <p:nvPr/>
        </p:nvSpPr>
        <p:spPr bwMode="auto">
          <a:xfrm>
            <a:off x="2035175" y="1703388"/>
            <a:ext cx="4637088" cy="4413250"/>
          </a:xfrm>
          <a:custGeom>
            <a:avLst/>
            <a:gdLst>
              <a:gd name="T0" fmla="*/ 0 w 2921"/>
              <a:gd name="T1" fmla="*/ 0 h 2780"/>
              <a:gd name="T2" fmla="*/ 0 w 2921"/>
              <a:gd name="T3" fmla="*/ 2779 h 2780"/>
              <a:gd name="T4" fmla="*/ 2920 w 2921"/>
              <a:gd name="T5" fmla="*/ 2779 h 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1" h="2780">
                <a:moveTo>
                  <a:pt x="0" y="0"/>
                </a:moveTo>
                <a:lnTo>
                  <a:pt x="0" y="2779"/>
                </a:lnTo>
                <a:lnTo>
                  <a:pt x="2920" y="2779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944" name="Rectangle 80"/>
          <p:cNvSpPr>
            <a:spLocks noChangeArrowheads="1"/>
          </p:cNvSpPr>
          <p:nvPr/>
        </p:nvSpPr>
        <p:spPr bwMode="auto">
          <a:xfrm>
            <a:off x="3516313" y="0"/>
            <a:ext cx="5624512" cy="2838450"/>
          </a:xfrm>
          <a:prstGeom prst="rect">
            <a:avLst/>
          </a:prstGeom>
          <a:solidFill>
            <a:srgbClr val="00B2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4000" b="1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目标函数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 f = -2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- 3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约束条件   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8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12</a:t>
            </a: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          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1、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 0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20945" name="Group 81"/>
          <p:cNvGrpSpPr/>
          <p:nvPr/>
        </p:nvGrpSpPr>
        <p:grpSpPr bwMode="auto">
          <a:xfrm>
            <a:off x="1466850" y="3133725"/>
            <a:ext cx="5911850" cy="3398838"/>
            <a:chOff x="924" y="1974"/>
            <a:chExt cx="3724" cy="2141"/>
          </a:xfrm>
        </p:grpSpPr>
        <p:sp>
          <p:nvSpPr>
            <p:cNvPr id="420946" name="Rectangle 82"/>
            <p:cNvSpPr>
              <a:spLocks noChangeArrowheads="1"/>
            </p:cNvSpPr>
            <p:nvPr/>
          </p:nvSpPr>
          <p:spPr bwMode="auto">
            <a:xfrm>
              <a:off x="1523" y="3659"/>
              <a:ext cx="2554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|	|	|	|	|	|	|	|	|</a:t>
              </a:r>
            </a:p>
            <a:p>
              <a:pPr>
                <a:lnSpc>
                  <a:spcPct val="110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1	2	3	4	5	6	7	8	9</a:t>
              </a:r>
            </a:p>
          </p:txBody>
        </p:sp>
        <p:sp>
          <p:nvSpPr>
            <p:cNvPr id="420947" name="Rectangle 83"/>
            <p:cNvSpPr>
              <a:spLocks noChangeArrowheads="1"/>
            </p:cNvSpPr>
            <p:nvPr/>
          </p:nvSpPr>
          <p:spPr bwMode="auto">
            <a:xfrm>
              <a:off x="4241" y="3741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sz="2000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948" name="Rectangle 84"/>
            <p:cNvSpPr>
              <a:spLocks noChangeArrowheads="1"/>
            </p:cNvSpPr>
            <p:nvPr/>
          </p:nvSpPr>
          <p:spPr bwMode="auto">
            <a:xfrm>
              <a:off x="3556" y="3193"/>
              <a:ext cx="109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1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+ 2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2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8</a:t>
              </a:r>
            </a:p>
          </p:txBody>
        </p:sp>
        <p:sp>
          <p:nvSpPr>
            <p:cNvPr id="420949" name="Line 85"/>
            <p:cNvSpPr>
              <a:spLocks noChangeShapeType="1"/>
            </p:cNvSpPr>
            <p:nvPr/>
          </p:nvSpPr>
          <p:spPr bwMode="auto">
            <a:xfrm>
              <a:off x="1299" y="2645"/>
              <a:ext cx="2392" cy="1195"/>
            </a:xfrm>
            <a:prstGeom prst="line">
              <a:avLst/>
            </a:prstGeom>
            <a:noFill/>
            <a:ln w="50800">
              <a:solidFill>
                <a:srgbClr val="FF6F4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0" name="Line 86"/>
            <p:cNvSpPr>
              <a:spLocks noChangeShapeType="1"/>
            </p:cNvSpPr>
            <p:nvPr/>
          </p:nvSpPr>
          <p:spPr bwMode="auto">
            <a:xfrm flipV="1">
              <a:off x="3180" y="3371"/>
              <a:ext cx="30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1" name="Rectangle 87"/>
            <p:cNvSpPr>
              <a:spLocks noChangeArrowheads="1"/>
            </p:cNvSpPr>
            <p:nvPr/>
          </p:nvSpPr>
          <p:spPr bwMode="auto">
            <a:xfrm>
              <a:off x="3039" y="1974"/>
              <a:ext cx="81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4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1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16</a:t>
              </a:r>
            </a:p>
          </p:txBody>
        </p:sp>
        <p:sp>
          <p:nvSpPr>
            <p:cNvPr id="420952" name="Line 88"/>
            <p:cNvSpPr>
              <a:spLocks noChangeShapeType="1"/>
            </p:cNvSpPr>
            <p:nvPr/>
          </p:nvSpPr>
          <p:spPr bwMode="auto">
            <a:xfrm>
              <a:off x="2486" y="2215"/>
              <a:ext cx="5" cy="1625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3" name="Line 89"/>
            <p:cNvSpPr>
              <a:spLocks noChangeShapeType="1"/>
            </p:cNvSpPr>
            <p:nvPr/>
          </p:nvSpPr>
          <p:spPr bwMode="auto">
            <a:xfrm flipH="1">
              <a:off x="2552" y="2135"/>
              <a:ext cx="425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4" name="Rectangle 90"/>
            <p:cNvSpPr>
              <a:spLocks noChangeArrowheads="1"/>
            </p:cNvSpPr>
            <p:nvPr/>
          </p:nvSpPr>
          <p:spPr bwMode="auto">
            <a:xfrm>
              <a:off x="2987" y="2425"/>
              <a:ext cx="86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4 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2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16</a:t>
              </a:r>
            </a:p>
          </p:txBody>
        </p:sp>
        <p:sp>
          <p:nvSpPr>
            <p:cNvPr id="420955" name="Line 91"/>
            <p:cNvSpPr>
              <a:spLocks noChangeShapeType="1"/>
            </p:cNvSpPr>
            <p:nvPr/>
          </p:nvSpPr>
          <p:spPr bwMode="auto">
            <a:xfrm flipV="1">
              <a:off x="1274" y="2958"/>
              <a:ext cx="1724" cy="3"/>
            </a:xfrm>
            <a:prstGeom prst="line">
              <a:avLst/>
            </a:prstGeom>
            <a:noFill/>
            <a:ln w="50800">
              <a:solidFill>
                <a:srgbClr val="7FFFB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6" name="Line 92"/>
            <p:cNvSpPr>
              <a:spLocks noChangeShapeType="1"/>
            </p:cNvSpPr>
            <p:nvPr/>
          </p:nvSpPr>
          <p:spPr bwMode="auto">
            <a:xfrm flipH="1">
              <a:off x="2740" y="2625"/>
              <a:ext cx="278" cy="3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7" name="Freeform 93"/>
            <p:cNvSpPr/>
            <p:nvPr/>
          </p:nvSpPr>
          <p:spPr bwMode="auto">
            <a:xfrm>
              <a:off x="1302" y="2988"/>
              <a:ext cx="1187" cy="855"/>
            </a:xfrm>
            <a:custGeom>
              <a:avLst/>
              <a:gdLst>
                <a:gd name="T0" fmla="*/ 0 w 1187"/>
                <a:gd name="T1" fmla="*/ 855 h 855"/>
                <a:gd name="T2" fmla="*/ 0 w 1187"/>
                <a:gd name="T3" fmla="*/ 0 h 855"/>
                <a:gd name="T4" fmla="*/ 651 w 1187"/>
                <a:gd name="T5" fmla="*/ 0 h 855"/>
                <a:gd name="T6" fmla="*/ 1187 w 1187"/>
                <a:gd name="T7" fmla="*/ 255 h 855"/>
                <a:gd name="T8" fmla="*/ 1187 w 1187"/>
                <a:gd name="T9" fmla="*/ 843 h 855"/>
                <a:gd name="T10" fmla="*/ 0 w 1187"/>
                <a:gd name="T11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855">
                  <a:moveTo>
                    <a:pt x="0" y="855"/>
                  </a:moveTo>
                  <a:lnTo>
                    <a:pt x="0" y="0"/>
                  </a:lnTo>
                  <a:lnTo>
                    <a:pt x="651" y="0"/>
                  </a:lnTo>
                  <a:lnTo>
                    <a:pt x="1187" y="255"/>
                  </a:lnTo>
                  <a:lnTo>
                    <a:pt x="1187" y="843"/>
                  </a:lnTo>
                  <a:lnTo>
                    <a:pt x="0" y="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58" name="Rectangle 94"/>
            <p:cNvSpPr>
              <a:spLocks noChangeArrowheads="1"/>
            </p:cNvSpPr>
            <p:nvPr/>
          </p:nvSpPr>
          <p:spPr bwMode="auto">
            <a:xfrm>
              <a:off x="1406" y="3266"/>
              <a:ext cx="9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Tx/>
              </a:pPr>
              <a:endParaRPr lang="zh-CN" altLang="zh-CN" sz="2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420959" name="Group 95"/>
            <p:cNvGrpSpPr/>
            <p:nvPr/>
          </p:nvGrpSpPr>
          <p:grpSpPr bwMode="auto">
            <a:xfrm>
              <a:off x="1233" y="2470"/>
              <a:ext cx="1617" cy="830"/>
              <a:chOff x="1233" y="2470"/>
              <a:chExt cx="1617" cy="830"/>
            </a:xfrm>
          </p:grpSpPr>
          <p:sp>
            <p:nvSpPr>
              <p:cNvPr id="420960" name="Rectangle 96"/>
              <p:cNvSpPr>
                <a:spLocks noChangeArrowheads="1"/>
              </p:cNvSpPr>
              <p:nvPr/>
            </p:nvSpPr>
            <p:spPr bwMode="auto">
              <a:xfrm>
                <a:off x="1403" y="2470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20961" name="Line 97"/>
              <p:cNvSpPr>
                <a:spLocks noChangeShapeType="1"/>
              </p:cNvSpPr>
              <p:nvPr/>
            </p:nvSpPr>
            <p:spPr bwMode="auto">
              <a:xfrm flipH="1">
                <a:off x="1326" y="2712"/>
                <a:ext cx="156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62" name="Oval 98"/>
              <p:cNvSpPr>
                <a:spLocks noChangeArrowheads="1"/>
              </p:cNvSpPr>
              <p:nvPr/>
            </p:nvSpPr>
            <p:spPr bwMode="auto">
              <a:xfrm>
                <a:off x="1233" y="2920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63" name="Rectangle 99"/>
              <p:cNvSpPr>
                <a:spLocks noChangeArrowheads="1"/>
              </p:cNvSpPr>
              <p:nvPr/>
            </p:nvSpPr>
            <p:spPr bwMode="auto">
              <a:xfrm>
                <a:off x="1985" y="2578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420964" name="Oval 100"/>
              <p:cNvSpPr>
                <a:spLocks noChangeArrowheads="1"/>
              </p:cNvSpPr>
              <p:nvPr/>
            </p:nvSpPr>
            <p:spPr bwMode="auto">
              <a:xfrm>
                <a:off x="1866" y="2913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65" name="Rectangle 101"/>
              <p:cNvSpPr>
                <a:spLocks noChangeArrowheads="1"/>
              </p:cNvSpPr>
              <p:nvPr/>
            </p:nvSpPr>
            <p:spPr bwMode="auto">
              <a:xfrm>
                <a:off x="2597" y="3014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420966" name="Oval 102"/>
              <p:cNvSpPr>
                <a:spLocks noChangeArrowheads="1"/>
              </p:cNvSpPr>
              <p:nvPr/>
            </p:nvSpPr>
            <p:spPr bwMode="auto">
              <a:xfrm>
                <a:off x="2453" y="3195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0967" name="Group 103"/>
            <p:cNvGrpSpPr/>
            <p:nvPr/>
          </p:nvGrpSpPr>
          <p:grpSpPr bwMode="auto">
            <a:xfrm>
              <a:off x="924" y="3550"/>
              <a:ext cx="1840" cy="565"/>
              <a:chOff x="924" y="3550"/>
              <a:chExt cx="1840" cy="565"/>
            </a:xfrm>
          </p:grpSpPr>
          <p:sp>
            <p:nvSpPr>
              <p:cNvPr id="420968" name="Rectangle 104"/>
              <p:cNvSpPr>
                <a:spLocks noChangeArrowheads="1"/>
              </p:cNvSpPr>
              <p:nvPr/>
            </p:nvSpPr>
            <p:spPr bwMode="auto">
              <a:xfrm>
                <a:off x="2522" y="3550"/>
                <a:ext cx="24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20969" name="Oval 105"/>
              <p:cNvSpPr>
                <a:spLocks noChangeArrowheads="1"/>
              </p:cNvSpPr>
              <p:nvPr/>
            </p:nvSpPr>
            <p:spPr bwMode="auto">
              <a:xfrm>
                <a:off x="2453" y="3821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70" name="Rectangle 106"/>
              <p:cNvSpPr>
                <a:spLocks noChangeArrowheads="1"/>
              </p:cNvSpPr>
              <p:nvPr/>
            </p:nvSpPr>
            <p:spPr bwMode="auto">
              <a:xfrm>
                <a:off x="924" y="3829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20971" name="Oval 107"/>
              <p:cNvSpPr>
                <a:spLocks noChangeArrowheads="1"/>
              </p:cNvSpPr>
              <p:nvPr/>
            </p:nvSpPr>
            <p:spPr bwMode="auto">
              <a:xfrm>
                <a:off x="1227" y="3820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0972" name="Group 108"/>
          <p:cNvGrpSpPr/>
          <p:nvPr/>
        </p:nvGrpSpPr>
        <p:grpSpPr bwMode="auto">
          <a:xfrm>
            <a:off x="1970088" y="5118100"/>
            <a:ext cx="1603375" cy="1117600"/>
            <a:chOff x="1242" y="3200"/>
            <a:chExt cx="1010" cy="704"/>
          </a:xfrm>
        </p:grpSpPr>
        <p:sp>
          <p:nvSpPr>
            <p:cNvPr id="420973" name="Oval 109"/>
            <p:cNvSpPr>
              <a:spLocks noChangeArrowheads="1"/>
            </p:cNvSpPr>
            <p:nvPr/>
          </p:nvSpPr>
          <p:spPr bwMode="auto">
            <a:xfrm>
              <a:off x="1242" y="3200"/>
              <a:ext cx="89" cy="89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74" name="Oval 110"/>
            <p:cNvSpPr>
              <a:spLocks noChangeArrowheads="1"/>
            </p:cNvSpPr>
            <p:nvPr/>
          </p:nvSpPr>
          <p:spPr bwMode="auto">
            <a:xfrm>
              <a:off x="2163" y="3815"/>
              <a:ext cx="89" cy="89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75" name="Line 111"/>
            <p:cNvSpPr>
              <a:spLocks noChangeShapeType="1"/>
            </p:cNvSpPr>
            <p:nvPr/>
          </p:nvSpPr>
          <p:spPr bwMode="auto">
            <a:xfrm>
              <a:off x="1318" y="3280"/>
              <a:ext cx="880" cy="576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0976" name="Line 112"/>
          <p:cNvSpPr>
            <a:spLocks noChangeShapeType="1"/>
          </p:cNvSpPr>
          <p:nvPr/>
        </p:nvSpPr>
        <p:spPr bwMode="auto">
          <a:xfrm flipH="1">
            <a:off x="3082925" y="4995863"/>
            <a:ext cx="1976438" cy="7302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77" name="Rectangle 113"/>
          <p:cNvSpPr>
            <a:spLocks noChangeArrowheads="1"/>
          </p:cNvSpPr>
          <p:nvPr/>
        </p:nvSpPr>
        <p:spPr bwMode="auto">
          <a:xfrm>
            <a:off x="5187950" y="4464050"/>
            <a:ext cx="268502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3200" b="1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-</a:t>
            </a:r>
            <a:r>
              <a:rPr lang="zh-CN" altLang="zh-CN" sz="3200" b="1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3200" b="1" i="1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3200" b="1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- 3</a:t>
            </a:r>
            <a:r>
              <a:rPr lang="en-US" altLang="zh-CN" sz="3200" b="1" i="1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3200" b="1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= -6</a:t>
            </a:r>
          </a:p>
        </p:txBody>
      </p:sp>
      <p:sp>
        <p:nvSpPr>
          <p:cNvPr id="420978" name="Rectangle 114"/>
          <p:cNvSpPr>
            <a:spLocks noChangeArrowheads="1"/>
          </p:cNvSpPr>
          <p:nvPr/>
        </p:nvSpPr>
        <p:spPr bwMode="auto">
          <a:xfrm>
            <a:off x="812800" y="395288"/>
            <a:ext cx="2373313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图解法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0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0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7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914" name="Group 2"/>
          <p:cNvGrpSpPr/>
          <p:nvPr/>
        </p:nvGrpSpPr>
        <p:grpSpPr bwMode="auto">
          <a:xfrm>
            <a:off x="5364163" y="461963"/>
            <a:ext cx="2933700" cy="1014412"/>
            <a:chOff x="3379" y="291"/>
            <a:chExt cx="1848" cy="639"/>
          </a:xfrm>
        </p:grpSpPr>
        <p:grpSp>
          <p:nvGrpSpPr>
            <p:cNvPr id="422915" name="Group 3"/>
            <p:cNvGrpSpPr/>
            <p:nvPr/>
          </p:nvGrpSpPr>
          <p:grpSpPr bwMode="auto">
            <a:xfrm>
              <a:off x="4190" y="293"/>
              <a:ext cx="620" cy="285"/>
              <a:chOff x="4190" y="293"/>
              <a:chExt cx="620" cy="285"/>
            </a:xfrm>
          </p:grpSpPr>
          <p:sp>
            <p:nvSpPr>
              <p:cNvPr id="422916" name="Freeform 4"/>
              <p:cNvSpPr/>
              <p:nvPr/>
            </p:nvSpPr>
            <p:spPr bwMode="auto">
              <a:xfrm>
                <a:off x="4578" y="398"/>
                <a:ext cx="196" cy="180"/>
              </a:xfrm>
              <a:custGeom>
                <a:avLst/>
                <a:gdLst>
                  <a:gd name="T0" fmla="*/ 0 w 196"/>
                  <a:gd name="T1" fmla="*/ 179 h 180"/>
                  <a:gd name="T2" fmla="*/ 195 w 196"/>
                  <a:gd name="T3" fmla="*/ 75 h 180"/>
                  <a:gd name="T4" fmla="*/ 175 w 196"/>
                  <a:gd name="T5" fmla="*/ 10 h 180"/>
                  <a:gd name="T6" fmla="*/ 118 w 196"/>
                  <a:gd name="T7" fmla="*/ 0 h 180"/>
                  <a:gd name="T8" fmla="*/ 66 w 196"/>
                  <a:gd name="T9" fmla="*/ 25 h 180"/>
                  <a:gd name="T10" fmla="*/ 14 w 196"/>
                  <a:gd name="T11" fmla="*/ 30 h 180"/>
                  <a:gd name="T12" fmla="*/ 0 w 196"/>
                  <a:gd name="T13" fmla="*/ 1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180">
                    <a:moveTo>
                      <a:pt x="0" y="179"/>
                    </a:moveTo>
                    <a:lnTo>
                      <a:pt x="195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9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17" name="Oval 5"/>
              <p:cNvSpPr>
                <a:spLocks noChangeArrowheads="1"/>
              </p:cNvSpPr>
              <p:nvPr/>
            </p:nvSpPr>
            <p:spPr bwMode="auto">
              <a:xfrm>
                <a:off x="4248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18" name="Oval 6"/>
              <p:cNvSpPr>
                <a:spLocks noChangeArrowheads="1"/>
              </p:cNvSpPr>
              <p:nvPr/>
            </p:nvSpPr>
            <p:spPr bwMode="auto">
              <a:xfrm>
                <a:off x="4689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19" name="Oval 7"/>
              <p:cNvSpPr>
                <a:spLocks noChangeArrowheads="1"/>
              </p:cNvSpPr>
              <p:nvPr/>
            </p:nvSpPr>
            <p:spPr bwMode="auto">
              <a:xfrm>
                <a:off x="4400" y="386"/>
                <a:ext cx="121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20" name="Oval 8"/>
              <p:cNvSpPr>
                <a:spLocks noChangeArrowheads="1"/>
              </p:cNvSpPr>
              <p:nvPr/>
            </p:nvSpPr>
            <p:spPr bwMode="auto">
              <a:xfrm>
                <a:off x="4541" y="386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21" name="Freeform 9"/>
              <p:cNvSpPr/>
              <p:nvPr/>
            </p:nvSpPr>
            <p:spPr bwMode="auto">
              <a:xfrm>
                <a:off x="4203" y="392"/>
                <a:ext cx="576" cy="93"/>
              </a:xfrm>
              <a:custGeom>
                <a:avLst/>
                <a:gdLst>
                  <a:gd name="T0" fmla="*/ 0 w 576"/>
                  <a:gd name="T1" fmla="*/ 37 h 93"/>
                  <a:gd name="T2" fmla="*/ 71 w 576"/>
                  <a:gd name="T3" fmla="*/ 4 h 93"/>
                  <a:gd name="T4" fmla="*/ 159 w 576"/>
                  <a:gd name="T5" fmla="*/ 19 h 93"/>
                  <a:gd name="T6" fmla="*/ 162 w 576"/>
                  <a:gd name="T7" fmla="*/ 29 h 93"/>
                  <a:gd name="T8" fmla="*/ 227 w 576"/>
                  <a:gd name="T9" fmla="*/ 0 h 93"/>
                  <a:gd name="T10" fmla="*/ 311 w 576"/>
                  <a:gd name="T11" fmla="*/ 19 h 93"/>
                  <a:gd name="T12" fmla="*/ 314 w 576"/>
                  <a:gd name="T13" fmla="*/ 24 h 93"/>
                  <a:gd name="T14" fmla="*/ 368 w 576"/>
                  <a:gd name="T15" fmla="*/ 2 h 93"/>
                  <a:gd name="T16" fmla="*/ 453 w 576"/>
                  <a:gd name="T17" fmla="*/ 22 h 93"/>
                  <a:gd name="T18" fmla="*/ 456 w 576"/>
                  <a:gd name="T19" fmla="*/ 31 h 93"/>
                  <a:gd name="T20" fmla="*/ 513 w 576"/>
                  <a:gd name="T21" fmla="*/ 4 h 93"/>
                  <a:gd name="T22" fmla="*/ 575 w 576"/>
                  <a:gd name="T23" fmla="*/ 72 h 93"/>
                  <a:gd name="T24" fmla="*/ 546 w 576"/>
                  <a:gd name="T25" fmla="*/ 92 h 93"/>
                  <a:gd name="T26" fmla="*/ 34 w 576"/>
                  <a:gd name="T27" fmla="*/ 92 h 93"/>
                  <a:gd name="T28" fmla="*/ 0 w 576"/>
                  <a:gd name="T29" fmla="*/ 3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6" h="93">
                    <a:moveTo>
                      <a:pt x="0" y="37"/>
                    </a:moveTo>
                    <a:lnTo>
                      <a:pt x="71" y="4"/>
                    </a:lnTo>
                    <a:lnTo>
                      <a:pt x="159" y="19"/>
                    </a:lnTo>
                    <a:lnTo>
                      <a:pt x="162" y="29"/>
                    </a:lnTo>
                    <a:lnTo>
                      <a:pt x="227" y="0"/>
                    </a:lnTo>
                    <a:lnTo>
                      <a:pt x="311" y="19"/>
                    </a:lnTo>
                    <a:lnTo>
                      <a:pt x="314" y="24"/>
                    </a:lnTo>
                    <a:lnTo>
                      <a:pt x="368" y="2"/>
                    </a:lnTo>
                    <a:lnTo>
                      <a:pt x="453" y="22"/>
                    </a:lnTo>
                    <a:lnTo>
                      <a:pt x="456" y="31"/>
                    </a:lnTo>
                    <a:lnTo>
                      <a:pt x="513" y="4"/>
                    </a:lnTo>
                    <a:lnTo>
                      <a:pt x="575" y="72"/>
                    </a:lnTo>
                    <a:lnTo>
                      <a:pt x="546" y="92"/>
                    </a:lnTo>
                    <a:lnTo>
                      <a:pt x="34" y="92"/>
                    </a:lnTo>
                    <a:lnTo>
                      <a:pt x="0" y="37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22" name="Freeform 10"/>
              <p:cNvSpPr/>
              <p:nvPr/>
            </p:nvSpPr>
            <p:spPr bwMode="auto">
              <a:xfrm>
                <a:off x="4532" y="306"/>
                <a:ext cx="195" cy="179"/>
              </a:xfrm>
              <a:custGeom>
                <a:avLst/>
                <a:gdLst>
                  <a:gd name="T0" fmla="*/ 0 w 195"/>
                  <a:gd name="T1" fmla="*/ 178 h 179"/>
                  <a:gd name="T2" fmla="*/ 194 w 195"/>
                  <a:gd name="T3" fmla="*/ 75 h 179"/>
                  <a:gd name="T4" fmla="*/ 175 w 195"/>
                  <a:gd name="T5" fmla="*/ 10 h 179"/>
                  <a:gd name="T6" fmla="*/ 118 w 195"/>
                  <a:gd name="T7" fmla="*/ 0 h 179"/>
                  <a:gd name="T8" fmla="*/ 66 w 195"/>
                  <a:gd name="T9" fmla="*/ 25 h 179"/>
                  <a:gd name="T10" fmla="*/ 14 w 195"/>
                  <a:gd name="T11" fmla="*/ 30 h 179"/>
                  <a:gd name="T12" fmla="*/ 0 w 195"/>
                  <a:gd name="T13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5" h="179">
                    <a:moveTo>
                      <a:pt x="0" y="178"/>
                    </a:moveTo>
                    <a:lnTo>
                      <a:pt x="194" y="75"/>
                    </a:lnTo>
                    <a:lnTo>
                      <a:pt x="175" y="10"/>
                    </a:lnTo>
                    <a:lnTo>
                      <a:pt x="118" y="0"/>
                    </a:lnTo>
                    <a:lnTo>
                      <a:pt x="66" y="25"/>
                    </a:lnTo>
                    <a:lnTo>
                      <a:pt x="14" y="30"/>
                    </a:lnTo>
                    <a:lnTo>
                      <a:pt x="0" y="1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23" name="Oval 11"/>
              <p:cNvSpPr>
                <a:spLocks noChangeArrowheads="1"/>
              </p:cNvSpPr>
              <p:nvPr/>
            </p:nvSpPr>
            <p:spPr bwMode="auto">
              <a:xfrm>
                <a:off x="4642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24" name="Oval 12"/>
              <p:cNvSpPr>
                <a:spLocks noChangeArrowheads="1"/>
              </p:cNvSpPr>
              <p:nvPr/>
            </p:nvSpPr>
            <p:spPr bwMode="auto">
              <a:xfrm>
                <a:off x="4352" y="293"/>
                <a:ext cx="123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25" name="Oval 13"/>
              <p:cNvSpPr>
                <a:spLocks noChangeArrowheads="1"/>
              </p:cNvSpPr>
              <p:nvPr/>
            </p:nvSpPr>
            <p:spPr bwMode="auto">
              <a:xfrm>
                <a:off x="4494" y="293"/>
                <a:ext cx="122" cy="84"/>
              </a:xfrm>
              <a:prstGeom prst="ellipse">
                <a:avLst/>
              </a:prstGeom>
              <a:solidFill>
                <a:srgbClr val="CCCC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26" name="Freeform 14"/>
              <p:cNvSpPr/>
              <p:nvPr/>
            </p:nvSpPr>
            <p:spPr bwMode="auto">
              <a:xfrm>
                <a:off x="4190" y="298"/>
                <a:ext cx="541" cy="95"/>
              </a:xfrm>
              <a:custGeom>
                <a:avLst/>
                <a:gdLst>
                  <a:gd name="T0" fmla="*/ 23 w 541"/>
                  <a:gd name="T1" fmla="*/ 78 h 95"/>
                  <a:gd name="T2" fmla="*/ 94 w 541"/>
                  <a:gd name="T3" fmla="*/ 42 h 95"/>
                  <a:gd name="T4" fmla="*/ 130 w 541"/>
                  <a:gd name="T5" fmla="*/ 21 h 95"/>
                  <a:gd name="T6" fmla="*/ 127 w 541"/>
                  <a:gd name="T7" fmla="*/ 30 h 95"/>
                  <a:gd name="T8" fmla="*/ 192 w 541"/>
                  <a:gd name="T9" fmla="*/ 0 h 95"/>
                  <a:gd name="T10" fmla="*/ 276 w 541"/>
                  <a:gd name="T11" fmla="*/ 19 h 95"/>
                  <a:gd name="T12" fmla="*/ 279 w 541"/>
                  <a:gd name="T13" fmla="*/ 25 h 95"/>
                  <a:gd name="T14" fmla="*/ 333 w 541"/>
                  <a:gd name="T15" fmla="*/ 2 h 95"/>
                  <a:gd name="T16" fmla="*/ 418 w 541"/>
                  <a:gd name="T17" fmla="*/ 23 h 95"/>
                  <a:gd name="T18" fmla="*/ 421 w 541"/>
                  <a:gd name="T19" fmla="*/ 32 h 95"/>
                  <a:gd name="T20" fmla="*/ 478 w 541"/>
                  <a:gd name="T21" fmla="*/ 4 h 95"/>
                  <a:gd name="T22" fmla="*/ 540 w 541"/>
                  <a:gd name="T23" fmla="*/ 74 h 95"/>
                  <a:gd name="T24" fmla="*/ 511 w 541"/>
                  <a:gd name="T25" fmla="*/ 94 h 95"/>
                  <a:gd name="T26" fmla="*/ 0 w 541"/>
                  <a:gd name="T27" fmla="*/ 94 h 95"/>
                  <a:gd name="T28" fmla="*/ 23 w 541"/>
                  <a:gd name="T29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1" h="95">
                    <a:moveTo>
                      <a:pt x="23" y="78"/>
                    </a:moveTo>
                    <a:lnTo>
                      <a:pt x="94" y="42"/>
                    </a:lnTo>
                    <a:lnTo>
                      <a:pt x="130" y="21"/>
                    </a:lnTo>
                    <a:lnTo>
                      <a:pt x="127" y="30"/>
                    </a:lnTo>
                    <a:lnTo>
                      <a:pt x="192" y="0"/>
                    </a:lnTo>
                    <a:lnTo>
                      <a:pt x="276" y="19"/>
                    </a:lnTo>
                    <a:lnTo>
                      <a:pt x="279" y="25"/>
                    </a:lnTo>
                    <a:lnTo>
                      <a:pt x="333" y="2"/>
                    </a:lnTo>
                    <a:lnTo>
                      <a:pt x="418" y="23"/>
                    </a:lnTo>
                    <a:lnTo>
                      <a:pt x="421" y="32"/>
                    </a:lnTo>
                    <a:lnTo>
                      <a:pt x="478" y="4"/>
                    </a:lnTo>
                    <a:lnTo>
                      <a:pt x="540" y="74"/>
                    </a:lnTo>
                    <a:lnTo>
                      <a:pt x="511" y="94"/>
                    </a:lnTo>
                    <a:lnTo>
                      <a:pt x="0" y="94"/>
                    </a:lnTo>
                    <a:lnTo>
                      <a:pt x="23" y="78"/>
                    </a:lnTo>
                  </a:path>
                </a:pathLst>
              </a:cu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2927" name="Freeform 15"/>
            <p:cNvSpPr/>
            <p:nvPr/>
          </p:nvSpPr>
          <p:spPr bwMode="auto">
            <a:xfrm>
              <a:off x="3417" y="380"/>
              <a:ext cx="1198" cy="540"/>
            </a:xfrm>
            <a:custGeom>
              <a:avLst/>
              <a:gdLst>
                <a:gd name="T0" fmla="*/ 0 w 1198"/>
                <a:gd name="T1" fmla="*/ 454 h 540"/>
                <a:gd name="T2" fmla="*/ 845 w 1198"/>
                <a:gd name="T3" fmla="*/ 13 h 540"/>
                <a:gd name="T4" fmla="*/ 861 w 1198"/>
                <a:gd name="T5" fmla="*/ 3 h 540"/>
                <a:gd name="T6" fmla="*/ 878 w 1198"/>
                <a:gd name="T7" fmla="*/ 3 h 540"/>
                <a:gd name="T8" fmla="*/ 892 w 1198"/>
                <a:gd name="T9" fmla="*/ 0 h 540"/>
                <a:gd name="T10" fmla="*/ 906 w 1198"/>
                <a:gd name="T11" fmla="*/ 1 h 540"/>
                <a:gd name="T12" fmla="*/ 920 w 1198"/>
                <a:gd name="T13" fmla="*/ 6 h 540"/>
                <a:gd name="T14" fmla="*/ 930 w 1198"/>
                <a:gd name="T15" fmla="*/ 13 h 540"/>
                <a:gd name="T16" fmla="*/ 937 w 1198"/>
                <a:gd name="T17" fmla="*/ 17 h 540"/>
                <a:gd name="T18" fmla="*/ 946 w 1198"/>
                <a:gd name="T19" fmla="*/ 24 h 540"/>
                <a:gd name="T20" fmla="*/ 949 w 1198"/>
                <a:gd name="T21" fmla="*/ 29 h 540"/>
                <a:gd name="T22" fmla="*/ 951 w 1198"/>
                <a:gd name="T23" fmla="*/ 32 h 540"/>
                <a:gd name="T24" fmla="*/ 979 w 1198"/>
                <a:gd name="T25" fmla="*/ 18 h 540"/>
                <a:gd name="T26" fmla="*/ 998 w 1198"/>
                <a:gd name="T27" fmla="*/ 12 h 540"/>
                <a:gd name="T28" fmla="*/ 1017 w 1198"/>
                <a:gd name="T29" fmla="*/ 3 h 540"/>
                <a:gd name="T30" fmla="*/ 1062 w 1198"/>
                <a:gd name="T31" fmla="*/ 27 h 540"/>
                <a:gd name="T32" fmla="*/ 1100 w 1198"/>
                <a:gd name="T33" fmla="*/ 27 h 540"/>
                <a:gd name="T34" fmla="*/ 1140 w 1198"/>
                <a:gd name="T35" fmla="*/ 20 h 540"/>
                <a:gd name="T36" fmla="*/ 1187 w 1198"/>
                <a:gd name="T37" fmla="*/ 17 h 540"/>
                <a:gd name="T38" fmla="*/ 1197 w 1198"/>
                <a:gd name="T39" fmla="*/ 18 h 540"/>
                <a:gd name="T40" fmla="*/ 1192 w 1198"/>
                <a:gd name="T41" fmla="*/ 181 h 540"/>
                <a:gd name="T42" fmla="*/ 519 w 1198"/>
                <a:gd name="T43" fmla="*/ 532 h 540"/>
                <a:gd name="T44" fmla="*/ 399 w 1198"/>
                <a:gd name="T45" fmla="*/ 518 h 540"/>
                <a:gd name="T46" fmla="*/ 361 w 1198"/>
                <a:gd name="T47" fmla="*/ 539 h 540"/>
                <a:gd name="T48" fmla="*/ 247 w 1198"/>
                <a:gd name="T49" fmla="*/ 518 h 540"/>
                <a:gd name="T50" fmla="*/ 210 w 1198"/>
                <a:gd name="T51" fmla="*/ 535 h 540"/>
                <a:gd name="T52" fmla="*/ 113 w 1198"/>
                <a:gd name="T53" fmla="*/ 509 h 540"/>
                <a:gd name="T54" fmla="*/ 66 w 1198"/>
                <a:gd name="T55" fmla="*/ 533 h 540"/>
                <a:gd name="T56" fmla="*/ 0 w 1198"/>
                <a:gd name="T57" fmla="*/ 454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98" h="540">
                  <a:moveTo>
                    <a:pt x="0" y="454"/>
                  </a:moveTo>
                  <a:lnTo>
                    <a:pt x="845" y="13"/>
                  </a:lnTo>
                  <a:lnTo>
                    <a:pt x="861" y="3"/>
                  </a:lnTo>
                  <a:lnTo>
                    <a:pt x="878" y="3"/>
                  </a:lnTo>
                  <a:lnTo>
                    <a:pt x="892" y="0"/>
                  </a:lnTo>
                  <a:lnTo>
                    <a:pt x="906" y="1"/>
                  </a:lnTo>
                  <a:lnTo>
                    <a:pt x="920" y="6"/>
                  </a:lnTo>
                  <a:lnTo>
                    <a:pt x="930" y="13"/>
                  </a:lnTo>
                  <a:lnTo>
                    <a:pt x="937" y="17"/>
                  </a:lnTo>
                  <a:lnTo>
                    <a:pt x="946" y="24"/>
                  </a:lnTo>
                  <a:lnTo>
                    <a:pt x="949" y="29"/>
                  </a:lnTo>
                  <a:lnTo>
                    <a:pt x="951" y="32"/>
                  </a:lnTo>
                  <a:lnTo>
                    <a:pt x="979" y="18"/>
                  </a:lnTo>
                  <a:lnTo>
                    <a:pt x="998" y="12"/>
                  </a:lnTo>
                  <a:lnTo>
                    <a:pt x="1017" y="3"/>
                  </a:lnTo>
                  <a:lnTo>
                    <a:pt x="1062" y="27"/>
                  </a:lnTo>
                  <a:lnTo>
                    <a:pt x="1100" y="27"/>
                  </a:lnTo>
                  <a:lnTo>
                    <a:pt x="1140" y="20"/>
                  </a:lnTo>
                  <a:lnTo>
                    <a:pt x="1187" y="17"/>
                  </a:lnTo>
                  <a:lnTo>
                    <a:pt x="1197" y="18"/>
                  </a:lnTo>
                  <a:lnTo>
                    <a:pt x="1192" y="181"/>
                  </a:lnTo>
                  <a:lnTo>
                    <a:pt x="519" y="532"/>
                  </a:lnTo>
                  <a:lnTo>
                    <a:pt x="399" y="518"/>
                  </a:lnTo>
                  <a:lnTo>
                    <a:pt x="361" y="539"/>
                  </a:lnTo>
                  <a:lnTo>
                    <a:pt x="247" y="518"/>
                  </a:lnTo>
                  <a:lnTo>
                    <a:pt x="210" y="535"/>
                  </a:lnTo>
                  <a:lnTo>
                    <a:pt x="113" y="509"/>
                  </a:lnTo>
                  <a:lnTo>
                    <a:pt x="66" y="533"/>
                  </a:lnTo>
                  <a:lnTo>
                    <a:pt x="0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8" name="Line 16"/>
            <p:cNvSpPr>
              <a:spLocks noChangeShapeType="1"/>
            </p:cNvSpPr>
            <p:nvPr/>
          </p:nvSpPr>
          <p:spPr bwMode="auto">
            <a:xfrm flipV="1">
              <a:off x="3409" y="390"/>
              <a:ext cx="853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29" name="Line 17"/>
            <p:cNvSpPr>
              <a:spLocks noChangeShapeType="1"/>
            </p:cNvSpPr>
            <p:nvPr/>
          </p:nvSpPr>
          <p:spPr bwMode="auto">
            <a:xfrm flipV="1">
              <a:off x="3923" y="469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0" name="Line 18"/>
            <p:cNvSpPr>
              <a:spLocks noChangeShapeType="1"/>
            </p:cNvSpPr>
            <p:nvPr/>
          </p:nvSpPr>
          <p:spPr bwMode="auto">
            <a:xfrm flipV="1">
              <a:off x="3852" y="390"/>
              <a:ext cx="854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1" name="Line 19"/>
            <p:cNvSpPr>
              <a:spLocks noChangeShapeType="1"/>
            </p:cNvSpPr>
            <p:nvPr/>
          </p:nvSpPr>
          <p:spPr bwMode="auto">
            <a:xfrm flipV="1">
              <a:off x="3702" y="390"/>
              <a:ext cx="852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2" name="Line 20"/>
            <p:cNvSpPr>
              <a:spLocks noChangeShapeType="1"/>
            </p:cNvSpPr>
            <p:nvPr/>
          </p:nvSpPr>
          <p:spPr bwMode="auto">
            <a:xfrm flipV="1">
              <a:off x="3553" y="390"/>
              <a:ext cx="856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3" name="Freeform 21"/>
            <p:cNvSpPr/>
            <p:nvPr/>
          </p:nvSpPr>
          <p:spPr bwMode="auto">
            <a:xfrm>
              <a:off x="3483" y="291"/>
              <a:ext cx="1085" cy="537"/>
            </a:xfrm>
            <a:custGeom>
              <a:avLst/>
              <a:gdLst>
                <a:gd name="T0" fmla="*/ 35 w 1085"/>
                <a:gd name="T1" fmla="*/ 454 h 537"/>
                <a:gd name="T2" fmla="*/ 793 w 1085"/>
                <a:gd name="T3" fmla="*/ 51 h 537"/>
                <a:gd name="T4" fmla="*/ 812 w 1085"/>
                <a:gd name="T5" fmla="*/ 49 h 537"/>
                <a:gd name="T6" fmla="*/ 826 w 1085"/>
                <a:gd name="T7" fmla="*/ 37 h 537"/>
                <a:gd name="T8" fmla="*/ 835 w 1085"/>
                <a:gd name="T9" fmla="*/ 36 h 537"/>
                <a:gd name="T10" fmla="*/ 836 w 1085"/>
                <a:gd name="T11" fmla="*/ 31 h 537"/>
                <a:gd name="T12" fmla="*/ 844 w 1085"/>
                <a:gd name="T13" fmla="*/ 28 h 537"/>
                <a:gd name="T14" fmla="*/ 847 w 1085"/>
                <a:gd name="T15" fmla="*/ 27 h 537"/>
                <a:gd name="T16" fmla="*/ 854 w 1085"/>
                <a:gd name="T17" fmla="*/ 22 h 537"/>
                <a:gd name="T18" fmla="*/ 863 w 1085"/>
                <a:gd name="T19" fmla="*/ 21 h 537"/>
                <a:gd name="T20" fmla="*/ 858 w 1085"/>
                <a:gd name="T21" fmla="*/ 19 h 537"/>
                <a:gd name="T22" fmla="*/ 838 w 1085"/>
                <a:gd name="T23" fmla="*/ 29 h 537"/>
                <a:gd name="T24" fmla="*/ 866 w 1085"/>
                <a:gd name="T25" fmla="*/ 15 h 537"/>
                <a:gd name="T26" fmla="*/ 885 w 1085"/>
                <a:gd name="T27" fmla="*/ 8 h 537"/>
                <a:gd name="T28" fmla="*/ 904 w 1085"/>
                <a:gd name="T29" fmla="*/ 0 h 537"/>
                <a:gd name="T30" fmla="*/ 949 w 1085"/>
                <a:gd name="T31" fmla="*/ 24 h 537"/>
                <a:gd name="T32" fmla="*/ 987 w 1085"/>
                <a:gd name="T33" fmla="*/ 24 h 537"/>
                <a:gd name="T34" fmla="*/ 1027 w 1085"/>
                <a:gd name="T35" fmla="*/ 17 h 537"/>
                <a:gd name="T36" fmla="*/ 1074 w 1085"/>
                <a:gd name="T37" fmla="*/ 13 h 537"/>
                <a:gd name="T38" fmla="*/ 1084 w 1085"/>
                <a:gd name="T39" fmla="*/ 15 h 537"/>
                <a:gd name="T40" fmla="*/ 1079 w 1085"/>
                <a:gd name="T41" fmla="*/ 178 h 537"/>
                <a:gd name="T42" fmla="*/ 406 w 1085"/>
                <a:gd name="T43" fmla="*/ 529 h 537"/>
                <a:gd name="T44" fmla="*/ 285 w 1085"/>
                <a:gd name="T45" fmla="*/ 515 h 537"/>
                <a:gd name="T46" fmla="*/ 247 w 1085"/>
                <a:gd name="T47" fmla="*/ 536 h 537"/>
                <a:gd name="T48" fmla="*/ 134 w 1085"/>
                <a:gd name="T49" fmla="*/ 515 h 537"/>
                <a:gd name="T50" fmla="*/ 96 w 1085"/>
                <a:gd name="T51" fmla="*/ 532 h 537"/>
                <a:gd name="T52" fmla="*/ 0 w 1085"/>
                <a:gd name="T53" fmla="*/ 506 h 537"/>
                <a:gd name="T54" fmla="*/ 3 w 1085"/>
                <a:gd name="T55" fmla="*/ 500 h 537"/>
                <a:gd name="T56" fmla="*/ 35 w 1085"/>
                <a:gd name="T57" fmla="*/ 454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5" h="537">
                  <a:moveTo>
                    <a:pt x="35" y="454"/>
                  </a:moveTo>
                  <a:lnTo>
                    <a:pt x="793" y="51"/>
                  </a:lnTo>
                  <a:lnTo>
                    <a:pt x="812" y="49"/>
                  </a:lnTo>
                  <a:lnTo>
                    <a:pt x="826" y="37"/>
                  </a:lnTo>
                  <a:lnTo>
                    <a:pt x="835" y="36"/>
                  </a:lnTo>
                  <a:lnTo>
                    <a:pt x="836" y="31"/>
                  </a:lnTo>
                  <a:lnTo>
                    <a:pt x="844" y="28"/>
                  </a:lnTo>
                  <a:lnTo>
                    <a:pt x="847" y="27"/>
                  </a:lnTo>
                  <a:lnTo>
                    <a:pt x="854" y="22"/>
                  </a:lnTo>
                  <a:lnTo>
                    <a:pt x="863" y="21"/>
                  </a:lnTo>
                  <a:lnTo>
                    <a:pt x="858" y="19"/>
                  </a:lnTo>
                  <a:lnTo>
                    <a:pt x="838" y="29"/>
                  </a:lnTo>
                  <a:lnTo>
                    <a:pt x="866" y="15"/>
                  </a:lnTo>
                  <a:lnTo>
                    <a:pt x="885" y="8"/>
                  </a:lnTo>
                  <a:lnTo>
                    <a:pt x="904" y="0"/>
                  </a:lnTo>
                  <a:lnTo>
                    <a:pt x="949" y="24"/>
                  </a:lnTo>
                  <a:lnTo>
                    <a:pt x="987" y="24"/>
                  </a:lnTo>
                  <a:lnTo>
                    <a:pt x="1027" y="17"/>
                  </a:lnTo>
                  <a:lnTo>
                    <a:pt x="1074" y="13"/>
                  </a:lnTo>
                  <a:lnTo>
                    <a:pt x="1084" y="15"/>
                  </a:lnTo>
                  <a:lnTo>
                    <a:pt x="1079" y="178"/>
                  </a:lnTo>
                  <a:lnTo>
                    <a:pt x="406" y="529"/>
                  </a:lnTo>
                  <a:lnTo>
                    <a:pt x="285" y="515"/>
                  </a:lnTo>
                  <a:lnTo>
                    <a:pt x="247" y="536"/>
                  </a:lnTo>
                  <a:lnTo>
                    <a:pt x="134" y="515"/>
                  </a:lnTo>
                  <a:lnTo>
                    <a:pt x="96" y="532"/>
                  </a:lnTo>
                  <a:lnTo>
                    <a:pt x="0" y="506"/>
                  </a:lnTo>
                  <a:lnTo>
                    <a:pt x="3" y="500"/>
                  </a:lnTo>
                  <a:lnTo>
                    <a:pt x="35" y="454"/>
                  </a:lnTo>
                </a:path>
              </a:pathLst>
            </a:cu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34" name="Line 22"/>
            <p:cNvSpPr>
              <a:spLocks noChangeShapeType="1"/>
            </p:cNvSpPr>
            <p:nvPr/>
          </p:nvSpPr>
          <p:spPr bwMode="auto">
            <a:xfrm flipV="1">
              <a:off x="3876" y="376"/>
              <a:ext cx="852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2935" name="Group 23"/>
            <p:cNvGrpSpPr/>
            <p:nvPr/>
          </p:nvGrpSpPr>
          <p:grpSpPr bwMode="auto">
            <a:xfrm>
              <a:off x="3379" y="749"/>
              <a:ext cx="561" cy="181"/>
              <a:chOff x="3379" y="749"/>
              <a:chExt cx="561" cy="181"/>
            </a:xfrm>
          </p:grpSpPr>
          <p:grpSp>
            <p:nvGrpSpPr>
              <p:cNvPr id="422936" name="Group 24"/>
              <p:cNvGrpSpPr/>
              <p:nvPr/>
            </p:nvGrpSpPr>
            <p:grpSpPr bwMode="auto">
              <a:xfrm>
                <a:off x="3379" y="842"/>
                <a:ext cx="561" cy="84"/>
                <a:chOff x="3379" y="842"/>
                <a:chExt cx="561" cy="84"/>
              </a:xfrm>
            </p:grpSpPr>
            <p:sp>
              <p:nvSpPr>
                <p:cNvPr id="422937" name="Oval 25"/>
                <p:cNvSpPr>
                  <a:spLocks noChangeArrowheads="1"/>
                </p:cNvSpPr>
                <p:nvPr/>
              </p:nvSpPr>
              <p:spPr bwMode="auto">
                <a:xfrm>
                  <a:off x="3379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38" name="Oval 26"/>
                <p:cNvSpPr>
                  <a:spLocks noChangeArrowheads="1"/>
                </p:cNvSpPr>
                <p:nvPr/>
              </p:nvSpPr>
              <p:spPr bwMode="auto">
                <a:xfrm>
                  <a:off x="3526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39" name="Oval 27"/>
                <p:cNvSpPr>
                  <a:spLocks noChangeArrowheads="1"/>
                </p:cNvSpPr>
                <p:nvPr/>
              </p:nvSpPr>
              <p:spPr bwMode="auto">
                <a:xfrm>
                  <a:off x="3672" y="842"/>
                  <a:ext cx="121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40" name="Oval 28"/>
                <p:cNvSpPr>
                  <a:spLocks noChangeArrowheads="1"/>
                </p:cNvSpPr>
                <p:nvPr/>
              </p:nvSpPr>
              <p:spPr bwMode="auto">
                <a:xfrm>
                  <a:off x="3818" y="842"/>
                  <a:ext cx="122" cy="84"/>
                </a:xfrm>
                <a:prstGeom prst="ellipse">
                  <a:avLst/>
                </a:prstGeom>
                <a:solidFill>
                  <a:srgbClr val="9966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2941" name="Line 29"/>
              <p:cNvSpPr>
                <a:spLocks noChangeShapeType="1"/>
              </p:cNvSpPr>
              <p:nvPr/>
            </p:nvSpPr>
            <p:spPr bwMode="auto">
              <a:xfrm flipV="1">
                <a:off x="3468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42" name="Line 30"/>
              <p:cNvSpPr>
                <a:spLocks noChangeShapeType="1"/>
              </p:cNvSpPr>
              <p:nvPr/>
            </p:nvSpPr>
            <p:spPr bwMode="auto">
              <a:xfrm flipV="1">
                <a:off x="3624" y="896"/>
                <a:ext cx="41" cy="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43" name="Line 31"/>
              <p:cNvSpPr>
                <a:spLocks noChangeShapeType="1"/>
              </p:cNvSpPr>
              <p:nvPr/>
            </p:nvSpPr>
            <p:spPr bwMode="auto">
              <a:xfrm flipV="1">
                <a:off x="3766" y="898"/>
                <a:ext cx="41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44" name="Oval 32"/>
              <p:cNvSpPr>
                <a:spLocks noChangeArrowheads="1"/>
              </p:cNvSpPr>
              <p:nvPr/>
            </p:nvSpPr>
            <p:spPr bwMode="auto">
              <a:xfrm>
                <a:off x="3478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45" name="Oval 33"/>
              <p:cNvSpPr>
                <a:spLocks noChangeArrowheads="1"/>
              </p:cNvSpPr>
              <p:nvPr/>
            </p:nvSpPr>
            <p:spPr bwMode="auto">
              <a:xfrm>
                <a:off x="3624" y="749"/>
                <a:ext cx="121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46" name="Oval 34"/>
              <p:cNvSpPr>
                <a:spLocks noChangeArrowheads="1"/>
              </p:cNvSpPr>
              <p:nvPr/>
            </p:nvSpPr>
            <p:spPr bwMode="auto">
              <a:xfrm>
                <a:off x="3771" y="749"/>
                <a:ext cx="122" cy="84"/>
              </a:xfrm>
              <a:prstGeom prst="ellipse">
                <a:avLst/>
              </a:prstGeom>
              <a:solidFill>
                <a:srgbClr val="9966FF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47" name="Line 35"/>
              <p:cNvSpPr>
                <a:spLocks noChangeShapeType="1"/>
              </p:cNvSpPr>
              <p:nvPr/>
            </p:nvSpPr>
            <p:spPr bwMode="auto">
              <a:xfrm flipV="1">
                <a:off x="3576" y="802"/>
                <a:ext cx="4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48" name="Line 36"/>
              <p:cNvSpPr>
                <a:spLocks noChangeShapeType="1"/>
              </p:cNvSpPr>
              <p:nvPr/>
            </p:nvSpPr>
            <p:spPr bwMode="auto">
              <a:xfrm flipV="1">
                <a:off x="3719" y="807"/>
                <a:ext cx="40" cy="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2949" name="Line 37"/>
            <p:cNvSpPr>
              <a:spLocks noChangeShapeType="1"/>
            </p:cNvSpPr>
            <p:nvPr/>
          </p:nvSpPr>
          <p:spPr bwMode="auto">
            <a:xfrm flipV="1">
              <a:off x="3805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50" name="Line 38"/>
            <p:cNvSpPr>
              <a:spLocks noChangeShapeType="1"/>
            </p:cNvSpPr>
            <p:nvPr/>
          </p:nvSpPr>
          <p:spPr bwMode="auto">
            <a:xfrm flipV="1">
              <a:off x="3654" y="296"/>
              <a:ext cx="853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51" name="Line 39"/>
            <p:cNvSpPr>
              <a:spLocks noChangeShapeType="1"/>
            </p:cNvSpPr>
            <p:nvPr/>
          </p:nvSpPr>
          <p:spPr bwMode="auto">
            <a:xfrm flipV="1">
              <a:off x="3507" y="296"/>
              <a:ext cx="854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2952" name="Group 40"/>
            <p:cNvGrpSpPr/>
            <p:nvPr/>
          </p:nvGrpSpPr>
          <p:grpSpPr bwMode="auto">
            <a:xfrm>
              <a:off x="4159" y="448"/>
              <a:ext cx="1068" cy="480"/>
              <a:chOff x="4159" y="448"/>
              <a:chExt cx="1068" cy="480"/>
            </a:xfrm>
          </p:grpSpPr>
          <p:grpSp>
            <p:nvGrpSpPr>
              <p:cNvPr id="422953" name="Group 41"/>
              <p:cNvGrpSpPr/>
              <p:nvPr/>
            </p:nvGrpSpPr>
            <p:grpSpPr bwMode="auto">
              <a:xfrm>
                <a:off x="4766" y="452"/>
                <a:ext cx="461" cy="213"/>
                <a:chOff x="4766" y="452"/>
                <a:chExt cx="461" cy="213"/>
              </a:xfrm>
            </p:grpSpPr>
            <p:sp>
              <p:nvSpPr>
                <p:cNvPr id="422954" name="Freeform 42"/>
                <p:cNvSpPr/>
                <p:nvPr/>
              </p:nvSpPr>
              <p:spPr bwMode="auto">
                <a:xfrm>
                  <a:off x="5056" y="52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2955" name="Oval 43"/>
                <p:cNvSpPr>
                  <a:spLocks noChangeArrowheads="1"/>
                </p:cNvSpPr>
                <p:nvPr/>
              </p:nvSpPr>
              <p:spPr bwMode="auto">
                <a:xfrm>
                  <a:off x="4811" y="522"/>
                  <a:ext cx="85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56" name="Oval 44"/>
                <p:cNvSpPr>
                  <a:spLocks noChangeArrowheads="1"/>
                </p:cNvSpPr>
                <p:nvPr/>
              </p:nvSpPr>
              <p:spPr bwMode="auto">
                <a:xfrm>
                  <a:off x="5139" y="522"/>
                  <a:ext cx="88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57" name="Oval 45"/>
                <p:cNvSpPr>
                  <a:spLocks noChangeArrowheads="1"/>
                </p:cNvSpPr>
                <p:nvPr/>
              </p:nvSpPr>
              <p:spPr bwMode="auto">
                <a:xfrm>
                  <a:off x="4924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58" name="Oval 46"/>
                <p:cNvSpPr>
                  <a:spLocks noChangeArrowheads="1"/>
                </p:cNvSpPr>
                <p:nvPr/>
              </p:nvSpPr>
              <p:spPr bwMode="auto">
                <a:xfrm>
                  <a:off x="5030" y="522"/>
                  <a:ext cx="86" cy="59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59" name="Freeform 47"/>
                <p:cNvSpPr/>
                <p:nvPr/>
              </p:nvSpPr>
              <p:spPr bwMode="auto">
                <a:xfrm>
                  <a:off x="4774" y="523"/>
                  <a:ext cx="431" cy="71"/>
                </a:xfrm>
                <a:custGeom>
                  <a:avLst/>
                  <a:gdLst>
                    <a:gd name="T0" fmla="*/ 0 w 431"/>
                    <a:gd name="T1" fmla="*/ 28 h 71"/>
                    <a:gd name="T2" fmla="*/ 53 w 431"/>
                    <a:gd name="T3" fmla="*/ 3 h 71"/>
                    <a:gd name="T4" fmla="*/ 119 w 431"/>
                    <a:gd name="T5" fmla="*/ 14 h 71"/>
                    <a:gd name="T6" fmla="*/ 122 w 431"/>
                    <a:gd name="T7" fmla="*/ 22 h 71"/>
                    <a:gd name="T8" fmla="*/ 170 w 431"/>
                    <a:gd name="T9" fmla="*/ 0 h 71"/>
                    <a:gd name="T10" fmla="*/ 233 w 431"/>
                    <a:gd name="T11" fmla="*/ 14 h 71"/>
                    <a:gd name="T12" fmla="*/ 235 w 431"/>
                    <a:gd name="T13" fmla="*/ 19 h 71"/>
                    <a:gd name="T14" fmla="*/ 275 w 431"/>
                    <a:gd name="T15" fmla="*/ 1 h 71"/>
                    <a:gd name="T16" fmla="*/ 339 w 431"/>
                    <a:gd name="T17" fmla="*/ 17 h 71"/>
                    <a:gd name="T18" fmla="*/ 341 w 431"/>
                    <a:gd name="T19" fmla="*/ 24 h 71"/>
                    <a:gd name="T20" fmla="*/ 384 w 431"/>
                    <a:gd name="T21" fmla="*/ 3 h 71"/>
                    <a:gd name="T22" fmla="*/ 430 w 431"/>
                    <a:gd name="T23" fmla="*/ 55 h 71"/>
                    <a:gd name="T24" fmla="*/ 408 w 431"/>
                    <a:gd name="T25" fmla="*/ 70 h 71"/>
                    <a:gd name="T26" fmla="*/ 25 w 431"/>
                    <a:gd name="T27" fmla="*/ 70 h 71"/>
                    <a:gd name="T28" fmla="*/ 0 w 431"/>
                    <a:gd name="T29" fmla="*/ 28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31" h="71">
                      <a:moveTo>
                        <a:pt x="0" y="28"/>
                      </a:moveTo>
                      <a:lnTo>
                        <a:pt x="53" y="3"/>
                      </a:lnTo>
                      <a:lnTo>
                        <a:pt x="119" y="14"/>
                      </a:lnTo>
                      <a:lnTo>
                        <a:pt x="122" y="22"/>
                      </a:lnTo>
                      <a:lnTo>
                        <a:pt x="170" y="0"/>
                      </a:lnTo>
                      <a:lnTo>
                        <a:pt x="233" y="14"/>
                      </a:lnTo>
                      <a:lnTo>
                        <a:pt x="235" y="19"/>
                      </a:lnTo>
                      <a:lnTo>
                        <a:pt x="275" y="1"/>
                      </a:lnTo>
                      <a:lnTo>
                        <a:pt x="339" y="17"/>
                      </a:lnTo>
                      <a:lnTo>
                        <a:pt x="341" y="24"/>
                      </a:lnTo>
                      <a:lnTo>
                        <a:pt x="384" y="3"/>
                      </a:lnTo>
                      <a:lnTo>
                        <a:pt x="430" y="55"/>
                      </a:lnTo>
                      <a:lnTo>
                        <a:pt x="408" y="70"/>
                      </a:lnTo>
                      <a:lnTo>
                        <a:pt x="25" y="70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2960" name="Freeform 48"/>
                <p:cNvSpPr/>
                <p:nvPr/>
              </p:nvSpPr>
              <p:spPr bwMode="auto">
                <a:xfrm>
                  <a:off x="5022" y="459"/>
                  <a:ext cx="145" cy="136"/>
                </a:xfrm>
                <a:custGeom>
                  <a:avLst/>
                  <a:gdLst>
                    <a:gd name="T0" fmla="*/ 0 w 145"/>
                    <a:gd name="T1" fmla="*/ 135 h 136"/>
                    <a:gd name="T2" fmla="*/ 144 w 145"/>
                    <a:gd name="T3" fmla="*/ 57 h 136"/>
                    <a:gd name="T4" fmla="*/ 129 w 145"/>
                    <a:gd name="T5" fmla="*/ 8 h 136"/>
                    <a:gd name="T6" fmla="*/ 87 w 145"/>
                    <a:gd name="T7" fmla="*/ 0 h 136"/>
                    <a:gd name="T8" fmla="*/ 49 w 145"/>
                    <a:gd name="T9" fmla="*/ 19 h 136"/>
                    <a:gd name="T10" fmla="*/ 10 w 145"/>
                    <a:gd name="T11" fmla="*/ 23 h 136"/>
                    <a:gd name="T12" fmla="*/ 0 w 145"/>
                    <a:gd name="T13" fmla="*/ 135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136">
                      <a:moveTo>
                        <a:pt x="0" y="135"/>
                      </a:moveTo>
                      <a:lnTo>
                        <a:pt x="144" y="57"/>
                      </a:lnTo>
                      <a:lnTo>
                        <a:pt x="129" y="8"/>
                      </a:lnTo>
                      <a:lnTo>
                        <a:pt x="87" y="0"/>
                      </a:lnTo>
                      <a:lnTo>
                        <a:pt x="49" y="19"/>
                      </a:lnTo>
                      <a:lnTo>
                        <a:pt x="10" y="23"/>
                      </a:lnTo>
                      <a:lnTo>
                        <a:pt x="0" y="135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2961" name="Oval 49"/>
                <p:cNvSpPr>
                  <a:spLocks noChangeArrowheads="1"/>
                </p:cNvSpPr>
                <p:nvPr/>
              </p:nvSpPr>
              <p:spPr bwMode="auto">
                <a:xfrm>
                  <a:off x="5104" y="452"/>
                  <a:ext cx="87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62" name="Oval 50"/>
                <p:cNvSpPr>
                  <a:spLocks noChangeArrowheads="1"/>
                </p:cNvSpPr>
                <p:nvPr/>
              </p:nvSpPr>
              <p:spPr bwMode="auto">
                <a:xfrm>
                  <a:off x="4887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63" name="Oval 51"/>
                <p:cNvSpPr>
                  <a:spLocks noChangeArrowheads="1"/>
                </p:cNvSpPr>
                <p:nvPr/>
              </p:nvSpPr>
              <p:spPr bwMode="auto">
                <a:xfrm>
                  <a:off x="4993" y="452"/>
                  <a:ext cx="88" cy="60"/>
                </a:xfrm>
                <a:prstGeom prst="ellipse">
                  <a:avLst/>
                </a:prstGeom>
                <a:solidFill>
                  <a:srgbClr val="FF99CC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64" name="Freeform 52"/>
                <p:cNvSpPr/>
                <p:nvPr/>
              </p:nvSpPr>
              <p:spPr bwMode="auto">
                <a:xfrm>
                  <a:off x="4766" y="454"/>
                  <a:ext cx="403" cy="70"/>
                </a:xfrm>
                <a:custGeom>
                  <a:avLst/>
                  <a:gdLst>
                    <a:gd name="T0" fmla="*/ 18 w 403"/>
                    <a:gd name="T1" fmla="*/ 57 h 70"/>
                    <a:gd name="T2" fmla="*/ 70 w 403"/>
                    <a:gd name="T3" fmla="*/ 31 h 70"/>
                    <a:gd name="T4" fmla="*/ 97 w 403"/>
                    <a:gd name="T5" fmla="*/ 15 h 70"/>
                    <a:gd name="T6" fmla="*/ 95 w 403"/>
                    <a:gd name="T7" fmla="*/ 22 h 70"/>
                    <a:gd name="T8" fmla="*/ 143 w 403"/>
                    <a:gd name="T9" fmla="*/ 0 h 70"/>
                    <a:gd name="T10" fmla="*/ 206 w 403"/>
                    <a:gd name="T11" fmla="*/ 14 h 70"/>
                    <a:gd name="T12" fmla="*/ 208 w 403"/>
                    <a:gd name="T13" fmla="*/ 18 h 70"/>
                    <a:gd name="T14" fmla="*/ 248 w 403"/>
                    <a:gd name="T15" fmla="*/ 1 h 70"/>
                    <a:gd name="T16" fmla="*/ 311 w 403"/>
                    <a:gd name="T17" fmla="*/ 16 h 70"/>
                    <a:gd name="T18" fmla="*/ 314 w 403"/>
                    <a:gd name="T19" fmla="*/ 23 h 70"/>
                    <a:gd name="T20" fmla="*/ 356 w 403"/>
                    <a:gd name="T21" fmla="*/ 3 h 70"/>
                    <a:gd name="T22" fmla="*/ 402 w 403"/>
                    <a:gd name="T23" fmla="*/ 54 h 70"/>
                    <a:gd name="T24" fmla="*/ 380 w 403"/>
                    <a:gd name="T25" fmla="*/ 69 h 70"/>
                    <a:gd name="T26" fmla="*/ 0 w 403"/>
                    <a:gd name="T27" fmla="*/ 69 h 70"/>
                    <a:gd name="T28" fmla="*/ 18 w 403"/>
                    <a:gd name="T29" fmla="*/ 5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03" h="70">
                      <a:moveTo>
                        <a:pt x="18" y="57"/>
                      </a:moveTo>
                      <a:lnTo>
                        <a:pt x="70" y="31"/>
                      </a:lnTo>
                      <a:lnTo>
                        <a:pt x="97" y="15"/>
                      </a:lnTo>
                      <a:lnTo>
                        <a:pt x="95" y="22"/>
                      </a:lnTo>
                      <a:lnTo>
                        <a:pt x="143" y="0"/>
                      </a:lnTo>
                      <a:lnTo>
                        <a:pt x="206" y="14"/>
                      </a:lnTo>
                      <a:lnTo>
                        <a:pt x="208" y="18"/>
                      </a:lnTo>
                      <a:lnTo>
                        <a:pt x="248" y="1"/>
                      </a:lnTo>
                      <a:lnTo>
                        <a:pt x="311" y="16"/>
                      </a:lnTo>
                      <a:lnTo>
                        <a:pt x="314" y="23"/>
                      </a:lnTo>
                      <a:lnTo>
                        <a:pt x="356" y="3"/>
                      </a:lnTo>
                      <a:lnTo>
                        <a:pt x="402" y="54"/>
                      </a:lnTo>
                      <a:lnTo>
                        <a:pt x="380" y="69"/>
                      </a:lnTo>
                      <a:lnTo>
                        <a:pt x="0" y="69"/>
                      </a:lnTo>
                      <a:lnTo>
                        <a:pt x="18" y="57"/>
                      </a:lnTo>
                    </a:path>
                  </a:pathLst>
                </a:custGeom>
                <a:solidFill>
                  <a:srgbClr val="FF99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2965" name="Freeform 53"/>
              <p:cNvSpPr/>
              <p:nvPr/>
            </p:nvSpPr>
            <p:spPr bwMode="auto">
              <a:xfrm>
                <a:off x="4183" y="515"/>
                <a:ext cx="900" cy="405"/>
              </a:xfrm>
              <a:custGeom>
                <a:avLst/>
                <a:gdLst>
                  <a:gd name="T0" fmla="*/ 0 w 900"/>
                  <a:gd name="T1" fmla="*/ 341 h 405"/>
                  <a:gd name="T2" fmla="*/ 634 w 900"/>
                  <a:gd name="T3" fmla="*/ 10 h 405"/>
                  <a:gd name="T4" fmla="*/ 647 w 900"/>
                  <a:gd name="T5" fmla="*/ 2 h 405"/>
                  <a:gd name="T6" fmla="*/ 659 w 900"/>
                  <a:gd name="T7" fmla="*/ 2 h 405"/>
                  <a:gd name="T8" fmla="*/ 670 w 900"/>
                  <a:gd name="T9" fmla="*/ 0 h 405"/>
                  <a:gd name="T10" fmla="*/ 680 w 900"/>
                  <a:gd name="T11" fmla="*/ 1 h 405"/>
                  <a:gd name="T12" fmla="*/ 691 w 900"/>
                  <a:gd name="T13" fmla="*/ 5 h 405"/>
                  <a:gd name="T14" fmla="*/ 698 w 900"/>
                  <a:gd name="T15" fmla="*/ 10 h 405"/>
                  <a:gd name="T16" fmla="*/ 704 w 900"/>
                  <a:gd name="T17" fmla="*/ 12 h 405"/>
                  <a:gd name="T18" fmla="*/ 711 w 900"/>
                  <a:gd name="T19" fmla="*/ 17 h 405"/>
                  <a:gd name="T20" fmla="*/ 712 w 900"/>
                  <a:gd name="T21" fmla="*/ 21 h 405"/>
                  <a:gd name="T22" fmla="*/ 714 w 900"/>
                  <a:gd name="T23" fmla="*/ 24 h 405"/>
                  <a:gd name="T24" fmla="*/ 735 w 900"/>
                  <a:gd name="T25" fmla="*/ 14 h 405"/>
                  <a:gd name="T26" fmla="*/ 749 w 900"/>
                  <a:gd name="T27" fmla="*/ 9 h 405"/>
                  <a:gd name="T28" fmla="*/ 764 w 900"/>
                  <a:gd name="T29" fmla="*/ 2 h 405"/>
                  <a:gd name="T30" fmla="*/ 798 w 900"/>
                  <a:gd name="T31" fmla="*/ 20 h 405"/>
                  <a:gd name="T32" fmla="*/ 826 w 900"/>
                  <a:gd name="T33" fmla="*/ 20 h 405"/>
                  <a:gd name="T34" fmla="*/ 856 w 900"/>
                  <a:gd name="T35" fmla="*/ 15 h 405"/>
                  <a:gd name="T36" fmla="*/ 891 w 900"/>
                  <a:gd name="T37" fmla="*/ 12 h 405"/>
                  <a:gd name="T38" fmla="*/ 899 w 900"/>
                  <a:gd name="T39" fmla="*/ 14 h 405"/>
                  <a:gd name="T40" fmla="*/ 895 w 900"/>
                  <a:gd name="T41" fmla="*/ 136 h 405"/>
                  <a:gd name="T42" fmla="*/ 390 w 900"/>
                  <a:gd name="T43" fmla="*/ 398 h 405"/>
                  <a:gd name="T44" fmla="*/ 299 w 900"/>
                  <a:gd name="T45" fmla="*/ 388 h 405"/>
                  <a:gd name="T46" fmla="*/ 271 w 900"/>
                  <a:gd name="T47" fmla="*/ 404 h 405"/>
                  <a:gd name="T48" fmla="*/ 186 w 900"/>
                  <a:gd name="T49" fmla="*/ 388 h 405"/>
                  <a:gd name="T50" fmla="*/ 157 w 900"/>
                  <a:gd name="T51" fmla="*/ 401 h 405"/>
                  <a:gd name="T52" fmla="*/ 85 w 900"/>
                  <a:gd name="T53" fmla="*/ 382 h 405"/>
                  <a:gd name="T54" fmla="*/ 49 w 900"/>
                  <a:gd name="T55" fmla="*/ 399 h 405"/>
                  <a:gd name="T56" fmla="*/ 0 w 900"/>
                  <a:gd name="T57" fmla="*/ 341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0" h="405">
                    <a:moveTo>
                      <a:pt x="0" y="341"/>
                    </a:moveTo>
                    <a:lnTo>
                      <a:pt x="634" y="10"/>
                    </a:lnTo>
                    <a:lnTo>
                      <a:pt x="647" y="2"/>
                    </a:lnTo>
                    <a:lnTo>
                      <a:pt x="659" y="2"/>
                    </a:lnTo>
                    <a:lnTo>
                      <a:pt x="670" y="0"/>
                    </a:lnTo>
                    <a:lnTo>
                      <a:pt x="680" y="1"/>
                    </a:lnTo>
                    <a:lnTo>
                      <a:pt x="691" y="5"/>
                    </a:lnTo>
                    <a:lnTo>
                      <a:pt x="698" y="10"/>
                    </a:lnTo>
                    <a:lnTo>
                      <a:pt x="704" y="12"/>
                    </a:lnTo>
                    <a:lnTo>
                      <a:pt x="711" y="17"/>
                    </a:lnTo>
                    <a:lnTo>
                      <a:pt x="712" y="21"/>
                    </a:lnTo>
                    <a:lnTo>
                      <a:pt x="714" y="24"/>
                    </a:lnTo>
                    <a:lnTo>
                      <a:pt x="735" y="14"/>
                    </a:lnTo>
                    <a:lnTo>
                      <a:pt x="749" y="9"/>
                    </a:lnTo>
                    <a:lnTo>
                      <a:pt x="764" y="2"/>
                    </a:lnTo>
                    <a:lnTo>
                      <a:pt x="798" y="20"/>
                    </a:lnTo>
                    <a:lnTo>
                      <a:pt x="826" y="20"/>
                    </a:lnTo>
                    <a:lnTo>
                      <a:pt x="856" y="15"/>
                    </a:lnTo>
                    <a:lnTo>
                      <a:pt x="891" y="12"/>
                    </a:lnTo>
                    <a:lnTo>
                      <a:pt x="899" y="14"/>
                    </a:lnTo>
                    <a:lnTo>
                      <a:pt x="895" y="136"/>
                    </a:lnTo>
                    <a:lnTo>
                      <a:pt x="390" y="398"/>
                    </a:lnTo>
                    <a:lnTo>
                      <a:pt x="299" y="388"/>
                    </a:lnTo>
                    <a:lnTo>
                      <a:pt x="271" y="404"/>
                    </a:lnTo>
                    <a:lnTo>
                      <a:pt x="186" y="388"/>
                    </a:lnTo>
                    <a:lnTo>
                      <a:pt x="157" y="401"/>
                    </a:lnTo>
                    <a:lnTo>
                      <a:pt x="85" y="382"/>
                    </a:lnTo>
                    <a:lnTo>
                      <a:pt x="49" y="399"/>
                    </a:lnTo>
                    <a:lnTo>
                      <a:pt x="0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66" name="Line 54"/>
              <p:cNvSpPr>
                <a:spLocks noChangeShapeType="1"/>
              </p:cNvSpPr>
              <p:nvPr/>
            </p:nvSpPr>
            <p:spPr bwMode="auto">
              <a:xfrm flipV="1">
                <a:off x="418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67" name="Line 55"/>
              <p:cNvSpPr>
                <a:spLocks noChangeShapeType="1"/>
              </p:cNvSpPr>
              <p:nvPr/>
            </p:nvSpPr>
            <p:spPr bwMode="auto">
              <a:xfrm flipV="1">
                <a:off x="4566" y="583"/>
                <a:ext cx="636" cy="3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68" name="Line 56"/>
              <p:cNvSpPr>
                <a:spLocks noChangeShapeType="1"/>
              </p:cNvSpPr>
              <p:nvPr/>
            </p:nvSpPr>
            <p:spPr bwMode="auto">
              <a:xfrm flipV="1">
                <a:off x="4514" y="522"/>
                <a:ext cx="634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69" name="Line 57"/>
              <p:cNvSpPr>
                <a:spLocks noChangeShapeType="1"/>
              </p:cNvSpPr>
              <p:nvPr/>
            </p:nvSpPr>
            <p:spPr bwMode="auto">
              <a:xfrm flipV="1">
                <a:off x="4400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70" name="Line 58"/>
              <p:cNvSpPr>
                <a:spLocks noChangeShapeType="1"/>
              </p:cNvSpPr>
              <p:nvPr/>
            </p:nvSpPr>
            <p:spPr bwMode="auto">
              <a:xfrm flipV="1">
                <a:off x="4289" y="522"/>
                <a:ext cx="636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71" name="Freeform 59"/>
              <p:cNvSpPr/>
              <p:nvPr/>
            </p:nvSpPr>
            <p:spPr bwMode="auto">
              <a:xfrm>
                <a:off x="4233" y="448"/>
                <a:ext cx="814" cy="403"/>
              </a:xfrm>
              <a:custGeom>
                <a:avLst/>
                <a:gdLst>
                  <a:gd name="T0" fmla="*/ 26 w 814"/>
                  <a:gd name="T1" fmla="*/ 341 h 403"/>
                  <a:gd name="T2" fmla="*/ 594 w 814"/>
                  <a:gd name="T3" fmla="*/ 38 h 403"/>
                  <a:gd name="T4" fmla="*/ 608 w 814"/>
                  <a:gd name="T5" fmla="*/ 37 h 403"/>
                  <a:gd name="T6" fmla="*/ 619 w 814"/>
                  <a:gd name="T7" fmla="*/ 28 h 403"/>
                  <a:gd name="T8" fmla="*/ 626 w 814"/>
                  <a:gd name="T9" fmla="*/ 26 h 403"/>
                  <a:gd name="T10" fmla="*/ 627 w 814"/>
                  <a:gd name="T11" fmla="*/ 23 h 403"/>
                  <a:gd name="T12" fmla="*/ 633 w 814"/>
                  <a:gd name="T13" fmla="*/ 21 h 403"/>
                  <a:gd name="T14" fmla="*/ 635 w 814"/>
                  <a:gd name="T15" fmla="*/ 20 h 403"/>
                  <a:gd name="T16" fmla="*/ 640 w 814"/>
                  <a:gd name="T17" fmla="*/ 17 h 403"/>
                  <a:gd name="T18" fmla="*/ 647 w 814"/>
                  <a:gd name="T19" fmla="*/ 16 h 403"/>
                  <a:gd name="T20" fmla="*/ 644 w 814"/>
                  <a:gd name="T21" fmla="*/ 14 h 403"/>
                  <a:gd name="T22" fmla="*/ 628 w 814"/>
                  <a:gd name="T23" fmla="*/ 21 h 403"/>
                  <a:gd name="T24" fmla="*/ 649 w 814"/>
                  <a:gd name="T25" fmla="*/ 11 h 403"/>
                  <a:gd name="T26" fmla="*/ 664 w 814"/>
                  <a:gd name="T27" fmla="*/ 6 h 403"/>
                  <a:gd name="T28" fmla="*/ 678 w 814"/>
                  <a:gd name="T29" fmla="*/ 0 h 403"/>
                  <a:gd name="T30" fmla="*/ 712 w 814"/>
                  <a:gd name="T31" fmla="*/ 18 h 403"/>
                  <a:gd name="T32" fmla="*/ 740 w 814"/>
                  <a:gd name="T33" fmla="*/ 18 h 403"/>
                  <a:gd name="T34" fmla="*/ 770 w 814"/>
                  <a:gd name="T35" fmla="*/ 13 h 403"/>
                  <a:gd name="T36" fmla="*/ 805 w 814"/>
                  <a:gd name="T37" fmla="*/ 10 h 403"/>
                  <a:gd name="T38" fmla="*/ 813 w 814"/>
                  <a:gd name="T39" fmla="*/ 11 h 403"/>
                  <a:gd name="T40" fmla="*/ 809 w 814"/>
                  <a:gd name="T41" fmla="*/ 134 h 403"/>
                  <a:gd name="T42" fmla="*/ 304 w 814"/>
                  <a:gd name="T43" fmla="*/ 396 h 403"/>
                  <a:gd name="T44" fmla="*/ 214 w 814"/>
                  <a:gd name="T45" fmla="*/ 386 h 403"/>
                  <a:gd name="T46" fmla="*/ 185 w 814"/>
                  <a:gd name="T47" fmla="*/ 402 h 403"/>
                  <a:gd name="T48" fmla="*/ 100 w 814"/>
                  <a:gd name="T49" fmla="*/ 386 h 403"/>
                  <a:gd name="T50" fmla="*/ 72 w 814"/>
                  <a:gd name="T51" fmla="*/ 399 h 403"/>
                  <a:gd name="T52" fmla="*/ 0 w 814"/>
                  <a:gd name="T53" fmla="*/ 380 h 403"/>
                  <a:gd name="T54" fmla="*/ 3 w 814"/>
                  <a:gd name="T55" fmla="*/ 375 h 403"/>
                  <a:gd name="T56" fmla="*/ 26 w 814"/>
                  <a:gd name="T57" fmla="*/ 34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4" h="403">
                    <a:moveTo>
                      <a:pt x="26" y="341"/>
                    </a:moveTo>
                    <a:lnTo>
                      <a:pt x="594" y="38"/>
                    </a:lnTo>
                    <a:lnTo>
                      <a:pt x="608" y="37"/>
                    </a:lnTo>
                    <a:lnTo>
                      <a:pt x="619" y="28"/>
                    </a:lnTo>
                    <a:lnTo>
                      <a:pt x="626" y="26"/>
                    </a:lnTo>
                    <a:lnTo>
                      <a:pt x="627" y="23"/>
                    </a:lnTo>
                    <a:lnTo>
                      <a:pt x="633" y="21"/>
                    </a:lnTo>
                    <a:lnTo>
                      <a:pt x="635" y="20"/>
                    </a:lnTo>
                    <a:lnTo>
                      <a:pt x="640" y="17"/>
                    </a:lnTo>
                    <a:lnTo>
                      <a:pt x="647" y="16"/>
                    </a:lnTo>
                    <a:lnTo>
                      <a:pt x="644" y="14"/>
                    </a:lnTo>
                    <a:lnTo>
                      <a:pt x="628" y="21"/>
                    </a:lnTo>
                    <a:lnTo>
                      <a:pt x="649" y="11"/>
                    </a:lnTo>
                    <a:lnTo>
                      <a:pt x="664" y="6"/>
                    </a:lnTo>
                    <a:lnTo>
                      <a:pt x="678" y="0"/>
                    </a:lnTo>
                    <a:lnTo>
                      <a:pt x="712" y="18"/>
                    </a:lnTo>
                    <a:lnTo>
                      <a:pt x="740" y="18"/>
                    </a:lnTo>
                    <a:lnTo>
                      <a:pt x="770" y="13"/>
                    </a:lnTo>
                    <a:lnTo>
                      <a:pt x="805" y="10"/>
                    </a:lnTo>
                    <a:lnTo>
                      <a:pt x="813" y="11"/>
                    </a:lnTo>
                    <a:lnTo>
                      <a:pt x="809" y="134"/>
                    </a:lnTo>
                    <a:lnTo>
                      <a:pt x="304" y="396"/>
                    </a:lnTo>
                    <a:lnTo>
                      <a:pt x="214" y="386"/>
                    </a:lnTo>
                    <a:lnTo>
                      <a:pt x="185" y="402"/>
                    </a:lnTo>
                    <a:lnTo>
                      <a:pt x="100" y="386"/>
                    </a:lnTo>
                    <a:lnTo>
                      <a:pt x="72" y="399"/>
                    </a:lnTo>
                    <a:lnTo>
                      <a:pt x="0" y="380"/>
                    </a:lnTo>
                    <a:lnTo>
                      <a:pt x="3" y="375"/>
                    </a:lnTo>
                    <a:lnTo>
                      <a:pt x="26" y="341"/>
                    </a:lnTo>
                  </a:path>
                </a:pathLst>
              </a:custGeom>
              <a:solidFill>
                <a:srgbClr val="FF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72" name="Line 60"/>
              <p:cNvSpPr>
                <a:spLocks noChangeShapeType="1"/>
              </p:cNvSpPr>
              <p:nvPr/>
            </p:nvSpPr>
            <p:spPr bwMode="auto">
              <a:xfrm flipV="1">
                <a:off x="4530" y="512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2973" name="Group 61"/>
              <p:cNvGrpSpPr/>
              <p:nvPr/>
            </p:nvGrpSpPr>
            <p:grpSpPr bwMode="auto">
              <a:xfrm>
                <a:off x="4159" y="794"/>
                <a:ext cx="416" cy="134"/>
                <a:chOff x="4159" y="794"/>
                <a:chExt cx="416" cy="134"/>
              </a:xfrm>
            </p:grpSpPr>
            <p:sp>
              <p:nvSpPr>
                <p:cNvPr id="422974" name="Oval 62"/>
                <p:cNvSpPr>
                  <a:spLocks noChangeArrowheads="1"/>
                </p:cNvSpPr>
                <p:nvPr/>
              </p:nvSpPr>
              <p:spPr bwMode="auto">
                <a:xfrm>
                  <a:off x="4159" y="864"/>
                  <a:ext cx="85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75" name="Oval 63"/>
                <p:cNvSpPr>
                  <a:spLocks noChangeArrowheads="1"/>
                </p:cNvSpPr>
                <p:nvPr/>
              </p:nvSpPr>
              <p:spPr bwMode="auto">
                <a:xfrm>
                  <a:off x="426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76" name="Oval 64"/>
                <p:cNvSpPr>
                  <a:spLocks noChangeArrowheads="1"/>
                </p:cNvSpPr>
                <p:nvPr/>
              </p:nvSpPr>
              <p:spPr bwMode="auto">
                <a:xfrm>
                  <a:off x="4377" y="86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77" name="Oval 65"/>
                <p:cNvSpPr>
                  <a:spLocks noChangeArrowheads="1"/>
                </p:cNvSpPr>
                <p:nvPr/>
              </p:nvSpPr>
              <p:spPr bwMode="auto">
                <a:xfrm>
                  <a:off x="4487" y="86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7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4225" y="903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7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43" y="903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8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4449" y="905"/>
                  <a:ext cx="27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81" name="Oval 69"/>
                <p:cNvSpPr>
                  <a:spLocks noChangeArrowheads="1"/>
                </p:cNvSpPr>
                <p:nvPr/>
              </p:nvSpPr>
              <p:spPr bwMode="auto">
                <a:xfrm>
                  <a:off x="423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82" name="Oval 70"/>
                <p:cNvSpPr>
                  <a:spLocks noChangeArrowheads="1"/>
                </p:cNvSpPr>
                <p:nvPr/>
              </p:nvSpPr>
              <p:spPr bwMode="auto">
                <a:xfrm>
                  <a:off x="4342" y="794"/>
                  <a:ext cx="88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83" name="Oval 71"/>
                <p:cNvSpPr>
                  <a:spLocks noChangeArrowheads="1"/>
                </p:cNvSpPr>
                <p:nvPr/>
              </p:nvSpPr>
              <p:spPr bwMode="auto">
                <a:xfrm>
                  <a:off x="4452" y="794"/>
                  <a:ext cx="87" cy="59"/>
                </a:xfrm>
                <a:prstGeom prst="ellipse">
                  <a:avLst/>
                </a:prstGeom>
                <a:solidFill>
                  <a:srgbClr val="FF33FF"/>
                </a:solidFill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84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4306" y="832"/>
                  <a:ext cx="28" cy="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2985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414" y="835"/>
                  <a:ext cx="26" cy="2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2986" name="Line 74"/>
              <p:cNvSpPr>
                <a:spLocks noChangeShapeType="1"/>
              </p:cNvSpPr>
              <p:nvPr/>
            </p:nvSpPr>
            <p:spPr bwMode="auto">
              <a:xfrm flipV="1">
                <a:off x="4476" y="453"/>
                <a:ext cx="637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87" name="Line 75"/>
              <p:cNvSpPr>
                <a:spLocks noChangeShapeType="1"/>
              </p:cNvSpPr>
              <p:nvPr/>
            </p:nvSpPr>
            <p:spPr bwMode="auto">
              <a:xfrm flipV="1">
                <a:off x="4364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88" name="Line 76"/>
              <p:cNvSpPr>
                <a:spLocks noChangeShapeType="1"/>
              </p:cNvSpPr>
              <p:nvPr/>
            </p:nvSpPr>
            <p:spPr bwMode="auto">
              <a:xfrm flipV="1">
                <a:off x="4253" y="453"/>
                <a:ext cx="636" cy="3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22989" name="Rectangle 77"/>
          <p:cNvSpPr>
            <a:spLocks noChangeArrowheads="1"/>
          </p:cNvSpPr>
          <p:nvPr/>
        </p:nvSpPr>
        <p:spPr bwMode="auto">
          <a:xfrm>
            <a:off x="1739900" y="1430338"/>
            <a:ext cx="625475" cy="489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9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8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7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6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5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4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3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2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1 —</a:t>
            </a:r>
          </a:p>
          <a:p>
            <a:pPr algn="r">
              <a:lnSpc>
                <a:spcPct val="175000"/>
              </a:lnSpc>
              <a:buClrTx/>
            </a:pPr>
            <a:r>
              <a:rPr lang="zh-CN" altLang="zh-CN" sz="1800" b="1">
                <a:effectLst/>
                <a:latin typeface="Arial" panose="020B0604020202020204" pitchFamily="34" charset="0"/>
              </a:rPr>
              <a:t>0     </a:t>
            </a:r>
          </a:p>
        </p:txBody>
      </p:sp>
      <p:sp>
        <p:nvSpPr>
          <p:cNvPr id="422990" name="Rectangle 78"/>
          <p:cNvSpPr>
            <a:spLocks noChangeArrowheads="1"/>
          </p:cNvSpPr>
          <p:nvPr/>
        </p:nvSpPr>
        <p:spPr bwMode="auto">
          <a:xfrm>
            <a:off x="1876425" y="1296988"/>
            <a:ext cx="3905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2000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2991" name="Freeform 79"/>
          <p:cNvSpPr/>
          <p:nvPr/>
        </p:nvSpPr>
        <p:spPr bwMode="auto">
          <a:xfrm>
            <a:off x="2035175" y="1703388"/>
            <a:ext cx="4637088" cy="4413250"/>
          </a:xfrm>
          <a:custGeom>
            <a:avLst/>
            <a:gdLst>
              <a:gd name="T0" fmla="*/ 0 w 2921"/>
              <a:gd name="T1" fmla="*/ 0 h 2780"/>
              <a:gd name="T2" fmla="*/ 0 w 2921"/>
              <a:gd name="T3" fmla="*/ 2779 h 2780"/>
              <a:gd name="T4" fmla="*/ 2920 w 2921"/>
              <a:gd name="T5" fmla="*/ 2779 h 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1" h="2780">
                <a:moveTo>
                  <a:pt x="0" y="0"/>
                </a:moveTo>
                <a:lnTo>
                  <a:pt x="0" y="2779"/>
                </a:lnTo>
                <a:lnTo>
                  <a:pt x="2920" y="2779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92" name="Rectangle 80"/>
          <p:cNvSpPr>
            <a:spLocks noChangeArrowheads="1"/>
          </p:cNvSpPr>
          <p:nvPr/>
        </p:nvSpPr>
        <p:spPr bwMode="auto">
          <a:xfrm>
            <a:off x="3516313" y="0"/>
            <a:ext cx="5624512" cy="2838450"/>
          </a:xfrm>
          <a:prstGeom prst="rect">
            <a:avLst/>
          </a:prstGeom>
          <a:solidFill>
            <a:srgbClr val="00B2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4000" b="1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目标函数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 f = -2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- 3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约束条件   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8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12</a:t>
            </a: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          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1、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 0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6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22993" name="Group 81"/>
          <p:cNvGrpSpPr/>
          <p:nvPr/>
        </p:nvGrpSpPr>
        <p:grpSpPr bwMode="auto">
          <a:xfrm>
            <a:off x="1466850" y="3133725"/>
            <a:ext cx="5911850" cy="3398838"/>
            <a:chOff x="924" y="1974"/>
            <a:chExt cx="3724" cy="2141"/>
          </a:xfrm>
        </p:grpSpPr>
        <p:sp>
          <p:nvSpPr>
            <p:cNvPr id="422994" name="Rectangle 82"/>
            <p:cNvSpPr>
              <a:spLocks noChangeArrowheads="1"/>
            </p:cNvSpPr>
            <p:nvPr/>
          </p:nvSpPr>
          <p:spPr bwMode="auto">
            <a:xfrm>
              <a:off x="1523" y="3659"/>
              <a:ext cx="2554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|	|	|	|	|	|	|	|	|</a:t>
              </a:r>
            </a:p>
            <a:p>
              <a:pPr>
                <a:lnSpc>
                  <a:spcPct val="110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1	2	3	4	5	6	7	8	9</a:t>
              </a:r>
            </a:p>
          </p:txBody>
        </p:sp>
        <p:sp>
          <p:nvSpPr>
            <p:cNvPr id="422995" name="Rectangle 83"/>
            <p:cNvSpPr>
              <a:spLocks noChangeArrowheads="1"/>
            </p:cNvSpPr>
            <p:nvPr/>
          </p:nvSpPr>
          <p:spPr bwMode="auto">
            <a:xfrm>
              <a:off x="4241" y="3741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sz="2000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2996" name="Rectangle 84"/>
            <p:cNvSpPr>
              <a:spLocks noChangeArrowheads="1"/>
            </p:cNvSpPr>
            <p:nvPr/>
          </p:nvSpPr>
          <p:spPr bwMode="auto">
            <a:xfrm>
              <a:off x="3556" y="3193"/>
              <a:ext cx="109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1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+ 2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2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8</a:t>
              </a:r>
            </a:p>
          </p:txBody>
        </p:sp>
        <p:sp>
          <p:nvSpPr>
            <p:cNvPr id="422997" name="Line 85"/>
            <p:cNvSpPr>
              <a:spLocks noChangeShapeType="1"/>
            </p:cNvSpPr>
            <p:nvPr/>
          </p:nvSpPr>
          <p:spPr bwMode="auto">
            <a:xfrm>
              <a:off x="1299" y="2645"/>
              <a:ext cx="2392" cy="1195"/>
            </a:xfrm>
            <a:prstGeom prst="line">
              <a:avLst/>
            </a:prstGeom>
            <a:noFill/>
            <a:ln w="50800">
              <a:solidFill>
                <a:srgbClr val="FF6F4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98" name="Line 86"/>
            <p:cNvSpPr>
              <a:spLocks noChangeShapeType="1"/>
            </p:cNvSpPr>
            <p:nvPr/>
          </p:nvSpPr>
          <p:spPr bwMode="auto">
            <a:xfrm flipV="1">
              <a:off x="3180" y="3371"/>
              <a:ext cx="30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99" name="Rectangle 87"/>
            <p:cNvSpPr>
              <a:spLocks noChangeArrowheads="1"/>
            </p:cNvSpPr>
            <p:nvPr/>
          </p:nvSpPr>
          <p:spPr bwMode="auto">
            <a:xfrm>
              <a:off x="3039" y="1974"/>
              <a:ext cx="81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4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1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16</a:t>
              </a:r>
            </a:p>
          </p:txBody>
        </p:sp>
        <p:sp>
          <p:nvSpPr>
            <p:cNvPr id="423000" name="Line 88"/>
            <p:cNvSpPr>
              <a:spLocks noChangeShapeType="1"/>
            </p:cNvSpPr>
            <p:nvPr/>
          </p:nvSpPr>
          <p:spPr bwMode="auto">
            <a:xfrm>
              <a:off x="2486" y="2215"/>
              <a:ext cx="5" cy="1625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001" name="Line 89"/>
            <p:cNvSpPr>
              <a:spLocks noChangeShapeType="1"/>
            </p:cNvSpPr>
            <p:nvPr/>
          </p:nvSpPr>
          <p:spPr bwMode="auto">
            <a:xfrm flipH="1">
              <a:off x="2552" y="2135"/>
              <a:ext cx="425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002" name="Rectangle 90"/>
            <p:cNvSpPr>
              <a:spLocks noChangeArrowheads="1"/>
            </p:cNvSpPr>
            <p:nvPr/>
          </p:nvSpPr>
          <p:spPr bwMode="auto">
            <a:xfrm>
              <a:off x="2987" y="2425"/>
              <a:ext cx="86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zh-CN" b="1">
                  <a:effectLst/>
                  <a:latin typeface="Arial" panose="020B0604020202020204" pitchFamily="34" charset="0"/>
                </a:rPr>
                <a:t>4 </a:t>
              </a: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Arial" panose="020B0604020202020204" pitchFamily="34" charset="0"/>
                </a:rPr>
                <a:t>2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effectLst/>
                  <a:latin typeface="Symbol" panose="05050102010706020507" pitchFamily="18" charset="2"/>
                </a:rPr>
                <a:t></a:t>
              </a:r>
              <a:r>
                <a:rPr lang="en-US" altLang="zh-CN" b="1">
                  <a:effectLst/>
                  <a:latin typeface="Arial" panose="020B0604020202020204" pitchFamily="34" charset="0"/>
                </a:rPr>
                <a:t> 16</a:t>
              </a:r>
            </a:p>
          </p:txBody>
        </p:sp>
        <p:sp>
          <p:nvSpPr>
            <p:cNvPr id="423003" name="Line 91"/>
            <p:cNvSpPr>
              <a:spLocks noChangeShapeType="1"/>
            </p:cNvSpPr>
            <p:nvPr/>
          </p:nvSpPr>
          <p:spPr bwMode="auto">
            <a:xfrm flipV="1">
              <a:off x="1274" y="2958"/>
              <a:ext cx="1724" cy="3"/>
            </a:xfrm>
            <a:prstGeom prst="line">
              <a:avLst/>
            </a:prstGeom>
            <a:noFill/>
            <a:ln w="50800">
              <a:solidFill>
                <a:srgbClr val="7FFFB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004" name="Line 92"/>
            <p:cNvSpPr>
              <a:spLocks noChangeShapeType="1"/>
            </p:cNvSpPr>
            <p:nvPr/>
          </p:nvSpPr>
          <p:spPr bwMode="auto">
            <a:xfrm flipH="1">
              <a:off x="2740" y="2625"/>
              <a:ext cx="278" cy="3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005" name="Freeform 93"/>
            <p:cNvSpPr/>
            <p:nvPr/>
          </p:nvSpPr>
          <p:spPr bwMode="auto">
            <a:xfrm>
              <a:off x="1302" y="2988"/>
              <a:ext cx="1187" cy="855"/>
            </a:xfrm>
            <a:custGeom>
              <a:avLst/>
              <a:gdLst>
                <a:gd name="T0" fmla="*/ 0 w 1187"/>
                <a:gd name="T1" fmla="*/ 855 h 855"/>
                <a:gd name="T2" fmla="*/ 0 w 1187"/>
                <a:gd name="T3" fmla="*/ 0 h 855"/>
                <a:gd name="T4" fmla="*/ 651 w 1187"/>
                <a:gd name="T5" fmla="*/ 0 h 855"/>
                <a:gd name="T6" fmla="*/ 1187 w 1187"/>
                <a:gd name="T7" fmla="*/ 255 h 855"/>
                <a:gd name="T8" fmla="*/ 1187 w 1187"/>
                <a:gd name="T9" fmla="*/ 843 h 855"/>
                <a:gd name="T10" fmla="*/ 0 w 1187"/>
                <a:gd name="T11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7" h="855">
                  <a:moveTo>
                    <a:pt x="0" y="855"/>
                  </a:moveTo>
                  <a:lnTo>
                    <a:pt x="0" y="0"/>
                  </a:lnTo>
                  <a:lnTo>
                    <a:pt x="651" y="0"/>
                  </a:lnTo>
                  <a:lnTo>
                    <a:pt x="1187" y="255"/>
                  </a:lnTo>
                  <a:lnTo>
                    <a:pt x="1187" y="843"/>
                  </a:lnTo>
                  <a:lnTo>
                    <a:pt x="0" y="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006" name="Rectangle 94"/>
            <p:cNvSpPr>
              <a:spLocks noChangeArrowheads="1"/>
            </p:cNvSpPr>
            <p:nvPr/>
          </p:nvSpPr>
          <p:spPr bwMode="auto">
            <a:xfrm>
              <a:off x="1406" y="3266"/>
              <a:ext cx="96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Tx/>
              </a:pPr>
              <a:endParaRPr lang="zh-CN" altLang="zh-CN" sz="2800" b="1">
                <a:solidFill>
                  <a:srgbClr val="000000"/>
                </a:solidFill>
                <a:effectLst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pSp>
          <p:nvGrpSpPr>
            <p:cNvPr id="423007" name="Group 95"/>
            <p:cNvGrpSpPr/>
            <p:nvPr/>
          </p:nvGrpSpPr>
          <p:grpSpPr bwMode="auto">
            <a:xfrm>
              <a:off x="1233" y="2470"/>
              <a:ext cx="1617" cy="830"/>
              <a:chOff x="1233" y="2470"/>
              <a:chExt cx="1617" cy="830"/>
            </a:xfrm>
          </p:grpSpPr>
          <p:sp>
            <p:nvSpPr>
              <p:cNvPr id="423008" name="Rectangle 96"/>
              <p:cNvSpPr>
                <a:spLocks noChangeArrowheads="1"/>
              </p:cNvSpPr>
              <p:nvPr/>
            </p:nvSpPr>
            <p:spPr bwMode="auto">
              <a:xfrm>
                <a:off x="1403" y="2470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423009" name="Line 97"/>
              <p:cNvSpPr>
                <a:spLocks noChangeShapeType="1"/>
              </p:cNvSpPr>
              <p:nvPr/>
            </p:nvSpPr>
            <p:spPr bwMode="auto">
              <a:xfrm flipH="1">
                <a:off x="1326" y="2712"/>
                <a:ext cx="156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010" name="Oval 98"/>
              <p:cNvSpPr>
                <a:spLocks noChangeArrowheads="1"/>
              </p:cNvSpPr>
              <p:nvPr/>
            </p:nvSpPr>
            <p:spPr bwMode="auto">
              <a:xfrm>
                <a:off x="1233" y="2920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011" name="Rectangle 99"/>
              <p:cNvSpPr>
                <a:spLocks noChangeArrowheads="1"/>
              </p:cNvSpPr>
              <p:nvPr/>
            </p:nvSpPr>
            <p:spPr bwMode="auto">
              <a:xfrm>
                <a:off x="1985" y="2578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423012" name="Oval 100"/>
              <p:cNvSpPr>
                <a:spLocks noChangeArrowheads="1"/>
              </p:cNvSpPr>
              <p:nvPr/>
            </p:nvSpPr>
            <p:spPr bwMode="auto">
              <a:xfrm>
                <a:off x="1866" y="2913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013" name="Rectangle 101"/>
              <p:cNvSpPr>
                <a:spLocks noChangeArrowheads="1"/>
              </p:cNvSpPr>
              <p:nvPr/>
            </p:nvSpPr>
            <p:spPr bwMode="auto">
              <a:xfrm>
                <a:off x="2597" y="3014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423014" name="Oval 102"/>
              <p:cNvSpPr>
                <a:spLocks noChangeArrowheads="1"/>
              </p:cNvSpPr>
              <p:nvPr/>
            </p:nvSpPr>
            <p:spPr bwMode="auto">
              <a:xfrm>
                <a:off x="2453" y="3195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3015" name="Group 103"/>
            <p:cNvGrpSpPr/>
            <p:nvPr/>
          </p:nvGrpSpPr>
          <p:grpSpPr bwMode="auto">
            <a:xfrm>
              <a:off x="924" y="3550"/>
              <a:ext cx="1840" cy="565"/>
              <a:chOff x="924" y="3550"/>
              <a:chExt cx="1840" cy="565"/>
            </a:xfrm>
          </p:grpSpPr>
          <p:sp>
            <p:nvSpPr>
              <p:cNvPr id="423016" name="Rectangle 104"/>
              <p:cNvSpPr>
                <a:spLocks noChangeArrowheads="1"/>
              </p:cNvSpPr>
              <p:nvPr/>
            </p:nvSpPr>
            <p:spPr bwMode="auto">
              <a:xfrm>
                <a:off x="2522" y="3550"/>
                <a:ext cx="24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23017" name="Oval 105"/>
              <p:cNvSpPr>
                <a:spLocks noChangeArrowheads="1"/>
              </p:cNvSpPr>
              <p:nvPr/>
            </p:nvSpPr>
            <p:spPr bwMode="auto">
              <a:xfrm>
                <a:off x="2453" y="3821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018" name="Rectangle 106"/>
              <p:cNvSpPr>
                <a:spLocks noChangeArrowheads="1"/>
              </p:cNvSpPr>
              <p:nvPr/>
            </p:nvSpPr>
            <p:spPr bwMode="auto">
              <a:xfrm>
                <a:off x="924" y="3829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b="1" i="1">
                    <a:effectLst/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423019" name="Oval 107"/>
              <p:cNvSpPr>
                <a:spLocks noChangeArrowheads="1"/>
              </p:cNvSpPr>
              <p:nvPr/>
            </p:nvSpPr>
            <p:spPr bwMode="auto">
              <a:xfrm>
                <a:off x="1227" y="3820"/>
                <a:ext cx="89" cy="8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3020" name="Group 108"/>
          <p:cNvGrpSpPr/>
          <p:nvPr/>
        </p:nvGrpSpPr>
        <p:grpSpPr bwMode="auto">
          <a:xfrm>
            <a:off x="1970088" y="5118100"/>
            <a:ext cx="1603375" cy="1117600"/>
            <a:chOff x="1242" y="3200"/>
            <a:chExt cx="1010" cy="704"/>
          </a:xfrm>
        </p:grpSpPr>
        <p:sp>
          <p:nvSpPr>
            <p:cNvPr id="423021" name="Oval 109"/>
            <p:cNvSpPr>
              <a:spLocks noChangeArrowheads="1"/>
            </p:cNvSpPr>
            <p:nvPr/>
          </p:nvSpPr>
          <p:spPr bwMode="auto">
            <a:xfrm>
              <a:off x="1242" y="3200"/>
              <a:ext cx="89" cy="89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022" name="Oval 110"/>
            <p:cNvSpPr>
              <a:spLocks noChangeArrowheads="1"/>
            </p:cNvSpPr>
            <p:nvPr/>
          </p:nvSpPr>
          <p:spPr bwMode="auto">
            <a:xfrm>
              <a:off x="2163" y="3815"/>
              <a:ext cx="89" cy="89"/>
            </a:xfrm>
            <a:prstGeom prst="ellipse">
              <a:avLst/>
            </a:prstGeom>
            <a:solidFill>
              <a:srgbClr val="FF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3023" name="Line 111"/>
            <p:cNvSpPr>
              <a:spLocks noChangeShapeType="1"/>
            </p:cNvSpPr>
            <p:nvPr/>
          </p:nvSpPr>
          <p:spPr bwMode="auto">
            <a:xfrm>
              <a:off x="1318" y="3280"/>
              <a:ext cx="880" cy="576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3024" name="Line 112"/>
          <p:cNvSpPr>
            <a:spLocks noChangeShapeType="1"/>
          </p:cNvSpPr>
          <p:nvPr/>
        </p:nvSpPr>
        <p:spPr bwMode="auto">
          <a:xfrm>
            <a:off x="2019300" y="4587875"/>
            <a:ext cx="2308225" cy="1563688"/>
          </a:xfrm>
          <a:prstGeom prst="line">
            <a:avLst/>
          </a:prstGeom>
          <a:noFill/>
          <a:ln w="50800">
            <a:solidFill>
              <a:srgbClr val="FF0033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025" name="Line 113"/>
          <p:cNvSpPr>
            <a:spLocks noChangeShapeType="1"/>
          </p:cNvSpPr>
          <p:nvPr/>
        </p:nvSpPr>
        <p:spPr bwMode="auto">
          <a:xfrm>
            <a:off x="1949450" y="3806825"/>
            <a:ext cx="3625850" cy="2435225"/>
          </a:xfrm>
          <a:prstGeom prst="line">
            <a:avLst/>
          </a:prstGeom>
          <a:noFill/>
          <a:ln w="50800">
            <a:solidFill>
              <a:srgbClr val="FF0033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026" name="AutoShape 114"/>
          <p:cNvSpPr>
            <a:spLocks noChangeArrowheads="1"/>
          </p:cNvSpPr>
          <p:nvPr/>
        </p:nvSpPr>
        <p:spPr bwMode="auto">
          <a:xfrm>
            <a:off x="6630988" y="2643188"/>
            <a:ext cx="2266950" cy="1352550"/>
          </a:xfrm>
          <a:prstGeom prst="wedgeRoundRectCallout">
            <a:avLst>
              <a:gd name="adj1" fmla="val -40194"/>
              <a:gd name="adj2" fmla="val 82745"/>
              <a:gd name="adj3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ClrTx/>
            </a:pPr>
            <a:r>
              <a:rPr lang="en-US" altLang="zh-CN" sz="28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+ 2</a:t>
            </a:r>
            <a:r>
              <a:rPr lang="en-US" altLang="zh-CN" sz="28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=8</a:t>
            </a:r>
          </a:p>
          <a:p>
            <a:pPr algn="ctr">
              <a:buClrTx/>
            </a:pPr>
            <a:r>
              <a:rPr lang="en-US" altLang="zh-CN" sz="2800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4</a:t>
            </a:r>
            <a:r>
              <a:rPr lang="en-US" altLang="zh-CN" sz="2800" b="1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 </a:t>
            </a:r>
            <a:r>
              <a:rPr lang="en-US" altLang="zh-CN" sz="2800" b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=16</a:t>
            </a:r>
            <a:endParaRPr lang="zh-CN" altLang="zh-CN" sz="2800" b="1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3027" name="Group 115"/>
          <p:cNvGrpSpPr/>
          <p:nvPr/>
        </p:nvGrpSpPr>
        <p:grpSpPr bwMode="auto">
          <a:xfrm>
            <a:off x="4316413" y="4373563"/>
            <a:ext cx="3446462" cy="795337"/>
            <a:chOff x="2719" y="2755"/>
            <a:chExt cx="1936" cy="501"/>
          </a:xfrm>
        </p:grpSpPr>
        <p:sp>
          <p:nvSpPr>
            <p:cNvPr id="423028" name="Rectangle 116"/>
            <p:cNvSpPr>
              <a:spLocks noChangeArrowheads="1"/>
            </p:cNvSpPr>
            <p:nvPr/>
          </p:nvSpPr>
          <p:spPr bwMode="auto">
            <a:xfrm>
              <a:off x="3157" y="2755"/>
              <a:ext cx="149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ClrTx/>
              </a:pPr>
              <a:r>
                <a:rPr lang="zh-CN" altLang="en-US" sz="3200" b="1">
                  <a:solidFill>
                    <a:srgbClr val="FF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最优解 (4, 2)</a:t>
              </a:r>
            </a:p>
          </p:txBody>
        </p:sp>
        <p:sp>
          <p:nvSpPr>
            <p:cNvPr id="423029" name="Line 117"/>
            <p:cNvSpPr>
              <a:spLocks noChangeShapeType="1"/>
            </p:cNvSpPr>
            <p:nvPr/>
          </p:nvSpPr>
          <p:spPr bwMode="auto">
            <a:xfrm flipV="1">
              <a:off x="2719" y="3000"/>
              <a:ext cx="434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3030" name="Rectangle 118"/>
          <p:cNvSpPr>
            <a:spLocks noChangeArrowheads="1"/>
          </p:cNvSpPr>
          <p:nvPr/>
        </p:nvSpPr>
        <p:spPr bwMode="auto">
          <a:xfrm>
            <a:off x="812800" y="395288"/>
            <a:ext cx="2373313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图解法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3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30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3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30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0" dur="500"/>
                                        <p:tgtEl>
                                          <p:spTgt spid="423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02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82377"/>
              </p:ext>
            </p:extLst>
          </p:nvPr>
        </p:nvGraphicFramePr>
        <p:xfrm>
          <a:off x="2483768" y="1700808"/>
          <a:ext cx="3349625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74" name="Equation" r:id="rId3" imgW="31089600" imgH="21945600" progId="Equation.DSMT4">
                  <p:embed/>
                </p:oleObj>
              </mc:Choice>
              <mc:Fallback>
                <p:oleObj name="Equation" r:id="rId3" imgW="31089600" imgH="2194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00808"/>
                        <a:ext cx="3349625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395536" y="692696"/>
            <a:ext cx="14702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练习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5138" y="727075"/>
            <a:ext cx="8355334" cy="95250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600" b="1"/>
              <a:t>线性规划问题求解的几种可能结果</a:t>
            </a:r>
          </a:p>
        </p:txBody>
      </p:sp>
      <p:sp>
        <p:nvSpPr>
          <p:cNvPr id="425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00100" y="1847850"/>
            <a:ext cx="3009900" cy="781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(</a:t>
            </a:r>
            <a:r>
              <a:rPr lang="en-US" altLang="zh-CN" b="1"/>
              <a:t>a) </a:t>
            </a:r>
            <a:r>
              <a:rPr lang="zh-CN" altLang="en-US" b="1"/>
              <a:t>唯一最优解 </a:t>
            </a:r>
          </a:p>
        </p:txBody>
      </p:sp>
      <p:grpSp>
        <p:nvGrpSpPr>
          <p:cNvPr id="425988" name="Group 4"/>
          <p:cNvGrpSpPr/>
          <p:nvPr/>
        </p:nvGrpSpPr>
        <p:grpSpPr bwMode="auto">
          <a:xfrm>
            <a:off x="2314575" y="2339975"/>
            <a:ext cx="5168900" cy="4068763"/>
            <a:chOff x="986" y="1474"/>
            <a:chExt cx="3256" cy="2563"/>
          </a:xfrm>
        </p:grpSpPr>
        <p:sp>
          <p:nvSpPr>
            <p:cNvPr id="425989" name="Rectangle 5"/>
            <p:cNvSpPr>
              <a:spLocks noChangeArrowheads="1"/>
            </p:cNvSpPr>
            <p:nvPr/>
          </p:nvSpPr>
          <p:spPr bwMode="auto">
            <a:xfrm>
              <a:off x="1090" y="1474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sz="2000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ffectLst/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425990" name="Group 6"/>
            <p:cNvGrpSpPr/>
            <p:nvPr/>
          </p:nvGrpSpPr>
          <p:grpSpPr bwMode="auto">
            <a:xfrm>
              <a:off x="986" y="1518"/>
              <a:ext cx="3256" cy="2519"/>
              <a:chOff x="986" y="1518"/>
              <a:chExt cx="3256" cy="2519"/>
            </a:xfrm>
          </p:grpSpPr>
          <p:sp>
            <p:nvSpPr>
              <p:cNvPr id="425991" name="Rectangle 7"/>
              <p:cNvSpPr>
                <a:spLocks noChangeArrowheads="1"/>
              </p:cNvSpPr>
              <p:nvPr/>
            </p:nvSpPr>
            <p:spPr bwMode="auto">
              <a:xfrm>
                <a:off x="986" y="1518"/>
                <a:ext cx="394" cy="2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lnSpc>
                    <a:spcPct val="175000"/>
                  </a:lnSpc>
                  <a:buClrTx/>
                </a:pPr>
                <a:endParaRPr lang="zh-CN" altLang="zh-CN" sz="1800" b="1">
                  <a:effectLst/>
                  <a:latin typeface="Arial" panose="020B0604020202020204" pitchFamily="34" charset="0"/>
                </a:endParaRPr>
              </a:p>
              <a:p>
                <a:pPr algn="r">
                  <a:lnSpc>
                    <a:spcPct val="175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6 —</a:t>
                </a:r>
              </a:p>
              <a:p>
                <a:pPr algn="r">
                  <a:lnSpc>
                    <a:spcPct val="175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5 —</a:t>
                </a:r>
              </a:p>
              <a:p>
                <a:pPr algn="r">
                  <a:lnSpc>
                    <a:spcPct val="175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4 —</a:t>
                </a:r>
              </a:p>
              <a:p>
                <a:pPr algn="r">
                  <a:lnSpc>
                    <a:spcPct val="175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3 —</a:t>
                </a:r>
              </a:p>
              <a:p>
                <a:pPr algn="r">
                  <a:lnSpc>
                    <a:spcPct val="175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2 —</a:t>
                </a:r>
              </a:p>
              <a:p>
                <a:pPr algn="r">
                  <a:lnSpc>
                    <a:spcPct val="175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1 —</a:t>
                </a:r>
              </a:p>
              <a:p>
                <a:pPr algn="r">
                  <a:lnSpc>
                    <a:spcPct val="175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0     </a:t>
                </a:r>
              </a:p>
            </p:txBody>
          </p:sp>
          <p:sp>
            <p:nvSpPr>
              <p:cNvPr id="425992" name="Rectangle 8"/>
              <p:cNvSpPr>
                <a:spLocks noChangeArrowheads="1"/>
              </p:cNvSpPr>
              <p:nvPr/>
            </p:nvSpPr>
            <p:spPr bwMode="auto">
              <a:xfrm>
                <a:off x="1424" y="3601"/>
                <a:ext cx="2554" cy="4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77520" algn="ctr"/>
                    <a:tab pos="956945" algn="ctr"/>
                    <a:tab pos="1435100" algn="ctr"/>
                    <a:tab pos="1914525" algn="ctr"/>
                    <a:tab pos="2374900" algn="ctr"/>
                    <a:tab pos="2857500" algn="ctr"/>
                    <a:tab pos="3336925" algn="ctr"/>
                    <a:tab pos="3810000" algn="ctr"/>
                  </a:tabLs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|	|	|	|	|	|	|	|	|</a:t>
                </a:r>
              </a:p>
              <a:p>
                <a:pPr>
                  <a:lnSpc>
                    <a:spcPct val="110000"/>
                  </a:lnSpc>
                  <a:buClrTx/>
                </a:pPr>
                <a:r>
                  <a:rPr lang="zh-CN" altLang="zh-CN" sz="1800" b="1">
                    <a:effectLst/>
                    <a:latin typeface="Arial" panose="020B0604020202020204" pitchFamily="34" charset="0"/>
                  </a:rPr>
                  <a:t>1	2	3	4	5	6	7	8	9</a:t>
                </a:r>
              </a:p>
            </p:txBody>
          </p:sp>
          <p:sp>
            <p:nvSpPr>
              <p:cNvPr id="425993" name="Rectangle 9"/>
              <p:cNvSpPr>
                <a:spLocks noChangeArrowheads="1"/>
              </p:cNvSpPr>
              <p:nvPr/>
            </p:nvSpPr>
            <p:spPr bwMode="auto">
              <a:xfrm>
                <a:off x="3996" y="3699"/>
                <a:ext cx="24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 eaLnBrk="0" hangingPunct="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Tx/>
                </a:pPr>
                <a:r>
                  <a:rPr lang="en-US" altLang="zh-CN" sz="2000" b="1" i="1">
                    <a:effectLst/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b="1" baseline="-25000">
                    <a:effectLst/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25994" name="Freeform 10"/>
              <p:cNvSpPr/>
              <p:nvPr/>
            </p:nvSpPr>
            <p:spPr bwMode="auto">
              <a:xfrm>
                <a:off x="1188" y="1798"/>
                <a:ext cx="2724" cy="1982"/>
              </a:xfrm>
              <a:custGeom>
                <a:avLst/>
                <a:gdLst>
                  <a:gd name="T0" fmla="*/ 0 w 2921"/>
                  <a:gd name="T1" fmla="*/ 0 h 2780"/>
                  <a:gd name="T2" fmla="*/ 0 w 2921"/>
                  <a:gd name="T3" fmla="*/ 2779 h 2780"/>
                  <a:gd name="T4" fmla="*/ 2920 w 2921"/>
                  <a:gd name="T5" fmla="*/ 2779 h 2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21" h="2780">
                    <a:moveTo>
                      <a:pt x="0" y="0"/>
                    </a:moveTo>
                    <a:lnTo>
                      <a:pt x="0" y="2779"/>
                    </a:lnTo>
                    <a:lnTo>
                      <a:pt x="2920" y="2779"/>
                    </a:lnTo>
                  </a:path>
                </a:pathLst>
              </a:custGeom>
              <a:noFill/>
              <a:ln w="508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995" name="Line 11"/>
              <p:cNvSpPr>
                <a:spLocks noChangeShapeType="1"/>
              </p:cNvSpPr>
              <p:nvPr/>
            </p:nvSpPr>
            <p:spPr bwMode="auto">
              <a:xfrm flipV="1">
                <a:off x="1213" y="2919"/>
                <a:ext cx="2391" cy="22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6" name="Line 12"/>
              <p:cNvSpPr>
                <a:spLocks noChangeShapeType="1"/>
              </p:cNvSpPr>
              <p:nvPr/>
            </p:nvSpPr>
            <p:spPr bwMode="auto">
              <a:xfrm>
                <a:off x="1202" y="2941"/>
                <a:ext cx="2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7" name="Line 13"/>
              <p:cNvSpPr>
                <a:spLocks noChangeShapeType="1"/>
              </p:cNvSpPr>
              <p:nvPr/>
            </p:nvSpPr>
            <p:spPr bwMode="auto">
              <a:xfrm flipV="1">
                <a:off x="2374" y="2356"/>
                <a:ext cx="0" cy="14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8" name="Line 14"/>
              <p:cNvSpPr>
                <a:spLocks noChangeShapeType="1"/>
              </p:cNvSpPr>
              <p:nvPr/>
            </p:nvSpPr>
            <p:spPr bwMode="auto">
              <a:xfrm>
                <a:off x="1213" y="2676"/>
                <a:ext cx="2450" cy="11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9" name="Freeform 15"/>
              <p:cNvSpPr/>
              <p:nvPr/>
            </p:nvSpPr>
            <p:spPr bwMode="auto">
              <a:xfrm>
                <a:off x="1063" y="3073"/>
                <a:ext cx="174" cy="695"/>
              </a:xfrm>
              <a:custGeom>
                <a:avLst/>
                <a:gdLst>
                  <a:gd name="T0" fmla="*/ 142 w 178"/>
                  <a:gd name="T1" fmla="*/ 756 h 756"/>
                  <a:gd name="T2" fmla="*/ 94 w 178"/>
                  <a:gd name="T3" fmla="*/ 360 h 756"/>
                  <a:gd name="T4" fmla="*/ 178 w 178"/>
                  <a:gd name="T5" fmla="*/ 0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8" h="756">
                    <a:moveTo>
                      <a:pt x="142" y="756"/>
                    </a:moveTo>
                    <a:cubicBezTo>
                      <a:pt x="126" y="330"/>
                      <a:pt x="155" y="544"/>
                      <a:pt x="94" y="360"/>
                    </a:cubicBezTo>
                    <a:cubicBezTo>
                      <a:pt x="102" y="124"/>
                      <a:pt x="0" y="0"/>
                      <a:pt x="178" y="0"/>
                    </a:cubicBez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0" name="Rectangle 16"/>
              <p:cNvSpPr>
                <a:spLocks noChangeArrowheads="1"/>
              </p:cNvSpPr>
              <p:nvPr/>
            </p:nvSpPr>
            <p:spPr bwMode="auto">
              <a:xfrm>
                <a:off x="1188" y="2930"/>
                <a:ext cx="1174" cy="8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1" name="AutoShape 17"/>
              <p:cNvSpPr>
                <a:spLocks noChangeArrowheads="1"/>
              </p:cNvSpPr>
              <p:nvPr/>
            </p:nvSpPr>
            <p:spPr bwMode="auto">
              <a:xfrm flipH="1" flipV="1">
                <a:off x="1717" y="2941"/>
                <a:ext cx="657" cy="264"/>
              </a:xfrm>
              <a:prstGeom prst="rt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2" name="Line 18"/>
              <p:cNvSpPr>
                <a:spLocks noChangeShapeType="1"/>
              </p:cNvSpPr>
              <p:nvPr/>
            </p:nvSpPr>
            <p:spPr bwMode="auto">
              <a:xfrm>
                <a:off x="1096" y="2433"/>
                <a:ext cx="2403" cy="1456"/>
              </a:xfrm>
              <a:prstGeom prst="line">
                <a:avLst/>
              </a:prstGeom>
              <a:noFill/>
              <a:ln w="50800">
                <a:solidFill>
                  <a:srgbClr val="FF9999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3" name="Line 19"/>
              <p:cNvSpPr>
                <a:spLocks noChangeShapeType="1"/>
              </p:cNvSpPr>
              <p:nvPr/>
            </p:nvSpPr>
            <p:spPr bwMode="auto">
              <a:xfrm>
                <a:off x="1190" y="3249"/>
                <a:ext cx="938" cy="574"/>
              </a:xfrm>
              <a:prstGeom prst="line">
                <a:avLst/>
              </a:prstGeom>
              <a:noFill/>
              <a:ln w="50800">
                <a:solidFill>
                  <a:srgbClr val="FF9999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4" name="Oval 20"/>
              <p:cNvSpPr>
                <a:spLocks noChangeArrowheads="1"/>
              </p:cNvSpPr>
              <p:nvPr/>
            </p:nvSpPr>
            <p:spPr bwMode="auto">
              <a:xfrm>
                <a:off x="2339" y="3183"/>
                <a:ext cx="93" cy="8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1093788" y="1676400"/>
            <a:ext cx="32734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(</a:t>
            </a:r>
            <a:r>
              <a:rPr lang="en-US" altLang="zh-CN" b="1"/>
              <a:t>b)</a:t>
            </a:r>
            <a:r>
              <a:rPr lang="zh-CN" altLang="en-US" b="1">
                <a:solidFill>
                  <a:schemeClr val="hlink"/>
                </a:solidFill>
              </a:rPr>
              <a:t>无穷多</a:t>
            </a:r>
            <a:r>
              <a:rPr lang="zh-CN" altLang="en-US" b="1">
                <a:solidFill>
                  <a:srgbClr val="FF0000"/>
                </a:solidFill>
              </a:rPr>
              <a:t>最优解</a:t>
            </a:r>
            <a:endParaRPr lang="zh-CN" altLang="en-US" b="1">
              <a:solidFill>
                <a:schemeClr val="tx2"/>
              </a:solidFill>
            </a:endParaRPr>
          </a:p>
        </p:txBody>
      </p:sp>
      <p:grpSp>
        <p:nvGrpSpPr>
          <p:cNvPr id="427011" name="Group 3"/>
          <p:cNvGrpSpPr/>
          <p:nvPr/>
        </p:nvGrpSpPr>
        <p:grpSpPr bwMode="auto">
          <a:xfrm>
            <a:off x="2843213" y="2279650"/>
            <a:ext cx="5168900" cy="4068763"/>
            <a:chOff x="1791" y="1436"/>
            <a:chExt cx="3256" cy="2563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1791" y="1480"/>
              <a:ext cx="394" cy="2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75000"/>
                </a:lnSpc>
                <a:buClrTx/>
              </a:pPr>
              <a:endParaRPr lang="zh-CN" altLang="zh-CN" sz="1800" b="1">
                <a:effectLst/>
                <a:latin typeface="Arial" panose="020B0604020202020204" pitchFamily="34" charset="0"/>
              </a:endParaRPr>
            </a:p>
            <a:p>
              <a:pPr algn="r">
                <a:lnSpc>
                  <a:spcPct val="175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6 —</a:t>
              </a:r>
            </a:p>
            <a:p>
              <a:pPr algn="r">
                <a:lnSpc>
                  <a:spcPct val="175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5 —</a:t>
              </a:r>
            </a:p>
            <a:p>
              <a:pPr algn="r">
                <a:lnSpc>
                  <a:spcPct val="175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4 —</a:t>
              </a:r>
            </a:p>
            <a:p>
              <a:pPr algn="r">
                <a:lnSpc>
                  <a:spcPct val="175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3 —</a:t>
              </a:r>
            </a:p>
            <a:p>
              <a:pPr algn="r">
                <a:lnSpc>
                  <a:spcPct val="175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2 —</a:t>
              </a:r>
            </a:p>
            <a:p>
              <a:pPr algn="r">
                <a:lnSpc>
                  <a:spcPct val="175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1 —</a:t>
              </a:r>
            </a:p>
            <a:p>
              <a:pPr algn="r">
                <a:lnSpc>
                  <a:spcPct val="175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0     </a:t>
              </a:r>
            </a:p>
          </p:txBody>
        </p:sp>
        <p:sp>
          <p:nvSpPr>
            <p:cNvPr id="427013" name="Rectangle 5"/>
            <p:cNvSpPr>
              <a:spLocks noChangeArrowheads="1"/>
            </p:cNvSpPr>
            <p:nvPr/>
          </p:nvSpPr>
          <p:spPr bwMode="auto">
            <a:xfrm>
              <a:off x="1895" y="1436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sz="2000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ffectLst/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27014" name="Rectangle 6"/>
            <p:cNvSpPr>
              <a:spLocks noChangeArrowheads="1"/>
            </p:cNvSpPr>
            <p:nvPr/>
          </p:nvSpPr>
          <p:spPr bwMode="auto">
            <a:xfrm>
              <a:off x="2229" y="3563"/>
              <a:ext cx="2554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7520" algn="ctr"/>
                  <a:tab pos="956945" algn="ctr"/>
                  <a:tab pos="1435100" algn="ctr"/>
                  <a:tab pos="1914525" algn="ctr"/>
                  <a:tab pos="2374900" algn="ctr"/>
                  <a:tab pos="2857500" algn="ctr"/>
                  <a:tab pos="3336925" algn="ctr"/>
                  <a:tab pos="3810000" algn="ctr"/>
                </a:tabLs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|	|	|	|	|	|	|	|	|</a:t>
              </a:r>
            </a:p>
            <a:p>
              <a:pPr>
                <a:lnSpc>
                  <a:spcPct val="110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1	2	3	4	5	6	7	8	9</a:t>
              </a:r>
            </a:p>
          </p:txBody>
        </p:sp>
        <p:sp>
          <p:nvSpPr>
            <p:cNvPr id="427015" name="Rectangle 7"/>
            <p:cNvSpPr>
              <a:spLocks noChangeArrowheads="1"/>
            </p:cNvSpPr>
            <p:nvPr/>
          </p:nvSpPr>
          <p:spPr bwMode="auto">
            <a:xfrm>
              <a:off x="4801" y="3661"/>
              <a:ext cx="24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sz="2000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-25000">
                  <a:effectLst/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7016" name="Freeform 8"/>
            <p:cNvSpPr/>
            <p:nvPr/>
          </p:nvSpPr>
          <p:spPr bwMode="auto">
            <a:xfrm>
              <a:off x="1993" y="1760"/>
              <a:ext cx="2724" cy="1982"/>
            </a:xfrm>
            <a:custGeom>
              <a:avLst/>
              <a:gdLst>
                <a:gd name="T0" fmla="*/ 0 w 2921"/>
                <a:gd name="T1" fmla="*/ 0 h 2780"/>
                <a:gd name="T2" fmla="*/ 0 w 2921"/>
                <a:gd name="T3" fmla="*/ 2779 h 2780"/>
                <a:gd name="T4" fmla="*/ 2920 w 2921"/>
                <a:gd name="T5" fmla="*/ 2779 h 2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1" h="2780">
                  <a:moveTo>
                    <a:pt x="0" y="0"/>
                  </a:moveTo>
                  <a:lnTo>
                    <a:pt x="0" y="2779"/>
                  </a:lnTo>
                  <a:lnTo>
                    <a:pt x="2920" y="2779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017" name="Line 9"/>
            <p:cNvSpPr>
              <a:spLocks noChangeShapeType="1"/>
            </p:cNvSpPr>
            <p:nvPr/>
          </p:nvSpPr>
          <p:spPr bwMode="auto">
            <a:xfrm flipV="1">
              <a:off x="2018" y="2881"/>
              <a:ext cx="2391" cy="2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8" name="Line 10"/>
            <p:cNvSpPr>
              <a:spLocks noChangeShapeType="1"/>
            </p:cNvSpPr>
            <p:nvPr/>
          </p:nvSpPr>
          <p:spPr bwMode="auto">
            <a:xfrm>
              <a:off x="2007" y="2903"/>
              <a:ext cx="2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9" name="Line 11"/>
            <p:cNvSpPr>
              <a:spLocks noChangeShapeType="1"/>
            </p:cNvSpPr>
            <p:nvPr/>
          </p:nvSpPr>
          <p:spPr bwMode="auto">
            <a:xfrm flipV="1">
              <a:off x="3179" y="2318"/>
              <a:ext cx="0" cy="14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0" name="Line 12"/>
            <p:cNvSpPr>
              <a:spLocks noChangeShapeType="1"/>
            </p:cNvSpPr>
            <p:nvPr/>
          </p:nvSpPr>
          <p:spPr bwMode="auto">
            <a:xfrm>
              <a:off x="2018" y="2638"/>
              <a:ext cx="2450" cy="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1" name="Freeform 13"/>
            <p:cNvSpPr/>
            <p:nvPr/>
          </p:nvSpPr>
          <p:spPr bwMode="auto">
            <a:xfrm>
              <a:off x="1868" y="3035"/>
              <a:ext cx="174" cy="695"/>
            </a:xfrm>
            <a:custGeom>
              <a:avLst/>
              <a:gdLst>
                <a:gd name="T0" fmla="*/ 142 w 178"/>
                <a:gd name="T1" fmla="*/ 756 h 756"/>
                <a:gd name="T2" fmla="*/ 94 w 178"/>
                <a:gd name="T3" fmla="*/ 360 h 756"/>
                <a:gd name="T4" fmla="*/ 178 w 178"/>
                <a:gd name="T5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756">
                  <a:moveTo>
                    <a:pt x="142" y="756"/>
                  </a:moveTo>
                  <a:cubicBezTo>
                    <a:pt x="126" y="330"/>
                    <a:pt x="155" y="544"/>
                    <a:pt x="94" y="360"/>
                  </a:cubicBezTo>
                  <a:cubicBezTo>
                    <a:pt x="102" y="124"/>
                    <a:pt x="0" y="0"/>
                    <a:pt x="178" y="0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2" name="Rectangle 14"/>
            <p:cNvSpPr>
              <a:spLocks noChangeArrowheads="1"/>
            </p:cNvSpPr>
            <p:nvPr/>
          </p:nvSpPr>
          <p:spPr bwMode="auto">
            <a:xfrm>
              <a:off x="1992" y="2892"/>
              <a:ext cx="1175" cy="8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3" name="AutoShape 15"/>
            <p:cNvSpPr>
              <a:spLocks noChangeArrowheads="1"/>
            </p:cNvSpPr>
            <p:nvPr/>
          </p:nvSpPr>
          <p:spPr bwMode="auto">
            <a:xfrm flipH="1" flipV="1">
              <a:off x="2522" y="2903"/>
              <a:ext cx="657" cy="264"/>
            </a:xfrm>
            <a:prstGeom prst="rt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4" name="Line 16"/>
            <p:cNvSpPr>
              <a:spLocks noChangeShapeType="1"/>
            </p:cNvSpPr>
            <p:nvPr/>
          </p:nvSpPr>
          <p:spPr bwMode="auto">
            <a:xfrm>
              <a:off x="1983" y="2619"/>
              <a:ext cx="2520" cy="1188"/>
            </a:xfrm>
            <a:prstGeom prst="line">
              <a:avLst/>
            </a:prstGeom>
            <a:noFill/>
            <a:ln w="50800">
              <a:solidFill>
                <a:srgbClr val="CB8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5" name="Line 17"/>
            <p:cNvSpPr>
              <a:spLocks noChangeShapeType="1"/>
            </p:cNvSpPr>
            <p:nvPr/>
          </p:nvSpPr>
          <p:spPr bwMode="auto">
            <a:xfrm>
              <a:off x="2536" y="2896"/>
              <a:ext cx="634" cy="27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6" name="Line 18"/>
            <p:cNvSpPr>
              <a:spLocks noChangeShapeType="1"/>
            </p:cNvSpPr>
            <p:nvPr/>
          </p:nvSpPr>
          <p:spPr bwMode="auto">
            <a:xfrm>
              <a:off x="1977" y="3010"/>
              <a:ext cx="1499" cy="715"/>
            </a:xfrm>
            <a:prstGeom prst="line">
              <a:avLst/>
            </a:prstGeom>
            <a:noFill/>
            <a:ln w="50800">
              <a:solidFill>
                <a:srgbClr val="CB80CC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9546" y="610394"/>
            <a:ext cx="8355334" cy="95250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zh-CN" altLang="en-US" sz="3600" b="1"/>
              <a:t>线性规划问题求解的几种可能结果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Freeform 2" descr="宽上对角线"/>
          <p:cNvSpPr/>
          <p:nvPr/>
        </p:nvSpPr>
        <p:spPr bwMode="auto">
          <a:xfrm>
            <a:off x="5026025" y="2228850"/>
            <a:ext cx="2128838" cy="3627438"/>
          </a:xfrm>
          <a:custGeom>
            <a:avLst/>
            <a:gdLst>
              <a:gd name="T0" fmla="*/ 0 w 1341"/>
              <a:gd name="T1" fmla="*/ 2285 h 2285"/>
              <a:gd name="T2" fmla="*/ 0 w 1341"/>
              <a:gd name="T3" fmla="*/ 1226 h 2285"/>
              <a:gd name="T4" fmla="*/ 562 w 1341"/>
              <a:gd name="T5" fmla="*/ 0 h 2285"/>
              <a:gd name="T6" fmla="*/ 1341 w 1341"/>
              <a:gd name="T7" fmla="*/ 1430 h 2285"/>
              <a:gd name="T8" fmla="*/ 421 w 1341"/>
              <a:gd name="T9" fmla="*/ 2285 h 2285"/>
              <a:gd name="T10" fmla="*/ 0 w 1341"/>
              <a:gd name="T11" fmla="*/ 2285 h 2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1" h="2285">
                <a:moveTo>
                  <a:pt x="0" y="2285"/>
                </a:moveTo>
                <a:lnTo>
                  <a:pt x="0" y="1226"/>
                </a:lnTo>
                <a:lnTo>
                  <a:pt x="562" y="0"/>
                </a:lnTo>
                <a:lnTo>
                  <a:pt x="1341" y="1430"/>
                </a:lnTo>
                <a:lnTo>
                  <a:pt x="421" y="2285"/>
                </a:lnTo>
                <a:lnTo>
                  <a:pt x="0" y="2285"/>
                </a:lnTo>
                <a:close/>
              </a:path>
            </a:pathLst>
          </a:custGeom>
          <a:pattFill prst="wdUpDiag">
            <a:fgClr>
              <a:schemeClr val="tx2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35" name="Rectangle 3"/>
          <p:cNvSpPr>
            <a:spLocks noGrp="1" noRot="1" noChangeArrowheads="1"/>
          </p:cNvSpPr>
          <p:nvPr>
            <p:ph/>
          </p:nvPr>
        </p:nvSpPr>
        <p:spPr>
          <a:xfrm>
            <a:off x="539750" y="2014538"/>
            <a:ext cx="4295775" cy="38401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 dirty="0"/>
              <a:t>    (</a:t>
            </a:r>
            <a:r>
              <a:rPr lang="en-US" altLang="zh-CN" sz="3600" b="1" dirty="0"/>
              <a:t>c)</a:t>
            </a:r>
            <a:r>
              <a:rPr lang="zh-CN" altLang="en-US" sz="3600" b="1" dirty="0"/>
              <a:t>无界解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800" b="1" dirty="0"/>
              <a:t>Min f =-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 -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/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baseline="-25000" dirty="0">
                <a:solidFill>
                  <a:srgbClr val="B2B2B2"/>
                </a:solidFill>
              </a:rPr>
              <a:t>         </a:t>
            </a:r>
            <a:r>
              <a:rPr lang="zh-CN" altLang="zh-CN" sz="2800" b="1" dirty="0"/>
              <a:t>-2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 +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</a:t>
            </a:r>
            <a:r>
              <a:rPr lang="en-US" altLang="zh-CN" sz="2800" b="1" dirty="0"/>
              <a:t> 4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/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 -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</a:t>
            </a:r>
            <a:r>
              <a:rPr lang="en-US" altLang="zh-CN" sz="2800" b="1" dirty="0"/>
              <a:t> 2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/>
              <a:t>1、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 0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endParaRPr lang="zh-CN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28036" name="Group 4"/>
          <p:cNvGrpSpPr/>
          <p:nvPr/>
        </p:nvGrpSpPr>
        <p:grpSpPr bwMode="auto">
          <a:xfrm>
            <a:off x="4818063" y="2020888"/>
            <a:ext cx="520700" cy="674687"/>
            <a:chOff x="1181" y="817"/>
            <a:chExt cx="302" cy="522"/>
          </a:xfrm>
        </p:grpSpPr>
        <p:sp>
          <p:nvSpPr>
            <p:cNvPr id="428037" name="Rectangle 5"/>
            <p:cNvSpPr>
              <a:spLocks noChangeArrowheads="1"/>
            </p:cNvSpPr>
            <p:nvPr/>
          </p:nvSpPr>
          <p:spPr bwMode="auto">
            <a:xfrm>
              <a:off x="1341" y="898"/>
              <a:ext cx="142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75000"/>
                </a:lnSpc>
                <a:buClrTx/>
              </a:pPr>
              <a:r>
                <a:rPr lang="zh-CN" altLang="zh-CN" sz="1800" b="1"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28038" name="Rectangle 6"/>
            <p:cNvSpPr>
              <a:spLocks noChangeArrowheads="1"/>
            </p:cNvSpPr>
            <p:nvPr/>
          </p:nvSpPr>
          <p:spPr bwMode="auto">
            <a:xfrm>
              <a:off x="1181" y="817"/>
              <a:ext cx="252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en-US" altLang="zh-CN" b="1" i="1">
                  <a:effectLst/>
                  <a:latin typeface="Times New Roman" panose="02020603050405020304" pitchFamily="18" charset="0"/>
                </a:rPr>
                <a:t>x</a:t>
              </a:r>
              <a:r>
                <a:rPr lang="en-US" altLang="zh-CN" b="1" baseline="-25000">
                  <a:effectLst/>
                  <a:latin typeface="Times New Roman" panose="02020603050405020304" pitchFamily="18" charset="0"/>
                </a:rPr>
                <a:t>2</a:t>
              </a:r>
              <a:endParaRPr lang="en-US" altLang="zh-CN" sz="2000" b="1" baseline="-25000"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5259388" y="5594350"/>
            <a:ext cx="180975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520" algn="ctr"/>
                <a:tab pos="956945" algn="ctr"/>
                <a:tab pos="1435100" algn="ctr"/>
                <a:tab pos="1914525" algn="ctr"/>
                <a:tab pos="2374900" algn="ctr"/>
                <a:tab pos="2857500" algn="ctr"/>
                <a:tab pos="3336925" algn="ctr"/>
                <a:tab pos="3810000" algn="ctr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Tx/>
            </a:pPr>
            <a:endParaRPr lang="zh-CN" altLang="zh-CN" sz="1800" b="1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Tx/>
            </a:pPr>
            <a:endParaRPr lang="zh-CN" altLang="zh-CN" sz="1800" b="1">
              <a:effectLst/>
              <a:latin typeface="Arial" panose="020B0604020202020204" pitchFamily="34" charset="0"/>
            </a:endParaRP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8056563" y="5686425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b="1" i="1"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effectLst/>
                <a:latin typeface="Times New Roman" panose="02020603050405020304" pitchFamily="18" charset="0"/>
              </a:rPr>
              <a:t>1</a:t>
            </a:r>
            <a:endParaRPr lang="en-US" altLang="zh-CN" sz="2000" b="1" baseline="-25000">
              <a:effectLst/>
              <a:latin typeface="Times New Roman" panose="02020603050405020304" pitchFamily="18" charset="0"/>
            </a:endParaRPr>
          </a:p>
        </p:txBody>
      </p:sp>
      <p:sp>
        <p:nvSpPr>
          <p:cNvPr id="428041" name="Freeform 9"/>
          <p:cNvSpPr/>
          <p:nvPr/>
        </p:nvSpPr>
        <p:spPr bwMode="auto">
          <a:xfrm>
            <a:off x="4999038" y="2622550"/>
            <a:ext cx="3033712" cy="3236913"/>
          </a:xfrm>
          <a:custGeom>
            <a:avLst/>
            <a:gdLst>
              <a:gd name="T0" fmla="*/ 0 w 2921"/>
              <a:gd name="T1" fmla="*/ 0 h 2780"/>
              <a:gd name="T2" fmla="*/ 0 w 2921"/>
              <a:gd name="T3" fmla="*/ 2779 h 2780"/>
              <a:gd name="T4" fmla="*/ 2920 w 2921"/>
              <a:gd name="T5" fmla="*/ 2779 h 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1" h="2780">
                <a:moveTo>
                  <a:pt x="0" y="0"/>
                </a:moveTo>
                <a:lnTo>
                  <a:pt x="0" y="2779"/>
                </a:lnTo>
                <a:lnTo>
                  <a:pt x="2920" y="2779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8042" name="Line 10"/>
          <p:cNvSpPr>
            <a:spLocks noChangeShapeType="1"/>
          </p:cNvSpPr>
          <p:nvPr/>
        </p:nvSpPr>
        <p:spPr bwMode="auto">
          <a:xfrm flipV="1">
            <a:off x="4452938" y="1738313"/>
            <a:ext cx="1641475" cy="36036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3" name="Line 11"/>
          <p:cNvSpPr>
            <a:spLocks noChangeShapeType="1"/>
          </p:cNvSpPr>
          <p:nvPr/>
        </p:nvSpPr>
        <p:spPr bwMode="auto">
          <a:xfrm flipV="1">
            <a:off x="5513388" y="4572000"/>
            <a:ext cx="1590675" cy="1473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4" name="Line 12"/>
          <p:cNvSpPr>
            <a:spLocks noChangeShapeType="1"/>
          </p:cNvSpPr>
          <p:nvPr/>
        </p:nvSpPr>
        <p:spPr bwMode="auto">
          <a:xfrm>
            <a:off x="4945063" y="4116388"/>
            <a:ext cx="1747837" cy="1925637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5" name="Line 13"/>
          <p:cNvSpPr>
            <a:spLocks noChangeShapeType="1"/>
          </p:cNvSpPr>
          <p:nvPr/>
        </p:nvSpPr>
        <p:spPr bwMode="auto">
          <a:xfrm>
            <a:off x="5118100" y="3246438"/>
            <a:ext cx="2598738" cy="2862262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46" name="Line 14"/>
          <p:cNvSpPr>
            <a:spLocks noChangeShapeType="1"/>
          </p:cNvSpPr>
          <p:nvPr/>
        </p:nvSpPr>
        <p:spPr bwMode="auto">
          <a:xfrm flipV="1">
            <a:off x="6126163" y="2986088"/>
            <a:ext cx="1243012" cy="13144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"/>
          <p:cNvSpPr txBox="1">
            <a:spLocks noRot="1" noChangeArrowheads="1"/>
          </p:cNvSpPr>
          <p:nvPr/>
        </p:nvSpPr>
        <p:spPr bwMode="auto">
          <a:xfrm>
            <a:off x="28876" y="544405"/>
            <a:ext cx="8355334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/>
              <a:t>线性规划问题求解的几种可能结果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547664" y="1484784"/>
            <a:ext cx="6406480" cy="1254397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ea typeface="华文新魏" panose="02010800040101010101" pitchFamily="2" charset="-122"/>
              </a:rPr>
              <a:t>2.1 </a:t>
            </a:r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线性规划模型</a:t>
            </a:r>
            <a:endParaRPr lang="zh-CN" altLang="en-US" sz="4800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4100" name="Rectangle 5"/>
          <p:cNvSpPr>
            <a:spLocks noRot="1" noChangeArrowheads="1"/>
          </p:cNvSpPr>
          <p:nvPr/>
        </p:nvSpPr>
        <p:spPr bwMode="auto">
          <a:xfrm>
            <a:off x="2987824" y="3140968"/>
            <a:ext cx="4392488" cy="180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线性规划标准形式</a:t>
            </a:r>
          </a:p>
          <a:p>
            <a:pPr eaLnBrk="1" hangingPunct="1">
              <a:buNone/>
            </a:pPr>
            <a:r>
              <a:rPr lang="en-US" altLang="zh-CN" sz="2800" b="1" dirty="0"/>
              <a:t>2 </a:t>
            </a:r>
            <a:r>
              <a:rPr lang="zh-CN" altLang="en-US" sz="2800" b="1" dirty="0"/>
              <a:t>线性规划图解法</a:t>
            </a:r>
          </a:p>
          <a:p>
            <a:pPr eaLnBrk="1" hangingPunct="1">
              <a:buNone/>
            </a:pPr>
            <a:r>
              <a:rPr lang="en-US" altLang="zh-CN" sz="2800" b="1" dirty="0"/>
              <a:t>3 </a:t>
            </a:r>
            <a:r>
              <a:rPr lang="zh-CN" altLang="en-US" sz="2800" b="1" dirty="0"/>
              <a:t>线性规划解的性质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rrowheads="1"/>
          </p:cNvSpPr>
          <p:nvPr>
            <p:ph/>
          </p:nvPr>
        </p:nvSpPr>
        <p:spPr>
          <a:xfrm>
            <a:off x="842963" y="1714500"/>
            <a:ext cx="5181600" cy="4762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(</a:t>
            </a:r>
            <a:r>
              <a:rPr lang="en-US" altLang="zh-CN" b="1"/>
              <a:t>d)</a:t>
            </a:r>
            <a:r>
              <a:rPr lang="zh-CN" altLang="en-US" b="1"/>
              <a:t>无可行解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/>
              <a:t>   </a:t>
            </a:r>
            <a:r>
              <a:rPr lang="zh-CN" altLang="zh-CN" sz="2400" b="1" baseline="-25000"/>
              <a:t>     </a:t>
            </a:r>
            <a:r>
              <a:rPr lang="en-US" altLang="zh-CN" sz="2800" b="1"/>
              <a:t>Min 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en-US" altLang="zh-CN" sz="2800" b="1"/>
              <a:t> -2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-3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/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s.t.  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+2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8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4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16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4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12 </a:t>
            </a:r>
            <a:endParaRPr lang="zh-CN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-2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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4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     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1、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 0</a:t>
            </a:r>
          </a:p>
          <a:p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r>
              <a:rPr lang="zh-CN" altLang="en-US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可行域为空集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 bwMode="auto">
          <a:xfrm>
            <a:off x="6344" y="476672"/>
            <a:ext cx="8355334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b="1"/>
              <a:t>线性规划问题求解的几种可能结果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628800"/>
            <a:ext cx="8066087" cy="3498850"/>
          </a:xfrm>
        </p:spPr>
        <p:txBody>
          <a:bodyPr/>
          <a:lstStyle/>
          <a:p>
            <a:pPr lvl="1"/>
            <a:r>
              <a:rPr lang="zh-CN" altLang="en-US" b="1" dirty="0"/>
              <a:t>可行域是有界或无界的凸多边形。</a:t>
            </a:r>
          </a:p>
          <a:p>
            <a:pPr lvl="1"/>
            <a:r>
              <a:rPr lang="zh-CN" altLang="en-US" b="1" dirty="0"/>
              <a:t>若线性规划问题存在有限最优解，它一定可以在可行域的顶点得到。</a:t>
            </a:r>
          </a:p>
          <a:p>
            <a:pPr lvl="1"/>
            <a:r>
              <a:rPr lang="zh-CN" altLang="en-US" b="1" dirty="0"/>
              <a:t>若两个顶点同时得到最优解，则其连线上的所有点都是最优解。</a:t>
            </a:r>
          </a:p>
          <a:p>
            <a:pPr lvl="1"/>
            <a:r>
              <a:rPr lang="zh-CN" altLang="en-US" b="1" dirty="0"/>
              <a:t>解题思路：找出凸集的顶点，计算其目标函数值，比较即得。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520" y="620688"/>
            <a:ext cx="3719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/>
              <a:t>由图解法得到的启示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95536" y="692696"/>
            <a:ext cx="396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3 </a:t>
            </a:r>
            <a:r>
              <a:rPr lang="zh-CN" altLang="en-US" sz="3200" b="1" dirty="0">
                <a:solidFill>
                  <a:srgbClr val="FF0000"/>
                </a:solidFill>
              </a:rPr>
              <a:t>线性规划解的性质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251520" y="1305818"/>
            <a:ext cx="8424936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80000"/>
              <a:buBlip>
                <a:blip r:embed="rId3"/>
              </a:buBlip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基：若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A=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 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），其中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是矩阵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m×m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阶非奇异子矩阵（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B≠0），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是线性规划问题的一个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（矩阵）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 bwMode="auto">
          <a:xfrm>
            <a:off x="271292" y="2861340"/>
            <a:ext cx="8424936" cy="78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80000"/>
              <a:buBlip>
                <a:blip r:embed="rId3"/>
              </a:buBlip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X=(X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aseline="30000"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AX=b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可得</a:t>
            </a:r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38916"/>
              </p:ext>
            </p:extLst>
          </p:nvPr>
        </p:nvGraphicFramePr>
        <p:xfrm>
          <a:off x="2627784" y="3541624"/>
          <a:ext cx="3284518" cy="57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1" name="Equation" r:id="rId4" imgW="31089600" imgH="5791200" progId="Equation.DSMT4">
                  <p:embed/>
                </p:oleObj>
              </mc:Choice>
              <mc:Fallback>
                <p:oleObj name="Equation" r:id="rId4" imgW="31089600" imgH="579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541624"/>
                        <a:ext cx="3284518" cy="570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Rot="1" noChangeArrowheads="1"/>
          </p:cNvSpPr>
          <p:nvPr/>
        </p:nvSpPr>
        <p:spPr bwMode="auto">
          <a:xfrm>
            <a:off x="779853" y="4201190"/>
            <a:ext cx="7940652" cy="130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Clr>
                <a:schemeClr val="tx1"/>
              </a:buClr>
              <a:buSzPct val="80000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则取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=B</a:t>
            </a:r>
            <a:r>
              <a:rPr lang="en-US" altLang="zh-CN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得到的解称为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AX=b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的一个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基解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 bwMode="auto">
          <a:xfrm>
            <a:off x="251520" y="5113896"/>
            <a:ext cx="8640960" cy="105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80000"/>
              <a:buBlip>
                <a:blip r:embed="rId3"/>
              </a:buBlip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的各分量称为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基变量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；基变量的全体称为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一组基；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X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的各分量称为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非基变量</a:t>
            </a:r>
            <a:endParaRPr lang="zh-CN" altLang="zh-CN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908720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基可行解：非负的基解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600" baseline="-250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基可行解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可行基：对应基可行解的基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可行基</a:t>
            </a:r>
            <a:endParaRPr lang="en-US" altLang="zh-CN" sz="36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基变量的取值均为正数时，基可行解为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非退化的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36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Blip>
                <a:blip r:embed="rId2"/>
              </a:buBlip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基变量的取值至少有一个零时，基可行解为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退化的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36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rrowheads="1"/>
          </p:cNvSpPr>
          <p:nvPr>
            <p:ph/>
          </p:nvPr>
        </p:nvSpPr>
        <p:spPr>
          <a:xfrm>
            <a:off x="1738313" y="411163"/>
            <a:ext cx="5715000" cy="70485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zh-CN" altLang="en-US" sz="3600">
                <a:ea typeface="楷体_GB2312" pitchFamily="49" charset="-122"/>
              </a:rPr>
              <a:t> </a:t>
            </a:r>
            <a:r>
              <a:rPr lang="zh-CN" altLang="zh-CN" sz="3600">
                <a:ea typeface="楷体_GB2312" pitchFamily="49" charset="-122"/>
              </a:rPr>
              <a:t>线性规划解的关系图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auto">
          <a:xfrm>
            <a:off x="2114550" y="1847850"/>
            <a:ext cx="5276850" cy="3276600"/>
          </a:xfrm>
          <a:prstGeom prst="rect">
            <a:avLst/>
          </a:prstGeom>
          <a:solidFill>
            <a:srgbClr val="00B2B0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      非可行解</a:t>
            </a:r>
          </a:p>
          <a:p>
            <a:pPr algn="ctr" eaLnBrk="1" hangingPunct="1">
              <a:buClrTx/>
            </a:pP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buClrTx/>
            </a:pP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buClrTx/>
            </a:pP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buClrTx/>
            </a:pP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buClrTx/>
            </a:pP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buClrTx/>
            </a:pPr>
            <a:endParaRPr lang="zh-CN" altLang="en-US" b="1">
              <a:effectLst/>
              <a:latin typeface="Arial" panose="020B0604020202020204" pitchFamily="34" charset="0"/>
            </a:endParaRPr>
          </a:p>
        </p:txBody>
      </p:sp>
      <p:sp>
        <p:nvSpPr>
          <p:cNvPr id="449540" name="Oval 4"/>
          <p:cNvSpPr>
            <a:spLocks noChangeArrowheads="1"/>
          </p:cNvSpPr>
          <p:nvPr/>
        </p:nvSpPr>
        <p:spPr bwMode="auto">
          <a:xfrm>
            <a:off x="2859088" y="2551113"/>
            <a:ext cx="2152650" cy="192405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</a:pPr>
            <a:r>
              <a:rPr lang="zh-CN" altLang="en-US" sz="2800" b="1" dirty="0">
                <a:effectLst/>
                <a:latin typeface="楷体_GB2312" pitchFamily="49" charset="-122"/>
                <a:ea typeface="楷体_GB2312" pitchFamily="49" charset="-122"/>
              </a:rPr>
              <a:t>可行解 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         </a:t>
            </a:r>
          </a:p>
        </p:txBody>
      </p:sp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3965575" y="5416550"/>
            <a:ext cx="1619250" cy="519113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</a:pPr>
            <a:r>
              <a:rPr lang="zh-CN" altLang="en-US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基可行解</a:t>
            </a:r>
          </a:p>
        </p:txBody>
      </p:sp>
      <p:sp>
        <p:nvSpPr>
          <p:cNvPr id="449542" name="Rectangle 6"/>
          <p:cNvSpPr>
            <a:spLocks noChangeArrowheads="1"/>
          </p:cNvSpPr>
          <p:nvPr/>
        </p:nvSpPr>
        <p:spPr bwMode="auto">
          <a:xfrm>
            <a:off x="2125663" y="1838325"/>
            <a:ext cx="5276850" cy="3276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</a:pPr>
            <a:endParaRPr lang="zh-CN" altLang="en-US" b="1">
              <a:effectLst/>
              <a:latin typeface="Arial" panose="020B0604020202020204" pitchFamily="34" charset="0"/>
            </a:endParaRPr>
          </a:p>
        </p:txBody>
      </p:sp>
      <p:sp>
        <p:nvSpPr>
          <p:cNvPr id="449543" name="Oval 7"/>
          <p:cNvSpPr>
            <a:spLocks noChangeArrowheads="1"/>
          </p:cNvSpPr>
          <p:nvPr/>
        </p:nvSpPr>
        <p:spPr bwMode="auto">
          <a:xfrm>
            <a:off x="4343400" y="2800350"/>
            <a:ext cx="2228850" cy="1714500"/>
          </a:xfrm>
          <a:prstGeom prst="ellipse">
            <a:avLst/>
          </a:prstGeom>
          <a:solidFill>
            <a:srgbClr val="D8532A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</a:pPr>
            <a:r>
              <a:rPr lang="zh-CN" altLang="en-US" b="1" dirty="0">
                <a:effectLst/>
                <a:latin typeface="Arial" panose="020B0604020202020204" pitchFamily="34" charset="0"/>
              </a:rPr>
              <a:t> 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楷体_GB2312" pitchFamily="49" charset="-122"/>
              </a:rPr>
              <a:t>基解</a:t>
            </a:r>
          </a:p>
        </p:txBody>
      </p:sp>
      <p:sp>
        <p:nvSpPr>
          <p:cNvPr id="449545" name="Oval 9"/>
          <p:cNvSpPr>
            <a:spLocks noChangeArrowheads="1"/>
          </p:cNvSpPr>
          <p:nvPr/>
        </p:nvSpPr>
        <p:spPr bwMode="auto">
          <a:xfrm>
            <a:off x="2871788" y="2563813"/>
            <a:ext cx="2152650" cy="19240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</a:pPr>
            <a:r>
              <a:rPr lang="zh-CN" altLang="en-US" b="1"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49546" name="Freeform 10"/>
          <p:cNvSpPr/>
          <p:nvPr/>
        </p:nvSpPr>
        <p:spPr bwMode="auto">
          <a:xfrm>
            <a:off x="4368800" y="2955925"/>
            <a:ext cx="650875" cy="1301750"/>
          </a:xfrm>
          <a:custGeom>
            <a:avLst/>
            <a:gdLst>
              <a:gd name="T0" fmla="*/ 179 w 410"/>
              <a:gd name="T1" fmla="*/ 818 h 820"/>
              <a:gd name="T2" fmla="*/ 91 w 410"/>
              <a:gd name="T3" fmla="*/ 730 h 820"/>
              <a:gd name="T4" fmla="*/ 29 w 410"/>
              <a:gd name="T5" fmla="*/ 630 h 820"/>
              <a:gd name="T6" fmla="*/ 4 w 410"/>
              <a:gd name="T7" fmla="*/ 555 h 820"/>
              <a:gd name="T8" fmla="*/ 4 w 410"/>
              <a:gd name="T9" fmla="*/ 417 h 820"/>
              <a:gd name="T10" fmla="*/ 29 w 410"/>
              <a:gd name="T11" fmla="*/ 317 h 820"/>
              <a:gd name="T12" fmla="*/ 91 w 410"/>
              <a:gd name="T13" fmla="*/ 179 h 820"/>
              <a:gd name="T14" fmla="*/ 167 w 410"/>
              <a:gd name="T15" fmla="*/ 104 h 820"/>
              <a:gd name="T16" fmla="*/ 217 w 410"/>
              <a:gd name="T17" fmla="*/ 41 h 820"/>
              <a:gd name="T18" fmla="*/ 279 w 410"/>
              <a:gd name="T19" fmla="*/ 4 h 820"/>
              <a:gd name="T20" fmla="*/ 329 w 410"/>
              <a:gd name="T21" fmla="*/ 66 h 820"/>
              <a:gd name="T22" fmla="*/ 367 w 410"/>
              <a:gd name="T23" fmla="*/ 141 h 820"/>
              <a:gd name="T24" fmla="*/ 404 w 410"/>
              <a:gd name="T25" fmla="*/ 279 h 820"/>
              <a:gd name="T26" fmla="*/ 404 w 410"/>
              <a:gd name="T27" fmla="*/ 442 h 820"/>
              <a:gd name="T28" fmla="*/ 379 w 410"/>
              <a:gd name="T29" fmla="*/ 542 h 820"/>
              <a:gd name="T30" fmla="*/ 342 w 410"/>
              <a:gd name="T31" fmla="*/ 617 h 820"/>
              <a:gd name="T32" fmla="*/ 304 w 410"/>
              <a:gd name="T33" fmla="*/ 680 h 820"/>
              <a:gd name="T34" fmla="*/ 242 w 410"/>
              <a:gd name="T35" fmla="*/ 743 h 820"/>
              <a:gd name="T36" fmla="*/ 179 w 410"/>
              <a:gd name="T37" fmla="*/ 818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0" h="820">
                <a:moveTo>
                  <a:pt x="179" y="818"/>
                </a:moveTo>
                <a:cubicBezTo>
                  <a:pt x="154" y="816"/>
                  <a:pt x="116" y="761"/>
                  <a:pt x="91" y="730"/>
                </a:cubicBezTo>
                <a:cubicBezTo>
                  <a:pt x="66" y="699"/>
                  <a:pt x="43" y="659"/>
                  <a:pt x="29" y="630"/>
                </a:cubicBezTo>
                <a:cubicBezTo>
                  <a:pt x="15" y="601"/>
                  <a:pt x="8" y="590"/>
                  <a:pt x="4" y="555"/>
                </a:cubicBezTo>
                <a:cubicBezTo>
                  <a:pt x="0" y="520"/>
                  <a:pt x="0" y="457"/>
                  <a:pt x="4" y="417"/>
                </a:cubicBezTo>
                <a:cubicBezTo>
                  <a:pt x="8" y="377"/>
                  <a:pt x="15" y="357"/>
                  <a:pt x="29" y="317"/>
                </a:cubicBezTo>
                <a:cubicBezTo>
                  <a:pt x="43" y="277"/>
                  <a:pt x="68" y="214"/>
                  <a:pt x="91" y="179"/>
                </a:cubicBezTo>
                <a:cubicBezTo>
                  <a:pt x="114" y="144"/>
                  <a:pt x="146" y="127"/>
                  <a:pt x="167" y="104"/>
                </a:cubicBezTo>
                <a:cubicBezTo>
                  <a:pt x="188" y="81"/>
                  <a:pt x="198" y="58"/>
                  <a:pt x="217" y="41"/>
                </a:cubicBezTo>
                <a:cubicBezTo>
                  <a:pt x="236" y="24"/>
                  <a:pt x="260" y="0"/>
                  <a:pt x="279" y="4"/>
                </a:cubicBezTo>
                <a:cubicBezTo>
                  <a:pt x="298" y="8"/>
                  <a:pt x="314" y="43"/>
                  <a:pt x="329" y="66"/>
                </a:cubicBezTo>
                <a:cubicBezTo>
                  <a:pt x="344" y="89"/>
                  <a:pt x="355" y="106"/>
                  <a:pt x="367" y="141"/>
                </a:cubicBezTo>
                <a:cubicBezTo>
                  <a:pt x="379" y="176"/>
                  <a:pt x="398" y="229"/>
                  <a:pt x="404" y="279"/>
                </a:cubicBezTo>
                <a:cubicBezTo>
                  <a:pt x="410" y="329"/>
                  <a:pt x="408" y="398"/>
                  <a:pt x="404" y="442"/>
                </a:cubicBezTo>
                <a:cubicBezTo>
                  <a:pt x="400" y="486"/>
                  <a:pt x="389" y="513"/>
                  <a:pt x="379" y="542"/>
                </a:cubicBezTo>
                <a:cubicBezTo>
                  <a:pt x="369" y="571"/>
                  <a:pt x="355" y="594"/>
                  <a:pt x="342" y="617"/>
                </a:cubicBezTo>
                <a:cubicBezTo>
                  <a:pt x="329" y="640"/>
                  <a:pt x="321" y="659"/>
                  <a:pt x="304" y="680"/>
                </a:cubicBezTo>
                <a:cubicBezTo>
                  <a:pt x="287" y="701"/>
                  <a:pt x="265" y="720"/>
                  <a:pt x="242" y="743"/>
                </a:cubicBezTo>
                <a:cubicBezTo>
                  <a:pt x="219" y="766"/>
                  <a:pt x="204" y="820"/>
                  <a:pt x="179" y="818"/>
                </a:cubicBezTo>
                <a:close/>
              </a:path>
            </a:pathLst>
          </a:custGeom>
          <a:solidFill>
            <a:srgbClr val="FF9933"/>
          </a:solidFill>
          <a:ln w="12700" cap="flat" cmpd="sng">
            <a:solidFill>
              <a:schemeClr val="tx1"/>
            </a:solidFill>
            <a:prstDash val="solid"/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9547" name="Oval 11"/>
          <p:cNvSpPr>
            <a:spLocks noChangeArrowheads="1"/>
          </p:cNvSpPr>
          <p:nvPr/>
        </p:nvSpPr>
        <p:spPr bwMode="auto">
          <a:xfrm>
            <a:off x="4640263" y="3589338"/>
            <a:ext cx="155575" cy="104775"/>
          </a:xfrm>
          <a:prstGeom prst="ellipse">
            <a:avLst/>
          </a:prstGeom>
          <a:solidFill>
            <a:srgbClr val="800000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5699125" y="1138238"/>
            <a:ext cx="2209800" cy="1352550"/>
          </a:xfrm>
          <a:prstGeom prst="cloudCallout">
            <a:avLst>
              <a:gd name="adj1" fmla="val -85560"/>
              <a:gd name="adj2" fmla="val 121477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</a:pPr>
            <a:r>
              <a:rPr lang="zh-CN" altLang="en-US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最优解？</a:t>
            </a:r>
            <a:endParaRPr lang="zh-CN" altLang="en-US" sz="6000" b="1" dirty="0">
              <a:effectLst/>
              <a:latin typeface="Arial" panose="020B0604020202020204" pitchFamily="34" charset="0"/>
            </a:endParaRPr>
          </a:p>
        </p:txBody>
      </p:sp>
      <p:sp>
        <p:nvSpPr>
          <p:cNvPr id="449549" name="Line 13"/>
          <p:cNvSpPr>
            <a:spLocks noChangeShapeType="1"/>
          </p:cNvSpPr>
          <p:nvPr/>
        </p:nvSpPr>
        <p:spPr bwMode="auto">
          <a:xfrm flipV="1">
            <a:off x="4476750" y="3848100"/>
            <a:ext cx="209550" cy="165735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animBg="1" autoUpdateAnimBg="0"/>
      <p:bldP spid="449540" grpId="0" animBg="1" autoUpdateAnimBg="0"/>
      <p:bldP spid="449541" grpId="0" animBg="1" autoUpdateAnimBg="0"/>
      <p:bldP spid="449543" grpId="0" animBg="1" autoUpdateAnimBg="0"/>
      <p:bldP spid="449545" grpId="0" animBg="1" autoUpdateAnimBg="0"/>
      <p:bldP spid="44954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496837"/>
            <a:ext cx="7884368" cy="120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D898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Tx/>
              <a:buSzPct val="100000"/>
            </a:pPr>
            <a:r>
              <a:rPr lang="zh-CN" altLang="en-US" sz="3200" b="1" dirty="0">
                <a:effectLst/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>
                <a:effectLst/>
                <a:latin typeface="楷体_GB2312" pitchFamily="49" charset="-122"/>
                <a:ea typeface="楷体_GB2312" pitchFamily="49" charset="-122"/>
              </a:rPr>
              <a:t>2.2.1 </a:t>
            </a:r>
            <a:r>
              <a:rPr lang="zh-CN" altLang="en-US" sz="2800" dirty="0">
                <a:effectLst/>
                <a:latin typeface="楷体_GB2312" pitchFamily="49" charset="-122"/>
                <a:ea typeface="楷体_GB2312" pitchFamily="49" charset="-122"/>
              </a:rPr>
              <a:t>若线性规划问题存在可行域</a:t>
            </a:r>
            <a:r>
              <a:rPr lang="en-US" altLang="zh-CN" sz="2800" dirty="0">
                <a:effectLst/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dirty="0">
                <a:effectLst/>
                <a:latin typeface="楷体_GB2312" pitchFamily="49" charset="-122"/>
                <a:ea typeface="楷体_GB2312" pitchFamily="49" charset="-122"/>
              </a:rPr>
              <a:t>,  </a:t>
            </a:r>
            <a:endParaRPr lang="en-US" altLang="zh-CN" sz="2800" dirty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zh-CN" altLang="en-US" sz="2800" dirty="0">
                <a:effectLst/>
                <a:latin typeface="楷体_GB2312" pitchFamily="49" charset="-122"/>
                <a:ea typeface="楷体_GB2312" pitchFamily="49" charset="-122"/>
              </a:rPr>
              <a:t>                则其可行域是凸集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1170" y="1844824"/>
            <a:ext cx="911282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D898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Tx/>
              <a:buSzPct val="100000"/>
            </a:pPr>
            <a:r>
              <a:rPr lang="zh-CN" altLang="en-US" sz="3200" b="1" dirty="0">
                <a:effectLst/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>
                <a:effectLst/>
                <a:latin typeface="楷体_GB2312" pitchFamily="49" charset="-122"/>
                <a:ea typeface="楷体_GB2312" pitchFamily="49" charset="-122"/>
              </a:rPr>
              <a:t>2.2.2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设线性规划的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可行域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非空，则有下列结论：</a:t>
            </a: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）线性规划存在有限最优解的充要条件是所有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cd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</a:rPr>
              <a:t>(j)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为非负数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</a:rPr>
              <a:t>(j)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是可行域的极方向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）若线性规划存在有限最优解，则目标函数的最优值可在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某个极点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上达到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800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7366719" cy="875184"/>
          </a:xfrm>
        </p:spPr>
        <p:txBody>
          <a:bodyPr/>
          <a:lstStyle/>
          <a:p>
            <a:r>
              <a:rPr lang="zh-CN" altLang="en-US">
                <a:solidFill>
                  <a:srgbClr val="FFCC66"/>
                </a:solidFill>
              </a:rPr>
              <a:t> </a:t>
            </a:r>
          </a:p>
        </p:txBody>
      </p:sp>
      <p:sp>
        <p:nvSpPr>
          <p:cNvPr id="458757" name="Rectangle 5"/>
          <p:cNvSpPr>
            <a:spLocks noChangeArrowheads="1"/>
          </p:cNvSpPr>
          <p:nvPr/>
        </p:nvSpPr>
        <p:spPr bwMode="auto">
          <a:xfrm>
            <a:off x="179512" y="4077072"/>
            <a:ext cx="8396028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F694B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Pct val="100000"/>
              <a:buFontTx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 sz="3200" b="1" dirty="0">
                <a:effectLst/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effectLst/>
                <a:latin typeface="楷体_GB2312" pitchFamily="49" charset="-122"/>
                <a:ea typeface="楷体_GB2312" pitchFamily="49" charset="-122"/>
              </a:rPr>
              <a:t>若可行域有界，线性规划问题的目标函数一定可以在其可行域的顶点上达到最优</a:t>
            </a:r>
          </a:p>
        </p:txBody>
      </p:sp>
      <p:sp>
        <p:nvSpPr>
          <p:cNvPr id="458758" name="Rectangle 6"/>
          <p:cNvSpPr>
            <a:spLocks noChangeArrowheads="1"/>
          </p:cNvSpPr>
          <p:nvPr/>
        </p:nvSpPr>
        <p:spPr bwMode="auto">
          <a:xfrm>
            <a:off x="179512" y="2968453"/>
            <a:ext cx="8540043" cy="110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4365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Pct val="100000"/>
              <a:buFontTx/>
              <a:buChar char="•"/>
            </a:pPr>
            <a:r>
              <a:rPr lang="zh-CN" altLang="en-US" sz="3200" b="1" dirty="0">
                <a:effectLst/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zh-CN" altLang="en-US" sz="3200" dirty="0">
                <a:effectLst/>
                <a:latin typeface="楷体_GB2312" pitchFamily="49" charset="-122"/>
                <a:ea typeface="楷体_GB2312" pitchFamily="49" charset="-122"/>
              </a:rPr>
              <a:t> 线性规划问题的基可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行</a:t>
            </a:r>
            <a:r>
              <a:rPr lang="zh-CN" altLang="en-US" sz="3200" dirty="0">
                <a:effectLst/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3200" i="1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i="1" baseline="-25000" dirty="0">
                <a:effectLst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effectLst/>
                <a:latin typeface="楷体_GB2312" pitchFamily="49" charset="-122"/>
                <a:ea typeface="楷体_GB2312" pitchFamily="49" charset="-122"/>
              </a:rPr>
              <a:t>对应于可行域</a:t>
            </a:r>
            <a:r>
              <a:rPr lang="en-US" altLang="zh-CN" sz="3200" dirty="0">
                <a:effectLst/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3200" dirty="0">
                <a:effectLst/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顶点</a:t>
            </a:r>
            <a:r>
              <a:rPr lang="zh-CN" altLang="en-US" sz="3200" dirty="0">
                <a:effectLst/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301625" y="575351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2.2.3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极点集与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基本可行解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集等价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95536" y="1390867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2.2.4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Ax=b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x≥0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有可行解，</a:t>
            </a:r>
            <a:endParaRPr lang="en-US" altLang="zh-CN" sz="32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一定存在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基本可行解，其中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的秩为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7" grpId="0"/>
      <p:bldP spid="4587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547664" y="1484784"/>
            <a:ext cx="6406480" cy="1254397"/>
          </a:xfrm>
        </p:spPr>
        <p:txBody>
          <a:bodyPr/>
          <a:lstStyle/>
          <a:p>
            <a:pPr eaLnBrk="1" hangingPunct="1"/>
            <a:r>
              <a:rPr lang="en-US" altLang="zh-CN" sz="6000">
                <a:solidFill>
                  <a:srgbClr val="FF0000"/>
                </a:solidFill>
                <a:ea typeface="华文新魏" panose="02010800040101010101" pitchFamily="2" charset="-122"/>
              </a:rPr>
              <a:t>2.2 </a:t>
            </a:r>
            <a:r>
              <a:rPr lang="zh-CN" altLang="en-US" sz="6000">
                <a:solidFill>
                  <a:srgbClr val="FF0000"/>
                </a:solidFill>
                <a:ea typeface="华文新魏" panose="02010800040101010101" pitchFamily="2" charset="-122"/>
              </a:rPr>
              <a:t>单纯形法</a:t>
            </a:r>
          </a:p>
        </p:txBody>
      </p:sp>
      <p:sp>
        <p:nvSpPr>
          <p:cNvPr id="4100" name="Rectangle 5"/>
          <p:cNvSpPr>
            <a:spLocks noRot="1" noChangeArrowheads="1"/>
          </p:cNvSpPr>
          <p:nvPr/>
        </p:nvSpPr>
        <p:spPr bwMode="auto">
          <a:xfrm>
            <a:off x="2987824" y="3140968"/>
            <a:ext cx="4392488" cy="180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b="1" dirty="0"/>
              <a:t>1 </a:t>
            </a:r>
            <a:r>
              <a:rPr lang="zh-CN" altLang="en-US" b="1" dirty="0"/>
              <a:t>求解</a:t>
            </a:r>
            <a:r>
              <a:rPr lang="en-US" altLang="zh-CN" b="1" dirty="0"/>
              <a:t>LP</a:t>
            </a:r>
            <a:r>
              <a:rPr lang="zh-CN" altLang="en-US" b="1" dirty="0"/>
              <a:t>的基本思路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单纯形法原理</a:t>
            </a:r>
          </a:p>
          <a:p>
            <a:pPr eaLnBrk="1" hangingPunct="1"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单纯形法步骤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5888" y="725488"/>
            <a:ext cx="6354464" cy="106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6B6DE"/>
                </a:solidFill>
              </a14:hiddenFill>
            </a:ext>
          </a:extLst>
        </p:spPr>
        <p:txBody>
          <a:bodyPr>
            <a:flatTx/>
          </a:bodyPr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求解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的基本思路</a:t>
            </a:r>
            <a:endParaRPr lang="zh-CN" altLang="en-US" sz="3600"/>
          </a:p>
        </p:txBody>
      </p:sp>
      <p:sp>
        <p:nvSpPr>
          <p:cNvPr id="466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0525" y="2105025"/>
            <a:ext cx="8573963" cy="2792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6DADAA"/>
                </a:solidFill>
              </a14:hiddenFill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构造初始可行基；</a:t>
            </a:r>
          </a:p>
          <a:p>
            <a:pPr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求出一个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基可行解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（顶点）</a:t>
            </a:r>
          </a:p>
          <a:p>
            <a:pPr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最优性检验：判断是否最优解；</a:t>
            </a:r>
          </a:p>
          <a:p>
            <a:pPr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基变化，转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要保证目标函数值比原来更优。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5888" y="725488"/>
            <a:ext cx="6354464" cy="106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6B6DE"/>
                </a:solidFill>
              </a14:hiddenFill>
            </a:ext>
          </a:extLst>
        </p:spPr>
        <p:txBody>
          <a:bodyPr>
            <a:flatTx/>
          </a:bodyPr>
          <a:lstStyle/>
          <a:p>
            <a:r>
              <a:rPr lang="en-US" altLang="zh-CN" sz="48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4800">
                <a:latin typeface="楷体_GB2312" pitchFamily="49" charset="-122"/>
                <a:ea typeface="楷体_GB2312" pitchFamily="49" charset="-122"/>
              </a:rPr>
              <a:t>单纯形法原理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250167"/>
              </p:ext>
            </p:extLst>
          </p:nvPr>
        </p:nvGraphicFramePr>
        <p:xfrm>
          <a:off x="1245870" y="2057400"/>
          <a:ext cx="5841365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8" name="Equation" r:id="rId3" imgW="1892160" imgH="1218960" progId="Equation.DSMT4">
                  <p:embed/>
                </p:oleObj>
              </mc:Choice>
              <mc:Fallback>
                <p:oleObj name="Equation" r:id="rId3" imgW="1892160" imgH="1218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870" y="2057400"/>
                        <a:ext cx="5841365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764704"/>
            <a:ext cx="3369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1 </a:t>
            </a:r>
            <a:r>
              <a:rPr lang="zh-CN" altLang="en-US" sz="2800" b="1">
                <a:solidFill>
                  <a:srgbClr val="FF0000"/>
                </a:solidFill>
              </a:rPr>
              <a:t>线性规划标准形式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7651"/>
              </p:ext>
            </p:extLst>
          </p:nvPr>
        </p:nvGraphicFramePr>
        <p:xfrm>
          <a:off x="645569" y="1484784"/>
          <a:ext cx="7693160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7" name="Equation" r:id="rId3" imgW="55168800" imgH="34137600" progId="Equation.DSMT4">
                  <p:embed/>
                </p:oleObj>
              </mc:Choice>
              <mc:Fallback>
                <p:oleObj name="Equation" r:id="rId3" imgW="55168800" imgH="34137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9" y="1484784"/>
                        <a:ext cx="7693160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19360" y="702317"/>
            <a:ext cx="27352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(L)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有一个初始基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973020"/>
              </p:ext>
            </p:extLst>
          </p:nvPr>
        </p:nvGraphicFramePr>
        <p:xfrm>
          <a:off x="3136121" y="661042"/>
          <a:ext cx="4019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6" name="Equation" r:id="rId3" imgW="2527300" imgH="342900" progId="Equation.DSMT4">
                  <p:embed/>
                </p:oleObj>
              </mc:Choice>
              <mc:Fallback>
                <p:oleObj name="Equation" r:id="rId3" imgW="25273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121" y="661042"/>
                        <a:ext cx="40195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95560" y="1159517"/>
            <a:ext cx="2736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</a:rPr>
              <a:t>初始基本可行解为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45849"/>
              </p:ext>
            </p:extLst>
          </p:nvPr>
        </p:nvGraphicFramePr>
        <p:xfrm>
          <a:off x="3247027" y="1159517"/>
          <a:ext cx="21320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7" name="Equation" r:id="rId5" imgW="1333500" imgH="406400" progId="Equation.DSMT4">
                  <p:embed/>
                </p:oleObj>
              </mc:Choice>
              <mc:Fallback>
                <p:oleObj name="Equation" r:id="rId5" imgW="1333500" imgH="40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027" y="1159517"/>
                        <a:ext cx="21320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433895"/>
              </p:ext>
            </p:extLst>
          </p:nvPr>
        </p:nvGraphicFramePr>
        <p:xfrm>
          <a:off x="406400" y="1730375"/>
          <a:ext cx="6548438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8" name="Equation" r:id="rId7" imgW="76504800" imgH="39014400" progId="Equation.DSMT4">
                  <p:embed/>
                </p:oleObj>
              </mc:Choice>
              <mc:Fallback>
                <p:oleObj name="Equation" r:id="rId7" imgW="76504800" imgH="390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1730375"/>
                        <a:ext cx="6548438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733304"/>
              </p:ext>
            </p:extLst>
          </p:nvPr>
        </p:nvGraphicFramePr>
        <p:xfrm>
          <a:off x="5590396" y="1185321"/>
          <a:ext cx="15652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9" name="Equation" r:id="rId9" imgW="17678400" imgH="5791200" progId="Equation.DSMT4">
                  <p:embed/>
                </p:oleObj>
              </mc:Choice>
              <mc:Fallback>
                <p:oleObj name="Equation" r:id="rId9" imgW="17678400" imgH="579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0396" y="1185321"/>
                        <a:ext cx="15652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277048"/>
              </p:ext>
            </p:extLst>
          </p:nvPr>
        </p:nvGraphicFramePr>
        <p:xfrm>
          <a:off x="1074738" y="5181600"/>
          <a:ext cx="40322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0" name="Equation" r:id="rId11" imgW="2527200" imgH="533160" progId="Equation.DSMT4">
                  <p:embed/>
                </p:oleObj>
              </mc:Choice>
              <mc:Fallback>
                <p:oleObj name="Equation" r:id="rId11" imgW="252720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5181600"/>
                        <a:ext cx="40322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431A69B6-250B-4525-B040-6864D7929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63879"/>
              </p:ext>
            </p:extLst>
          </p:nvPr>
        </p:nvGraphicFramePr>
        <p:xfrm>
          <a:off x="7354319" y="2060848"/>
          <a:ext cx="1789681" cy="100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1" name="Equation" r:id="rId13" imgW="1892300" imgH="1219200" progId="Equation.DSMT4">
                  <p:embed/>
                </p:oleObj>
              </mc:Choice>
              <mc:Fallback>
                <p:oleObj name="Equation" r:id="rId13" imgW="1892300" imgH="12192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319" y="2060848"/>
                        <a:ext cx="1789681" cy="100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90525" y="660438"/>
          <a:ext cx="66103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4" name="Equation" r:id="rId3" imgW="74676000" imgH="19812000" progId="Equation.DSMT4">
                  <p:embed/>
                </p:oleObj>
              </mc:Choice>
              <mc:Fallback>
                <p:oleObj name="Equation" r:id="rId3" imgW="74676000" imgH="1981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660438"/>
                        <a:ext cx="661035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0525" y="5013176"/>
            <a:ext cx="346139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下面考虑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的取值</a:t>
            </a:r>
          </a:p>
        </p:txBody>
      </p:sp>
      <p:grpSp>
        <p:nvGrpSpPr>
          <p:cNvPr id="27655" name="Group 7"/>
          <p:cNvGrpSpPr/>
          <p:nvPr/>
        </p:nvGrpSpPr>
        <p:grpSpPr bwMode="auto">
          <a:xfrm>
            <a:off x="7014427" y="1340768"/>
            <a:ext cx="1800225" cy="581025"/>
            <a:chOff x="3515" y="2840"/>
            <a:chExt cx="1134" cy="366"/>
          </a:xfrm>
        </p:grpSpPr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515" y="2840"/>
              <a:ext cx="1134" cy="363"/>
            </a:xfrm>
            <a:prstGeom prst="rect">
              <a:avLst/>
            </a:prstGeom>
            <a:solidFill>
              <a:srgbClr val="009900"/>
            </a:solidFill>
            <a:ln w="12700" algn="ctr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3515" y="2840"/>
            <a:ext cx="113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35" name="Equation" r:id="rId5" imgW="786765" imgH="254000" progId="Equation.DSMT4">
                    <p:embed/>
                  </p:oleObj>
                </mc:Choice>
                <mc:Fallback>
                  <p:oleObj name="Equation" r:id="rId5" imgW="786765" imgH="254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840"/>
                          <a:ext cx="113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031875" y="2495550"/>
          <a:ext cx="45339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6" name="Equation" r:id="rId7" imgW="51206400" imgH="25603200" progId="Equation.DSMT4">
                  <p:embed/>
                </p:oleObj>
              </mc:Choice>
              <mc:Fallback>
                <p:oleObj name="Equation" r:id="rId7" imgW="51206400" imgH="256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495550"/>
                        <a:ext cx="45339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13328"/>
              </p:ext>
            </p:extLst>
          </p:nvPr>
        </p:nvGraphicFramePr>
        <p:xfrm>
          <a:off x="633786" y="692696"/>
          <a:ext cx="7893583" cy="518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7" name="Equation" r:id="rId3" imgW="3822480" imgH="2768400" progId="Equation.DSMT4">
                  <p:embed/>
                </p:oleObj>
              </mc:Choice>
              <mc:Fallback>
                <p:oleObj name="Equation" r:id="rId3" imgW="3822480" imgH="27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86" y="692696"/>
                        <a:ext cx="7893583" cy="5183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7308304" y="611660"/>
            <a:ext cx="1728787" cy="531812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=B</a:t>
            </a:r>
            <a:r>
              <a:rPr lang="en-US" altLang="zh-CN" sz="2800" b="1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B43E91D1-C0F9-4189-9AAE-AEB40F721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58740"/>
              </p:ext>
            </p:extLst>
          </p:nvPr>
        </p:nvGraphicFramePr>
        <p:xfrm>
          <a:off x="7399600" y="45529"/>
          <a:ext cx="1728787" cy="45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8" name="Equation" r:id="rId5" imgW="1231560" imgH="253800" progId="Equation.DSMT4">
                  <p:embed/>
                </p:oleObj>
              </mc:Choice>
              <mc:Fallback>
                <p:oleObj name="Equation" r:id="rId5" imgW="1231560" imgH="253800" progId="Equation.DSMT4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600" y="45529"/>
                        <a:ext cx="1728787" cy="454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0406" y="559743"/>
            <a:ext cx="319991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3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单纯形法计算步骤：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23850" y="1154113"/>
            <a:ext cx="6119813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FF505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初始基为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初始基本可行解为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(0)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=(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b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0)</a:t>
            </a:r>
            <a:r>
              <a:rPr kumimoji="1" lang="en-US" altLang="zh-CN" sz="2400" b="1" i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630363" y="3857625"/>
            <a:ext cx="26543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FF505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是否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i="1">
                <a:solidFill>
                  <a:schemeClr val="bg1"/>
                </a:solidFill>
                <a:latin typeface="宋体" panose="02010600030101010101" pitchFamily="2" charset="-122"/>
              </a:rPr>
              <a:t>≤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219200" y="2438400"/>
          <a:ext cx="3429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7" name="Equation" r:id="rId3" imgW="2349500" imgH="342900" progId="Equation.DSMT4">
                  <p:embed/>
                </p:oleObj>
              </mc:Choice>
              <mc:Fallback>
                <p:oleObj name="Equation" r:id="rId3" imgW="23495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3429000" cy="492125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 w="9525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744538" y="5522913"/>
          <a:ext cx="6799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" name="Equation" r:id="rId5" imgW="4559300" imgH="342900" progId="Equation.3">
                  <p:embed/>
                </p:oleObj>
              </mc:Choice>
              <mc:Fallback>
                <p:oleObj name="Equation" r:id="rId5" imgW="45593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522913"/>
                        <a:ext cx="6799262" cy="504825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 w="9525">
                        <a:solidFill>
                          <a:srgbClr val="FF505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91" name="Group 7"/>
          <p:cNvGrpSpPr/>
          <p:nvPr/>
        </p:nvGrpSpPr>
        <p:grpSpPr bwMode="auto">
          <a:xfrm>
            <a:off x="4724400" y="2154238"/>
            <a:ext cx="3592513" cy="712787"/>
            <a:chOff x="2976" y="1409"/>
            <a:chExt cx="2208" cy="399"/>
          </a:xfrm>
        </p:grpSpPr>
        <p:sp>
          <p:nvSpPr>
            <p:cNvPr id="118792" name="Rectangle 8"/>
            <p:cNvSpPr>
              <a:spLocks noChangeArrowheads="1"/>
            </p:cNvSpPr>
            <p:nvPr/>
          </p:nvSpPr>
          <p:spPr bwMode="auto">
            <a:xfrm>
              <a:off x="3216" y="1409"/>
              <a:ext cx="336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0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18793" name="Rectangle 9"/>
            <p:cNvSpPr>
              <a:spLocks noChangeArrowheads="1"/>
            </p:cNvSpPr>
            <p:nvPr/>
          </p:nvSpPr>
          <p:spPr bwMode="auto">
            <a:xfrm>
              <a:off x="4050" y="1552"/>
              <a:ext cx="113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0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(0)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为最优解</a:t>
              </a:r>
            </a:p>
          </p:txBody>
        </p:sp>
        <p:sp>
          <p:nvSpPr>
            <p:cNvPr id="118794" name="AutoShape 10"/>
            <p:cNvSpPr>
              <a:spLocks noChangeArrowheads="1"/>
            </p:cNvSpPr>
            <p:nvPr/>
          </p:nvSpPr>
          <p:spPr bwMode="auto">
            <a:xfrm>
              <a:off x="2976" y="1632"/>
              <a:ext cx="1056" cy="144"/>
            </a:xfrm>
            <a:prstGeom prst="rightArrow">
              <a:avLst>
                <a:gd name="adj1" fmla="val 50000"/>
                <a:gd name="adj2" fmla="val 18333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2835275" y="3001963"/>
          <a:ext cx="38560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9" name="Equation" r:id="rId7" imgW="2146300" imgH="368300" progId="Equation.DSMT4">
                  <p:embed/>
                </p:oleObj>
              </mc:Choice>
              <mc:Fallback>
                <p:oleObj name="Equation" r:id="rId7" imgW="2146300" imgH="368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3001963"/>
                        <a:ext cx="38560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3100388" y="4411663"/>
          <a:ext cx="31750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50" name="Equation" r:id="rId9" imgW="2222500" imgH="647700" progId="Equation.DSMT4">
                  <p:embed/>
                </p:oleObj>
              </mc:Choice>
              <mc:Fallback>
                <p:oleObj name="Equation" r:id="rId9" imgW="2222500" imgH="647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4411663"/>
                        <a:ext cx="31750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97" name="Group 13"/>
          <p:cNvGrpSpPr/>
          <p:nvPr/>
        </p:nvGrpSpPr>
        <p:grpSpPr bwMode="auto">
          <a:xfrm>
            <a:off x="4356100" y="3644900"/>
            <a:ext cx="2808288" cy="671513"/>
            <a:chOff x="2832" y="2313"/>
            <a:chExt cx="1510" cy="423"/>
          </a:xfrm>
        </p:grpSpPr>
        <p:sp>
          <p:nvSpPr>
            <p:cNvPr id="118798" name="Rectangle 14"/>
            <p:cNvSpPr>
              <a:spLocks noChangeArrowheads="1"/>
            </p:cNvSpPr>
            <p:nvPr/>
          </p:nvSpPr>
          <p:spPr bwMode="auto">
            <a:xfrm>
              <a:off x="3840" y="2448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0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400" b="1">
                  <a:latin typeface="Times New Roman" panose="02020603050405020304" pitchFamily="18" charset="0"/>
                </a:rPr>
                <a:t>无界</a:t>
              </a:r>
            </a:p>
          </p:txBody>
        </p:sp>
        <p:sp>
          <p:nvSpPr>
            <p:cNvPr id="118799" name="AutoShape 15"/>
            <p:cNvSpPr>
              <a:spLocks noChangeArrowheads="1"/>
            </p:cNvSpPr>
            <p:nvPr/>
          </p:nvSpPr>
          <p:spPr bwMode="auto">
            <a:xfrm>
              <a:off x="2832" y="2544"/>
              <a:ext cx="912" cy="96"/>
            </a:xfrm>
            <a:prstGeom prst="rightArrow">
              <a:avLst>
                <a:gd name="adj1" fmla="val 50000"/>
                <a:gd name="adj2" fmla="val 237500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8800" name="Rectangle 16"/>
            <p:cNvSpPr>
              <a:spLocks noChangeArrowheads="1"/>
            </p:cNvSpPr>
            <p:nvPr/>
          </p:nvSpPr>
          <p:spPr bwMode="auto">
            <a:xfrm>
              <a:off x="3024" y="2313"/>
              <a:ext cx="336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0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aphicFrame>
        <p:nvGraphicFramePr>
          <p:cNvPr id="118801" name="Object 17"/>
          <p:cNvGraphicFramePr>
            <a:graphicFrameLocks noChangeAspect="1"/>
          </p:cNvGraphicFramePr>
          <p:nvPr/>
        </p:nvGraphicFramePr>
        <p:xfrm>
          <a:off x="6511925" y="1143000"/>
          <a:ext cx="1228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51" name="Equation" r:id="rId11" imgW="723900" imgH="292100" progId="Equation.DSMT4">
                  <p:embed/>
                </p:oleObj>
              </mc:Choice>
              <mc:Fallback>
                <p:oleObj name="Equation" r:id="rId11" imgW="723900" imgH="292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1143000"/>
                        <a:ext cx="1228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2" name="AutoShape 18"/>
          <p:cNvSpPr>
            <a:spLocks noChangeArrowheads="1"/>
          </p:cNvSpPr>
          <p:nvPr/>
        </p:nvSpPr>
        <p:spPr bwMode="auto">
          <a:xfrm>
            <a:off x="2339975" y="1628775"/>
            <a:ext cx="287338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FF33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803" name="AutoShape 19"/>
          <p:cNvSpPr>
            <a:spLocks noChangeArrowheads="1"/>
          </p:cNvSpPr>
          <p:nvPr/>
        </p:nvSpPr>
        <p:spPr bwMode="auto">
          <a:xfrm>
            <a:off x="2339975" y="2925763"/>
            <a:ext cx="287338" cy="863600"/>
          </a:xfrm>
          <a:prstGeom prst="downArrow">
            <a:avLst>
              <a:gd name="adj1" fmla="val 50000"/>
              <a:gd name="adj2" fmla="val 75138"/>
            </a:avLst>
          </a:prstGeom>
          <a:solidFill>
            <a:srgbClr val="FF33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2339975" y="4292600"/>
            <a:ext cx="287338" cy="1223963"/>
          </a:xfrm>
          <a:prstGeom prst="downArrow">
            <a:avLst>
              <a:gd name="adj1" fmla="val 50000"/>
              <a:gd name="adj2" fmla="val 106492"/>
            </a:avLst>
          </a:prstGeom>
          <a:solidFill>
            <a:srgbClr val="FF3300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118805" name="AutoShape 21"/>
          <p:cNvCxnSpPr>
            <a:cxnSpLocks noChangeShapeType="1"/>
            <a:stCxn id="0" idx="1"/>
            <a:endCxn id="0" idx="1"/>
          </p:cNvCxnSpPr>
          <p:nvPr/>
        </p:nvCxnSpPr>
        <p:spPr bwMode="auto">
          <a:xfrm rot="10800000" flipH="1">
            <a:off x="744538" y="2684463"/>
            <a:ext cx="474662" cy="3090862"/>
          </a:xfrm>
          <a:prstGeom prst="bentConnector3">
            <a:avLst>
              <a:gd name="adj1" fmla="val -4816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/>
      <p:bldP spid="1187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95536" y="525045"/>
          <a:ext cx="3456384" cy="2115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8" name="Equation" r:id="rId3" imgW="1333440" imgH="1143000" progId="Equation.DSMT4">
                  <p:embed/>
                </p:oleObj>
              </mc:Choice>
              <mc:Fallback>
                <p:oleObj name="Equation" r:id="rId3" imgW="1333440" imgH="114300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25045"/>
                        <a:ext cx="3456384" cy="2115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95536" y="2517750"/>
          <a:ext cx="7666037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name="Equation" r:id="rId5" imgW="78943200" imgH="47548800" progId="Equation.DSMT4">
                  <p:embed/>
                </p:oleObj>
              </mc:Choice>
              <mc:Fallback>
                <p:oleObj name="Equation" r:id="rId5" imgW="78943200" imgH="4754880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517750"/>
                        <a:ext cx="7666037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116632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3 .1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单纯形法例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8BC2692-C37E-419F-8907-3B344CCB5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0162" y="802897"/>
          <a:ext cx="3990479" cy="155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Equation" r:id="rId7" imgW="49987200" imgH="27432000" progId="Equation.DSMT4">
                  <p:embed/>
                </p:oleObj>
              </mc:Choice>
              <mc:Fallback>
                <p:oleObj name="Equation" r:id="rId7" imgW="49987200" imgH="27432000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08BC2692-C37E-419F-8907-3B344CCB5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162" y="802897"/>
                        <a:ext cx="3990479" cy="1559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46ECE54-9F33-4D9A-86AC-4A47974951C4}"/>
              </a:ext>
            </a:extLst>
          </p:cNvPr>
          <p:cNvSpPr txBox="1"/>
          <p:nvPr/>
        </p:nvSpPr>
        <p:spPr>
          <a:xfrm>
            <a:off x="4332872" y="5177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化为标准型：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755576" y="908720"/>
          <a:ext cx="70739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3" name="Equation" r:id="rId3" imgW="72847200" imgH="30480000" progId="Equation.DSMT4">
                  <p:embed/>
                </p:oleObj>
              </mc:Choice>
              <mc:Fallback>
                <p:oleObj name="Equation" r:id="rId3" imgW="72847200" imgH="30480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08720"/>
                        <a:ext cx="70739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859027"/>
              </p:ext>
            </p:extLst>
          </p:nvPr>
        </p:nvGraphicFramePr>
        <p:xfrm>
          <a:off x="5864407" y="5589240"/>
          <a:ext cx="2967548" cy="63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4" name="Equation" r:id="rId5" imgW="56388000" imgH="17068800" progId="Equation.DSMT4">
                  <p:embed/>
                </p:oleObj>
              </mc:Choice>
              <mc:Fallback>
                <p:oleObj name="Equation" r:id="rId5" imgW="56388000" imgH="1706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407" y="5589240"/>
                        <a:ext cx="2967548" cy="639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91381"/>
              </p:ext>
            </p:extLst>
          </p:nvPr>
        </p:nvGraphicFramePr>
        <p:xfrm>
          <a:off x="7671492" y="4869160"/>
          <a:ext cx="11604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5" name="Equation" r:id="rId7" imgW="13106400" imgH="5181600" progId="Equation.DSMT4">
                  <p:embed/>
                </p:oleObj>
              </mc:Choice>
              <mc:Fallback>
                <p:oleObj name="Equation" r:id="rId7" imgW="13106400" imgH="518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1492" y="4869160"/>
                        <a:ext cx="1160463" cy="4587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6669E4D-E540-4380-B514-D60D7658D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52576"/>
              </p:ext>
            </p:extLst>
          </p:nvPr>
        </p:nvGraphicFramePr>
        <p:xfrm>
          <a:off x="2816362" y="5229200"/>
          <a:ext cx="2952328" cy="115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6" name="Equation" r:id="rId9" imgW="49987200" imgH="27432000" progId="Equation.DSMT4">
                  <p:embed/>
                </p:oleObj>
              </mc:Choice>
              <mc:Fallback>
                <p:oleObj name="Equation" r:id="rId9" imgW="49987200" imgH="2743200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362" y="5229200"/>
                        <a:ext cx="2952328" cy="1153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60138"/>
              </p:ext>
            </p:extLst>
          </p:nvPr>
        </p:nvGraphicFramePr>
        <p:xfrm>
          <a:off x="179511" y="548680"/>
          <a:ext cx="8823945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2" name="Equation" r:id="rId3" imgW="3695400" imgH="3009600" progId="Equation.DSMT4">
                  <p:embed/>
                </p:oleObj>
              </mc:Choice>
              <mc:Fallback>
                <p:oleObj name="Equation" r:id="rId3" imgW="3695400" imgH="300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548680"/>
                        <a:ext cx="8823945" cy="5112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35F4CDE-77B7-41C2-9EBE-71B2DDE00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015974"/>
              </p:ext>
            </p:extLst>
          </p:nvPr>
        </p:nvGraphicFramePr>
        <p:xfrm>
          <a:off x="6772699" y="5394537"/>
          <a:ext cx="239548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3" name="Equation" r:id="rId5" imgW="49987200" imgH="27432000" progId="Equation.DSMT4">
                  <p:embed/>
                </p:oleObj>
              </mc:Choice>
              <mc:Fallback>
                <p:oleObj name="Equation" r:id="rId5" imgW="49987200" imgH="2743200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699" y="5394537"/>
                        <a:ext cx="239548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092604"/>
              </p:ext>
            </p:extLst>
          </p:nvPr>
        </p:nvGraphicFramePr>
        <p:xfrm>
          <a:off x="215016" y="404664"/>
          <a:ext cx="8713967" cy="4858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3" name="Equation" r:id="rId3" imgW="3949560" imgH="3085920" progId="Equation.DSMT4">
                  <p:embed/>
                </p:oleObj>
              </mc:Choice>
              <mc:Fallback>
                <p:oleObj name="Equation" r:id="rId3" imgW="3949560" imgH="3085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16" y="404664"/>
                        <a:ext cx="8713967" cy="4858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1C28376-5858-419A-9BE1-1708ED544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54602"/>
              </p:ext>
            </p:extLst>
          </p:nvPr>
        </p:nvGraphicFramePr>
        <p:xfrm>
          <a:off x="5961435" y="5656250"/>
          <a:ext cx="2967548" cy="63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4" name="Equation" r:id="rId5" imgW="56388000" imgH="17068800" progId="Equation.DSMT4">
                  <p:embed/>
                </p:oleObj>
              </mc:Choice>
              <mc:Fallback>
                <p:oleObj name="Equation" r:id="rId5" imgW="56388000" imgH="1706880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435" y="5656250"/>
                        <a:ext cx="2967548" cy="639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0B3B3B4-DF9E-44B0-92E6-4BF61B73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32728"/>
              </p:ext>
            </p:extLst>
          </p:nvPr>
        </p:nvGraphicFramePr>
        <p:xfrm>
          <a:off x="3182566" y="5488613"/>
          <a:ext cx="2262287" cy="884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5" name="Equation" r:id="rId7" imgW="49987200" imgH="27432000" progId="Equation.DSMT4">
                  <p:embed/>
                </p:oleObj>
              </mc:Choice>
              <mc:Fallback>
                <p:oleObj name="Equation" r:id="rId7" imgW="49987200" imgH="2743200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566" y="5488613"/>
                        <a:ext cx="2262287" cy="884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07504" y="5421"/>
            <a:ext cx="533042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3.2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使用表格形式的单纯形方法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25415"/>
              </p:ext>
            </p:extLst>
          </p:nvPr>
        </p:nvGraphicFramePr>
        <p:xfrm>
          <a:off x="16891" y="446396"/>
          <a:ext cx="4047012" cy="127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2" name="Equation" r:id="rId3" imgW="2019240" imgH="761760" progId="Equation.DSMT4">
                  <p:embed/>
                </p:oleObj>
              </mc:Choice>
              <mc:Fallback>
                <p:oleObj name="Equation" r:id="rId3" imgW="201924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" y="446396"/>
                        <a:ext cx="4047012" cy="127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35FEBF-8137-4774-9C0B-B8877F7FA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53979"/>
              </p:ext>
            </p:extLst>
          </p:nvPr>
        </p:nvGraphicFramePr>
        <p:xfrm>
          <a:off x="3436470" y="1338875"/>
          <a:ext cx="571341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3" name="Equation" r:id="rId5" imgW="3340080" imgH="1244520" progId="Equation.DSMT4">
                  <p:embed/>
                </p:oleObj>
              </mc:Choice>
              <mc:Fallback>
                <p:oleObj name="Equation" r:id="rId5" imgW="3340080" imgH="124452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470" y="1338875"/>
                        <a:ext cx="5713413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F6DD4E6-EAC9-4D1F-8E70-121DF8359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45985"/>
              </p:ext>
            </p:extLst>
          </p:nvPr>
        </p:nvGraphicFramePr>
        <p:xfrm>
          <a:off x="130357" y="3174059"/>
          <a:ext cx="5335587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4" name="Equation" r:id="rId7" imgW="2895480" imgH="863280" progId="Equation.DSMT4">
                  <p:embed/>
                </p:oleObj>
              </mc:Choice>
              <mc:Fallback>
                <p:oleObj name="Equation" r:id="rId7" imgW="2895480" imgH="86328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57" y="3174059"/>
                        <a:ext cx="5335587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1C08D76F-3412-43B0-AB62-1CEBDADEB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13765"/>
              </p:ext>
            </p:extLst>
          </p:nvPr>
        </p:nvGraphicFramePr>
        <p:xfrm>
          <a:off x="1475656" y="4559981"/>
          <a:ext cx="68373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5" name="Equation" r:id="rId9" imgW="3987720" imgH="1066680" progId="Equation.DSMT4">
                  <p:embed/>
                </p:oleObj>
              </mc:Choice>
              <mc:Fallback>
                <p:oleObj name="Equation" r:id="rId9" imgW="3987720" imgH="1066680" progId="Equation.DSMT4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59981"/>
                        <a:ext cx="6837362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457200" y="228600"/>
            <a:ext cx="17160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单纯形表：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671638" y="687388"/>
            <a:ext cx="49133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f               x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                x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右端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838200" y="984250"/>
            <a:ext cx="471488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B</a:t>
            </a:r>
          </a:p>
          <a:p>
            <a:pPr algn="ctr"/>
            <a:endParaRPr kumimoji="1" lang="en-US" altLang="zh-CN" sz="2400" b="1" baseline="-25000">
              <a:latin typeface="Times New Roman" panose="02020603050405020304" pitchFamily="18" charset="0"/>
            </a:endParaRP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704975" y="1106488"/>
            <a:ext cx="4857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             B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             B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698625" y="1639888"/>
            <a:ext cx="4968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1            0 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c</a:t>
            </a:r>
            <a:r>
              <a:rPr kumimoji="1" lang="en-US" altLang="zh-CN" sz="2400" b="1" i="1" baseline="-25000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-1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1538288" y="1106488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1538288" y="1563688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1538288" y="2097088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1538288" y="1106488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2300288" y="1106488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3595688" y="1106488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>
            <a:off x="5348288" y="1106488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6872288" y="1106488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147471" name="Group 15"/>
          <p:cNvGrpSpPr/>
          <p:nvPr/>
        </p:nvGrpSpPr>
        <p:grpSpPr bwMode="auto">
          <a:xfrm>
            <a:off x="1252538" y="2173288"/>
            <a:ext cx="1116012" cy="1177925"/>
            <a:chOff x="787" y="1369"/>
            <a:chExt cx="651" cy="724"/>
          </a:xfrm>
        </p:grpSpPr>
        <p:sp>
          <p:nvSpPr>
            <p:cNvPr id="147472" name="Rectangle 16"/>
            <p:cNvSpPr>
              <a:spLocks noChangeArrowheads="1"/>
            </p:cNvSpPr>
            <p:nvPr/>
          </p:nvSpPr>
          <p:spPr bwMode="auto">
            <a:xfrm>
              <a:off x="787" y="1804"/>
              <a:ext cx="651" cy="289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可省略</a:t>
              </a:r>
            </a:p>
          </p:txBody>
        </p:sp>
        <p:sp>
          <p:nvSpPr>
            <p:cNvPr id="147473" name="AutoShape 17"/>
            <p:cNvSpPr>
              <a:spLocks noChangeArrowheads="1"/>
            </p:cNvSpPr>
            <p:nvPr/>
          </p:nvSpPr>
          <p:spPr bwMode="auto">
            <a:xfrm>
              <a:off x="1065" y="1369"/>
              <a:ext cx="96" cy="43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009900"/>
            </a:soli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74" name="Group 18"/>
          <p:cNvGrpSpPr/>
          <p:nvPr/>
        </p:nvGrpSpPr>
        <p:grpSpPr bwMode="auto">
          <a:xfrm>
            <a:off x="3878263" y="2173288"/>
            <a:ext cx="1314450" cy="1408112"/>
            <a:chOff x="2443" y="1369"/>
            <a:chExt cx="828" cy="887"/>
          </a:xfrm>
        </p:grpSpPr>
        <p:sp>
          <p:nvSpPr>
            <p:cNvPr id="147475" name="Rectangle 19"/>
            <p:cNvSpPr>
              <a:spLocks noChangeArrowheads="1"/>
            </p:cNvSpPr>
            <p:nvPr/>
          </p:nvSpPr>
          <p:spPr bwMode="auto">
            <a:xfrm>
              <a:off x="2443" y="1730"/>
              <a:ext cx="828" cy="526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检验数</a:t>
              </a:r>
            </a:p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判别数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47476" name="AutoShape 20"/>
            <p:cNvSpPr>
              <a:spLocks noChangeArrowheads="1"/>
            </p:cNvSpPr>
            <p:nvPr/>
          </p:nvSpPr>
          <p:spPr bwMode="auto">
            <a:xfrm>
              <a:off x="2697" y="1369"/>
              <a:ext cx="192" cy="336"/>
            </a:xfrm>
            <a:prstGeom prst="upArrow">
              <a:avLst>
                <a:gd name="adj1" fmla="val 50000"/>
                <a:gd name="adj2" fmla="val 43750"/>
              </a:avLst>
            </a:prstGeom>
            <a:solidFill>
              <a:srgbClr val="009900"/>
            </a:soli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77" name="Group 21"/>
          <p:cNvGrpSpPr/>
          <p:nvPr/>
        </p:nvGrpSpPr>
        <p:grpSpPr bwMode="auto">
          <a:xfrm>
            <a:off x="5734050" y="2097088"/>
            <a:ext cx="2025650" cy="1231900"/>
            <a:chOff x="3612" y="1321"/>
            <a:chExt cx="1276" cy="776"/>
          </a:xfrm>
        </p:grpSpPr>
        <p:sp>
          <p:nvSpPr>
            <p:cNvPr id="147478" name="Rectangle 22"/>
            <p:cNvSpPr>
              <a:spLocks noChangeArrowheads="1"/>
            </p:cNvSpPr>
            <p:nvPr/>
          </p:nvSpPr>
          <p:spPr bwMode="auto">
            <a:xfrm>
              <a:off x="3612" y="1801"/>
              <a:ext cx="1276" cy="296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目标函数取值</a:t>
              </a:r>
            </a:p>
          </p:txBody>
        </p:sp>
        <p:sp>
          <p:nvSpPr>
            <p:cNvPr id="147479" name="AutoShape 23"/>
            <p:cNvSpPr>
              <a:spLocks noChangeArrowheads="1"/>
            </p:cNvSpPr>
            <p:nvPr/>
          </p:nvSpPr>
          <p:spPr bwMode="auto">
            <a:xfrm>
              <a:off x="3945" y="1321"/>
              <a:ext cx="192" cy="432"/>
            </a:xfrm>
            <a:prstGeom prst="upArrow">
              <a:avLst>
                <a:gd name="adj1" fmla="val 50000"/>
                <a:gd name="adj2" fmla="val 56250"/>
              </a:avLst>
            </a:prstGeom>
            <a:solidFill>
              <a:srgbClr val="009900"/>
            </a:soli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7480" name="Group 24"/>
          <p:cNvGrpSpPr/>
          <p:nvPr/>
        </p:nvGrpSpPr>
        <p:grpSpPr bwMode="auto">
          <a:xfrm>
            <a:off x="6948488" y="957263"/>
            <a:ext cx="1673225" cy="835025"/>
            <a:chOff x="4377" y="603"/>
            <a:chExt cx="958" cy="526"/>
          </a:xfrm>
        </p:grpSpPr>
        <p:sp>
          <p:nvSpPr>
            <p:cNvPr id="147481" name="Rectangle 25"/>
            <p:cNvSpPr>
              <a:spLocks noChangeArrowheads="1"/>
            </p:cNvSpPr>
            <p:nvPr/>
          </p:nvSpPr>
          <p:spPr bwMode="auto">
            <a:xfrm>
              <a:off x="4696" y="603"/>
              <a:ext cx="639" cy="526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基变量</a:t>
              </a:r>
            </a:p>
            <a:p>
              <a:pPr algn="ctr"/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取值</a:t>
              </a:r>
            </a:p>
          </p:txBody>
        </p:sp>
        <p:sp>
          <p:nvSpPr>
            <p:cNvPr id="147482" name="AutoShape 26"/>
            <p:cNvSpPr>
              <a:spLocks noChangeArrowheads="1"/>
            </p:cNvSpPr>
            <p:nvPr/>
          </p:nvSpPr>
          <p:spPr bwMode="auto">
            <a:xfrm>
              <a:off x="4377" y="793"/>
              <a:ext cx="240" cy="144"/>
            </a:xfrm>
            <a:prstGeom prst="leftArrow">
              <a:avLst>
                <a:gd name="adj1" fmla="val 50000"/>
                <a:gd name="adj2" fmla="val 41667"/>
              </a:avLst>
            </a:prstGeom>
            <a:solidFill>
              <a:srgbClr val="009900"/>
            </a:solidFill>
            <a:ln w="12700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47483" name="Object 27"/>
          <p:cNvGraphicFramePr>
            <a:graphicFrameLocks noChangeAspect="1"/>
          </p:cNvGraphicFramePr>
          <p:nvPr/>
        </p:nvGraphicFramePr>
        <p:xfrm>
          <a:off x="539750" y="3573463"/>
          <a:ext cx="82359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2" name="Equation" r:id="rId3" imgW="6311900" imgH="406400" progId="Equation.DSMT4">
                  <p:embed/>
                </p:oleObj>
              </mc:Choice>
              <mc:Fallback>
                <p:oleObj name="Equation" r:id="rId3" imgW="6311900" imgH="40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73463"/>
                        <a:ext cx="82359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4" name="Object 28"/>
          <p:cNvGraphicFramePr>
            <a:graphicFrameLocks noChangeAspect="1"/>
          </p:cNvGraphicFramePr>
          <p:nvPr/>
        </p:nvGraphicFramePr>
        <p:xfrm>
          <a:off x="625475" y="4211638"/>
          <a:ext cx="2139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3" name="Equation" r:id="rId5" imgW="1638300" imgH="406400" progId="Equation.DSMT4">
                  <p:embed/>
                </p:oleObj>
              </mc:Choice>
              <mc:Fallback>
                <p:oleObj name="Equation" r:id="rId5" imgW="1638300" imgH="4064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211638"/>
                        <a:ext cx="21399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5" name="Object 29"/>
          <p:cNvGraphicFramePr>
            <a:graphicFrameLocks noChangeAspect="1"/>
          </p:cNvGraphicFramePr>
          <p:nvPr/>
        </p:nvGraphicFramePr>
        <p:xfrm>
          <a:off x="641350" y="4821238"/>
          <a:ext cx="5984875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4" name="Equation" r:id="rId7" imgW="4584700" imgH="1219200" progId="Equation.DSMT4">
                  <p:embed/>
                </p:oleObj>
              </mc:Choice>
              <mc:Fallback>
                <p:oleObj name="Equation" r:id="rId7" imgW="4584700" imgH="1219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821238"/>
                        <a:ext cx="5984875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773890EB-9533-43D8-BEF9-926E6CAC8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15533"/>
              </p:ext>
            </p:extLst>
          </p:nvPr>
        </p:nvGraphicFramePr>
        <p:xfrm>
          <a:off x="5681805" y="4241800"/>
          <a:ext cx="11604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5" name="Equation" r:id="rId9" imgW="13106400" imgH="5181600" progId="Equation.DSMT4">
                  <p:embed/>
                </p:oleObj>
              </mc:Choice>
              <mc:Fallback>
                <p:oleObj name="Equation" r:id="rId9" imgW="13106400" imgH="5181600" progId="Equation.DSMT4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805" y="4241800"/>
                        <a:ext cx="1160463" cy="4587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>
            <a:extLst>
              <a:ext uri="{FF2B5EF4-FFF2-40B4-BE49-F238E27FC236}">
                <a16:creationId xmlns:a16="http://schemas.microsoft.com/office/drawing/2014/main" id="{C0BAC0D4-1DA1-40CC-B020-96D258A7D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61192"/>
              </p:ext>
            </p:extLst>
          </p:nvPr>
        </p:nvGraphicFramePr>
        <p:xfrm>
          <a:off x="7136490" y="5287961"/>
          <a:ext cx="1800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6" name="Equation" r:id="rId11" imgW="786765" imgH="254000" progId="Equation.DSMT4">
                  <p:embed/>
                </p:oleObj>
              </mc:Choice>
              <mc:Fallback>
                <p:oleObj name="Equation" r:id="rId11" imgW="786765" imgH="25400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490" y="5287961"/>
                        <a:ext cx="1800225" cy="58102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7">
            <a:extLst>
              <a:ext uri="{FF2B5EF4-FFF2-40B4-BE49-F238E27FC236}">
                <a16:creationId xmlns:a16="http://schemas.microsoft.com/office/drawing/2014/main" id="{5CE04686-63DE-4EC0-BD6B-7FDE62F45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286" y="4168776"/>
            <a:ext cx="1728787" cy="531812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altLang="zh-CN" sz="2800" b="1" i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=B</a:t>
            </a:r>
            <a:r>
              <a:rPr lang="en-US" altLang="zh-CN" sz="2800" b="1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2800" b="1" i="1" dirty="0">
                <a:solidFill>
                  <a:srgbClr val="FFFF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33" name="Object 3">
            <a:extLst>
              <a:ext uri="{FF2B5EF4-FFF2-40B4-BE49-F238E27FC236}">
                <a16:creationId xmlns:a16="http://schemas.microsoft.com/office/drawing/2014/main" id="{752DA844-10DB-4B33-A59A-9BE1EA8CD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511483"/>
              </p:ext>
            </p:extLst>
          </p:nvPr>
        </p:nvGraphicFramePr>
        <p:xfrm>
          <a:off x="6415088" y="38102"/>
          <a:ext cx="2676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37" name="Equation" r:id="rId13" imgW="2463480" imgH="533160" progId="Equation.DSMT4">
                  <p:embed/>
                </p:oleObj>
              </mc:Choice>
              <mc:Fallback>
                <p:oleObj name="Equation" r:id="rId13" imgW="2463480" imgH="53316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1C08D76F-3412-43B0-AB62-1CEBDADEB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38102"/>
                        <a:ext cx="26765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6615113" cy="1143000"/>
          </a:xfrm>
        </p:spPr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29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7625" y="548680"/>
            <a:ext cx="4781550" cy="85725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简写为</a:t>
            </a:r>
            <a:endParaRPr lang="zh-CN" altLang="en-US" sz="3200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graphicFrame>
        <p:nvGraphicFramePr>
          <p:cNvPr id="290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981092"/>
              </p:ext>
            </p:extLst>
          </p:nvPr>
        </p:nvGraphicFramePr>
        <p:xfrm>
          <a:off x="1749741" y="1257300"/>
          <a:ext cx="5184576" cy="452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9" name="Equation" r:id="rId3" imgW="1866600" imgH="1625400" progId="Equation.DSMT4">
                  <p:embed/>
                </p:oleObj>
              </mc:Choice>
              <mc:Fallback>
                <p:oleObj name="Equation" r:id="rId3" imgW="1866600" imgH="1625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741" y="1257300"/>
                        <a:ext cx="5184576" cy="452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EE22DCD-EC64-47DA-827D-E8980FD9078B}"/>
              </a:ext>
            </a:extLst>
          </p:cNvPr>
          <p:cNvSpPr txBox="1"/>
          <p:nvPr/>
        </p:nvSpPr>
        <p:spPr>
          <a:xfrm>
            <a:off x="7635477" y="3136612"/>
            <a:ext cx="1493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A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(2.1.1)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2"/>
          <p:cNvGrpSpPr/>
          <p:nvPr/>
        </p:nvGrpSpPr>
        <p:grpSpPr bwMode="auto">
          <a:xfrm>
            <a:off x="793751" y="566738"/>
            <a:ext cx="6211888" cy="2066926"/>
            <a:chOff x="500" y="357"/>
            <a:chExt cx="3913" cy="1302"/>
          </a:xfrm>
        </p:grpSpPr>
        <p:sp>
          <p:nvSpPr>
            <p:cNvPr id="148483" name="Rectangle 3"/>
            <p:cNvSpPr>
              <a:spLocks noChangeArrowheads="1"/>
            </p:cNvSpPr>
            <p:nvPr/>
          </p:nvSpPr>
          <p:spPr bwMode="auto">
            <a:xfrm>
              <a:off x="500" y="357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用单纯形表求解问题：</a:t>
              </a:r>
            </a:p>
          </p:txBody>
        </p:sp>
        <p:sp>
          <p:nvSpPr>
            <p:cNvPr id="148484" name="Rectangle 4"/>
            <p:cNvSpPr>
              <a:spLocks noChangeArrowheads="1"/>
            </p:cNvSpPr>
            <p:nvPr/>
          </p:nvSpPr>
          <p:spPr bwMode="auto">
            <a:xfrm>
              <a:off x="1156" y="771"/>
              <a:ext cx="26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      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       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右端</a:t>
              </a:r>
            </a:p>
          </p:txBody>
        </p:sp>
        <p:sp>
          <p:nvSpPr>
            <p:cNvPr id="148485" name="Rectangle 5"/>
            <p:cNvSpPr>
              <a:spLocks noChangeArrowheads="1"/>
            </p:cNvSpPr>
            <p:nvPr/>
          </p:nvSpPr>
          <p:spPr bwMode="auto">
            <a:xfrm>
              <a:off x="723" y="958"/>
              <a:ext cx="29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</a:p>
            <a:p>
              <a:pPr algn="ctr"/>
              <a:endParaRPr kumimoji="1" lang="en-US" altLang="zh-CN" sz="2400" b="1" i="1" baseline="-25000">
                <a:latin typeface="Times New Roman" panose="02020603050405020304" pitchFamily="18" charset="0"/>
              </a:endParaRPr>
            </a:p>
            <a:p>
              <a:pPr algn="ctr"/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8486" name="Rectangle 6"/>
            <p:cNvSpPr>
              <a:spLocks noChangeArrowheads="1"/>
            </p:cNvSpPr>
            <p:nvPr/>
          </p:nvSpPr>
          <p:spPr bwMode="auto">
            <a:xfrm>
              <a:off x="1518" y="1035"/>
              <a:ext cx="2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     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N             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1490" y="1371"/>
              <a:ext cx="2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N-c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8488" name="Line 8"/>
            <p:cNvSpPr>
              <a:spLocks noChangeShapeType="1"/>
            </p:cNvSpPr>
            <p:nvPr/>
          </p:nvSpPr>
          <p:spPr bwMode="auto">
            <a:xfrm>
              <a:off x="1053" y="1035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89" name="Line 9"/>
            <p:cNvSpPr>
              <a:spLocks noChangeShapeType="1"/>
            </p:cNvSpPr>
            <p:nvPr/>
          </p:nvSpPr>
          <p:spPr bwMode="auto">
            <a:xfrm>
              <a:off x="1053" y="1323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0" name="Line 10"/>
            <p:cNvSpPr>
              <a:spLocks noChangeShapeType="1"/>
            </p:cNvSpPr>
            <p:nvPr/>
          </p:nvSpPr>
          <p:spPr bwMode="auto">
            <a:xfrm>
              <a:off x="1053" y="1659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1" name="Line 11"/>
            <p:cNvSpPr>
              <a:spLocks noChangeShapeType="1"/>
            </p:cNvSpPr>
            <p:nvPr/>
          </p:nvSpPr>
          <p:spPr bwMode="auto">
            <a:xfrm>
              <a:off x="1053" y="103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1882" y="103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>
              <a:off x="3152" y="103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>
              <a:off x="4413" y="103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48495" name="Object 15"/>
          <p:cNvGraphicFramePr>
            <a:graphicFrameLocks noChangeAspect="1"/>
          </p:cNvGraphicFramePr>
          <p:nvPr/>
        </p:nvGraphicFramePr>
        <p:xfrm>
          <a:off x="34925" y="4803775"/>
          <a:ext cx="92376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8" name="Equation" r:id="rId3" imgW="5702300" imgH="711200" progId="Equation.DSMT4">
                  <p:embed/>
                </p:oleObj>
              </mc:Choice>
              <mc:Fallback>
                <p:oleObj name="Equation" r:id="rId3" imgW="5702300" imgH="71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803775"/>
                        <a:ext cx="92376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6" name="Object 16"/>
          <p:cNvGraphicFramePr>
            <a:graphicFrameLocks noChangeAspect="1"/>
          </p:cNvGraphicFramePr>
          <p:nvPr/>
        </p:nvGraphicFramePr>
        <p:xfrm>
          <a:off x="1258888" y="2979738"/>
          <a:ext cx="4465637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9" name="Equation" r:id="rId5" imgW="2908300" imgH="977900" progId="Equation.DSMT4">
                  <p:embed/>
                </p:oleObj>
              </mc:Choice>
              <mc:Fallback>
                <p:oleObj name="Equation" r:id="rId5" imgW="2908300" imgH="977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79738"/>
                        <a:ext cx="4465637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4211638" y="5367338"/>
            <a:ext cx="1728787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FF505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主元消去法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89738"/>
              </p:ext>
            </p:extLst>
          </p:nvPr>
        </p:nvGraphicFramePr>
        <p:xfrm>
          <a:off x="395536" y="2565399"/>
          <a:ext cx="8517876" cy="361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1" name="Equation" r:id="rId3" imgW="4914720" imgH="2006280" progId="Equation.DSMT4">
                  <p:embed/>
                </p:oleObj>
              </mc:Choice>
              <mc:Fallback>
                <p:oleObj name="Equation" r:id="rId3" imgW="4914720" imgH="2006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565399"/>
                        <a:ext cx="8517876" cy="3612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3" name="Group 19"/>
          <p:cNvGrpSpPr/>
          <p:nvPr/>
        </p:nvGrpSpPr>
        <p:grpSpPr bwMode="auto">
          <a:xfrm>
            <a:off x="1004888" y="620713"/>
            <a:ext cx="6000750" cy="1868487"/>
            <a:chOff x="633" y="482"/>
            <a:chExt cx="3780" cy="1177"/>
          </a:xfrm>
        </p:grpSpPr>
        <p:sp>
          <p:nvSpPr>
            <p:cNvPr id="42004" name="Rectangle 20"/>
            <p:cNvSpPr>
              <a:spLocks noChangeArrowheads="1"/>
            </p:cNvSpPr>
            <p:nvPr/>
          </p:nvSpPr>
          <p:spPr bwMode="auto">
            <a:xfrm>
              <a:off x="633" y="482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用单纯形表求解问题：</a:t>
              </a:r>
            </a:p>
          </p:txBody>
        </p:sp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1156" y="771"/>
              <a:ext cx="26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      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       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右端</a:t>
              </a:r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723" y="958"/>
              <a:ext cx="29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</a:p>
            <a:p>
              <a:pPr algn="ctr"/>
              <a:endParaRPr kumimoji="1" lang="en-US" altLang="zh-CN" sz="2400" b="1" i="1" baseline="-25000">
                <a:latin typeface="Times New Roman" panose="02020603050405020304" pitchFamily="18" charset="0"/>
              </a:endParaRPr>
            </a:p>
            <a:p>
              <a:pPr algn="ctr"/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1518" y="1035"/>
              <a:ext cx="2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     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N             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08" name="Rectangle 24"/>
            <p:cNvSpPr>
              <a:spLocks noChangeArrowheads="1"/>
            </p:cNvSpPr>
            <p:nvPr/>
          </p:nvSpPr>
          <p:spPr bwMode="auto">
            <a:xfrm>
              <a:off x="1490" y="1371"/>
              <a:ext cx="2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N-c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1053" y="1035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1053" y="1323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>
              <a:off x="1053" y="1659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>
              <a:off x="1053" y="103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1882" y="103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3152" y="103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4413" y="1035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016" name="Group 32"/>
          <p:cNvGrpSpPr/>
          <p:nvPr/>
        </p:nvGrpSpPr>
        <p:grpSpPr bwMode="auto">
          <a:xfrm>
            <a:off x="7380288" y="1484313"/>
            <a:ext cx="1368425" cy="509587"/>
            <a:chOff x="4649" y="935"/>
            <a:chExt cx="862" cy="321"/>
          </a:xfrm>
        </p:grpSpPr>
        <p:graphicFrame>
          <p:nvGraphicFramePr>
            <p:cNvPr id="42017" name="Object 33"/>
            <p:cNvGraphicFramePr>
              <a:graphicFrameLocks noChangeAspect="1"/>
            </p:cNvGraphicFramePr>
            <p:nvPr/>
          </p:nvGraphicFramePr>
          <p:xfrm>
            <a:off x="4649" y="935"/>
            <a:ext cx="86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2" name="公式" r:id="rId5" imgW="545465" imgH="203200" progId="Equation.3">
                    <p:embed/>
                  </p:oleObj>
                </mc:Choice>
                <mc:Fallback>
                  <p:oleObj name="公式" r:id="rId5" imgW="545465" imgH="203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935"/>
                          <a:ext cx="862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8" name="Rectangle 34"/>
            <p:cNvSpPr>
              <a:spLocks noChangeArrowheads="1"/>
            </p:cNvSpPr>
            <p:nvPr/>
          </p:nvSpPr>
          <p:spPr bwMode="auto">
            <a:xfrm>
              <a:off x="4649" y="962"/>
              <a:ext cx="862" cy="239"/>
            </a:xfrm>
            <a:prstGeom prst="rect">
              <a:avLst/>
            </a:prstGeom>
            <a:noFill/>
            <a:ln w="12700" algn="ctr">
              <a:solidFill>
                <a:srgbClr val="FF505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EABB75B6-E289-40E2-BB06-2A025BAB0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84972"/>
              </p:ext>
            </p:extLst>
          </p:nvPr>
        </p:nvGraphicFramePr>
        <p:xfrm>
          <a:off x="7472362" y="2139406"/>
          <a:ext cx="1428515" cy="46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3" name="Equation" r:id="rId7" imgW="787320" imgH="253800" progId="Equation.DSMT4">
                  <p:embed/>
                </p:oleObj>
              </mc:Choice>
              <mc:Fallback>
                <p:oleObj name="Equation" r:id="rId7" imgW="787320" imgH="253800" progId="Equation.DSMT4">
                  <p:embed/>
                  <p:pic>
                    <p:nvPicPr>
                      <p:cNvPr id="34" name="Object 9">
                        <a:extLst>
                          <a:ext uri="{FF2B5EF4-FFF2-40B4-BE49-F238E27FC236}">
                            <a16:creationId xmlns:a16="http://schemas.microsoft.com/office/drawing/2014/main" id="{C0BAC0D4-1DA1-40CC-B020-96D258A7D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362" y="2139406"/>
                        <a:ext cx="1428515" cy="461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91669"/>
              </p:ext>
            </p:extLst>
          </p:nvPr>
        </p:nvGraphicFramePr>
        <p:xfrm>
          <a:off x="179512" y="526977"/>
          <a:ext cx="3456384" cy="2659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0" name="Equation" r:id="rId3" imgW="1498320" imgH="1155600" progId="Equation.DSMT4">
                  <p:embed/>
                </p:oleObj>
              </mc:Choice>
              <mc:Fallback>
                <p:oleObj name="Equation" r:id="rId3" imgW="1498320" imgH="1155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26977"/>
                        <a:ext cx="3456384" cy="2659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6F22C293-C30B-4F6D-ACFA-6AA229F60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643211"/>
              </p:ext>
            </p:extLst>
          </p:nvPr>
        </p:nvGraphicFramePr>
        <p:xfrm>
          <a:off x="183406" y="3429000"/>
          <a:ext cx="5881688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1" name="Equation" r:id="rId5" imgW="3517560" imgH="1422360" progId="Equation.DSMT4">
                  <p:embed/>
                </p:oleObj>
              </mc:Choice>
              <mc:Fallback>
                <p:oleObj name="Equation" r:id="rId5" imgW="3517560" imgH="1422360" progId="Equation.DSMT4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06" y="3429000"/>
                        <a:ext cx="5881688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06" name="Group 2"/>
          <p:cNvGrpSpPr/>
          <p:nvPr/>
        </p:nvGrpSpPr>
        <p:grpSpPr bwMode="auto">
          <a:xfrm>
            <a:off x="3131840" y="616803"/>
            <a:ext cx="5857875" cy="1409700"/>
            <a:chOff x="723" y="453"/>
            <a:chExt cx="3690" cy="888"/>
          </a:xfrm>
        </p:grpSpPr>
        <p:sp>
          <p:nvSpPr>
            <p:cNvPr id="149507" name="Rectangle 3"/>
            <p:cNvSpPr>
              <a:spLocks noChangeArrowheads="1"/>
            </p:cNvSpPr>
            <p:nvPr/>
          </p:nvSpPr>
          <p:spPr bwMode="auto">
            <a:xfrm>
              <a:off x="1156" y="453"/>
              <a:ext cx="26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       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       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右端</a:t>
              </a:r>
            </a:p>
          </p:txBody>
        </p:sp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723" y="640"/>
              <a:ext cx="29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</a:p>
            <a:p>
              <a:pPr algn="ctr"/>
              <a:endParaRPr kumimoji="1" lang="en-US" altLang="zh-CN" sz="2400" b="1" i="1" baseline="-25000">
                <a:latin typeface="Times New Roman" panose="02020603050405020304" pitchFamily="18" charset="0"/>
              </a:endParaRPr>
            </a:p>
            <a:p>
              <a:pPr algn="ctr"/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1518" y="717"/>
              <a:ext cx="2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     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N             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1490" y="1053"/>
              <a:ext cx="2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N-c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         c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400" b="1" baseline="30000">
                  <a:latin typeface="Times New Roman" panose="02020603050405020304" pitchFamily="18" charset="0"/>
                </a:rPr>
                <a:t>-1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9511" name="Line 7"/>
            <p:cNvSpPr>
              <a:spLocks noChangeShapeType="1"/>
            </p:cNvSpPr>
            <p:nvPr/>
          </p:nvSpPr>
          <p:spPr bwMode="auto">
            <a:xfrm>
              <a:off x="1053" y="71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2" name="Line 8"/>
            <p:cNvSpPr>
              <a:spLocks noChangeShapeType="1"/>
            </p:cNvSpPr>
            <p:nvPr/>
          </p:nvSpPr>
          <p:spPr bwMode="auto">
            <a:xfrm>
              <a:off x="1053" y="1005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>
              <a:off x="1053" y="1341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1053" y="717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5" name="Line 11"/>
            <p:cNvSpPr>
              <a:spLocks noChangeShapeType="1"/>
            </p:cNvSpPr>
            <p:nvPr/>
          </p:nvSpPr>
          <p:spPr bwMode="auto">
            <a:xfrm>
              <a:off x="1882" y="717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6" name="Line 12"/>
            <p:cNvSpPr>
              <a:spLocks noChangeShapeType="1"/>
            </p:cNvSpPr>
            <p:nvPr/>
          </p:nvSpPr>
          <p:spPr bwMode="auto">
            <a:xfrm>
              <a:off x="3152" y="717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7" name="Line 13"/>
            <p:cNvSpPr>
              <a:spLocks noChangeShapeType="1"/>
            </p:cNvSpPr>
            <p:nvPr/>
          </p:nvSpPr>
          <p:spPr bwMode="auto">
            <a:xfrm>
              <a:off x="4413" y="717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251520" y="2007453"/>
          <a:ext cx="3343192" cy="189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7" name="Equation" r:id="rId3" imgW="2743200" imgH="1562100" progId="Equation.DSMT4">
                  <p:embed/>
                </p:oleObj>
              </mc:Choice>
              <mc:Fallback>
                <p:oleObj name="Equation" r:id="rId3" imgW="2743200" imgH="1562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07453"/>
                        <a:ext cx="3343192" cy="1898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19" name="Group 15"/>
          <p:cNvGrpSpPr/>
          <p:nvPr/>
        </p:nvGrpSpPr>
        <p:grpSpPr bwMode="auto">
          <a:xfrm>
            <a:off x="3944938" y="3668726"/>
            <a:ext cx="4645025" cy="2079625"/>
            <a:chOff x="1133" y="2659"/>
            <a:chExt cx="2926" cy="1310"/>
          </a:xfrm>
        </p:grpSpPr>
        <p:grpSp>
          <p:nvGrpSpPr>
            <p:cNvPr id="149520" name="Group 16"/>
            <p:cNvGrpSpPr/>
            <p:nvPr/>
          </p:nvGrpSpPr>
          <p:grpSpPr bwMode="auto">
            <a:xfrm>
              <a:off x="1133" y="2931"/>
              <a:ext cx="2926" cy="1038"/>
              <a:chOff x="1133" y="2931"/>
              <a:chExt cx="2926" cy="1038"/>
            </a:xfrm>
          </p:grpSpPr>
          <p:sp>
            <p:nvSpPr>
              <p:cNvPr id="149521" name="Rectangle 17"/>
              <p:cNvSpPr>
                <a:spLocks noChangeArrowheads="1"/>
              </p:cNvSpPr>
              <p:nvPr/>
            </p:nvSpPr>
            <p:spPr bwMode="auto">
              <a:xfrm>
                <a:off x="1133" y="2931"/>
                <a:ext cx="276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4</a:t>
                </a:r>
              </a:p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49522" name="Rectangle 18"/>
              <p:cNvSpPr>
                <a:spLocks noChangeArrowheads="1"/>
              </p:cNvSpPr>
              <p:nvPr/>
            </p:nvSpPr>
            <p:spPr bwMode="auto">
              <a:xfrm>
                <a:off x="1391" y="2959"/>
                <a:ext cx="24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1       -2          1        0         0</a:t>
                </a:r>
              </a:p>
            </p:txBody>
          </p:sp>
          <p:sp>
            <p:nvSpPr>
              <p:cNvPr id="149523" name="Rectangle 19"/>
              <p:cNvSpPr>
                <a:spLocks noChangeArrowheads="1"/>
              </p:cNvSpPr>
              <p:nvPr/>
            </p:nvSpPr>
            <p:spPr bwMode="auto">
              <a:xfrm>
                <a:off x="1469" y="3199"/>
                <a:ext cx="2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1        -3         1         0</a:t>
                </a:r>
              </a:p>
            </p:txBody>
          </p:sp>
          <p:sp>
            <p:nvSpPr>
              <p:cNvPr id="149524" name="Rectangle 20"/>
              <p:cNvSpPr>
                <a:spLocks noChangeArrowheads="1"/>
              </p:cNvSpPr>
              <p:nvPr/>
            </p:nvSpPr>
            <p:spPr bwMode="auto">
              <a:xfrm>
                <a:off x="1469" y="3439"/>
                <a:ext cx="2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1         -1        0         1</a:t>
                </a:r>
              </a:p>
            </p:txBody>
          </p:sp>
          <p:sp>
            <p:nvSpPr>
              <p:cNvPr id="149525" name="Rectangle 21"/>
              <p:cNvSpPr>
                <a:spLocks noChangeArrowheads="1"/>
              </p:cNvSpPr>
              <p:nvPr/>
            </p:nvSpPr>
            <p:spPr bwMode="auto">
              <a:xfrm>
                <a:off x="1469" y="3679"/>
                <a:ext cx="2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1         -2        0         0</a:t>
                </a:r>
              </a:p>
            </p:txBody>
          </p:sp>
          <p:sp>
            <p:nvSpPr>
              <p:cNvPr id="149526" name="Rectangle 22"/>
              <p:cNvSpPr>
                <a:spLocks noChangeArrowheads="1"/>
              </p:cNvSpPr>
              <p:nvPr/>
            </p:nvSpPr>
            <p:spPr bwMode="auto">
              <a:xfrm>
                <a:off x="3857" y="2979"/>
                <a:ext cx="202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9527" name="Line 23"/>
              <p:cNvSpPr>
                <a:spLocks noChangeShapeType="1"/>
              </p:cNvSpPr>
              <p:nvPr/>
            </p:nvSpPr>
            <p:spPr bwMode="auto">
              <a:xfrm>
                <a:off x="1457" y="2959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28" name="Line 24"/>
              <p:cNvSpPr>
                <a:spLocks noChangeShapeType="1"/>
              </p:cNvSpPr>
              <p:nvPr/>
            </p:nvSpPr>
            <p:spPr bwMode="auto">
              <a:xfrm>
                <a:off x="1457" y="3679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29" name="Line 25"/>
              <p:cNvSpPr>
                <a:spLocks noChangeShapeType="1"/>
              </p:cNvSpPr>
              <p:nvPr/>
            </p:nvSpPr>
            <p:spPr bwMode="auto">
              <a:xfrm>
                <a:off x="1457" y="2959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30" name="Line 26"/>
              <p:cNvSpPr>
                <a:spLocks noChangeShapeType="1"/>
              </p:cNvSpPr>
              <p:nvPr/>
            </p:nvSpPr>
            <p:spPr bwMode="auto">
              <a:xfrm>
                <a:off x="3809" y="2959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31" name="Rectangle 27"/>
              <p:cNvSpPr>
                <a:spLocks noChangeArrowheads="1"/>
              </p:cNvSpPr>
              <p:nvPr/>
            </p:nvSpPr>
            <p:spPr bwMode="auto">
              <a:xfrm>
                <a:off x="3861" y="3681"/>
                <a:ext cx="1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9532" name="Line 28"/>
              <p:cNvSpPr>
                <a:spLocks noChangeShapeType="1"/>
              </p:cNvSpPr>
              <p:nvPr/>
            </p:nvSpPr>
            <p:spPr bwMode="auto">
              <a:xfrm>
                <a:off x="1445" y="3947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33" name="Rectangle 29"/>
            <p:cNvSpPr>
              <a:spLocks noChangeArrowheads="1"/>
            </p:cNvSpPr>
            <p:nvPr/>
          </p:nvSpPr>
          <p:spPr bwMode="auto">
            <a:xfrm>
              <a:off x="1450" y="2659"/>
              <a:ext cx="2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0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aphicFrame>
        <p:nvGraphicFramePr>
          <p:cNvPr id="30" name="Object 2">
            <a:extLst>
              <a:ext uri="{FF2B5EF4-FFF2-40B4-BE49-F238E27FC236}">
                <a16:creationId xmlns:a16="http://schemas.microsoft.com/office/drawing/2014/main" id="{DB921E01-45AC-49A8-8AE4-A681C6A5AF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461104"/>
              </p:ext>
            </p:extLst>
          </p:nvPr>
        </p:nvGraphicFramePr>
        <p:xfrm>
          <a:off x="292502" y="837963"/>
          <a:ext cx="25066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8" name="Equation" r:id="rId5" imgW="1498320" imgH="279360" progId="Equation.DSMT4">
                  <p:embed/>
                </p:oleObj>
              </mc:Choice>
              <mc:Fallback>
                <p:oleObj name="Equation" r:id="rId5" imgW="1498320" imgH="27936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6F22C293-C30B-4F6D-ACFA-6AA229F60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02" y="837963"/>
                        <a:ext cx="25066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>
            <a:extLst>
              <a:ext uri="{FF2B5EF4-FFF2-40B4-BE49-F238E27FC236}">
                <a16:creationId xmlns:a16="http://schemas.microsoft.com/office/drawing/2014/main" id="{5D70B810-1CE1-4FC3-94A1-67263682E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31623"/>
              </p:ext>
            </p:extLst>
          </p:nvPr>
        </p:nvGraphicFramePr>
        <p:xfrm>
          <a:off x="2158390" y="5713806"/>
          <a:ext cx="1428515" cy="46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9" name="Equation" r:id="rId7" imgW="787320" imgH="253800" progId="Equation.DSMT4">
                  <p:embed/>
                </p:oleObj>
              </mc:Choice>
              <mc:Fallback>
                <p:oleObj name="Equation" r:id="rId7" imgW="787320" imgH="253800" progId="Equation.DSMT4">
                  <p:embed/>
                  <p:pic>
                    <p:nvPicPr>
                      <p:cNvPr id="19" name="Object 9">
                        <a:extLst>
                          <a:ext uri="{FF2B5EF4-FFF2-40B4-BE49-F238E27FC236}">
                            <a16:creationId xmlns:a16="http://schemas.microsoft.com/office/drawing/2014/main" id="{EABB75B6-E289-40E2-BB06-2A025BAB0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390" y="5713806"/>
                        <a:ext cx="1428515" cy="461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/>
          <p:cNvGrpSpPr/>
          <p:nvPr/>
        </p:nvGrpSpPr>
        <p:grpSpPr bwMode="auto">
          <a:xfrm>
            <a:off x="395536" y="692696"/>
            <a:ext cx="4645025" cy="2098675"/>
            <a:chOff x="540" y="312"/>
            <a:chExt cx="2926" cy="1322"/>
          </a:xfrm>
          <a:noFill/>
        </p:grpSpPr>
        <p:sp>
          <p:nvSpPr>
            <p:cNvPr id="150531" name="Rectangle 3"/>
            <p:cNvSpPr>
              <a:spLocks noChangeArrowheads="1"/>
            </p:cNvSpPr>
            <p:nvPr/>
          </p:nvSpPr>
          <p:spPr bwMode="auto">
            <a:xfrm>
              <a:off x="828" y="312"/>
              <a:ext cx="229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0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0532" name="Rectangle 4"/>
            <p:cNvSpPr>
              <a:spLocks noChangeArrowheads="1"/>
            </p:cNvSpPr>
            <p:nvPr/>
          </p:nvSpPr>
          <p:spPr bwMode="auto">
            <a:xfrm>
              <a:off x="540" y="596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0533" name="Rectangle 5"/>
            <p:cNvSpPr>
              <a:spLocks noChangeArrowheads="1"/>
            </p:cNvSpPr>
            <p:nvPr/>
          </p:nvSpPr>
          <p:spPr bwMode="auto">
            <a:xfrm>
              <a:off x="798" y="624"/>
              <a:ext cx="241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-2          1        0         0</a:t>
              </a:r>
            </a:p>
          </p:txBody>
        </p:sp>
        <p:sp>
          <p:nvSpPr>
            <p:cNvPr id="150534" name="Rectangle 6"/>
            <p:cNvSpPr>
              <a:spLocks noChangeArrowheads="1"/>
            </p:cNvSpPr>
            <p:nvPr/>
          </p:nvSpPr>
          <p:spPr bwMode="auto">
            <a:xfrm>
              <a:off x="876" y="864"/>
              <a:ext cx="229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1        -3         1         0</a:t>
              </a:r>
            </a:p>
          </p:txBody>
        </p:sp>
        <p:sp>
          <p:nvSpPr>
            <p:cNvPr id="150535" name="Rectangle 7"/>
            <p:cNvSpPr>
              <a:spLocks noChangeArrowheads="1"/>
            </p:cNvSpPr>
            <p:nvPr/>
          </p:nvSpPr>
          <p:spPr bwMode="auto">
            <a:xfrm>
              <a:off x="876" y="1104"/>
              <a:ext cx="229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1         -1        0         1</a:t>
              </a:r>
            </a:p>
          </p:txBody>
        </p:sp>
        <p:sp>
          <p:nvSpPr>
            <p:cNvPr id="150536" name="Rectangle 8"/>
            <p:cNvSpPr>
              <a:spLocks noChangeArrowheads="1"/>
            </p:cNvSpPr>
            <p:nvPr/>
          </p:nvSpPr>
          <p:spPr bwMode="auto">
            <a:xfrm>
              <a:off x="876" y="1344"/>
              <a:ext cx="229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1         -2        0         0</a:t>
              </a:r>
            </a:p>
          </p:txBody>
        </p:sp>
        <p:sp>
          <p:nvSpPr>
            <p:cNvPr id="150537" name="Rectangle 9"/>
            <p:cNvSpPr>
              <a:spLocks noChangeArrowheads="1"/>
            </p:cNvSpPr>
            <p:nvPr/>
          </p:nvSpPr>
          <p:spPr bwMode="auto">
            <a:xfrm>
              <a:off x="3264" y="644"/>
              <a:ext cx="202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0538" name="Line 10"/>
            <p:cNvSpPr>
              <a:spLocks noChangeShapeType="1"/>
            </p:cNvSpPr>
            <p:nvPr/>
          </p:nvSpPr>
          <p:spPr bwMode="auto">
            <a:xfrm>
              <a:off x="864" y="624"/>
              <a:ext cx="25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39" name="Line 11"/>
            <p:cNvSpPr>
              <a:spLocks noChangeShapeType="1"/>
            </p:cNvSpPr>
            <p:nvPr/>
          </p:nvSpPr>
          <p:spPr bwMode="auto">
            <a:xfrm>
              <a:off x="864" y="1344"/>
              <a:ext cx="25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0" name="Line 12"/>
            <p:cNvSpPr>
              <a:spLocks noChangeShapeType="1"/>
            </p:cNvSpPr>
            <p:nvPr/>
          </p:nvSpPr>
          <p:spPr bwMode="auto">
            <a:xfrm>
              <a:off x="864" y="1632"/>
              <a:ext cx="25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1" name="Line 13"/>
            <p:cNvSpPr>
              <a:spLocks noChangeShapeType="1"/>
            </p:cNvSpPr>
            <p:nvPr/>
          </p:nvSpPr>
          <p:spPr bwMode="auto">
            <a:xfrm>
              <a:off x="864" y="624"/>
              <a:ext cx="0" cy="10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2" name="Line 14"/>
            <p:cNvSpPr>
              <a:spLocks noChangeShapeType="1"/>
            </p:cNvSpPr>
            <p:nvPr/>
          </p:nvSpPr>
          <p:spPr bwMode="auto">
            <a:xfrm>
              <a:off x="3216" y="624"/>
              <a:ext cx="0" cy="10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3268" y="1346"/>
              <a:ext cx="18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0544" name="Line 16"/>
            <p:cNvSpPr>
              <a:spLocks noChangeShapeType="1"/>
            </p:cNvSpPr>
            <p:nvPr/>
          </p:nvSpPr>
          <p:spPr bwMode="auto">
            <a:xfrm>
              <a:off x="852" y="1612"/>
              <a:ext cx="25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0545" name="Group 17"/>
          <p:cNvGrpSpPr/>
          <p:nvPr/>
        </p:nvGrpSpPr>
        <p:grpSpPr bwMode="auto">
          <a:xfrm>
            <a:off x="376486" y="4345534"/>
            <a:ext cx="5257800" cy="1662112"/>
            <a:chOff x="528" y="2601"/>
            <a:chExt cx="3312" cy="1047"/>
          </a:xfrm>
          <a:noFill/>
        </p:grpSpPr>
        <p:sp>
          <p:nvSpPr>
            <p:cNvPr id="150546" name="Rectangle 18"/>
            <p:cNvSpPr>
              <a:spLocks noChangeArrowheads="1"/>
            </p:cNvSpPr>
            <p:nvPr/>
          </p:nvSpPr>
          <p:spPr bwMode="auto">
            <a:xfrm>
              <a:off x="528" y="2601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0547" name="Rectangle 19"/>
            <p:cNvSpPr>
              <a:spLocks noChangeArrowheads="1"/>
            </p:cNvSpPr>
            <p:nvPr/>
          </p:nvSpPr>
          <p:spPr bwMode="auto">
            <a:xfrm>
              <a:off x="786" y="2629"/>
              <a:ext cx="241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0        0      -1/2       5/2</a:t>
              </a:r>
            </a:p>
          </p:txBody>
        </p:sp>
        <p:sp>
          <p:nvSpPr>
            <p:cNvPr id="150548" name="Rectangle 20"/>
            <p:cNvSpPr>
              <a:spLocks noChangeArrowheads="1"/>
            </p:cNvSpPr>
            <p:nvPr/>
          </p:nvSpPr>
          <p:spPr bwMode="auto">
            <a:xfrm>
              <a:off x="812" y="2869"/>
              <a:ext cx="239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1        0       -1/2       3/2</a:t>
              </a:r>
            </a:p>
          </p:txBody>
        </p:sp>
        <p:sp>
          <p:nvSpPr>
            <p:cNvPr id="150549" name="Rectangle 21"/>
            <p:cNvSpPr>
              <a:spLocks noChangeArrowheads="1"/>
            </p:cNvSpPr>
            <p:nvPr/>
          </p:nvSpPr>
          <p:spPr bwMode="auto">
            <a:xfrm>
              <a:off x="860" y="3109"/>
              <a:ext cx="230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0        1      -1/2       1/2</a:t>
              </a:r>
            </a:p>
          </p:txBody>
        </p:sp>
        <p:sp>
          <p:nvSpPr>
            <p:cNvPr id="150550" name="Rectangle 22"/>
            <p:cNvSpPr>
              <a:spLocks noChangeArrowheads="1"/>
            </p:cNvSpPr>
            <p:nvPr/>
          </p:nvSpPr>
          <p:spPr bwMode="auto">
            <a:xfrm>
              <a:off x="804" y="3349"/>
              <a:ext cx="241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0         0      -1/2       -1/2</a:t>
              </a:r>
            </a:p>
          </p:txBody>
        </p:sp>
        <p:sp>
          <p:nvSpPr>
            <p:cNvPr id="150551" name="Rectangle 23"/>
            <p:cNvSpPr>
              <a:spLocks noChangeArrowheads="1"/>
            </p:cNvSpPr>
            <p:nvPr/>
          </p:nvSpPr>
          <p:spPr bwMode="auto">
            <a:xfrm>
              <a:off x="3264" y="2640"/>
              <a:ext cx="492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13/2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5/2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1/2</a:t>
              </a:r>
            </a:p>
          </p:txBody>
        </p:sp>
        <p:sp>
          <p:nvSpPr>
            <p:cNvPr id="150552" name="Line 24"/>
            <p:cNvSpPr>
              <a:spLocks noChangeShapeType="1"/>
            </p:cNvSpPr>
            <p:nvPr/>
          </p:nvSpPr>
          <p:spPr bwMode="auto">
            <a:xfrm>
              <a:off x="852" y="2629"/>
              <a:ext cx="0" cy="10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53" name="Line 25"/>
            <p:cNvSpPr>
              <a:spLocks noChangeShapeType="1"/>
            </p:cNvSpPr>
            <p:nvPr/>
          </p:nvSpPr>
          <p:spPr bwMode="auto">
            <a:xfrm>
              <a:off x="3204" y="2629"/>
              <a:ext cx="0" cy="100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54" name="Rectangle 26"/>
            <p:cNvSpPr>
              <a:spLocks noChangeArrowheads="1"/>
            </p:cNvSpPr>
            <p:nvPr/>
          </p:nvSpPr>
          <p:spPr bwMode="auto">
            <a:xfrm>
              <a:off x="3256" y="3331"/>
              <a:ext cx="58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-3/2</a:t>
              </a:r>
            </a:p>
          </p:txBody>
        </p:sp>
        <p:sp>
          <p:nvSpPr>
            <p:cNvPr id="150555" name="Line 27"/>
            <p:cNvSpPr>
              <a:spLocks noChangeShapeType="1"/>
            </p:cNvSpPr>
            <p:nvPr/>
          </p:nvSpPr>
          <p:spPr bwMode="auto">
            <a:xfrm>
              <a:off x="864" y="3360"/>
              <a:ext cx="28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56" name="Line 28"/>
            <p:cNvSpPr>
              <a:spLocks noChangeShapeType="1"/>
            </p:cNvSpPr>
            <p:nvPr/>
          </p:nvSpPr>
          <p:spPr bwMode="auto">
            <a:xfrm>
              <a:off x="864" y="3648"/>
              <a:ext cx="28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0557" name="Group 29"/>
          <p:cNvGrpSpPr/>
          <p:nvPr/>
        </p:nvGrpSpPr>
        <p:grpSpPr bwMode="auto">
          <a:xfrm>
            <a:off x="393949" y="2723109"/>
            <a:ext cx="5105400" cy="1676400"/>
            <a:chOff x="528" y="1616"/>
            <a:chExt cx="3216" cy="1056"/>
          </a:xfrm>
          <a:noFill/>
        </p:grpSpPr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528" y="1616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150559" name="Group 31"/>
            <p:cNvGrpSpPr/>
            <p:nvPr/>
          </p:nvGrpSpPr>
          <p:grpSpPr bwMode="auto">
            <a:xfrm>
              <a:off x="786" y="1644"/>
              <a:ext cx="2958" cy="1028"/>
              <a:chOff x="786" y="1612"/>
              <a:chExt cx="2958" cy="1028"/>
            </a:xfrm>
            <a:grpFill/>
          </p:grpSpPr>
          <p:sp>
            <p:nvSpPr>
              <p:cNvPr id="150560" name="Rectangle 32"/>
              <p:cNvSpPr>
                <a:spLocks noChangeArrowheads="1"/>
              </p:cNvSpPr>
              <p:nvPr/>
            </p:nvSpPr>
            <p:spPr bwMode="auto">
              <a:xfrm>
                <a:off x="786" y="1612"/>
                <a:ext cx="2418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1        0         -5        2         0</a:t>
                </a:r>
              </a:p>
            </p:txBody>
          </p:sp>
          <p:sp>
            <p:nvSpPr>
              <p:cNvPr id="150561" name="Rectangle 33"/>
              <p:cNvSpPr>
                <a:spLocks noChangeArrowheads="1"/>
              </p:cNvSpPr>
              <p:nvPr/>
            </p:nvSpPr>
            <p:spPr bwMode="auto">
              <a:xfrm>
                <a:off x="864" y="1852"/>
                <a:ext cx="2292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1        -3         1         0</a:t>
                </a:r>
              </a:p>
            </p:txBody>
          </p:sp>
          <p:sp>
            <p:nvSpPr>
              <p:cNvPr id="150562" name="Rectangle 34"/>
              <p:cNvSpPr>
                <a:spLocks noChangeArrowheads="1"/>
              </p:cNvSpPr>
              <p:nvPr/>
            </p:nvSpPr>
            <p:spPr bwMode="auto">
              <a:xfrm>
                <a:off x="864" y="2092"/>
                <a:ext cx="2292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0          2       -1         1</a:t>
                </a:r>
              </a:p>
            </p:txBody>
          </p:sp>
          <p:sp>
            <p:nvSpPr>
              <p:cNvPr id="150563" name="Rectangle 35"/>
              <p:cNvSpPr>
                <a:spLocks noChangeArrowheads="1"/>
              </p:cNvSpPr>
              <p:nvPr/>
            </p:nvSpPr>
            <p:spPr bwMode="auto">
              <a:xfrm>
                <a:off x="864" y="2332"/>
                <a:ext cx="2292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0          1       -1         0</a:t>
                </a:r>
              </a:p>
            </p:txBody>
          </p:sp>
          <p:sp>
            <p:nvSpPr>
              <p:cNvPr id="150564" name="Rectangle 36"/>
              <p:cNvSpPr>
                <a:spLocks noChangeArrowheads="1"/>
              </p:cNvSpPr>
              <p:nvPr/>
            </p:nvSpPr>
            <p:spPr bwMode="auto">
              <a:xfrm>
                <a:off x="3252" y="1618"/>
                <a:ext cx="204" cy="74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4</a:t>
                </a:r>
              </a:p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0565" name="Line 37"/>
              <p:cNvSpPr>
                <a:spLocks noChangeShapeType="1"/>
              </p:cNvSpPr>
              <p:nvPr/>
            </p:nvSpPr>
            <p:spPr bwMode="auto">
              <a:xfrm>
                <a:off x="852" y="1612"/>
                <a:ext cx="0" cy="100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566" name="Line 38"/>
              <p:cNvSpPr>
                <a:spLocks noChangeShapeType="1"/>
              </p:cNvSpPr>
              <p:nvPr/>
            </p:nvSpPr>
            <p:spPr bwMode="auto">
              <a:xfrm>
                <a:off x="3204" y="1612"/>
                <a:ext cx="0" cy="100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567" name="Rectangle 39"/>
              <p:cNvSpPr>
                <a:spLocks noChangeArrowheads="1"/>
              </p:cNvSpPr>
              <p:nvPr/>
            </p:nvSpPr>
            <p:spPr bwMode="auto">
              <a:xfrm>
                <a:off x="3264" y="2328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-1</a:t>
                </a:r>
              </a:p>
            </p:txBody>
          </p:sp>
          <p:sp>
            <p:nvSpPr>
              <p:cNvPr id="150568" name="Line 40"/>
              <p:cNvSpPr>
                <a:spLocks noChangeShapeType="1"/>
              </p:cNvSpPr>
              <p:nvPr/>
            </p:nvSpPr>
            <p:spPr bwMode="auto">
              <a:xfrm>
                <a:off x="864" y="2352"/>
                <a:ext cx="288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569" name="Line 41"/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288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0570" name="Rectangle 42"/>
          <p:cNvSpPr>
            <a:spLocks noChangeArrowheads="1"/>
          </p:cNvSpPr>
          <p:nvPr/>
        </p:nvSpPr>
        <p:spPr bwMode="auto">
          <a:xfrm>
            <a:off x="1592511" y="1591221"/>
            <a:ext cx="501650" cy="4699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１</a:t>
            </a:r>
          </a:p>
        </p:txBody>
      </p:sp>
      <p:sp>
        <p:nvSpPr>
          <p:cNvPr id="150571" name="Rectangle 43"/>
          <p:cNvSpPr>
            <a:spLocks noChangeArrowheads="1"/>
          </p:cNvSpPr>
          <p:nvPr/>
        </p:nvSpPr>
        <p:spPr bwMode="auto">
          <a:xfrm>
            <a:off x="2525961" y="3508921"/>
            <a:ext cx="431800" cy="46990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２</a:t>
            </a:r>
          </a:p>
        </p:txBody>
      </p:sp>
      <p:graphicFrame>
        <p:nvGraphicFramePr>
          <p:cNvPr id="150572" name="Object 44"/>
          <p:cNvGraphicFramePr>
            <a:graphicFrameLocks noChangeAspect="1"/>
          </p:cNvGraphicFramePr>
          <p:nvPr/>
        </p:nvGraphicFramePr>
        <p:xfrm>
          <a:off x="6227763" y="3284538"/>
          <a:ext cx="272573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3" name="Equation" r:id="rId3" imgW="1587500" imgH="1155700" progId="Equation.DSMT4">
                  <p:embed/>
                </p:oleObj>
              </mc:Choice>
              <mc:Fallback>
                <p:oleObj name="Equation" r:id="rId3" imgW="1587500" imgH="11557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84538"/>
                        <a:ext cx="2725737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0" grpId="0" animBg="1"/>
      <p:bldP spid="15057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40525"/>
              </p:ext>
            </p:extLst>
          </p:nvPr>
        </p:nvGraphicFramePr>
        <p:xfrm>
          <a:off x="251520" y="620688"/>
          <a:ext cx="3569196" cy="220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1" name="Equation" r:id="rId3" imgW="1523880" imgH="939600" progId="Equation.DSMT4">
                  <p:embed/>
                </p:oleObj>
              </mc:Choice>
              <mc:Fallback>
                <p:oleObj name="Equation" r:id="rId3" imgW="152388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20688"/>
                        <a:ext cx="3569196" cy="220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5937"/>
              </p:ext>
            </p:extLst>
          </p:nvPr>
        </p:nvGraphicFramePr>
        <p:xfrm>
          <a:off x="611560" y="3140968"/>
          <a:ext cx="7681425" cy="211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2" name="Equation" r:id="rId5" imgW="3416040" imgH="939600" progId="Equation.DSMT4">
                  <p:embed/>
                </p:oleObj>
              </mc:Choice>
              <mc:Fallback>
                <p:oleObj name="Equation" r:id="rId5" imgW="3416040" imgH="939600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40968"/>
                        <a:ext cx="7681425" cy="2117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1149152" y="1390005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4882952" y="1390005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50221" name="Group 45"/>
          <p:cNvGrpSpPr/>
          <p:nvPr/>
        </p:nvGrpSpPr>
        <p:grpSpPr bwMode="auto">
          <a:xfrm>
            <a:off x="641152" y="894705"/>
            <a:ext cx="4645025" cy="1870075"/>
            <a:chOff x="540" y="312"/>
            <a:chExt cx="2926" cy="1178"/>
          </a:xfrm>
          <a:noFill/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828" y="312"/>
              <a:ext cx="229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0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 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540" y="576"/>
              <a:ext cx="276" cy="5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908" y="624"/>
              <a:ext cx="222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1        1        2         1         0</a:t>
              </a: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900" y="864"/>
              <a:ext cx="22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4        -1        0         1</a:t>
              </a: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889" y="1199"/>
              <a:ext cx="2265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       1         -1        0         0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3264" y="624"/>
              <a:ext cx="202" cy="5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6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864" y="624"/>
              <a:ext cx="25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864" y="1152"/>
              <a:ext cx="25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268" y="1200"/>
              <a:ext cx="18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852" y="1488"/>
              <a:ext cx="259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1149152" y="2958455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4882952" y="2914005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50223" name="Group 47"/>
          <p:cNvGrpSpPr/>
          <p:nvPr/>
        </p:nvGrpSpPr>
        <p:grpSpPr bwMode="auto">
          <a:xfrm>
            <a:off x="539552" y="4149080"/>
            <a:ext cx="5334000" cy="1508125"/>
            <a:chOff x="480" y="2362"/>
            <a:chExt cx="3360" cy="950"/>
          </a:xfrm>
          <a:noFill/>
        </p:grpSpPr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480" y="2362"/>
              <a:ext cx="276" cy="5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846" y="2398"/>
              <a:ext cx="2418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-1        1       1/3     -1/3</a:t>
              </a:r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885" y="2638"/>
              <a:ext cx="2356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 3        0        1/3     2/3</a:t>
              </a:r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904" y="2975"/>
              <a:ext cx="2356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-6        0      -1/3    -5/3</a:t>
              </a: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3300" y="2395"/>
              <a:ext cx="465" cy="52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2/3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14/3</a:t>
              </a:r>
            </a:p>
          </p:txBody>
        </p:sp>
        <p:sp>
          <p:nvSpPr>
            <p:cNvPr id="50210" name="Rectangle 34"/>
            <p:cNvSpPr>
              <a:spLocks noChangeArrowheads="1"/>
            </p:cNvSpPr>
            <p:nvPr/>
          </p:nvSpPr>
          <p:spPr bwMode="auto">
            <a:xfrm>
              <a:off x="3256" y="2976"/>
              <a:ext cx="58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-26/3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864" y="2928"/>
              <a:ext cx="28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864" y="3312"/>
              <a:ext cx="28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222" name="Group 46"/>
          <p:cNvGrpSpPr/>
          <p:nvPr/>
        </p:nvGrpSpPr>
        <p:grpSpPr bwMode="auto">
          <a:xfrm>
            <a:off x="684015" y="2756843"/>
            <a:ext cx="5105400" cy="1435100"/>
            <a:chOff x="528" y="1450"/>
            <a:chExt cx="3216" cy="904"/>
          </a:xfrm>
          <a:noFill/>
        </p:grpSpPr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528" y="1450"/>
              <a:ext cx="276" cy="5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864" y="1488"/>
              <a:ext cx="234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-3         3        1         -1</a:t>
              </a: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864" y="1728"/>
              <a:ext cx="229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4        -1         0         1</a:t>
              </a: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870" y="2063"/>
              <a:ext cx="2281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-7        1        0         -2</a:t>
              </a: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3252" y="1498"/>
              <a:ext cx="204" cy="51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3264" y="2064"/>
              <a:ext cx="28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-8</a:t>
              </a:r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864" y="2016"/>
              <a:ext cx="28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4" name="Line 38"/>
            <p:cNvSpPr>
              <a:spLocks noChangeShapeType="1"/>
            </p:cNvSpPr>
            <p:nvPr/>
          </p:nvSpPr>
          <p:spPr bwMode="auto">
            <a:xfrm>
              <a:off x="864" y="2352"/>
              <a:ext cx="288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215" name="Rectangle 39"/>
          <p:cNvSpPr>
            <a:spLocks noChangeArrowheads="1"/>
          </p:cNvSpPr>
          <p:nvPr/>
        </p:nvSpPr>
        <p:spPr bwMode="auto">
          <a:xfrm>
            <a:off x="1165027" y="1774180"/>
            <a:ext cx="501650" cy="469900"/>
          </a:xfrm>
          <a:prstGeom prst="rect">
            <a:avLst/>
          </a:prstGeom>
          <a:solidFill>
            <a:srgbClr val="00B050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１</a:t>
            </a:r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>
            <a:off x="2849950" y="2786360"/>
            <a:ext cx="338554" cy="461665"/>
          </a:xfrm>
          <a:prstGeom prst="rect">
            <a:avLst/>
          </a:prstGeom>
          <a:solidFill>
            <a:srgbClr val="00B050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21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49824"/>
              </p:ext>
            </p:extLst>
          </p:nvPr>
        </p:nvGraphicFramePr>
        <p:xfrm>
          <a:off x="6528798" y="3329930"/>
          <a:ext cx="19939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2" name="Equation" r:id="rId3" imgW="1168200" imgH="888840" progId="Equation.DSMT4">
                  <p:embed/>
                </p:oleObj>
              </mc:Choice>
              <mc:Fallback>
                <p:oleObj name="Equation" r:id="rId3" imgW="1168200" imgH="8888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798" y="3329930"/>
                        <a:ext cx="19939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8" name="Line 42"/>
          <p:cNvSpPr>
            <a:spLocks noChangeShapeType="1"/>
          </p:cNvSpPr>
          <p:nvPr/>
        </p:nvSpPr>
        <p:spPr bwMode="auto">
          <a:xfrm>
            <a:off x="1149152" y="4057005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0220" name="Line 44"/>
          <p:cNvSpPr>
            <a:spLocks noChangeShapeType="1"/>
          </p:cNvSpPr>
          <p:nvPr/>
        </p:nvSpPr>
        <p:spPr bwMode="auto">
          <a:xfrm>
            <a:off x="4882952" y="4057005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5" grpId="0" animBg="1"/>
      <p:bldP spid="502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79512" y="-26911"/>
            <a:ext cx="4081463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3.3 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两阶段法和大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法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746381" y="639638"/>
          <a:ext cx="6362700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8" name="Equation" r:id="rId3" imgW="3911600" imgH="1016000" progId="Equation.DSMT4">
                  <p:embed/>
                </p:oleObj>
              </mc:Choice>
              <mc:Fallback>
                <p:oleObj name="Equation" r:id="rId3" imgW="3911600" imgH="1016000" progId="Equation.DSMT4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81" y="639638"/>
                        <a:ext cx="6362700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762000" y="3078163"/>
          <a:ext cx="5278438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9" name="Equation" r:id="rId5" imgW="3098800" imgH="1282700" progId="Equation.DSMT4">
                  <p:embed/>
                </p:oleObj>
              </mc:Choice>
              <mc:Fallback>
                <p:oleObj name="Equation" r:id="rId5" imgW="3098800" imgH="1282700" progId="Equation.DSMT4">
                  <p:embed/>
                  <p:pic>
                    <p:nvPicPr>
                      <p:cNvPr id="69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78163"/>
                        <a:ext cx="5278438" cy="218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0" y="5605463"/>
            <a:ext cx="58324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的每个分量称为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人工变量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A10E3E-C327-4DE8-A425-F6E59E6B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6916"/>
            <a:ext cx="1716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两阶段法：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07504" y="60200"/>
            <a:ext cx="1716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两阶段法：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690989"/>
            <a:ext cx="903649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zh-CN" altLang="en-US" b="1">
                <a:solidFill>
                  <a:schemeClr val="tx2"/>
                </a:solidFill>
              </a:rPr>
              <a:t>第一阶段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zh-CN" altLang="en-US" b="1">
                <a:solidFill>
                  <a:schemeClr val="tx2"/>
                </a:solidFill>
              </a:rPr>
              <a:t>用单纯形法把人工变量变为非基变量，求出原问题的一个基本可行解。</a:t>
            </a:r>
            <a:r>
              <a:rPr lang="zh-CN" altLang="en-US"/>
              <a:t>             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51520" y="1501994"/>
            <a:ext cx="29416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方法：求解下列模型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699792" y="1508819"/>
          <a:ext cx="6100762" cy="477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7" name="Equation" r:id="rId3" imgW="4000500" imgH="3136900" progId="Equation.DSMT4">
                  <p:embed/>
                </p:oleObj>
              </mc:Choice>
              <mc:Fallback>
                <p:oleObj name="Equation" r:id="rId3" imgW="4000500" imgH="3136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508819"/>
                        <a:ext cx="6100762" cy="477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3193157" y="414908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3193157" y="574928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3193157" y="628268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7841357" y="414908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3193157" y="414908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8527157" y="414908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2626420" y="4377680"/>
            <a:ext cx="490537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基</a:t>
            </a:r>
          </a:p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变</a:t>
            </a:r>
          </a:p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量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4FE5510E-F461-444B-9F17-596108164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355"/>
              </p:ext>
            </p:extLst>
          </p:nvPr>
        </p:nvGraphicFramePr>
        <p:xfrm>
          <a:off x="104426" y="5660006"/>
          <a:ext cx="2396431" cy="62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78" name="Equation" r:id="rId5" imgW="3911600" imgH="1016000" progId="Equation.DSMT4">
                  <p:embed/>
                </p:oleObj>
              </mc:Choice>
              <mc:Fallback>
                <p:oleObj name="Equation" r:id="rId5" imgW="3911600" imgH="1016000" progId="Equation.DSMT4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26" y="5660006"/>
                        <a:ext cx="2396431" cy="622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0662" grpId="0" animBg="1"/>
      <p:bldP spid="70663" grpId="0" animBg="1"/>
      <p:bldP spid="70664" grpId="0" animBg="1"/>
      <p:bldP spid="70665" grpId="0" animBg="1"/>
      <p:bldP spid="70666" grpId="0" animBg="1"/>
      <p:bldP spid="70667" grpId="0" animBg="1"/>
      <p:bldP spid="706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258763" y="649288"/>
          <a:ext cx="8999537" cy="51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3" name="Equation" r:id="rId3" imgW="6197600" imgH="3556000" progId="Equation.DSMT4">
                  <p:embed/>
                </p:oleObj>
              </mc:Choice>
              <mc:Fallback>
                <p:oleObj name="Equation" r:id="rId3" imgW="6197600" imgH="3556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649288"/>
                        <a:ext cx="8999537" cy="515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58763" y="5805488"/>
            <a:ext cx="85042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第二阶段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从得到的基本可行解出发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用单纯形法求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(L)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的最优解</a:t>
            </a:r>
            <a:r>
              <a:rPr kumimoji="1" lang="en-US" altLang="zh-CN" sz="2400" b="1">
                <a:solidFill>
                  <a:srgbClr val="FFFF99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CC66"/>
                </a:solidFill>
              </a:rPr>
              <a:t> </a:t>
            </a:r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96336"/>
              </p:ext>
            </p:extLst>
          </p:nvPr>
        </p:nvGraphicFramePr>
        <p:xfrm>
          <a:off x="534987" y="1340768"/>
          <a:ext cx="8074025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85" name="Equation" r:id="rId3" imgW="103022400" imgH="57607200" progId="Equation.DSMT4">
                  <p:embed/>
                </p:oleObj>
              </mc:Choice>
              <mc:Fallback>
                <p:oleObj name="Equation" r:id="rId3" imgW="103022400" imgH="5760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" y="1340768"/>
                        <a:ext cx="8074025" cy="402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0796" y="609600"/>
            <a:ext cx="22942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rgbClr val="FF0000"/>
                </a:solidFill>
              </a:rPr>
              <a:t>矩阵形式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20303"/>
              </p:ext>
            </p:extLst>
          </p:nvPr>
        </p:nvGraphicFramePr>
        <p:xfrm>
          <a:off x="179512" y="548680"/>
          <a:ext cx="3816424" cy="237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67" name="Equation" r:id="rId3" imgW="2476500" imgH="1536700" progId="Equation.DSMT4">
                  <p:embed/>
                </p:oleObj>
              </mc:Choice>
              <mc:Fallback>
                <p:oleObj name="Equation" r:id="rId3" imgW="2476500" imgH="153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3816424" cy="2378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6087"/>
              </p:ext>
            </p:extLst>
          </p:nvPr>
        </p:nvGraphicFramePr>
        <p:xfrm>
          <a:off x="323528" y="3284984"/>
          <a:ext cx="386350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68" name="Equation" r:id="rId5" imgW="2184120" imgH="203040" progId="Equation.DSMT4">
                  <p:embed/>
                </p:oleObj>
              </mc:Choice>
              <mc:Fallback>
                <p:oleObj name="Equation" r:id="rId5" imgW="2184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84984"/>
                        <a:ext cx="3863506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597527"/>
              </p:ext>
            </p:extLst>
          </p:nvPr>
        </p:nvGraphicFramePr>
        <p:xfrm>
          <a:off x="942752" y="3620590"/>
          <a:ext cx="4997400" cy="235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69" name="Equation" r:id="rId7" imgW="2489040" imgH="1168200" progId="Equation.DSMT4">
                  <p:embed/>
                </p:oleObj>
              </mc:Choice>
              <mc:Fallback>
                <p:oleObj name="Equation" r:id="rId7" imgW="2489040" imgH="1168200" progId="Equation.DSMT4">
                  <p:embed/>
                  <p:pic>
                    <p:nvPicPr>
                      <p:cNvPr id="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52" y="3620590"/>
                        <a:ext cx="4997400" cy="2350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66" name="Group 38"/>
          <p:cNvGrpSpPr/>
          <p:nvPr/>
        </p:nvGrpSpPr>
        <p:grpSpPr bwMode="auto">
          <a:xfrm>
            <a:off x="0" y="715019"/>
            <a:ext cx="6324600" cy="5448300"/>
            <a:chOff x="672" y="792"/>
            <a:chExt cx="3984" cy="3432"/>
          </a:xfrm>
          <a:noFill/>
        </p:grpSpPr>
        <p:sp>
          <p:nvSpPr>
            <p:cNvPr id="73730" name="Rectangle 2"/>
            <p:cNvSpPr>
              <a:spLocks noChangeArrowheads="1"/>
            </p:cNvSpPr>
            <p:nvPr/>
          </p:nvSpPr>
          <p:spPr bwMode="auto">
            <a:xfrm>
              <a:off x="950" y="792"/>
              <a:ext cx="328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            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6          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3731" name="Rectangle 3"/>
            <p:cNvSpPr>
              <a:spLocks noChangeArrowheads="1"/>
            </p:cNvSpPr>
            <p:nvPr/>
          </p:nvSpPr>
          <p:spPr bwMode="auto">
            <a:xfrm>
              <a:off x="972" y="1104"/>
              <a:ext cx="330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1        -1         0         0         1        0</a:t>
              </a:r>
            </a:p>
          </p:txBody>
        </p:sp>
        <p:sp>
          <p:nvSpPr>
            <p:cNvPr id="73732" name="Rectangle 4"/>
            <p:cNvSpPr>
              <a:spLocks noChangeArrowheads="1"/>
            </p:cNvSpPr>
            <p:nvPr/>
          </p:nvSpPr>
          <p:spPr bwMode="auto">
            <a:xfrm>
              <a:off x="952" y="1344"/>
              <a:ext cx="331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-1        1        0        -1         0         0        1</a:t>
              </a:r>
            </a:p>
          </p:txBody>
        </p:sp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960" y="1824"/>
              <a:ext cx="331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2        -1        -1         0         0        0</a:t>
              </a:r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960" y="1584"/>
              <a:ext cx="323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1        2        0         0         1         0        0</a:t>
              </a:r>
            </a:p>
          </p:txBody>
        </p:sp>
        <p:sp>
          <p:nvSpPr>
            <p:cNvPr id="73736" name="Rectangle 8"/>
            <p:cNvSpPr>
              <a:spLocks noChangeArrowheads="1"/>
            </p:cNvSpPr>
            <p:nvPr/>
          </p:nvSpPr>
          <p:spPr bwMode="auto">
            <a:xfrm>
              <a:off x="684" y="1104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</a:p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7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4348" y="1124"/>
              <a:ext cx="212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4368" y="1824"/>
              <a:ext cx="21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960" y="2544"/>
              <a:ext cx="334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3        0         0         2         1         0        -2</a:t>
              </a:r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960" y="2304"/>
              <a:ext cx="331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-1        1        0        -1         0         0        1</a:t>
              </a:r>
            </a:p>
          </p:txBody>
        </p:sp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960" y="2064"/>
              <a:ext cx="326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        0        -1         1         0         1      -1</a:t>
              </a:r>
            </a:p>
          </p:txBody>
        </p:sp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960" y="2784"/>
              <a:ext cx="326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        0        -1        1         0         0       -2</a:t>
              </a:r>
            </a:p>
          </p:txBody>
        </p: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960" y="3024"/>
              <a:ext cx="338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0       -1/2       1/2       0       1/2    -1/2</a:t>
              </a:r>
            </a:p>
          </p:txBody>
        </p:sp>
        <p:sp>
          <p:nvSpPr>
            <p:cNvPr id="73744" name="Rectangle 16"/>
            <p:cNvSpPr>
              <a:spLocks noChangeArrowheads="1"/>
            </p:cNvSpPr>
            <p:nvPr/>
          </p:nvSpPr>
          <p:spPr bwMode="auto">
            <a:xfrm>
              <a:off x="960" y="3312"/>
              <a:ext cx="333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1       -1/2      -1/2       0       1/2    1/2</a:t>
              </a:r>
            </a:p>
          </p:txBody>
        </p:sp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960" y="3600"/>
              <a:ext cx="333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0       3/2       1/2       1      -1/3    -1/2</a:t>
              </a:r>
            </a:p>
          </p:txBody>
        </p:sp>
        <p:sp>
          <p:nvSpPr>
            <p:cNvPr id="73747" name="Rectangle 19"/>
            <p:cNvSpPr>
              <a:spLocks noChangeArrowheads="1"/>
            </p:cNvSpPr>
            <p:nvPr/>
          </p:nvSpPr>
          <p:spPr bwMode="auto">
            <a:xfrm>
              <a:off x="960" y="3888"/>
              <a:ext cx="326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0        0        -2         0         0       -1</a:t>
              </a:r>
            </a:p>
          </p:txBody>
        </p:sp>
        <p:sp>
          <p:nvSpPr>
            <p:cNvPr id="73748" name="Rectangle 20"/>
            <p:cNvSpPr>
              <a:spLocks noChangeArrowheads="1"/>
            </p:cNvSpPr>
            <p:nvPr/>
          </p:nvSpPr>
          <p:spPr bwMode="auto">
            <a:xfrm>
              <a:off x="672" y="2016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672" y="3024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750" name="Rectangle 22"/>
            <p:cNvSpPr>
              <a:spLocks noChangeArrowheads="1"/>
            </p:cNvSpPr>
            <p:nvPr/>
          </p:nvSpPr>
          <p:spPr bwMode="auto">
            <a:xfrm>
              <a:off x="4368" y="2064"/>
              <a:ext cx="212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4368" y="3072"/>
              <a:ext cx="212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3752" name="Rectangle 24"/>
            <p:cNvSpPr>
              <a:spLocks noChangeArrowheads="1"/>
            </p:cNvSpPr>
            <p:nvPr/>
          </p:nvSpPr>
          <p:spPr bwMode="auto">
            <a:xfrm>
              <a:off x="4368" y="2784"/>
              <a:ext cx="21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4368" y="3888"/>
              <a:ext cx="21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3754" name="Line 26"/>
            <p:cNvSpPr>
              <a:spLocks noChangeShapeType="1"/>
            </p:cNvSpPr>
            <p:nvPr/>
          </p:nvSpPr>
          <p:spPr bwMode="auto">
            <a:xfrm>
              <a:off x="960" y="1104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7" name="Line 29"/>
            <p:cNvSpPr>
              <a:spLocks noChangeShapeType="1"/>
            </p:cNvSpPr>
            <p:nvPr/>
          </p:nvSpPr>
          <p:spPr bwMode="auto">
            <a:xfrm>
              <a:off x="960" y="1824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8" name="Line 30"/>
            <p:cNvSpPr>
              <a:spLocks noChangeShapeType="1"/>
            </p:cNvSpPr>
            <p:nvPr/>
          </p:nvSpPr>
          <p:spPr bwMode="auto">
            <a:xfrm>
              <a:off x="960" y="2112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59" name="Line 31"/>
            <p:cNvSpPr>
              <a:spLocks noChangeShapeType="1"/>
            </p:cNvSpPr>
            <p:nvPr/>
          </p:nvSpPr>
          <p:spPr bwMode="auto">
            <a:xfrm>
              <a:off x="960" y="2832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0" name="Line 32"/>
            <p:cNvSpPr>
              <a:spLocks noChangeShapeType="1"/>
            </p:cNvSpPr>
            <p:nvPr/>
          </p:nvSpPr>
          <p:spPr bwMode="auto">
            <a:xfrm>
              <a:off x="960" y="3072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1" name="Line 33"/>
            <p:cNvSpPr>
              <a:spLocks noChangeShapeType="1"/>
            </p:cNvSpPr>
            <p:nvPr/>
          </p:nvSpPr>
          <p:spPr bwMode="auto">
            <a:xfrm>
              <a:off x="960" y="3888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2" name="Line 34"/>
            <p:cNvSpPr>
              <a:spLocks noChangeShapeType="1"/>
            </p:cNvSpPr>
            <p:nvPr/>
          </p:nvSpPr>
          <p:spPr bwMode="auto">
            <a:xfrm>
              <a:off x="960" y="4224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3" name="Line 35"/>
            <p:cNvSpPr>
              <a:spLocks noChangeShapeType="1"/>
            </p:cNvSpPr>
            <p:nvPr/>
          </p:nvSpPr>
          <p:spPr bwMode="auto">
            <a:xfrm>
              <a:off x="960" y="1104"/>
              <a:ext cx="0" cy="31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4656" y="1104"/>
              <a:ext cx="0" cy="31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5" name="Line 37"/>
            <p:cNvSpPr>
              <a:spLocks noChangeShapeType="1"/>
            </p:cNvSpPr>
            <p:nvPr/>
          </p:nvSpPr>
          <p:spPr bwMode="auto">
            <a:xfrm>
              <a:off x="4320" y="1104"/>
              <a:ext cx="0" cy="312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73770" name="Object 42"/>
          <p:cNvGraphicFramePr>
            <a:graphicFrameLocks noChangeAspect="1"/>
          </p:cNvGraphicFramePr>
          <p:nvPr/>
        </p:nvGraphicFramePr>
        <p:xfrm>
          <a:off x="7194550" y="3375025"/>
          <a:ext cx="17033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1" name="Equation" r:id="rId3" imgW="1333500" imgH="1003300" progId="Equation.DSMT4">
                  <p:embed/>
                </p:oleObj>
              </mc:Choice>
              <mc:Fallback>
                <p:oleObj name="Equation" r:id="rId3" imgW="1333500" imgH="10033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3375025"/>
                        <a:ext cx="1703388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1" name="Rectangle 43"/>
          <p:cNvSpPr>
            <a:spLocks noChangeArrowheads="1"/>
          </p:cNvSpPr>
          <p:nvPr/>
        </p:nvSpPr>
        <p:spPr bwMode="auto">
          <a:xfrm>
            <a:off x="1262063" y="1662757"/>
            <a:ext cx="323850" cy="409575"/>
          </a:xfrm>
          <a:prstGeom prst="rect">
            <a:avLst/>
          </a:prstGeom>
          <a:solidFill>
            <a:srgbClr val="00B050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73" name="Rectangle 45"/>
          <p:cNvSpPr>
            <a:spLocks noChangeArrowheads="1"/>
          </p:cNvSpPr>
          <p:nvPr/>
        </p:nvSpPr>
        <p:spPr bwMode="auto">
          <a:xfrm>
            <a:off x="530225" y="2837507"/>
            <a:ext cx="336550" cy="409575"/>
          </a:xfrm>
          <a:prstGeom prst="rect">
            <a:avLst/>
          </a:prstGeom>
          <a:solidFill>
            <a:srgbClr val="00B050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74" name="Rectangle 46"/>
          <p:cNvSpPr>
            <a:spLocks noChangeArrowheads="1"/>
          </p:cNvSpPr>
          <p:nvPr/>
        </p:nvSpPr>
        <p:spPr bwMode="auto">
          <a:xfrm>
            <a:off x="-33562" y="375424"/>
            <a:ext cx="27876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求解第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阶段问题：</a:t>
            </a: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175510"/>
              </p:ext>
            </p:extLst>
          </p:nvPr>
        </p:nvGraphicFramePr>
        <p:xfrm>
          <a:off x="6457858" y="566738"/>
          <a:ext cx="2563905" cy="120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2" name="Equation" r:id="rId5" imgW="2489040" imgH="1168200" progId="Equation.DSMT4">
                  <p:embed/>
                </p:oleObj>
              </mc:Choice>
              <mc:Fallback>
                <p:oleObj name="Equation" r:id="rId5" imgW="2489040" imgH="1168200" progId="Equation.DSMT4">
                  <p:embed/>
                  <p:pic>
                    <p:nvPicPr>
                      <p:cNvPr id="130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858" y="566738"/>
                        <a:ext cx="2563905" cy="1206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51385" y="609377"/>
            <a:ext cx="21748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开始第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阶段：</a:t>
            </a:r>
          </a:p>
        </p:txBody>
      </p:sp>
      <p:grpSp>
        <p:nvGrpSpPr>
          <p:cNvPr id="74795" name="Group 43"/>
          <p:cNvGrpSpPr/>
          <p:nvPr/>
        </p:nvGrpSpPr>
        <p:grpSpPr bwMode="auto">
          <a:xfrm>
            <a:off x="106885" y="1196752"/>
            <a:ext cx="5105400" cy="3663950"/>
            <a:chOff x="528" y="288"/>
            <a:chExt cx="3216" cy="2308"/>
          </a:xfrm>
          <a:noFill/>
        </p:grpSpPr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828" y="288"/>
              <a:ext cx="229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505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74794" name="Group 42"/>
            <p:cNvGrpSpPr/>
            <p:nvPr/>
          </p:nvGrpSpPr>
          <p:grpSpPr bwMode="auto">
            <a:xfrm>
              <a:off x="528" y="572"/>
              <a:ext cx="3216" cy="2024"/>
              <a:chOff x="528" y="572"/>
              <a:chExt cx="3216" cy="2024"/>
            </a:xfrm>
            <a:grpFill/>
          </p:grpSpPr>
          <p:sp>
            <p:nvSpPr>
              <p:cNvPr id="74757" name="Rectangle 5"/>
              <p:cNvSpPr>
                <a:spLocks noChangeArrowheads="1"/>
              </p:cNvSpPr>
              <p:nvPr/>
            </p:nvSpPr>
            <p:spPr bwMode="auto">
              <a:xfrm>
                <a:off x="540" y="572"/>
                <a:ext cx="276" cy="74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74758" name="Rectangle 6"/>
              <p:cNvSpPr>
                <a:spLocks noChangeArrowheads="1"/>
              </p:cNvSpPr>
              <p:nvPr/>
            </p:nvSpPr>
            <p:spPr bwMode="auto">
              <a:xfrm>
                <a:off x="798" y="600"/>
                <a:ext cx="2418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1       0      -1/2      1/2       0</a:t>
                </a:r>
              </a:p>
            </p:txBody>
          </p:sp>
          <p:sp>
            <p:nvSpPr>
              <p:cNvPr id="74759" name="Rectangle 7"/>
              <p:cNvSpPr>
                <a:spLocks noChangeArrowheads="1"/>
              </p:cNvSpPr>
              <p:nvPr/>
            </p:nvSpPr>
            <p:spPr bwMode="auto">
              <a:xfrm>
                <a:off x="854" y="839"/>
                <a:ext cx="2243" cy="29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0       1     -1/2      -1/2      0</a:t>
                </a:r>
              </a:p>
            </p:txBody>
          </p:sp>
          <p:sp>
            <p:nvSpPr>
              <p:cNvPr id="74760" name="Rectangle 8"/>
              <p:cNvSpPr>
                <a:spLocks noChangeArrowheads="1"/>
              </p:cNvSpPr>
              <p:nvPr/>
            </p:nvSpPr>
            <p:spPr bwMode="auto">
              <a:xfrm>
                <a:off x="928" y="1080"/>
                <a:ext cx="2190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0      0       3/2      1/2      1</a:t>
                </a:r>
              </a:p>
            </p:txBody>
          </p:sp>
          <p:sp>
            <p:nvSpPr>
              <p:cNvPr id="74761" name="Rectangle 9"/>
              <p:cNvSpPr>
                <a:spLocks noChangeArrowheads="1"/>
              </p:cNvSpPr>
              <p:nvPr/>
            </p:nvSpPr>
            <p:spPr bwMode="auto">
              <a:xfrm>
                <a:off x="920" y="1320"/>
                <a:ext cx="2206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0       3/2      -1/2      0</a:t>
                </a:r>
              </a:p>
            </p:txBody>
          </p:sp>
          <p:sp>
            <p:nvSpPr>
              <p:cNvPr id="74762" name="Rectangle 10"/>
              <p:cNvSpPr>
                <a:spLocks noChangeArrowheads="1"/>
              </p:cNvSpPr>
              <p:nvPr/>
            </p:nvSpPr>
            <p:spPr bwMode="auto">
              <a:xfrm>
                <a:off x="3264" y="620"/>
                <a:ext cx="202" cy="74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4763" name="Line 11"/>
              <p:cNvSpPr>
                <a:spLocks noChangeShapeType="1"/>
              </p:cNvSpPr>
              <p:nvPr/>
            </p:nvSpPr>
            <p:spPr bwMode="auto">
              <a:xfrm>
                <a:off x="864" y="600"/>
                <a:ext cx="259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64" name="Line 12"/>
              <p:cNvSpPr>
                <a:spLocks noChangeShapeType="1"/>
              </p:cNvSpPr>
              <p:nvPr/>
            </p:nvSpPr>
            <p:spPr bwMode="auto">
              <a:xfrm>
                <a:off x="864" y="1320"/>
                <a:ext cx="259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65" name="Line 13"/>
              <p:cNvSpPr>
                <a:spLocks noChangeShapeType="1"/>
              </p:cNvSpPr>
              <p:nvPr/>
            </p:nvSpPr>
            <p:spPr bwMode="auto">
              <a:xfrm>
                <a:off x="864" y="1608"/>
                <a:ext cx="259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66" name="Line 14"/>
              <p:cNvSpPr>
                <a:spLocks noChangeShapeType="1"/>
              </p:cNvSpPr>
              <p:nvPr/>
            </p:nvSpPr>
            <p:spPr bwMode="auto">
              <a:xfrm>
                <a:off x="864" y="600"/>
                <a:ext cx="0" cy="100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67" name="Line 15"/>
              <p:cNvSpPr>
                <a:spLocks noChangeShapeType="1"/>
              </p:cNvSpPr>
              <p:nvPr/>
            </p:nvSpPr>
            <p:spPr bwMode="auto">
              <a:xfrm>
                <a:off x="3216" y="600"/>
                <a:ext cx="0" cy="100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68" name="Rectangle 16"/>
              <p:cNvSpPr>
                <a:spLocks noChangeArrowheads="1"/>
              </p:cNvSpPr>
              <p:nvPr/>
            </p:nvSpPr>
            <p:spPr bwMode="auto">
              <a:xfrm>
                <a:off x="3264" y="1320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-4</a:t>
                </a:r>
              </a:p>
            </p:txBody>
          </p:sp>
          <p:sp>
            <p:nvSpPr>
              <p:cNvPr id="74769" name="Rectangle 17"/>
              <p:cNvSpPr>
                <a:spLocks noChangeArrowheads="1"/>
              </p:cNvSpPr>
              <p:nvPr/>
            </p:nvSpPr>
            <p:spPr bwMode="auto">
              <a:xfrm>
                <a:off x="528" y="1560"/>
                <a:ext cx="276" cy="74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4770" name="Rectangle 18"/>
              <p:cNvSpPr>
                <a:spLocks noChangeArrowheads="1"/>
              </p:cNvSpPr>
              <p:nvPr/>
            </p:nvSpPr>
            <p:spPr bwMode="auto">
              <a:xfrm>
                <a:off x="786" y="1588"/>
                <a:ext cx="2418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1       0        0      2/3       1/3</a:t>
                </a:r>
              </a:p>
            </p:txBody>
          </p:sp>
          <p:sp>
            <p:nvSpPr>
              <p:cNvPr id="74771" name="Rectangle 19"/>
              <p:cNvSpPr>
                <a:spLocks noChangeArrowheads="1"/>
              </p:cNvSpPr>
              <p:nvPr/>
            </p:nvSpPr>
            <p:spPr bwMode="auto">
              <a:xfrm>
                <a:off x="864" y="1828"/>
                <a:ext cx="2206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1       0      -1/3     1/3</a:t>
                </a:r>
              </a:p>
            </p:txBody>
          </p:sp>
          <p:sp>
            <p:nvSpPr>
              <p:cNvPr id="74772" name="Rectangle 20"/>
              <p:cNvSpPr>
                <a:spLocks noChangeArrowheads="1"/>
              </p:cNvSpPr>
              <p:nvPr/>
            </p:nvSpPr>
            <p:spPr bwMode="auto">
              <a:xfrm>
                <a:off x="916" y="2068"/>
                <a:ext cx="2190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0       1      1/3      2/3</a:t>
                </a:r>
              </a:p>
            </p:txBody>
          </p:sp>
          <p:sp>
            <p:nvSpPr>
              <p:cNvPr id="74773" name="Rectangle 21"/>
              <p:cNvSpPr>
                <a:spLocks noChangeArrowheads="1"/>
              </p:cNvSpPr>
              <p:nvPr/>
            </p:nvSpPr>
            <p:spPr bwMode="auto">
              <a:xfrm>
                <a:off x="904" y="2308"/>
                <a:ext cx="2212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0        0        0       -1        -1</a:t>
                </a:r>
              </a:p>
            </p:txBody>
          </p:sp>
          <p:sp>
            <p:nvSpPr>
              <p:cNvPr id="74774" name="Rectangle 22"/>
              <p:cNvSpPr>
                <a:spLocks noChangeArrowheads="1"/>
              </p:cNvSpPr>
              <p:nvPr/>
            </p:nvSpPr>
            <p:spPr bwMode="auto">
              <a:xfrm>
                <a:off x="3252" y="1594"/>
                <a:ext cx="204" cy="74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4775" name="Line 23"/>
              <p:cNvSpPr>
                <a:spLocks noChangeShapeType="1"/>
              </p:cNvSpPr>
              <p:nvPr/>
            </p:nvSpPr>
            <p:spPr bwMode="auto">
              <a:xfrm>
                <a:off x="852" y="1588"/>
                <a:ext cx="259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76" name="Line 24"/>
              <p:cNvSpPr>
                <a:spLocks noChangeShapeType="1"/>
              </p:cNvSpPr>
              <p:nvPr/>
            </p:nvSpPr>
            <p:spPr bwMode="auto">
              <a:xfrm>
                <a:off x="852" y="1588"/>
                <a:ext cx="0" cy="100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77" name="Line 25"/>
              <p:cNvSpPr>
                <a:spLocks noChangeShapeType="1"/>
              </p:cNvSpPr>
              <p:nvPr/>
            </p:nvSpPr>
            <p:spPr bwMode="auto">
              <a:xfrm>
                <a:off x="3204" y="1588"/>
                <a:ext cx="0" cy="100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78" name="Rectangle 26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288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sz="2400" b="1">
                    <a:latin typeface="Times New Roman" panose="02020603050405020304" pitchFamily="18" charset="0"/>
                  </a:rPr>
                  <a:t>-7</a:t>
                </a:r>
              </a:p>
            </p:txBody>
          </p:sp>
          <p:sp>
            <p:nvSpPr>
              <p:cNvPr id="74790" name="Line 38"/>
              <p:cNvSpPr>
                <a:spLocks noChangeShapeType="1"/>
              </p:cNvSpPr>
              <p:nvPr/>
            </p:nvSpPr>
            <p:spPr bwMode="auto">
              <a:xfrm>
                <a:off x="864" y="2328"/>
                <a:ext cx="288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91" name="Line 39"/>
              <p:cNvSpPr>
                <a:spLocks noChangeShapeType="1"/>
              </p:cNvSpPr>
              <p:nvPr/>
            </p:nvSpPr>
            <p:spPr bwMode="auto">
              <a:xfrm>
                <a:off x="816" y="2592"/>
                <a:ext cx="288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792" name="Rectangle 40"/>
              <p:cNvSpPr>
                <a:spLocks noChangeArrowheads="1"/>
              </p:cNvSpPr>
              <p:nvPr/>
            </p:nvSpPr>
            <p:spPr bwMode="auto">
              <a:xfrm>
                <a:off x="1828" y="1071"/>
                <a:ext cx="328" cy="258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3/2</a:t>
                </a:r>
              </a:p>
            </p:txBody>
          </p:sp>
        </p:grpSp>
      </p:grpSp>
      <p:graphicFrame>
        <p:nvGraphicFramePr>
          <p:cNvPr id="74796" name="Object 44"/>
          <p:cNvGraphicFramePr>
            <a:graphicFrameLocks noChangeAspect="1"/>
          </p:cNvGraphicFramePr>
          <p:nvPr/>
        </p:nvGraphicFramePr>
        <p:xfrm>
          <a:off x="1043608" y="4999037"/>
          <a:ext cx="475773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1" name="Equation" r:id="rId3" imgW="2349500" imgH="673100" progId="Equation.DSMT4">
                  <p:embed/>
                </p:oleObj>
              </mc:Choice>
              <mc:Fallback>
                <p:oleObj name="Equation" r:id="rId3" imgW="2349500" imgH="6731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999037"/>
                        <a:ext cx="475773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324435"/>
              </p:ext>
            </p:extLst>
          </p:nvPr>
        </p:nvGraphicFramePr>
        <p:xfrm>
          <a:off x="5956921" y="2160792"/>
          <a:ext cx="3148501" cy="3526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2" name="Equation" r:id="rId5" imgW="2108200" imgH="2362200" progId="Equation.DSMT4">
                  <p:embed/>
                </p:oleObj>
              </mc:Choice>
              <mc:Fallback>
                <p:oleObj name="Equation" r:id="rId5" imgW="2108200" imgH="23622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921" y="2160792"/>
                        <a:ext cx="3148501" cy="3526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536711"/>
              </p:ext>
            </p:extLst>
          </p:nvPr>
        </p:nvGraphicFramePr>
        <p:xfrm>
          <a:off x="6084168" y="576936"/>
          <a:ext cx="25288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3" name="Equation" r:id="rId7" imgW="1854000" imgH="1143000" progId="Equation.DSMT4">
                  <p:embed/>
                </p:oleObj>
              </mc:Choice>
              <mc:Fallback>
                <p:oleObj name="Equation" r:id="rId7" imgW="1854000" imgH="1143000" progId="Equation.DSMT4">
                  <p:embed/>
                  <p:pic>
                    <p:nvPicPr>
                      <p:cNvPr id="130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576936"/>
                        <a:ext cx="252888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251520" y="476672"/>
          <a:ext cx="3577814" cy="244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4" name="Equation" r:id="rId3" imgW="2247900" imgH="1536700" progId="Equation.DSMT4">
                  <p:embed/>
                </p:oleObj>
              </mc:Choice>
              <mc:Fallback>
                <p:oleObj name="Equation" r:id="rId3" imgW="2247900" imgH="153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6672"/>
                        <a:ext cx="3577814" cy="2447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286518" y="2996952"/>
          <a:ext cx="6054800" cy="293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5" name="Equation" r:id="rId5" imgW="3911600" imgH="1892300" progId="Equation.DSMT4">
                  <p:embed/>
                </p:oleObj>
              </mc:Choice>
              <mc:Fallback>
                <p:oleObj name="Equation" r:id="rId5" imgW="3911600" imgH="189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18" y="2996952"/>
                        <a:ext cx="6054800" cy="2936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6" name="Group 2"/>
          <p:cNvGrpSpPr/>
          <p:nvPr/>
        </p:nvGrpSpPr>
        <p:grpSpPr bwMode="auto">
          <a:xfrm>
            <a:off x="827584" y="2636912"/>
            <a:ext cx="6324600" cy="1676400"/>
            <a:chOff x="384" y="1608"/>
            <a:chExt cx="3984" cy="1056"/>
          </a:xfrm>
          <a:noFill/>
        </p:grpSpPr>
        <p:sp>
          <p:nvSpPr>
            <p:cNvPr id="113667" name="Rectangle 3"/>
            <p:cNvSpPr>
              <a:spLocks noChangeArrowheads="1"/>
            </p:cNvSpPr>
            <p:nvPr/>
          </p:nvSpPr>
          <p:spPr bwMode="auto">
            <a:xfrm>
              <a:off x="864" y="2136"/>
              <a:ext cx="282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 0        -1         0         0        1</a:t>
              </a:r>
            </a:p>
          </p:txBody>
        </p:sp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892" y="1896"/>
              <a:ext cx="280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-2        0        -3        -2        1        0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768" y="1656"/>
              <a:ext cx="288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-1/2       1       1/2       1/2        0      0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892" y="2376"/>
              <a:ext cx="280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-1       0        -4       -2        0         0 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384" y="1608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4080" y="1656"/>
              <a:ext cx="212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4080" y="2376"/>
              <a:ext cx="21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674" name="Line 10"/>
            <p:cNvSpPr>
              <a:spLocks noChangeShapeType="1"/>
            </p:cNvSpPr>
            <p:nvPr/>
          </p:nvSpPr>
          <p:spPr bwMode="auto">
            <a:xfrm>
              <a:off x="672" y="2424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5" name="Line 11"/>
            <p:cNvSpPr>
              <a:spLocks noChangeShapeType="1"/>
            </p:cNvSpPr>
            <p:nvPr/>
          </p:nvSpPr>
          <p:spPr bwMode="auto">
            <a:xfrm>
              <a:off x="672" y="2664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1284784" y="1189112"/>
            <a:ext cx="0" cy="495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7152184" y="1189112"/>
            <a:ext cx="0" cy="495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6618784" y="1189112"/>
            <a:ext cx="0" cy="495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113679" name="Group 15"/>
          <p:cNvGrpSpPr/>
          <p:nvPr/>
        </p:nvGrpSpPr>
        <p:grpSpPr bwMode="auto">
          <a:xfrm>
            <a:off x="827584" y="4345062"/>
            <a:ext cx="6324600" cy="1905000"/>
            <a:chOff x="384" y="2616"/>
            <a:chExt cx="3984" cy="1200"/>
          </a:xfrm>
          <a:noFill/>
        </p:grpSpPr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882" y="2616"/>
              <a:ext cx="291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1         0       1/2        0       1/2 </a:t>
              </a:r>
            </a:p>
          </p:txBody>
        </p:sp>
        <p:sp>
          <p:nvSpPr>
            <p:cNvPr id="113681" name="Rectangle 17"/>
            <p:cNvSpPr>
              <a:spLocks noChangeArrowheads="1"/>
            </p:cNvSpPr>
            <p:nvPr/>
          </p:nvSpPr>
          <p:spPr bwMode="auto">
            <a:xfrm>
              <a:off x="860" y="2904"/>
              <a:ext cx="278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 0        -5        -2        1        2</a:t>
              </a:r>
            </a:p>
          </p:txBody>
        </p:sp>
        <p:sp>
          <p:nvSpPr>
            <p:cNvPr id="113682" name="Rectangle 18"/>
            <p:cNvSpPr>
              <a:spLocks noChangeArrowheads="1"/>
            </p:cNvSpPr>
            <p:nvPr/>
          </p:nvSpPr>
          <p:spPr bwMode="auto">
            <a:xfrm>
              <a:off x="864" y="3168"/>
              <a:ext cx="277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0         -1        0         0        1</a:t>
              </a:r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384" y="2616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4080" y="2664"/>
              <a:ext cx="212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685" name="Rectangle 21"/>
            <p:cNvSpPr>
              <a:spLocks noChangeArrowheads="1"/>
            </p:cNvSpPr>
            <p:nvPr/>
          </p:nvSpPr>
          <p:spPr bwMode="auto">
            <a:xfrm>
              <a:off x="4128" y="3480"/>
              <a:ext cx="11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>
              <a:off x="672" y="3480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7" name="Line 23"/>
            <p:cNvSpPr>
              <a:spLocks noChangeShapeType="1"/>
            </p:cNvSpPr>
            <p:nvPr/>
          </p:nvSpPr>
          <p:spPr bwMode="auto">
            <a:xfrm>
              <a:off x="672" y="3816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88" name="Rectangle 24"/>
            <p:cNvSpPr>
              <a:spLocks noChangeArrowheads="1"/>
            </p:cNvSpPr>
            <p:nvPr/>
          </p:nvSpPr>
          <p:spPr bwMode="auto">
            <a:xfrm>
              <a:off x="2184" y="3504"/>
              <a:ext cx="16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13689" name="Group 25"/>
          <p:cNvGrpSpPr/>
          <p:nvPr/>
        </p:nvGrpSpPr>
        <p:grpSpPr bwMode="auto">
          <a:xfrm>
            <a:off x="846634" y="477912"/>
            <a:ext cx="6305550" cy="2095500"/>
            <a:chOff x="396" y="248"/>
            <a:chExt cx="3972" cy="1320"/>
          </a:xfrm>
          <a:noFill/>
        </p:grpSpPr>
        <p:sp>
          <p:nvSpPr>
            <p:cNvPr id="113690" name="Rectangle 26"/>
            <p:cNvSpPr>
              <a:spLocks noChangeArrowheads="1"/>
            </p:cNvSpPr>
            <p:nvPr/>
          </p:nvSpPr>
          <p:spPr bwMode="auto">
            <a:xfrm>
              <a:off x="870" y="248"/>
              <a:ext cx="286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           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5            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113691" name="Rectangle 27"/>
            <p:cNvSpPr>
              <a:spLocks noChangeArrowheads="1"/>
            </p:cNvSpPr>
            <p:nvPr/>
          </p:nvSpPr>
          <p:spPr bwMode="auto">
            <a:xfrm>
              <a:off x="864" y="560"/>
              <a:ext cx="2820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-1        2         1        1         0         0</a:t>
              </a:r>
            </a:p>
          </p:txBody>
        </p: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860" y="800"/>
              <a:ext cx="2836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-4        4        -1         0         1        0</a:t>
              </a:r>
            </a:p>
          </p:txBody>
        </p:sp>
        <p:sp>
          <p:nvSpPr>
            <p:cNvPr id="113693" name="Rectangle 29"/>
            <p:cNvSpPr>
              <a:spLocks noChangeArrowheads="1"/>
            </p:cNvSpPr>
            <p:nvPr/>
          </p:nvSpPr>
          <p:spPr bwMode="auto">
            <a:xfrm>
              <a:off x="864" y="1280"/>
              <a:ext cx="278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-3       4        -2         0         0        0</a:t>
              </a:r>
            </a:p>
          </p:txBody>
        </p:sp>
        <p:sp>
          <p:nvSpPr>
            <p:cNvPr id="113694" name="Rectangle 30"/>
            <p:cNvSpPr>
              <a:spLocks noChangeArrowheads="1"/>
            </p:cNvSpPr>
            <p:nvPr/>
          </p:nvSpPr>
          <p:spPr bwMode="auto">
            <a:xfrm>
              <a:off x="924" y="1040"/>
              <a:ext cx="272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0       -1         0         0        1</a:t>
              </a:r>
            </a:p>
          </p:txBody>
        </p:sp>
        <p:sp>
          <p:nvSpPr>
            <p:cNvPr id="113695" name="Rectangle 31"/>
            <p:cNvSpPr>
              <a:spLocks noChangeArrowheads="1"/>
            </p:cNvSpPr>
            <p:nvPr/>
          </p:nvSpPr>
          <p:spPr bwMode="auto">
            <a:xfrm>
              <a:off x="396" y="560"/>
              <a:ext cx="276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</a:t>
              </a:r>
            </a:p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3696" name="Rectangle 32"/>
            <p:cNvSpPr>
              <a:spLocks noChangeArrowheads="1"/>
            </p:cNvSpPr>
            <p:nvPr/>
          </p:nvSpPr>
          <p:spPr bwMode="auto">
            <a:xfrm>
              <a:off x="4060" y="580"/>
              <a:ext cx="212" cy="7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4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3697" name="Rectangle 33"/>
            <p:cNvSpPr>
              <a:spLocks noChangeArrowheads="1"/>
            </p:cNvSpPr>
            <p:nvPr/>
          </p:nvSpPr>
          <p:spPr bwMode="auto">
            <a:xfrm>
              <a:off x="4080" y="1280"/>
              <a:ext cx="212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3698" name="Line 34"/>
            <p:cNvSpPr>
              <a:spLocks noChangeShapeType="1"/>
            </p:cNvSpPr>
            <p:nvPr/>
          </p:nvSpPr>
          <p:spPr bwMode="auto">
            <a:xfrm>
              <a:off x="672" y="560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99" name="Line 35"/>
            <p:cNvSpPr>
              <a:spLocks noChangeShapeType="1"/>
            </p:cNvSpPr>
            <p:nvPr/>
          </p:nvSpPr>
          <p:spPr bwMode="auto">
            <a:xfrm>
              <a:off x="672" y="1280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700" name="Line 36"/>
            <p:cNvSpPr>
              <a:spLocks noChangeShapeType="1"/>
            </p:cNvSpPr>
            <p:nvPr/>
          </p:nvSpPr>
          <p:spPr bwMode="auto">
            <a:xfrm>
              <a:off x="672" y="1568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2413497" y="992262"/>
            <a:ext cx="349250" cy="469900"/>
          </a:xfrm>
          <a:prstGeom prst="rect">
            <a:avLst/>
          </a:prstGeom>
          <a:solidFill>
            <a:srgbClr val="00B050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1632447" y="3475112"/>
            <a:ext cx="349250" cy="469900"/>
          </a:xfrm>
          <a:prstGeom prst="rect">
            <a:avLst/>
          </a:prstGeom>
          <a:solidFill>
            <a:srgbClr val="00B050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3134222" y="4772100"/>
            <a:ext cx="450850" cy="469900"/>
          </a:xfrm>
          <a:prstGeom prst="rect">
            <a:avLst/>
          </a:prstGeom>
          <a:solidFill>
            <a:srgbClr val="00B050"/>
          </a:solidFill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-5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1" grpId="0" animBg="1"/>
      <p:bldP spid="113702" grpId="0" animBg="1"/>
      <p:bldP spid="11370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66" name="Object 42"/>
          <p:cNvGraphicFramePr>
            <a:graphicFrameLocks noChangeAspect="1"/>
          </p:cNvGraphicFramePr>
          <p:nvPr/>
        </p:nvGraphicFramePr>
        <p:xfrm>
          <a:off x="6491579" y="1696845"/>
          <a:ext cx="2087563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4" name="Equation" r:id="rId3" imgW="1333500" imgH="1003300" progId="Equation.DSMT4">
                  <p:embed/>
                </p:oleObj>
              </mc:Choice>
              <mc:Fallback>
                <p:oleObj name="Equation" r:id="rId3" imgW="1333500" imgH="10033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579" y="1696845"/>
                        <a:ext cx="2087563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900" name="Group 76"/>
          <p:cNvGrpSpPr/>
          <p:nvPr/>
        </p:nvGrpSpPr>
        <p:grpSpPr bwMode="auto">
          <a:xfrm>
            <a:off x="978822" y="4246963"/>
            <a:ext cx="4084369" cy="2036881"/>
            <a:chOff x="336" y="2832"/>
            <a:chExt cx="2736" cy="1392"/>
          </a:xfrm>
        </p:grpSpPr>
        <p:sp>
          <p:nvSpPr>
            <p:cNvPr id="77881" name="Rectangle 57"/>
            <p:cNvSpPr>
              <a:spLocks noChangeArrowheads="1"/>
            </p:cNvSpPr>
            <p:nvPr/>
          </p:nvSpPr>
          <p:spPr bwMode="auto">
            <a:xfrm>
              <a:off x="720" y="2832"/>
              <a:ext cx="18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  </a:t>
              </a:r>
            </a:p>
          </p:txBody>
        </p:sp>
        <p:sp>
          <p:nvSpPr>
            <p:cNvPr id="77882" name="Rectangle 58"/>
            <p:cNvSpPr>
              <a:spLocks noChangeArrowheads="1"/>
            </p:cNvSpPr>
            <p:nvPr/>
          </p:nvSpPr>
          <p:spPr bwMode="auto">
            <a:xfrm>
              <a:off x="720" y="3696"/>
              <a:ext cx="170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0       0       2/5</a:t>
              </a:r>
            </a:p>
          </p:txBody>
        </p:sp>
        <p:sp>
          <p:nvSpPr>
            <p:cNvPr id="77883" name="Rectangle 59"/>
            <p:cNvSpPr>
              <a:spLocks noChangeArrowheads="1"/>
            </p:cNvSpPr>
            <p:nvPr/>
          </p:nvSpPr>
          <p:spPr bwMode="auto">
            <a:xfrm>
              <a:off x="720" y="3456"/>
              <a:ext cx="175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0        1       2/5</a:t>
              </a:r>
            </a:p>
          </p:txBody>
        </p:sp>
        <p:sp>
          <p:nvSpPr>
            <p:cNvPr id="77884" name="Rectangle 60"/>
            <p:cNvSpPr>
              <a:spLocks noChangeArrowheads="1"/>
            </p:cNvSpPr>
            <p:nvPr/>
          </p:nvSpPr>
          <p:spPr bwMode="auto">
            <a:xfrm>
              <a:off x="768" y="3936"/>
              <a:ext cx="176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0       0     -1/10 </a:t>
              </a:r>
            </a:p>
          </p:txBody>
        </p:sp>
        <p:sp>
          <p:nvSpPr>
            <p:cNvPr id="77885" name="Rectangle 61"/>
            <p:cNvSpPr>
              <a:spLocks noChangeArrowheads="1"/>
            </p:cNvSpPr>
            <p:nvPr/>
          </p:nvSpPr>
          <p:spPr bwMode="auto">
            <a:xfrm>
              <a:off x="336" y="3140"/>
              <a:ext cx="276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86" name="Rectangle 62"/>
            <p:cNvSpPr>
              <a:spLocks noChangeArrowheads="1"/>
            </p:cNvSpPr>
            <p:nvPr/>
          </p:nvSpPr>
          <p:spPr bwMode="auto">
            <a:xfrm>
              <a:off x="2784" y="3236"/>
              <a:ext cx="212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87" name="Rectangle 63"/>
            <p:cNvSpPr>
              <a:spLocks noChangeArrowheads="1"/>
            </p:cNvSpPr>
            <p:nvPr/>
          </p:nvSpPr>
          <p:spPr bwMode="auto">
            <a:xfrm>
              <a:off x="2736" y="3936"/>
              <a:ext cx="27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7891" name="Rectangle 67"/>
            <p:cNvSpPr>
              <a:spLocks noChangeArrowheads="1"/>
            </p:cNvSpPr>
            <p:nvPr/>
          </p:nvSpPr>
          <p:spPr bwMode="auto">
            <a:xfrm>
              <a:off x="695" y="3168"/>
              <a:ext cx="184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1         0       1/2 </a:t>
              </a:r>
            </a:p>
          </p:txBody>
        </p:sp>
        <p:sp>
          <p:nvSpPr>
            <p:cNvPr id="77892" name="Line 68"/>
            <p:cNvSpPr>
              <a:spLocks noChangeShapeType="1"/>
            </p:cNvSpPr>
            <p:nvPr/>
          </p:nvSpPr>
          <p:spPr bwMode="auto">
            <a:xfrm>
              <a:off x="624" y="3168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93" name="Line 69"/>
            <p:cNvSpPr>
              <a:spLocks noChangeShapeType="1"/>
            </p:cNvSpPr>
            <p:nvPr/>
          </p:nvSpPr>
          <p:spPr bwMode="auto">
            <a:xfrm>
              <a:off x="624" y="3936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94" name="Line 70"/>
            <p:cNvSpPr>
              <a:spLocks noChangeShapeType="1"/>
            </p:cNvSpPr>
            <p:nvPr/>
          </p:nvSpPr>
          <p:spPr bwMode="auto">
            <a:xfrm>
              <a:off x="624" y="4224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95" name="Line 71"/>
            <p:cNvSpPr>
              <a:spLocks noChangeShapeType="1"/>
            </p:cNvSpPr>
            <p:nvPr/>
          </p:nvSpPr>
          <p:spPr bwMode="auto">
            <a:xfrm>
              <a:off x="624" y="316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96" name="Line 72"/>
            <p:cNvSpPr>
              <a:spLocks noChangeShapeType="1"/>
            </p:cNvSpPr>
            <p:nvPr/>
          </p:nvSpPr>
          <p:spPr bwMode="auto">
            <a:xfrm>
              <a:off x="2640" y="316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97" name="Line 73"/>
            <p:cNvSpPr>
              <a:spLocks noChangeShapeType="1"/>
            </p:cNvSpPr>
            <p:nvPr/>
          </p:nvSpPr>
          <p:spPr bwMode="auto">
            <a:xfrm>
              <a:off x="3072" y="316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899" name="Group 75"/>
          <p:cNvGrpSpPr/>
          <p:nvPr/>
        </p:nvGrpSpPr>
        <p:grpSpPr bwMode="auto">
          <a:xfrm>
            <a:off x="88901" y="548679"/>
            <a:ext cx="6127749" cy="4115485"/>
            <a:chOff x="144" y="48"/>
            <a:chExt cx="4080" cy="2856"/>
          </a:xfrm>
        </p:grpSpPr>
        <p:sp>
          <p:nvSpPr>
            <p:cNvPr id="77826" name="Rectangle 2"/>
            <p:cNvSpPr>
              <a:spLocks noChangeArrowheads="1"/>
            </p:cNvSpPr>
            <p:nvPr/>
          </p:nvSpPr>
          <p:spPr bwMode="auto">
            <a:xfrm>
              <a:off x="726" y="48"/>
              <a:ext cx="286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    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          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5            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717" y="1968"/>
              <a:ext cx="293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0       0       2/5       -1/5       3/5</a:t>
              </a:r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672" y="1728"/>
              <a:ext cx="29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0        1       2/5      -1/5      -2/5</a:t>
              </a:r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2068" y="2208"/>
              <a:ext cx="1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672" y="336"/>
              <a:ext cx="29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1         0       1/2        0       1/2 </a:t>
              </a: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672" y="576"/>
              <a:ext cx="278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 0        -5        -2        1        2</a:t>
              </a: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684" y="816"/>
              <a:ext cx="277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 0         -1        0         0        1</a:t>
              </a: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240" y="1412"/>
              <a:ext cx="276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192" y="336"/>
              <a:ext cx="276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3936" y="1412"/>
              <a:ext cx="212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3936" y="384"/>
              <a:ext cx="212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3984" y="2208"/>
              <a:ext cx="11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7846" name="Rectangle 22"/>
            <p:cNvSpPr>
              <a:spLocks noChangeArrowheads="1"/>
            </p:cNvSpPr>
            <p:nvPr/>
          </p:nvSpPr>
          <p:spPr bwMode="auto">
            <a:xfrm>
              <a:off x="3984" y="1104"/>
              <a:ext cx="11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>
              <a:off x="528" y="360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48" name="Line 24"/>
            <p:cNvSpPr>
              <a:spLocks noChangeShapeType="1"/>
            </p:cNvSpPr>
            <p:nvPr/>
          </p:nvSpPr>
          <p:spPr bwMode="auto">
            <a:xfrm>
              <a:off x="528" y="1104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49" name="Line 25"/>
            <p:cNvSpPr>
              <a:spLocks noChangeShapeType="1"/>
            </p:cNvSpPr>
            <p:nvPr/>
          </p:nvSpPr>
          <p:spPr bwMode="auto">
            <a:xfrm>
              <a:off x="528" y="1392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50" name="Line 26"/>
            <p:cNvSpPr>
              <a:spLocks noChangeShapeType="1"/>
            </p:cNvSpPr>
            <p:nvPr/>
          </p:nvSpPr>
          <p:spPr bwMode="auto">
            <a:xfrm>
              <a:off x="528" y="2208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>
              <a:off x="528" y="2496"/>
              <a:ext cx="36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57" name="Rectangle 33"/>
            <p:cNvSpPr>
              <a:spLocks noChangeArrowheads="1"/>
            </p:cNvSpPr>
            <p:nvPr/>
          </p:nvSpPr>
          <p:spPr bwMode="auto">
            <a:xfrm>
              <a:off x="1944" y="1104"/>
              <a:ext cx="1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1682" y="596"/>
              <a:ext cx="284" cy="296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-5</a:t>
              </a:r>
            </a:p>
          </p:txBody>
        </p:sp>
        <p:sp>
          <p:nvSpPr>
            <p:cNvPr id="77861" name="Rectangle 37"/>
            <p:cNvSpPr>
              <a:spLocks noChangeArrowheads="1"/>
            </p:cNvSpPr>
            <p:nvPr/>
          </p:nvSpPr>
          <p:spPr bwMode="auto">
            <a:xfrm>
              <a:off x="672" y="1440"/>
              <a:ext cx="29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1         0       1/2        0       1/2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528" y="336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3744" y="336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4224" y="336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>
              <a:off x="528" y="1104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898" name="Rectangle 74"/>
            <p:cNvSpPr>
              <a:spLocks noChangeArrowheads="1"/>
            </p:cNvSpPr>
            <p:nvPr/>
          </p:nvSpPr>
          <p:spPr bwMode="auto">
            <a:xfrm>
              <a:off x="144" y="2616"/>
              <a:ext cx="98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第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阶段：</a:t>
              </a:r>
            </a:p>
          </p:txBody>
        </p:sp>
      </p:grpSp>
      <p:graphicFrame>
        <p:nvGraphicFramePr>
          <p:cNvPr id="77901" name="Object 77"/>
          <p:cNvGraphicFramePr>
            <a:graphicFrameLocks noChangeAspect="1"/>
          </p:cNvGraphicFramePr>
          <p:nvPr/>
        </p:nvGraphicFramePr>
        <p:xfrm>
          <a:off x="6216650" y="4191075"/>
          <a:ext cx="2046288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5" name="Equation" r:id="rId5" imgW="1066800" imgH="1003300" progId="Equation.DSMT4">
                  <p:embed/>
                </p:oleObj>
              </mc:Choice>
              <mc:Fallback>
                <p:oleObj name="Equation" r:id="rId5" imgW="1066800" imgH="10033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191075"/>
                        <a:ext cx="2046288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02" name="Object 78"/>
          <p:cNvGraphicFramePr>
            <a:graphicFrameLocks noChangeAspect="1"/>
          </p:cNvGraphicFramePr>
          <p:nvPr/>
        </p:nvGraphicFramePr>
        <p:xfrm>
          <a:off x="6880863" y="525073"/>
          <a:ext cx="16573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6" name="公式" r:id="rId7" imgW="698500" imgH="215900" progId="Equation.3">
                  <p:embed/>
                </p:oleObj>
              </mc:Choice>
              <mc:Fallback>
                <p:oleObj name="公式" r:id="rId7" imgW="698500" imgH="2159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863" y="525073"/>
                        <a:ext cx="16573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23102" y="457200"/>
            <a:ext cx="143981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大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法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22639"/>
              </p:ext>
            </p:extLst>
          </p:nvPr>
        </p:nvGraphicFramePr>
        <p:xfrm>
          <a:off x="1835696" y="609287"/>
          <a:ext cx="5576863" cy="296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04" name="Equation" r:id="rId3" imgW="4229100" imgH="2247900" progId="Equation.DSMT4">
                  <p:embed/>
                </p:oleObj>
              </mc:Choice>
              <mc:Fallback>
                <p:oleObj name="Equation" r:id="rId3" imgW="4229100" imgH="2247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609287"/>
                        <a:ext cx="5576863" cy="296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7323" y="3571875"/>
            <a:ext cx="78930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用单纯形法求解问题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(*)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，其结果必为下列几种情形之一：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024674"/>
              </p:ext>
            </p:extLst>
          </p:nvPr>
        </p:nvGraphicFramePr>
        <p:xfrm>
          <a:off x="220425" y="4012741"/>
          <a:ext cx="88963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05" name="Equation" r:id="rId5" imgW="5181600" imgH="647700" progId="Equation.DSMT4">
                  <p:embed/>
                </p:oleObj>
              </mc:Choice>
              <mc:Fallback>
                <p:oleObj name="Equation" r:id="rId5" imgW="5181600" imgH="647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25" y="4012741"/>
                        <a:ext cx="88963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64280"/>
              </p:ext>
            </p:extLst>
          </p:nvPr>
        </p:nvGraphicFramePr>
        <p:xfrm>
          <a:off x="197323" y="4985419"/>
          <a:ext cx="82597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06" name="Equation" r:id="rId7" imgW="4813300" imgH="647700" progId="Equation.DSMT4">
                  <p:embed/>
                </p:oleObj>
              </mc:Choice>
              <mc:Fallback>
                <p:oleObj name="Equation" r:id="rId7" imgW="4813300" imgH="647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3" y="4985419"/>
                        <a:ext cx="825976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107504" y="533103"/>
          <a:ext cx="63341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34" name="Equation" r:id="rId3" imgW="3721100" imgH="1054100" progId="Equation.DSMT4">
                  <p:embed/>
                </p:oleObj>
              </mc:Choice>
              <mc:Fallback>
                <p:oleObj name="Equation" r:id="rId3" imgW="3721100" imgH="1054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33103"/>
                        <a:ext cx="6334125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130936"/>
              </p:ext>
            </p:extLst>
          </p:nvPr>
        </p:nvGraphicFramePr>
        <p:xfrm>
          <a:off x="107504" y="2204864"/>
          <a:ext cx="7748835" cy="1542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35" name="Equation" r:id="rId5" imgW="3035160" imgH="787320" progId="Equation.DSMT4">
                  <p:embed/>
                </p:oleObj>
              </mc:Choice>
              <mc:Fallback>
                <p:oleObj name="Equation" r:id="rId5" imgW="3035160" imgH="787320" progId="Equation.DSMT4">
                  <p:embed/>
                  <p:pic>
                    <p:nvPicPr>
                      <p:cNvPr id="115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204864"/>
                        <a:ext cx="7748835" cy="1542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323528" y="692150"/>
          <a:ext cx="4389438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6" name="Equation" r:id="rId3" imgW="2476500" imgH="1536700" progId="Equation.DSMT4">
                  <p:embed/>
                </p:oleObj>
              </mc:Choice>
              <mc:Fallback>
                <p:oleObj name="Equation" r:id="rId3" imgW="2476500" imgH="153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92150"/>
                        <a:ext cx="4389438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323528" y="3429000"/>
          <a:ext cx="5976391" cy="294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7" name="Equation" r:id="rId5" imgW="3975100" imgH="1968500" progId="Equation.DSMT4">
                  <p:embed/>
                </p:oleObj>
              </mc:Choice>
              <mc:Fallback>
                <p:oleObj name="Equation" r:id="rId5" imgW="3975100" imgH="196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5976391" cy="294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83568" y="332656"/>
            <a:ext cx="5086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251768" y="783506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        1       -1        0        0        1        0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51768" y="1243881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-1       1        0       -1        0        0        1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251768" y="1628056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1        2        0        0        1        0        0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251768" y="2036043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     2M+1    -M    -M      0       0        0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251768" y="2564681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        0       -1        1        0        1       -1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51768" y="3044106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-1       1        0       -1        0        0        1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323205" y="3428281"/>
            <a:ext cx="5761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3        0        0        2        1        0       -2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323205" y="3836268"/>
            <a:ext cx="5761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2M+3    0    -M     M+1     0        0     -2M-1</a:t>
            </a: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100955" y="764456"/>
            <a:ext cx="43815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</a:p>
          <a:p>
            <a:pPr algn="ctr"/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100955" y="2564681"/>
            <a:ext cx="43815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467668" y="764456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467668" y="206144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467668" y="2564681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467668" y="386166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467668" y="4364906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467668" y="764456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6060430" y="818431"/>
            <a:ext cx="33655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6084243" y="2674218"/>
            <a:ext cx="33655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5939780" y="764456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6876405" y="764456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6060430" y="2107481"/>
            <a:ext cx="6238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4M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5998518" y="3907706"/>
            <a:ext cx="87788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2M-1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1404293" y="1213718"/>
            <a:ext cx="358775" cy="469900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653405" y="2582143"/>
            <a:ext cx="349250" cy="469900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87357"/>
              </p:ext>
            </p:extLst>
          </p:nvPr>
        </p:nvGraphicFramePr>
        <p:xfrm>
          <a:off x="5292080" y="4487409"/>
          <a:ext cx="35306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3" name="Equation" r:id="rId3" imgW="2349360" imgH="1218960" progId="Equation.DSMT4">
                  <p:embed/>
                </p:oleObj>
              </mc:Choice>
              <mc:Fallback>
                <p:oleObj name="Equation" r:id="rId3" imgW="2349360" imgH="1218960" progId="Equation.DSMT4">
                  <p:embed/>
                  <p:pic>
                    <p:nvPicPr>
                      <p:cNvPr id="1167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487409"/>
                        <a:ext cx="35306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764704"/>
            <a:ext cx="281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0000"/>
                </a:solidFill>
              </a:rPr>
              <a:t>化为标准形式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1484784"/>
            <a:ext cx="828143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i="1" dirty="0"/>
              <a:t>b</a:t>
            </a:r>
            <a:r>
              <a:rPr lang="zh-CN" altLang="en-US" sz="2800" dirty="0"/>
              <a:t>不是每个分量非负。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800" i="1" dirty="0"/>
              <a:t>X</a:t>
            </a:r>
            <a:r>
              <a:rPr lang="zh-CN" altLang="en-US" sz="2800" dirty="0"/>
              <a:t>不是每个分量非负。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约束为不等号，如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“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”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约束：加入非负松驰变量</a:t>
            </a:r>
            <a:endParaRPr lang="zh-CN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185710" y="2852936"/>
            <a:ext cx="6269037" cy="3378200"/>
          </a:xfrm>
          <a:prstGeom prst="rect">
            <a:avLst/>
          </a:prstGeom>
          <a:solidFill>
            <a:srgbClr val="82B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Tx/>
              <a:buSzPct val="100000"/>
            </a:pPr>
            <a:r>
              <a:rPr lang="zh-CN" altLang="en-US" sz="4000" b="1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目标函数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min 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-2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</a:rPr>
              <a:t> +3</a:t>
            </a: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约束条件   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+ 2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8 </a:t>
            </a: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16 </a:t>
            </a: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12</a:t>
            </a: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          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1、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 0</a:t>
            </a:r>
          </a:p>
          <a:p>
            <a:pPr>
              <a:spcBef>
                <a:spcPct val="20000"/>
              </a:spcBef>
              <a:buClrTx/>
              <a:buSzPct val="100000"/>
            </a:pP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979613" y="404813"/>
            <a:ext cx="5086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690688" y="855663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      1     -1/2     1/2        0     1/2      -1/2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690688" y="1316038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1     -1/2    -1/2       0      1/2       1/2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690688" y="1700213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0      3/2      1/2      1     -3/2      -1/2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835150" y="2108200"/>
            <a:ext cx="5761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0     3/2     -2       0    -M-3/2  -M+1/2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690688" y="2636838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        0        0      2/3       1/3        0     -2/3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763713" y="3116263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1        0     -1/3      1/3        0       1/3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763713" y="3500438"/>
            <a:ext cx="57610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 0        1      1/3      2/3       -1     -1/3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835150" y="3908425"/>
            <a:ext cx="57610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0       0     -5/2     -1       -M     -M+1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1331913" y="836613"/>
            <a:ext cx="43815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397000" y="2636838"/>
            <a:ext cx="43815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1763713" y="83661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1763713" y="2133600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763713" y="263683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1763713" y="3933825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>
            <a:off x="1763713" y="443706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1763713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7548563" y="908050"/>
            <a:ext cx="33655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7380288" y="2746375"/>
            <a:ext cx="33655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7235825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8172450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7448550" y="2179638"/>
            <a:ext cx="43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-4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7513638" y="3979863"/>
            <a:ext cx="438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-7</a:t>
            </a:r>
          </a:p>
        </p:txBody>
      </p:sp>
      <p:graphicFrame>
        <p:nvGraphicFramePr>
          <p:cNvPr id="85019" name="Object 27"/>
          <p:cNvGraphicFramePr>
            <a:graphicFrameLocks noChangeAspect="1"/>
          </p:cNvGraphicFramePr>
          <p:nvPr/>
        </p:nvGraphicFramePr>
        <p:xfrm>
          <a:off x="1209675" y="4868863"/>
          <a:ext cx="54324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7" name="Equation" r:id="rId3" imgW="2628900" imgH="609600" progId="Equation.DSMT4">
                  <p:embed/>
                </p:oleObj>
              </mc:Choice>
              <mc:Fallback>
                <p:oleObj name="Equation" r:id="rId3" imgW="2628900" imgH="609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4868863"/>
                        <a:ext cx="54324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3235325" y="1682750"/>
            <a:ext cx="585788" cy="469900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3/2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95536" y="776287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3.4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退化情形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219200" y="1295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412875" y="1735138"/>
          <a:ext cx="4870450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5" name="Equation" r:id="rId3" imgW="2349500" imgH="1536700" progId="Equation.DSMT4">
                  <p:embed/>
                </p:oleObj>
              </mc:Choice>
              <mc:Fallback>
                <p:oleObj name="Equation" r:id="rId3" imgW="2349500" imgH="153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735138"/>
                        <a:ext cx="4870450" cy="318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422" name="Group 78"/>
          <p:cNvGraphicFramePr>
            <a:graphicFrameLocks noGrp="1"/>
          </p:cNvGraphicFramePr>
          <p:nvPr/>
        </p:nvGraphicFramePr>
        <p:xfrm>
          <a:off x="685800" y="609600"/>
          <a:ext cx="7772400" cy="309676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             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-1        0         1         0        0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2"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0        1         0         1        0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1         1        1         0         0        1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        0     -1.5       0         0        0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990600" y="45720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solidFill>
                <a:srgbClr val="FFFF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410" name="Group 66"/>
          <p:cNvGraphicFramePr>
            <a:graphicFrameLocks noGrp="1"/>
          </p:cNvGraphicFramePr>
          <p:nvPr/>
        </p:nvGraphicFramePr>
        <p:xfrm>
          <a:off x="685800" y="3733800"/>
          <a:ext cx="7772400" cy="2118551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295400" indent="-381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7145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171700" indent="-3429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-1        0         1         0        0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 2        1        -2         1    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 2        1        -1         0 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 2      -1.5       2         0  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411" name="Rectangle 67"/>
          <p:cNvSpPr>
            <a:spLocks noChangeArrowheads="1"/>
          </p:cNvSpPr>
          <p:nvPr/>
        </p:nvSpPr>
        <p:spPr bwMode="auto">
          <a:xfrm>
            <a:off x="7380288" y="5229225"/>
            <a:ext cx="3619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57423" name="Group 79"/>
          <p:cNvGrpSpPr/>
          <p:nvPr/>
        </p:nvGrpSpPr>
        <p:grpSpPr bwMode="auto">
          <a:xfrm>
            <a:off x="1979613" y="1628775"/>
            <a:ext cx="5905500" cy="2087563"/>
            <a:chOff x="1247" y="1026"/>
            <a:chExt cx="3720" cy="1315"/>
          </a:xfrm>
        </p:grpSpPr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4596" y="2005"/>
              <a:ext cx="228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412" name="Line 68"/>
            <p:cNvSpPr>
              <a:spLocks noChangeShapeType="1"/>
            </p:cNvSpPr>
            <p:nvPr/>
          </p:nvSpPr>
          <p:spPr bwMode="auto">
            <a:xfrm>
              <a:off x="1247" y="1026"/>
              <a:ext cx="3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7413" name="Line 69"/>
            <p:cNvSpPr>
              <a:spLocks noChangeShapeType="1"/>
            </p:cNvSpPr>
            <p:nvPr/>
          </p:nvSpPr>
          <p:spPr bwMode="auto">
            <a:xfrm>
              <a:off x="1247" y="2024"/>
              <a:ext cx="3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7414" name="Line 70"/>
            <p:cNvSpPr>
              <a:spLocks noChangeShapeType="1"/>
            </p:cNvSpPr>
            <p:nvPr/>
          </p:nvSpPr>
          <p:spPr bwMode="auto">
            <a:xfrm>
              <a:off x="1247" y="2341"/>
              <a:ext cx="3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415" name="Line 71"/>
          <p:cNvSpPr>
            <a:spLocks noChangeShapeType="1"/>
          </p:cNvSpPr>
          <p:nvPr/>
        </p:nvSpPr>
        <p:spPr bwMode="auto">
          <a:xfrm>
            <a:off x="1979613" y="5300663"/>
            <a:ext cx="590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7416" name="Line 72"/>
          <p:cNvSpPr>
            <a:spLocks noChangeShapeType="1"/>
          </p:cNvSpPr>
          <p:nvPr/>
        </p:nvSpPr>
        <p:spPr bwMode="auto">
          <a:xfrm>
            <a:off x="2051050" y="5805488"/>
            <a:ext cx="590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7417" name="Line 73"/>
          <p:cNvSpPr>
            <a:spLocks noChangeShapeType="1"/>
          </p:cNvSpPr>
          <p:nvPr/>
        </p:nvSpPr>
        <p:spPr bwMode="auto">
          <a:xfrm>
            <a:off x="1979613" y="1628775"/>
            <a:ext cx="0" cy="417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7418" name="Line 74"/>
          <p:cNvSpPr>
            <a:spLocks noChangeShapeType="1"/>
          </p:cNvSpPr>
          <p:nvPr/>
        </p:nvSpPr>
        <p:spPr bwMode="auto">
          <a:xfrm>
            <a:off x="7164388" y="1628775"/>
            <a:ext cx="0" cy="417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7419" name="Line 75"/>
          <p:cNvSpPr>
            <a:spLocks noChangeShapeType="1"/>
          </p:cNvSpPr>
          <p:nvPr/>
        </p:nvSpPr>
        <p:spPr bwMode="auto">
          <a:xfrm>
            <a:off x="7956550" y="1628775"/>
            <a:ext cx="0" cy="417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7420" name="Rectangle 76"/>
          <p:cNvSpPr>
            <a:spLocks noChangeArrowheads="1"/>
          </p:cNvSpPr>
          <p:nvPr/>
        </p:nvSpPr>
        <p:spPr bwMode="auto">
          <a:xfrm>
            <a:off x="2020888" y="1628775"/>
            <a:ext cx="349250" cy="469900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61950" y="437927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*</a:t>
            </a:r>
            <a:r>
              <a:rPr kumimoji="1" lang="zh-CN" altLang="en-US" sz="2800" b="1" u="sng">
                <a:latin typeface="Times New Roman" panose="02020603050405020304" pitchFamily="18" charset="0"/>
              </a:rPr>
              <a:t>在单纯形法的计算过程中，确定出基变量时存在两 个或两个以上的最小比值，这时会出现退化解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*</a:t>
            </a:r>
            <a:r>
              <a:rPr kumimoji="1" lang="zh-CN" altLang="en-US" sz="2800" b="1" u="sng">
                <a:latin typeface="Times New Roman" panose="02020603050405020304" pitchFamily="18" charset="0"/>
              </a:rPr>
              <a:t>有时，退化会造成计算过程的循环，永远达不到最优解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838200" y="3048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24" name="Equation" r:id="rId3" imgW="114300" imgH="215900" progId="Equation.3">
                  <p:embed/>
                </p:oleObj>
              </mc:Choice>
              <mc:Fallback>
                <p:oleObj name="Equation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990600" y="2971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636588" y="2451100"/>
          <a:ext cx="8012112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25" name="Equation" r:id="rId5" imgW="4914900" imgH="2184400" progId="Equation.DSMT4">
                  <p:embed/>
                </p:oleObj>
              </mc:Choice>
              <mc:Fallback>
                <p:oleObj name="Equation" r:id="rId5" imgW="4914900" imgH="218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2451100"/>
                        <a:ext cx="8012112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979613" y="404813"/>
            <a:ext cx="5086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1619250" y="855663"/>
            <a:ext cx="5761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０      ０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1/4      -8       -1        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0688" y="1316038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1        0     1/2       -12      -1/2     3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690688" y="1700213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0        0        1        0         0         1         0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690688" y="2108200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 0       0      3/4      -20       1/2       -6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1690688" y="2636838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4        0       0        1       -32       -4       36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692275" y="3116263"/>
            <a:ext cx="5761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-2       1        0       0        4       3/2       -15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619250" y="3500438"/>
            <a:ext cx="5761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0        0        1        0        0        1        0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1690688" y="3908425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-3         0        0        0       4      7/2     -33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331913" y="836613"/>
            <a:ext cx="4381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1325563" y="2636838"/>
            <a:ext cx="4381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1763713" y="83661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1763713" y="2133600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1763713" y="263683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1763713" y="3933825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1763713" y="443706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1763713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7356475" y="908050"/>
            <a:ext cx="3365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7380288" y="2746375"/>
            <a:ext cx="3365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>
            <a:off x="7235825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8027988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7380288" y="2133600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7451725" y="3979863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0139" name="Rectangle 27"/>
          <p:cNvSpPr>
            <a:spLocks noChangeArrowheads="1"/>
          </p:cNvSpPr>
          <p:nvPr/>
        </p:nvSpPr>
        <p:spPr bwMode="auto">
          <a:xfrm>
            <a:off x="1619250" y="4484688"/>
            <a:ext cx="5761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-12       8        0        1        0        8       -84</a:t>
            </a:r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1690688" y="4941888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-1/2     1/4       0       0       1      3/8     -15/4</a:t>
            </a: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1692275" y="5373688"/>
            <a:ext cx="5761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0        0        1        0        0        1        0</a:t>
            </a:r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1763713" y="5851525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-1       -1        0        0        0        2        -18</a:t>
            </a:r>
          </a:p>
        </p:txBody>
      </p:sp>
      <p:sp>
        <p:nvSpPr>
          <p:cNvPr id="90145" name="Rectangle 33"/>
          <p:cNvSpPr>
            <a:spLocks noChangeArrowheads="1"/>
          </p:cNvSpPr>
          <p:nvPr/>
        </p:nvSpPr>
        <p:spPr bwMode="auto">
          <a:xfrm>
            <a:off x="1331913" y="4508500"/>
            <a:ext cx="4381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0146" name="Rectangle 34"/>
          <p:cNvSpPr>
            <a:spLocks noChangeArrowheads="1"/>
          </p:cNvSpPr>
          <p:nvPr/>
        </p:nvSpPr>
        <p:spPr bwMode="auto">
          <a:xfrm>
            <a:off x="7524750" y="5851525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0147" name="Rectangle 35"/>
          <p:cNvSpPr>
            <a:spLocks noChangeArrowheads="1"/>
          </p:cNvSpPr>
          <p:nvPr/>
        </p:nvSpPr>
        <p:spPr bwMode="auto">
          <a:xfrm>
            <a:off x="7451725" y="4618038"/>
            <a:ext cx="3365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>
            <a:off x="1763713" y="4437063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49" name="Line 37"/>
          <p:cNvSpPr>
            <a:spLocks noChangeShapeType="1"/>
          </p:cNvSpPr>
          <p:nvPr/>
        </p:nvSpPr>
        <p:spPr bwMode="auto">
          <a:xfrm>
            <a:off x="1763713" y="580548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1763713" y="623728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>
            <a:off x="7235825" y="4437063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52" name="Line 40"/>
          <p:cNvSpPr>
            <a:spLocks noChangeShapeType="1"/>
          </p:cNvSpPr>
          <p:nvPr/>
        </p:nvSpPr>
        <p:spPr bwMode="auto">
          <a:xfrm>
            <a:off x="8027988" y="4437063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4171950" y="854075"/>
            <a:ext cx="585788" cy="469900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1/4</a:t>
            </a:r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4973638" y="3122613"/>
            <a:ext cx="349250" cy="469900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5795963" y="4437063"/>
            <a:ext cx="349250" cy="469900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979613" y="404813"/>
            <a:ext cx="5086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6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1690688" y="855663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-3/2      1   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０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1/8       0       1      -21/2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619250" y="1316038"/>
            <a:ext cx="5761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1/16     -1/8      0    -3/64      1      0      3/16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1690688" y="1700213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3/2      -1        1     -1/8       0       0      21/2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690688" y="2108200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        -3       0     -1/4        0        0       3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690688" y="2636838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2        -6        0       -5/2       56       1       0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692275" y="3116263"/>
            <a:ext cx="5761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1/3    -2/3       0      -1/4     16/3      0       1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763713" y="3500438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-2       6        1      5/2       -56        0        0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690688" y="3908425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        -1        0       1/2     -16        0       0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331913" y="836613"/>
            <a:ext cx="4381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6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5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172" name="Rectangle 12"/>
          <p:cNvSpPr>
            <a:spLocks noChangeArrowheads="1"/>
          </p:cNvSpPr>
          <p:nvPr/>
        </p:nvSpPr>
        <p:spPr bwMode="auto">
          <a:xfrm>
            <a:off x="1325563" y="2636838"/>
            <a:ext cx="4381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6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7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1763713" y="83661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>
            <a:off x="1763713" y="2133600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1763713" y="263683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>
            <a:off x="1763713" y="3933825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1763713" y="4437063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>
            <a:off x="1763713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7356475" y="908050"/>
            <a:ext cx="3365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7380288" y="2746375"/>
            <a:ext cx="3365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181" name="Line 21"/>
          <p:cNvSpPr>
            <a:spLocks noChangeShapeType="1"/>
          </p:cNvSpPr>
          <p:nvPr/>
        </p:nvSpPr>
        <p:spPr bwMode="auto">
          <a:xfrm>
            <a:off x="7235825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8027988" y="836613"/>
            <a:ext cx="0" cy="367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7380288" y="2133600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7451725" y="3979863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1690688" y="4484688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       -3       0      -5/4       28       1/2       0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1690688" y="4941888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1/3       0      1/6      -4       -1/6       1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1619250" y="5373688"/>
            <a:ext cx="57610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0        0        1        0         0         1        0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1763713" y="5851525"/>
            <a:ext cx="5761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        2        0     7/4       -44      -1/2      0</a:t>
            </a:r>
          </a:p>
        </p:txBody>
      </p:sp>
      <p:sp>
        <p:nvSpPr>
          <p:cNvPr id="92189" name="Rectangle 29"/>
          <p:cNvSpPr>
            <a:spLocks noChangeArrowheads="1"/>
          </p:cNvSpPr>
          <p:nvPr/>
        </p:nvSpPr>
        <p:spPr bwMode="auto">
          <a:xfrm>
            <a:off x="1331913" y="4508500"/>
            <a:ext cx="4381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7</a:t>
            </a:r>
          </a:p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7524750" y="5851525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7451725" y="4618038"/>
            <a:ext cx="33655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ctr"/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192" name="Line 32"/>
          <p:cNvSpPr>
            <a:spLocks noChangeShapeType="1"/>
          </p:cNvSpPr>
          <p:nvPr/>
        </p:nvSpPr>
        <p:spPr bwMode="auto">
          <a:xfrm>
            <a:off x="1763713" y="4437063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93" name="Line 33"/>
          <p:cNvSpPr>
            <a:spLocks noChangeShapeType="1"/>
          </p:cNvSpPr>
          <p:nvPr/>
        </p:nvSpPr>
        <p:spPr bwMode="auto">
          <a:xfrm>
            <a:off x="1763713" y="580548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1763713" y="6237288"/>
            <a:ext cx="626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95" name="Line 35"/>
          <p:cNvSpPr>
            <a:spLocks noChangeShapeType="1"/>
          </p:cNvSpPr>
          <p:nvPr/>
        </p:nvSpPr>
        <p:spPr bwMode="auto">
          <a:xfrm>
            <a:off x="7235825" y="4437063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>
            <a:off x="8027988" y="4437063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6472238" y="1322388"/>
            <a:ext cx="738187" cy="469900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3/16</a:t>
            </a:r>
          </a:p>
        </p:txBody>
      </p:sp>
      <p:sp>
        <p:nvSpPr>
          <p:cNvPr id="92198" name="Rectangle 38"/>
          <p:cNvSpPr>
            <a:spLocks noChangeArrowheads="1"/>
          </p:cNvSpPr>
          <p:nvPr/>
        </p:nvSpPr>
        <p:spPr bwMode="auto">
          <a:xfrm>
            <a:off x="1984375" y="2654300"/>
            <a:ext cx="349250" cy="469900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199" name="Rectangle 39"/>
          <p:cNvSpPr>
            <a:spLocks noChangeArrowheads="1"/>
          </p:cNvSpPr>
          <p:nvPr/>
        </p:nvSpPr>
        <p:spPr bwMode="auto">
          <a:xfrm>
            <a:off x="2624138" y="4959350"/>
            <a:ext cx="585787" cy="469900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1/3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4" name="Group 2"/>
          <p:cNvGrpSpPr/>
          <p:nvPr/>
        </p:nvGrpSpPr>
        <p:grpSpPr bwMode="auto">
          <a:xfrm>
            <a:off x="2123728" y="51594"/>
            <a:ext cx="6696075" cy="2257425"/>
            <a:chOff x="839" y="1253"/>
            <a:chExt cx="4218" cy="1422"/>
          </a:xfrm>
        </p:grpSpPr>
        <p:sp>
          <p:nvSpPr>
            <p:cNvPr id="146435" name="Rectangle 3"/>
            <p:cNvSpPr>
              <a:spLocks noChangeArrowheads="1"/>
            </p:cNvSpPr>
            <p:nvPr/>
          </p:nvSpPr>
          <p:spPr bwMode="auto">
            <a:xfrm>
              <a:off x="1247" y="1253"/>
              <a:ext cx="320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 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6436" name="Rectangle 4"/>
            <p:cNvSpPr>
              <a:spLocks noChangeArrowheads="1"/>
            </p:cNvSpPr>
            <p:nvPr/>
          </p:nvSpPr>
          <p:spPr bwMode="auto">
            <a:xfrm>
              <a:off x="1020" y="1537"/>
              <a:ext cx="362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       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０      ０    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1/4      -8       -1        9</a:t>
              </a:r>
            </a:p>
          </p:txBody>
        </p:sp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1065" y="1827"/>
              <a:ext cx="362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1        0     1/2       -12      -1/2     3</a:t>
              </a:r>
            </a:p>
          </p:txBody>
        </p:sp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1065" y="2069"/>
              <a:ext cx="362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0        0        1        0         0         1         0</a:t>
              </a:r>
            </a:p>
          </p:txBody>
        </p:sp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1065" y="2326"/>
              <a:ext cx="362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        0       0      3/4      -20       1/2       -6</a:t>
              </a:r>
            </a:p>
          </p:txBody>
        </p:sp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839" y="1525"/>
              <a:ext cx="276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6441" name="Line 9"/>
            <p:cNvSpPr>
              <a:spLocks noChangeShapeType="1"/>
            </p:cNvSpPr>
            <p:nvPr/>
          </p:nvSpPr>
          <p:spPr bwMode="auto">
            <a:xfrm>
              <a:off x="1111" y="1525"/>
              <a:ext cx="39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42" name="Line 10"/>
            <p:cNvSpPr>
              <a:spLocks noChangeShapeType="1"/>
            </p:cNvSpPr>
            <p:nvPr/>
          </p:nvSpPr>
          <p:spPr bwMode="auto">
            <a:xfrm>
              <a:off x="1111" y="2342"/>
              <a:ext cx="39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>
              <a:off x="1111" y="2659"/>
              <a:ext cx="39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44" name="Rectangle 12"/>
            <p:cNvSpPr>
              <a:spLocks noChangeArrowheads="1"/>
            </p:cNvSpPr>
            <p:nvPr/>
          </p:nvSpPr>
          <p:spPr bwMode="auto">
            <a:xfrm>
              <a:off x="4634" y="1570"/>
              <a:ext cx="212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6445" name="Rectangle 13"/>
            <p:cNvSpPr>
              <a:spLocks noChangeArrowheads="1"/>
            </p:cNvSpPr>
            <p:nvPr/>
          </p:nvSpPr>
          <p:spPr bwMode="auto">
            <a:xfrm>
              <a:off x="4649" y="2387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6446" name="Line 14"/>
            <p:cNvSpPr>
              <a:spLocks noChangeShapeType="1"/>
            </p:cNvSpPr>
            <p:nvPr/>
          </p:nvSpPr>
          <p:spPr bwMode="auto">
            <a:xfrm>
              <a:off x="1111" y="1525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47" name="Line 15"/>
            <p:cNvSpPr>
              <a:spLocks noChangeShapeType="1"/>
            </p:cNvSpPr>
            <p:nvPr/>
          </p:nvSpPr>
          <p:spPr bwMode="auto">
            <a:xfrm>
              <a:off x="4558" y="1525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5057" y="1525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0" y="220885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/>
              <a:t>出现循环的特点：</a:t>
            </a: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365963" y="2727969"/>
            <a:ext cx="81597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500" b="1"/>
              <a:t>1. </a:t>
            </a:r>
            <a:r>
              <a:rPr lang="zh-CN" altLang="en-US" sz="2500" b="1"/>
              <a:t>线性规划必然是退化的，即存在某个基变量取值为</a:t>
            </a:r>
            <a:r>
              <a:rPr lang="en-US" altLang="zh-CN" sz="2500" b="1"/>
              <a:t>0</a:t>
            </a:r>
            <a:r>
              <a:rPr lang="zh-CN" altLang="en-US" sz="2500" b="1"/>
              <a:t>。</a:t>
            </a:r>
          </a:p>
        </p:txBody>
      </p:sp>
      <p:graphicFrame>
        <p:nvGraphicFramePr>
          <p:cNvPr id="1464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87200"/>
              </p:ext>
            </p:extLst>
          </p:nvPr>
        </p:nvGraphicFramePr>
        <p:xfrm>
          <a:off x="462801" y="3094681"/>
          <a:ext cx="777557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48" name="Equation" r:id="rId3" imgW="3568700" imgH="723900" progId="Equation.DSMT4">
                  <p:embed/>
                </p:oleObj>
              </mc:Choice>
              <mc:Fallback>
                <p:oleObj name="Equation" r:id="rId3" imgW="3568700" imgH="723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01" y="3094681"/>
                        <a:ext cx="7775575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05671"/>
              </p:ext>
            </p:extLst>
          </p:nvPr>
        </p:nvGraphicFramePr>
        <p:xfrm>
          <a:off x="461213" y="4802831"/>
          <a:ext cx="74882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49" name="Equation" r:id="rId5" imgW="3581400" imgH="749300" progId="Equation.DSMT4">
                  <p:embed/>
                </p:oleObj>
              </mc:Choice>
              <mc:Fallback>
                <p:oleObj name="Equation" r:id="rId5" imgW="3581400" imgH="749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13" y="4802831"/>
                        <a:ext cx="748823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9" grpId="0"/>
      <p:bldP spid="1464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0" y="548680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解决退化的方法有：“摄动法”、“字典序法”、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Bland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规则等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23528" y="1556792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1974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Bland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提出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Bland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算法规则：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580660"/>
              </p:ext>
            </p:extLst>
          </p:nvPr>
        </p:nvGraphicFramePr>
        <p:xfrm>
          <a:off x="193353" y="2255292"/>
          <a:ext cx="8124825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6" name="Equation" r:id="rId3" imgW="4876800" imgH="1257300" progId="Equation.DSMT4">
                  <p:embed/>
                </p:oleObj>
              </mc:Choice>
              <mc:Fallback>
                <p:oleObj name="Equation" r:id="rId3" imgW="4876800" imgH="1257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3" y="2255292"/>
                        <a:ext cx="8124825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22" name="Object 10"/>
          <p:cNvGraphicFramePr>
            <a:graphicFrameLocks noChangeAspect="1"/>
          </p:cNvGraphicFramePr>
          <p:nvPr/>
        </p:nvGraphicFramePr>
        <p:xfrm>
          <a:off x="4464050" y="3716338"/>
          <a:ext cx="4435475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8" name="Equation" r:id="rId3" imgW="49072800" imgH="28041600" progId="Equation.DSMT4">
                  <p:embed/>
                </p:oleObj>
              </mc:Choice>
              <mc:Fallback>
                <p:oleObj name="Equation" r:id="rId3" imgW="49072800" imgH="28041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716338"/>
                        <a:ext cx="4435475" cy="25082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48000"/>
                        </a:srgbClr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07504" y="620688"/>
            <a:ext cx="4752528" cy="2874838"/>
          </a:xfrm>
          <a:prstGeom prst="rect">
            <a:avLst/>
          </a:prstGeom>
          <a:solidFill>
            <a:srgbClr val="82B6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Tx/>
              <a:buSzPct val="100000"/>
            </a:pPr>
            <a:r>
              <a:rPr lang="zh-CN" altLang="en-US" sz="4000" b="1">
                <a:solidFill>
                  <a:srgbClr val="B2B2B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目标函数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min -2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+ 3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zh-CN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约束条件   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+ 2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8 </a:t>
            </a: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16 </a:t>
            </a: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                   4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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12</a:t>
            </a:r>
            <a:endParaRPr lang="zh-CN" altLang="zh-CN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ClrTx/>
              <a:buSzPct val="100000"/>
            </a:pP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               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1、 </a:t>
            </a:r>
            <a:r>
              <a:rPr lang="en-US" altLang="zh-CN" sz="2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 0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8138" y="598997"/>
            <a:ext cx="8540750" cy="1143000"/>
          </a:xfrm>
        </p:spPr>
        <p:txBody>
          <a:bodyPr/>
          <a:lstStyle/>
          <a:p>
            <a:r>
              <a:rPr lang="zh-CN" altLang="en-US">
                <a:solidFill>
                  <a:srgbClr val="FFCC66"/>
                </a:solidFill>
              </a:rPr>
              <a:t> </a:t>
            </a:r>
          </a:p>
        </p:txBody>
      </p:sp>
      <p:sp>
        <p:nvSpPr>
          <p:cNvPr id="29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504" y="658957"/>
            <a:ext cx="7772400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487C7A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”</a:t>
            </a:r>
            <a:r>
              <a:rPr lang="zh-CN" altLang="zh-CN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约束： 减去非负剩余变量</a:t>
            </a:r>
            <a:r>
              <a:rPr lang="zh-CN" altLang="en-US" sz="2800" b="1" i="1"/>
              <a:t>        </a:t>
            </a:r>
            <a:endParaRPr lang="zh-CN" altLang="zh-CN" sz="2800" b="1" i="1"/>
          </a:p>
        </p:txBody>
      </p:sp>
      <p:grpSp>
        <p:nvGrpSpPr>
          <p:cNvPr id="295943" name="Group 7"/>
          <p:cNvGrpSpPr/>
          <p:nvPr/>
        </p:nvGrpSpPr>
        <p:grpSpPr bwMode="auto">
          <a:xfrm>
            <a:off x="6582724" y="783357"/>
            <a:ext cx="1809750" cy="908050"/>
            <a:chOff x="3948" y="1104"/>
            <a:chExt cx="1140" cy="572"/>
          </a:xfrm>
        </p:grpSpPr>
        <p:sp>
          <p:nvSpPr>
            <p:cNvPr id="295944" name="AutoShape 8"/>
            <p:cNvSpPr>
              <a:spLocks noChangeArrowheads="1"/>
            </p:cNvSpPr>
            <p:nvPr/>
          </p:nvSpPr>
          <p:spPr bwMode="auto">
            <a:xfrm>
              <a:off x="3948" y="1104"/>
              <a:ext cx="1140" cy="564"/>
            </a:xfrm>
            <a:prstGeom prst="wedgeRoundRectCallout">
              <a:avLst>
                <a:gd name="adj1" fmla="val -54208"/>
                <a:gd name="adj2" fmla="val 176417"/>
                <a:gd name="adj3" fmla="val 16667"/>
              </a:avLst>
            </a:prstGeom>
            <a:solidFill>
              <a:srgbClr val="FFCCFF"/>
            </a:solidFill>
            <a:ln>
              <a:noFill/>
            </a:ln>
            <a:effectLst>
              <a:prstShdw prst="shdw17" dist="17961" dir="2700000">
                <a:schemeClr val="tx1"/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</a:pPr>
              <a:endParaRPr lang="zh-CN" altLang="en-US" b="1"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295945" name="Object 9"/>
            <p:cNvGraphicFramePr>
              <a:graphicFrameLocks noChangeAspect="1"/>
            </p:cNvGraphicFramePr>
            <p:nvPr/>
          </p:nvGraphicFramePr>
          <p:xfrm>
            <a:off x="4150" y="1167"/>
            <a:ext cx="566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77" name="Equation" r:id="rId3" imgW="6096000" imgH="5486400" progId="Equation.DSMT4">
                    <p:embed/>
                  </p:oleObj>
                </mc:Choice>
                <mc:Fallback>
                  <p:oleObj name="Equation" r:id="rId3" imgW="6096000" imgH="5486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167"/>
                          <a:ext cx="566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5946" name="Group 10"/>
          <p:cNvGrpSpPr/>
          <p:nvPr/>
        </p:nvGrpSpPr>
        <p:grpSpPr bwMode="auto">
          <a:xfrm>
            <a:off x="6981187" y="2632795"/>
            <a:ext cx="2133600" cy="844550"/>
            <a:chOff x="4249" y="2269"/>
            <a:chExt cx="1344" cy="532"/>
          </a:xfrm>
        </p:grpSpPr>
        <p:sp>
          <p:nvSpPr>
            <p:cNvPr id="295947" name="AutoShape 11"/>
            <p:cNvSpPr>
              <a:spLocks noChangeArrowheads="1"/>
            </p:cNvSpPr>
            <p:nvPr/>
          </p:nvSpPr>
          <p:spPr bwMode="auto">
            <a:xfrm>
              <a:off x="4249" y="2269"/>
              <a:ext cx="1344" cy="532"/>
            </a:xfrm>
            <a:prstGeom prst="wedgeEllipseCallout">
              <a:avLst>
                <a:gd name="adj1" fmla="val -76787"/>
                <a:gd name="adj2" fmla="val 82519"/>
              </a:avLst>
            </a:prstGeom>
            <a:solidFill>
              <a:srgbClr val="F2D0B6"/>
            </a:solidFill>
            <a:ln>
              <a:noFill/>
            </a:ln>
            <a:effectLst>
              <a:prstShdw prst="shdw17" dist="17961" dir="2700000">
                <a:srgbClr val="F2D0B6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Tx/>
              </a:pPr>
              <a:endParaRPr lang="zh-CN" altLang="en-US" b="1"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295948" name="Object 12"/>
            <p:cNvGraphicFramePr>
              <a:graphicFrameLocks noChangeAspect="1"/>
            </p:cNvGraphicFramePr>
            <p:nvPr/>
          </p:nvGraphicFramePr>
          <p:xfrm>
            <a:off x="4607" y="2290"/>
            <a:ext cx="543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78" name="Equation" r:id="rId5" imgW="6096000" imgH="5486400" progId="Equation.DSMT4">
                    <p:embed/>
                  </p:oleObj>
                </mc:Choice>
                <mc:Fallback>
                  <p:oleObj name="Equation" r:id="rId5" imgW="6096000" imgH="54864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2290"/>
                          <a:ext cx="543" cy="489"/>
                        </a:xfrm>
                        <a:prstGeom prst="rect">
                          <a:avLst/>
                        </a:prstGeom>
                        <a:solidFill>
                          <a:srgbClr val="F2D0B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089256"/>
              </p:ext>
            </p:extLst>
          </p:nvPr>
        </p:nvGraphicFramePr>
        <p:xfrm>
          <a:off x="585154" y="1926357"/>
          <a:ext cx="626109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79" name="Equation" r:id="rId7" imgW="1320480" imgH="1168200" progId="Equation.DSMT4">
                  <p:embed/>
                </p:oleObj>
              </mc:Choice>
              <mc:Fallback>
                <p:oleObj name="Equation" r:id="rId7" imgW="132048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4" y="1926357"/>
                        <a:ext cx="626109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1123703" y="1700809"/>
            <a:ext cx="7344816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latin typeface="Arial" panose="020B0604020202020204" pitchFamily="34" charset="0"/>
              </a:rPr>
              <a:t>  图解法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latin typeface="Arial" panose="020B0604020202020204" pitchFamily="34" charset="0"/>
              </a:rPr>
              <a:t>  线性规划问题求解的几种可能结果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200" b="1">
                <a:latin typeface="Arial" panose="020B0604020202020204" pitchFamily="34" charset="0"/>
              </a:rPr>
              <a:t>  由图解法得到的启示</a:t>
            </a:r>
          </a:p>
        </p:txBody>
      </p:sp>
      <p:sp>
        <p:nvSpPr>
          <p:cNvPr id="412680" name="Rectangle 8"/>
          <p:cNvSpPr>
            <a:spLocks noChangeArrowheads="1"/>
          </p:cNvSpPr>
          <p:nvPr/>
        </p:nvSpPr>
        <p:spPr bwMode="auto">
          <a:xfrm>
            <a:off x="0" y="53002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1pPr>
            <a:lvl2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2pPr>
            <a:lvl3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3pPr>
            <a:lvl4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4pPr>
            <a:lvl5pPr defTabSz="7620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线性规划的图解法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412681" name="Group 9"/>
          <p:cNvGrpSpPr/>
          <p:nvPr/>
        </p:nvGrpSpPr>
        <p:grpSpPr bwMode="auto">
          <a:xfrm>
            <a:off x="7126288" y="6456363"/>
            <a:ext cx="766762" cy="401637"/>
            <a:chOff x="4489" y="4067"/>
            <a:chExt cx="483" cy="253"/>
          </a:xfrm>
        </p:grpSpPr>
        <p:sp>
          <p:nvSpPr>
            <p:cNvPr id="412682" name="AutoShape 10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4489" y="4067"/>
              <a:ext cx="483" cy="253"/>
            </a:xfrm>
            <a:prstGeom prst="actionButtonBlank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83" name="Text Box 11"/>
            <p:cNvSpPr txBox="1">
              <a:spLocks noChangeArrowheads="1"/>
            </p:cNvSpPr>
            <p:nvPr/>
          </p:nvSpPr>
          <p:spPr bwMode="auto">
            <a:xfrm>
              <a:off x="4511" y="407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en-US" sz="2000" b="1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隶书" pitchFamily="49" charset="-122"/>
                </a:rPr>
                <a:t>继续</a:t>
              </a:r>
            </a:p>
          </p:txBody>
        </p:sp>
      </p:grpSp>
      <p:sp>
        <p:nvSpPr>
          <p:cNvPr id="412684" name="Rectangle 12">
            <a:hlinkClick r:id="" action="ppaction://hlinkshowjump?jump=nextslide">
              <a:snd r:embed="rId2" name="TYPE.WAV"/>
            </a:hlinkClick>
          </p:cNvPr>
          <p:cNvSpPr>
            <a:spLocks noChangeArrowheads="1"/>
          </p:cNvSpPr>
          <p:nvPr/>
        </p:nvSpPr>
        <p:spPr bwMode="auto">
          <a:xfrm>
            <a:off x="7037388" y="6400800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2685" name="Group 13"/>
          <p:cNvGrpSpPr/>
          <p:nvPr/>
        </p:nvGrpSpPr>
        <p:grpSpPr bwMode="auto">
          <a:xfrm>
            <a:off x="8139113" y="6456363"/>
            <a:ext cx="766762" cy="401637"/>
            <a:chOff x="5127" y="4067"/>
            <a:chExt cx="483" cy="253"/>
          </a:xfrm>
        </p:grpSpPr>
        <p:sp>
          <p:nvSpPr>
            <p:cNvPr id="412686" name="AutoShape 1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>
              <a:off x="5127" y="4067"/>
              <a:ext cx="483" cy="253"/>
            </a:xfrm>
            <a:prstGeom prst="actionButtonBlank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87" name="Text Box 15"/>
            <p:cNvSpPr txBox="1">
              <a:spLocks noChangeArrowheads="1"/>
            </p:cNvSpPr>
            <p:nvPr/>
          </p:nvSpPr>
          <p:spPr bwMode="auto">
            <a:xfrm>
              <a:off x="5149" y="407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1pPr>
              <a:lvl2pPr marL="571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 eaLnBrk="0" hangingPunct="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</a:pPr>
              <a:r>
                <a:rPr lang="zh-CN" altLang="en-US" sz="2000" b="1">
                  <a:solidFill>
                    <a:srgbClr val="C0C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隶书" pitchFamily="49" charset="-122"/>
                </a:rPr>
                <a:t>返回</a:t>
              </a:r>
            </a:p>
          </p:txBody>
        </p:sp>
      </p:grpSp>
      <p:sp>
        <p:nvSpPr>
          <p:cNvPr id="412688" name="Rectangle 16">
            <a:hlinkClick r:id="" action="ppaction://hlinkshowjump?jump=endshow">
              <a:snd r:embed="rId2" name="TYPE.WAV"/>
            </a:hlinkClick>
          </p:cNvPr>
          <p:cNvSpPr>
            <a:spLocks noChangeArrowheads="1"/>
          </p:cNvSpPr>
          <p:nvPr/>
        </p:nvSpPr>
        <p:spPr bwMode="auto">
          <a:xfrm>
            <a:off x="8031163" y="6399213"/>
            <a:ext cx="87471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2963</Words>
  <Application>Microsoft Office PowerPoint</Application>
  <PresentationFormat>全屏显示(4:3)</PresentationFormat>
  <Paragraphs>707</Paragraphs>
  <Slides>67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楷体_GB2312</vt:lpstr>
      <vt:lpstr>宋体</vt:lpstr>
      <vt:lpstr>Arial</vt:lpstr>
      <vt:lpstr>Cambria Math</vt:lpstr>
      <vt:lpstr>Symbol</vt:lpstr>
      <vt:lpstr>Times New Roman</vt:lpstr>
      <vt:lpstr>Verdana</vt:lpstr>
      <vt:lpstr>Wingdings</vt:lpstr>
      <vt:lpstr>诗情画意</vt:lpstr>
      <vt:lpstr>Equation</vt:lpstr>
      <vt:lpstr>公式</vt:lpstr>
      <vt:lpstr>第二讲　线性规划</vt:lpstr>
      <vt:lpstr>2.1 线性规划模型</vt:lpstr>
      <vt:lpstr>PowerPoint 演示文稿</vt:lpstr>
      <vt:lpstr> </vt:lpstr>
      <vt:lpstr> 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线性规划问题求解的几种可能结果</vt:lpstr>
      <vt:lpstr>线性规划问题求解的几种可能结果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2.2 单纯形法</vt:lpstr>
      <vt:lpstr>1 求解LP的基本思路</vt:lpstr>
      <vt:lpstr>2 单纯形法原理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最优化理论与算法</dc:title>
  <dc:creator>mlu</dc:creator>
  <cp:lastModifiedBy>f</cp:lastModifiedBy>
  <cp:revision>420</cp:revision>
  <dcterms:created xsi:type="dcterms:W3CDTF">2006-04-18T02:55:00Z</dcterms:created>
  <dcterms:modified xsi:type="dcterms:W3CDTF">2022-05-27T08:34:59Z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