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52"/>
  </p:notesMasterIdLst>
  <p:sldIdLst>
    <p:sldId id="386" r:id="rId2"/>
    <p:sldId id="377" r:id="rId3"/>
    <p:sldId id="380" r:id="rId4"/>
    <p:sldId id="384" r:id="rId5"/>
    <p:sldId id="385" r:id="rId6"/>
    <p:sldId id="388" r:id="rId7"/>
    <p:sldId id="389" r:id="rId8"/>
    <p:sldId id="390" r:id="rId9"/>
    <p:sldId id="391" r:id="rId10"/>
    <p:sldId id="392" r:id="rId11"/>
    <p:sldId id="393" r:id="rId12"/>
    <p:sldId id="394" r:id="rId13"/>
    <p:sldId id="420" r:id="rId14"/>
    <p:sldId id="421" r:id="rId15"/>
    <p:sldId id="397" r:id="rId16"/>
    <p:sldId id="463" r:id="rId17"/>
    <p:sldId id="422" r:id="rId18"/>
    <p:sldId id="423" r:id="rId19"/>
    <p:sldId id="428" r:id="rId20"/>
    <p:sldId id="429" r:id="rId21"/>
    <p:sldId id="412" r:id="rId22"/>
    <p:sldId id="430" r:id="rId23"/>
    <p:sldId id="432" r:id="rId24"/>
    <p:sldId id="433" r:id="rId25"/>
    <p:sldId id="431" r:id="rId26"/>
    <p:sldId id="434" r:id="rId27"/>
    <p:sldId id="438" r:id="rId28"/>
    <p:sldId id="435" r:id="rId29"/>
    <p:sldId id="436" r:id="rId30"/>
    <p:sldId id="441" r:id="rId31"/>
    <p:sldId id="442" r:id="rId32"/>
    <p:sldId id="443" r:id="rId33"/>
    <p:sldId id="445" r:id="rId34"/>
    <p:sldId id="446" r:id="rId35"/>
    <p:sldId id="447" r:id="rId36"/>
    <p:sldId id="448" r:id="rId37"/>
    <p:sldId id="419" r:id="rId38"/>
    <p:sldId id="449" r:id="rId39"/>
    <p:sldId id="450" r:id="rId40"/>
    <p:sldId id="451" r:id="rId41"/>
    <p:sldId id="464" r:id="rId42"/>
    <p:sldId id="452" r:id="rId43"/>
    <p:sldId id="453" r:id="rId44"/>
    <p:sldId id="454" r:id="rId45"/>
    <p:sldId id="456" r:id="rId46"/>
    <p:sldId id="457" r:id="rId47"/>
    <p:sldId id="458" r:id="rId48"/>
    <p:sldId id="460" r:id="rId49"/>
    <p:sldId id="461" r:id="rId50"/>
    <p:sldId id="462" r:id="rId5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13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image" Target="../media/image51.emf"/><Relationship Id="rId7" Type="http://schemas.openxmlformats.org/officeDocument/2006/relationships/image" Target="../media/image55.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emf"/><Relationship Id="rId11" Type="http://schemas.openxmlformats.org/officeDocument/2006/relationships/image" Target="../media/image59.wmf"/><Relationship Id="rId5" Type="http://schemas.openxmlformats.org/officeDocument/2006/relationships/image" Target="../media/image53.emf"/><Relationship Id="rId10" Type="http://schemas.openxmlformats.org/officeDocument/2006/relationships/image" Target="../media/image58.emf"/><Relationship Id="rId4" Type="http://schemas.openxmlformats.org/officeDocument/2006/relationships/image" Target="../media/image52.emf"/><Relationship Id="rId9" Type="http://schemas.openxmlformats.org/officeDocument/2006/relationships/image" Target="../media/image5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wmf"/><Relationship Id="rId1" Type="http://schemas.openxmlformats.org/officeDocument/2006/relationships/image" Target="../media/image61.wmf"/><Relationship Id="rId5" Type="http://schemas.openxmlformats.org/officeDocument/2006/relationships/image" Target="../media/image65.emf"/><Relationship Id="rId4" Type="http://schemas.openxmlformats.org/officeDocument/2006/relationships/image" Target="../media/image6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84.emf"/><Relationship Id="rId13" Type="http://schemas.openxmlformats.org/officeDocument/2006/relationships/image" Target="../media/image89.emf"/><Relationship Id="rId3" Type="http://schemas.openxmlformats.org/officeDocument/2006/relationships/image" Target="../media/image79.emf"/><Relationship Id="rId7" Type="http://schemas.openxmlformats.org/officeDocument/2006/relationships/image" Target="../media/image83.emf"/><Relationship Id="rId12" Type="http://schemas.openxmlformats.org/officeDocument/2006/relationships/image" Target="../media/image88.emf"/><Relationship Id="rId2" Type="http://schemas.openxmlformats.org/officeDocument/2006/relationships/image" Target="../media/image78.emf"/><Relationship Id="rId1" Type="http://schemas.openxmlformats.org/officeDocument/2006/relationships/image" Target="../media/image77.wmf"/><Relationship Id="rId6" Type="http://schemas.openxmlformats.org/officeDocument/2006/relationships/image" Target="../media/image82.emf"/><Relationship Id="rId11" Type="http://schemas.openxmlformats.org/officeDocument/2006/relationships/image" Target="../media/image87.emf"/><Relationship Id="rId5" Type="http://schemas.openxmlformats.org/officeDocument/2006/relationships/image" Target="../media/image81.emf"/><Relationship Id="rId10" Type="http://schemas.openxmlformats.org/officeDocument/2006/relationships/image" Target="../media/image86.emf"/><Relationship Id="rId4" Type="http://schemas.openxmlformats.org/officeDocument/2006/relationships/image" Target="../media/image80.emf"/><Relationship Id="rId9" Type="http://schemas.openxmlformats.org/officeDocument/2006/relationships/image" Target="../media/image85.emf"/><Relationship Id="rId14" Type="http://schemas.openxmlformats.org/officeDocument/2006/relationships/image" Target="../media/image9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5" Type="http://schemas.openxmlformats.org/officeDocument/2006/relationships/image" Target="../media/image95.wmf"/><Relationship Id="rId4" Type="http://schemas.openxmlformats.org/officeDocument/2006/relationships/image" Target="../media/image94.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image" Target="../media/image91.wmf"/><Relationship Id="rId3" Type="http://schemas.openxmlformats.org/officeDocument/2006/relationships/image" Target="../media/image98.wmf"/><Relationship Id="rId7" Type="http://schemas.openxmlformats.org/officeDocument/2006/relationships/image" Target="../media/image102.wmf"/><Relationship Id="rId12" Type="http://schemas.openxmlformats.org/officeDocument/2006/relationships/image" Target="../media/image92.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wmf"/><Relationship Id="rId11" Type="http://schemas.openxmlformats.org/officeDocument/2006/relationships/image" Target="../media/image106.wmf"/><Relationship Id="rId5" Type="http://schemas.openxmlformats.org/officeDocument/2006/relationships/image" Target="../media/image100.wmf"/><Relationship Id="rId10" Type="http://schemas.openxmlformats.org/officeDocument/2006/relationships/image" Target="../media/image105.wmf"/><Relationship Id="rId4" Type="http://schemas.openxmlformats.org/officeDocument/2006/relationships/image" Target="../media/image99.wmf"/><Relationship Id="rId9" Type="http://schemas.openxmlformats.org/officeDocument/2006/relationships/image" Target="../media/image10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09.wmf"/><Relationship Id="rId1" Type="http://schemas.openxmlformats.org/officeDocument/2006/relationships/image" Target="../media/image10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 Id="rId5" Type="http://schemas.openxmlformats.org/officeDocument/2006/relationships/image" Target="../media/image114.emf"/><Relationship Id="rId4" Type="http://schemas.openxmlformats.org/officeDocument/2006/relationships/image" Target="../media/image11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emf"/><Relationship Id="rId4" Type="http://schemas.openxmlformats.org/officeDocument/2006/relationships/image" Target="../media/image118.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14.emf"/><Relationship Id="rId2" Type="http://schemas.openxmlformats.org/officeDocument/2006/relationships/image" Target="../media/image120.wmf"/><Relationship Id="rId1" Type="http://schemas.openxmlformats.org/officeDocument/2006/relationships/image" Target="../media/image119.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14.emf"/><Relationship Id="rId1" Type="http://schemas.openxmlformats.org/officeDocument/2006/relationships/image" Target="../media/image121.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23.wmf"/><Relationship Id="rId1" Type="http://schemas.openxmlformats.org/officeDocument/2006/relationships/image" Target="../media/image12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2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25.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28.emf"/><Relationship Id="rId2" Type="http://schemas.openxmlformats.org/officeDocument/2006/relationships/image" Target="../media/image127.emf"/><Relationship Id="rId1" Type="http://schemas.openxmlformats.org/officeDocument/2006/relationships/image" Target="../media/image126.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5" Type="http://schemas.openxmlformats.org/officeDocument/2006/relationships/image" Target="../media/image133.wmf"/><Relationship Id="rId4" Type="http://schemas.openxmlformats.org/officeDocument/2006/relationships/image" Target="../media/image13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35.emf"/><Relationship Id="rId1" Type="http://schemas.openxmlformats.org/officeDocument/2006/relationships/image" Target="../media/image134.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35.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36.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image" Target="../media/image138.wmf"/><Relationship Id="rId1" Type="http://schemas.openxmlformats.org/officeDocument/2006/relationships/image" Target="../media/image137.wmf"/><Relationship Id="rId5" Type="http://schemas.openxmlformats.org/officeDocument/2006/relationships/image" Target="../media/image141.wmf"/><Relationship Id="rId4" Type="http://schemas.openxmlformats.org/officeDocument/2006/relationships/image" Target="../media/image140.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42.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44.wmf"/><Relationship Id="rId1" Type="http://schemas.openxmlformats.org/officeDocument/2006/relationships/image" Target="../media/image143.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45.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46.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47.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50.wmf"/><Relationship Id="rId1" Type="http://schemas.openxmlformats.org/officeDocument/2006/relationships/image" Target="../media/image149.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52.wmf"/><Relationship Id="rId1" Type="http://schemas.openxmlformats.org/officeDocument/2006/relationships/image" Target="../media/image15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5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26.emf"/><Relationship Id="rId13" Type="http://schemas.openxmlformats.org/officeDocument/2006/relationships/image" Target="../media/image31.emf"/><Relationship Id="rId3" Type="http://schemas.openxmlformats.org/officeDocument/2006/relationships/image" Target="../media/image21.wmf"/><Relationship Id="rId7" Type="http://schemas.openxmlformats.org/officeDocument/2006/relationships/image" Target="../media/image25.emf"/><Relationship Id="rId12" Type="http://schemas.openxmlformats.org/officeDocument/2006/relationships/image" Target="../media/image30.emf"/><Relationship Id="rId2" Type="http://schemas.openxmlformats.org/officeDocument/2006/relationships/image" Target="../media/image20.emf"/><Relationship Id="rId1" Type="http://schemas.openxmlformats.org/officeDocument/2006/relationships/image" Target="../media/image19.wmf"/><Relationship Id="rId6" Type="http://schemas.openxmlformats.org/officeDocument/2006/relationships/image" Target="../media/image24.emf"/><Relationship Id="rId11" Type="http://schemas.openxmlformats.org/officeDocument/2006/relationships/image" Target="../media/image29.emf"/><Relationship Id="rId5" Type="http://schemas.openxmlformats.org/officeDocument/2006/relationships/image" Target="../media/image23.emf"/><Relationship Id="rId15" Type="http://schemas.openxmlformats.org/officeDocument/2006/relationships/image" Target="../media/image33.emf"/><Relationship Id="rId10" Type="http://schemas.openxmlformats.org/officeDocument/2006/relationships/image" Target="../media/image28.emf"/><Relationship Id="rId4" Type="http://schemas.openxmlformats.org/officeDocument/2006/relationships/image" Target="../media/image22.emf"/><Relationship Id="rId9" Type="http://schemas.openxmlformats.org/officeDocument/2006/relationships/image" Target="../media/image27.emf"/><Relationship Id="rId14" Type="http://schemas.openxmlformats.org/officeDocument/2006/relationships/image" Target="../media/image32.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1.emf"/><Relationship Id="rId13" Type="http://schemas.openxmlformats.org/officeDocument/2006/relationships/image" Target="../media/image46.emf"/><Relationship Id="rId3" Type="http://schemas.openxmlformats.org/officeDocument/2006/relationships/image" Target="../media/image36.emf"/><Relationship Id="rId7" Type="http://schemas.openxmlformats.org/officeDocument/2006/relationships/image" Target="../media/image40.emf"/><Relationship Id="rId12" Type="http://schemas.openxmlformats.org/officeDocument/2006/relationships/image" Target="../media/image45.emf"/><Relationship Id="rId2" Type="http://schemas.openxmlformats.org/officeDocument/2006/relationships/image" Target="../media/image35.emf"/><Relationship Id="rId1" Type="http://schemas.openxmlformats.org/officeDocument/2006/relationships/image" Target="../media/image34.emf"/><Relationship Id="rId6" Type="http://schemas.openxmlformats.org/officeDocument/2006/relationships/image" Target="../media/image39.emf"/><Relationship Id="rId11" Type="http://schemas.openxmlformats.org/officeDocument/2006/relationships/image" Target="../media/image44.emf"/><Relationship Id="rId5" Type="http://schemas.openxmlformats.org/officeDocument/2006/relationships/image" Target="../media/image38.emf"/><Relationship Id="rId15" Type="http://schemas.openxmlformats.org/officeDocument/2006/relationships/image" Target="../media/image48.emf"/><Relationship Id="rId10" Type="http://schemas.openxmlformats.org/officeDocument/2006/relationships/image" Target="../media/image43.emf"/><Relationship Id="rId4" Type="http://schemas.openxmlformats.org/officeDocument/2006/relationships/image" Target="../media/image37.emf"/><Relationship Id="rId9" Type="http://schemas.openxmlformats.org/officeDocument/2006/relationships/image" Target="../media/image42.emf"/><Relationship Id="rId14" Type="http://schemas.openxmlformats.org/officeDocument/2006/relationships/image" Target="../media/image4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D4DAE47-8D20-4200-BBD5-555B6C386D3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zh-CN"/>
          </a:p>
        </p:txBody>
      </p:sp>
      <p:sp>
        <p:nvSpPr>
          <p:cNvPr id="34819" name="Rectangle 3">
            <a:extLst>
              <a:ext uri="{FF2B5EF4-FFF2-40B4-BE49-F238E27FC236}">
                <a16:creationId xmlns:a16="http://schemas.microsoft.com/office/drawing/2014/main" id="{C1BAF0F9-7B09-4A11-8B02-6DE4523D17E8}"/>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zh-CN"/>
          </a:p>
        </p:txBody>
      </p:sp>
      <p:sp>
        <p:nvSpPr>
          <p:cNvPr id="3076" name="Rectangle 4">
            <a:extLst>
              <a:ext uri="{FF2B5EF4-FFF2-40B4-BE49-F238E27FC236}">
                <a16:creationId xmlns:a16="http://schemas.microsoft.com/office/drawing/2014/main" id="{F41AC6F9-2FCD-4801-9ED2-A4572E93380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821" name="Rectangle 5">
            <a:extLst>
              <a:ext uri="{FF2B5EF4-FFF2-40B4-BE49-F238E27FC236}">
                <a16:creationId xmlns:a16="http://schemas.microsoft.com/office/drawing/2014/main" id="{722DEA77-F12D-4E2F-BA75-3708D7043FE3}"/>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4822" name="Rectangle 6">
            <a:extLst>
              <a:ext uri="{FF2B5EF4-FFF2-40B4-BE49-F238E27FC236}">
                <a16:creationId xmlns:a16="http://schemas.microsoft.com/office/drawing/2014/main" id="{2F3D5B76-EB55-46AD-AD87-566AB8D99E8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zh-CN"/>
          </a:p>
        </p:txBody>
      </p:sp>
      <p:sp>
        <p:nvSpPr>
          <p:cNvPr id="34823" name="Rectangle 7">
            <a:extLst>
              <a:ext uri="{FF2B5EF4-FFF2-40B4-BE49-F238E27FC236}">
                <a16:creationId xmlns:a16="http://schemas.microsoft.com/office/drawing/2014/main" id="{DF332EA9-3719-4344-9A42-A330AB3938B8}"/>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B01D4CE0-FA47-4026-A586-1669436344D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42"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a:t>单击此处编辑母版标题样式</a:t>
            </a:r>
          </a:p>
        </p:txBody>
      </p:sp>
      <p:sp>
        <p:nvSpPr>
          <p:cNvPr id="61443"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4" name="Rectangle 4">
            <a:extLst>
              <a:ext uri="{FF2B5EF4-FFF2-40B4-BE49-F238E27FC236}">
                <a16:creationId xmlns:a16="http://schemas.microsoft.com/office/drawing/2014/main" id="{C077EC57-584C-4466-8C73-2182701A43A2}"/>
              </a:ext>
            </a:extLst>
          </p:cNvPr>
          <p:cNvSpPr>
            <a:spLocks noGrp="1" noChangeArrowheads="1"/>
          </p:cNvSpPr>
          <p:nvPr>
            <p:ph type="dt" sz="half" idx="10"/>
          </p:nvPr>
        </p:nvSpPr>
        <p:spPr/>
        <p:txBody>
          <a:bodyPr/>
          <a:lstStyle>
            <a:lvl1pPr>
              <a:defRPr smtClean="0"/>
            </a:lvl1pPr>
          </a:lstStyle>
          <a:p>
            <a:pPr>
              <a:defRPr/>
            </a:pPr>
            <a:endParaRPr lang="en-US" altLang="zh-CN"/>
          </a:p>
        </p:txBody>
      </p:sp>
      <p:sp>
        <p:nvSpPr>
          <p:cNvPr id="5" name="Rectangle 5">
            <a:extLst>
              <a:ext uri="{FF2B5EF4-FFF2-40B4-BE49-F238E27FC236}">
                <a16:creationId xmlns:a16="http://schemas.microsoft.com/office/drawing/2014/main" id="{178B6F31-C6A1-445D-B218-CACA490BB7AC}"/>
              </a:ext>
            </a:extLst>
          </p:cNvPr>
          <p:cNvSpPr>
            <a:spLocks noGrp="1" noChangeArrowheads="1"/>
          </p:cNvSpPr>
          <p:nvPr>
            <p:ph type="ftr" sz="quarter" idx="11"/>
          </p:nvPr>
        </p:nvSpPr>
        <p:spPr/>
        <p:txBody>
          <a:bodyPr/>
          <a:lstStyle>
            <a:lvl1pPr>
              <a:defRPr smtClean="0"/>
            </a:lvl1pPr>
          </a:lstStyle>
          <a:p>
            <a:pPr>
              <a:defRPr/>
            </a:pPr>
            <a:endParaRPr lang="en-US" altLang="zh-CN"/>
          </a:p>
        </p:txBody>
      </p:sp>
      <p:sp>
        <p:nvSpPr>
          <p:cNvPr id="6" name="Rectangle 6">
            <a:extLst>
              <a:ext uri="{FF2B5EF4-FFF2-40B4-BE49-F238E27FC236}">
                <a16:creationId xmlns:a16="http://schemas.microsoft.com/office/drawing/2014/main" id="{5DF44A7B-C493-4252-BC40-6D43D7DD7C51}"/>
              </a:ext>
            </a:extLst>
          </p:cNvPr>
          <p:cNvSpPr>
            <a:spLocks noGrp="1" noChangeArrowheads="1"/>
          </p:cNvSpPr>
          <p:nvPr>
            <p:ph type="sldNum" sz="quarter" idx="12"/>
          </p:nvPr>
        </p:nvSpPr>
        <p:spPr/>
        <p:txBody>
          <a:bodyPr/>
          <a:lstStyle>
            <a:lvl1pPr>
              <a:defRPr smtClean="0"/>
            </a:lvl1pPr>
          </a:lstStyle>
          <a:p>
            <a:pPr>
              <a:defRPr/>
            </a:pPr>
            <a:fld id="{4D98D0C8-FAE3-4937-8EDE-D39289975B1F}" type="slidenum">
              <a:rPr lang="en-US" altLang="zh-CN"/>
              <a:pPr>
                <a:defRPr/>
              </a:pPr>
              <a:t>‹#›</a:t>
            </a:fld>
            <a:endParaRPr lang="en-US" altLang="zh-CN"/>
          </a:p>
        </p:txBody>
      </p:sp>
    </p:spTree>
    <p:extLst>
      <p:ext uri="{BB962C8B-B14F-4D97-AF65-F5344CB8AC3E}">
        <p14:creationId xmlns:p14="http://schemas.microsoft.com/office/powerpoint/2010/main" val="147030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417AA07-C98F-4B98-B8CF-91D3EEAF043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6C8326A-DC5E-4C03-B7E4-AF22E3D375E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C00820B-074B-46EA-A7A9-FFF9CDA49F2A}"/>
              </a:ext>
            </a:extLst>
          </p:cNvPr>
          <p:cNvSpPr>
            <a:spLocks noGrp="1" noChangeArrowheads="1"/>
          </p:cNvSpPr>
          <p:nvPr>
            <p:ph type="sldNum" sz="quarter" idx="12"/>
          </p:nvPr>
        </p:nvSpPr>
        <p:spPr>
          <a:ln/>
        </p:spPr>
        <p:txBody>
          <a:bodyPr/>
          <a:lstStyle>
            <a:lvl1pPr>
              <a:defRPr/>
            </a:lvl1pPr>
          </a:lstStyle>
          <a:p>
            <a:pPr>
              <a:defRPr/>
            </a:pPr>
            <a:fld id="{C50C4694-7BDB-474F-ACC3-1224775CF4AA}" type="slidenum">
              <a:rPr lang="en-US" altLang="zh-CN"/>
              <a:pPr>
                <a:defRPr/>
              </a:pPr>
              <a:t>‹#›</a:t>
            </a:fld>
            <a:endParaRPr lang="en-US" altLang="zh-CN"/>
          </a:p>
        </p:txBody>
      </p:sp>
    </p:spTree>
    <p:extLst>
      <p:ext uri="{BB962C8B-B14F-4D97-AF65-F5344CB8AC3E}">
        <p14:creationId xmlns:p14="http://schemas.microsoft.com/office/powerpoint/2010/main" val="1428260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441E265-B1E9-4284-BB23-E2C003431E0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A9D859B-C1B9-4E64-A0D2-F9DA6F2A915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EF07206-1463-4913-83DD-13F6F3B8867C}"/>
              </a:ext>
            </a:extLst>
          </p:cNvPr>
          <p:cNvSpPr>
            <a:spLocks noGrp="1" noChangeArrowheads="1"/>
          </p:cNvSpPr>
          <p:nvPr>
            <p:ph type="sldNum" sz="quarter" idx="12"/>
          </p:nvPr>
        </p:nvSpPr>
        <p:spPr>
          <a:ln/>
        </p:spPr>
        <p:txBody>
          <a:bodyPr/>
          <a:lstStyle>
            <a:lvl1pPr>
              <a:defRPr/>
            </a:lvl1pPr>
          </a:lstStyle>
          <a:p>
            <a:pPr>
              <a:defRPr/>
            </a:pPr>
            <a:fld id="{6D70870D-B5A8-430B-92DD-2875D259DA68}" type="slidenum">
              <a:rPr lang="en-US" altLang="zh-CN"/>
              <a:pPr>
                <a:defRPr/>
              </a:pPr>
              <a:t>‹#›</a:t>
            </a:fld>
            <a:endParaRPr lang="en-US" altLang="zh-CN"/>
          </a:p>
        </p:txBody>
      </p:sp>
    </p:spTree>
    <p:extLst>
      <p:ext uri="{BB962C8B-B14F-4D97-AF65-F5344CB8AC3E}">
        <p14:creationId xmlns:p14="http://schemas.microsoft.com/office/powerpoint/2010/main" val="3633343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91B9B207-A1E6-454C-B543-CAC0C152D28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7178FF2-82DF-4974-9581-3A6934211DB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59AD490-EAEC-44FB-B4E2-BE125CA3D536}"/>
              </a:ext>
            </a:extLst>
          </p:cNvPr>
          <p:cNvSpPr>
            <a:spLocks noGrp="1" noChangeArrowheads="1"/>
          </p:cNvSpPr>
          <p:nvPr>
            <p:ph type="sldNum" sz="quarter" idx="12"/>
          </p:nvPr>
        </p:nvSpPr>
        <p:spPr>
          <a:ln/>
        </p:spPr>
        <p:txBody>
          <a:bodyPr/>
          <a:lstStyle>
            <a:lvl1pPr>
              <a:defRPr/>
            </a:lvl1pPr>
          </a:lstStyle>
          <a:p>
            <a:pPr>
              <a:defRPr/>
            </a:pPr>
            <a:fld id="{DE0E7CC9-AF9A-414C-9E80-B6C45C600220}" type="slidenum">
              <a:rPr lang="en-US" altLang="zh-CN"/>
              <a:pPr>
                <a:defRPr/>
              </a:pPr>
              <a:t>‹#›</a:t>
            </a:fld>
            <a:endParaRPr lang="en-US" altLang="zh-CN"/>
          </a:p>
        </p:txBody>
      </p:sp>
    </p:spTree>
    <p:extLst>
      <p:ext uri="{BB962C8B-B14F-4D97-AF65-F5344CB8AC3E}">
        <p14:creationId xmlns:p14="http://schemas.microsoft.com/office/powerpoint/2010/main" val="3523818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946850E-90CE-42A7-BB9F-EAF1C9B7394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1AD87B8-97A1-455F-A71D-5ADF1917DD4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7B64003-6C70-4F74-856E-9E8C6F60E77C}"/>
              </a:ext>
            </a:extLst>
          </p:cNvPr>
          <p:cNvSpPr>
            <a:spLocks noGrp="1" noChangeArrowheads="1"/>
          </p:cNvSpPr>
          <p:nvPr>
            <p:ph type="sldNum" sz="quarter" idx="12"/>
          </p:nvPr>
        </p:nvSpPr>
        <p:spPr>
          <a:ln/>
        </p:spPr>
        <p:txBody>
          <a:bodyPr/>
          <a:lstStyle>
            <a:lvl1pPr>
              <a:defRPr/>
            </a:lvl1pPr>
          </a:lstStyle>
          <a:p>
            <a:pPr>
              <a:defRPr/>
            </a:pPr>
            <a:fld id="{2DDBBE20-E0BF-4A7E-90F3-58DCEE604BD7}" type="slidenum">
              <a:rPr lang="en-US" altLang="zh-CN"/>
              <a:pPr>
                <a:defRPr/>
              </a:pPr>
              <a:t>‹#›</a:t>
            </a:fld>
            <a:endParaRPr lang="en-US" altLang="zh-CN"/>
          </a:p>
        </p:txBody>
      </p:sp>
    </p:spTree>
    <p:extLst>
      <p:ext uri="{BB962C8B-B14F-4D97-AF65-F5344CB8AC3E}">
        <p14:creationId xmlns:p14="http://schemas.microsoft.com/office/powerpoint/2010/main" val="4214281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007449FF-707F-416D-A9FB-3BFEF8E52D3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822C4AD-A84B-4D89-91B8-DBAA0185078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B2F0826-F05B-41D1-B184-DB5CB0B0A380}"/>
              </a:ext>
            </a:extLst>
          </p:cNvPr>
          <p:cNvSpPr>
            <a:spLocks noGrp="1" noChangeArrowheads="1"/>
          </p:cNvSpPr>
          <p:nvPr>
            <p:ph type="sldNum" sz="quarter" idx="12"/>
          </p:nvPr>
        </p:nvSpPr>
        <p:spPr>
          <a:ln/>
        </p:spPr>
        <p:txBody>
          <a:bodyPr/>
          <a:lstStyle>
            <a:lvl1pPr>
              <a:defRPr/>
            </a:lvl1pPr>
          </a:lstStyle>
          <a:p>
            <a:pPr>
              <a:defRPr/>
            </a:pPr>
            <a:fld id="{ACE144FE-012F-4FA9-8F9C-7896BE0C0C60}" type="slidenum">
              <a:rPr lang="en-US" altLang="zh-CN"/>
              <a:pPr>
                <a:defRPr/>
              </a:pPr>
              <a:t>‹#›</a:t>
            </a:fld>
            <a:endParaRPr lang="en-US" altLang="zh-CN"/>
          </a:p>
        </p:txBody>
      </p:sp>
    </p:spTree>
    <p:extLst>
      <p:ext uri="{BB962C8B-B14F-4D97-AF65-F5344CB8AC3E}">
        <p14:creationId xmlns:p14="http://schemas.microsoft.com/office/powerpoint/2010/main" val="2143714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3E5C75CA-2AC4-4596-9C3A-37D1F338B40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A69ADF7-401D-4B63-9CD3-1AD61BEEDBB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5A299D6-F463-45FC-A08D-E7BD44D3C728}"/>
              </a:ext>
            </a:extLst>
          </p:cNvPr>
          <p:cNvSpPr>
            <a:spLocks noGrp="1" noChangeArrowheads="1"/>
          </p:cNvSpPr>
          <p:nvPr>
            <p:ph type="sldNum" sz="quarter" idx="12"/>
          </p:nvPr>
        </p:nvSpPr>
        <p:spPr>
          <a:ln/>
        </p:spPr>
        <p:txBody>
          <a:bodyPr/>
          <a:lstStyle>
            <a:lvl1pPr>
              <a:defRPr/>
            </a:lvl1pPr>
          </a:lstStyle>
          <a:p>
            <a:pPr>
              <a:defRPr/>
            </a:pPr>
            <a:fld id="{1F8FA84F-D96F-4B41-B2CB-1F99700E5251}" type="slidenum">
              <a:rPr lang="en-US" altLang="zh-CN"/>
              <a:pPr>
                <a:defRPr/>
              </a:pPr>
              <a:t>‹#›</a:t>
            </a:fld>
            <a:endParaRPr lang="en-US" altLang="zh-CN"/>
          </a:p>
        </p:txBody>
      </p:sp>
    </p:spTree>
    <p:extLst>
      <p:ext uri="{BB962C8B-B14F-4D97-AF65-F5344CB8AC3E}">
        <p14:creationId xmlns:p14="http://schemas.microsoft.com/office/powerpoint/2010/main" val="2437951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CB8F2513-67A6-405E-B8AB-D6CA989FED5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97034103-AB9B-44EF-B64C-344EB3A6496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0996FF2F-17F7-4BD1-8025-93F506CA2075}"/>
              </a:ext>
            </a:extLst>
          </p:cNvPr>
          <p:cNvSpPr>
            <a:spLocks noGrp="1" noChangeArrowheads="1"/>
          </p:cNvSpPr>
          <p:nvPr>
            <p:ph type="sldNum" sz="quarter" idx="12"/>
          </p:nvPr>
        </p:nvSpPr>
        <p:spPr>
          <a:ln/>
        </p:spPr>
        <p:txBody>
          <a:bodyPr/>
          <a:lstStyle>
            <a:lvl1pPr>
              <a:defRPr/>
            </a:lvl1pPr>
          </a:lstStyle>
          <a:p>
            <a:pPr>
              <a:defRPr/>
            </a:pPr>
            <a:fld id="{C1199D50-1B36-46B3-BCC7-13262929B0CA}" type="slidenum">
              <a:rPr lang="en-US" altLang="zh-CN"/>
              <a:pPr>
                <a:defRPr/>
              </a:pPr>
              <a:t>‹#›</a:t>
            </a:fld>
            <a:endParaRPr lang="en-US" altLang="zh-CN"/>
          </a:p>
        </p:txBody>
      </p:sp>
    </p:spTree>
    <p:extLst>
      <p:ext uri="{BB962C8B-B14F-4D97-AF65-F5344CB8AC3E}">
        <p14:creationId xmlns:p14="http://schemas.microsoft.com/office/powerpoint/2010/main" val="346772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7A36AF87-210D-4196-86AD-AE0C0FD9309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65D25DD3-9776-4D4B-B5A5-50C10B6938C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D2781E1-303F-449E-9005-633CF6BC3873}"/>
              </a:ext>
            </a:extLst>
          </p:cNvPr>
          <p:cNvSpPr>
            <a:spLocks noGrp="1" noChangeArrowheads="1"/>
          </p:cNvSpPr>
          <p:nvPr>
            <p:ph type="sldNum" sz="quarter" idx="12"/>
          </p:nvPr>
        </p:nvSpPr>
        <p:spPr>
          <a:ln/>
        </p:spPr>
        <p:txBody>
          <a:bodyPr/>
          <a:lstStyle>
            <a:lvl1pPr>
              <a:defRPr/>
            </a:lvl1pPr>
          </a:lstStyle>
          <a:p>
            <a:pPr>
              <a:defRPr/>
            </a:pPr>
            <a:fld id="{A3B80BC4-33F5-4D0C-A964-6F51CCD3FBA1}" type="slidenum">
              <a:rPr lang="en-US" altLang="zh-CN"/>
              <a:pPr>
                <a:defRPr/>
              </a:pPr>
              <a:t>‹#›</a:t>
            </a:fld>
            <a:endParaRPr lang="en-US" altLang="zh-CN"/>
          </a:p>
        </p:txBody>
      </p:sp>
    </p:spTree>
    <p:extLst>
      <p:ext uri="{BB962C8B-B14F-4D97-AF65-F5344CB8AC3E}">
        <p14:creationId xmlns:p14="http://schemas.microsoft.com/office/powerpoint/2010/main" val="2336959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1AE1A32-E4CF-406E-94E3-70CC8E2C674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8C67A9F6-F6B7-46DB-9B31-849ECA4C2E1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30123F1F-B228-4EB5-A785-7FE153D4EE7E}"/>
              </a:ext>
            </a:extLst>
          </p:cNvPr>
          <p:cNvSpPr>
            <a:spLocks noGrp="1" noChangeArrowheads="1"/>
          </p:cNvSpPr>
          <p:nvPr>
            <p:ph type="sldNum" sz="quarter" idx="12"/>
          </p:nvPr>
        </p:nvSpPr>
        <p:spPr>
          <a:ln/>
        </p:spPr>
        <p:txBody>
          <a:bodyPr/>
          <a:lstStyle>
            <a:lvl1pPr>
              <a:defRPr/>
            </a:lvl1pPr>
          </a:lstStyle>
          <a:p>
            <a:pPr>
              <a:defRPr/>
            </a:pPr>
            <a:fld id="{8D4D369D-F5B3-4950-83CE-6EE889662AAC}" type="slidenum">
              <a:rPr lang="en-US" altLang="zh-CN"/>
              <a:pPr>
                <a:defRPr/>
              </a:pPr>
              <a:t>‹#›</a:t>
            </a:fld>
            <a:endParaRPr lang="en-US" altLang="zh-CN"/>
          </a:p>
        </p:txBody>
      </p:sp>
    </p:spTree>
    <p:extLst>
      <p:ext uri="{BB962C8B-B14F-4D97-AF65-F5344CB8AC3E}">
        <p14:creationId xmlns:p14="http://schemas.microsoft.com/office/powerpoint/2010/main" val="1069718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F62806B-837D-4C87-8F9F-C8344C4555A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9F01EA7-7DE2-4195-A56D-0D3770DE8E8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31761E9-6D93-49C0-8E9F-FC05933FC813}"/>
              </a:ext>
            </a:extLst>
          </p:cNvPr>
          <p:cNvSpPr>
            <a:spLocks noGrp="1" noChangeArrowheads="1"/>
          </p:cNvSpPr>
          <p:nvPr>
            <p:ph type="sldNum" sz="quarter" idx="12"/>
          </p:nvPr>
        </p:nvSpPr>
        <p:spPr>
          <a:ln/>
        </p:spPr>
        <p:txBody>
          <a:bodyPr/>
          <a:lstStyle>
            <a:lvl1pPr>
              <a:defRPr/>
            </a:lvl1pPr>
          </a:lstStyle>
          <a:p>
            <a:pPr>
              <a:defRPr/>
            </a:pPr>
            <a:fld id="{467072B2-B6A1-4AA6-9AC2-0F62CFEC4A0C}" type="slidenum">
              <a:rPr lang="en-US" altLang="zh-CN"/>
              <a:pPr>
                <a:defRPr/>
              </a:pPr>
              <a:t>‹#›</a:t>
            </a:fld>
            <a:endParaRPr lang="en-US" altLang="zh-CN"/>
          </a:p>
        </p:txBody>
      </p:sp>
    </p:spTree>
    <p:extLst>
      <p:ext uri="{BB962C8B-B14F-4D97-AF65-F5344CB8AC3E}">
        <p14:creationId xmlns:p14="http://schemas.microsoft.com/office/powerpoint/2010/main" val="594458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2157277-F12C-4369-9362-BCC4A72D871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8405CDE-0A9F-4A40-BD91-4A290090425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F7EFA52-1A17-4659-A02C-D7DF0615E8C0}"/>
              </a:ext>
            </a:extLst>
          </p:cNvPr>
          <p:cNvSpPr>
            <a:spLocks noGrp="1" noChangeArrowheads="1"/>
          </p:cNvSpPr>
          <p:nvPr>
            <p:ph type="sldNum" sz="quarter" idx="12"/>
          </p:nvPr>
        </p:nvSpPr>
        <p:spPr>
          <a:ln/>
        </p:spPr>
        <p:txBody>
          <a:bodyPr/>
          <a:lstStyle>
            <a:lvl1pPr>
              <a:defRPr/>
            </a:lvl1pPr>
          </a:lstStyle>
          <a:p>
            <a:pPr>
              <a:defRPr/>
            </a:pPr>
            <a:fld id="{7521C733-CD7C-4973-AA10-DE79B5B52908}" type="slidenum">
              <a:rPr lang="en-US" altLang="zh-CN"/>
              <a:pPr>
                <a:defRPr/>
              </a:pPr>
              <a:t>‹#›</a:t>
            </a:fld>
            <a:endParaRPr lang="en-US" altLang="zh-CN"/>
          </a:p>
        </p:txBody>
      </p:sp>
    </p:spTree>
    <p:extLst>
      <p:ext uri="{BB962C8B-B14F-4D97-AF65-F5344CB8AC3E}">
        <p14:creationId xmlns:p14="http://schemas.microsoft.com/office/powerpoint/2010/main" val="3946958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459D68D-CB6B-4DED-AB3C-1830897F880C}"/>
              </a:ext>
            </a:extLst>
          </p:cNvPr>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D161A329-49A5-499F-8AE7-6597251F8A90}"/>
              </a:ext>
            </a:extLst>
          </p:cNvPr>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0420" name="Rectangle 4">
            <a:extLst>
              <a:ext uri="{FF2B5EF4-FFF2-40B4-BE49-F238E27FC236}">
                <a16:creationId xmlns:a16="http://schemas.microsoft.com/office/drawing/2014/main" id="{0F2414D3-48BF-48D5-B726-C185EDD590A5}"/>
              </a:ext>
            </a:extLst>
          </p:cNvPr>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ltLang="zh-CN"/>
          </a:p>
        </p:txBody>
      </p:sp>
      <p:sp>
        <p:nvSpPr>
          <p:cNvPr id="60421" name="Rectangle 5">
            <a:extLst>
              <a:ext uri="{FF2B5EF4-FFF2-40B4-BE49-F238E27FC236}">
                <a16:creationId xmlns:a16="http://schemas.microsoft.com/office/drawing/2014/main" id="{9E929C55-D58E-4FE2-B082-C26746990552}"/>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endParaRPr lang="en-US" altLang="zh-CN"/>
          </a:p>
        </p:txBody>
      </p:sp>
      <p:sp>
        <p:nvSpPr>
          <p:cNvPr id="60422" name="Rectangle 6">
            <a:extLst>
              <a:ext uri="{FF2B5EF4-FFF2-40B4-BE49-F238E27FC236}">
                <a16:creationId xmlns:a16="http://schemas.microsoft.com/office/drawing/2014/main" id="{E31E2669-312E-4181-8999-9E7AF3DE2682}"/>
              </a:ext>
            </a:extLst>
          </p:cNvPr>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BEF4CAC4-0519-4874-88C2-39602B5EEB4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94"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3" Type="http://schemas.openxmlformats.org/officeDocument/2006/relationships/oleObject" Target="../embeddings/oleObject21.bin"/><Relationship Id="rId18" Type="http://schemas.openxmlformats.org/officeDocument/2006/relationships/image" Target="../media/image26.emf"/><Relationship Id="rId26" Type="http://schemas.openxmlformats.org/officeDocument/2006/relationships/image" Target="../media/image30.emf"/><Relationship Id="rId3" Type="http://schemas.openxmlformats.org/officeDocument/2006/relationships/oleObject" Target="../embeddings/oleObject16.bin"/><Relationship Id="rId21" Type="http://schemas.openxmlformats.org/officeDocument/2006/relationships/oleObject" Target="../embeddings/oleObject25.bin"/><Relationship Id="rId7" Type="http://schemas.openxmlformats.org/officeDocument/2006/relationships/oleObject" Target="../embeddings/oleObject18.bin"/><Relationship Id="rId12" Type="http://schemas.openxmlformats.org/officeDocument/2006/relationships/image" Target="../media/image23.emf"/><Relationship Id="rId17" Type="http://schemas.openxmlformats.org/officeDocument/2006/relationships/oleObject" Target="../embeddings/oleObject23.bin"/><Relationship Id="rId25" Type="http://schemas.openxmlformats.org/officeDocument/2006/relationships/oleObject" Target="../embeddings/oleObject27.bin"/><Relationship Id="rId33" Type="http://schemas.openxmlformats.org/officeDocument/2006/relationships/image" Target="../media/image10.png"/><Relationship Id="rId2" Type="http://schemas.openxmlformats.org/officeDocument/2006/relationships/slideLayout" Target="../slideLayouts/slideLayout7.xml"/><Relationship Id="rId16" Type="http://schemas.openxmlformats.org/officeDocument/2006/relationships/image" Target="../media/image25.emf"/><Relationship Id="rId20" Type="http://schemas.openxmlformats.org/officeDocument/2006/relationships/image" Target="../media/image27.emf"/><Relationship Id="rId29" Type="http://schemas.openxmlformats.org/officeDocument/2006/relationships/oleObject" Target="../embeddings/oleObject29.bin"/><Relationship Id="rId1" Type="http://schemas.openxmlformats.org/officeDocument/2006/relationships/vmlDrawing" Target="../drawings/vmlDrawing8.vml"/><Relationship Id="rId6" Type="http://schemas.openxmlformats.org/officeDocument/2006/relationships/image" Target="../media/image20.emf"/><Relationship Id="rId11" Type="http://schemas.openxmlformats.org/officeDocument/2006/relationships/oleObject" Target="../embeddings/oleObject20.bin"/><Relationship Id="rId24" Type="http://schemas.openxmlformats.org/officeDocument/2006/relationships/image" Target="../media/image29.emf"/><Relationship Id="rId32" Type="http://schemas.openxmlformats.org/officeDocument/2006/relationships/image" Target="../media/image33.emf"/><Relationship Id="rId5" Type="http://schemas.openxmlformats.org/officeDocument/2006/relationships/oleObject" Target="../embeddings/oleObject17.bin"/><Relationship Id="rId15" Type="http://schemas.openxmlformats.org/officeDocument/2006/relationships/oleObject" Target="../embeddings/oleObject22.bin"/><Relationship Id="rId23" Type="http://schemas.openxmlformats.org/officeDocument/2006/relationships/oleObject" Target="../embeddings/oleObject26.bin"/><Relationship Id="rId28" Type="http://schemas.openxmlformats.org/officeDocument/2006/relationships/image" Target="../media/image31.emf"/><Relationship Id="rId10" Type="http://schemas.openxmlformats.org/officeDocument/2006/relationships/image" Target="../media/image22.emf"/><Relationship Id="rId19" Type="http://schemas.openxmlformats.org/officeDocument/2006/relationships/oleObject" Target="../embeddings/oleObject24.bin"/><Relationship Id="rId31" Type="http://schemas.openxmlformats.org/officeDocument/2006/relationships/oleObject" Target="../embeddings/oleObject30.bin"/><Relationship Id="rId4" Type="http://schemas.openxmlformats.org/officeDocument/2006/relationships/image" Target="../media/image19.wmf"/><Relationship Id="rId9" Type="http://schemas.openxmlformats.org/officeDocument/2006/relationships/oleObject" Target="../embeddings/oleObject19.bin"/><Relationship Id="rId14" Type="http://schemas.openxmlformats.org/officeDocument/2006/relationships/image" Target="../media/image24.emf"/><Relationship Id="rId22" Type="http://schemas.openxmlformats.org/officeDocument/2006/relationships/image" Target="../media/image28.emf"/><Relationship Id="rId27" Type="http://schemas.openxmlformats.org/officeDocument/2006/relationships/oleObject" Target="../embeddings/oleObject28.bin"/><Relationship Id="rId30" Type="http://schemas.openxmlformats.org/officeDocument/2006/relationships/image" Target="../media/image32.emf"/><Relationship Id="rId8" Type="http://schemas.openxmlformats.org/officeDocument/2006/relationships/image" Target="../media/image21.wmf"/></Relationships>
</file>

<file path=ppt/slides/_rels/slide12.xml.rels><?xml version="1.0" encoding="UTF-8" standalone="yes"?>
<Relationships xmlns="http://schemas.openxmlformats.org/package/2006/relationships"><Relationship Id="rId13" Type="http://schemas.openxmlformats.org/officeDocument/2006/relationships/oleObject" Target="../embeddings/oleObject36.bin"/><Relationship Id="rId18" Type="http://schemas.openxmlformats.org/officeDocument/2006/relationships/image" Target="../media/image41.emf"/><Relationship Id="rId26" Type="http://schemas.openxmlformats.org/officeDocument/2006/relationships/image" Target="../media/image45.emf"/><Relationship Id="rId3" Type="http://schemas.openxmlformats.org/officeDocument/2006/relationships/oleObject" Target="../embeddings/oleObject31.bin"/><Relationship Id="rId21" Type="http://schemas.openxmlformats.org/officeDocument/2006/relationships/oleObject" Target="../embeddings/oleObject40.bin"/><Relationship Id="rId7" Type="http://schemas.openxmlformats.org/officeDocument/2006/relationships/oleObject" Target="../embeddings/oleObject33.bin"/><Relationship Id="rId12" Type="http://schemas.openxmlformats.org/officeDocument/2006/relationships/image" Target="../media/image38.emf"/><Relationship Id="rId17" Type="http://schemas.openxmlformats.org/officeDocument/2006/relationships/oleObject" Target="../embeddings/oleObject38.bin"/><Relationship Id="rId25" Type="http://schemas.openxmlformats.org/officeDocument/2006/relationships/oleObject" Target="../embeddings/oleObject42.bin"/><Relationship Id="rId33" Type="http://schemas.openxmlformats.org/officeDocument/2006/relationships/image" Target="../media/image10.png"/><Relationship Id="rId2" Type="http://schemas.openxmlformats.org/officeDocument/2006/relationships/slideLayout" Target="../slideLayouts/slideLayout7.xml"/><Relationship Id="rId16" Type="http://schemas.openxmlformats.org/officeDocument/2006/relationships/image" Target="../media/image40.emf"/><Relationship Id="rId20" Type="http://schemas.openxmlformats.org/officeDocument/2006/relationships/image" Target="../media/image42.emf"/><Relationship Id="rId29" Type="http://schemas.openxmlformats.org/officeDocument/2006/relationships/oleObject" Target="../embeddings/oleObject44.bin"/><Relationship Id="rId1" Type="http://schemas.openxmlformats.org/officeDocument/2006/relationships/vmlDrawing" Target="../drawings/vmlDrawing9.vml"/><Relationship Id="rId6" Type="http://schemas.openxmlformats.org/officeDocument/2006/relationships/image" Target="../media/image35.emf"/><Relationship Id="rId11" Type="http://schemas.openxmlformats.org/officeDocument/2006/relationships/oleObject" Target="../embeddings/oleObject35.bin"/><Relationship Id="rId24" Type="http://schemas.openxmlformats.org/officeDocument/2006/relationships/image" Target="../media/image44.emf"/><Relationship Id="rId32" Type="http://schemas.openxmlformats.org/officeDocument/2006/relationships/image" Target="../media/image48.emf"/><Relationship Id="rId5" Type="http://schemas.openxmlformats.org/officeDocument/2006/relationships/oleObject" Target="../embeddings/oleObject32.bin"/><Relationship Id="rId15" Type="http://schemas.openxmlformats.org/officeDocument/2006/relationships/oleObject" Target="../embeddings/oleObject37.bin"/><Relationship Id="rId23" Type="http://schemas.openxmlformats.org/officeDocument/2006/relationships/oleObject" Target="../embeddings/oleObject41.bin"/><Relationship Id="rId28" Type="http://schemas.openxmlformats.org/officeDocument/2006/relationships/image" Target="../media/image46.emf"/><Relationship Id="rId10" Type="http://schemas.openxmlformats.org/officeDocument/2006/relationships/image" Target="../media/image37.emf"/><Relationship Id="rId19" Type="http://schemas.openxmlformats.org/officeDocument/2006/relationships/oleObject" Target="../embeddings/oleObject39.bin"/><Relationship Id="rId31" Type="http://schemas.openxmlformats.org/officeDocument/2006/relationships/oleObject" Target="../embeddings/oleObject45.bin"/><Relationship Id="rId4" Type="http://schemas.openxmlformats.org/officeDocument/2006/relationships/image" Target="../media/image34.emf"/><Relationship Id="rId9" Type="http://schemas.openxmlformats.org/officeDocument/2006/relationships/oleObject" Target="../embeddings/oleObject34.bin"/><Relationship Id="rId14" Type="http://schemas.openxmlformats.org/officeDocument/2006/relationships/image" Target="../media/image39.emf"/><Relationship Id="rId22" Type="http://schemas.openxmlformats.org/officeDocument/2006/relationships/image" Target="../media/image43.emf"/><Relationship Id="rId27" Type="http://schemas.openxmlformats.org/officeDocument/2006/relationships/oleObject" Target="../embeddings/oleObject43.bin"/><Relationship Id="rId30" Type="http://schemas.openxmlformats.org/officeDocument/2006/relationships/image" Target="../media/image47.emf"/><Relationship Id="rId8" Type="http://schemas.openxmlformats.org/officeDocument/2006/relationships/image" Target="../media/image3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51.emf"/><Relationship Id="rId13" Type="http://schemas.openxmlformats.org/officeDocument/2006/relationships/oleObject" Target="../embeddings/oleObject51.bin"/><Relationship Id="rId18" Type="http://schemas.openxmlformats.org/officeDocument/2006/relationships/image" Target="../media/image56.emf"/><Relationship Id="rId3" Type="http://schemas.openxmlformats.org/officeDocument/2006/relationships/oleObject" Target="../embeddings/oleObject46.bin"/><Relationship Id="rId21" Type="http://schemas.openxmlformats.org/officeDocument/2006/relationships/oleObject" Target="../embeddings/oleObject55.bin"/><Relationship Id="rId7" Type="http://schemas.openxmlformats.org/officeDocument/2006/relationships/oleObject" Target="../embeddings/oleObject48.bin"/><Relationship Id="rId12" Type="http://schemas.openxmlformats.org/officeDocument/2006/relationships/image" Target="../media/image53.emf"/><Relationship Id="rId17" Type="http://schemas.openxmlformats.org/officeDocument/2006/relationships/oleObject" Target="../embeddings/oleObject53.bin"/><Relationship Id="rId25" Type="http://schemas.openxmlformats.org/officeDocument/2006/relationships/image" Target="../media/image60.png"/><Relationship Id="rId2" Type="http://schemas.openxmlformats.org/officeDocument/2006/relationships/slideLayout" Target="../slideLayouts/slideLayout7.xml"/><Relationship Id="rId16" Type="http://schemas.openxmlformats.org/officeDocument/2006/relationships/image" Target="../media/image55.wmf"/><Relationship Id="rId20" Type="http://schemas.openxmlformats.org/officeDocument/2006/relationships/image" Target="../media/image57.wmf"/><Relationship Id="rId1" Type="http://schemas.openxmlformats.org/officeDocument/2006/relationships/vmlDrawing" Target="../drawings/vmlDrawing10.vml"/><Relationship Id="rId6" Type="http://schemas.openxmlformats.org/officeDocument/2006/relationships/image" Target="../media/image50.wmf"/><Relationship Id="rId11" Type="http://schemas.openxmlformats.org/officeDocument/2006/relationships/oleObject" Target="../embeddings/oleObject50.bin"/><Relationship Id="rId24" Type="http://schemas.openxmlformats.org/officeDocument/2006/relationships/image" Target="../media/image59.wmf"/><Relationship Id="rId5" Type="http://schemas.openxmlformats.org/officeDocument/2006/relationships/oleObject" Target="../embeddings/oleObject47.bin"/><Relationship Id="rId15" Type="http://schemas.openxmlformats.org/officeDocument/2006/relationships/oleObject" Target="../embeddings/oleObject52.bin"/><Relationship Id="rId23" Type="http://schemas.openxmlformats.org/officeDocument/2006/relationships/oleObject" Target="../embeddings/oleObject56.bin"/><Relationship Id="rId10" Type="http://schemas.openxmlformats.org/officeDocument/2006/relationships/image" Target="../media/image52.emf"/><Relationship Id="rId19" Type="http://schemas.openxmlformats.org/officeDocument/2006/relationships/oleObject" Target="../embeddings/oleObject54.bin"/><Relationship Id="rId4" Type="http://schemas.openxmlformats.org/officeDocument/2006/relationships/image" Target="../media/image49.wmf"/><Relationship Id="rId9" Type="http://schemas.openxmlformats.org/officeDocument/2006/relationships/oleObject" Target="../embeddings/oleObject49.bin"/><Relationship Id="rId14" Type="http://schemas.openxmlformats.org/officeDocument/2006/relationships/image" Target="../media/image54.emf"/><Relationship Id="rId22" Type="http://schemas.openxmlformats.org/officeDocument/2006/relationships/image" Target="../media/image58.emf"/></Relationships>
</file>

<file path=ppt/slides/_rels/slide15.x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65.e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62.wmf"/><Relationship Id="rId11" Type="http://schemas.openxmlformats.org/officeDocument/2006/relationships/oleObject" Target="../embeddings/oleObject61.bin"/><Relationship Id="rId5" Type="http://schemas.openxmlformats.org/officeDocument/2006/relationships/oleObject" Target="../embeddings/oleObject58.bin"/><Relationship Id="rId10" Type="http://schemas.openxmlformats.org/officeDocument/2006/relationships/image" Target="../media/image64.emf"/><Relationship Id="rId4" Type="http://schemas.openxmlformats.org/officeDocument/2006/relationships/image" Target="../media/image61.wmf"/><Relationship Id="rId9" Type="http://schemas.openxmlformats.org/officeDocument/2006/relationships/oleObject" Target="../embeddings/oleObject60.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66.wmf"/></Relationships>
</file>

<file path=ppt/slides/_rels/slide17.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oleObject" Target="../embeddings/oleObject68.bin"/><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71.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68.wmf"/><Relationship Id="rId11" Type="http://schemas.openxmlformats.org/officeDocument/2006/relationships/oleObject" Target="../embeddings/oleObject67.bin"/><Relationship Id="rId5" Type="http://schemas.openxmlformats.org/officeDocument/2006/relationships/oleObject" Target="../embeddings/oleObject64.bin"/><Relationship Id="rId10" Type="http://schemas.openxmlformats.org/officeDocument/2006/relationships/image" Target="../media/image70.emf"/><Relationship Id="rId4" Type="http://schemas.openxmlformats.org/officeDocument/2006/relationships/image" Target="../media/image67.wmf"/><Relationship Id="rId9" Type="http://schemas.openxmlformats.org/officeDocument/2006/relationships/oleObject" Target="../embeddings/oleObject66.bin"/><Relationship Id="rId14" Type="http://schemas.openxmlformats.org/officeDocument/2006/relationships/image" Target="../media/image72.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74.wmf"/><Relationship Id="rId5" Type="http://schemas.openxmlformats.org/officeDocument/2006/relationships/oleObject" Target="../embeddings/oleObject70.bin"/><Relationship Id="rId4" Type="http://schemas.openxmlformats.org/officeDocument/2006/relationships/image" Target="../media/image7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76.wmf"/><Relationship Id="rId5" Type="http://schemas.openxmlformats.org/officeDocument/2006/relationships/oleObject" Target="../embeddings/oleObject72.bin"/><Relationship Id="rId4" Type="http://schemas.openxmlformats.org/officeDocument/2006/relationships/image" Target="../media/image75.wmf"/></Relationships>
</file>

<file path=ppt/slides/_rels/slide22.xml.rels><?xml version="1.0" encoding="UTF-8" standalone="yes"?>
<Relationships xmlns="http://schemas.openxmlformats.org/package/2006/relationships"><Relationship Id="rId8" Type="http://schemas.openxmlformats.org/officeDocument/2006/relationships/image" Target="../media/image79.emf"/><Relationship Id="rId13" Type="http://schemas.openxmlformats.org/officeDocument/2006/relationships/oleObject" Target="../embeddings/oleObject78.bin"/><Relationship Id="rId18" Type="http://schemas.openxmlformats.org/officeDocument/2006/relationships/image" Target="../media/image84.emf"/><Relationship Id="rId26" Type="http://schemas.openxmlformats.org/officeDocument/2006/relationships/image" Target="../media/image88.emf"/><Relationship Id="rId3" Type="http://schemas.openxmlformats.org/officeDocument/2006/relationships/oleObject" Target="../embeddings/oleObject73.bin"/><Relationship Id="rId21" Type="http://schemas.openxmlformats.org/officeDocument/2006/relationships/oleObject" Target="../embeddings/oleObject82.bin"/><Relationship Id="rId7" Type="http://schemas.openxmlformats.org/officeDocument/2006/relationships/oleObject" Target="../embeddings/oleObject75.bin"/><Relationship Id="rId12" Type="http://schemas.openxmlformats.org/officeDocument/2006/relationships/image" Target="../media/image81.emf"/><Relationship Id="rId17" Type="http://schemas.openxmlformats.org/officeDocument/2006/relationships/oleObject" Target="../embeddings/oleObject80.bin"/><Relationship Id="rId25" Type="http://schemas.openxmlformats.org/officeDocument/2006/relationships/oleObject" Target="../embeddings/oleObject84.bin"/><Relationship Id="rId2" Type="http://schemas.openxmlformats.org/officeDocument/2006/relationships/slideLayout" Target="../slideLayouts/slideLayout7.xml"/><Relationship Id="rId16" Type="http://schemas.openxmlformats.org/officeDocument/2006/relationships/image" Target="../media/image83.emf"/><Relationship Id="rId20" Type="http://schemas.openxmlformats.org/officeDocument/2006/relationships/image" Target="../media/image85.emf"/><Relationship Id="rId29" Type="http://schemas.openxmlformats.org/officeDocument/2006/relationships/oleObject" Target="../embeddings/oleObject86.bin"/><Relationship Id="rId1" Type="http://schemas.openxmlformats.org/officeDocument/2006/relationships/vmlDrawing" Target="../drawings/vmlDrawing16.vml"/><Relationship Id="rId6" Type="http://schemas.openxmlformats.org/officeDocument/2006/relationships/image" Target="../media/image78.emf"/><Relationship Id="rId11" Type="http://schemas.openxmlformats.org/officeDocument/2006/relationships/oleObject" Target="../embeddings/oleObject77.bin"/><Relationship Id="rId24" Type="http://schemas.openxmlformats.org/officeDocument/2006/relationships/image" Target="../media/image87.emf"/><Relationship Id="rId5" Type="http://schemas.openxmlformats.org/officeDocument/2006/relationships/oleObject" Target="../embeddings/oleObject74.bin"/><Relationship Id="rId15" Type="http://schemas.openxmlformats.org/officeDocument/2006/relationships/oleObject" Target="../embeddings/oleObject79.bin"/><Relationship Id="rId23" Type="http://schemas.openxmlformats.org/officeDocument/2006/relationships/oleObject" Target="../embeddings/oleObject83.bin"/><Relationship Id="rId28" Type="http://schemas.openxmlformats.org/officeDocument/2006/relationships/image" Target="../media/image89.emf"/><Relationship Id="rId10" Type="http://schemas.openxmlformats.org/officeDocument/2006/relationships/image" Target="../media/image80.emf"/><Relationship Id="rId19" Type="http://schemas.openxmlformats.org/officeDocument/2006/relationships/oleObject" Target="../embeddings/oleObject81.bin"/><Relationship Id="rId31" Type="http://schemas.openxmlformats.org/officeDocument/2006/relationships/image" Target="../media/image60.png"/><Relationship Id="rId4" Type="http://schemas.openxmlformats.org/officeDocument/2006/relationships/image" Target="../media/image77.wmf"/><Relationship Id="rId9" Type="http://schemas.openxmlformats.org/officeDocument/2006/relationships/oleObject" Target="../embeddings/oleObject76.bin"/><Relationship Id="rId14" Type="http://schemas.openxmlformats.org/officeDocument/2006/relationships/image" Target="../media/image82.emf"/><Relationship Id="rId22" Type="http://schemas.openxmlformats.org/officeDocument/2006/relationships/image" Target="../media/image86.emf"/><Relationship Id="rId27" Type="http://schemas.openxmlformats.org/officeDocument/2006/relationships/oleObject" Target="../embeddings/oleObject85.bin"/><Relationship Id="rId30" Type="http://schemas.openxmlformats.org/officeDocument/2006/relationships/image" Target="../media/image90.wmf"/></Relationships>
</file>

<file path=ppt/slides/_rels/slide23.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87.bin"/><Relationship Id="rId7" Type="http://schemas.openxmlformats.org/officeDocument/2006/relationships/oleObject" Target="../embeddings/oleObject89.bin"/><Relationship Id="rId12" Type="http://schemas.openxmlformats.org/officeDocument/2006/relationships/image" Target="../media/image95.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92.wmf"/><Relationship Id="rId11" Type="http://schemas.openxmlformats.org/officeDocument/2006/relationships/oleObject" Target="../embeddings/oleObject91.bin"/><Relationship Id="rId5" Type="http://schemas.openxmlformats.org/officeDocument/2006/relationships/oleObject" Target="../embeddings/oleObject88.bin"/><Relationship Id="rId10" Type="http://schemas.openxmlformats.org/officeDocument/2006/relationships/image" Target="../media/image94.emf"/><Relationship Id="rId4" Type="http://schemas.openxmlformats.org/officeDocument/2006/relationships/image" Target="../media/image91.wmf"/><Relationship Id="rId9" Type="http://schemas.openxmlformats.org/officeDocument/2006/relationships/oleObject" Target="../embeddings/oleObject90.bin"/></Relationships>
</file>

<file path=ppt/slides/_rels/slide24.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oleObject" Target="../embeddings/oleObject97.bin"/><Relationship Id="rId18" Type="http://schemas.openxmlformats.org/officeDocument/2006/relationships/image" Target="../media/image103.wmf"/><Relationship Id="rId26" Type="http://schemas.openxmlformats.org/officeDocument/2006/relationships/image" Target="../media/image92.wmf"/><Relationship Id="rId3" Type="http://schemas.openxmlformats.org/officeDocument/2006/relationships/oleObject" Target="../embeddings/oleObject92.bin"/><Relationship Id="rId21" Type="http://schemas.openxmlformats.org/officeDocument/2006/relationships/oleObject" Target="../embeddings/oleObject101.bin"/><Relationship Id="rId7" Type="http://schemas.openxmlformats.org/officeDocument/2006/relationships/oleObject" Target="../embeddings/oleObject94.bin"/><Relationship Id="rId12" Type="http://schemas.openxmlformats.org/officeDocument/2006/relationships/image" Target="../media/image100.wmf"/><Relationship Id="rId17" Type="http://schemas.openxmlformats.org/officeDocument/2006/relationships/oleObject" Target="../embeddings/oleObject99.bin"/><Relationship Id="rId25" Type="http://schemas.openxmlformats.org/officeDocument/2006/relationships/oleObject" Target="../embeddings/oleObject103.bin"/><Relationship Id="rId2" Type="http://schemas.openxmlformats.org/officeDocument/2006/relationships/slideLayout" Target="../slideLayouts/slideLayout7.xml"/><Relationship Id="rId16" Type="http://schemas.openxmlformats.org/officeDocument/2006/relationships/image" Target="../media/image102.wmf"/><Relationship Id="rId20" Type="http://schemas.openxmlformats.org/officeDocument/2006/relationships/image" Target="../media/image104.wmf"/><Relationship Id="rId1" Type="http://schemas.openxmlformats.org/officeDocument/2006/relationships/vmlDrawing" Target="../drawings/vmlDrawing18.vml"/><Relationship Id="rId6" Type="http://schemas.openxmlformats.org/officeDocument/2006/relationships/image" Target="../media/image97.wmf"/><Relationship Id="rId11" Type="http://schemas.openxmlformats.org/officeDocument/2006/relationships/oleObject" Target="../embeddings/oleObject96.bin"/><Relationship Id="rId24" Type="http://schemas.openxmlformats.org/officeDocument/2006/relationships/image" Target="../media/image106.wmf"/><Relationship Id="rId5" Type="http://schemas.openxmlformats.org/officeDocument/2006/relationships/oleObject" Target="../embeddings/oleObject93.bin"/><Relationship Id="rId15" Type="http://schemas.openxmlformats.org/officeDocument/2006/relationships/oleObject" Target="../embeddings/oleObject98.bin"/><Relationship Id="rId23" Type="http://schemas.openxmlformats.org/officeDocument/2006/relationships/oleObject" Target="../embeddings/oleObject102.bin"/><Relationship Id="rId28" Type="http://schemas.openxmlformats.org/officeDocument/2006/relationships/image" Target="../media/image91.wmf"/><Relationship Id="rId10" Type="http://schemas.openxmlformats.org/officeDocument/2006/relationships/image" Target="../media/image99.wmf"/><Relationship Id="rId19" Type="http://schemas.openxmlformats.org/officeDocument/2006/relationships/oleObject" Target="../embeddings/oleObject100.bin"/><Relationship Id="rId4" Type="http://schemas.openxmlformats.org/officeDocument/2006/relationships/image" Target="../media/image96.wmf"/><Relationship Id="rId9" Type="http://schemas.openxmlformats.org/officeDocument/2006/relationships/oleObject" Target="../embeddings/oleObject95.bin"/><Relationship Id="rId14" Type="http://schemas.openxmlformats.org/officeDocument/2006/relationships/image" Target="../media/image101.wmf"/><Relationship Id="rId22" Type="http://schemas.openxmlformats.org/officeDocument/2006/relationships/image" Target="../media/image105.wmf"/><Relationship Id="rId27" Type="http://schemas.openxmlformats.org/officeDocument/2006/relationships/oleObject" Target="../embeddings/oleObject104.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107.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09.wmf"/><Relationship Id="rId5" Type="http://schemas.openxmlformats.org/officeDocument/2006/relationships/oleObject" Target="../embeddings/oleObject107.bin"/><Relationship Id="rId4" Type="http://schemas.openxmlformats.org/officeDocument/2006/relationships/image" Target="../media/image108.wmf"/></Relationships>
</file>

<file path=ppt/slides/_rels/slide27.x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oleObject" Target="../embeddings/oleObject108.bin"/><Relationship Id="rId7" Type="http://schemas.openxmlformats.org/officeDocument/2006/relationships/oleObject" Target="../embeddings/oleObject110.bin"/><Relationship Id="rId12" Type="http://schemas.openxmlformats.org/officeDocument/2006/relationships/image" Target="../media/image114.e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11.wmf"/><Relationship Id="rId11" Type="http://schemas.openxmlformats.org/officeDocument/2006/relationships/oleObject" Target="../embeddings/oleObject112.bin"/><Relationship Id="rId5" Type="http://schemas.openxmlformats.org/officeDocument/2006/relationships/oleObject" Target="../embeddings/oleObject109.bin"/><Relationship Id="rId10" Type="http://schemas.openxmlformats.org/officeDocument/2006/relationships/image" Target="../media/image113.wmf"/><Relationship Id="rId4" Type="http://schemas.openxmlformats.org/officeDocument/2006/relationships/image" Target="../media/image110.wmf"/><Relationship Id="rId9" Type="http://schemas.openxmlformats.org/officeDocument/2006/relationships/oleObject" Target="../embeddings/oleObject111.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oleObject" Target="../embeddings/oleObject113.bin"/><Relationship Id="rId7" Type="http://schemas.openxmlformats.org/officeDocument/2006/relationships/oleObject" Target="../embeddings/oleObject115.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16.wmf"/><Relationship Id="rId5" Type="http://schemas.openxmlformats.org/officeDocument/2006/relationships/oleObject" Target="../embeddings/oleObject114.bin"/><Relationship Id="rId10" Type="http://schemas.openxmlformats.org/officeDocument/2006/relationships/image" Target="../media/image118.emf"/><Relationship Id="rId4" Type="http://schemas.openxmlformats.org/officeDocument/2006/relationships/image" Target="../media/image115.emf"/><Relationship Id="rId9" Type="http://schemas.openxmlformats.org/officeDocument/2006/relationships/oleObject" Target="../embeddings/oleObject116.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_rels/slide30.xml.rels><?xml version="1.0" encoding="UTF-8" standalone="yes"?>
<Relationships xmlns="http://schemas.openxmlformats.org/package/2006/relationships"><Relationship Id="rId8" Type="http://schemas.openxmlformats.org/officeDocument/2006/relationships/image" Target="../media/image114.emf"/><Relationship Id="rId3" Type="http://schemas.openxmlformats.org/officeDocument/2006/relationships/oleObject" Target="../embeddings/oleObject117.bin"/><Relationship Id="rId7"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20.wmf"/><Relationship Id="rId5" Type="http://schemas.openxmlformats.org/officeDocument/2006/relationships/oleObject" Target="../embeddings/oleObject118.bin"/><Relationship Id="rId4" Type="http://schemas.openxmlformats.org/officeDocument/2006/relationships/image" Target="../media/image119.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14.emf"/><Relationship Id="rId5" Type="http://schemas.openxmlformats.org/officeDocument/2006/relationships/oleObject" Target="../embeddings/oleObject112.bin"/><Relationship Id="rId4" Type="http://schemas.openxmlformats.org/officeDocument/2006/relationships/image" Target="../media/image121.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23.wmf"/><Relationship Id="rId5" Type="http://schemas.openxmlformats.org/officeDocument/2006/relationships/oleObject" Target="../embeddings/oleObject121.bin"/><Relationship Id="rId4" Type="http://schemas.openxmlformats.org/officeDocument/2006/relationships/image" Target="../media/image122.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124.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23.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125.emf"/></Relationships>
</file>

<file path=ppt/slides/_rels/slide36.xml.rels><?xml version="1.0" encoding="UTF-8" standalone="yes"?>
<Relationships xmlns="http://schemas.openxmlformats.org/package/2006/relationships"><Relationship Id="rId8" Type="http://schemas.openxmlformats.org/officeDocument/2006/relationships/image" Target="../media/image128.emf"/><Relationship Id="rId3" Type="http://schemas.openxmlformats.org/officeDocument/2006/relationships/oleObject" Target="../embeddings/oleObject124.bin"/><Relationship Id="rId7" Type="http://schemas.openxmlformats.org/officeDocument/2006/relationships/oleObject" Target="../embeddings/oleObject126.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27.emf"/><Relationship Id="rId5" Type="http://schemas.openxmlformats.org/officeDocument/2006/relationships/oleObject" Target="../embeddings/oleObject125.bin"/><Relationship Id="rId4" Type="http://schemas.openxmlformats.org/officeDocument/2006/relationships/image" Target="../media/image126.emf"/></Relationships>
</file>

<file path=ppt/slides/_rels/slide37.x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oleObject" Target="../embeddings/oleObject127.bin"/><Relationship Id="rId7" Type="http://schemas.openxmlformats.org/officeDocument/2006/relationships/oleObject" Target="../embeddings/oleObject129.bin"/><Relationship Id="rId12" Type="http://schemas.openxmlformats.org/officeDocument/2006/relationships/image" Target="../media/image133.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30.wmf"/><Relationship Id="rId11" Type="http://schemas.openxmlformats.org/officeDocument/2006/relationships/oleObject" Target="../embeddings/oleObject131.bin"/><Relationship Id="rId5" Type="http://schemas.openxmlformats.org/officeDocument/2006/relationships/oleObject" Target="../embeddings/oleObject128.bin"/><Relationship Id="rId10" Type="http://schemas.openxmlformats.org/officeDocument/2006/relationships/image" Target="../media/image132.wmf"/><Relationship Id="rId4" Type="http://schemas.openxmlformats.org/officeDocument/2006/relationships/image" Target="../media/image129.wmf"/><Relationship Id="rId9" Type="http://schemas.openxmlformats.org/officeDocument/2006/relationships/oleObject" Target="../embeddings/oleObject130.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35.emf"/><Relationship Id="rId5" Type="http://schemas.openxmlformats.org/officeDocument/2006/relationships/oleObject" Target="../embeddings/oleObject133.bin"/><Relationship Id="rId4" Type="http://schemas.openxmlformats.org/officeDocument/2006/relationships/image" Target="../media/image134.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image" Target="../media/image135.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image" Target="../media/image136.emf"/></Relationships>
</file>

<file path=ppt/slides/_rels/slide41.x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oleObject" Target="../embeddings/oleObject136.bin"/><Relationship Id="rId7" Type="http://schemas.openxmlformats.org/officeDocument/2006/relationships/oleObject" Target="../embeddings/oleObject138.bin"/><Relationship Id="rId12" Type="http://schemas.openxmlformats.org/officeDocument/2006/relationships/image" Target="../media/image141.w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38.wmf"/><Relationship Id="rId11" Type="http://schemas.openxmlformats.org/officeDocument/2006/relationships/oleObject" Target="../embeddings/oleObject140.bin"/><Relationship Id="rId5" Type="http://schemas.openxmlformats.org/officeDocument/2006/relationships/oleObject" Target="../embeddings/oleObject137.bin"/><Relationship Id="rId10" Type="http://schemas.openxmlformats.org/officeDocument/2006/relationships/image" Target="../media/image140.wmf"/><Relationship Id="rId4" Type="http://schemas.openxmlformats.org/officeDocument/2006/relationships/image" Target="../media/image137.wmf"/><Relationship Id="rId9" Type="http://schemas.openxmlformats.org/officeDocument/2006/relationships/oleObject" Target="../embeddings/oleObject139.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41.bin"/><Relationship Id="rId2" Type="http://schemas.openxmlformats.org/officeDocument/2006/relationships/slideLayout" Target="../slideLayouts/slideLayout7.xml"/><Relationship Id="rId1" Type="http://schemas.openxmlformats.org/officeDocument/2006/relationships/vmlDrawing" Target="../drawings/vmlDrawing34.vml"/><Relationship Id="rId4" Type="http://schemas.openxmlformats.org/officeDocument/2006/relationships/image" Target="../media/image142.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44.wmf"/><Relationship Id="rId5" Type="http://schemas.openxmlformats.org/officeDocument/2006/relationships/oleObject" Target="../embeddings/oleObject143.bin"/><Relationship Id="rId4" Type="http://schemas.openxmlformats.org/officeDocument/2006/relationships/image" Target="../media/image143.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44.bin"/><Relationship Id="rId2" Type="http://schemas.openxmlformats.org/officeDocument/2006/relationships/slideLayout" Target="../slideLayouts/slideLayout7.xml"/><Relationship Id="rId1" Type="http://schemas.openxmlformats.org/officeDocument/2006/relationships/vmlDrawing" Target="../drawings/vmlDrawing36.vml"/><Relationship Id="rId4" Type="http://schemas.openxmlformats.org/officeDocument/2006/relationships/image" Target="../media/image145.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Layout" Target="../slideLayouts/slideLayout7.xml"/><Relationship Id="rId1" Type="http://schemas.openxmlformats.org/officeDocument/2006/relationships/vmlDrawing" Target="../drawings/vmlDrawing37.vml"/><Relationship Id="rId4" Type="http://schemas.openxmlformats.org/officeDocument/2006/relationships/image" Target="../media/image146.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46.bin"/><Relationship Id="rId2" Type="http://schemas.openxmlformats.org/officeDocument/2006/relationships/slideLayout" Target="../slideLayouts/slideLayout7.xml"/><Relationship Id="rId1" Type="http://schemas.openxmlformats.org/officeDocument/2006/relationships/vmlDrawing" Target="../drawings/vmlDrawing38.vml"/><Relationship Id="rId4" Type="http://schemas.openxmlformats.org/officeDocument/2006/relationships/image" Target="../media/image147.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47.bin"/><Relationship Id="rId2" Type="http://schemas.openxmlformats.org/officeDocument/2006/relationships/slideLayout" Target="../slideLayouts/slideLayout7.xml"/><Relationship Id="rId1" Type="http://schemas.openxmlformats.org/officeDocument/2006/relationships/vmlDrawing" Target="../drawings/vmlDrawing39.vml"/><Relationship Id="rId4" Type="http://schemas.openxmlformats.org/officeDocument/2006/relationships/image" Target="../media/image148.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48.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150.wmf"/><Relationship Id="rId5" Type="http://schemas.openxmlformats.org/officeDocument/2006/relationships/oleObject" Target="../embeddings/oleObject149.bin"/><Relationship Id="rId4" Type="http://schemas.openxmlformats.org/officeDocument/2006/relationships/image" Target="../media/image149.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50.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52.wmf"/><Relationship Id="rId5" Type="http://schemas.openxmlformats.org/officeDocument/2006/relationships/oleObject" Target="../embeddings/oleObject151.bin"/><Relationship Id="rId4" Type="http://schemas.openxmlformats.org/officeDocument/2006/relationships/image" Target="../media/image15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7.bin"/><Relationship Id="rId4" Type="http://schemas.openxmlformats.org/officeDocument/2006/relationships/image" Target="../media/image8.e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52.bin"/><Relationship Id="rId2" Type="http://schemas.openxmlformats.org/officeDocument/2006/relationships/slideLayout" Target="../slideLayouts/slideLayout7.xml"/><Relationship Id="rId1" Type="http://schemas.openxmlformats.org/officeDocument/2006/relationships/vmlDrawing" Target="../drawings/vmlDrawing42.vml"/><Relationship Id="rId4" Type="http://schemas.openxmlformats.org/officeDocument/2006/relationships/image" Target="../media/image153.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2.emf"/><Relationship Id="rId5" Type="http://schemas.openxmlformats.org/officeDocument/2006/relationships/oleObject" Target="../embeddings/oleObject9.bin"/><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17.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4.wmf"/><Relationship Id="rId11" Type="http://schemas.openxmlformats.org/officeDocument/2006/relationships/image" Target="../media/image10.png"/><Relationship Id="rId5" Type="http://schemas.openxmlformats.org/officeDocument/2006/relationships/oleObject" Target="../embeddings/oleObject11.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3.bin"/></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9318" y="476672"/>
            <a:ext cx="8352928" cy="1947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4300" b="1">
                <a:solidFill>
                  <a:srgbClr val="FF0000"/>
                </a:solidFill>
                <a:ea typeface="楷体_GB2312" pitchFamily="49" charset="-122"/>
              </a:rPr>
              <a:t>2.3 </a:t>
            </a:r>
            <a:r>
              <a:rPr lang="zh-CN" altLang="en-US" sz="4300" b="1">
                <a:solidFill>
                  <a:srgbClr val="FF0000"/>
                </a:solidFill>
                <a:ea typeface="楷体_GB2312" pitchFamily="49" charset="-122"/>
              </a:rPr>
              <a:t>对偶原理</a:t>
            </a:r>
            <a:endParaRPr lang="zh-CN" altLang="en-US" sz="4300" b="1">
              <a:solidFill>
                <a:srgbClr val="FF0000"/>
              </a:solidFill>
            </a:endParaRPr>
          </a:p>
        </p:txBody>
      </p:sp>
      <p:sp>
        <p:nvSpPr>
          <p:cNvPr id="6" name="矩形 5"/>
          <p:cNvSpPr/>
          <p:nvPr/>
        </p:nvSpPr>
        <p:spPr>
          <a:xfrm>
            <a:off x="1259632" y="2276872"/>
            <a:ext cx="5814392" cy="1766637"/>
          </a:xfrm>
          <a:prstGeom prst="rect">
            <a:avLst/>
          </a:prstGeom>
        </p:spPr>
        <p:txBody>
          <a:bodyPr wrap="square">
            <a:spAutoFit/>
          </a:bodyPr>
          <a:lstStyle/>
          <a:p>
            <a:pPr marL="457200" lvl="0" indent="-457200" eaLnBrk="1" hangingPunct="1">
              <a:spcBef>
                <a:spcPct val="20000"/>
              </a:spcBef>
              <a:buClr>
                <a:srgbClr val="DC5900"/>
              </a:buClr>
              <a:buSzPct val="75000"/>
              <a:buFont typeface="Arial" panose="020B0604020202020204" pitchFamily="34" charset="0"/>
              <a:buChar char="•"/>
              <a:defRPr/>
            </a:pPr>
            <a:r>
              <a:rPr lang="zh-CN" altLang="en-US" sz="3200" b="1">
                <a:solidFill>
                  <a:srgbClr val="007A77"/>
                </a:solidFill>
                <a:latin typeface="Arial"/>
                <a:ea typeface="楷体_GB2312" pitchFamily="49" charset="-122"/>
              </a:rPr>
              <a:t>一、线性规划的对偶问题</a:t>
            </a:r>
            <a:endParaRPr lang="en-US" altLang="zh-CN" sz="3200" b="1">
              <a:solidFill>
                <a:srgbClr val="007A77"/>
              </a:solidFill>
              <a:latin typeface="Arial"/>
              <a:ea typeface="楷体_GB2312" pitchFamily="49" charset="-122"/>
            </a:endParaRPr>
          </a:p>
          <a:p>
            <a:pPr marL="457200" lvl="0" indent="-457200" eaLnBrk="1" hangingPunct="1">
              <a:spcBef>
                <a:spcPct val="20000"/>
              </a:spcBef>
              <a:buClr>
                <a:srgbClr val="DC5900"/>
              </a:buClr>
              <a:buSzPct val="75000"/>
              <a:buFont typeface="Arial" panose="020B0604020202020204" pitchFamily="34" charset="0"/>
              <a:buChar char="•"/>
              <a:defRPr/>
            </a:pPr>
            <a:r>
              <a:rPr lang="zh-CN" altLang="en-US" sz="3200" b="1">
                <a:solidFill>
                  <a:srgbClr val="007A77"/>
                </a:solidFill>
                <a:latin typeface="Arial"/>
                <a:ea typeface="楷体_GB2312" pitchFamily="49" charset="-122"/>
              </a:rPr>
              <a:t>二、对偶问题的基本性质</a:t>
            </a:r>
          </a:p>
          <a:p>
            <a:pPr marL="457200" lvl="0" indent="-457200" eaLnBrk="1" hangingPunct="1">
              <a:spcBef>
                <a:spcPct val="20000"/>
              </a:spcBef>
              <a:buClr>
                <a:srgbClr val="DC5900"/>
              </a:buClr>
              <a:buSzPct val="75000"/>
              <a:buFont typeface="Arial" panose="020B0604020202020204" pitchFamily="34" charset="0"/>
              <a:buChar char="•"/>
              <a:defRPr/>
            </a:pPr>
            <a:r>
              <a:rPr lang="zh-CN" altLang="en-US" sz="3200" b="1">
                <a:solidFill>
                  <a:srgbClr val="007A77"/>
                </a:solidFill>
                <a:latin typeface="Arial"/>
                <a:ea typeface="楷体_GB2312" pitchFamily="49" charset="-122"/>
              </a:rPr>
              <a:t>三、对偶单纯形法</a:t>
            </a:r>
          </a:p>
        </p:txBody>
      </p:sp>
    </p:spTree>
    <p:extLst>
      <p:ext uri="{BB962C8B-B14F-4D97-AF65-F5344CB8AC3E}">
        <p14:creationId xmlns:p14="http://schemas.microsoft.com/office/powerpoint/2010/main" val="20776112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0" y="404813"/>
            <a:ext cx="8062913" cy="576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buNone/>
            </a:pPr>
            <a:r>
              <a:rPr lang="en-US" altLang="zh-CN" sz="2400" b="1">
                <a:latin typeface="Times New Roman" panose="02020603050405020304" pitchFamily="18" charset="0"/>
              </a:rPr>
              <a:t>min </a:t>
            </a:r>
            <a:r>
              <a:rPr lang="en-US" altLang="zh-CN" sz="2400" b="1" i="1">
                <a:latin typeface="Times New Roman" panose="02020603050405020304" pitchFamily="18" charset="0"/>
              </a:rPr>
              <a:t>cx</a:t>
            </a:r>
          </a:p>
          <a:p>
            <a:pPr marL="0" indent="0" eaLnBrk="1" hangingPunct="1">
              <a:lnSpc>
                <a:spcPct val="90000"/>
              </a:lnSpc>
              <a:buNone/>
            </a:pPr>
            <a:r>
              <a:rPr lang="en-US" altLang="zh-CN" sz="2400" b="1">
                <a:latin typeface="Times New Roman" panose="02020603050405020304" pitchFamily="18" charset="0"/>
              </a:rPr>
              <a:t>s.t.   </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1</a:t>
            </a:r>
            <a:r>
              <a:rPr lang="en-US" altLang="zh-CN" sz="2400" b="1" i="1">
                <a:latin typeface="Times New Roman" panose="02020603050405020304" pitchFamily="18" charset="0"/>
              </a:rPr>
              <a:t>x</a:t>
            </a:r>
            <a:r>
              <a:rPr lang="en-US" altLang="zh-CN" sz="2400" b="1">
                <a:latin typeface="Times New Roman" panose="02020603050405020304" pitchFamily="18" charset="0"/>
              </a:rPr>
              <a:t> –</a:t>
            </a:r>
            <a:r>
              <a:rPr lang="en-US" altLang="zh-CN" sz="2400" b="1" i="1">
                <a:latin typeface="Times New Roman" panose="02020603050405020304" pitchFamily="18" charset="0"/>
              </a:rPr>
              <a:t>x</a:t>
            </a:r>
            <a:r>
              <a:rPr lang="en-US" altLang="zh-CN" sz="2400" b="1" i="1" baseline="-25000">
                <a:latin typeface="Times New Roman" panose="02020603050405020304" pitchFamily="18" charset="0"/>
              </a:rPr>
              <a:t>s</a:t>
            </a:r>
            <a:r>
              <a:rPr lang="en-US" altLang="zh-CN" sz="2400" b="1">
                <a:latin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b</a:t>
            </a:r>
            <a:r>
              <a:rPr lang="en-US" altLang="zh-CN" sz="2400" b="1" baseline="-25000">
                <a:latin typeface="Times New Roman" panose="02020603050405020304" pitchFamily="18" charset="0"/>
                <a:cs typeface="Times New Roman" panose="02020603050405020304" pitchFamily="18" charset="0"/>
              </a:rPr>
              <a:t>1</a:t>
            </a:r>
            <a:r>
              <a:rPr lang="en-US" altLang="zh-CN" sz="2400" b="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rPr>
              <a:t>x</a:t>
            </a:r>
            <a:r>
              <a:rPr lang="en-US" altLang="zh-CN" sz="2400" b="1" i="1" baseline="-25000">
                <a:latin typeface="Times New Roman" panose="02020603050405020304" pitchFamily="18" charset="0"/>
              </a:rPr>
              <a:t>s</a:t>
            </a:r>
            <a:r>
              <a:rPr lang="zh-CN" altLang="en-US" sz="2400" b="1">
                <a:latin typeface="Times New Roman" panose="02020603050405020304" pitchFamily="18" charset="0"/>
                <a:cs typeface="Times New Roman" panose="02020603050405020304" pitchFamily="18" charset="0"/>
              </a:rPr>
              <a:t>为</a:t>
            </a:r>
            <a:r>
              <a:rPr lang="en-US" altLang="zh-CN" sz="2400" b="1" i="1">
                <a:latin typeface="Times New Roman" panose="02020603050405020304" pitchFamily="18" charset="0"/>
                <a:cs typeface="Times New Roman" panose="02020603050405020304" pitchFamily="18" charset="0"/>
              </a:rPr>
              <a:t>m</a:t>
            </a:r>
            <a:r>
              <a:rPr lang="en-US" altLang="zh-CN" sz="2400" b="1" baseline="-25000">
                <a:latin typeface="Times New Roman" panose="02020603050405020304" pitchFamily="18" charset="0"/>
                <a:cs typeface="Times New Roman" panose="02020603050405020304" pitchFamily="18" charset="0"/>
              </a:rPr>
              <a:t>1</a:t>
            </a:r>
            <a:r>
              <a:rPr lang="en-US" altLang="zh-CN" sz="2400" b="1">
                <a:latin typeface="Times New Roman" panose="02020603050405020304" pitchFamily="18" charset="0"/>
                <a:cs typeface="Times New Roman" panose="02020603050405020304" pitchFamily="18" charset="0"/>
              </a:rPr>
              <a:t>×1</a:t>
            </a:r>
          </a:p>
          <a:p>
            <a:pPr marL="0" indent="0" eaLnBrk="1" hangingPunct="1">
              <a:lnSpc>
                <a:spcPct val="90000"/>
              </a:lnSpc>
              <a:buNone/>
            </a:pPr>
            <a:r>
              <a:rPr lang="en-US" altLang="zh-CN" sz="2400" b="1">
                <a:latin typeface="Times New Roman" panose="02020603050405020304" pitchFamily="18" charset="0"/>
                <a:cs typeface="Times New Roman" panose="02020603050405020304" pitchFamily="18" charset="0"/>
              </a:rPr>
              <a:t>       </a:t>
            </a:r>
            <a:r>
              <a:rPr lang="en-US" altLang="zh-CN" sz="2400" b="1">
                <a:latin typeface="Times New Roman" panose="02020603050405020304" pitchFamily="18" charset="0"/>
              </a:rPr>
              <a:t> </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2</a:t>
            </a:r>
            <a:r>
              <a:rPr lang="en-US" altLang="zh-CN" sz="2400" b="1" i="1">
                <a:latin typeface="Times New Roman" panose="02020603050405020304" pitchFamily="18" charset="0"/>
              </a:rPr>
              <a:t>x</a:t>
            </a:r>
            <a:r>
              <a:rPr lang="en-US" altLang="zh-CN" sz="2400" b="1">
                <a:latin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b</a:t>
            </a:r>
            <a:r>
              <a:rPr lang="en-US" altLang="zh-CN" sz="2400" b="1" baseline="-25000">
                <a:latin typeface="Times New Roman" panose="02020603050405020304" pitchFamily="18" charset="0"/>
                <a:cs typeface="Times New Roman" panose="02020603050405020304" pitchFamily="18" charset="0"/>
              </a:rPr>
              <a:t>2   </a:t>
            </a:r>
            <a:r>
              <a:rPr lang="en-US" altLang="zh-CN" sz="2400" b="1">
                <a:latin typeface="Times New Roman" panose="02020603050405020304" pitchFamily="18" charset="0"/>
                <a:cs typeface="Times New Roman" panose="02020603050405020304" pitchFamily="18" charset="0"/>
              </a:rPr>
              <a:t>  </a:t>
            </a:r>
          </a:p>
          <a:p>
            <a:pPr marL="0" indent="0" eaLnBrk="1" hangingPunct="1">
              <a:lnSpc>
                <a:spcPct val="90000"/>
              </a:lnSpc>
              <a:buNone/>
            </a:pPr>
            <a:r>
              <a:rPr lang="en-US" altLang="zh-CN" sz="2400" b="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rPr>
              <a:t>A</a:t>
            </a:r>
            <a:r>
              <a:rPr lang="en-US" altLang="zh-CN" sz="2400" b="1" baseline="-25000">
                <a:latin typeface="Times New Roman" panose="02020603050405020304" pitchFamily="18" charset="0"/>
              </a:rPr>
              <a:t>3</a:t>
            </a:r>
            <a:r>
              <a:rPr lang="en-US" altLang="zh-CN" sz="2400" b="1" i="1">
                <a:latin typeface="Times New Roman" panose="02020603050405020304" pitchFamily="18" charset="0"/>
              </a:rPr>
              <a:t>x</a:t>
            </a:r>
            <a:r>
              <a:rPr lang="en-US" altLang="zh-CN" sz="2400" b="1">
                <a:latin typeface="Times New Roman" panose="02020603050405020304" pitchFamily="18" charset="0"/>
              </a:rPr>
              <a:t>      +</a:t>
            </a:r>
            <a:r>
              <a:rPr lang="en-US" altLang="zh-CN" sz="2400" b="1" i="1">
                <a:latin typeface="Times New Roman" panose="02020603050405020304" pitchFamily="18" charset="0"/>
              </a:rPr>
              <a:t>x</a:t>
            </a:r>
            <a:r>
              <a:rPr lang="en-US" altLang="zh-CN" sz="2400" b="1" i="1" baseline="-25000">
                <a:latin typeface="Times New Roman" panose="02020603050405020304" pitchFamily="18" charset="0"/>
              </a:rPr>
              <a:t>t</a:t>
            </a:r>
            <a:r>
              <a:rPr lang="en-US" altLang="zh-CN" sz="2400" b="1">
                <a:latin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b</a:t>
            </a:r>
            <a:r>
              <a:rPr lang="en-US" altLang="zh-CN" sz="2400" b="1" baseline="-25000">
                <a:latin typeface="Times New Roman" panose="02020603050405020304" pitchFamily="18" charset="0"/>
                <a:cs typeface="Times New Roman" panose="02020603050405020304" pitchFamily="18" charset="0"/>
              </a:rPr>
              <a:t>3     </a:t>
            </a:r>
            <a:r>
              <a:rPr lang="en-US" altLang="zh-CN" sz="2400" b="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rPr>
              <a:t>x</a:t>
            </a:r>
            <a:r>
              <a:rPr lang="en-US" altLang="zh-CN" sz="2400" b="1" i="1" baseline="-25000">
                <a:latin typeface="Times New Roman" panose="02020603050405020304" pitchFamily="18" charset="0"/>
              </a:rPr>
              <a:t>t</a:t>
            </a:r>
            <a:r>
              <a:rPr lang="zh-CN" altLang="en-US" sz="2400" b="1">
                <a:latin typeface="Times New Roman" panose="02020603050405020304" pitchFamily="18" charset="0"/>
                <a:cs typeface="Times New Roman" panose="02020603050405020304" pitchFamily="18" charset="0"/>
              </a:rPr>
              <a:t>为</a:t>
            </a:r>
            <a:r>
              <a:rPr lang="en-US" altLang="zh-CN" sz="2400" b="1" i="1">
                <a:latin typeface="Times New Roman" panose="02020603050405020304" pitchFamily="18" charset="0"/>
                <a:cs typeface="Times New Roman" panose="02020603050405020304" pitchFamily="18" charset="0"/>
              </a:rPr>
              <a:t>m</a:t>
            </a:r>
            <a:r>
              <a:rPr lang="en-US" altLang="zh-CN" sz="2400" b="1" baseline="-25000">
                <a:latin typeface="Times New Roman" panose="02020603050405020304" pitchFamily="18" charset="0"/>
                <a:cs typeface="Times New Roman" panose="02020603050405020304" pitchFamily="18" charset="0"/>
              </a:rPr>
              <a:t>3</a:t>
            </a:r>
            <a:r>
              <a:rPr lang="en-US" altLang="zh-CN" sz="2400" b="1">
                <a:latin typeface="Times New Roman" panose="02020603050405020304" pitchFamily="18" charset="0"/>
                <a:cs typeface="Times New Roman" panose="02020603050405020304" pitchFamily="18" charset="0"/>
              </a:rPr>
              <a:t>×1</a:t>
            </a:r>
          </a:p>
          <a:p>
            <a:pPr marL="0" indent="0" eaLnBrk="1" hangingPunct="1">
              <a:lnSpc>
                <a:spcPct val="90000"/>
              </a:lnSpc>
              <a:buNone/>
            </a:pPr>
            <a:r>
              <a:rPr lang="en-US" altLang="zh-CN" sz="2400" b="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x</a:t>
            </a:r>
            <a:r>
              <a:rPr lang="en-US" altLang="zh-CN" sz="2400" b="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rPr>
              <a:t>x</a:t>
            </a:r>
            <a:r>
              <a:rPr lang="en-US" altLang="zh-CN" sz="2400" b="1" i="1" baseline="-25000">
                <a:latin typeface="Times New Roman" panose="02020603050405020304" pitchFamily="18" charset="0"/>
              </a:rPr>
              <a:t>s </a:t>
            </a:r>
            <a:r>
              <a:rPr lang="en-US" altLang="zh-CN" sz="2400" b="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rPr>
              <a:t>x</a:t>
            </a:r>
            <a:r>
              <a:rPr lang="en-US" altLang="zh-CN" sz="2400" b="1" i="1" baseline="-25000">
                <a:latin typeface="Times New Roman" panose="02020603050405020304" pitchFamily="18" charset="0"/>
              </a:rPr>
              <a:t>t</a:t>
            </a:r>
            <a:r>
              <a:rPr lang="en-US" altLang="zh-CN" sz="2400" b="1" i="1">
                <a:latin typeface="Times New Roman" panose="02020603050405020304" pitchFamily="18" charset="0"/>
                <a:cs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rPr>
              <a:t>  ≥0</a:t>
            </a:r>
          </a:p>
          <a:p>
            <a:pPr marL="0" indent="0" eaLnBrk="1" hangingPunct="1">
              <a:lnSpc>
                <a:spcPct val="90000"/>
              </a:lnSpc>
              <a:buNone/>
            </a:pPr>
            <a:r>
              <a:rPr lang="zh-CN" altLang="en-US" sz="2400" b="1">
                <a:latin typeface="Times New Roman" panose="02020603050405020304" pitchFamily="18" charset="0"/>
                <a:cs typeface="Times New Roman" panose="02020603050405020304" pitchFamily="18" charset="0"/>
              </a:rPr>
              <a:t>对偶问题为</a:t>
            </a:r>
          </a:p>
          <a:p>
            <a:pPr marL="0" indent="0" eaLnBrk="1" hangingPunct="1">
              <a:lnSpc>
                <a:spcPct val="90000"/>
              </a:lnSpc>
              <a:buNone/>
            </a:pPr>
            <a:r>
              <a:rPr lang="en-US" altLang="zh-CN" sz="2400" b="1">
                <a:latin typeface="Times New Roman" panose="02020603050405020304" pitchFamily="18" charset="0"/>
                <a:cs typeface="Times New Roman" panose="02020603050405020304" pitchFamily="18" charset="0"/>
              </a:rPr>
              <a:t>max  </a:t>
            </a:r>
            <a:r>
              <a:rPr lang="en-US" altLang="zh-CN" sz="2400" b="1" i="1">
                <a:latin typeface="Times New Roman" panose="02020603050405020304" pitchFamily="18" charset="0"/>
                <a:cs typeface="Times New Roman" panose="02020603050405020304" pitchFamily="18" charset="0"/>
              </a:rPr>
              <a:t>w</a:t>
            </a:r>
            <a:r>
              <a:rPr lang="en-US" altLang="zh-CN" sz="2400" b="1" baseline="-25000">
                <a:latin typeface="Times New Roman" panose="02020603050405020304" pitchFamily="18" charset="0"/>
                <a:cs typeface="Times New Roman" panose="02020603050405020304" pitchFamily="18" charset="0"/>
              </a:rPr>
              <a:t>1</a:t>
            </a:r>
            <a:r>
              <a:rPr lang="en-US" altLang="zh-CN" sz="2400" b="1" i="1">
                <a:latin typeface="Times New Roman" panose="02020603050405020304" pitchFamily="18" charset="0"/>
                <a:cs typeface="Times New Roman" panose="02020603050405020304" pitchFamily="18" charset="0"/>
              </a:rPr>
              <a:t>b</a:t>
            </a:r>
            <a:r>
              <a:rPr lang="en-US" altLang="zh-CN" sz="2400" b="1" baseline="-25000">
                <a:latin typeface="Times New Roman" panose="02020603050405020304" pitchFamily="18" charset="0"/>
                <a:cs typeface="Times New Roman" panose="02020603050405020304" pitchFamily="18" charset="0"/>
              </a:rPr>
              <a:t>1</a:t>
            </a:r>
            <a:r>
              <a:rPr lang="en-US" altLang="zh-CN" sz="2400" b="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w</a:t>
            </a:r>
            <a:r>
              <a:rPr lang="en-US" altLang="zh-CN" sz="2400" b="1" baseline="-25000">
                <a:latin typeface="Times New Roman" panose="02020603050405020304" pitchFamily="18" charset="0"/>
                <a:cs typeface="Times New Roman" panose="02020603050405020304" pitchFamily="18" charset="0"/>
              </a:rPr>
              <a:t>2</a:t>
            </a:r>
            <a:r>
              <a:rPr lang="en-US" altLang="zh-CN" sz="2400" b="1" i="1">
                <a:latin typeface="Times New Roman" panose="02020603050405020304" pitchFamily="18" charset="0"/>
                <a:cs typeface="Times New Roman" panose="02020603050405020304" pitchFamily="18" charset="0"/>
              </a:rPr>
              <a:t>b</a:t>
            </a:r>
            <a:r>
              <a:rPr lang="en-US" altLang="zh-CN" sz="2400" b="1" baseline="-25000">
                <a:latin typeface="Times New Roman" panose="02020603050405020304" pitchFamily="18" charset="0"/>
                <a:cs typeface="Times New Roman" panose="02020603050405020304" pitchFamily="18" charset="0"/>
              </a:rPr>
              <a:t>2 </a:t>
            </a:r>
            <a:r>
              <a:rPr lang="en-US" altLang="zh-CN" sz="2400" b="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w</a:t>
            </a:r>
            <a:r>
              <a:rPr lang="en-US" altLang="zh-CN" sz="2400" b="1" baseline="-25000">
                <a:latin typeface="Times New Roman" panose="02020603050405020304" pitchFamily="18" charset="0"/>
                <a:cs typeface="Times New Roman" panose="02020603050405020304" pitchFamily="18" charset="0"/>
              </a:rPr>
              <a:t>3</a:t>
            </a:r>
            <a:r>
              <a:rPr lang="en-US" altLang="zh-CN" sz="2400" b="1" i="1">
                <a:latin typeface="Times New Roman" panose="02020603050405020304" pitchFamily="18" charset="0"/>
                <a:cs typeface="Times New Roman" panose="02020603050405020304" pitchFamily="18" charset="0"/>
              </a:rPr>
              <a:t>b</a:t>
            </a:r>
            <a:r>
              <a:rPr lang="en-US" altLang="zh-CN" sz="2400" b="1" baseline="-25000">
                <a:latin typeface="Times New Roman" panose="02020603050405020304" pitchFamily="18" charset="0"/>
                <a:cs typeface="Times New Roman" panose="02020603050405020304" pitchFamily="18" charset="0"/>
              </a:rPr>
              <a:t>3</a:t>
            </a:r>
          </a:p>
          <a:p>
            <a:pPr marL="0" indent="0" eaLnBrk="1" hangingPunct="1">
              <a:lnSpc>
                <a:spcPct val="90000"/>
              </a:lnSpc>
              <a:buNone/>
            </a:pPr>
            <a:r>
              <a:rPr lang="en-US" altLang="zh-CN" sz="2400" b="1">
                <a:latin typeface="Times New Roman" panose="02020603050405020304" pitchFamily="18" charset="0"/>
                <a:cs typeface="Times New Roman" panose="02020603050405020304" pitchFamily="18" charset="0"/>
              </a:rPr>
              <a:t>s.t.    </a:t>
            </a:r>
            <a:r>
              <a:rPr lang="en-US" altLang="zh-CN" sz="2400" b="1" i="1">
                <a:latin typeface="Times New Roman" panose="02020603050405020304" pitchFamily="18" charset="0"/>
                <a:cs typeface="Times New Roman" panose="02020603050405020304" pitchFamily="18" charset="0"/>
              </a:rPr>
              <a:t>w</a:t>
            </a:r>
            <a:r>
              <a:rPr lang="en-US" altLang="zh-CN" sz="2400" b="1" baseline="-25000">
                <a:latin typeface="Times New Roman" panose="02020603050405020304" pitchFamily="18" charset="0"/>
                <a:cs typeface="Times New Roman" panose="02020603050405020304" pitchFamily="18" charset="0"/>
              </a:rPr>
              <a:t>1</a:t>
            </a:r>
            <a:r>
              <a:rPr lang="en-US" altLang="zh-CN" sz="2400" b="1" i="1">
                <a:latin typeface="Times New Roman" panose="02020603050405020304" pitchFamily="18" charset="0"/>
                <a:cs typeface="Times New Roman" panose="02020603050405020304" pitchFamily="18" charset="0"/>
              </a:rPr>
              <a:t>A</a:t>
            </a:r>
            <a:r>
              <a:rPr lang="en-US" altLang="zh-CN" sz="2400" b="1" baseline="-25000">
                <a:latin typeface="Times New Roman" panose="02020603050405020304" pitchFamily="18" charset="0"/>
                <a:cs typeface="Times New Roman" panose="02020603050405020304" pitchFamily="18" charset="0"/>
              </a:rPr>
              <a:t>1</a:t>
            </a:r>
            <a:r>
              <a:rPr lang="en-US" altLang="zh-CN" sz="2400" b="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w</a:t>
            </a:r>
            <a:r>
              <a:rPr lang="en-US" altLang="zh-CN" sz="2400" b="1" baseline="-25000">
                <a:latin typeface="Times New Roman" panose="02020603050405020304" pitchFamily="18" charset="0"/>
                <a:cs typeface="Times New Roman" panose="02020603050405020304" pitchFamily="18" charset="0"/>
              </a:rPr>
              <a:t>2</a:t>
            </a:r>
            <a:r>
              <a:rPr lang="en-US" altLang="zh-CN" sz="2400" b="1" i="1">
                <a:latin typeface="Times New Roman" panose="02020603050405020304" pitchFamily="18" charset="0"/>
                <a:cs typeface="Times New Roman" panose="02020603050405020304" pitchFamily="18" charset="0"/>
              </a:rPr>
              <a:t>A</a:t>
            </a:r>
            <a:r>
              <a:rPr lang="en-US" altLang="zh-CN" sz="2400" b="1" baseline="-25000">
                <a:latin typeface="Times New Roman" panose="02020603050405020304" pitchFamily="18" charset="0"/>
                <a:cs typeface="Times New Roman" panose="02020603050405020304" pitchFamily="18" charset="0"/>
              </a:rPr>
              <a:t>2 </a:t>
            </a:r>
            <a:r>
              <a:rPr lang="en-US" altLang="zh-CN" sz="2400" b="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w</a:t>
            </a:r>
            <a:r>
              <a:rPr lang="en-US" altLang="zh-CN" sz="2400" b="1" baseline="-25000">
                <a:latin typeface="Times New Roman" panose="02020603050405020304" pitchFamily="18" charset="0"/>
                <a:cs typeface="Times New Roman" panose="02020603050405020304" pitchFamily="18" charset="0"/>
              </a:rPr>
              <a:t>3</a:t>
            </a:r>
            <a:r>
              <a:rPr lang="en-US" altLang="zh-CN" sz="2400" b="1" i="1">
                <a:latin typeface="Times New Roman" panose="02020603050405020304" pitchFamily="18" charset="0"/>
                <a:cs typeface="Times New Roman" panose="02020603050405020304" pitchFamily="18" charset="0"/>
              </a:rPr>
              <a:t>A</a:t>
            </a:r>
            <a:r>
              <a:rPr lang="en-US" altLang="zh-CN" sz="2400" b="1" baseline="-25000">
                <a:latin typeface="Times New Roman" panose="02020603050405020304" pitchFamily="18" charset="0"/>
                <a:cs typeface="Times New Roman" panose="02020603050405020304" pitchFamily="18" charset="0"/>
              </a:rPr>
              <a:t>3 </a:t>
            </a:r>
            <a:r>
              <a:rPr lang="en-US" altLang="zh-CN"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c</a:t>
            </a:r>
          </a:p>
          <a:p>
            <a:pPr marL="0" indent="0" eaLnBrk="1" hangingPunct="1">
              <a:lnSpc>
                <a:spcPct val="90000"/>
              </a:lnSpc>
              <a:buNone/>
            </a:pPr>
            <a:r>
              <a:rPr lang="en-US" altLang="zh-CN" sz="2400" b="1">
                <a:latin typeface="Times New Roman" panose="02020603050405020304" pitchFamily="18" charset="0"/>
                <a:cs typeface="Times New Roman" panose="02020603050405020304" pitchFamily="18" charset="0"/>
              </a:rPr>
              <a:t>                               </a:t>
            </a:r>
            <a:r>
              <a:rPr lang="en-US" altLang="zh-CN" sz="2400" b="1">
                <a:latin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w</a:t>
            </a:r>
            <a:r>
              <a:rPr lang="en-US" altLang="zh-CN" sz="2400" b="1" baseline="-25000">
                <a:latin typeface="Times New Roman" panose="02020603050405020304" pitchFamily="18" charset="0"/>
                <a:cs typeface="Times New Roman" panose="02020603050405020304" pitchFamily="18" charset="0"/>
              </a:rPr>
              <a:t>1</a:t>
            </a:r>
            <a:r>
              <a:rPr lang="en-US" altLang="zh-CN" sz="2400" b="1" i="1">
                <a:latin typeface="Times New Roman" panose="02020603050405020304" pitchFamily="18" charset="0"/>
                <a:cs typeface="Times New Roman" panose="02020603050405020304" pitchFamily="18" charset="0"/>
              </a:rPr>
              <a:t>I</a:t>
            </a:r>
            <a:r>
              <a:rPr lang="en-US" altLang="zh-CN" sz="2400" b="1" i="1" baseline="-25000">
                <a:latin typeface="Times New Roman" panose="02020603050405020304" pitchFamily="18" charset="0"/>
                <a:cs typeface="Times New Roman" panose="02020603050405020304" pitchFamily="18" charset="0"/>
              </a:rPr>
              <a:t>s</a:t>
            </a:r>
            <a:r>
              <a:rPr lang="en-US" altLang="zh-CN" sz="2400" b="1" baseline="-25000">
                <a:latin typeface="Times New Roman" panose="02020603050405020304" pitchFamily="18" charset="0"/>
                <a:cs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rPr>
              <a:t>≤0</a:t>
            </a:r>
          </a:p>
          <a:p>
            <a:pPr marL="0" indent="0" eaLnBrk="1" hangingPunct="1">
              <a:lnSpc>
                <a:spcPct val="90000"/>
              </a:lnSpc>
              <a:buNone/>
            </a:pPr>
            <a:r>
              <a:rPr lang="en-US" altLang="zh-CN" sz="2400" b="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w</a:t>
            </a:r>
            <a:r>
              <a:rPr lang="en-US" altLang="zh-CN" sz="2400" b="1" baseline="-25000">
                <a:latin typeface="Times New Roman" panose="02020603050405020304" pitchFamily="18" charset="0"/>
                <a:cs typeface="Times New Roman" panose="02020603050405020304" pitchFamily="18" charset="0"/>
              </a:rPr>
              <a:t>3</a:t>
            </a:r>
            <a:r>
              <a:rPr lang="en-US" altLang="zh-CN" sz="2400" b="1" i="1">
                <a:latin typeface="Times New Roman" panose="02020603050405020304" pitchFamily="18" charset="0"/>
                <a:cs typeface="Times New Roman" panose="02020603050405020304" pitchFamily="18" charset="0"/>
              </a:rPr>
              <a:t>I</a:t>
            </a:r>
            <a:r>
              <a:rPr lang="en-US" altLang="zh-CN" sz="2400" b="1" i="1" baseline="-25000">
                <a:latin typeface="Times New Roman" panose="02020603050405020304" pitchFamily="18" charset="0"/>
                <a:cs typeface="Times New Roman" panose="02020603050405020304" pitchFamily="18" charset="0"/>
              </a:rPr>
              <a:t>t</a:t>
            </a:r>
            <a:r>
              <a:rPr lang="en-US" altLang="zh-CN" sz="2400" b="1" baseline="-25000">
                <a:latin typeface="Times New Roman" panose="02020603050405020304" pitchFamily="18" charset="0"/>
                <a:cs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rPr>
              <a:t>≤0</a:t>
            </a:r>
          </a:p>
          <a:p>
            <a:pPr marL="0" indent="0" eaLnBrk="1" hangingPunct="1">
              <a:lnSpc>
                <a:spcPct val="90000"/>
              </a:lnSpc>
              <a:buNone/>
            </a:pPr>
            <a:r>
              <a:rPr lang="en-US" altLang="zh-CN" sz="2400" b="1">
                <a:latin typeface="Times New Roman" panose="02020603050405020304" pitchFamily="18" charset="0"/>
                <a:cs typeface="Times New Roman" panose="02020603050405020304" pitchFamily="18" charset="0"/>
              </a:rPr>
              <a:t>      </a:t>
            </a:r>
          </a:p>
          <a:p>
            <a:pPr marL="0" indent="0" eaLnBrk="1" hangingPunct="1">
              <a:lnSpc>
                <a:spcPct val="90000"/>
              </a:lnSpc>
              <a:buNone/>
            </a:pPr>
            <a:r>
              <a:rPr lang="en-US" altLang="zh-CN" sz="2400" b="1">
                <a:latin typeface="Times New Roman" panose="02020603050405020304" pitchFamily="18" charset="0"/>
                <a:cs typeface="Times New Roman" panose="02020603050405020304" pitchFamily="18" charset="0"/>
              </a:rPr>
              <a:t>                                 max  </a:t>
            </a:r>
            <a:r>
              <a:rPr lang="en-US" altLang="zh-CN" sz="2400" b="1" i="1">
                <a:latin typeface="Times New Roman" panose="02020603050405020304" pitchFamily="18" charset="0"/>
                <a:cs typeface="Times New Roman" panose="02020603050405020304" pitchFamily="18" charset="0"/>
              </a:rPr>
              <a:t>w</a:t>
            </a:r>
            <a:r>
              <a:rPr lang="en-US" altLang="zh-CN" sz="2400" b="1" baseline="-25000">
                <a:latin typeface="Times New Roman" panose="02020603050405020304" pitchFamily="18" charset="0"/>
                <a:cs typeface="Times New Roman" panose="02020603050405020304" pitchFamily="18" charset="0"/>
              </a:rPr>
              <a:t>1</a:t>
            </a:r>
            <a:r>
              <a:rPr lang="en-US" altLang="zh-CN" sz="2400" b="1" i="1">
                <a:latin typeface="Times New Roman" panose="02020603050405020304" pitchFamily="18" charset="0"/>
                <a:cs typeface="Times New Roman" panose="02020603050405020304" pitchFamily="18" charset="0"/>
              </a:rPr>
              <a:t>b</a:t>
            </a:r>
            <a:r>
              <a:rPr lang="en-US" altLang="zh-CN" sz="2400" b="1" baseline="-25000">
                <a:latin typeface="Times New Roman" panose="02020603050405020304" pitchFamily="18" charset="0"/>
                <a:cs typeface="Times New Roman" panose="02020603050405020304" pitchFamily="18" charset="0"/>
              </a:rPr>
              <a:t>1</a:t>
            </a:r>
            <a:r>
              <a:rPr lang="en-US" altLang="zh-CN" sz="2400" b="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w</a:t>
            </a:r>
            <a:r>
              <a:rPr lang="en-US" altLang="zh-CN" sz="2400" b="1" baseline="-25000">
                <a:latin typeface="Times New Roman" panose="02020603050405020304" pitchFamily="18" charset="0"/>
                <a:cs typeface="Times New Roman" panose="02020603050405020304" pitchFamily="18" charset="0"/>
              </a:rPr>
              <a:t>2</a:t>
            </a:r>
            <a:r>
              <a:rPr lang="en-US" altLang="zh-CN" sz="2400" b="1" i="1">
                <a:latin typeface="Times New Roman" panose="02020603050405020304" pitchFamily="18" charset="0"/>
                <a:cs typeface="Times New Roman" panose="02020603050405020304" pitchFamily="18" charset="0"/>
              </a:rPr>
              <a:t>b</a:t>
            </a:r>
            <a:r>
              <a:rPr lang="en-US" altLang="zh-CN" sz="2400" b="1" baseline="-25000">
                <a:latin typeface="Times New Roman" panose="02020603050405020304" pitchFamily="18" charset="0"/>
                <a:cs typeface="Times New Roman" panose="02020603050405020304" pitchFamily="18" charset="0"/>
              </a:rPr>
              <a:t>2 </a:t>
            </a:r>
            <a:r>
              <a:rPr lang="en-US" altLang="zh-CN" sz="2400" b="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w</a:t>
            </a:r>
            <a:r>
              <a:rPr lang="en-US" altLang="zh-CN" sz="2400" b="1" baseline="-25000">
                <a:latin typeface="Times New Roman" panose="02020603050405020304" pitchFamily="18" charset="0"/>
                <a:cs typeface="Times New Roman" panose="02020603050405020304" pitchFamily="18" charset="0"/>
              </a:rPr>
              <a:t>3</a:t>
            </a:r>
            <a:r>
              <a:rPr lang="en-US" altLang="zh-CN" sz="2400" b="1" i="1">
                <a:latin typeface="Times New Roman" panose="02020603050405020304" pitchFamily="18" charset="0"/>
                <a:cs typeface="Times New Roman" panose="02020603050405020304" pitchFamily="18" charset="0"/>
              </a:rPr>
              <a:t>b</a:t>
            </a:r>
            <a:r>
              <a:rPr lang="en-US" altLang="zh-CN" sz="2400" b="1" baseline="-25000">
                <a:latin typeface="Times New Roman" panose="02020603050405020304" pitchFamily="18" charset="0"/>
                <a:cs typeface="Times New Roman" panose="02020603050405020304" pitchFamily="18" charset="0"/>
              </a:rPr>
              <a:t>3</a:t>
            </a:r>
          </a:p>
          <a:p>
            <a:pPr marL="0" indent="0" eaLnBrk="1" hangingPunct="1">
              <a:lnSpc>
                <a:spcPct val="90000"/>
              </a:lnSpc>
              <a:buNone/>
            </a:pPr>
            <a:r>
              <a:rPr lang="en-US" altLang="zh-CN" sz="2400" b="1">
                <a:latin typeface="Times New Roman" panose="02020603050405020304" pitchFamily="18" charset="0"/>
                <a:cs typeface="Times New Roman" panose="02020603050405020304" pitchFamily="18" charset="0"/>
              </a:rPr>
              <a:t>                                  s.t.    </a:t>
            </a:r>
            <a:r>
              <a:rPr lang="en-US" altLang="zh-CN" sz="2400" b="1" i="1">
                <a:latin typeface="Times New Roman" panose="02020603050405020304" pitchFamily="18" charset="0"/>
                <a:cs typeface="Times New Roman" panose="02020603050405020304" pitchFamily="18" charset="0"/>
              </a:rPr>
              <a:t>w</a:t>
            </a:r>
            <a:r>
              <a:rPr lang="en-US" altLang="zh-CN" sz="2400" b="1" baseline="-25000">
                <a:latin typeface="Times New Roman" panose="02020603050405020304" pitchFamily="18" charset="0"/>
                <a:cs typeface="Times New Roman" panose="02020603050405020304" pitchFamily="18" charset="0"/>
              </a:rPr>
              <a:t>1</a:t>
            </a:r>
            <a:r>
              <a:rPr lang="en-US" altLang="zh-CN" sz="2400" b="1" i="1">
                <a:latin typeface="Times New Roman" panose="02020603050405020304" pitchFamily="18" charset="0"/>
                <a:cs typeface="Times New Roman" panose="02020603050405020304" pitchFamily="18" charset="0"/>
              </a:rPr>
              <a:t>A</a:t>
            </a:r>
            <a:r>
              <a:rPr lang="en-US" altLang="zh-CN" sz="2400" b="1" baseline="-25000">
                <a:latin typeface="Times New Roman" panose="02020603050405020304" pitchFamily="18" charset="0"/>
                <a:cs typeface="Times New Roman" panose="02020603050405020304" pitchFamily="18" charset="0"/>
              </a:rPr>
              <a:t>1</a:t>
            </a:r>
            <a:r>
              <a:rPr lang="en-US" altLang="zh-CN" sz="2400" b="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w</a:t>
            </a:r>
            <a:r>
              <a:rPr lang="en-US" altLang="zh-CN" sz="2400" b="1" baseline="-25000">
                <a:latin typeface="Times New Roman" panose="02020603050405020304" pitchFamily="18" charset="0"/>
                <a:cs typeface="Times New Roman" panose="02020603050405020304" pitchFamily="18" charset="0"/>
              </a:rPr>
              <a:t>2</a:t>
            </a:r>
            <a:r>
              <a:rPr lang="en-US" altLang="zh-CN" sz="2400" b="1" i="1">
                <a:latin typeface="Times New Roman" panose="02020603050405020304" pitchFamily="18" charset="0"/>
                <a:cs typeface="Times New Roman" panose="02020603050405020304" pitchFamily="18" charset="0"/>
              </a:rPr>
              <a:t>A</a:t>
            </a:r>
            <a:r>
              <a:rPr lang="en-US" altLang="zh-CN" sz="2400" b="1" baseline="-25000">
                <a:latin typeface="Times New Roman" panose="02020603050405020304" pitchFamily="18" charset="0"/>
                <a:cs typeface="Times New Roman" panose="02020603050405020304" pitchFamily="18" charset="0"/>
              </a:rPr>
              <a:t>2 </a:t>
            </a:r>
            <a:r>
              <a:rPr lang="en-US" altLang="zh-CN" sz="2400" b="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w</a:t>
            </a:r>
            <a:r>
              <a:rPr lang="en-US" altLang="zh-CN" sz="2400" b="1" baseline="-25000">
                <a:latin typeface="Times New Roman" panose="02020603050405020304" pitchFamily="18" charset="0"/>
                <a:cs typeface="Times New Roman" panose="02020603050405020304" pitchFamily="18" charset="0"/>
              </a:rPr>
              <a:t>3</a:t>
            </a:r>
            <a:r>
              <a:rPr lang="en-US" altLang="zh-CN" sz="2400" b="1" i="1">
                <a:latin typeface="Times New Roman" panose="02020603050405020304" pitchFamily="18" charset="0"/>
                <a:cs typeface="Times New Roman" panose="02020603050405020304" pitchFamily="18" charset="0"/>
              </a:rPr>
              <a:t>A</a:t>
            </a:r>
            <a:r>
              <a:rPr lang="en-US" altLang="zh-CN" sz="2400" b="1" baseline="-25000">
                <a:latin typeface="Times New Roman" panose="02020603050405020304" pitchFamily="18" charset="0"/>
                <a:cs typeface="Times New Roman" panose="02020603050405020304" pitchFamily="18" charset="0"/>
              </a:rPr>
              <a:t>3 </a:t>
            </a:r>
            <a:r>
              <a:rPr lang="en-US" altLang="zh-CN"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c</a:t>
            </a:r>
          </a:p>
          <a:p>
            <a:pPr marL="0" indent="0" eaLnBrk="1" hangingPunct="1">
              <a:lnSpc>
                <a:spcPct val="90000"/>
              </a:lnSpc>
              <a:buNone/>
            </a:pPr>
            <a:r>
              <a:rPr lang="en-US" altLang="zh-CN" sz="2400" b="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w</a:t>
            </a:r>
            <a:r>
              <a:rPr lang="en-US" altLang="zh-CN" sz="2400" b="1" baseline="-25000">
                <a:latin typeface="Times New Roman" panose="02020603050405020304" pitchFamily="18" charset="0"/>
                <a:cs typeface="Times New Roman" panose="02020603050405020304" pitchFamily="18" charset="0"/>
              </a:rPr>
              <a:t>1 </a:t>
            </a:r>
            <a:r>
              <a:rPr lang="en-US" altLang="zh-CN" sz="2400" b="1">
                <a:latin typeface="Times New Roman" panose="02020603050405020304" pitchFamily="18" charset="0"/>
                <a:cs typeface="Times New Roman" panose="02020603050405020304" pitchFamily="18" charset="0"/>
              </a:rPr>
              <a:t>≥ 0,      </a:t>
            </a:r>
            <a:r>
              <a:rPr lang="en-US" altLang="zh-CN" sz="2400" b="1" i="1">
                <a:latin typeface="Times New Roman" panose="02020603050405020304" pitchFamily="18" charset="0"/>
                <a:cs typeface="Times New Roman" panose="02020603050405020304" pitchFamily="18" charset="0"/>
              </a:rPr>
              <a:t>w</a:t>
            </a:r>
            <a:r>
              <a:rPr lang="en-US" altLang="zh-CN" sz="2400" b="1" baseline="-25000">
                <a:latin typeface="Times New Roman" panose="02020603050405020304" pitchFamily="18" charset="0"/>
                <a:cs typeface="Times New Roman" panose="02020603050405020304" pitchFamily="18" charset="0"/>
              </a:rPr>
              <a:t>3 </a:t>
            </a:r>
            <a:r>
              <a:rPr lang="en-US" altLang="zh-CN" sz="2400" b="1">
                <a:latin typeface="Times New Roman" panose="02020603050405020304" pitchFamily="18" charset="0"/>
                <a:cs typeface="Times New Roman" panose="02020603050405020304" pitchFamily="18" charset="0"/>
              </a:rPr>
              <a:t>≤0</a:t>
            </a:r>
          </a:p>
          <a:p>
            <a:pPr eaLnBrk="1" hangingPunct="1">
              <a:lnSpc>
                <a:spcPct val="90000"/>
              </a:lnSpc>
            </a:pPr>
            <a:endParaRPr lang="en-US" altLang="zh-CN" sz="2400" b="1">
              <a:latin typeface="Times New Roman" panose="02020603050405020304" pitchFamily="18" charset="0"/>
              <a:cs typeface="Times New Roman" panose="02020603050405020304" pitchFamily="18" charset="0"/>
            </a:endParaRPr>
          </a:p>
          <a:p>
            <a:pPr eaLnBrk="1" hangingPunct="1">
              <a:lnSpc>
                <a:spcPct val="90000"/>
              </a:lnSpc>
            </a:pPr>
            <a:endParaRPr lang="en-US" altLang="zh-CN" sz="2400" b="1">
              <a:latin typeface="Times New Roman" panose="02020603050405020304" pitchFamily="18" charset="0"/>
              <a:cs typeface="Times New Roman" panose="02020603050405020304" pitchFamily="18" charset="0"/>
            </a:endParaRPr>
          </a:p>
          <a:p>
            <a:pPr eaLnBrk="1" hangingPunct="1">
              <a:lnSpc>
                <a:spcPct val="90000"/>
              </a:lnSpc>
            </a:pPr>
            <a:endParaRPr lang="en-US" altLang="zh-CN" sz="2400"/>
          </a:p>
        </p:txBody>
      </p:sp>
      <p:sp>
        <p:nvSpPr>
          <p:cNvPr id="3" name="AutoShape 4"/>
          <p:cNvSpPr>
            <a:spLocks noChangeArrowheads="1"/>
          </p:cNvSpPr>
          <p:nvPr/>
        </p:nvSpPr>
        <p:spPr bwMode="auto">
          <a:xfrm>
            <a:off x="1560513" y="5211763"/>
            <a:ext cx="1066800" cy="304800"/>
          </a:xfrm>
          <a:prstGeom prst="notchedRightArrow">
            <a:avLst>
              <a:gd name="adj1" fmla="val 50000"/>
              <a:gd name="adj2" fmla="val 87500"/>
            </a:avLst>
          </a:prstGeom>
          <a:solidFill>
            <a:srgbClr val="FF0066"/>
          </a:solidFill>
          <a:ln w="12700" cap="sq">
            <a:solidFill>
              <a:schemeClr val="tx1"/>
            </a:solidFill>
            <a:miter lim="800000"/>
            <a:headEnd type="none" w="sm" len="sm"/>
            <a:tailEnd type="none" w="sm" len="sm"/>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6815779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 calcmode="lin" valueType="num">
                                      <p:cBhvr additive="base">
                                        <p:cTn id="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anim calcmode="lin" valueType="num">
                                      <p:cBhvr additive="base">
                                        <p:cTn id="1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anim calcmode="lin" valueType="num">
                                      <p:cBhvr additive="base">
                                        <p:cTn id="1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anim calcmode="lin" valueType="num">
                                      <p:cBhvr additive="base">
                                        <p:cTn id="1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anim calcmode="lin" valueType="num">
                                      <p:cBhvr additive="base">
                                        <p:cTn id="2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anim calcmode="lin" valueType="num">
                                      <p:cBhvr additive="base">
                                        <p:cTn id="33"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 calcmode="lin" valueType="num">
                                      <p:cBhvr additive="base">
                                        <p:cTn id="37"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
                                            <p:txEl>
                                              <p:pRg st="12" end="12"/>
                                            </p:txEl>
                                          </p:spTgt>
                                        </p:tgtEl>
                                        <p:attrNameLst>
                                          <p:attrName>style.visibility</p:attrName>
                                        </p:attrNameLst>
                                      </p:cBhvr>
                                      <p:to>
                                        <p:strVal val="visible"/>
                                      </p:to>
                                    </p:set>
                                    <p:anim calcmode="lin" valueType="num">
                                      <p:cBhvr additive="base">
                                        <p:cTn id="41"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
                                            <p:txEl>
                                              <p:pRg st="13" end="13"/>
                                            </p:txEl>
                                          </p:spTgt>
                                        </p:tgtEl>
                                        <p:attrNameLst>
                                          <p:attrName>style.visibility</p:attrName>
                                        </p:attrNameLst>
                                      </p:cBhvr>
                                      <p:to>
                                        <p:strVal val="visible"/>
                                      </p:to>
                                    </p:set>
                                    <p:anim calcmode="lin" valueType="num">
                                      <p:cBhvr additive="base">
                                        <p:cTn id="45"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630343670"/>
              </p:ext>
            </p:extLst>
          </p:nvPr>
        </p:nvGraphicFramePr>
        <p:xfrm>
          <a:off x="-24695" y="427037"/>
          <a:ext cx="5505450" cy="2720975"/>
        </p:xfrm>
        <a:graphic>
          <a:graphicData uri="http://schemas.openxmlformats.org/presentationml/2006/ole">
            <mc:AlternateContent xmlns:mc="http://schemas.openxmlformats.org/markup-compatibility/2006">
              <mc:Choice xmlns:v="urn:schemas-microsoft-com:vml" Requires="v">
                <p:oleObj spid="_x0000_s165053" name="Equation" r:id="rId3" imgW="2044440" imgH="1168200" progId="Equation.DSMT4">
                  <p:embed/>
                </p:oleObj>
              </mc:Choice>
              <mc:Fallback>
                <p:oleObj name="Equation" r:id="rId3" imgW="2044440" imgH="1168200" progId="Equation.DSMT4">
                  <p:embed/>
                  <p:pic>
                    <p:nvPicPr>
                      <p:cNvPr id="198658" name="Object 2"/>
                      <p:cNvPicPr>
                        <a:picLocks noChangeAspect="1" noChangeArrowheads="1"/>
                      </p:cNvPicPr>
                      <p:nvPr/>
                    </p:nvPicPr>
                    <p:blipFill>
                      <a:blip r:embed="rId4"/>
                      <a:srcRect/>
                      <a:stretch>
                        <a:fillRect/>
                      </a:stretch>
                    </p:blipFill>
                    <p:spPr bwMode="auto">
                      <a:xfrm>
                        <a:off x="-24695" y="427037"/>
                        <a:ext cx="5505450" cy="272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Oval 3"/>
          <p:cNvSpPr>
            <a:spLocks noChangeArrowheads="1"/>
          </p:cNvSpPr>
          <p:nvPr/>
        </p:nvSpPr>
        <p:spPr bwMode="auto">
          <a:xfrm>
            <a:off x="4015492" y="1036637"/>
            <a:ext cx="533400" cy="381000"/>
          </a:xfrm>
          <a:prstGeom prst="ellipse">
            <a:avLst/>
          </a:prstGeom>
          <a:noFill/>
          <a:ln w="12700"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 name="Oval 4"/>
          <p:cNvSpPr>
            <a:spLocks noChangeArrowheads="1"/>
          </p:cNvSpPr>
          <p:nvPr/>
        </p:nvSpPr>
        <p:spPr bwMode="auto">
          <a:xfrm>
            <a:off x="4015492" y="1570037"/>
            <a:ext cx="609600" cy="381000"/>
          </a:xfrm>
          <a:prstGeom prst="ellipse">
            <a:avLst/>
          </a:prstGeom>
          <a:noFill/>
          <a:ln w="12700"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 name="Oval 5"/>
          <p:cNvSpPr>
            <a:spLocks noChangeArrowheads="1"/>
          </p:cNvSpPr>
          <p:nvPr/>
        </p:nvSpPr>
        <p:spPr bwMode="auto">
          <a:xfrm>
            <a:off x="4015492" y="2103437"/>
            <a:ext cx="533400" cy="381000"/>
          </a:xfrm>
          <a:prstGeom prst="ellipse">
            <a:avLst/>
          </a:prstGeom>
          <a:noFill/>
          <a:ln w="12700"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 name="Oval 6"/>
          <p:cNvSpPr>
            <a:spLocks noChangeArrowheads="1"/>
          </p:cNvSpPr>
          <p:nvPr/>
        </p:nvSpPr>
        <p:spPr bwMode="auto">
          <a:xfrm>
            <a:off x="1372305" y="2636837"/>
            <a:ext cx="533400" cy="381000"/>
          </a:xfrm>
          <a:prstGeom prst="ellipse">
            <a:avLst/>
          </a:prstGeom>
          <a:noFill/>
          <a:ln w="12700"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 name="Oval 7"/>
          <p:cNvSpPr>
            <a:spLocks noChangeArrowheads="1"/>
          </p:cNvSpPr>
          <p:nvPr/>
        </p:nvSpPr>
        <p:spPr bwMode="auto">
          <a:xfrm>
            <a:off x="4583817" y="2636837"/>
            <a:ext cx="533400" cy="381000"/>
          </a:xfrm>
          <a:prstGeom prst="ellipse">
            <a:avLst/>
          </a:prstGeom>
          <a:noFill/>
          <a:ln w="12700"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 name="Oval 8"/>
          <p:cNvSpPr>
            <a:spLocks noChangeArrowheads="1"/>
          </p:cNvSpPr>
          <p:nvPr/>
        </p:nvSpPr>
        <p:spPr bwMode="auto">
          <a:xfrm>
            <a:off x="2339092" y="2408237"/>
            <a:ext cx="1676400" cy="838200"/>
          </a:xfrm>
          <a:prstGeom prst="ellipse">
            <a:avLst/>
          </a:prstGeom>
          <a:noFill/>
          <a:ln w="12700"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9" name="Object 9"/>
          <p:cNvGraphicFramePr>
            <a:graphicFrameLocks noChangeAspect="1"/>
          </p:cNvGraphicFramePr>
          <p:nvPr>
            <p:extLst>
              <p:ext uri="{D42A27DB-BD31-4B8C-83A1-F6EECF244321}">
                <p14:modId xmlns:p14="http://schemas.microsoft.com/office/powerpoint/2010/main" val="2618271622"/>
              </p:ext>
            </p:extLst>
          </p:nvPr>
        </p:nvGraphicFramePr>
        <p:xfrm>
          <a:off x="4579938" y="3067050"/>
          <a:ext cx="3440112" cy="666750"/>
        </p:xfrm>
        <a:graphic>
          <a:graphicData uri="http://schemas.openxmlformats.org/presentationml/2006/ole">
            <mc:AlternateContent xmlns:mc="http://schemas.openxmlformats.org/markup-compatibility/2006">
              <mc:Choice xmlns:v="urn:schemas-microsoft-com:vml" Requires="v">
                <p:oleObj spid="_x0000_s165054" name="Equation" r:id="rId5" imgW="1180800" imgH="228600" progId="Equation.DSMT4">
                  <p:embed/>
                </p:oleObj>
              </mc:Choice>
              <mc:Fallback>
                <p:oleObj name="Equation" r:id="rId5" imgW="1180800" imgH="228600" progId="Equation.DSMT4">
                  <p:embed/>
                  <p:pic>
                    <p:nvPicPr>
                      <p:cNvPr id="198665"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9938" y="3067050"/>
                        <a:ext cx="3440112"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0"/>
          <p:cNvGraphicFramePr>
            <a:graphicFrameLocks noChangeAspect="1"/>
          </p:cNvGraphicFramePr>
          <p:nvPr>
            <p:extLst>
              <p:ext uri="{D42A27DB-BD31-4B8C-83A1-F6EECF244321}">
                <p14:modId xmlns:p14="http://schemas.microsoft.com/office/powerpoint/2010/main" val="651278693"/>
              </p:ext>
            </p:extLst>
          </p:nvPr>
        </p:nvGraphicFramePr>
        <p:xfrm>
          <a:off x="3825876" y="3344862"/>
          <a:ext cx="744537" cy="2698750"/>
        </p:xfrm>
        <a:graphic>
          <a:graphicData uri="http://schemas.openxmlformats.org/presentationml/2006/ole">
            <mc:AlternateContent xmlns:mc="http://schemas.openxmlformats.org/markup-compatibility/2006">
              <mc:Choice xmlns:v="urn:schemas-microsoft-com:vml" Requires="v">
                <p:oleObj spid="_x0000_s165055" name="Equation" r:id="rId7" imgW="380880" imgH="914400" progId="Equation.DSMT4">
                  <p:embed/>
                </p:oleObj>
              </mc:Choice>
              <mc:Fallback>
                <p:oleObj name="Equation" r:id="rId7" imgW="380880" imgH="914400" progId="Equation.DSMT4">
                  <p:embed/>
                  <p:pic>
                    <p:nvPicPr>
                      <p:cNvPr id="198666" name="Object 10"/>
                      <p:cNvPicPr>
                        <a:picLocks noChangeAspect="1" noChangeArrowheads="1"/>
                      </p:cNvPicPr>
                      <p:nvPr/>
                    </p:nvPicPr>
                    <p:blipFill>
                      <a:blip r:embed="rId8"/>
                      <a:srcRect/>
                      <a:stretch>
                        <a:fillRect/>
                      </a:stretch>
                    </p:blipFill>
                    <p:spPr bwMode="auto">
                      <a:xfrm>
                        <a:off x="3825876" y="3344862"/>
                        <a:ext cx="744537" cy="269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1"/>
          <p:cNvGraphicFramePr>
            <a:graphicFrameLocks noChangeAspect="1"/>
          </p:cNvGraphicFramePr>
          <p:nvPr>
            <p:extLst>
              <p:ext uri="{D42A27DB-BD31-4B8C-83A1-F6EECF244321}">
                <p14:modId xmlns:p14="http://schemas.microsoft.com/office/powerpoint/2010/main" val="413210429"/>
              </p:ext>
            </p:extLst>
          </p:nvPr>
        </p:nvGraphicFramePr>
        <p:xfrm>
          <a:off x="4611688" y="3767137"/>
          <a:ext cx="2095500" cy="639763"/>
        </p:xfrm>
        <a:graphic>
          <a:graphicData uri="http://schemas.openxmlformats.org/presentationml/2006/ole">
            <mc:AlternateContent xmlns:mc="http://schemas.openxmlformats.org/markup-compatibility/2006">
              <mc:Choice xmlns:v="urn:schemas-microsoft-com:vml" Requires="v">
                <p:oleObj spid="_x0000_s165056" name="Equation" r:id="rId9" imgW="749160" imgH="228600" progId="Equation.DSMT4">
                  <p:embed/>
                </p:oleObj>
              </mc:Choice>
              <mc:Fallback>
                <p:oleObj name="Equation" r:id="rId9" imgW="749160" imgH="228600" progId="Equation.DSMT4">
                  <p:embed/>
                  <p:pic>
                    <p:nvPicPr>
                      <p:cNvPr id="198667"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11688" y="3767137"/>
                        <a:ext cx="2095500"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2"/>
          <p:cNvGraphicFramePr>
            <a:graphicFrameLocks noChangeAspect="1"/>
          </p:cNvGraphicFramePr>
          <p:nvPr>
            <p:extLst>
              <p:ext uri="{D42A27DB-BD31-4B8C-83A1-F6EECF244321}">
                <p14:modId xmlns:p14="http://schemas.microsoft.com/office/powerpoint/2010/main" val="2602240771"/>
              </p:ext>
            </p:extLst>
          </p:nvPr>
        </p:nvGraphicFramePr>
        <p:xfrm>
          <a:off x="4602163" y="4341812"/>
          <a:ext cx="1890712" cy="576263"/>
        </p:xfrm>
        <a:graphic>
          <a:graphicData uri="http://schemas.openxmlformats.org/presentationml/2006/ole">
            <mc:AlternateContent xmlns:mc="http://schemas.openxmlformats.org/markup-compatibility/2006">
              <mc:Choice xmlns:v="urn:schemas-microsoft-com:vml" Requires="v">
                <p:oleObj spid="_x0000_s165057" name="Equation" r:id="rId11" imgW="749160" imgH="228600" progId="Equation.DSMT4">
                  <p:embed/>
                </p:oleObj>
              </mc:Choice>
              <mc:Fallback>
                <p:oleObj name="Equation" r:id="rId11" imgW="749160" imgH="228600" progId="Equation.DSMT4">
                  <p:embed/>
                  <p:pic>
                    <p:nvPicPr>
                      <p:cNvPr id="198668"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02163" y="4341812"/>
                        <a:ext cx="1890712"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3"/>
          <p:cNvGraphicFramePr>
            <a:graphicFrameLocks noChangeAspect="1"/>
          </p:cNvGraphicFramePr>
          <p:nvPr>
            <p:extLst>
              <p:ext uri="{D42A27DB-BD31-4B8C-83A1-F6EECF244321}">
                <p14:modId xmlns:p14="http://schemas.microsoft.com/office/powerpoint/2010/main" val="304085404"/>
              </p:ext>
            </p:extLst>
          </p:nvPr>
        </p:nvGraphicFramePr>
        <p:xfrm>
          <a:off x="4357688" y="4775200"/>
          <a:ext cx="2366962" cy="646112"/>
        </p:xfrm>
        <a:graphic>
          <a:graphicData uri="http://schemas.openxmlformats.org/presentationml/2006/ole">
            <mc:AlternateContent xmlns:mc="http://schemas.openxmlformats.org/markup-compatibility/2006">
              <mc:Choice xmlns:v="urn:schemas-microsoft-com:vml" Requires="v">
                <p:oleObj spid="_x0000_s165058" name="Equation" r:id="rId13" imgW="838080" imgH="228600" progId="Equation.DSMT4">
                  <p:embed/>
                </p:oleObj>
              </mc:Choice>
              <mc:Fallback>
                <p:oleObj name="Equation" r:id="rId13" imgW="838080" imgH="228600" progId="Equation.DSMT4">
                  <p:embed/>
                  <p:pic>
                    <p:nvPicPr>
                      <p:cNvPr id="198669"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57688" y="4775200"/>
                        <a:ext cx="2366962"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4"/>
          <p:cNvGraphicFramePr>
            <a:graphicFrameLocks noChangeAspect="1"/>
          </p:cNvGraphicFramePr>
          <p:nvPr>
            <p:extLst>
              <p:ext uri="{D42A27DB-BD31-4B8C-83A1-F6EECF244321}">
                <p14:modId xmlns:p14="http://schemas.microsoft.com/office/powerpoint/2010/main" val="974711925"/>
              </p:ext>
            </p:extLst>
          </p:nvPr>
        </p:nvGraphicFramePr>
        <p:xfrm>
          <a:off x="7493000" y="3852862"/>
          <a:ext cx="322263" cy="415925"/>
        </p:xfrm>
        <a:graphic>
          <a:graphicData uri="http://schemas.openxmlformats.org/presentationml/2006/ole">
            <mc:AlternateContent xmlns:mc="http://schemas.openxmlformats.org/markup-compatibility/2006">
              <mc:Choice xmlns:v="urn:schemas-microsoft-com:vml" Requires="v">
                <p:oleObj spid="_x0000_s165059" name="Equation" r:id="rId15" imgW="126720" imgH="164880" progId="Equation.DSMT4">
                  <p:embed/>
                </p:oleObj>
              </mc:Choice>
              <mc:Fallback>
                <p:oleObj name="Equation" r:id="rId15" imgW="126720" imgH="164880" progId="Equation.DSMT4">
                  <p:embed/>
                  <p:pic>
                    <p:nvPicPr>
                      <p:cNvPr id="19867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93000" y="3852862"/>
                        <a:ext cx="322263"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5"/>
          <p:cNvGraphicFramePr>
            <a:graphicFrameLocks noChangeAspect="1"/>
          </p:cNvGraphicFramePr>
          <p:nvPr>
            <p:extLst>
              <p:ext uri="{D42A27DB-BD31-4B8C-83A1-F6EECF244321}">
                <p14:modId xmlns:p14="http://schemas.microsoft.com/office/powerpoint/2010/main" val="735592386"/>
              </p:ext>
            </p:extLst>
          </p:nvPr>
        </p:nvGraphicFramePr>
        <p:xfrm>
          <a:off x="7585075" y="4386262"/>
          <a:ext cx="223838" cy="415925"/>
        </p:xfrm>
        <a:graphic>
          <a:graphicData uri="http://schemas.openxmlformats.org/presentationml/2006/ole">
            <mc:AlternateContent xmlns:mc="http://schemas.openxmlformats.org/markup-compatibility/2006">
              <mc:Choice xmlns:v="urn:schemas-microsoft-com:vml" Requires="v">
                <p:oleObj spid="_x0000_s165060" name="Equation" r:id="rId17" imgW="88560" imgH="164880" progId="Equation.DSMT4">
                  <p:embed/>
                </p:oleObj>
              </mc:Choice>
              <mc:Fallback>
                <p:oleObj name="Equation" r:id="rId17" imgW="88560" imgH="164880" progId="Equation.DSMT4">
                  <p:embed/>
                  <p:pic>
                    <p:nvPicPr>
                      <p:cNvPr id="198671"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85075" y="4386262"/>
                        <a:ext cx="223838"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6"/>
          <p:cNvGraphicFramePr>
            <a:graphicFrameLocks noChangeAspect="1"/>
          </p:cNvGraphicFramePr>
          <p:nvPr>
            <p:extLst>
              <p:ext uri="{D42A27DB-BD31-4B8C-83A1-F6EECF244321}">
                <p14:modId xmlns:p14="http://schemas.microsoft.com/office/powerpoint/2010/main" val="1099283475"/>
              </p:ext>
            </p:extLst>
          </p:nvPr>
        </p:nvGraphicFramePr>
        <p:xfrm>
          <a:off x="7569200" y="4919662"/>
          <a:ext cx="320675" cy="415925"/>
        </p:xfrm>
        <a:graphic>
          <a:graphicData uri="http://schemas.openxmlformats.org/presentationml/2006/ole">
            <mc:AlternateContent xmlns:mc="http://schemas.openxmlformats.org/markup-compatibility/2006">
              <mc:Choice xmlns:v="urn:schemas-microsoft-com:vml" Requires="v">
                <p:oleObj spid="_x0000_s165061" name="Equation" r:id="rId19" imgW="126720" imgH="164880" progId="Equation.DSMT4">
                  <p:embed/>
                </p:oleObj>
              </mc:Choice>
              <mc:Fallback>
                <p:oleObj name="Equation" r:id="rId19" imgW="126720" imgH="164880" progId="Equation.DSMT4">
                  <p:embed/>
                  <p:pic>
                    <p:nvPicPr>
                      <p:cNvPr id="198672" name="Object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569200" y="4919662"/>
                        <a:ext cx="320675"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7"/>
          <p:cNvGraphicFramePr>
            <a:graphicFrameLocks noChangeAspect="1"/>
          </p:cNvGraphicFramePr>
          <p:nvPr>
            <p:extLst>
              <p:ext uri="{D42A27DB-BD31-4B8C-83A1-F6EECF244321}">
                <p14:modId xmlns:p14="http://schemas.microsoft.com/office/powerpoint/2010/main" val="3600023424"/>
              </p:ext>
            </p:extLst>
          </p:nvPr>
        </p:nvGraphicFramePr>
        <p:xfrm>
          <a:off x="4746625" y="5589587"/>
          <a:ext cx="827088" cy="450850"/>
        </p:xfrm>
        <a:graphic>
          <a:graphicData uri="http://schemas.openxmlformats.org/presentationml/2006/ole">
            <mc:AlternateContent xmlns:mc="http://schemas.openxmlformats.org/markup-compatibility/2006">
              <mc:Choice xmlns:v="urn:schemas-microsoft-com:vml" Requires="v">
                <p:oleObj spid="_x0000_s165062" name="Equation" r:id="rId21" imgW="419040" imgH="228600" progId="Equation.DSMT4">
                  <p:embed/>
                </p:oleObj>
              </mc:Choice>
              <mc:Fallback>
                <p:oleObj name="Equation" r:id="rId21" imgW="419040" imgH="228600" progId="Equation.DSMT4">
                  <p:embed/>
                  <p:pic>
                    <p:nvPicPr>
                      <p:cNvPr id="198673" name="Object 1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46625" y="5589587"/>
                        <a:ext cx="827088"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8"/>
          <p:cNvGraphicFramePr>
            <a:graphicFrameLocks noChangeAspect="1"/>
          </p:cNvGraphicFramePr>
          <p:nvPr>
            <p:extLst>
              <p:ext uri="{D42A27DB-BD31-4B8C-83A1-F6EECF244321}">
                <p14:modId xmlns:p14="http://schemas.microsoft.com/office/powerpoint/2010/main" val="3226527354"/>
              </p:ext>
            </p:extLst>
          </p:nvPr>
        </p:nvGraphicFramePr>
        <p:xfrm>
          <a:off x="5818188" y="5592762"/>
          <a:ext cx="835025" cy="439738"/>
        </p:xfrm>
        <a:graphic>
          <a:graphicData uri="http://schemas.openxmlformats.org/presentationml/2006/ole">
            <mc:AlternateContent xmlns:mc="http://schemas.openxmlformats.org/markup-compatibility/2006">
              <mc:Choice xmlns:v="urn:schemas-microsoft-com:vml" Requires="v">
                <p:oleObj spid="_x0000_s165063" name="Equation" r:id="rId23" imgW="431640" imgH="228600" progId="Equation.DSMT4">
                  <p:embed/>
                </p:oleObj>
              </mc:Choice>
              <mc:Fallback>
                <p:oleObj name="Equation" r:id="rId23" imgW="431640" imgH="228600" progId="Equation.DSMT4">
                  <p:embed/>
                  <p:pic>
                    <p:nvPicPr>
                      <p:cNvPr id="198674" name="Object 1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818188" y="5592762"/>
                        <a:ext cx="835025"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9"/>
          <p:cNvGraphicFramePr>
            <a:graphicFrameLocks noChangeAspect="1"/>
          </p:cNvGraphicFramePr>
          <p:nvPr>
            <p:extLst>
              <p:ext uri="{D42A27DB-BD31-4B8C-83A1-F6EECF244321}">
                <p14:modId xmlns:p14="http://schemas.microsoft.com/office/powerpoint/2010/main" val="2222089715"/>
              </p:ext>
            </p:extLst>
          </p:nvPr>
        </p:nvGraphicFramePr>
        <p:xfrm>
          <a:off x="6835775" y="5589587"/>
          <a:ext cx="1473200" cy="530225"/>
        </p:xfrm>
        <a:graphic>
          <a:graphicData uri="http://schemas.openxmlformats.org/presentationml/2006/ole">
            <mc:AlternateContent xmlns:mc="http://schemas.openxmlformats.org/markup-compatibility/2006">
              <mc:Choice xmlns:v="urn:schemas-microsoft-com:vml" Requires="v">
                <p:oleObj spid="_x0000_s165064" name="Equation" r:id="rId25" imgW="634680" imgH="228600" progId="Equation.DSMT4">
                  <p:embed/>
                </p:oleObj>
              </mc:Choice>
              <mc:Fallback>
                <p:oleObj name="Equation" r:id="rId25" imgW="634680" imgH="228600" progId="Equation.DSMT4">
                  <p:embed/>
                  <p:pic>
                    <p:nvPicPr>
                      <p:cNvPr id="198675" name="Object 1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835775" y="5589587"/>
                        <a:ext cx="14732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20"/>
          <p:cNvGraphicFramePr>
            <a:graphicFrameLocks noChangeAspect="1"/>
          </p:cNvGraphicFramePr>
          <p:nvPr>
            <p:extLst>
              <p:ext uri="{D42A27DB-BD31-4B8C-83A1-F6EECF244321}">
                <p14:modId xmlns:p14="http://schemas.microsoft.com/office/powerpoint/2010/main" val="2423489302"/>
              </p:ext>
            </p:extLst>
          </p:nvPr>
        </p:nvGraphicFramePr>
        <p:xfrm>
          <a:off x="6899275" y="4875212"/>
          <a:ext cx="322263" cy="381000"/>
        </p:xfrm>
        <a:graphic>
          <a:graphicData uri="http://schemas.openxmlformats.org/presentationml/2006/ole">
            <mc:AlternateContent xmlns:mc="http://schemas.openxmlformats.org/markup-compatibility/2006">
              <mc:Choice xmlns:v="urn:schemas-microsoft-com:vml" Requires="v">
                <p:oleObj spid="_x0000_s165065" name="Equation" r:id="rId27" imgW="126720" imgH="152280" progId="Equation.DSMT4">
                  <p:embed/>
                </p:oleObj>
              </mc:Choice>
              <mc:Fallback>
                <p:oleObj name="Equation" r:id="rId27" imgW="126720" imgH="152280" progId="Equation.DSMT4">
                  <p:embed/>
                  <p:pic>
                    <p:nvPicPr>
                      <p:cNvPr id="198676" name="Object 2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899275" y="4875212"/>
                        <a:ext cx="32226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21"/>
          <p:cNvGraphicFramePr>
            <a:graphicFrameLocks noChangeAspect="1"/>
          </p:cNvGraphicFramePr>
          <p:nvPr>
            <p:extLst>
              <p:ext uri="{D42A27DB-BD31-4B8C-83A1-F6EECF244321}">
                <p14:modId xmlns:p14="http://schemas.microsoft.com/office/powerpoint/2010/main" val="3583068082"/>
              </p:ext>
            </p:extLst>
          </p:nvPr>
        </p:nvGraphicFramePr>
        <p:xfrm>
          <a:off x="6883400" y="3868737"/>
          <a:ext cx="319088" cy="385763"/>
        </p:xfrm>
        <a:graphic>
          <a:graphicData uri="http://schemas.openxmlformats.org/presentationml/2006/ole">
            <mc:AlternateContent xmlns:mc="http://schemas.openxmlformats.org/markup-compatibility/2006">
              <mc:Choice xmlns:v="urn:schemas-microsoft-com:vml" Requires="v">
                <p:oleObj spid="_x0000_s165066" name="Equation" r:id="rId29" imgW="126720" imgH="152280" progId="Equation.DSMT4">
                  <p:embed/>
                </p:oleObj>
              </mc:Choice>
              <mc:Fallback>
                <p:oleObj name="Equation" r:id="rId29" imgW="126720" imgH="152280" progId="Equation.DSMT4">
                  <p:embed/>
                  <p:pic>
                    <p:nvPicPr>
                      <p:cNvPr id="198677" name="Object 2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883400" y="3868737"/>
                        <a:ext cx="319088"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22"/>
          <p:cNvGraphicFramePr>
            <a:graphicFrameLocks noChangeAspect="1"/>
          </p:cNvGraphicFramePr>
          <p:nvPr>
            <p:extLst>
              <p:ext uri="{D42A27DB-BD31-4B8C-83A1-F6EECF244321}">
                <p14:modId xmlns:p14="http://schemas.microsoft.com/office/powerpoint/2010/main" val="539757766"/>
              </p:ext>
            </p:extLst>
          </p:nvPr>
        </p:nvGraphicFramePr>
        <p:xfrm>
          <a:off x="6959600" y="4462462"/>
          <a:ext cx="320675" cy="288925"/>
        </p:xfrm>
        <a:graphic>
          <a:graphicData uri="http://schemas.openxmlformats.org/presentationml/2006/ole">
            <mc:AlternateContent xmlns:mc="http://schemas.openxmlformats.org/markup-compatibility/2006">
              <mc:Choice xmlns:v="urn:schemas-microsoft-com:vml" Requires="v">
                <p:oleObj spid="_x0000_s165067" name="Equation" r:id="rId31" imgW="126720" imgH="114120" progId="Equation.DSMT4">
                  <p:embed/>
                </p:oleObj>
              </mc:Choice>
              <mc:Fallback>
                <p:oleObj name="Equation" r:id="rId31" imgW="126720" imgH="114120" progId="Equation.DSMT4">
                  <p:embed/>
                  <p:pic>
                    <p:nvPicPr>
                      <p:cNvPr id="198678" name="Object 2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959600" y="4462462"/>
                        <a:ext cx="320675"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矩形 23"/>
          <p:cNvSpPr/>
          <p:nvPr/>
        </p:nvSpPr>
        <p:spPr>
          <a:xfrm>
            <a:off x="251520" y="427037"/>
            <a:ext cx="859531" cy="584775"/>
          </a:xfrm>
          <a:prstGeom prst="rect">
            <a:avLst/>
          </a:prstGeom>
        </p:spPr>
        <p:txBody>
          <a:bodyPr wrap="none">
            <a:spAutoFit/>
          </a:bodyPr>
          <a:lstStyle/>
          <a:p>
            <a:r>
              <a:rPr lang="zh-CN" altLang="en-US" sz="3200" b="1">
                <a:solidFill>
                  <a:srgbClr val="007A77"/>
                </a:solidFill>
                <a:latin typeface="Times New Roman" panose="02020603050405020304" pitchFamily="18" charset="0"/>
              </a:rPr>
              <a:t>例</a:t>
            </a:r>
            <a:r>
              <a:rPr lang="en-US" altLang="zh-CN" sz="3200" b="1">
                <a:solidFill>
                  <a:srgbClr val="007A77"/>
                </a:solidFill>
                <a:latin typeface="Times New Roman" panose="02020603050405020304" pitchFamily="18" charset="0"/>
              </a:rPr>
              <a:t>1</a:t>
            </a:r>
            <a:r>
              <a:rPr lang="zh-CN" altLang="en-US" b="1">
                <a:solidFill>
                  <a:srgbClr val="007A77"/>
                </a:solidFill>
                <a:latin typeface="Times New Roman" panose="02020603050405020304" pitchFamily="18" charset="0"/>
              </a:rPr>
              <a:t> </a:t>
            </a:r>
            <a:endParaRPr lang="zh-CN" altLang="en-US"/>
          </a:p>
        </p:txBody>
      </p:sp>
      <p:pic>
        <p:nvPicPr>
          <p:cNvPr id="25" name="图片 24">
            <a:extLst>
              <a:ext uri="{FF2B5EF4-FFF2-40B4-BE49-F238E27FC236}">
                <a16:creationId xmlns:a16="http://schemas.microsoft.com/office/drawing/2014/main" id="{BAA0CB6C-9B92-4F8C-828F-9079D834715B}"/>
              </a:ext>
            </a:extLst>
          </p:cNvPr>
          <p:cNvPicPr>
            <a:picLocks noChangeAspect="1"/>
          </p:cNvPicPr>
          <p:nvPr/>
        </p:nvPicPr>
        <p:blipFill>
          <a:blip r:embed="rId33"/>
          <a:stretch>
            <a:fillRect/>
          </a:stretch>
        </p:blipFill>
        <p:spPr>
          <a:xfrm>
            <a:off x="115432" y="4237037"/>
            <a:ext cx="3025412" cy="2199786"/>
          </a:xfrm>
          <a:prstGeom prst="rect">
            <a:avLst/>
          </a:prstGeom>
        </p:spPr>
      </p:pic>
    </p:spTree>
    <p:extLst>
      <p:ext uri="{BB962C8B-B14F-4D97-AF65-F5344CB8AC3E}">
        <p14:creationId xmlns:p14="http://schemas.microsoft.com/office/powerpoint/2010/main" val="14692617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par>
                                <p:cTn id="14" presetID="3" presetClass="entr" presetSubtype="1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par>
                                <p:cTn id="17" presetID="3" presetClass="entr" presetSubtype="1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linds(horizontal)">
                                      <p:cBhvr>
                                        <p:cTn id="19" dur="500"/>
                                        <p:tgtEl>
                                          <p:spTgt spid="13"/>
                                        </p:tgtEl>
                                      </p:cBhvr>
                                    </p:animEffect>
                                  </p:childTnLst>
                                </p:cTn>
                              </p:par>
                              <p:par>
                                <p:cTn id="20" presetID="3" presetClass="entr" presetSubtype="1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childTnLst>
                          </p:cTn>
                        </p:par>
                        <p:par>
                          <p:cTn id="27" fill="hold">
                            <p:stCondLst>
                              <p:cond delay="1000"/>
                            </p:stCondLst>
                            <p:childTnLst>
                              <p:par>
                                <p:cTn id="28" presetID="3" presetClass="entr" presetSubtype="10"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linds(horizontal)">
                                      <p:cBhvr>
                                        <p:cTn id="35"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linds(horizontal)">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linds(horizontal)">
                                      <p:cBhvr>
                                        <p:cTn id="45"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blinds(horizontal)">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blinds(horizontal)">
                                      <p:cBhvr>
                                        <p:cTn id="55"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blinds(horizontal)">
                                      <p:cBhvr>
                                        <p:cTn id="60" dur="5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blinds(horizontal)">
                                      <p:cBhvr>
                                        <p:cTn id="65"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blinds(horizontal)">
                                      <p:cBhvr>
                                        <p:cTn id="70" dur="5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blinds(horizontal)">
                                      <p:cBhvr>
                                        <p:cTn id="75"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blinds(horizontal)">
                                      <p:cBhvr>
                                        <p:cTn id="80" dur="500"/>
                                        <p:tgtEl>
                                          <p:spTgt spid="22"/>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7"/>
                                        </p:tgtEl>
                                        <p:attrNameLst>
                                          <p:attrName>style.visibility</p:attrName>
                                        </p:attrNameLst>
                                      </p:cBhvr>
                                      <p:to>
                                        <p:strVal val="visible"/>
                                      </p:to>
                                    </p:set>
                                    <p:animEffect transition="in" filter="blinds(horizontal)">
                                      <p:cBhvr>
                                        <p:cTn id="8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blinds(horizontal)">
                                      <p:cBhvr>
                                        <p:cTn id="9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6"/>
          <p:cNvGraphicFramePr>
            <a:graphicFrameLocks noChangeAspect="1"/>
          </p:cNvGraphicFramePr>
          <p:nvPr>
            <p:extLst>
              <p:ext uri="{D42A27DB-BD31-4B8C-83A1-F6EECF244321}">
                <p14:modId xmlns:p14="http://schemas.microsoft.com/office/powerpoint/2010/main" val="2544238668"/>
              </p:ext>
            </p:extLst>
          </p:nvPr>
        </p:nvGraphicFramePr>
        <p:xfrm>
          <a:off x="714376" y="396082"/>
          <a:ext cx="4302125" cy="2603500"/>
        </p:xfrm>
        <a:graphic>
          <a:graphicData uri="http://schemas.openxmlformats.org/presentationml/2006/ole">
            <mc:AlternateContent xmlns:mc="http://schemas.openxmlformats.org/markup-compatibility/2006">
              <mc:Choice xmlns:v="urn:schemas-microsoft-com:vml" Requires="v">
                <p:oleObj spid="_x0000_s166077" name="Equation" r:id="rId3" imgW="1790640" imgH="1168200" progId="Equation.DSMT4">
                  <p:embed/>
                </p:oleObj>
              </mc:Choice>
              <mc:Fallback>
                <p:oleObj name="Equation" r:id="rId3" imgW="1790640" imgH="1168200" progId="Equation.DSMT4">
                  <p:embed/>
                  <p:pic>
                    <p:nvPicPr>
                      <p:cNvPr id="7987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6" y="396082"/>
                        <a:ext cx="4302125" cy="260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7"/>
          <p:cNvSpPr>
            <a:spLocks noChangeArrowheads="1"/>
          </p:cNvSpPr>
          <p:nvPr/>
        </p:nvSpPr>
        <p:spPr bwMode="auto">
          <a:xfrm>
            <a:off x="-77787" y="415131"/>
            <a:ext cx="649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400" b="1">
                <a:solidFill>
                  <a:schemeClr val="accent4"/>
                </a:solidFill>
                <a:latin typeface="楷体_GB2312" pitchFamily="49" charset="-122"/>
                <a:ea typeface="楷体_GB2312" pitchFamily="49" charset="-122"/>
              </a:rPr>
              <a:t>例</a:t>
            </a:r>
            <a:r>
              <a:rPr kumimoji="1" lang="en-US" altLang="zh-CN" sz="2400" b="1">
                <a:solidFill>
                  <a:schemeClr val="accent4"/>
                </a:solidFill>
                <a:latin typeface="楷体_GB2312" pitchFamily="49" charset="-122"/>
                <a:ea typeface="楷体_GB2312" pitchFamily="49" charset="-122"/>
              </a:rPr>
              <a:t>2</a:t>
            </a:r>
          </a:p>
        </p:txBody>
      </p:sp>
      <p:sp>
        <p:nvSpPr>
          <p:cNvPr id="5" name="Oval 35"/>
          <p:cNvSpPr>
            <a:spLocks noChangeArrowheads="1"/>
          </p:cNvSpPr>
          <p:nvPr/>
        </p:nvSpPr>
        <p:spPr bwMode="auto">
          <a:xfrm>
            <a:off x="4067176" y="929482"/>
            <a:ext cx="533400" cy="381000"/>
          </a:xfrm>
          <a:prstGeom prst="ellipse">
            <a:avLst/>
          </a:prstGeom>
          <a:noFill/>
          <a:ln w="12700"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 name="Oval 36"/>
          <p:cNvSpPr>
            <a:spLocks noChangeArrowheads="1"/>
          </p:cNvSpPr>
          <p:nvPr/>
        </p:nvSpPr>
        <p:spPr bwMode="auto">
          <a:xfrm>
            <a:off x="3990976" y="1462882"/>
            <a:ext cx="533400" cy="381000"/>
          </a:xfrm>
          <a:prstGeom prst="ellipse">
            <a:avLst/>
          </a:prstGeom>
          <a:noFill/>
          <a:ln w="12700"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 name="Oval 42"/>
          <p:cNvSpPr>
            <a:spLocks noChangeArrowheads="1"/>
          </p:cNvSpPr>
          <p:nvPr/>
        </p:nvSpPr>
        <p:spPr bwMode="auto">
          <a:xfrm>
            <a:off x="4067176" y="1996282"/>
            <a:ext cx="533400" cy="381000"/>
          </a:xfrm>
          <a:prstGeom prst="ellipse">
            <a:avLst/>
          </a:prstGeom>
          <a:noFill/>
          <a:ln w="12700"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 name="Oval 43"/>
          <p:cNvSpPr>
            <a:spLocks noChangeArrowheads="1"/>
          </p:cNvSpPr>
          <p:nvPr/>
        </p:nvSpPr>
        <p:spPr bwMode="auto">
          <a:xfrm>
            <a:off x="1781176" y="2529682"/>
            <a:ext cx="457200" cy="304800"/>
          </a:xfrm>
          <a:prstGeom prst="ellipse">
            <a:avLst/>
          </a:prstGeom>
          <a:noFill/>
          <a:ln w="12700"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9" name="Oval 44"/>
          <p:cNvSpPr>
            <a:spLocks noChangeArrowheads="1"/>
          </p:cNvSpPr>
          <p:nvPr/>
        </p:nvSpPr>
        <p:spPr bwMode="auto">
          <a:xfrm>
            <a:off x="2847976" y="2605882"/>
            <a:ext cx="457200" cy="304800"/>
          </a:xfrm>
          <a:prstGeom prst="ellipse">
            <a:avLst/>
          </a:prstGeom>
          <a:noFill/>
          <a:ln w="12700"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0" name="Oval 45"/>
          <p:cNvSpPr>
            <a:spLocks noChangeArrowheads="1"/>
          </p:cNvSpPr>
          <p:nvPr/>
        </p:nvSpPr>
        <p:spPr bwMode="auto">
          <a:xfrm>
            <a:off x="3533776" y="2301082"/>
            <a:ext cx="1447800" cy="723900"/>
          </a:xfrm>
          <a:prstGeom prst="ellipse">
            <a:avLst/>
          </a:prstGeom>
          <a:noFill/>
          <a:ln w="12700"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11" name="Object 8"/>
          <p:cNvGraphicFramePr>
            <a:graphicFrameLocks noChangeAspect="1"/>
          </p:cNvGraphicFramePr>
          <p:nvPr>
            <p:extLst>
              <p:ext uri="{D42A27DB-BD31-4B8C-83A1-F6EECF244321}">
                <p14:modId xmlns:p14="http://schemas.microsoft.com/office/powerpoint/2010/main" val="1885886482"/>
              </p:ext>
            </p:extLst>
          </p:nvPr>
        </p:nvGraphicFramePr>
        <p:xfrm>
          <a:off x="4297363" y="3286919"/>
          <a:ext cx="3106738" cy="576263"/>
        </p:xfrm>
        <a:graphic>
          <a:graphicData uri="http://schemas.openxmlformats.org/presentationml/2006/ole">
            <mc:AlternateContent xmlns:mc="http://schemas.openxmlformats.org/markup-compatibility/2006">
              <mc:Choice xmlns:v="urn:schemas-microsoft-com:vml" Requires="v">
                <p:oleObj spid="_x0000_s166078" name="Equation" r:id="rId5" imgW="1231560" imgH="228600" progId="Equation.DSMT4">
                  <p:embed/>
                </p:oleObj>
              </mc:Choice>
              <mc:Fallback>
                <p:oleObj name="Equation" r:id="rId5" imgW="1231560" imgH="228600" progId="Equation.DSMT4">
                  <p:embed/>
                  <p:pic>
                    <p:nvPicPr>
                      <p:cNvPr id="7988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7363" y="3286919"/>
                        <a:ext cx="3106738"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 name="Group 51"/>
          <p:cNvGrpSpPr>
            <a:grpSpLocks/>
          </p:cNvGrpSpPr>
          <p:nvPr/>
        </p:nvGrpSpPr>
        <p:grpSpPr bwMode="auto">
          <a:xfrm>
            <a:off x="5016501" y="3826669"/>
            <a:ext cx="2301875" cy="1787525"/>
            <a:chOff x="787" y="2592"/>
            <a:chExt cx="1450" cy="1126"/>
          </a:xfrm>
        </p:grpSpPr>
        <p:graphicFrame>
          <p:nvGraphicFramePr>
            <p:cNvPr id="13" name="Object 11"/>
            <p:cNvGraphicFramePr>
              <a:graphicFrameLocks noChangeAspect="1"/>
            </p:cNvGraphicFramePr>
            <p:nvPr/>
          </p:nvGraphicFramePr>
          <p:xfrm>
            <a:off x="787" y="3328"/>
            <a:ext cx="1450" cy="390"/>
          </p:xfrm>
          <a:graphic>
            <a:graphicData uri="http://schemas.openxmlformats.org/presentationml/2006/ole">
              <mc:AlternateContent xmlns:mc="http://schemas.openxmlformats.org/markup-compatibility/2006">
                <mc:Choice xmlns:v="urn:schemas-microsoft-com:vml" Requires="v">
                  <p:oleObj spid="_x0000_s166079" name="Equation" r:id="rId7" imgW="850680" imgH="228600" progId="Equation.DSMT4">
                    <p:embed/>
                  </p:oleObj>
                </mc:Choice>
                <mc:Fallback>
                  <p:oleObj name="Equation" r:id="rId7" imgW="850680" imgH="228600" progId="Equation.DSMT4">
                    <p:embed/>
                    <p:pic>
                      <p:nvPicPr>
                        <p:cNvPr id="10254"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7" y="3328"/>
                          <a:ext cx="1450" cy="39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9"/>
            <p:cNvGraphicFramePr>
              <a:graphicFrameLocks noChangeAspect="1"/>
            </p:cNvGraphicFramePr>
            <p:nvPr/>
          </p:nvGraphicFramePr>
          <p:xfrm>
            <a:off x="1011" y="2592"/>
            <a:ext cx="1193" cy="327"/>
          </p:xfrm>
          <a:graphic>
            <a:graphicData uri="http://schemas.openxmlformats.org/presentationml/2006/ole">
              <mc:AlternateContent xmlns:mc="http://schemas.openxmlformats.org/markup-compatibility/2006">
                <mc:Choice xmlns:v="urn:schemas-microsoft-com:vml" Requires="v">
                  <p:oleObj spid="_x0000_s166080" name="Equation" r:id="rId9" imgW="838080" imgH="228600" progId="Equation.DSMT4">
                    <p:embed/>
                  </p:oleObj>
                </mc:Choice>
                <mc:Fallback>
                  <p:oleObj name="Equation" r:id="rId9" imgW="838080" imgH="228600" progId="Equation.DSMT4">
                    <p:embed/>
                    <p:pic>
                      <p:nvPicPr>
                        <p:cNvPr id="10255"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1" y="2592"/>
                          <a:ext cx="1193" cy="32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0"/>
            <p:cNvGraphicFramePr>
              <a:graphicFrameLocks noChangeAspect="1"/>
            </p:cNvGraphicFramePr>
            <p:nvPr/>
          </p:nvGraphicFramePr>
          <p:xfrm>
            <a:off x="899" y="2943"/>
            <a:ext cx="1323" cy="403"/>
          </p:xfrm>
          <a:graphic>
            <a:graphicData uri="http://schemas.openxmlformats.org/presentationml/2006/ole">
              <mc:AlternateContent xmlns:mc="http://schemas.openxmlformats.org/markup-compatibility/2006">
                <mc:Choice xmlns:v="urn:schemas-microsoft-com:vml" Requires="v">
                  <p:oleObj spid="_x0000_s166081" name="Equation" r:id="rId11" imgW="749160" imgH="228600" progId="Equation.DSMT4">
                    <p:embed/>
                  </p:oleObj>
                </mc:Choice>
                <mc:Fallback>
                  <p:oleObj name="Equation" r:id="rId11" imgW="749160" imgH="228600" progId="Equation.DSMT4">
                    <p:embed/>
                    <p:pic>
                      <p:nvPicPr>
                        <p:cNvPr id="10256"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9" y="2943"/>
                          <a:ext cx="1323" cy="40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6" name="Object 13"/>
          <p:cNvGraphicFramePr>
            <a:graphicFrameLocks noChangeAspect="1"/>
          </p:cNvGraphicFramePr>
          <p:nvPr>
            <p:extLst>
              <p:ext uri="{D42A27DB-BD31-4B8C-83A1-F6EECF244321}">
                <p14:modId xmlns:p14="http://schemas.microsoft.com/office/powerpoint/2010/main" val="1513696572"/>
              </p:ext>
            </p:extLst>
          </p:nvPr>
        </p:nvGraphicFramePr>
        <p:xfrm>
          <a:off x="7881938" y="3759994"/>
          <a:ext cx="223838" cy="417513"/>
        </p:xfrm>
        <a:graphic>
          <a:graphicData uri="http://schemas.openxmlformats.org/presentationml/2006/ole">
            <mc:AlternateContent xmlns:mc="http://schemas.openxmlformats.org/markup-compatibility/2006">
              <mc:Choice xmlns:v="urn:schemas-microsoft-com:vml" Requires="v">
                <p:oleObj spid="_x0000_s166082" name="Equation" r:id="rId13" imgW="88560" imgH="164880" progId="Equation.DSMT4">
                  <p:embed/>
                </p:oleObj>
              </mc:Choice>
              <mc:Fallback>
                <p:oleObj name="Equation" r:id="rId13" imgW="88560" imgH="164880" progId="Equation.DSMT4">
                  <p:embed/>
                  <p:pic>
                    <p:nvPicPr>
                      <p:cNvPr id="79885"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81938" y="3759994"/>
                        <a:ext cx="223838"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4"/>
          <p:cNvGraphicFramePr>
            <a:graphicFrameLocks noChangeAspect="1"/>
          </p:cNvGraphicFramePr>
          <p:nvPr>
            <p:extLst>
              <p:ext uri="{D42A27DB-BD31-4B8C-83A1-F6EECF244321}">
                <p14:modId xmlns:p14="http://schemas.microsoft.com/office/powerpoint/2010/main" val="3992022796"/>
              </p:ext>
            </p:extLst>
          </p:nvPr>
        </p:nvGraphicFramePr>
        <p:xfrm>
          <a:off x="7866063" y="4445794"/>
          <a:ext cx="298450" cy="388938"/>
        </p:xfrm>
        <a:graphic>
          <a:graphicData uri="http://schemas.openxmlformats.org/presentationml/2006/ole">
            <mc:AlternateContent xmlns:mc="http://schemas.openxmlformats.org/markup-compatibility/2006">
              <mc:Choice xmlns:v="urn:schemas-microsoft-com:vml" Requires="v">
                <p:oleObj spid="_x0000_s166083" name="Equation" r:id="rId15" imgW="126720" imgH="164880" progId="Equation.DSMT4">
                  <p:embed/>
                </p:oleObj>
              </mc:Choice>
              <mc:Fallback>
                <p:oleObj name="Equation" r:id="rId15" imgW="126720" imgH="164880" progId="Equation.DSMT4">
                  <p:embed/>
                  <p:pic>
                    <p:nvPicPr>
                      <p:cNvPr id="79886"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66063" y="4445794"/>
                        <a:ext cx="298450"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6"/>
          <p:cNvGraphicFramePr>
            <a:graphicFrameLocks noChangeAspect="1"/>
          </p:cNvGraphicFramePr>
          <p:nvPr>
            <p:extLst>
              <p:ext uri="{D42A27DB-BD31-4B8C-83A1-F6EECF244321}">
                <p14:modId xmlns:p14="http://schemas.microsoft.com/office/powerpoint/2010/main" val="2848757269"/>
              </p:ext>
            </p:extLst>
          </p:nvPr>
        </p:nvGraphicFramePr>
        <p:xfrm>
          <a:off x="7256463" y="3852069"/>
          <a:ext cx="322263" cy="384175"/>
        </p:xfrm>
        <a:graphic>
          <a:graphicData uri="http://schemas.openxmlformats.org/presentationml/2006/ole">
            <mc:AlternateContent xmlns:mc="http://schemas.openxmlformats.org/markup-compatibility/2006">
              <mc:Choice xmlns:v="urn:schemas-microsoft-com:vml" Requires="v">
                <p:oleObj spid="_x0000_s166084" name="Equation" r:id="rId17" imgW="126720" imgH="152280" progId="Equation.DSMT4">
                  <p:embed/>
                </p:oleObj>
              </mc:Choice>
              <mc:Fallback>
                <p:oleObj name="Equation" r:id="rId17" imgW="126720" imgH="152280" progId="Equation.DSMT4">
                  <p:embed/>
                  <p:pic>
                    <p:nvPicPr>
                      <p:cNvPr id="79888"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56463" y="3852069"/>
                        <a:ext cx="32226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7"/>
          <p:cNvGraphicFramePr>
            <a:graphicFrameLocks noChangeAspect="1"/>
          </p:cNvGraphicFramePr>
          <p:nvPr>
            <p:extLst>
              <p:ext uri="{D42A27DB-BD31-4B8C-83A1-F6EECF244321}">
                <p14:modId xmlns:p14="http://schemas.microsoft.com/office/powerpoint/2010/main" val="569208121"/>
              </p:ext>
            </p:extLst>
          </p:nvPr>
        </p:nvGraphicFramePr>
        <p:xfrm>
          <a:off x="7256463" y="4461669"/>
          <a:ext cx="319088" cy="384175"/>
        </p:xfrm>
        <a:graphic>
          <a:graphicData uri="http://schemas.openxmlformats.org/presentationml/2006/ole">
            <mc:AlternateContent xmlns:mc="http://schemas.openxmlformats.org/markup-compatibility/2006">
              <mc:Choice xmlns:v="urn:schemas-microsoft-com:vml" Requires="v">
                <p:oleObj spid="_x0000_s166085" name="Equation" r:id="rId19" imgW="126720" imgH="152280" progId="Equation.DSMT4">
                  <p:embed/>
                </p:oleObj>
              </mc:Choice>
              <mc:Fallback>
                <p:oleObj name="Equation" r:id="rId19" imgW="126720" imgH="152280" progId="Equation.DSMT4">
                  <p:embed/>
                  <p:pic>
                    <p:nvPicPr>
                      <p:cNvPr id="79889"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56463" y="4461669"/>
                        <a:ext cx="319088"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18"/>
          <p:cNvGraphicFramePr>
            <a:graphicFrameLocks noChangeAspect="1"/>
          </p:cNvGraphicFramePr>
          <p:nvPr>
            <p:extLst>
              <p:ext uri="{D42A27DB-BD31-4B8C-83A1-F6EECF244321}">
                <p14:modId xmlns:p14="http://schemas.microsoft.com/office/powerpoint/2010/main" val="2817436671"/>
              </p:ext>
            </p:extLst>
          </p:nvPr>
        </p:nvGraphicFramePr>
        <p:xfrm>
          <a:off x="7256463" y="5131594"/>
          <a:ext cx="320675" cy="288925"/>
        </p:xfrm>
        <a:graphic>
          <a:graphicData uri="http://schemas.openxmlformats.org/presentationml/2006/ole">
            <mc:AlternateContent xmlns:mc="http://schemas.openxmlformats.org/markup-compatibility/2006">
              <mc:Choice xmlns:v="urn:schemas-microsoft-com:vml" Requires="v">
                <p:oleObj spid="_x0000_s166086" name="Equation" r:id="rId21" imgW="126720" imgH="114120" progId="Equation.DSMT4">
                  <p:embed/>
                </p:oleObj>
              </mc:Choice>
              <mc:Fallback>
                <p:oleObj name="Equation" r:id="rId21" imgW="126720" imgH="114120" progId="Equation.DSMT4">
                  <p:embed/>
                  <p:pic>
                    <p:nvPicPr>
                      <p:cNvPr id="79890" name="Object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56463" y="5131594"/>
                        <a:ext cx="320675"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19"/>
          <p:cNvGraphicFramePr>
            <a:graphicFrameLocks noChangeAspect="1"/>
          </p:cNvGraphicFramePr>
          <p:nvPr>
            <p:extLst>
              <p:ext uri="{D42A27DB-BD31-4B8C-83A1-F6EECF244321}">
                <p14:modId xmlns:p14="http://schemas.microsoft.com/office/powerpoint/2010/main" val="3099287622"/>
              </p:ext>
            </p:extLst>
          </p:nvPr>
        </p:nvGraphicFramePr>
        <p:xfrm>
          <a:off x="4967288" y="5572919"/>
          <a:ext cx="1055688" cy="574675"/>
        </p:xfrm>
        <a:graphic>
          <a:graphicData uri="http://schemas.openxmlformats.org/presentationml/2006/ole">
            <mc:AlternateContent xmlns:mc="http://schemas.openxmlformats.org/markup-compatibility/2006">
              <mc:Choice xmlns:v="urn:schemas-microsoft-com:vml" Requires="v">
                <p:oleObj spid="_x0000_s166087" name="Equation" r:id="rId23" imgW="419040" imgH="228600" progId="Equation.DSMT4">
                  <p:embed/>
                </p:oleObj>
              </mc:Choice>
              <mc:Fallback>
                <p:oleObj name="Equation" r:id="rId23" imgW="419040" imgH="228600" progId="Equation.DSMT4">
                  <p:embed/>
                  <p:pic>
                    <p:nvPicPr>
                      <p:cNvPr id="79891" name="Object 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67288" y="5572919"/>
                        <a:ext cx="1055688"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20"/>
          <p:cNvGraphicFramePr>
            <a:graphicFrameLocks noChangeAspect="1"/>
          </p:cNvGraphicFramePr>
          <p:nvPr>
            <p:extLst>
              <p:ext uri="{D42A27DB-BD31-4B8C-83A1-F6EECF244321}">
                <p14:modId xmlns:p14="http://schemas.microsoft.com/office/powerpoint/2010/main" val="3589816425"/>
              </p:ext>
            </p:extLst>
          </p:nvPr>
        </p:nvGraphicFramePr>
        <p:xfrm>
          <a:off x="5975351" y="5588794"/>
          <a:ext cx="1630362" cy="574675"/>
        </p:xfrm>
        <a:graphic>
          <a:graphicData uri="http://schemas.openxmlformats.org/presentationml/2006/ole">
            <mc:AlternateContent xmlns:mc="http://schemas.openxmlformats.org/markup-compatibility/2006">
              <mc:Choice xmlns:v="urn:schemas-microsoft-com:vml" Requires="v">
                <p:oleObj spid="_x0000_s166088" name="Equation" r:id="rId25" imgW="647640" imgH="228600" progId="Equation.DSMT4">
                  <p:embed/>
                </p:oleObj>
              </mc:Choice>
              <mc:Fallback>
                <p:oleObj name="Equation" r:id="rId25" imgW="647640" imgH="228600" progId="Equation.DSMT4">
                  <p:embed/>
                  <p:pic>
                    <p:nvPicPr>
                      <p:cNvPr id="79892" name="Object 2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975351" y="5588794"/>
                        <a:ext cx="1630362"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21"/>
          <p:cNvGraphicFramePr>
            <a:graphicFrameLocks noChangeAspect="1"/>
          </p:cNvGraphicFramePr>
          <p:nvPr>
            <p:extLst>
              <p:ext uri="{D42A27DB-BD31-4B8C-83A1-F6EECF244321}">
                <p14:modId xmlns:p14="http://schemas.microsoft.com/office/powerpoint/2010/main" val="180287762"/>
              </p:ext>
            </p:extLst>
          </p:nvPr>
        </p:nvGraphicFramePr>
        <p:xfrm>
          <a:off x="7526338" y="5569744"/>
          <a:ext cx="1117600" cy="609600"/>
        </p:xfrm>
        <a:graphic>
          <a:graphicData uri="http://schemas.openxmlformats.org/presentationml/2006/ole">
            <mc:AlternateContent xmlns:mc="http://schemas.openxmlformats.org/markup-compatibility/2006">
              <mc:Choice xmlns:v="urn:schemas-microsoft-com:vml" Requires="v">
                <p:oleObj spid="_x0000_s166089" name="Equation" r:id="rId27" imgW="419040" imgH="228600" progId="Equation.DSMT4">
                  <p:embed/>
                </p:oleObj>
              </mc:Choice>
              <mc:Fallback>
                <p:oleObj name="Equation" r:id="rId27" imgW="419040" imgH="228600" progId="Equation.DSMT4">
                  <p:embed/>
                  <p:pic>
                    <p:nvPicPr>
                      <p:cNvPr id="79893" name="Object 2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526338" y="5569744"/>
                        <a:ext cx="11176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34"/>
          <p:cNvGraphicFramePr>
            <a:graphicFrameLocks noChangeAspect="1"/>
          </p:cNvGraphicFramePr>
          <p:nvPr>
            <p:extLst>
              <p:ext uri="{D42A27DB-BD31-4B8C-83A1-F6EECF244321}">
                <p14:modId xmlns:p14="http://schemas.microsoft.com/office/powerpoint/2010/main" val="3040321832"/>
              </p:ext>
            </p:extLst>
          </p:nvPr>
        </p:nvGraphicFramePr>
        <p:xfrm>
          <a:off x="7881938" y="5055394"/>
          <a:ext cx="223838" cy="415925"/>
        </p:xfrm>
        <a:graphic>
          <a:graphicData uri="http://schemas.openxmlformats.org/presentationml/2006/ole">
            <mc:AlternateContent xmlns:mc="http://schemas.openxmlformats.org/markup-compatibility/2006">
              <mc:Choice xmlns:v="urn:schemas-microsoft-com:vml" Requires="v">
                <p:oleObj spid="_x0000_s166090" name="Equation" r:id="rId29" imgW="88560" imgH="164880" progId="Equation.DSMT4">
                  <p:embed/>
                </p:oleObj>
              </mc:Choice>
              <mc:Fallback>
                <p:oleObj name="Equation" r:id="rId29" imgW="88560" imgH="164880" progId="Equation.DSMT4">
                  <p:embed/>
                  <p:pic>
                    <p:nvPicPr>
                      <p:cNvPr id="79906" name="Object 3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881938" y="5055394"/>
                        <a:ext cx="223838"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48"/>
          <p:cNvGraphicFramePr>
            <a:graphicFrameLocks noChangeAspect="1"/>
          </p:cNvGraphicFramePr>
          <p:nvPr>
            <p:extLst>
              <p:ext uri="{D42A27DB-BD31-4B8C-83A1-F6EECF244321}">
                <p14:modId xmlns:p14="http://schemas.microsoft.com/office/powerpoint/2010/main" val="1053038554"/>
              </p:ext>
            </p:extLst>
          </p:nvPr>
        </p:nvGraphicFramePr>
        <p:xfrm>
          <a:off x="4452938" y="3867944"/>
          <a:ext cx="765175" cy="2246313"/>
        </p:xfrm>
        <a:graphic>
          <a:graphicData uri="http://schemas.openxmlformats.org/presentationml/2006/ole">
            <mc:AlternateContent xmlns:mc="http://schemas.openxmlformats.org/markup-compatibility/2006">
              <mc:Choice xmlns:v="urn:schemas-microsoft-com:vml" Requires="v">
                <p:oleObj spid="_x0000_s166091" name="Equation" r:id="rId31" imgW="469800" imgH="914400" progId="Equation.DSMT4">
                  <p:embed/>
                </p:oleObj>
              </mc:Choice>
              <mc:Fallback>
                <p:oleObj name="Equation" r:id="rId31" imgW="469800" imgH="914400" progId="Equation.DSMT4">
                  <p:embed/>
                  <p:pic>
                    <p:nvPicPr>
                      <p:cNvPr id="79920" name="Object 4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452938" y="3867944"/>
                        <a:ext cx="765175" cy="224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6" name="图片 25">
            <a:extLst>
              <a:ext uri="{FF2B5EF4-FFF2-40B4-BE49-F238E27FC236}">
                <a16:creationId xmlns:a16="http://schemas.microsoft.com/office/drawing/2014/main" id="{5D93D84D-96CE-4C86-8DBD-946C5D915D21}"/>
              </a:ext>
            </a:extLst>
          </p:cNvPr>
          <p:cNvPicPr>
            <a:picLocks noChangeAspect="1"/>
          </p:cNvPicPr>
          <p:nvPr/>
        </p:nvPicPr>
        <p:blipFill>
          <a:blip r:embed="rId33"/>
          <a:stretch>
            <a:fillRect/>
          </a:stretch>
        </p:blipFill>
        <p:spPr>
          <a:xfrm>
            <a:off x="58489" y="4262132"/>
            <a:ext cx="3025412" cy="2199786"/>
          </a:xfrm>
          <a:prstGeom prst="rect">
            <a:avLst/>
          </a:prstGeom>
        </p:spPr>
      </p:pic>
    </p:spTree>
    <p:extLst>
      <p:ext uri="{BB962C8B-B14F-4D97-AF65-F5344CB8AC3E}">
        <p14:creationId xmlns:p14="http://schemas.microsoft.com/office/powerpoint/2010/main" val="789935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linds(horizontal)">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linds(horizontal)">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blinds(horizontal)">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linds(horizontal)">
                                      <p:cBhvr>
                                        <p:cTn id="36"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blinds(horizontal)">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blinds(horizontal)">
                                      <p:cBhvr>
                                        <p:cTn id="46"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blinds(horizontal)">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blinds(horizontal)">
                                      <p:cBhvr>
                                        <p:cTn id="56"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blinds(horizontal)">
                                      <p:cBhvr>
                                        <p:cTn id="61" dur="500"/>
                                        <p:tgtEl>
                                          <p:spTgt spid="2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blinds(horizontal)">
                                      <p:cBhvr>
                                        <p:cTn id="66"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blinds(horizontal)">
                                      <p:cBhvr>
                                        <p:cTn id="71" dur="500"/>
                                        <p:tgtEl>
                                          <p:spTgt spid="18"/>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blinds(horizontal)">
                                      <p:cBhvr>
                                        <p:cTn id="76"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blinds(horizontal)">
                                      <p:cBhvr>
                                        <p:cTn id="81" dur="500"/>
                                        <p:tgtEl>
                                          <p:spTgt spid="19"/>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blinds(horizontal)">
                                      <p:cBhvr>
                                        <p:cTn id="86"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blinds(horizontal)">
                                      <p:cBhvr>
                                        <p:cTn id="9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01625" y="609600"/>
            <a:ext cx="8540750" cy="114300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r>
              <a:rPr lang="zh-CN" altLang="en-US" sz="3200" b="1">
                <a:solidFill>
                  <a:srgbClr val="FF0066"/>
                </a:solidFill>
              </a:rPr>
              <a:t>二、对偶问题的基本性质</a:t>
            </a:r>
          </a:p>
        </p:txBody>
      </p:sp>
      <p:sp>
        <p:nvSpPr>
          <p:cNvPr id="3" name="Rectangle 3"/>
          <p:cNvSpPr txBox="1">
            <a:spLocks noChangeArrowheads="1"/>
          </p:cNvSpPr>
          <p:nvPr/>
        </p:nvSpPr>
        <p:spPr>
          <a:xfrm>
            <a:off x="1115616" y="1752600"/>
            <a:ext cx="7150695" cy="2460104"/>
          </a:xfrm>
          <a:prstGeom prst="rect">
            <a:avLst/>
          </a:prstGeom>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Wingdings" panose="05000000000000000000" pitchFamily="2" charset="2"/>
              <a:buNone/>
            </a:pPr>
            <a:r>
              <a:rPr lang="zh-CN" altLang="en-US" b="1" dirty="0"/>
              <a:t>原问题</a:t>
            </a:r>
            <a:r>
              <a:rPr lang="en-US" altLang="zh-CN" b="1" dirty="0"/>
              <a:t>(P)              </a:t>
            </a:r>
            <a:r>
              <a:rPr lang="zh-CN" altLang="en-US" b="1" dirty="0"/>
              <a:t>对偶问题</a:t>
            </a:r>
            <a:r>
              <a:rPr lang="en-US" altLang="zh-CN" dirty="0"/>
              <a:t>(D)</a:t>
            </a:r>
          </a:p>
          <a:p>
            <a:pPr marL="0" indent="0" eaLnBrk="1" hangingPunct="1">
              <a:buFont typeface="Wingdings" panose="05000000000000000000" pitchFamily="2" charset="2"/>
              <a:buNone/>
            </a:pPr>
            <a:r>
              <a:rPr lang="en-US" altLang="zh-CN" b="1" dirty="0">
                <a:latin typeface="Times New Roman" panose="02020603050405020304" pitchFamily="18" charset="0"/>
              </a:rPr>
              <a:t>min   </a:t>
            </a:r>
            <a:r>
              <a:rPr lang="en-US" altLang="zh-CN" b="1" i="1" dirty="0">
                <a:latin typeface="Times New Roman" panose="02020603050405020304" pitchFamily="18" charset="0"/>
              </a:rPr>
              <a:t>cx</a:t>
            </a:r>
            <a:r>
              <a:rPr lang="en-US" altLang="zh-CN" b="1" dirty="0">
                <a:latin typeface="Times New Roman" panose="02020603050405020304" pitchFamily="18" charset="0"/>
              </a:rPr>
              <a:t>                           max     </a:t>
            </a:r>
            <a:r>
              <a:rPr lang="en-US" altLang="zh-CN" b="1" i="1" dirty="0" err="1">
                <a:latin typeface="Times New Roman" panose="02020603050405020304" pitchFamily="18" charset="0"/>
              </a:rPr>
              <a:t>wb</a:t>
            </a:r>
            <a:endParaRPr lang="en-US" altLang="zh-CN" b="1" i="1" dirty="0">
              <a:latin typeface="Times New Roman" panose="02020603050405020304" pitchFamily="18" charset="0"/>
            </a:endParaRPr>
          </a:p>
          <a:p>
            <a:pPr marL="0" indent="0" eaLnBrk="1" hangingPunct="1">
              <a:buFont typeface="Wingdings" panose="05000000000000000000" pitchFamily="2" charset="2"/>
              <a:buNone/>
            </a:pPr>
            <a:r>
              <a:rPr lang="en-US" altLang="zh-CN" b="1" dirty="0">
                <a:latin typeface="Times New Roman" panose="02020603050405020304" pitchFamily="18" charset="0"/>
              </a:rPr>
              <a:t>  </a:t>
            </a:r>
            <a:r>
              <a:rPr lang="en-US" altLang="zh-CN" b="1" dirty="0" err="1">
                <a:latin typeface="Times New Roman" panose="02020603050405020304" pitchFamily="18" charset="0"/>
              </a:rPr>
              <a:t>s.t.</a:t>
            </a:r>
            <a:r>
              <a:rPr lang="en-US" altLang="zh-CN" b="1" dirty="0">
                <a:latin typeface="Times New Roman" panose="02020603050405020304" pitchFamily="18" charset="0"/>
              </a:rPr>
              <a:t>   </a:t>
            </a:r>
            <a:r>
              <a:rPr lang="en-US" altLang="zh-CN" b="1" i="1" dirty="0">
                <a:latin typeface="Times New Roman" panose="02020603050405020304" pitchFamily="18" charset="0"/>
              </a:rPr>
              <a:t>Ax</a:t>
            </a:r>
            <a:r>
              <a:rPr lang="en-US" altLang="zh-CN" b="1" dirty="0">
                <a:latin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b</a:t>
            </a: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s.t.</a:t>
            </a:r>
            <a:r>
              <a:rPr lang="en-US" altLang="zh-CN" b="1" dirty="0">
                <a:latin typeface="Times New Roman" panose="02020603050405020304" pitchFamily="18" charset="0"/>
                <a:cs typeface="Times New Roman" panose="02020603050405020304" pitchFamily="18" charset="0"/>
              </a:rPr>
              <a:t>     </a:t>
            </a:r>
            <a:r>
              <a:rPr lang="en-US" altLang="zh-CN" b="1" i="1" dirty="0" err="1">
                <a:latin typeface="Times New Roman" panose="02020603050405020304" pitchFamily="18" charset="0"/>
                <a:cs typeface="Times New Roman" panose="02020603050405020304" pitchFamily="18" charset="0"/>
              </a:rPr>
              <a:t>wA</a:t>
            </a:r>
            <a:r>
              <a:rPr lang="en-US" altLang="zh-CN" b="1"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c</a:t>
            </a:r>
          </a:p>
          <a:p>
            <a:pPr marL="0" indent="0" eaLnBrk="1" hangingPunct="1">
              <a:buFont typeface="Wingdings" panose="05000000000000000000" pitchFamily="2" charset="2"/>
              <a:buNone/>
            </a:pP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x</a:t>
            </a:r>
            <a:r>
              <a:rPr lang="en-US" altLang="zh-CN" b="1" dirty="0">
                <a:latin typeface="Times New Roman" panose="02020603050405020304" pitchFamily="18" charset="0"/>
                <a:cs typeface="Times New Roman" panose="02020603050405020304" pitchFamily="18" charset="0"/>
              </a:rPr>
              <a:t> ≥ 0                                 </a:t>
            </a:r>
            <a:r>
              <a:rPr lang="en-US" altLang="zh-CN" b="1" i="1" dirty="0">
                <a:latin typeface="Times New Roman" panose="02020603050405020304" pitchFamily="18" charset="0"/>
                <a:cs typeface="Times New Roman" panose="02020603050405020304" pitchFamily="18" charset="0"/>
              </a:rPr>
              <a:t>w</a:t>
            </a:r>
            <a:r>
              <a:rPr lang="en-US" altLang="zh-CN" b="1" dirty="0">
                <a:latin typeface="Times New Roman" panose="02020603050405020304" pitchFamily="18" charset="0"/>
                <a:cs typeface="Times New Roman" panose="02020603050405020304" pitchFamily="18" charset="0"/>
              </a:rPr>
              <a:t> ≥ 0</a:t>
            </a:r>
          </a:p>
        </p:txBody>
      </p:sp>
    </p:spTree>
    <p:extLst>
      <p:ext uri="{BB962C8B-B14F-4D97-AF65-F5344CB8AC3E}">
        <p14:creationId xmlns:p14="http://schemas.microsoft.com/office/powerpoint/2010/main" val="32529682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extLst>
              <p:ext uri="{D42A27DB-BD31-4B8C-83A1-F6EECF244321}">
                <p14:modId xmlns:p14="http://schemas.microsoft.com/office/powerpoint/2010/main" val="2959357622"/>
              </p:ext>
            </p:extLst>
          </p:nvPr>
        </p:nvGraphicFramePr>
        <p:xfrm>
          <a:off x="1081088" y="1952625"/>
          <a:ext cx="3694112" cy="447675"/>
        </p:xfrm>
        <a:graphic>
          <a:graphicData uri="http://schemas.openxmlformats.org/presentationml/2006/ole">
            <mc:AlternateContent xmlns:mc="http://schemas.openxmlformats.org/markup-compatibility/2006">
              <mc:Choice xmlns:v="urn:schemas-microsoft-com:vml" Requires="v">
                <p:oleObj spid="_x0000_s159182" name="Equation" r:id="rId3" imgW="1473120" imgH="228600" progId="Equation.DSMT4">
                  <p:embed/>
                </p:oleObj>
              </mc:Choice>
              <mc:Fallback>
                <p:oleObj name="Equation" r:id="rId3" imgW="1473120" imgH="228600" progId="Equation.DSMT4">
                  <p:embed/>
                  <p:pic>
                    <p:nvPicPr>
                      <p:cNvPr id="59395" name="Object 3"/>
                      <p:cNvPicPr>
                        <a:picLocks noChangeAspect="1" noChangeArrowheads="1"/>
                      </p:cNvPicPr>
                      <p:nvPr/>
                    </p:nvPicPr>
                    <p:blipFill>
                      <a:blip r:embed="rId4"/>
                      <a:srcRect/>
                      <a:stretch>
                        <a:fillRect/>
                      </a:stretch>
                    </p:blipFill>
                    <p:spPr bwMode="auto">
                      <a:xfrm>
                        <a:off x="1081088" y="1952625"/>
                        <a:ext cx="3694112" cy="447675"/>
                      </a:xfrm>
                      <a:prstGeom prst="rect">
                        <a:avLst/>
                      </a:prstGeom>
                      <a:noFill/>
                      <a:ln>
                        <a:noFill/>
                      </a:ln>
                      <a:effectLst/>
                    </p:spPr>
                  </p:pic>
                </p:oleObj>
              </mc:Fallback>
            </mc:AlternateContent>
          </a:graphicData>
        </a:graphic>
      </p:graphicFrame>
      <p:sp>
        <p:nvSpPr>
          <p:cNvPr id="3" name="Rectangle 4"/>
          <p:cNvSpPr>
            <a:spLocks noChangeArrowheads="1"/>
          </p:cNvSpPr>
          <p:nvPr/>
        </p:nvSpPr>
        <p:spPr bwMode="auto">
          <a:xfrm>
            <a:off x="136668" y="46278"/>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30000"/>
              </a:spcBef>
            </a:pPr>
            <a:r>
              <a:rPr kumimoji="1" lang="zh-CN" altLang="en-US" sz="2400" b="1" u="sng" dirty="0">
                <a:latin typeface="楷体_GB2312" pitchFamily="49" charset="-122"/>
                <a:ea typeface="楷体_GB2312" pitchFamily="49" charset="-122"/>
              </a:rPr>
              <a:t>定理：</a:t>
            </a:r>
            <a:r>
              <a:rPr kumimoji="1" lang="zh-CN" altLang="en-US" sz="2400" b="1" u="sng" dirty="0">
                <a:solidFill>
                  <a:srgbClr val="FF0000"/>
                </a:solidFill>
                <a:latin typeface="楷体_GB2312" pitchFamily="49" charset="-122"/>
                <a:ea typeface="楷体_GB2312" pitchFamily="49" charset="-122"/>
              </a:rPr>
              <a:t>弱对偶定理</a:t>
            </a:r>
          </a:p>
        </p:txBody>
      </p:sp>
      <p:graphicFrame>
        <p:nvGraphicFramePr>
          <p:cNvPr id="4" name="Object 5"/>
          <p:cNvGraphicFramePr>
            <a:graphicFrameLocks noChangeAspect="1"/>
          </p:cNvGraphicFramePr>
          <p:nvPr>
            <p:extLst>
              <p:ext uri="{D42A27DB-BD31-4B8C-83A1-F6EECF244321}">
                <p14:modId xmlns:p14="http://schemas.microsoft.com/office/powerpoint/2010/main" val="3581608634"/>
              </p:ext>
            </p:extLst>
          </p:nvPr>
        </p:nvGraphicFramePr>
        <p:xfrm>
          <a:off x="1385888" y="503238"/>
          <a:ext cx="6630987" cy="963612"/>
        </p:xfrm>
        <a:graphic>
          <a:graphicData uri="http://schemas.openxmlformats.org/presentationml/2006/ole">
            <mc:AlternateContent xmlns:mc="http://schemas.openxmlformats.org/markup-compatibility/2006">
              <mc:Choice xmlns:v="urn:schemas-microsoft-com:vml" Requires="v">
                <p:oleObj spid="_x0000_s159183" name="Equation" r:id="rId5" imgW="2514600" imgH="457200" progId="Equation.DSMT4">
                  <p:embed/>
                </p:oleObj>
              </mc:Choice>
              <mc:Fallback>
                <p:oleObj name="Equation" r:id="rId5" imgW="2514600" imgH="457200" progId="Equation.DSMT4">
                  <p:embed/>
                  <p:pic>
                    <p:nvPicPr>
                      <p:cNvPr id="59397" name="Object 5"/>
                      <p:cNvPicPr>
                        <a:picLocks noChangeAspect="1" noChangeArrowheads="1"/>
                      </p:cNvPicPr>
                      <p:nvPr/>
                    </p:nvPicPr>
                    <p:blipFill>
                      <a:blip r:embed="rId6"/>
                      <a:srcRect/>
                      <a:stretch>
                        <a:fillRect/>
                      </a:stretch>
                    </p:blipFill>
                    <p:spPr bwMode="auto">
                      <a:xfrm>
                        <a:off x="1385888" y="503238"/>
                        <a:ext cx="6630987" cy="963612"/>
                      </a:xfrm>
                      <a:prstGeom prst="rect">
                        <a:avLst/>
                      </a:prstGeom>
                      <a:noFill/>
                      <a:ln>
                        <a:noFill/>
                      </a:ln>
                      <a:effectLst/>
                    </p:spPr>
                  </p:pic>
                </p:oleObj>
              </mc:Fallback>
            </mc:AlternateContent>
          </a:graphicData>
        </a:graphic>
      </p:graphicFrame>
      <p:graphicFrame>
        <p:nvGraphicFramePr>
          <p:cNvPr id="5" name="Object 7"/>
          <p:cNvGraphicFramePr>
            <a:graphicFrameLocks noChangeAspect="1"/>
          </p:cNvGraphicFramePr>
          <p:nvPr>
            <p:extLst>
              <p:ext uri="{D42A27DB-BD31-4B8C-83A1-F6EECF244321}">
                <p14:modId xmlns:p14="http://schemas.microsoft.com/office/powerpoint/2010/main" val="1596088424"/>
              </p:ext>
            </p:extLst>
          </p:nvPr>
        </p:nvGraphicFramePr>
        <p:xfrm>
          <a:off x="553144" y="1592059"/>
          <a:ext cx="722313" cy="387350"/>
        </p:xfrm>
        <a:graphic>
          <a:graphicData uri="http://schemas.openxmlformats.org/presentationml/2006/ole">
            <mc:AlternateContent xmlns:mc="http://schemas.openxmlformats.org/markup-compatibility/2006">
              <mc:Choice xmlns:v="urn:schemas-microsoft-com:vml" Requires="v">
                <p:oleObj spid="_x0000_s159184" name="Equation" r:id="rId7" imgW="393480" imgH="203040" progId="Equation.DSMT4">
                  <p:embed/>
                </p:oleObj>
              </mc:Choice>
              <mc:Fallback>
                <p:oleObj name="Equation" r:id="rId7" imgW="393480" imgH="203040" progId="Equation.DSMT4">
                  <p:embed/>
                  <p:pic>
                    <p:nvPicPr>
                      <p:cNvPr id="59399"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3144" y="1592059"/>
                        <a:ext cx="722313"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8"/>
          <p:cNvGraphicFramePr>
            <a:graphicFrameLocks noChangeAspect="1"/>
          </p:cNvGraphicFramePr>
          <p:nvPr>
            <p:extLst>
              <p:ext uri="{D42A27DB-BD31-4B8C-83A1-F6EECF244321}">
                <p14:modId xmlns:p14="http://schemas.microsoft.com/office/powerpoint/2010/main" val="3397715639"/>
              </p:ext>
            </p:extLst>
          </p:nvPr>
        </p:nvGraphicFramePr>
        <p:xfrm>
          <a:off x="5401369" y="1885746"/>
          <a:ext cx="3171825" cy="525463"/>
        </p:xfrm>
        <a:graphic>
          <a:graphicData uri="http://schemas.openxmlformats.org/presentationml/2006/ole">
            <mc:AlternateContent xmlns:mc="http://schemas.openxmlformats.org/markup-compatibility/2006">
              <mc:Choice xmlns:v="urn:schemas-microsoft-com:vml" Requires="v">
                <p:oleObj spid="_x0000_s159185" name="Equation" r:id="rId9" imgW="1434960" imgH="228600" progId="Equation.DSMT4">
                  <p:embed/>
                </p:oleObj>
              </mc:Choice>
              <mc:Fallback>
                <p:oleObj name="Equation" r:id="rId9" imgW="1434960" imgH="228600" progId="Equation.DSMT4">
                  <p:embed/>
                  <p:pic>
                    <p:nvPicPr>
                      <p:cNvPr id="5940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01369" y="1885746"/>
                        <a:ext cx="3171825"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9"/>
          <p:cNvGraphicFramePr>
            <a:graphicFrameLocks noChangeAspect="1"/>
          </p:cNvGraphicFramePr>
          <p:nvPr>
            <p:extLst>
              <p:ext uri="{D42A27DB-BD31-4B8C-83A1-F6EECF244321}">
                <p14:modId xmlns:p14="http://schemas.microsoft.com/office/powerpoint/2010/main" val="2032271746"/>
              </p:ext>
            </p:extLst>
          </p:nvPr>
        </p:nvGraphicFramePr>
        <p:xfrm>
          <a:off x="1140519" y="2571546"/>
          <a:ext cx="3332163" cy="519113"/>
        </p:xfrm>
        <a:graphic>
          <a:graphicData uri="http://schemas.openxmlformats.org/presentationml/2006/ole">
            <mc:AlternateContent xmlns:mc="http://schemas.openxmlformats.org/markup-compatibility/2006">
              <mc:Choice xmlns:v="urn:schemas-microsoft-com:vml" Requires="v">
                <p:oleObj spid="_x0000_s159186" name="Equation" r:id="rId11" imgW="1523880" imgH="228600" progId="Equation.DSMT4">
                  <p:embed/>
                </p:oleObj>
              </mc:Choice>
              <mc:Fallback>
                <p:oleObj name="Equation" r:id="rId11" imgW="1523880" imgH="228600" progId="Equation.DSMT4">
                  <p:embed/>
                  <p:pic>
                    <p:nvPicPr>
                      <p:cNvPr id="59401"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0519" y="2571546"/>
                        <a:ext cx="3332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0"/>
          <p:cNvGraphicFramePr>
            <a:graphicFrameLocks noChangeAspect="1"/>
          </p:cNvGraphicFramePr>
          <p:nvPr>
            <p:extLst>
              <p:ext uri="{D42A27DB-BD31-4B8C-83A1-F6EECF244321}">
                <p14:modId xmlns:p14="http://schemas.microsoft.com/office/powerpoint/2010/main" val="2234350241"/>
              </p:ext>
            </p:extLst>
          </p:nvPr>
        </p:nvGraphicFramePr>
        <p:xfrm>
          <a:off x="5387082" y="2571546"/>
          <a:ext cx="1800225" cy="511175"/>
        </p:xfrm>
        <a:graphic>
          <a:graphicData uri="http://schemas.openxmlformats.org/presentationml/2006/ole">
            <mc:AlternateContent xmlns:mc="http://schemas.openxmlformats.org/markup-compatibility/2006">
              <mc:Choice xmlns:v="urn:schemas-microsoft-com:vml" Requires="v">
                <p:oleObj spid="_x0000_s159187" name="Equation" r:id="rId13" imgW="799920" imgH="215640" progId="Equation.DSMT4">
                  <p:embed/>
                </p:oleObj>
              </mc:Choice>
              <mc:Fallback>
                <p:oleObj name="Equation" r:id="rId13" imgW="799920" imgH="215640" progId="Equation.DSMT4">
                  <p:embed/>
                  <p:pic>
                    <p:nvPicPr>
                      <p:cNvPr id="59402"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87082" y="2571546"/>
                        <a:ext cx="180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1"/>
          <p:cNvGraphicFramePr>
            <a:graphicFrameLocks noChangeAspect="1"/>
          </p:cNvGraphicFramePr>
          <p:nvPr>
            <p:extLst>
              <p:ext uri="{D42A27DB-BD31-4B8C-83A1-F6EECF244321}">
                <p14:modId xmlns:p14="http://schemas.microsoft.com/office/powerpoint/2010/main" val="278536102"/>
              </p:ext>
            </p:extLst>
          </p:nvPr>
        </p:nvGraphicFramePr>
        <p:xfrm>
          <a:off x="1128037" y="3233534"/>
          <a:ext cx="461962" cy="471488"/>
        </p:xfrm>
        <a:graphic>
          <a:graphicData uri="http://schemas.openxmlformats.org/presentationml/2006/ole">
            <mc:AlternateContent xmlns:mc="http://schemas.openxmlformats.org/markup-compatibility/2006">
              <mc:Choice xmlns:v="urn:schemas-microsoft-com:vml" Requires="v">
                <p:oleObj spid="_x0000_s159188" name="Equation" r:id="rId15" imgW="190440" imgH="203040" progId="Equation.DSMT4">
                  <p:embed/>
                </p:oleObj>
              </mc:Choice>
              <mc:Fallback>
                <p:oleObj name="Equation" r:id="rId15" imgW="190440" imgH="203040" progId="Equation.DSMT4">
                  <p:embed/>
                  <p:pic>
                    <p:nvPicPr>
                      <p:cNvPr id="59403" name="Object 11"/>
                      <p:cNvPicPr>
                        <a:picLocks noChangeAspect="1" noChangeArrowheads="1"/>
                      </p:cNvPicPr>
                      <p:nvPr/>
                    </p:nvPicPr>
                    <p:blipFill>
                      <a:blip r:embed="rId16"/>
                      <a:srcRect/>
                      <a:stretch>
                        <a:fillRect/>
                      </a:stretch>
                    </p:blipFill>
                    <p:spPr bwMode="auto">
                      <a:xfrm>
                        <a:off x="1128037" y="3233534"/>
                        <a:ext cx="461962"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2"/>
          <p:cNvGraphicFramePr>
            <a:graphicFrameLocks noChangeAspect="1"/>
          </p:cNvGraphicFramePr>
          <p:nvPr>
            <p:extLst>
              <p:ext uri="{D42A27DB-BD31-4B8C-83A1-F6EECF244321}">
                <p14:modId xmlns:p14="http://schemas.microsoft.com/office/powerpoint/2010/main" val="1784193875"/>
              </p:ext>
            </p:extLst>
          </p:nvPr>
        </p:nvGraphicFramePr>
        <p:xfrm>
          <a:off x="1728687" y="3200935"/>
          <a:ext cx="2409825" cy="495300"/>
        </p:xfrm>
        <a:graphic>
          <a:graphicData uri="http://schemas.openxmlformats.org/presentationml/2006/ole">
            <mc:AlternateContent xmlns:mc="http://schemas.openxmlformats.org/markup-compatibility/2006">
              <mc:Choice xmlns:v="urn:schemas-microsoft-com:vml" Requires="v">
                <p:oleObj spid="_x0000_s159189" name="Equation" r:id="rId17" imgW="1041120" imgH="203040" progId="Equation.DSMT4">
                  <p:embed/>
                </p:oleObj>
              </mc:Choice>
              <mc:Fallback>
                <p:oleObj name="Equation" r:id="rId17" imgW="1041120" imgH="203040" progId="Equation.DSMT4">
                  <p:embed/>
                  <p:pic>
                    <p:nvPicPr>
                      <p:cNvPr id="59404"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28687" y="3200935"/>
                        <a:ext cx="24098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21"/>
          <p:cNvGraphicFramePr>
            <a:graphicFrameLocks noChangeAspect="1"/>
          </p:cNvGraphicFramePr>
          <p:nvPr>
            <p:extLst>
              <p:ext uri="{D42A27DB-BD31-4B8C-83A1-F6EECF244321}">
                <p14:modId xmlns:p14="http://schemas.microsoft.com/office/powerpoint/2010/main" val="2160199118"/>
              </p:ext>
            </p:extLst>
          </p:nvPr>
        </p:nvGraphicFramePr>
        <p:xfrm>
          <a:off x="1767581" y="3832021"/>
          <a:ext cx="2078038" cy="447675"/>
        </p:xfrm>
        <a:graphic>
          <a:graphicData uri="http://schemas.openxmlformats.org/presentationml/2006/ole">
            <mc:AlternateContent xmlns:mc="http://schemas.openxmlformats.org/markup-compatibility/2006">
              <mc:Choice xmlns:v="urn:schemas-microsoft-com:vml" Requires="v">
                <p:oleObj spid="_x0000_s159190" name="Equation" r:id="rId19" imgW="990360" imgH="203040" progId="Equation.DSMT4">
                  <p:embed/>
                </p:oleObj>
              </mc:Choice>
              <mc:Fallback>
                <p:oleObj name="Equation" r:id="rId19" imgW="990360" imgH="203040" progId="Equation.DSMT4">
                  <p:embed/>
                  <p:pic>
                    <p:nvPicPr>
                      <p:cNvPr id="59413" name="Object 21"/>
                      <p:cNvPicPr>
                        <a:picLocks noChangeAspect="1" noChangeArrowheads="1"/>
                      </p:cNvPicPr>
                      <p:nvPr/>
                    </p:nvPicPr>
                    <p:blipFill>
                      <a:blip r:embed="rId20"/>
                      <a:srcRect/>
                      <a:stretch>
                        <a:fillRect/>
                      </a:stretch>
                    </p:blipFill>
                    <p:spPr bwMode="auto">
                      <a:xfrm>
                        <a:off x="1767581" y="3832021"/>
                        <a:ext cx="2078038"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22"/>
          <p:cNvGraphicFramePr>
            <a:graphicFrameLocks noChangeAspect="1"/>
          </p:cNvGraphicFramePr>
          <p:nvPr>
            <p:extLst>
              <p:ext uri="{D42A27DB-BD31-4B8C-83A1-F6EECF244321}">
                <p14:modId xmlns:p14="http://schemas.microsoft.com/office/powerpoint/2010/main" val="2882621286"/>
              </p:ext>
            </p:extLst>
          </p:nvPr>
        </p:nvGraphicFramePr>
        <p:xfrm>
          <a:off x="1097657" y="4522584"/>
          <a:ext cx="2817812" cy="544512"/>
        </p:xfrm>
        <a:graphic>
          <a:graphicData uri="http://schemas.openxmlformats.org/presentationml/2006/ole">
            <mc:AlternateContent xmlns:mc="http://schemas.openxmlformats.org/markup-compatibility/2006">
              <mc:Choice xmlns:v="urn:schemas-microsoft-com:vml" Requires="v">
                <p:oleObj spid="_x0000_s159191" name="Equation" r:id="rId21" imgW="1244520" imgH="228600" progId="Equation.DSMT4">
                  <p:embed/>
                </p:oleObj>
              </mc:Choice>
              <mc:Fallback>
                <p:oleObj name="Equation" r:id="rId21" imgW="1244520" imgH="228600" progId="Equation.DSMT4">
                  <p:embed/>
                  <p:pic>
                    <p:nvPicPr>
                      <p:cNvPr id="59414"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97657" y="4522584"/>
                        <a:ext cx="2817812"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20"/>
          <p:cNvGraphicFramePr>
            <a:graphicFrameLocks noChangeAspect="1"/>
          </p:cNvGraphicFramePr>
          <p:nvPr>
            <p:extLst>
              <p:ext uri="{D42A27DB-BD31-4B8C-83A1-F6EECF244321}">
                <p14:modId xmlns:p14="http://schemas.microsoft.com/office/powerpoint/2010/main" val="2738077173"/>
              </p:ext>
            </p:extLst>
          </p:nvPr>
        </p:nvGraphicFramePr>
        <p:xfrm>
          <a:off x="7415907" y="2615996"/>
          <a:ext cx="1247775" cy="449263"/>
        </p:xfrm>
        <a:graphic>
          <a:graphicData uri="http://schemas.openxmlformats.org/presentationml/2006/ole">
            <mc:AlternateContent xmlns:mc="http://schemas.openxmlformats.org/markup-compatibility/2006">
              <mc:Choice xmlns:v="urn:schemas-microsoft-com:vml" Requires="v">
                <p:oleObj spid="_x0000_s159192" name="Equation" r:id="rId23" imgW="596880" imgH="203040" progId="Equation.DSMT4">
                  <p:embed/>
                </p:oleObj>
              </mc:Choice>
              <mc:Fallback>
                <p:oleObj name="Equation" r:id="rId23" imgW="596880" imgH="203040" progId="Equation.DSMT4">
                  <p:embed/>
                  <p:pic>
                    <p:nvPicPr>
                      <p:cNvPr id="11" name="Object 20"/>
                      <p:cNvPicPr>
                        <a:picLocks noChangeAspect="1" noChangeArrowheads="1"/>
                      </p:cNvPicPr>
                      <p:nvPr/>
                    </p:nvPicPr>
                    <p:blipFill>
                      <a:blip r:embed="rId24"/>
                      <a:srcRect/>
                      <a:stretch>
                        <a:fillRect/>
                      </a:stretch>
                    </p:blipFill>
                    <p:spPr bwMode="auto">
                      <a:xfrm>
                        <a:off x="7415907" y="2615996"/>
                        <a:ext cx="1247775"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7" name="图片 16">
            <a:extLst>
              <a:ext uri="{FF2B5EF4-FFF2-40B4-BE49-F238E27FC236}">
                <a16:creationId xmlns:a16="http://schemas.microsoft.com/office/drawing/2014/main" id="{AB2F0111-0CCC-4A05-9AFB-6A8748884A26}"/>
              </a:ext>
            </a:extLst>
          </p:cNvPr>
          <p:cNvPicPr>
            <a:picLocks noChangeAspect="1"/>
          </p:cNvPicPr>
          <p:nvPr/>
        </p:nvPicPr>
        <p:blipFill>
          <a:blip r:embed="rId25"/>
          <a:stretch>
            <a:fillRect/>
          </a:stretch>
        </p:blipFill>
        <p:spPr>
          <a:xfrm>
            <a:off x="6660232" y="5508240"/>
            <a:ext cx="2355676" cy="845526"/>
          </a:xfrm>
          <a:prstGeom prst="rect">
            <a:avLst/>
          </a:prstGeom>
        </p:spPr>
      </p:pic>
    </p:spTree>
    <p:extLst>
      <p:ext uri="{BB962C8B-B14F-4D97-AF65-F5344CB8AC3E}">
        <p14:creationId xmlns:p14="http://schemas.microsoft.com/office/powerpoint/2010/main" val="40457192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par>
                                <p:cTn id="24" presetID="3" presetClass="entr" presetSubtype="1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linds(horizontal)">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par>
                                <p:cTn id="32" presetID="3" presetClass="entr" presetSubtype="1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linds(horizontal)">
                                      <p:cBhvr>
                                        <p:cTn id="34" dur="500"/>
                                        <p:tgtEl>
                                          <p:spTgt spid="10"/>
                                        </p:tgtEl>
                                      </p:cBhvr>
                                    </p:animEffect>
                                  </p:childTnLst>
                                </p:cTn>
                              </p:par>
                              <p:par>
                                <p:cTn id="35" presetID="3" presetClass="entr" presetSubtype="1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Text Box 1026"/>
          <p:cNvSpPr txBox="1">
            <a:spLocks noChangeArrowheads="1"/>
          </p:cNvSpPr>
          <p:nvPr/>
        </p:nvSpPr>
        <p:spPr bwMode="auto">
          <a:xfrm>
            <a:off x="53662" y="869458"/>
            <a:ext cx="502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800" b="1" dirty="0">
                <a:solidFill>
                  <a:schemeClr val="accent4"/>
                </a:solidFill>
                <a:latin typeface="Times New Roman" panose="02020603050405020304" pitchFamily="18" charset="0"/>
              </a:rPr>
              <a:t>例</a:t>
            </a:r>
            <a:r>
              <a:rPr kumimoji="1" lang="zh-CN" altLang="en-US" sz="2400" dirty="0">
                <a:solidFill>
                  <a:schemeClr val="accent4"/>
                </a:solidFill>
                <a:latin typeface="Times New Roman" panose="02020603050405020304" pitchFamily="18" charset="0"/>
              </a:rPr>
              <a:t>：</a:t>
            </a:r>
          </a:p>
        </p:txBody>
      </p:sp>
      <p:graphicFrame>
        <p:nvGraphicFramePr>
          <p:cNvPr id="150531" name="Object 1027"/>
          <p:cNvGraphicFramePr>
            <a:graphicFrameLocks noChangeAspect="1"/>
          </p:cNvGraphicFramePr>
          <p:nvPr>
            <p:extLst>
              <p:ext uri="{D42A27DB-BD31-4B8C-83A1-F6EECF244321}">
                <p14:modId xmlns:p14="http://schemas.microsoft.com/office/powerpoint/2010/main" val="127344778"/>
              </p:ext>
            </p:extLst>
          </p:nvPr>
        </p:nvGraphicFramePr>
        <p:xfrm>
          <a:off x="4318793" y="827087"/>
          <a:ext cx="4584700" cy="2030413"/>
        </p:xfrm>
        <a:graphic>
          <a:graphicData uri="http://schemas.openxmlformats.org/presentationml/2006/ole">
            <mc:AlternateContent xmlns:mc="http://schemas.openxmlformats.org/markup-compatibility/2006">
              <mc:Choice xmlns:v="urn:schemas-microsoft-com:vml" Requires="v">
                <p:oleObj spid="_x0000_s95979" name="Equation" r:id="rId3" imgW="2120760" imgH="939600" progId="Equation.DSMT4">
                  <p:embed/>
                </p:oleObj>
              </mc:Choice>
              <mc:Fallback>
                <p:oleObj name="Equation" r:id="rId3" imgW="2120760" imgH="939600" progId="Equation.DSMT4">
                  <p:embed/>
                  <p:pic>
                    <p:nvPicPr>
                      <p:cNvPr id="150531" name="Object 1027"/>
                      <p:cNvPicPr>
                        <a:picLocks noChangeAspect="1" noChangeArrowheads="1"/>
                      </p:cNvPicPr>
                      <p:nvPr/>
                    </p:nvPicPr>
                    <p:blipFill>
                      <a:blip r:embed="rId4"/>
                      <a:srcRect/>
                      <a:stretch>
                        <a:fillRect/>
                      </a:stretch>
                    </p:blipFill>
                    <p:spPr bwMode="auto">
                      <a:xfrm>
                        <a:off x="4318793" y="827087"/>
                        <a:ext cx="4584700" cy="2030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1" name="Text Box 1028"/>
          <p:cNvSpPr txBox="1">
            <a:spLocks noChangeArrowheads="1"/>
          </p:cNvSpPr>
          <p:nvPr/>
        </p:nvSpPr>
        <p:spPr bwMode="auto">
          <a:xfrm>
            <a:off x="5943600" y="4572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kumimoji="1" lang="zh-CN" altLang="zh-CN" sz="2400">
              <a:solidFill>
                <a:srgbClr val="FFFF99"/>
              </a:solidFill>
              <a:latin typeface="Times New Roman" panose="02020603050405020304" pitchFamily="18" charset="0"/>
            </a:endParaRPr>
          </a:p>
        </p:txBody>
      </p:sp>
      <p:graphicFrame>
        <p:nvGraphicFramePr>
          <p:cNvPr id="150533" name="Object 1029"/>
          <p:cNvGraphicFramePr>
            <a:graphicFrameLocks noChangeAspect="1"/>
          </p:cNvGraphicFramePr>
          <p:nvPr>
            <p:extLst>
              <p:ext uri="{D42A27DB-BD31-4B8C-83A1-F6EECF244321}">
                <p14:modId xmlns:p14="http://schemas.microsoft.com/office/powerpoint/2010/main" val="2137489174"/>
              </p:ext>
            </p:extLst>
          </p:nvPr>
        </p:nvGraphicFramePr>
        <p:xfrm>
          <a:off x="1581943" y="625708"/>
          <a:ext cx="2017713" cy="931863"/>
        </p:xfrm>
        <a:graphic>
          <a:graphicData uri="http://schemas.openxmlformats.org/presentationml/2006/ole">
            <mc:AlternateContent xmlns:mc="http://schemas.openxmlformats.org/markup-compatibility/2006">
              <mc:Choice xmlns:v="urn:schemas-microsoft-com:vml" Requires="v">
                <p:oleObj spid="_x0000_s95980" name="Equation" r:id="rId5" imgW="990360" imgH="457200" progId="Equation.DSMT4">
                  <p:embed/>
                </p:oleObj>
              </mc:Choice>
              <mc:Fallback>
                <p:oleObj name="Equation" r:id="rId5" imgW="990360" imgH="457200" progId="Equation.DSMT4">
                  <p:embed/>
                  <p:pic>
                    <p:nvPicPr>
                      <p:cNvPr id="150533" name="Object 1029"/>
                      <p:cNvPicPr>
                        <a:picLocks noChangeAspect="1" noChangeArrowheads="1"/>
                      </p:cNvPicPr>
                      <p:nvPr/>
                    </p:nvPicPr>
                    <p:blipFill>
                      <a:blip r:embed="rId6"/>
                      <a:srcRect/>
                      <a:stretch>
                        <a:fillRect/>
                      </a:stretch>
                    </p:blipFill>
                    <p:spPr bwMode="auto">
                      <a:xfrm>
                        <a:off x="1581943" y="625708"/>
                        <a:ext cx="2017713" cy="931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2" name="Text Box 1030"/>
          <p:cNvSpPr txBox="1">
            <a:spLocks noChangeArrowheads="1"/>
          </p:cNvSpPr>
          <p:nvPr/>
        </p:nvSpPr>
        <p:spPr bwMode="auto">
          <a:xfrm>
            <a:off x="6400800" y="16764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kumimoji="1" lang="zh-CN" altLang="zh-CN" sz="2400">
              <a:solidFill>
                <a:srgbClr val="FFFF99"/>
              </a:solidFill>
              <a:latin typeface="Times New Roman" panose="02020603050405020304" pitchFamily="18" charset="0"/>
            </a:endParaRPr>
          </a:p>
        </p:txBody>
      </p:sp>
      <p:graphicFrame>
        <p:nvGraphicFramePr>
          <p:cNvPr id="150535" name="Object 1031"/>
          <p:cNvGraphicFramePr>
            <a:graphicFrameLocks noChangeAspect="1"/>
          </p:cNvGraphicFramePr>
          <p:nvPr>
            <p:extLst>
              <p:ext uri="{D42A27DB-BD31-4B8C-83A1-F6EECF244321}">
                <p14:modId xmlns:p14="http://schemas.microsoft.com/office/powerpoint/2010/main" val="1782706526"/>
              </p:ext>
            </p:extLst>
          </p:nvPr>
        </p:nvGraphicFramePr>
        <p:xfrm>
          <a:off x="2044864" y="1511601"/>
          <a:ext cx="1522413" cy="471488"/>
        </p:xfrm>
        <a:graphic>
          <a:graphicData uri="http://schemas.openxmlformats.org/presentationml/2006/ole">
            <mc:AlternateContent xmlns:mc="http://schemas.openxmlformats.org/markup-compatibility/2006">
              <mc:Choice xmlns:v="urn:schemas-microsoft-com:vml" Requires="v">
                <p:oleObj spid="_x0000_s95981" name="Equation" r:id="rId7" imgW="736560" imgH="228600" progId="Equation.DSMT4">
                  <p:embed/>
                </p:oleObj>
              </mc:Choice>
              <mc:Fallback>
                <p:oleObj name="Equation" r:id="rId7" imgW="736560" imgH="228600" progId="Equation.DSMT4">
                  <p:embed/>
                  <p:pic>
                    <p:nvPicPr>
                      <p:cNvPr id="150535" name="Object 10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4864" y="1511601"/>
                        <a:ext cx="1522413"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3" name="Text Box 1032"/>
          <p:cNvSpPr txBox="1">
            <a:spLocks noChangeArrowheads="1"/>
          </p:cNvSpPr>
          <p:nvPr/>
        </p:nvSpPr>
        <p:spPr bwMode="auto">
          <a:xfrm>
            <a:off x="3048000" y="3657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kumimoji="1" lang="zh-CN" altLang="zh-CN" sz="2400">
              <a:solidFill>
                <a:srgbClr val="FFFF99"/>
              </a:solidFill>
              <a:latin typeface="Times New Roman" panose="02020603050405020304" pitchFamily="18" charset="0"/>
            </a:endParaRPr>
          </a:p>
        </p:txBody>
      </p:sp>
      <p:graphicFrame>
        <p:nvGraphicFramePr>
          <p:cNvPr id="150537" name="Object 1033"/>
          <p:cNvGraphicFramePr>
            <a:graphicFrameLocks noChangeAspect="1"/>
          </p:cNvGraphicFramePr>
          <p:nvPr>
            <p:extLst>
              <p:ext uri="{D42A27DB-BD31-4B8C-83A1-F6EECF244321}">
                <p14:modId xmlns:p14="http://schemas.microsoft.com/office/powerpoint/2010/main" val="314065678"/>
              </p:ext>
            </p:extLst>
          </p:nvPr>
        </p:nvGraphicFramePr>
        <p:xfrm>
          <a:off x="2053710" y="1871102"/>
          <a:ext cx="1612578" cy="1362635"/>
        </p:xfrm>
        <a:graphic>
          <a:graphicData uri="http://schemas.openxmlformats.org/presentationml/2006/ole">
            <mc:AlternateContent xmlns:mc="http://schemas.openxmlformats.org/markup-compatibility/2006">
              <mc:Choice xmlns:v="urn:schemas-microsoft-com:vml" Requires="v">
                <p:oleObj spid="_x0000_s95982" name="Equation" r:id="rId9" imgW="812520" imgH="685800" progId="Equation.DSMT4">
                  <p:embed/>
                </p:oleObj>
              </mc:Choice>
              <mc:Fallback>
                <p:oleObj name="Equation" r:id="rId9" imgW="812520" imgH="685800" progId="Equation.DSMT4">
                  <p:embed/>
                  <p:pic>
                    <p:nvPicPr>
                      <p:cNvPr id="150537" name="Object 10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3710" y="1871102"/>
                        <a:ext cx="1612578" cy="1362635"/>
                      </a:xfrm>
                      <a:prstGeom prst="rect">
                        <a:avLst/>
                      </a:prstGeom>
                      <a:noFill/>
                      <a:ln>
                        <a:noFill/>
                      </a:ln>
                      <a:effectLst/>
                    </p:spPr>
                  </p:pic>
                </p:oleObj>
              </mc:Fallback>
            </mc:AlternateContent>
          </a:graphicData>
        </a:graphic>
      </p:graphicFrame>
      <p:sp>
        <p:nvSpPr>
          <p:cNvPr id="150538" name="Text Box 1034"/>
          <p:cNvSpPr txBox="1">
            <a:spLocks noChangeArrowheads="1"/>
          </p:cNvSpPr>
          <p:nvPr/>
        </p:nvSpPr>
        <p:spPr bwMode="auto">
          <a:xfrm>
            <a:off x="468313" y="3141663"/>
            <a:ext cx="5475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）原问题任一可行解 </a:t>
            </a:r>
            <a:r>
              <a:rPr kumimoji="1" lang="en-US" altLang="zh-CN" sz="2400" b="1" i="1">
                <a:latin typeface="Times New Roman" panose="02020603050405020304" pitchFamily="18" charset="0"/>
              </a:rPr>
              <a:t>x</a:t>
            </a:r>
            <a:r>
              <a:rPr kumimoji="1" lang="en-US" altLang="zh-CN" sz="2400" b="1">
                <a:latin typeface="Times New Roman" panose="02020603050405020304" pitchFamily="18" charset="0"/>
              </a:rPr>
              <a:t>=(1, 1)</a:t>
            </a:r>
            <a:r>
              <a:rPr kumimoji="1" lang="en-US" altLang="zh-CN" sz="2400" b="1" baseline="30000">
                <a:latin typeface="Times New Roman" panose="02020603050405020304" pitchFamily="18" charset="0"/>
              </a:rPr>
              <a:t>T</a:t>
            </a:r>
          </a:p>
        </p:txBody>
      </p:sp>
      <p:sp>
        <p:nvSpPr>
          <p:cNvPr id="150539" name="Text Box 1035"/>
          <p:cNvSpPr txBox="1">
            <a:spLocks noChangeArrowheads="1"/>
          </p:cNvSpPr>
          <p:nvPr/>
        </p:nvSpPr>
        <p:spPr bwMode="auto">
          <a:xfrm>
            <a:off x="468313" y="863039"/>
            <a:ext cx="92574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P</a:t>
            </a:r>
            <a:r>
              <a:rPr kumimoji="1" lang="zh-CN" altLang="en-US" sz="2400" dirty="0">
                <a:latin typeface="Times New Roman" panose="02020603050405020304" pitchFamily="18" charset="0"/>
              </a:rPr>
              <a:t>）</a:t>
            </a:r>
          </a:p>
        </p:txBody>
      </p:sp>
      <p:sp>
        <p:nvSpPr>
          <p:cNvPr id="150540" name="Text Box 1036"/>
          <p:cNvSpPr txBox="1">
            <a:spLocks noChangeArrowheads="1"/>
          </p:cNvSpPr>
          <p:nvPr/>
        </p:nvSpPr>
        <p:spPr bwMode="auto">
          <a:xfrm>
            <a:off x="900113" y="3573463"/>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400" b="1">
                <a:latin typeface="Times New Roman" panose="02020603050405020304" pitchFamily="18" charset="0"/>
              </a:rPr>
              <a:t>目标值 </a:t>
            </a:r>
            <a:r>
              <a:rPr kumimoji="1" lang="en-US" altLang="zh-CN" sz="2400" b="1">
                <a:latin typeface="Times New Roman" panose="02020603050405020304" pitchFamily="18" charset="0"/>
              </a:rPr>
              <a:t>=40</a:t>
            </a:r>
          </a:p>
        </p:txBody>
      </p:sp>
      <p:sp>
        <p:nvSpPr>
          <p:cNvPr id="150541" name="Text Box 1037"/>
          <p:cNvSpPr txBox="1">
            <a:spLocks noChangeArrowheads="1"/>
          </p:cNvSpPr>
          <p:nvPr/>
        </p:nvSpPr>
        <p:spPr bwMode="auto">
          <a:xfrm>
            <a:off x="900113" y="4005263"/>
            <a:ext cx="4608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40</a:t>
            </a:r>
            <a:r>
              <a:rPr kumimoji="1" lang="zh-CN" altLang="en-US" sz="2400" b="1">
                <a:latin typeface="Times New Roman" panose="02020603050405020304" pitchFamily="18" charset="0"/>
              </a:rPr>
              <a:t>是</a:t>
            </a:r>
            <a:r>
              <a:rPr kumimoji="1" lang="en-US" altLang="zh-CN" sz="2400" b="1">
                <a:latin typeface="Times New Roman" panose="02020603050405020304" pitchFamily="18" charset="0"/>
              </a:rPr>
              <a:t>(D)</a:t>
            </a:r>
            <a:r>
              <a:rPr kumimoji="1" lang="zh-CN" altLang="en-US" sz="2400" b="1">
                <a:latin typeface="Times New Roman" panose="02020603050405020304" pitchFamily="18" charset="0"/>
              </a:rPr>
              <a:t>问题最优目标值的上界</a:t>
            </a:r>
            <a:r>
              <a:rPr kumimoji="1" lang="en-US" altLang="zh-CN" sz="2400" b="1">
                <a:latin typeface="Times New Roman" panose="02020603050405020304" pitchFamily="18" charset="0"/>
              </a:rPr>
              <a:t>.</a:t>
            </a:r>
          </a:p>
        </p:txBody>
      </p:sp>
      <p:sp>
        <p:nvSpPr>
          <p:cNvPr id="13328" name="Text Box 1038"/>
          <p:cNvSpPr txBox="1">
            <a:spLocks noChangeArrowheads="1"/>
          </p:cNvSpPr>
          <p:nvPr/>
        </p:nvSpPr>
        <p:spPr bwMode="auto">
          <a:xfrm>
            <a:off x="762000" y="48768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kumimoji="1" lang="zh-CN" altLang="zh-CN" sz="2400">
              <a:solidFill>
                <a:srgbClr val="FFFF99"/>
              </a:solidFill>
              <a:latin typeface="Times New Roman" panose="02020603050405020304" pitchFamily="18" charset="0"/>
            </a:endParaRPr>
          </a:p>
        </p:txBody>
      </p:sp>
      <p:sp>
        <p:nvSpPr>
          <p:cNvPr id="150543" name="Text Box 1039"/>
          <p:cNvSpPr txBox="1">
            <a:spLocks noChangeArrowheads="1"/>
          </p:cNvSpPr>
          <p:nvPr/>
        </p:nvSpPr>
        <p:spPr bwMode="auto">
          <a:xfrm>
            <a:off x="395288" y="4508500"/>
            <a:ext cx="5545137"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b="1" dirty="0">
                <a:latin typeface="Times New Roman" panose="02020603050405020304" pitchFamily="18" charset="0"/>
              </a:rPr>
              <a:t>2</a:t>
            </a:r>
            <a:r>
              <a:rPr kumimoji="1" lang="zh-CN" altLang="en-US" sz="2400" b="1" dirty="0">
                <a:latin typeface="Times New Roman" panose="02020603050405020304" pitchFamily="18" charset="0"/>
              </a:rPr>
              <a:t>）对偶问题任一可行解 </a:t>
            </a:r>
            <a:r>
              <a:rPr kumimoji="1" lang="en-US" altLang="zh-CN" sz="2400" b="1" i="1" dirty="0">
                <a:latin typeface="Times New Roman" panose="02020603050405020304" pitchFamily="18" charset="0"/>
              </a:rPr>
              <a:t>w</a:t>
            </a:r>
            <a:r>
              <a:rPr kumimoji="1" lang="en-US" altLang="zh-CN" sz="2400" b="1" dirty="0">
                <a:latin typeface="Times New Roman" panose="02020603050405020304" pitchFamily="18" charset="0"/>
              </a:rPr>
              <a:t>=</a:t>
            </a:r>
            <a:r>
              <a:rPr kumimoji="1" lang="zh-CN" altLang="en-US" sz="2400" b="1" dirty="0">
                <a:latin typeface="Times New Roman" panose="02020603050405020304" pitchFamily="18" charset="0"/>
              </a:rPr>
              <a:t>（</a:t>
            </a:r>
            <a:r>
              <a:rPr kumimoji="1" lang="en-US" altLang="zh-CN" sz="2400" b="1" dirty="0">
                <a:latin typeface="Times New Roman" panose="02020603050405020304" pitchFamily="18" charset="0"/>
              </a:rPr>
              <a:t>1  1  1  1</a:t>
            </a:r>
            <a:r>
              <a:rPr kumimoji="1" lang="zh-CN" altLang="en-US" sz="2400" b="1" dirty="0">
                <a:latin typeface="Times New Roman" panose="02020603050405020304" pitchFamily="18" charset="0"/>
              </a:rPr>
              <a:t>）</a:t>
            </a:r>
          </a:p>
          <a:p>
            <a:pPr eaLnBrk="1" hangingPunct="1">
              <a:spcBef>
                <a:spcPct val="50000"/>
              </a:spcBef>
            </a:pPr>
            <a:r>
              <a:rPr kumimoji="1" lang="zh-CN" altLang="en-US" sz="2400" b="1" dirty="0">
                <a:latin typeface="Times New Roman" panose="02020603050405020304" pitchFamily="18" charset="0"/>
              </a:rPr>
              <a:t>      目标值 </a:t>
            </a:r>
            <a:r>
              <a:rPr kumimoji="1" lang="en-US" altLang="zh-CN" sz="2400" b="1" dirty="0">
                <a:latin typeface="Times New Roman" panose="02020603050405020304" pitchFamily="18" charset="0"/>
              </a:rPr>
              <a:t>=10</a:t>
            </a:r>
          </a:p>
          <a:p>
            <a:pPr eaLnBrk="1" hangingPunct="1">
              <a:spcBef>
                <a:spcPct val="50000"/>
              </a:spcBef>
            </a:pPr>
            <a:r>
              <a:rPr kumimoji="1" lang="en-US" altLang="zh-CN" sz="2400" b="1" dirty="0">
                <a:latin typeface="Times New Roman" panose="02020603050405020304" pitchFamily="18" charset="0"/>
              </a:rPr>
              <a:t>      10</a:t>
            </a:r>
            <a:r>
              <a:rPr kumimoji="1" lang="zh-CN" altLang="en-US" sz="2400" b="1" dirty="0">
                <a:latin typeface="Times New Roman" panose="02020603050405020304" pitchFamily="18" charset="0"/>
              </a:rPr>
              <a:t>是</a:t>
            </a:r>
            <a:r>
              <a:rPr kumimoji="1" lang="en-US" altLang="zh-CN" sz="2400" b="1" dirty="0">
                <a:latin typeface="Times New Roman" panose="02020603050405020304" pitchFamily="18" charset="0"/>
              </a:rPr>
              <a:t>( P )</a:t>
            </a:r>
            <a:r>
              <a:rPr kumimoji="1" lang="zh-CN" altLang="en-US" sz="2400" b="1" dirty="0">
                <a:latin typeface="Times New Roman" panose="02020603050405020304" pitchFamily="18" charset="0"/>
              </a:rPr>
              <a:t>问题最优目标值的下界</a:t>
            </a:r>
            <a:r>
              <a:rPr kumimoji="1" lang="en-US" altLang="zh-CN" sz="2400" b="1" dirty="0">
                <a:latin typeface="Times New Roman" panose="02020603050405020304" pitchFamily="18" charset="0"/>
              </a:rPr>
              <a:t>.</a:t>
            </a:r>
          </a:p>
          <a:p>
            <a:pPr eaLnBrk="1" hangingPunct="1">
              <a:spcBef>
                <a:spcPct val="50000"/>
              </a:spcBef>
            </a:pPr>
            <a:r>
              <a:rPr kumimoji="1" lang="en-US" altLang="zh-CN" sz="2400" b="1" dirty="0">
                <a:solidFill>
                  <a:srgbClr val="FFFF99"/>
                </a:solidFill>
                <a:latin typeface="Times New Roman" panose="02020603050405020304" pitchFamily="18" charset="0"/>
              </a:rPr>
              <a:t>     </a:t>
            </a:r>
          </a:p>
        </p:txBody>
      </p:sp>
      <p:sp>
        <p:nvSpPr>
          <p:cNvPr id="13330" name="Text Box 1040"/>
          <p:cNvSpPr txBox="1">
            <a:spLocks noChangeArrowheads="1"/>
          </p:cNvSpPr>
          <p:nvPr/>
        </p:nvSpPr>
        <p:spPr bwMode="auto">
          <a:xfrm>
            <a:off x="6705600" y="37338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kumimoji="1" lang="zh-CN" altLang="zh-CN" sz="2400">
              <a:solidFill>
                <a:srgbClr val="FFFF99"/>
              </a:solidFill>
              <a:latin typeface="Times New Roman" panose="02020603050405020304" pitchFamily="18" charset="0"/>
            </a:endParaRPr>
          </a:p>
        </p:txBody>
      </p:sp>
      <p:graphicFrame>
        <p:nvGraphicFramePr>
          <p:cNvPr id="150545" name="Object 1041"/>
          <p:cNvGraphicFramePr>
            <a:graphicFrameLocks noChangeAspect="1"/>
          </p:cNvGraphicFramePr>
          <p:nvPr>
            <p:extLst>
              <p:ext uri="{D42A27DB-BD31-4B8C-83A1-F6EECF244321}">
                <p14:modId xmlns:p14="http://schemas.microsoft.com/office/powerpoint/2010/main" val="3445842518"/>
              </p:ext>
            </p:extLst>
          </p:nvPr>
        </p:nvGraphicFramePr>
        <p:xfrm>
          <a:off x="5364956" y="4972611"/>
          <a:ext cx="3443287" cy="1073150"/>
        </p:xfrm>
        <a:graphic>
          <a:graphicData uri="http://schemas.openxmlformats.org/presentationml/2006/ole">
            <mc:AlternateContent xmlns:mc="http://schemas.openxmlformats.org/markup-compatibility/2006">
              <mc:Choice xmlns:v="urn:schemas-microsoft-com:vml" Requires="v">
                <p:oleObj spid="_x0000_s95983" name="Equation" r:id="rId11" imgW="1955520" imgH="609480" progId="Equation.DSMT4">
                  <p:embed/>
                </p:oleObj>
              </mc:Choice>
              <mc:Fallback>
                <p:oleObj name="Equation" r:id="rId11" imgW="1955520" imgH="609480" progId="Equation.DSMT4">
                  <p:embed/>
                  <p:pic>
                    <p:nvPicPr>
                      <p:cNvPr id="150545" name="Object 10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64956" y="4972611"/>
                        <a:ext cx="3443287" cy="1073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679554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150531"/>
                                        </p:tgtEl>
                                        <p:attrNameLst>
                                          <p:attrName>style.visibility</p:attrName>
                                        </p:attrNameLst>
                                      </p:cBhvr>
                                      <p:to>
                                        <p:strVal val="visible"/>
                                      </p:to>
                                    </p:set>
                                    <p:animEffect transition="in" filter="barn(outHorizontal)">
                                      <p:cBhvr>
                                        <p:cTn id="7" dur="500"/>
                                        <p:tgtEl>
                                          <p:spTgt spid="150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50538"/>
                                        </p:tgtEl>
                                        <p:attrNameLst>
                                          <p:attrName>style.visibility</p:attrName>
                                        </p:attrNameLst>
                                      </p:cBhvr>
                                      <p:to>
                                        <p:strVal val="visible"/>
                                      </p:to>
                                    </p:set>
                                    <p:animEffect transition="in" filter="barn(outHorizontal)">
                                      <p:cBhvr>
                                        <p:cTn id="12" dur="500"/>
                                        <p:tgtEl>
                                          <p:spTgt spid="1505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50540"/>
                                        </p:tgtEl>
                                        <p:attrNameLst>
                                          <p:attrName>style.visibility</p:attrName>
                                        </p:attrNameLst>
                                      </p:cBhvr>
                                      <p:to>
                                        <p:strVal val="visible"/>
                                      </p:to>
                                    </p:set>
                                    <p:animEffect transition="in" filter="barn(outHorizontal)">
                                      <p:cBhvr>
                                        <p:cTn id="17" dur="500"/>
                                        <p:tgtEl>
                                          <p:spTgt spid="1505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50541"/>
                                        </p:tgtEl>
                                        <p:attrNameLst>
                                          <p:attrName>style.visibility</p:attrName>
                                        </p:attrNameLst>
                                      </p:cBhvr>
                                      <p:to>
                                        <p:strVal val="visible"/>
                                      </p:to>
                                    </p:set>
                                    <p:animEffect transition="in" filter="barn(outHorizontal)">
                                      <p:cBhvr>
                                        <p:cTn id="22" dur="500"/>
                                        <p:tgtEl>
                                          <p:spTgt spid="1505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50543"/>
                                        </p:tgtEl>
                                        <p:attrNameLst>
                                          <p:attrName>style.visibility</p:attrName>
                                        </p:attrNameLst>
                                      </p:cBhvr>
                                      <p:to>
                                        <p:strVal val="visible"/>
                                      </p:to>
                                    </p:set>
                                    <p:animEffect transition="in" filter="barn(outHorizontal)">
                                      <p:cBhvr>
                                        <p:cTn id="27" dur="500"/>
                                        <p:tgtEl>
                                          <p:spTgt spid="1505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10" fill="hold" nodeType="clickEffect">
                                  <p:stCondLst>
                                    <p:cond delay="0"/>
                                  </p:stCondLst>
                                  <p:childTnLst>
                                    <p:set>
                                      <p:cBhvr>
                                        <p:cTn id="31" dur="1" fill="hold">
                                          <p:stCondLst>
                                            <p:cond delay="0"/>
                                          </p:stCondLst>
                                        </p:cTn>
                                        <p:tgtEl>
                                          <p:spTgt spid="150545"/>
                                        </p:tgtEl>
                                        <p:attrNameLst>
                                          <p:attrName>style.visibility</p:attrName>
                                        </p:attrNameLst>
                                      </p:cBhvr>
                                      <p:to>
                                        <p:strVal val="visible"/>
                                      </p:to>
                                    </p:set>
                                    <p:anim calcmode="lin" valueType="num">
                                      <p:cBhvr>
                                        <p:cTn id="32" dur="500" fill="hold"/>
                                        <p:tgtEl>
                                          <p:spTgt spid="150545"/>
                                        </p:tgtEl>
                                        <p:attrNameLst>
                                          <p:attrName>ppt_w</p:attrName>
                                        </p:attrNameLst>
                                      </p:cBhvr>
                                      <p:tavLst>
                                        <p:tav tm="0">
                                          <p:val>
                                            <p:fltVal val="0"/>
                                          </p:val>
                                        </p:tav>
                                        <p:tav tm="100000">
                                          <p:val>
                                            <p:strVal val="#ppt_w"/>
                                          </p:val>
                                        </p:tav>
                                      </p:tavLst>
                                    </p:anim>
                                    <p:anim calcmode="lin" valueType="num">
                                      <p:cBhvr>
                                        <p:cTn id="33" dur="500" fill="hold"/>
                                        <p:tgtEl>
                                          <p:spTgt spid="15054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8" grpId="0" autoUpdateAnimBg="0"/>
      <p:bldP spid="150540" grpId="0" autoUpdateAnimBg="0"/>
      <p:bldP spid="150541" grpId="0" autoUpdateAnimBg="0"/>
      <p:bldP spid="15054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87338" y="5334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30000"/>
              </a:spcBef>
            </a:pPr>
            <a:r>
              <a:rPr kumimoji="1" lang="zh-CN" altLang="en-US" sz="2400" b="1" dirty="0">
                <a:latin typeface="Times New Roman" panose="02020603050405020304" pitchFamily="18" charset="0"/>
                <a:ea typeface="楷体_GB2312" pitchFamily="49" charset="-122"/>
              </a:rPr>
              <a:t>推论</a:t>
            </a:r>
            <a:r>
              <a:rPr kumimoji="1" lang="en-US" altLang="zh-CN" sz="2400" b="1" dirty="0">
                <a:latin typeface="Times New Roman" panose="02020603050405020304" pitchFamily="18" charset="0"/>
              </a:rPr>
              <a:t>1</a:t>
            </a:r>
            <a:r>
              <a:rPr kumimoji="1" lang="zh-CN" altLang="en-US" sz="2400" b="1" dirty="0">
                <a:latin typeface="Times New Roman" panose="02020603050405020304" pitchFamily="18" charset="0"/>
              </a:rPr>
              <a:t>：</a:t>
            </a:r>
            <a:r>
              <a:rPr kumimoji="1" lang="zh-CN" altLang="en-US" sz="2400" b="1" dirty="0">
                <a:solidFill>
                  <a:srgbClr val="FF0000"/>
                </a:solidFill>
                <a:latin typeface="楷体_GB2312" pitchFamily="49" charset="-122"/>
                <a:ea typeface="楷体_GB2312" pitchFamily="49" charset="-122"/>
              </a:rPr>
              <a:t>最优性准则</a:t>
            </a:r>
          </a:p>
        </p:txBody>
      </p:sp>
      <p:graphicFrame>
        <p:nvGraphicFramePr>
          <p:cNvPr id="3" name="Object 1024"/>
          <p:cNvGraphicFramePr>
            <a:graphicFrameLocks noChangeAspect="1"/>
          </p:cNvGraphicFramePr>
          <p:nvPr>
            <p:extLst>
              <p:ext uri="{D42A27DB-BD31-4B8C-83A1-F6EECF244321}">
                <p14:modId xmlns:p14="http://schemas.microsoft.com/office/powerpoint/2010/main" val="1889226361"/>
              </p:ext>
            </p:extLst>
          </p:nvPr>
        </p:nvGraphicFramePr>
        <p:xfrm>
          <a:off x="1246188" y="1054100"/>
          <a:ext cx="6054725" cy="1038225"/>
        </p:xfrm>
        <a:graphic>
          <a:graphicData uri="http://schemas.openxmlformats.org/presentationml/2006/ole">
            <mc:AlternateContent xmlns:mc="http://schemas.openxmlformats.org/markup-compatibility/2006">
              <mc:Choice xmlns:v="urn:schemas-microsoft-com:vml" Requires="v">
                <p:oleObj spid="_x0000_s157759" name="Equation" r:id="rId3" imgW="3124080" imgH="482400" progId="Equation.DSMT4">
                  <p:embed/>
                </p:oleObj>
              </mc:Choice>
              <mc:Fallback>
                <p:oleObj name="Equation" r:id="rId3" imgW="3124080" imgH="482400" progId="Equation.DSMT4">
                  <p:embed/>
                  <p:pic>
                    <p:nvPicPr>
                      <p:cNvPr id="243712" name="Object 1024"/>
                      <p:cNvPicPr>
                        <a:picLocks noChangeAspect="1" noChangeArrowheads="1"/>
                      </p:cNvPicPr>
                      <p:nvPr/>
                    </p:nvPicPr>
                    <p:blipFill>
                      <a:blip r:embed="rId4"/>
                      <a:srcRect/>
                      <a:stretch>
                        <a:fillRect/>
                      </a:stretch>
                    </p:blipFill>
                    <p:spPr bwMode="auto">
                      <a:xfrm>
                        <a:off x="1246188" y="1054100"/>
                        <a:ext cx="6054725" cy="1038225"/>
                      </a:xfrm>
                      <a:prstGeom prst="rect">
                        <a:avLst/>
                      </a:prstGeom>
                      <a:noFill/>
                      <a:ln>
                        <a:noFill/>
                      </a:ln>
                      <a:effectLst/>
                    </p:spPr>
                  </p:pic>
                </p:oleObj>
              </mc:Fallback>
            </mc:AlternateContent>
          </a:graphicData>
        </a:graphic>
      </p:graphicFrame>
      <p:sp>
        <p:nvSpPr>
          <p:cNvPr id="4" name="Rectangle 3"/>
          <p:cNvSpPr>
            <a:spLocks noChangeArrowheads="1"/>
          </p:cNvSpPr>
          <p:nvPr/>
        </p:nvSpPr>
        <p:spPr bwMode="auto">
          <a:xfrm>
            <a:off x="241924" y="3194683"/>
            <a:ext cx="874846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400" b="1" dirty="0">
                <a:latin typeface="Times New Roman" panose="02020603050405020304" pitchFamily="18" charset="0"/>
                <a:ea typeface="楷体_GB2312" pitchFamily="49" charset="-122"/>
              </a:rPr>
              <a:t>推论</a:t>
            </a:r>
            <a:r>
              <a:rPr kumimoji="1" lang="en-US" altLang="zh-CN" sz="2400" b="1" dirty="0">
                <a:latin typeface="Times New Roman" panose="02020603050405020304" pitchFamily="18" charset="0"/>
              </a:rPr>
              <a:t>3</a:t>
            </a:r>
            <a:r>
              <a:rPr kumimoji="1" lang="zh-CN" altLang="en-US" sz="2400" b="1" dirty="0">
                <a:latin typeface="Times New Roman" panose="02020603050405020304" pitchFamily="18" charset="0"/>
              </a:rPr>
              <a:t>：</a:t>
            </a:r>
            <a:r>
              <a:rPr kumimoji="1" lang="zh-CN" altLang="en-US" sz="2400" b="1" dirty="0">
                <a:latin typeface="楷体_GB2312" pitchFamily="49" charset="-122"/>
                <a:ea typeface="楷体_GB2312" pitchFamily="49" charset="-122"/>
              </a:rPr>
              <a:t>若</a:t>
            </a:r>
            <a:r>
              <a:rPr kumimoji="1" lang="en-US" altLang="zh-CN" sz="2400" b="1" dirty="0">
                <a:latin typeface="楷体_GB2312" pitchFamily="49" charset="-122"/>
                <a:ea typeface="楷体_GB2312" pitchFamily="49" charset="-122"/>
              </a:rPr>
              <a:t>P (</a:t>
            </a:r>
            <a:r>
              <a:rPr kumimoji="1" lang="zh-CN" altLang="en-US" sz="2400" b="1" dirty="0">
                <a:latin typeface="楷体_GB2312" pitchFamily="49" charset="-122"/>
                <a:ea typeface="楷体_GB2312" pitchFamily="49" charset="-122"/>
              </a:rPr>
              <a:t>或</a:t>
            </a:r>
            <a:r>
              <a:rPr kumimoji="1" lang="en-US" altLang="zh-CN" sz="2400" b="1" dirty="0">
                <a:latin typeface="楷体_GB2312" pitchFamily="49" charset="-122"/>
                <a:ea typeface="楷体_GB2312" pitchFamily="49" charset="-122"/>
              </a:rPr>
              <a:t>D)</a:t>
            </a:r>
            <a:r>
              <a:rPr kumimoji="1" lang="zh-CN" altLang="en-US" sz="2400" b="1" dirty="0">
                <a:latin typeface="楷体_GB2312" pitchFamily="49" charset="-122"/>
                <a:ea typeface="楷体_GB2312" pitchFamily="49" charset="-122"/>
              </a:rPr>
              <a:t>问题有无界解，则其对偶问题</a:t>
            </a:r>
            <a:r>
              <a:rPr kumimoji="1" lang="en-US" altLang="zh-CN" sz="2400" b="1" dirty="0">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或原问题</a:t>
            </a:r>
            <a:r>
              <a:rPr kumimoji="1" lang="en-US" altLang="zh-CN" sz="2400" b="1" dirty="0">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无可行解；若</a:t>
            </a:r>
            <a:r>
              <a:rPr kumimoji="1" lang="en-US" altLang="zh-CN" sz="2400" b="1" dirty="0">
                <a:latin typeface="楷体_GB2312" pitchFamily="49" charset="-122"/>
                <a:ea typeface="楷体_GB2312" pitchFamily="49" charset="-122"/>
              </a:rPr>
              <a:t>P (</a:t>
            </a:r>
            <a:r>
              <a:rPr kumimoji="1" lang="zh-CN" altLang="en-US" sz="2400" b="1" dirty="0">
                <a:latin typeface="楷体_GB2312" pitchFamily="49" charset="-122"/>
                <a:ea typeface="楷体_GB2312" pitchFamily="49" charset="-122"/>
              </a:rPr>
              <a:t>或</a:t>
            </a:r>
            <a:r>
              <a:rPr kumimoji="1" lang="en-US" altLang="zh-CN" sz="2400" b="1" dirty="0">
                <a:latin typeface="楷体_GB2312" pitchFamily="49" charset="-122"/>
                <a:ea typeface="楷体_GB2312" pitchFamily="49" charset="-122"/>
              </a:rPr>
              <a:t>D)</a:t>
            </a:r>
            <a:r>
              <a:rPr kumimoji="1" lang="zh-CN" altLang="en-US" sz="2400" b="1" dirty="0">
                <a:latin typeface="楷体_GB2312" pitchFamily="49" charset="-122"/>
                <a:ea typeface="楷体_GB2312" pitchFamily="49" charset="-122"/>
              </a:rPr>
              <a:t>问题无可行解，则对偶问题</a:t>
            </a:r>
            <a:r>
              <a:rPr kumimoji="1" lang="en-US" altLang="zh-CN" sz="2400" b="1" dirty="0">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或原问题</a:t>
            </a:r>
            <a:r>
              <a:rPr kumimoji="1" lang="en-US" altLang="zh-CN" sz="2400" b="1" dirty="0">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或者无可行解</a:t>
            </a:r>
            <a:r>
              <a:rPr kumimoji="1" lang="en-US" altLang="zh-CN" sz="2400" b="1" dirty="0">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或者目标函数值趋于无穷。</a:t>
            </a:r>
          </a:p>
        </p:txBody>
      </p:sp>
      <p:sp>
        <p:nvSpPr>
          <p:cNvPr id="5" name="Rectangle 10"/>
          <p:cNvSpPr>
            <a:spLocks noChangeArrowheads="1"/>
          </p:cNvSpPr>
          <p:nvPr/>
        </p:nvSpPr>
        <p:spPr bwMode="auto">
          <a:xfrm>
            <a:off x="287338" y="2327426"/>
            <a:ext cx="87030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400" b="1" dirty="0">
                <a:latin typeface="Times New Roman" panose="02020603050405020304" pitchFamily="18" charset="0"/>
                <a:ea typeface="楷体_GB2312" pitchFamily="49" charset="-122"/>
              </a:rPr>
              <a:t>推论</a:t>
            </a:r>
            <a:r>
              <a:rPr kumimoji="1" lang="en-US" altLang="zh-CN" sz="2400" b="1" dirty="0">
                <a:latin typeface="Times New Roman" panose="02020603050405020304" pitchFamily="18" charset="0"/>
                <a:ea typeface="楷体_GB2312" pitchFamily="49" charset="-122"/>
              </a:rPr>
              <a:t>2</a:t>
            </a:r>
            <a:r>
              <a:rPr kumimoji="1" lang="zh-CN" altLang="en-US" sz="2400" b="1" dirty="0">
                <a:latin typeface="Times New Roman" panose="02020603050405020304" pitchFamily="18" charset="0"/>
                <a:ea typeface="楷体_GB2312" pitchFamily="49" charset="-122"/>
              </a:rPr>
              <a:t>：</a:t>
            </a:r>
            <a:r>
              <a:rPr kumimoji="1" lang="en-US" altLang="zh-CN" sz="2400" b="1" dirty="0">
                <a:latin typeface="楷体_GB2312" pitchFamily="49" charset="-122"/>
                <a:ea typeface="楷体_GB2312" pitchFamily="49" charset="-122"/>
              </a:rPr>
              <a:t>(P)</a:t>
            </a:r>
            <a:r>
              <a:rPr kumimoji="1" lang="zh-CN" altLang="en-US" sz="2400" b="1" dirty="0">
                <a:latin typeface="楷体_GB2312" pitchFamily="49" charset="-122"/>
                <a:ea typeface="楷体_GB2312" pitchFamily="49" charset="-122"/>
              </a:rPr>
              <a:t>和</a:t>
            </a:r>
            <a:r>
              <a:rPr kumimoji="1" lang="en-US" altLang="zh-CN" sz="2400" b="1" dirty="0">
                <a:latin typeface="楷体_GB2312" pitchFamily="49" charset="-122"/>
                <a:ea typeface="楷体_GB2312" pitchFamily="49" charset="-122"/>
              </a:rPr>
              <a:t>(D)</a:t>
            </a:r>
            <a:r>
              <a:rPr kumimoji="1" lang="zh-CN" altLang="en-US" sz="2400" b="1" dirty="0">
                <a:latin typeface="楷体_GB2312" pitchFamily="49" charset="-122"/>
                <a:ea typeface="楷体_GB2312" pitchFamily="49" charset="-122"/>
              </a:rPr>
              <a:t>问题有最优解的</a:t>
            </a:r>
            <a:r>
              <a:rPr kumimoji="1" lang="zh-CN" altLang="en-US" sz="2400" b="1" dirty="0">
                <a:solidFill>
                  <a:srgbClr val="FF0000"/>
                </a:solidFill>
                <a:latin typeface="楷体_GB2312" pitchFamily="49" charset="-122"/>
                <a:ea typeface="楷体_GB2312" pitchFamily="49" charset="-122"/>
              </a:rPr>
              <a:t>充要条件</a:t>
            </a:r>
            <a:r>
              <a:rPr kumimoji="1" lang="zh-CN" altLang="en-US" sz="2400" b="1" dirty="0">
                <a:latin typeface="楷体_GB2312" pitchFamily="49" charset="-122"/>
                <a:ea typeface="楷体_GB2312" pitchFamily="49" charset="-122"/>
              </a:rPr>
              <a:t>是它们同时有可行解</a:t>
            </a:r>
            <a:endParaRPr kumimoji="1" lang="zh-CN" altLang="en-US" sz="2400" b="1" dirty="0">
              <a:latin typeface="Times New Roman" panose="02020603050405020304" pitchFamily="18" charset="0"/>
              <a:ea typeface="楷体_GB2312" pitchFamily="49" charset="-122"/>
            </a:endParaRPr>
          </a:p>
        </p:txBody>
      </p:sp>
      <p:sp>
        <p:nvSpPr>
          <p:cNvPr id="6" name="Rectangle 11"/>
          <p:cNvSpPr>
            <a:spLocks noChangeArrowheads="1"/>
          </p:cNvSpPr>
          <p:nvPr/>
        </p:nvSpPr>
        <p:spPr bwMode="auto">
          <a:xfrm>
            <a:off x="196601" y="4772616"/>
            <a:ext cx="8537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400" b="1">
                <a:latin typeface="楷体_GB2312" pitchFamily="49" charset="-122"/>
                <a:ea typeface="楷体_GB2312" pitchFamily="49" charset="-122"/>
              </a:rPr>
              <a:t>推论</a:t>
            </a:r>
            <a:r>
              <a:rPr kumimoji="1" lang="en-US" altLang="zh-CN" sz="2400" b="1">
                <a:latin typeface="楷体_GB2312" pitchFamily="49" charset="-122"/>
                <a:ea typeface="楷体_GB2312" pitchFamily="49" charset="-122"/>
              </a:rPr>
              <a:t>4</a:t>
            </a:r>
            <a:r>
              <a:rPr kumimoji="1" lang="zh-CN" altLang="en-US" sz="2400" b="1">
                <a:latin typeface="楷体_GB2312" pitchFamily="49" charset="-122"/>
                <a:ea typeface="楷体_GB2312" pitchFamily="49" charset="-122"/>
              </a:rPr>
              <a:t>：</a:t>
            </a:r>
            <a:r>
              <a:rPr kumimoji="1" lang="zh-CN" altLang="en-US" sz="2400" b="1">
                <a:latin typeface="Times New Roman" panose="02020603050405020304" pitchFamily="18" charset="0"/>
                <a:ea typeface="楷体_GB2312" pitchFamily="49" charset="-122"/>
              </a:rPr>
              <a:t>极小化问题的任何一个可行解所对应的目标函数值都是其对偶问题的目标函数值的上界。</a:t>
            </a:r>
          </a:p>
        </p:txBody>
      </p:sp>
    </p:spTree>
    <p:extLst>
      <p:ext uri="{BB962C8B-B14F-4D97-AF65-F5344CB8AC3E}">
        <p14:creationId xmlns:p14="http://schemas.microsoft.com/office/powerpoint/2010/main" val="266598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4"/>
          <p:cNvGraphicFramePr>
            <a:graphicFrameLocks noChangeAspect="1"/>
          </p:cNvGraphicFramePr>
          <p:nvPr>
            <p:extLst>
              <p:ext uri="{D42A27DB-BD31-4B8C-83A1-F6EECF244321}">
                <p14:modId xmlns:p14="http://schemas.microsoft.com/office/powerpoint/2010/main" val="3666096656"/>
              </p:ext>
            </p:extLst>
          </p:nvPr>
        </p:nvGraphicFramePr>
        <p:xfrm>
          <a:off x="714709" y="558307"/>
          <a:ext cx="4098925" cy="2078037"/>
        </p:xfrm>
        <a:graphic>
          <a:graphicData uri="http://schemas.openxmlformats.org/presentationml/2006/ole">
            <mc:AlternateContent xmlns:mc="http://schemas.openxmlformats.org/markup-compatibility/2006">
              <mc:Choice xmlns:v="urn:schemas-microsoft-com:vml" Requires="v">
                <p:oleObj spid="_x0000_s115458" name="Equation" r:id="rId3" imgW="1765080" imgH="939600" progId="Equation.DSMT4">
                  <p:embed/>
                </p:oleObj>
              </mc:Choice>
              <mc:Fallback>
                <p:oleObj name="Equation" r:id="rId3" imgW="1765080" imgH="939600" progId="Equation.DSMT4">
                  <p:embed/>
                  <p:pic>
                    <p:nvPicPr>
                      <p:cNvPr id="244736" name="Object 1024"/>
                      <p:cNvPicPr>
                        <a:picLocks noChangeAspect="1" noChangeArrowheads="1"/>
                      </p:cNvPicPr>
                      <p:nvPr/>
                    </p:nvPicPr>
                    <p:blipFill>
                      <a:blip r:embed="rId4"/>
                      <a:srcRect/>
                      <a:stretch>
                        <a:fillRect/>
                      </a:stretch>
                    </p:blipFill>
                    <p:spPr bwMode="auto">
                      <a:xfrm>
                        <a:off x="714709" y="558307"/>
                        <a:ext cx="4098925" cy="2078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1025"/>
          <p:cNvGraphicFramePr>
            <a:graphicFrameLocks noChangeAspect="1"/>
          </p:cNvGraphicFramePr>
          <p:nvPr>
            <p:extLst>
              <p:ext uri="{D42A27DB-BD31-4B8C-83A1-F6EECF244321}">
                <p14:modId xmlns:p14="http://schemas.microsoft.com/office/powerpoint/2010/main" val="131824312"/>
              </p:ext>
            </p:extLst>
          </p:nvPr>
        </p:nvGraphicFramePr>
        <p:xfrm>
          <a:off x="5724128" y="639762"/>
          <a:ext cx="3305175" cy="3100387"/>
        </p:xfrm>
        <a:graphic>
          <a:graphicData uri="http://schemas.openxmlformats.org/presentationml/2006/ole">
            <mc:AlternateContent xmlns:mc="http://schemas.openxmlformats.org/markup-compatibility/2006">
              <mc:Choice xmlns:v="urn:schemas-microsoft-com:vml" Requires="v">
                <p:oleObj spid="_x0000_s115459" name="Equation" r:id="rId5" imgW="1295280" imgH="1396800" progId="Equation.DSMT4">
                  <p:embed/>
                </p:oleObj>
              </mc:Choice>
              <mc:Fallback>
                <p:oleObj name="Equation" r:id="rId5" imgW="1295280" imgH="1396800" progId="Equation.DSMT4">
                  <p:embed/>
                  <p:pic>
                    <p:nvPicPr>
                      <p:cNvPr id="244737" name="Object 1025"/>
                      <p:cNvPicPr>
                        <a:picLocks noChangeAspect="1" noChangeArrowheads="1"/>
                      </p:cNvPicPr>
                      <p:nvPr/>
                    </p:nvPicPr>
                    <p:blipFill>
                      <a:blip r:embed="rId6"/>
                      <a:srcRect/>
                      <a:stretch>
                        <a:fillRect/>
                      </a:stretch>
                    </p:blipFill>
                    <p:spPr bwMode="auto">
                      <a:xfrm>
                        <a:off x="5724128" y="639762"/>
                        <a:ext cx="3305175" cy="310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026"/>
          <p:cNvGraphicFramePr>
            <a:graphicFrameLocks noChangeAspect="1"/>
          </p:cNvGraphicFramePr>
          <p:nvPr>
            <p:extLst>
              <p:ext uri="{D42A27DB-BD31-4B8C-83A1-F6EECF244321}">
                <p14:modId xmlns:p14="http://schemas.microsoft.com/office/powerpoint/2010/main" val="457270736"/>
              </p:ext>
            </p:extLst>
          </p:nvPr>
        </p:nvGraphicFramePr>
        <p:xfrm>
          <a:off x="103188" y="1557338"/>
          <a:ext cx="627062" cy="501650"/>
        </p:xfrm>
        <a:graphic>
          <a:graphicData uri="http://schemas.openxmlformats.org/presentationml/2006/ole">
            <mc:AlternateContent xmlns:mc="http://schemas.openxmlformats.org/markup-compatibility/2006">
              <mc:Choice xmlns:v="urn:schemas-microsoft-com:vml" Requires="v">
                <p:oleObj spid="_x0000_s115460" name="Equation" r:id="rId7" imgW="253800" imgH="203040" progId="Equation.DSMT4">
                  <p:embed/>
                </p:oleObj>
              </mc:Choice>
              <mc:Fallback>
                <p:oleObj name="Equation" r:id="rId7" imgW="253800" imgH="203040" progId="Equation.DSMT4">
                  <p:embed/>
                  <p:pic>
                    <p:nvPicPr>
                      <p:cNvPr id="244738" name="Object 1026"/>
                      <p:cNvPicPr>
                        <a:picLocks noChangeAspect="1" noChangeArrowheads="1"/>
                      </p:cNvPicPr>
                      <p:nvPr/>
                    </p:nvPicPr>
                    <p:blipFill>
                      <a:blip r:embed="rId8"/>
                      <a:srcRect/>
                      <a:stretch>
                        <a:fillRect/>
                      </a:stretch>
                    </p:blipFill>
                    <p:spPr bwMode="auto">
                      <a:xfrm>
                        <a:off x="103188" y="1557338"/>
                        <a:ext cx="627062"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027"/>
          <p:cNvGraphicFramePr>
            <a:graphicFrameLocks noChangeAspect="1"/>
          </p:cNvGraphicFramePr>
          <p:nvPr>
            <p:extLst>
              <p:ext uri="{D42A27DB-BD31-4B8C-83A1-F6EECF244321}">
                <p14:modId xmlns:p14="http://schemas.microsoft.com/office/powerpoint/2010/main" val="3181948369"/>
              </p:ext>
            </p:extLst>
          </p:nvPr>
        </p:nvGraphicFramePr>
        <p:xfrm>
          <a:off x="5279231" y="1446213"/>
          <a:ext cx="660400" cy="500062"/>
        </p:xfrm>
        <a:graphic>
          <a:graphicData uri="http://schemas.openxmlformats.org/presentationml/2006/ole">
            <mc:AlternateContent xmlns:mc="http://schemas.openxmlformats.org/markup-compatibility/2006">
              <mc:Choice xmlns:v="urn:schemas-microsoft-com:vml" Requires="v">
                <p:oleObj spid="_x0000_s115461" name="Equation" r:id="rId9" imgW="266400" imgH="203040" progId="Equation.DSMT4">
                  <p:embed/>
                </p:oleObj>
              </mc:Choice>
              <mc:Fallback>
                <p:oleObj name="Equation" r:id="rId9" imgW="266400" imgH="203040" progId="Equation.DSMT4">
                  <p:embed/>
                  <p:pic>
                    <p:nvPicPr>
                      <p:cNvPr id="244739"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79231" y="1446213"/>
                        <a:ext cx="660400"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1031"/>
          <p:cNvSpPr>
            <a:spLocks noChangeArrowheads="1"/>
          </p:cNvSpPr>
          <p:nvPr/>
        </p:nvSpPr>
        <p:spPr bwMode="auto">
          <a:xfrm>
            <a:off x="30230" y="408930"/>
            <a:ext cx="4940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400" b="1">
                <a:latin typeface="楷体_GB2312" pitchFamily="49" charset="-122"/>
                <a:ea typeface="楷体_GB2312" pitchFamily="49" charset="-122"/>
              </a:rPr>
              <a:t>例</a:t>
            </a:r>
            <a:endParaRPr kumimoji="1" lang="en-US" altLang="zh-CN" sz="2400" b="1">
              <a:latin typeface="楷体_GB2312" pitchFamily="49" charset="-122"/>
              <a:ea typeface="楷体_GB2312" pitchFamily="49" charset="-122"/>
            </a:endParaRPr>
          </a:p>
        </p:txBody>
      </p:sp>
      <p:graphicFrame>
        <p:nvGraphicFramePr>
          <p:cNvPr id="7" name="Object 1028"/>
          <p:cNvGraphicFramePr>
            <a:graphicFrameLocks noChangeAspect="1"/>
          </p:cNvGraphicFramePr>
          <p:nvPr>
            <p:extLst>
              <p:ext uri="{D42A27DB-BD31-4B8C-83A1-F6EECF244321}">
                <p14:modId xmlns:p14="http://schemas.microsoft.com/office/powerpoint/2010/main" val="2375878786"/>
              </p:ext>
            </p:extLst>
          </p:nvPr>
        </p:nvGraphicFramePr>
        <p:xfrm>
          <a:off x="484188" y="3948113"/>
          <a:ext cx="8389937" cy="1403350"/>
        </p:xfrm>
        <a:graphic>
          <a:graphicData uri="http://schemas.openxmlformats.org/presentationml/2006/ole">
            <mc:AlternateContent xmlns:mc="http://schemas.openxmlformats.org/markup-compatibility/2006">
              <mc:Choice xmlns:v="urn:schemas-microsoft-com:vml" Requires="v">
                <p:oleObj spid="_x0000_s115462" name="Equation" r:id="rId11" imgW="3454200" imgH="685800" progId="Equation.DSMT4">
                  <p:embed/>
                </p:oleObj>
              </mc:Choice>
              <mc:Fallback>
                <p:oleObj name="Equation" r:id="rId11" imgW="3454200" imgH="685800" progId="Equation.DSMT4">
                  <p:embed/>
                  <p:pic>
                    <p:nvPicPr>
                      <p:cNvPr id="244740" name="Object 1028"/>
                      <p:cNvPicPr>
                        <a:picLocks noChangeAspect="1" noChangeArrowheads="1"/>
                      </p:cNvPicPr>
                      <p:nvPr/>
                    </p:nvPicPr>
                    <p:blipFill>
                      <a:blip r:embed="rId12"/>
                      <a:srcRect/>
                      <a:stretch>
                        <a:fillRect/>
                      </a:stretch>
                    </p:blipFill>
                    <p:spPr bwMode="auto">
                      <a:xfrm>
                        <a:off x="484188" y="3948113"/>
                        <a:ext cx="8389937" cy="140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029"/>
          <p:cNvGraphicFramePr>
            <a:graphicFrameLocks noChangeAspect="1"/>
          </p:cNvGraphicFramePr>
          <p:nvPr>
            <p:extLst>
              <p:ext uri="{D42A27DB-BD31-4B8C-83A1-F6EECF244321}">
                <p14:modId xmlns:p14="http://schemas.microsoft.com/office/powerpoint/2010/main" val="2519221508"/>
              </p:ext>
            </p:extLst>
          </p:nvPr>
        </p:nvGraphicFramePr>
        <p:xfrm>
          <a:off x="497411" y="5458202"/>
          <a:ext cx="4821237" cy="439737"/>
        </p:xfrm>
        <a:graphic>
          <a:graphicData uri="http://schemas.openxmlformats.org/presentationml/2006/ole">
            <mc:AlternateContent xmlns:mc="http://schemas.openxmlformats.org/markup-compatibility/2006">
              <mc:Choice xmlns:v="urn:schemas-microsoft-com:vml" Requires="v">
                <p:oleObj spid="_x0000_s115463" name="Equation" r:id="rId13" imgW="2501640" imgH="228600" progId="Equation.DSMT4">
                  <p:embed/>
                </p:oleObj>
              </mc:Choice>
              <mc:Fallback>
                <p:oleObj name="Equation" r:id="rId13" imgW="2501640" imgH="228600" progId="Equation.DSMT4">
                  <p:embed/>
                  <p:pic>
                    <p:nvPicPr>
                      <p:cNvPr id="244741" name="Object 1029"/>
                      <p:cNvPicPr>
                        <a:picLocks noChangeAspect="1" noChangeArrowheads="1"/>
                      </p:cNvPicPr>
                      <p:nvPr/>
                    </p:nvPicPr>
                    <p:blipFill>
                      <a:blip r:embed="rId14"/>
                      <a:srcRect/>
                      <a:stretch>
                        <a:fillRect/>
                      </a:stretch>
                    </p:blipFill>
                    <p:spPr bwMode="auto">
                      <a:xfrm>
                        <a:off x="497411" y="5458202"/>
                        <a:ext cx="4821237"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690137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par>
                                <p:cTn id="17" presetID="3" presetClass="entr" presetSubtype="1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480491"/>
            <a:ext cx="37446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800" b="1">
                <a:latin typeface="楷体_GB2312" pitchFamily="49" charset="-122"/>
                <a:ea typeface="楷体_GB2312" pitchFamily="49" charset="-122"/>
              </a:rPr>
              <a:t>定理：强对偶</a:t>
            </a:r>
            <a:r>
              <a:rPr kumimoji="1" lang="zh-CN" altLang="en-US" sz="2800" b="1">
                <a:latin typeface="Times New Roman" panose="02020603050405020304" pitchFamily="18" charset="0"/>
                <a:ea typeface="楷体_GB2312" pitchFamily="49" charset="-122"/>
              </a:rPr>
              <a:t>定理</a:t>
            </a:r>
          </a:p>
        </p:txBody>
      </p:sp>
      <p:sp>
        <p:nvSpPr>
          <p:cNvPr id="3" name="Rectangle 3"/>
          <p:cNvSpPr>
            <a:spLocks noChangeArrowheads="1"/>
          </p:cNvSpPr>
          <p:nvPr/>
        </p:nvSpPr>
        <p:spPr bwMode="auto">
          <a:xfrm>
            <a:off x="1080983" y="895077"/>
            <a:ext cx="781149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800" b="1" dirty="0">
                <a:latin typeface="楷体_GB2312" pitchFamily="49" charset="-122"/>
                <a:ea typeface="楷体_GB2312" pitchFamily="49" charset="-122"/>
              </a:rPr>
              <a:t>若</a:t>
            </a:r>
            <a:r>
              <a:rPr kumimoji="1" lang="en-US" altLang="zh-CN" sz="2800" b="1" dirty="0">
                <a:latin typeface="楷体_GB2312" pitchFamily="49" charset="-122"/>
                <a:ea typeface="楷体_GB2312" pitchFamily="49" charset="-122"/>
              </a:rPr>
              <a:t>(P)</a:t>
            </a:r>
            <a:r>
              <a:rPr kumimoji="1" lang="zh-CN" altLang="en-US" sz="2800" b="1" dirty="0">
                <a:latin typeface="楷体_GB2312" pitchFamily="49" charset="-122"/>
                <a:ea typeface="楷体_GB2312" pitchFamily="49" charset="-122"/>
              </a:rPr>
              <a:t>和</a:t>
            </a:r>
            <a:r>
              <a:rPr kumimoji="1" lang="en-US" altLang="zh-CN" sz="2800" b="1" dirty="0">
                <a:latin typeface="楷体_GB2312" pitchFamily="49" charset="-122"/>
                <a:ea typeface="楷体_GB2312" pitchFamily="49" charset="-122"/>
              </a:rPr>
              <a:t>(D)</a:t>
            </a:r>
            <a:r>
              <a:rPr kumimoji="1" lang="zh-CN" altLang="en-US" sz="2800" b="1" dirty="0">
                <a:latin typeface="楷体_GB2312" pitchFamily="49" charset="-122"/>
                <a:ea typeface="楷体_GB2312" pitchFamily="49" charset="-122"/>
              </a:rPr>
              <a:t>中有一个有最优解</a:t>
            </a:r>
            <a:r>
              <a:rPr kumimoji="1" lang="en-US" altLang="zh-CN" sz="2800" b="1" dirty="0">
                <a:latin typeface="楷体_GB2312" pitchFamily="49" charset="-122"/>
                <a:ea typeface="楷体_GB2312" pitchFamily="49" charset="-122"/>
              </a:rPr>
              <a:t>,</a:t>
            </a:r>
            <a:r>
              <a:rPr kumimoji="1" lang="zh-CN" altLang="en-US" sz="2800" b="1" dirty="0">
                <a:latin typeface="楷体_GB2312" pitchFamily="49" charset="-122"/>
                <a:ea typeface="楷体_GB2312" pitchFamily="49" charset="-122"/>
              </a:rPr>
              <a:t>则另一个也有最优解</a:t>
            </a:r>
            <a:r>
              <a:rPr kumimoji="1" lang="en-US" altLang="zh-CN" sz="2800" b="1" dirty="0">
                <a:latin typeface="楷体_GB2312" pitchFamily="49" charset="-122"/>
                <a:ea typeface="楷体_GB2312" pitchFamily="49" charset="-122"/>
              </a:rPr>
              <a:t>,</a:t>
            </a:r>
            <a:r>
              <a:rPr kumimoji="1" lang="zh-CN" altLang="en-US" sz="2800" b="1" dirty="0">
                <a:latin typeface="楷体_GB2312" pitchFamily="49" charset="-122"/>
                <a:ea typeface="楷体_GB2312" pitchFamily="49" charset="-122"/>
              </a:rPr>
              <a:t>且</a:t>
            </a:r>
            <a:r>
              <a:rPr kumimoji="1" lang="en-US" altLang="zh-CN" sz="2800" b="1" dirty="0">
                <a:latin typeface="楷体_GB2312" pitchFamily="49" charset="-122"/>
                <a:ea typeface="楷体_GB2312" pitchFamily="49" charset="-122"/>
              </a:rPr>
              <a:t>(P)</a:t>
            </a:r>
            <a:r>
              <a:rPr kumimoji="1" lang="zh-CN" altLang="en-US" sz="2800" b="1" dirty="0">
                <a:latin typeface="楷体_GB2312" pitchFamily="49" charset="-122"/>
                <a:ea typeface="楷体_GB2312" pitchFamily="49" charset="-122"/>
              </a:rPr>
              <a:t>和</a:t>
            </a:r>
            <a:r>
              <a:rPr kumimoji="1" lang="en-US" altLang="zh-CN" sz="2800" b="1" dirty="0">
                <a:latin typeface="楷体_GB2312" pitchFamily="49" charset="-122"/>
                <a:ea typeface="楷体_GB2312" pitchFamily="49" charset="-122"/>
              </a:rPr>
              <a:t>(D)</a:t>
            </a:r>
            <a:r>
              <a:rPr kumimoji="1" lang="zh-CN" altLang="en-US" sz="2800" b="1" dirty="0">
                <a:latin typeface="楷体_GB2312" pitchFamily="49" charset="-122"/>
                <a:ea typeface="楷体_GB2312" pitchFamily="49" charset="-122"/>
              </a:rPr>
              <a:t>的目标函数的最优值相等</a:t>
            </a:r>
            <a:r>
              <a:rPr kumimoji="1" lang="en-US" altLang="zh-CN" sz="2800" b="1" dirty="0">
                <a:latin typeface="楷体_GB2312" pitchFamily="49" charset="-122"/>
                <a:ea typeface="楷体_GB2312" pitchFamily="49" charset="-122"/>
              </a:rPr>
              <a:t>.</a:t>
            </a:r>
          </a:p>
        </p:txBody>
      </p:sp>
      <p:sp>
        <p:nvSpPr>
          <p:cNvPr id="13" name="Rectangle 3"/>
          <p:cNvSpPr>
            <a:spLocks noChangeArrowheads="1"/>
          </p:cNvSpPr>
          <p:nvPr/>
        </p:nvSpPr>
        <p:spPr bwMode="auto">
          <a:xfrm>
            <a:off x="0" y="2564904"/>
            <a:ext cx="87360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30000"/>
              </a:spcBef>
            </a:pPr>
            <a:r>
              <a:rPr kumimoji="1" lang="zh-CN" altLang="en-US" sz="2800" b="1" dirty="0">
                <a:latin typeface="Times New Roman" panose="02020603050405020304" pitchFamily="18" charset="0"/>
                <a:ea typeface="楷体_GB2312" pitchFamily="49" charset="-122"/>
              </a:rPr>
              <a:t>推论：</a:t>
            </a:r>
            <a:r>
              <a:rPr kumimoji="1" lang="zh-CN" altLang="en-US" sz="2800" dirty="0">
                <a:latin typeface="Times New Roman" panose="02020603050405020304" pitchFamily="18" charset="0"/>
                <a:ea typeface="楷体_GB2312" pitchFamily="49" charset="-122"/>
                <a:cs typeface="Times New Roman" panose="02020603050405020304" pitchFamily="18" charset="0"/>
              </a:rPr>
              <a:t>在用单纯形法求解</a:t>
            </a:r>
            <a:r>
              <a:rPr kumimoji="1" lang="en-US" altLang="zh-CN" sz="2800" dirty="0">
                <a:latin typeface="Times New Roman" panose="02020603050405020304" pitchFamily="18" charset="0"/>
                <a:ea typeface="楷体_GB2312" pitchFamily="49" charset="-122"/>
                <a:cs typeface="Times New Roman" panose="02020603050405020304" pitchFamily="18" charset="0"/>
              </a:rPr>
              <a:t>LP</a:t>
            </a:r>
            <a:r>
              <a:rPr kumimoji="1" lang="zh-CN" altLang="en-US" sz="2800" dirty="0">
                <a:latin typeface="Times New Roman" panose="02020603050405020304" pitchFamily="18" charset="0"/>
                <a:ea typeface="楷体_GB2312" pitchFamily="49" charset="-122"/>
                <a:cs typeface="Times New Roman" panose="02020603050405020304" pitchFamily="18" charset="0"/>
              </a:rPr>
              <a:t>问题（</a:t>
            </a:r>
            <a:r>
              <a:rPr kumimoji="1" lang="en-US" altLang="zh-CN" sz="2800" dirty="0">
                <a:latin typeface="Times New Roman" panose="02020603050405020304" pitchFamily="18" charset="0"/>
                <a:ea typeface="楷体_GB2312" pitchFamily="49" charset="-122"/>
                <a:cs typeface="Times New Roman" panose="02020603050405020304" pitchFamily="18" charset="0"/>
              </a:rPr>
              <a:t>P</a:t>
            </a:r>
            <a:r>
              <a:rPr kumimoji="1" lang="zh-CN" altLang="en-US" sz="2800" dirty="0">
                <a:latin typeface="Times New Roman" panose="02020603050405020304" pitchFamily="18" charset="0"/>
                <a:ea typeface="楷体_GB2312" pitchFamily="49" charset="-122"/>
                <a:cs typeface="Times New Roman" panose="02020603050405020304" pitchFamily="18" charset="0"/>
              </a:rPr>
              <a:t>）的最优单纯形表中</a:t>
            </a:r>
            <a:r>
              <a:rPr kumimoji="1" lang="zh-CN" altLang="en-US" sz="2800" b="1" dirty="0">
                <a:solidFill>
                  <a:srgbClr val="FF0000"/>
                </a:solidFill>
                <a:latin typeface="Times New Roman" panose="02020603050405020304" pitchFamily="18" charset="0"/>
                <a:ea typeface="楷体_GB2312" pitchFamily="49" charset="-122"/>
                <a:cs typeface="Times New Roman" panose="02020603050405020304" pitchFamily="18" charset="0"/>
              </a:rPr>
              <a:t>单纯形乘子</a:t>
            </a:r>
            <a:r>
              <a:rPr kumimoji="1" lang="en-US" altLang="zh-CN" sz="2800" i="1" dirty="0">
                <a:latin typeface="Times New Roman" panose="02020603050405020304" pitchFamily="18" charset="0"/>
                <a:ea typeface="楷体_GB2312" pitchFamily="49" charset="-122"/>
                <a:cs typeface="Times New Roman" panose="02020603050405020304" pitchFamily="18" charset="0"/>
              </a:rPr>
              <a:t>w</a:t>
            </a:r>
            <a:r>
              <a:rPr kumimoji="1" lang="en-US" altLang="zh-CN" sz="2800" dirty="0">
                <a:latin typeface="Times New Roman" panose="02020603050405020304" pitchFamily="18" charset="0"/>
                <a:ea typeface="楷体_GB2312" pitchFamily="49" charset="-122"/>
                <a:cs typeface="Times New Roman" panose="02020603050405020304" pitchFamily="18" charset="0"/>
              </a:rPr>
              <a:t>=</a:t>
            </a:r>
            <a:r>
              <a:rPr kumimoji="1" lang="en-US" altLang="zh-CN" sz="2800" i="1" dirty="0">
                <a:latin typeface="Times New Roman" panose="02020603050405020304" pitchFamily="18" charset="0"/>
                <a:ea typeface="楷体_GB2312" pitchFamily="49" charset="-122"/>
                <a:cs typeface="Times New Roman" panose="02020603050405020304" pitchFamily="18" charset="0"/>
              </a:rPr>
              <a:t>c</a:t>
            </a:r>
            <a:r>
              <a:rPr kumimoji="1" lang="en-US" altLang="zh-CN" sz="2800" i="1" baseline="-25000" dirty="0">
                <a:latin typeface="Times New Roman" panose="02020603050405020304" pitchFamily="18" charset="0"/>
                <a:ea typeface="楷体_GB2312" pitchFamily="49" charset="-122"/>
                <a:cs typeface="Times New Roman" panose="02020603050405020304" pitchFamily="18" charset="0"/>
              </a:rPr>
              <a:t>B</a:t>
            </a:r>
            <a:r>
              <a:rPr kumimoji="1" lang="en-US" altLang="zh-CN" sz="2800" i="1" dirty="0">
                <a:latin typeface="Times New Roman" panose="02020603050405020304" pitchFamily="18" charset="0"/>
                <a:ea typeface="楷体_GB2312" pitchFamily="49" charset="-122"/>
                <a:cs typeface="Times New Roman" panose="02020603050405020304" pitchFamily="18" charset="0"/>
              </a:rPr>
              <a:t>B</a:t>
            </a:r>
            <a:r>
              <a:rPr kumimoji="1" lang="en-US" altLang="zh-CN" sz="2800" baseline="30000" dirty="0">
                <a:latin typeface="Times New Roman" panose="02020603050405020304" pitchFamily="18" charset="0"/>
                <a:ea typeface="楷体_GB2312" pitchFamily="49" charset="-122"/>
                <a:cs typeface="Times New Roman" panose="02020603050405020304" pitchFamily="18" charset="0"/>
              </a:rPr>
              <a:t>-1</a:t>
            </a:r>
            <a:r>
              <a:rPr kumimoji="1" lang="zh-CN" altLang="en-US" sz="2800" dirty="0">
                <a:latin typeface="Times New Roman" panose="02020603050405020304" pitchFamily="18" charset="0"/>
                <a:ea typeface="楷体_GB2312" pitchFamily="49" charset="-122"/>
                <a:cs typeface="Times New Roman" panose="02020603050405020304" pitchFamily="18" charset="0"/>
              </a:rPr>
              <a:t>就是其对偶问题（</a:t>
            </a:r>
            <a:r>
              <a:rPr kumimoji="1" lang="en-US" altLang="zh-CN" sz="2800" dirty="0">
                <a:latin typeface="Times New Roman" panose="02020603050405020304" pitchFamily="18" charset="0"/>
                <a:ea typeface="楷体_GB2312" pitchFamily="49" charset="-122"/>
                <a:cs typeface="Times New Roman" panose="02020603050405020304" pitchFamily="18" charset="0"/>
              </a:rPr>
              <a:t>D</a:t>
            </a:r>
            <a:r>
              <a:rPr kumimoji="1" lang="zh-CN" altLang="en-US" sz="2800" dirty="0">
                <a:latin typeface="Times New Roman" panose="02020603050405020304" pitchFamily="18" charset="0"/>
                <a:ea typeface="楷体_GB2312" pitchFamily="49" charset="-122"/>
                <a:cs typeface="Times New Roman" panose="02020603050405020304" pitchFamily="18" charset="0"/>
              </a:rPr>
              <a:t>）的最优解</a:t>
            </a:r>
          </a:p>
        </p:txBody>
      </p:sp>
    </p:spTree>
    <p:extLst>
      <p:ext uri="{BB962C8B-B14F-4D97-AF65-F5344CB8AC3E}">
        <p14:creationId xmlns:p14="http://schemas.microsoft.com/office/powerpoint/2010/main" val="16515056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838200" y="1268413"/>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400" b="1">
                <a:latin typeface="Times New Roman" panose="02020603050405020304" pitchFamily="18" charset="0"/>
              </a:rPr>
              <a:t>原问题</a:t>
            </a:r>
            <a:r>
              <a:rPr kumimoji="1" lang="en-US" altLang="zh-CN" sz="2400" b="1">
                <a:latin typeface="Times New Roman" panose="02020603050405020304" pitchFamily="18" charset="0"/>
              </a:rPr>
              <a:t>(min)                     </a:t>
            </a:r>
            <a:r>
              <a:rPr kumimoji="1" lang="zh-CN" altLang="en-US" sz="2400" b="1">
                <a:latin typeface="Times New Roman" panose="02020603050405020304" pitchFamily="18" charset="0"/>
              </a:rPr>
              <a:t>对应关系                 对偶问题</a:t>
            </a:r>
            <a:r>
              <a:rPr kumimoji="1" lang="en-US" altLang="zh-CN" sz="2400" b="1">
                <a:latin typeface="Times New Roman" panose="02020603050405020304" pitchFamily="18" charset="0"/>
              </a:rPr>
              <a:t>(max)</a:t>
            </a:r>
            <a:r>
              <a:rPr kumimoji="1" lang="en-US" altLang="zh-CN" sz="2400">
                <a:solidFill>
                  <a:srgbClr val="FFFF99"/>
                </a:solidFill>
                <a:latin typeface="Times New Roman" panose="02020603050405020304" pitchFamily="18" charset="0"/>
              </a:rPr>
              <a:t>             </a:t>
            </a:r>
          </a:p>
        </p:txBody>
      </p:sp>
      <p:sp>
        <p:nvSpPr>
          <p:cNvPr id="5" name="Text Box 4"/>
          <p:cNvSpPr txBox="1">
            <a:spLocks noChangeArrowheads="1"/>
          </p:cNvSpPr>
          <p:nvPr/>
        </p:nvSpPr>
        <p:spPr bwMode="auto">
          <a:xfrm>
            <a:off x="762000" y="2362200"/>
            <a:ext cx="1722438" cy="528638"/>
          </a:xfrm>
          <a:prstGeom prst="rect">
            <a:avLst/>
          </a:prstGeom>
          <a:noFill/>
          <a:ln w="9525">
            <a:solidFill>
              <a:schemeClr val="accent1"/>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有最优解</a:t>
            </a:r>
          </a:p>
        </p:txBody>
      </p:sp>
      <p:sp>
        <p:nvSpPr>
          <p:cNvPr id="6" name="Text Box 5"/>
          <p:cNvSpPr txBox="1">
            <a:spLocks noChangeArrowheads="1"/>
          </p:cNvSpPr>
          <p:nvPr/>
        </p:nvSpPr>
        <p:spPr bwMode="auto">
          <a:xfrm>
            <a:off x="3962400" y="25146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kumimoji="1" lang="zh-CN" altLang="zh-CN" sz="2400">
              <a:latin typeface="Times New Roman" panose="02020603050405020304" pitchFamily="18" charset="0"/>
            </a:endParaRPr>
          </a:p>
        </p:txBody>
      </p:sp>
      <p:sp>
        <p:nvSpPr>
          <p:cNvPr id="7" name="Line 6"/>
          <p:cNvSpPr>
            <a:spLocks noChangeShapeType="1"/>
          </p:cNvSpPr>
          <p:nvPr/>
        </p:nvSpPr>
        <p:spPr bwMode="auto">
          <a:xfrm>
            <a:off x="3733800" y="2590800"/>
            <a:ext cx="1981200" cy="0"/>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Text Box 7"/>
          <p:cNvSpPr txBox="1">
            <a:spLocks noChangeArrowheads="1"/>
          </p:cNvSpPr>
          <p:nvPr/>
        </p:nvSpPr>
        <p:spPr bwMode="auto">
          <a:xfrm>
            <a:off x="6629400" y="2362200"/>
            <a:ext cx="1758950" cy="528638"/>
          </a:xfrm>
          <a:prstGeom prst="rect">
            <a:avLst/>
          </a:prstGeom>
          <a:noFill/>
          <a:ln w="9525">
            <a:solidFill>
              <a:schemeClr val="accent1"/>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有最优解</a:t>
            </a:r>
          </a:p>
        </p:txBody>
      </p:sp>
      <p:sp>
        <p:nvSpPr>
          <p:cNvPr id="9" name="Text Box 8"/>
          <p:cNvSpPr txBox="1">
            <a:spLocks noChangeArrowheads="1"/>
          </p:cNvSpPr>
          <p:nvPr/>
        </p:nvSpPr>
        <p:spPr bwMode="auto">
          <a:xfrm>
            <a:off x="900113" y="3581400"/>
            <a:ext cx="1295400" cy="528638"/>
          </a:xfrm>
          <a:prstGeom prst="rect">
            <a:avLst/>
          </a:prstGeom>
          <a:noFill/>
          <a:ln w="9525">
            <a:solidFill>
              <a:schemeClr val="accent1"/>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无界解</a:t>
            </a:r>
          </a:p>
        </p:txBody>
      </p:sp>
      <p:sp>
        <p:nvSpPr>
          <p:cNvPr id="10" name="Line 9"/>
          <p:cNvSpPr>
            <a:spLocks noChangeShapeType="1"/>
          </p:cNvSpPr>
          <p:nvPr/>
        </p:nvSpPr>
        <p:spPr bwMode="auto">
          <a:xfrm>
            <a:off x="3733800" y="3810000"/>
            <a:ext cx="1981200" cy="0"/>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Text Box 10"/>
          <p:cNvSpPr txBox="1">
            <a:spLocks noChangeArrowheads="1"/>
          </p:cNvSpPr>
          <p:nvPr/>
        </p:nvSpPr>
        <p:spPr bwMode="auto">
          <a:xfrm>
            <a:off x="6629400" y="3505200"/>
            <a:ext cx="1327150" cy="528638"/>
          </a:xfrm>
          <a:prstGeom prst="rect">
            <a:avLst/>
          </a:prstGeom>
          <a:noFill/>
          <a:ln w="9525">
            <a:solidFill>
              <a:schemeClr val="accent1"/>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800">
                <a:solidFill>
                  <a:srgbClr val="FF0000"/>
                </a:solidFill>
                <a:latin typeface="Times New Roman" panose="02020603050405020304" pitchFamily="18" charset="0"/>
              </a:rPr>
              <a:t>不可行</a:t>
            </a:r>
          </a:p>
        </p:txBody>
      </p:sp>
      <p:sp>
        <p:nvSpPr>
          <p:cNvPr id="12" name="Text Box 11"/>
          <p:cNvSpPr txBox="1">
            <a:spLocks noChangeArrowheads="1"/>
          </p:cNvSpPr>
          <p:nvPr/>
        </p:nvSpPr>
        <p:spPr bwMode="auto">
          <a:xfrm>
            <a:off x="914400" y="4800600"/>
            <a:ext cx="1281113" cy="528638"/>
          </a:xfrm>
          <a:prstGeom prst="rect">
            <a:avLst/>
          </a:prstGeom>
          <a:noFill/>
          <a:ln w="9525">
            <a:solidFill>
              <a:schemeClr val="accent1"/>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800">
                <a:solidFill>
                  <a:srgbClr val="FF0000"/>
                </a:solidFill>
                <a:latin typeface="Times New Roman" panose="02020603050405020304" pitchFamily="18" charset="0"/>
              </a:rPr>
              <a:t>不可行</a:t>
            </a:r>
          </a:p>
        </p:txBody>
      </p:sp>
      <p:sp>
        <p:nvSpPr>
          <p:cNvPr id="13" name="Line 12"/>
          <p:cNvSpPr>
            <a:spLocks noChangeShapeType="1"/>
          </p:cNvSpPr>
          <p:nvPr/>
        </p:nvSpPr>
        <p:spPr bwMode="auto">
          <a:xfrm flipV="1">
            <a:off x="3733800" y="5029200"/>
            <a:ext cx="1981200" cy="0"/>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Text Box 13"/>
          <p:cNvSpPr txBox="1">
            <a:spLocks noChangeArrowheads="1"/>
          </p:cNvSpPr>
          <p:nvPr/>
        </p:nvSpPr>
        <p:spPr bwMode="auto">
          <a:xfrm>
            <a:off x="6705600" y="4724400"/>
            <a:ext cx="1322388" cy="528638"/>
          </a:xfrm>
          <a:prstGeom prst="rect">
            <a:avLst/>
          </a:prstGeom>
          <a:noFill/>
          <a:ln w="9525">
            <a:solidFill>
              <a:schemeClr val="accent1"/>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无界解</a:t>
            </a:r>
          </a:p>
        </p:txBody>
      </p:sp>
      <p:sp>
        <p:nvSpPr>
          <p:cNvPr id="15" name="Line 14"/>
          <p:cNvSpPr>
            <a:spLocks noChangeShapeType="1"/>
          </p:cNvSpPr>
          <p:nvPr/>
        </p:nvSpPr>
        <p:spPr bwMode="auto">
          <a:xfrm flipV="1">
            <a:off x="3733800" y="3962400"/>
            <a:ext cx="1905000" cy="914400"/>
          </a:xfrm>
          <a:prstGeom prst="line">
            <a:avLst/>
          </a:prstGeom>
          <a:noFill/>
          <a:ln w="9525">
            <a:solidFill>
              <a:srgbClr val="FF0000"/>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矩形 15"/>
          <p:cNvSpPr/>
          <p:nvPr/>
        </p:nvSpPr>
        <p:spPr>
          <a:xfrm>
            <a:off x="186088" y="490607"/>
            <a:ext cx="1399742" cy="646331"/>
          </a:xfrm>
          <a:prstGeom prst="rect">
            <a:avLst/>
          </a:prstGeom>
        </p:spPr>
        <p:txBody>
          <a:bodyPr wrap="none">
            <a:spAutoFit/>
          </a:bodyPr>
          <a:lstStyle/>
          <a:p>
            <a:pPr marL="285750" indent="-285750">
              <a:spcBef>
                <a:spcPct val="50000"/>
              </a:spcBef>
              <a:buFont typeface="Arial" panose="020B0604020202020204" pitchFamily="34" charset="0"/>
              <a:buChar char="•"/>
              <a:defRPr/>
            </a:pPr>
            <a:r>
              <a:rPr kumimoji="1" lang="zh-CN" altLang="en-US" sz="3600" b="1">
                <a:latin typeface="Times New Roman" pitchFamily="18" charset="0"/>
              </a:rPr>
              <a:t>小结</a:t>
            </a:r>
            <a:endParaRPr kumimoji="1" lang="zh-CN" altLang="en-US" sz="2800" b="1">
              <a:latin typeface="Times New Roman" pitchFamily="18" charset="0"/>
            </a:endParaRPr>
          </a:p>
        </p:txBody>
      </p:sp>
    </p:spTree>
    <p:extLst>
      <p:ext uri="{BB962C8B-B14F-4D97-AF65-F5344CB8AC3E}">
        <p14:creationId xmlns:p14="http://schemas.microsoft.com/office/powerpoint/2010/main" val="36085232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outHorizont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1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42"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arn(outHorizontal)">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42"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arn(outHorizontal)">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1" grpId="0" animBg="1" autoUpdateAnimBg="0"/>
      <p:bldP spid="12" grpId="0" animBg="1" autoUpdateAnimBg="0"/>
      <p:bldP spid="14"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ChangeArrowheads="1"/>
          </p:cNvSpPr>
          <p:nvPr/>
        </p:nvSpPr>
        <p:spPr bwMode="auto">
          <a:xfrm>
            <a:off x="4140200" y="1341438"/>
            <a:ext cx="288925"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rPr>
              <a:t>x</a:t>
            </a:r>
            <a:r>
              <a:rPr lang="en-US" altLang="zh-CN" b="1" baseline="-25000">
                <a:latin typeface="Times New Roman" panose="02020603050405020304" pitchFamily="18" charset="0"/>
              </a:rPr>
              <a:t>1</a:t>
            </a:r>
          </a:p>
          <a:p>
            <a:pPr algn="ctr" eaLnBrk="1" hangingPunct="1"/>
            <a:endParaRPr lang="en-US" altLang="zh-CN" b="1"/>
          </a:p>
          <a:p>
            <a:pPr algn="ctr" eaLnBrk="1" hangingPunct="1"/>
            <a:r>
              <a:rPr lang="en-US" altLang="zh-CN" b="1" i="1">
                <a:latin typeface="Times New Roman" panose="02020603050405020304" pitchFamily="18" charset="0"/>
              </a:rPr>
              <a:t>x</a:t>
            </a:r>
            <a:r>
              <a:rPr lang="en-US" altLang="zh-CN" b="1" baseline="-25000">
                <a:latin typeface="Times New Roman" panose="02020603050405020304" pitchFamily="18" charset="0"/>
              </a:rPr>
              <a:t>2</a:t>
            </a:r>
          </a:p>
          <a:p>
            <a:pPr algn="ctr" eaLnBrk="1" hangingPunct="1"/>
            <a:endParaRPr lang="en-US" altLang="zh-CN" b="1">
              <a:latin typeface="Times New Roman" panose="02020603050405020304" pitchFamily="18" charset="0"/>
            </a:endParaRPr>
          </a:p>
          <a:p>
            <a:pPr algn="ctr" eaLnBrk="1" hangingPunct="1"/>
            <a:r>
              <a:rPr lang="en-US" altLang="zh-CN" b="1" i="1">
                <a:latin typeface="Times New Roman" panose="02020603050405020304" pitchFamily="18" charset="0"/>
              </a:rPr>
              <a:t>x</a:t>
            </a:r>
            <a:r>
              <a:rPr lang="en-US" altLang="zh-CN" b="1" baseline="-25000">
                <a:latin typeface="Times New Roman" panose="02020603050405020304" pitchFamily="18" charset="0"/>
              </a:rPr>
              <a:t>3</a:t>
            </a:r>
          </a:p>
        </p:txBody>
      </p:sp>
      <p:sp>
        <p:nvSpPr>
          <p:cNvPr id="195587" name="Rectangle 3"/>
          <p:cNvSpPr>
            <a:spLocks noChangeArrowheads="1"/>
          </p:cNvSpPr>
          <p:nvPr/>
        </p:nvSpPr>
        <p:spPr bwMode="auto">
          <a:xfrm>
            <a:off x="1404938" y="3141663"/>
            <a:ext cx="17272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b="1" i="1">
                <a:latin typeface="Times New Roman" panose="02020603050405020304" pitchFamily="18" charset="0"/>
              </a:rPr>
              <a:t>y</a:t>
            </a:r>
            <a:r>
              <a:rPr lang="en-US" altLang="zh-CN" b="1" baseline="-25000">
                <a:latin typeface="Times New Roman" panose="02020603050405020304" pitchFamily="18" charset="0"/>
              </a:rPr>
              <a:t>1</a:t>
            </a:r>
            <a:r>
              <a:rPr lang="zh-CN" altLang="en-US" b="1">
                <a:latin typeface="Times New Roman" panose="02020603050405020304" pitchFamily="18" charset="0"/>
              </a:rPr>
              <a:t>　</a:t>
            </a:r>
            <a:r>
              <a:rPr lang="en-US" altLang="zh-CN" b="1" i="1">
                <a:latin typeface="Times New Roman" panose="02020603050405020304" pitchFamily="18" charset="0"/>
              </a:rPr>
              <a:t>y</a:t>
            </a:r>
            <a:r>
              <a:rPr lang="en-US" altLang="zh-CN" b="1" baseline="-25000">
                <a:latin typeface="Times New Roman" panose="02020603050405020304" pitchFamily="18" charset="0"/>
              </a:rPr>
              <a:t>2</a:t>
            </a:r>
            <a:r>
              <a:rPr lang="zh-CN" altLang="en-US" b="1">
                <a:latin typeface="Times New Roman" panose="02020603050405020304" pitchFamily="18" charset="0"/>
              </a:rPr>
              <a:t>　</a:t>
            </a:r>
            <a:r>
              <a:rPr lang="en-US" altLang="zh-CN" b="1" i="1">
                <a:latin typeface="Times New Roman" panose="02020603050405020304" pitchFamily="18" charset="0"/>
              </a:rPr>
              <a:t>y</a:t>
            </a:r>
            <a:r>
              <a:rPr lang="en-US" altLang="zh-CN" b="1" baseline="-25000">
                <a:latin typeface="Times New Roman" panose="02020603050405020304" pitchFamily="18" charset="0"/>
              </a:rPr>
              <a:t>3</a:t>
            </a:r>
            <a:r>
              <a:rPr lang="zh-CN" altLang="en-US" b="1">
                <a:latin typeface="Times New Roman" panose="02020603050405020304" pitchFamily="18" charset="0"/>
              </a:rPr>
              <a:t>　</a:t>
            </a:r>
            <a:r>
              <a:rPr lang="en-US" altLang="zh-CN" i="1">
                <a:latin typeface="Times New Roman" panose="02020603050405020304" pitchFamily="18" charset="0"/>
              </a:rPr>
              <a:t>y</a:t>
            </a:r>
            <a:r>
              <a:rPr lang="en-US" altLang="zh-CN" b="1" baseline="-25000">
                <a:latin typeface="Times New Roman" panose="02020603050405020304" pitchFamily="18" charset="0"/>
              </a:rPr>
              <a:t>4</a:t>
            </a:r>
          </a:p>
        </p:txBody>
      </p:sp>
      <p:grpSp>
        <p:nvGrpSpPr>
          <p:cNvPr id="2" name="Group 4"/>
          <p:cNvGrpSpPr>
            <a:grpSpLocks/>
          </p:cNvGrpSpPr>
          <p:nvPr/>
        </p:nvGrpSpPr>
        <p:grpSpPr bwMode="auto">
          <a:xfrm>
            <a:off x="395288" y="549275"/>
            <a:ext cx="4032250" cy="2952750"/>
            <a:chOff x="249" y="346"/>
            <a:chExt cx="2540" cy="1860"/>
          </a:xfrm>
        </p:grpSpPr>
        <p:sp>
          <p:nvSpPr>
            <p:cNvPr id="1035" name="Rectangle 5"/>
            <p:cNvSpPr>
              <a:spLocks noChangeArrowheads="1"/>
            </p:cNvSpPr>
            <p:nvPr/>
          </p:nvSpPr>
          <p:spPr bwMode="auto">
            <a:xfrm>
              <a:off x="612" y="346"/>
              <a:ext cx="163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b="1"/>
                <a:t>甲　乙　丙　丁</a:t>
              </a:r>
            </a:p>
          </p:txBody>
        </p:sp>
        <p:sp>
          <p:nvSpPr>
            <p:cNvPr id="1036" name="Rectangle 6"/>
            <p:cNvSpPr>
              <a:spLocks noChangeArrowheads="1"/>
            </p:cNvSpPr>
            <p:nvPr/>
          </p:nvSpPr>
          <p:spPr bwMode="auto">
            <a:xfrm>
              <a:off x="476" y="391"/>
              <a:ext cx="318"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b="1"/>
                <a:t>材料</a:t>
              </a:r>
            </a:p>
          </p:txBody>
        </p:sp>
        <p:sp>
          <p:nvSpPr>
            <p:cNvPr id="1037" name="Rectangle 7"/>
            <p:cNvSpPr>
              <a:spLocks noChangeArrowheads="1"/>
            </p:cNvSpPr>
            <p:nvPr/>
          </p:nvSpPr>
          <p:spPr bwMode="auto">
            <a:xfrm>
              <a:off x="250" y="618"/>
              <a:ext cx="31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b="1"/>
                <a:t>产品</a:t>
              </a:r>
            </a:p>
          </p:txBody>
        </p:sp>
        <p:sp>
          <p:nvSpPr>
            <p:cNvPr id="1038" name="Rectangle 8"/>
            <p:cNvSpPr>
              <a:spLocks noChangeArrowheads="1"/>
            </p:cNvSpPr>
            <p:nvPr/>
          </p:nvSpPr>
          <p:spPr bwMode="auto">
            <a:xfrm>
              <a:off x="884" y="754"/>
              <a:ext cx="108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b="1"/>
                <a:t>３　２　１　１</a:t>
              </a:r>
            </a:p>
          </p:txBody>
        </p:sp>
        <p:sp>
          <p:nvSpPr>
            <p:cNvPr id="1039" name="Rectangle 9"/>
            <p:cNvSpPr>
              <a:spLocks noChangeArrowheads="1"/>
            </p:cNvSpPr>
            <p:nvPr/>
          </p:nvSpPr>
          <p:spPr bwMode="auto">
            <a:xfrm>
              <a:off x="884" y="1117"/>
              <a:ext cx="108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b="1"/>
                <a:t>４　１　３　２</a:t>
              </a:r>
            </a:p>
          </p:txBody>
        </p:sp>
        <p:sp>
          <p:nvSpPr>
            <p:cNvPr id="1040" name="Rectangle 10"/>
            <p:cNvSpPr>
              <a:spLocks noChangeArrowheads="1"/>
            </p:cNvSpPr>
            <p:nvPr/>
          </p:nvSpPr>
          <p:spPr bwMode="auto">
            <a:xfrm>
              <a:off x="884" y="1479"/>
              <a:ext cx="108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b="1"/>
                <a:t>２　２　３　４</a:t>
              </a:r>
            </a:p>
          </p:txBody>
        </p:sp>
        <p:sp>
          <p:nvSpPr>
            <p:cNvPr id="1041" name="Rectangle 11"/>
            <p:cNvSpPr>
              <a:spLocks noChangeArrowheads="1"/>
            </p:cNvSpPr>
            <p:nvPr/>
          </p:nvSpPr>
          <p:spPr bwMode="auto">
            <a:xfrm>
              <a:off x="385" y="890"/>
              <a:ext cx="182"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b="1"/>
                <a:t>A</a:t>
              </a:r>
            </a:p>
            <a:p>
              <a:pPr algn="ctr" eaLnBrk="1" hangingPunct="1"/>
              <a:endParaRPr lang="en-US" altLang="zh-CN" b="1"/>
            </a:p>
            <a:p>
              <a:pPr algn="ctr" eaLnBrk="1" hangingPunct="1"/>
              <a:r>
                <a:rPr lang="en-US" altLang="zh-CN" b="1"/>
                <a:t>B</a:t>
              </a:r>
            </a:p>
            <a:p>
              <a:pPr algn="ctr" eaLnBrk="1" hangingPunct="1"/>
              <a:endParaRPr lang="en-US" altLang="zh-CN" b="1"/>
            </a:p>
            <a:p>
              <a:pPr algn="ctr" eaLnBrk="1" hangingPunct="1"/>
              <a:r>
                <a:rPr lang="en-US" altLang="zh-CN" b="1"/>
                <a:t>C</a:t>
              </a:r>
            </a:p>
          </p:txBody>
        </p:sp>
        <p:sp>
          <p:nvSpPr>
            <p:cNvPr id="1042" name="Rectangle 12"/>
            <p:cNvSpPr>
              <a:spLocks noChangeArrowheads="1"/>
            </p:cNvSpPr>
            <p:nvPr/>
          </p:nvSpPr>
          <p:spPr bwMode="auto">
            <a:xfrm>
              <a:off x="2064" y="391"/>
              <a:ext cx="58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b="1"/>
                <a:t>每台</a:t>
              </a:r>
            </a:p>
            <a:p>
              <a:pPr algn="ctr" eaLnBrk="1" hangingPunct="1"/>
              <a:r>
                <a:rPr lang="zh-CN" altLang="en-US" b="1"/>
                <a:t>收益</a:t>
              </a:r>
            </a:p>
          </p:txBody>
        </p:sp>
        <p:sp>
          <p:nvSpPr>
            <p:cNvPr id="1043" name="Rectangle 13"/>
            <p:cNvSpPr>
              <a:spLocks noChangeArrowheads="1"/>
            </p:cNvSpPr>
            <p:nvPr/>
          </p:nvSpPr>
          <p:spPr bwMode="auto">
            <a:xfrm>
              <a:off x="2244" y="845"/>
              <a:ext cx="182"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2000</a:t>
              </a:r>
            </a:p>
            <a:p>
              <a:pPr algn="ctr" eaLnBrk="1" hangingPunct="1"/>
              <a:endParaRPr lang="en-US" altLang="zh-CN" b="1"/>
            </a:p>
            <a:p>
              <a:pPr algn="ctr" eaLnBrk="1" hangingPunct="1"/>
              <a:r>
                <a:rPr lang="en-US" altLang="zh-CN" b="1">
                  <a:latin typeface="Times New Roman" panose="02020603050405020304" pitchFamily="18" charset="0"/>
                </a:rPr>
                <a:t>4000</a:t>
              </a:r>
            </a:p>
            <a:p>
              <a:pPr algn="ctr" eaLnBrk="1" hangingPunct="1"/>
              <a:endParaRPr lang="en-US" altLang="zh-CN" b="1"/>
            </a:p>
            <a:p>
              <a:pPr algn="ctr" eaLnBrk="1" hangingPunct="1"/>
              <a:r>
                <a:rPr lang="en-US" altLang="zh-CN" b="1">
                  <a:latin typeface="Times New Roman" panose="02020603050405020304" pitchFamily="18" charset="0"/>
                </a:rPr>
                <a:t>3000</a:t>
              </a:r>
            </a:p>
          </p:txBody>
        </p:sp>
        <p:sp>
          <p:nvSpPr>
            <p:cNvPr id="1044" name="Rectangle 14"/>
            <p:cNvSpPr>
              <a:spLocks noChangeArrowheads="1"/>
            </p:cNvSpPr>
            <p:nvPr/>
          </p:nvSpPr>
          <p:spPr bwMode="auto">
            <a:xfrm>
              <a:off x="295" y="1752"/>
              <a:ext cx="27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b="1"/>
                <a:t>限额</a:t>
              </a:r>
            </a:p>
          </p:txBody>
        </p:sp>
        <p:sp>
          <p:nvSpPr>
            <p:cNvPr id="1045" name="Rectangle 15"/>
            <p:cNvSpPr>
              <a:spLocks noChangeArrowheads="1"/>
            </p:cNvSpPr>
            <p:nvPr/>
          </p:nvSpPr>
          <p:spPr bwMode="auto">
            <a:xfrm>
              <a:off x="748" y="1752"/>
              <a:ext cx="136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600  400  200  300</a:t>
              </a:r>
            </a:p>
          </p:txBody>
        </p:sp>
        <p:sp>
          <p:nvSpPr>
            <p:cNvPr id="1046" name="Line 16"/>
            <p:cNvSpPr>
              <a:spLocks noChangeShapeType="1"/>
            </p:cNvSpPr>
            <p:nvPr/>
          </p:nvSpPr>
          <p:spPr bwMode="auto">
            <a:xfrm>
              <a:off x="249" y="799"/>
              <a:ext cx="2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7" name="Line 17"/>
            <p:cNvSpPr>
              <a:spLocks noChangeShapeType="1"/>
            </p:cNvSpPr>
            <p:nvPr/>
          </p:nvSpPr>
          <p:spPr bwMode="auto">
            <a:xfrm>
              <a:off x="839" y="391"/>
              <a:ext cx="0" cy="18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8" name="Line 18"/>
            <p:cNvSpPr>
              <a:spLocks noChangeShapeType="1"/>
            </p:cNvSpPr>
            <p:nvPr/>
          </p:nvSpPr>
          <p:spPr bwMode="auto">
            <a:xfrm>
              <a:off x="2562" y="391"/>
              <a:ext cx="0" cy="18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9" name="Line 19"/>
            <p:cNvSpPr>
              <a:spLocks noChangeShapeType="1"/>
            </p:cNvSpPr>
            <p:nvPr/>
          </p:nvSpPr>
          <p:spPr bwMode="auto">
            <a:xfrm>
              <a:off x="2064" y="391"/>
              <a:ext cx="0" cy="18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0" name="Line 20"/>
            <p:cNvSpPr>
              <a:spLocks noChangeShapeType="1"/>
            </p:cNvSpPr>
            <p:nvPr/>
          </p:nvSpPr>
          <p:spPr bwMode="auto">
            <a:xfrm>
              <a:off x="249" y="2024"/>
              <a:ext cx="2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1" name="Line 21"/>
            <p:cNvSpPr>
              <a:spLocks noChangeShapeType="1"/>
            </p:cNvSpPr>
            <p:nvPr/>
          </p:nvSpPr>
          <p:spPr bwMode="auto">
            <a:xfrm>
              <a:off x="249" y="391"/>
              <a:ext cx="2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2" name="Line 22"/>
            <p:cNvSpPr>
              <a:spLocks noChangeShapeType="1"/>
            </p:cNvSpPr>
            <p:nvPr/>
          </p:nvSpPr>
          <p:spPr bwMode="auto">
            <a:xfrm>
              <a:off x="2789" y="391"/>
              <a:ext cx="0" cy="18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3" name="Line 23"/>
            <p:cNvSpPr>
              <a:spLocks noChangeShapeType="1"/>
            </p:cNvSpPr>
            <p:nvPr/>
          </p:nvSpPr>
          <p:spPr bwMode="auto">
            <a:xfrm>
              <a:off x="249" y="390"/>
              <a:ext cx="0" cy="18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 name="Line 24"/>
            <p:cNvSpPr>
              <a:spLocks noChangeShapeType="1"/>
            </p:cNvSpPr>
            <p:nvPr/>
          </p:nvSpPr>
          <p:spPr bwMode="auto">
            <a:xfrm>
              <a:off x="249" y="2205"/>
              <a:ext cx="2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 name="Line 25"/>
            <p:cNvSpPr>
              <a:spLocks noChangeShapeType="1"/>
            </p:cNvSpPr>
            <p:nvPr/>
          </p:nvSpPr>
          <p:spPr bwMode="auto">
            <a:xfrm>
              <a:off x="249" y="1706"/>
              <a:ext cx="2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6" name="Line 26"/>
            <p:cNvSpPr>
              <a:spLocks noChangeShapeType="1"/>
            </p:cNvSpPr>
            <p:nvPr/>
          </p:nvSpPr>
          <p:spPr bwMode="auto">
            <a:xfrm>
              <a:off x="249" y="391"/>
              <a:ext cx="590"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195611" name="Object 27"/>
          <p:cNvGraphicFramePr>
            <a:graphicFrameLocks noChangeAspect="1"/>
          </p:cNvGraphicFramePr>
          <p:nvPr/>
        </p:nvGraphicFramePr>
        <p:xfrm>
          <a:off x="5219700" y="893763"/>
          <a:ext cx="3924300" cy="2660650"/>
        </p:xfrm>
        <a:graphic>
          <a:graphicData uri="http://schemas.openxmlformats.org/presentationml/2006/ole">
            <mc:AlternateContent xmlns:mc="http://schemas.openxmlformats.org/markup-compatibility/2006">
              <mc:Choice xmlns:v="urn:schemas-microsoft-com:vml" Requires="v">
                <p:oleObj spid="_x0000_s83312" name="Equation" r:id="rId3" imgW="2133360" imgH="1396800" progId="Equation.DSMT4">
                  <p:embed/>
                </p:oleObj>
              </mc:Choice>
              <mc:Fallback>
                <p:oleObj name="Equation" r:id="rId3" imgW="2133360" imgH="1396800" progId="Equation.DSMT4">
                  <p:embed/>
                  <p:pic>
                    <p:nvPicPr>
                      <p:cNvPr id="195611"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893763"/>
                        <a:ext cx="3924300" cy="2660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612" name="AutoShape 28"/>
          <p:cNvSpPr>
            <a:spLocks noChangeArrowheads="1"/>
          </p:cNvSpPr>
          <p:nvPr/>
        </p:nvSpPr>
        <p:spPr bwMode="auto">
          <a:xfrm>
            <a:off x="4572000" y="2060575"/>
            <a:ext cx="720725" cy="360363"/>
          </a:xfrm>
          <a:prstGeom prst="rightArrow">
            <a:avLst>
              <a:gd name="adj1" fmla="val 50000"/>
              <a:gd name="adj2" fmla="val 50000"/>
            </a:avLst>
          </a:prstGeom>
          <a:solidFill>
            <a:srgbClr val="FF0066"/>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95613" name="Rectangle 29"/>
          <p:cNvSpPr>
            <a:spLocks noChangeArrowheads="1"/>
          </p:cNvSpPr>
          <p:nvPr/>
        </p:nvSpPr>
        <p:spPr bwMode="auto">
          <a:xfrm>
            <a:off x="107950" y="3860800"/>
            <a:ext cx="43434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400" b="1" dirty="0">
                <a:latin typeface="Times New Roman" panose="02020603050405020304" pitchFamily="18" charset="0"/>
                <a:ea typeface="楷体_GB2312" pitchFamily="49" charset="-122"/>
              </a:rPr>
              <a:t>假设工厂考虑不进行生产而把全部可利用的资源都让给其他企业，工厂希望给这些资源定出一个合理的价格，</a:t>
            </a:r>
            <a:r>
              <a:rPr kumimoji="1" lang="zh-CN" altLang="en-US" sz="2400" b="1" dirty="0">
                <a:solidFill>
                  <a:srgbClr val="FF0000"/>
                </a:solidFill>
                <a:latin typeface="Times New Roman" panose="02020603050405020304" pitchFamily="18" charset="0"/>
                <a:ea typeface="楷体_GB2312" pitchFamily="49" charset="-122"/>
              </a:rPr>
              <a:t>既使</a:t>
            </a:r>
            <a:r>
              <a:rPr kumimoji="1" lang="zh-CN" altLang="en-US" sz="2400" b="1" dirty="0">
                <a:latin typeface="Times New Roman" panose="02020603050405020304" pitchFamily="18" charset="0"/>
                <a:ea typeface="楷体_GB2312" pitchFamily="49" charset="-122"/>
              </a:rPr>
              <a:t>别的单位愿意购买，</a:t>
            </a:r>
            <a:r>
              <a:rPr kumimoji="1" lang="zh-CN" altLang="en-US" sz="2400" b="1" dirty="0">
                <a:solidFill>
                  <a:srgbClr val="FF0000"/>
                </a:solidFill>
                <a:latin typeface="Times New Roman" panose="02020603050405020304" pitchFamily="18" charset="0"/>
                <a:ea typeface="楷体_GB2312" pitchFamily="49" charset="-122"/>
              </a:rPr>
              <a:t>又使</a:t>
            </a:r>
            <a:r>
              <a:rPr kumimoji="1" lang="zh-CN" altLang="en-US" sz="2400" b="1" dirty="0">
                <a:latin typeface="Times New Roman" panose="02020603050405020304" pitchFamily="18" charset="0"/>
                <a:ea typeface="楷体_GB2312" pitchFamily="49" charset="-122"/>
              </a:rPr>
              <a:t>本工厂能得到生产这些产品所能获得的最大收益。</a:t>
            </a:r>
          </a:p>
          <a:p>
            <a:pPr eaLnBrk="1" hangingPunct="1"/>
            <a:endParaRPr kumimoji="1" lang="en-US" altLang="zh-CN" sz="1200" b="1" dirty="0">
              <a:latin typeface="Times New Roman" panose="02020603050405020304" pitchFamily="18" charset="0"/>
              <a:ea typeface="楷体_GB2312" pitchFamily="49" charset="-122"/>
            </a:endParaRPr>
          </a:p>
        </p:txBody>
      </p:sp>
      <p:sp>
        <p:nvSpPr>
          <p:cNvPr id="195614" name="AutoShape 30"/>
          <p:cNvSpPr>
            <a:spLocks noChangeArrowheads="1"/>
          </p:cNvSpPr>
          <p:nvPr/>
        </p:nvSpPr>
        <p:spPr bwMode="auto">
          <a:xfrm>
            <a:off x="4211638" y="4868863"/>
            <a:ext cx="576262" cy="288925"/>
          </a:xfrm>
          <a:prstGeom prst="rightArrow">
            <a:avLst>
              <a:gd name="adj1" fmla="val 50000"/>
              <a:gd name="adj2" fmla="val 49863"/>
            </a:avLst>
          </a:prstGeom>
          <a:solidFill>
            <a:srgbClr val="FF0066"/>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195615" name="Object 31">
            <a:hlinkClick r:id="" action="ppaction://ole?verb=1" highlightClick="1"/>
          </p:cNvPr>
          <p:cNvGraphicFramePr>
            <a:graphicFrameLocks noChangeAspect="1"/>
          </p:cNvGraphicFramePr>
          <p:nvPr/>
        </p:nvGraphicFramePr>
        <p:xfrm>
          <a:off x="4716463" y="3835400"/>
          <a:ext cx="4392612" cy="2128838"/>
        </p:xfrm>
        <a:graphic>
          <a:graphicData uri="http://schemas.openxmlformats.org/presentationml/2006/ole">
            <mc:AlternateContent xmlns:mc="http://schemas.openxmlformats.org/markup-compatibility/2006">
              <mc:Choice xmlns:v="urn:schemas-microsoft-com:vml" Requires="v">
                <p:oleObj spid="_x0000_s83313" name="Equation" r:id="rId5" imgW="2412720" imgH="1168200" progId="Equation.DSMT4">
                  <p:embed/>
                </p:oleObj>
              </mc:Choice>
              <mc:Fallback>
                <p:oleObj name="Equation" r:id="rId5" imgW="2412720" imgH="1168200" progId="Equation.DSMT4">
                  <p:embed/>
                  <p:pic>
                    <p:nvPicPr>
                      <p:cNvPr id="195615" name="Object 31">
                        <a:hlinkClick r:id="" action="ppaction://ole?verb=1" highlightClick="1"/>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3835400"/>
                        <a:ext cx="4392612" cy="212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 name="矩形 32"/>
          <p:cNvSpPr/>
          <p:nvPr/>
        </p:nvSpPr>
        <p:spPr>
          <a:xfrm>
            <a:off x="89178" y="-53556"/>
            <a:ext cx="4698722" cy="584775"/>
          </a:xfrm>
          <a:prstGeom prst="rect">
            <a:avLst/>
          </a:prstGeom>
        </p:spPr>
        <p:txBody>
          <a:bodyPr wrap="none">
            <a:spAutoFit/>
          </a:bodyPr>
          <a:lstStyle/>
          <a:p>
            <a:r>
              <a:rPr lang="zh-CN" altLang="en-US" sz="3200" b="1">
                <a:solidFill>
                  <a:srgbClr val="FF0000"/>
                </a:solidFill>
              </a:rPr>
              <a:t>一、线性规划的对偶问题</a:t>
            </a:r>
          </a:p>
        </p:txBody>
      </p:sp>
    </p:spTree>
    <p:extLst>
      <p:ext uri="{BB962C8B-B14F-4D97-AF65-F5344CB8AC3E}">
        <p14:creationId xmlns:p14="http://schemas.microsoft.com/office/powerpoint/2010/main" val="6862868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5586"/>
                                        </p:tgtEl>
                                        <p:attrNameLst>
                                          <p:attrName>style.visibility</p:attrName>
                                        </p:attrNameLst>
                                      </p:cBhvr>
                                      <p:to>
                                        <p:strVal val="visible"/>
                                      </p:to>
                                    </p:set>
                                    <p:anim calcmode="lin" valueType="num">
                                      <p:cBhvr additive="base">
                                        <p:cTn id="13" dur="500" fill="hold"/>
                                        <p:tgtEl>
                                          <p:spTgt spid="195586"/>
                                        </p:tgtEl>
                                        <p:attrNameLst>
                                          <p:attrName>ppt_x</p:attrName>
                                        </p:attrNameLst>
                                      </p:cBhvr>
                                      <p:tavLst>
                                        <p:tav tm="0">
                                          <p:val>
                                            <p:strVal val="#ppt_x"/>
                                          </p:val>
                                        </p:tav>
                                        <p:tav tm="100000">
                                          <p:val>
                                            <p:strVal val="#ppt_x"/>
                                          </p:val>
                                        </p:tav>
                                      </p:tavLst>
                                    </p:anim>
                                    <p:anim calcmode="lin" valueType="num">
                                      <p:cBhvr additive="base">
                                        <p:cTn id="14" dur="500" fill="hold"/>
                                        <p:tgtEl>
                                          <p:spTgt spid="19558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5612"/>
                                        </p:tgtEl>
                                        <p:attrNameLst>
                                          <p:attrName>style.visibility</p:attrName>
                                        </p:attrNameLst>
                                      </p:cBhvr>
                                      <p:to>
                                        <p:strVal val="visible"/>
                                      </p:to>
                                    </p:set>
                                    <p:anim calcmode="lin" valueType="num">
                                      <p:cBhvr additive="base">
                                        <p:cTn id="19" dur="500" fill="hold"/>
                                        <p:tgtEl>
                                          <p:spTgt spid="195612"/>
                                        </p:tgtEl>
                                        <p:attrNameLst>
                                          <p:attrName>ppt_x</p:attrName>
                                        </p:attrNameLst>
                                      </p:cBhvr>
                                      <p:tavLst>
                                        <p:tav tm="0">
                                          <p:val>
                                            <p:strVal val="#ppt_x"/>
                                          </p:val>
                                        </p:tav>
                                        <p:tav tm="100000">
                                          <p:val>
                                            <p:strVal val="#ppt_x"/>
                                          </p:val>
                                        </p:tav>
                                      </p:tavLst>
                                    </p:anim>
                                    <p:anim calcmode="lin" valueType="num">
                                      <p:cBhvr additive="base">
                                        <p:cTn id="20" dur="500" fill="hold"/>
                                        <p:tgtEl>
                                          <p:spTgt spid="19561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95611"/>
                                        </p:tgtEl>
                                        <p:attrNameLst>
                                          <p:attrName>style.visibility</p:attrName>
                                        </p:attrNameLst>
                                      </p:cBhvr>
                                      <p:to>
                                        <p:strVal val="visible"/>
                                      </p:to>
                                    </p:set>
                                    <p:animEffect transition="in" filter="blinds(horizontal)">
                                      <p:cBhvr>
                                        <p:cTn id="25" dur="500"/>
                                        <p:tgtEl>
                                          <p:spTgt spid="1956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95613"/>
                                        </p:tgtEl>
                                        <p:attrNameLst>
                                          <p:attrName>style.visibility</p:attrName>
                                        </p:attrNameLst>
                                      </p:cBhvr>
                                      <p:to>
                                        <p:strVal val="visible"/>
                                      </p:to>
                                    </p:set>
                                    <p:animEffect transition="in" filter="blinds(horizontal)">
                                      <p:cBhvr>
                                        <p:cTn id="30" dur="500"/>
                                        <p:tgtEl>
                                          <p:spTgt spid="19561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95587"/>
                                        </p:tgtEl>
                                        <p:attrNameLst>
                                          <p:attrName>style.visibility</p:attrName>
                                        </p:attrNameLst>
                                      </p:cBhvr>
                                      <p:to>
                                        <p:strVal val="visible"/>
                                      </p:to>
                                    </p:set>
                                    <p:anim calcmode="lin" valueType="num">
                                      <p:cBhvr additive="base">
                                        <p:cTn id="35" dur="500" fill="hold"/>
                                        <p:tgtEl>
                                          <p:spTgt spid="195587"/>
                                        </p:tgtEl>
                                        <p:attrNameLst>
                                          <p:attrName>ppt_x</p:attrName>
                                        </p:attrNameLst>
                                      </p:cBhvr>
                                      <p:tavLst>
                                        <p:tav tm="0">
                                          <p:val>
                                            <p:strVal val="#ppt_x"/>
                                          </p:val>
                                        </p:tav>
                                        <p:tav tm="100000">
                                          <p:val>
                                            <p:strVal val="#ppt_x"/>
                                          </p:val>
                                        </p:tav>
                                      </p:tavLst>
                                    </p:anim>
                                    <p:anim calcmode="lin" valueType="num">
                                      <p:cBhvr additive="base">
                                        <p:cTn id="36" dur="500" fill="hold"/>
                                        <p:tgtEl>
                                          <p:spTgt spid="195587"/>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95614"/>
                                        </p:tgtEl>
                                        <p:attrNameLst>
                                          <p:attrName>style.visibility</p:attrName>
                                        </p:attrNameLst>
                                      </p:cBhvr>
                                      <p:to>
                                        <p:strVal val="visible"/>
                                      </p:to>
                                    </p:set>
                                    <p:anim calcmode="lin" valueType="num">
                                      <p:cBhvr additive="base">
                                        <p:cTn id="41" dur="500" fill="hold"/>
                                        <p:tgtEl>
                                          <p:spTgt spid="195614"/>
                                        </p:tgtEl>
                                        <p:attrNameLst>
                                          <p:attrName>ppt_x</p:attrName>
                                        </p:attrNameLst>
                                      </p:cBhvr>
                                      <p:tavLst>
                                        <p:tav tm="0">
                                          <p:val>
                                            <p:strVal val="#ppt_x"/>
                                          </p:val>
                                        </p:tav>
                                        <p:tav tm="100000">
                                          <p:val>
                                            <p:strVal val="#ppt_x"/>
                                          </p:val>
                                        </p:tav>
                                      </p:tavLst>
                                    </p:anim>
                                    <p:anim calcmode="lin" valueType="num">
                                      <p:cBhvr additive="base">
                                        <p:cTn id="42" dur="500" fill="hold"/>
                                        <p:tgtEl>
                                          <p:spTgt spid="195614"/>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95615"/>
                                        </p:tgtEl>
                                        <p:attrNameLst>
                                          <p:attrName>style.visibility</p:attrName>
                                        </p:attrNameLst>
                                      </p:cBhvr>
                                      <p:to>
                                        <p:strVal val="visible"/>
                                      </p:to>
                                    </p:set>
                                    <p:animEffect transition="in" filter="blinds(horizontal)">
                                      <p:cBhvr>
                                        <p:cTn id="47" dur="500"/>
                                        <p:tgtEl>
                                          <p:spTgt spid="195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p:bldP spid="195587" grpId="0"/>
      <p:bldP spid="195612" grpId="0" animBg="1"/>
      <p:bldP spid="195613" grpId="0" autoUpdateAnimBg="0"/>
      <p:bldP spid="1956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050"/>
          <p:cNvSpPr txBox="1">
            <a:spLocks noChangeArrowheads="1"/>
          </p:cNvSpPr>
          <p:nvPr/>
        </p:nvSpPr>
        <p:spPr bwMode="auto">
          <a:xfrm>
            <a:off x="457200" y="3048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kumimoji="1" lang="zh-CN" altLang="zh-CN" sz="2400">
              <a:solidFill>
                <a:srgbClr val="FFFF99"/>
              </a:solidFill>
              <a:latin typeface="Times New Roman" panose="02020603050405020304" pitchFamily="18" charset="0"/>
            </a:endParaRPr>
          </a:p>
        </p:txBody>
      </p:sp>
      <p:graphicFrame>
        <p:nvGraphicFramePr>
          <p:cNvPr id="3" name="Object 2051"/>
          <p:cNvGraphicFramePr>
            <a:graphicFrameLocks noChangeAspect="1"/>
          </p:cNvGraphicFramePr>
          <p:nvPr>
            <p:extLst>
              <p:ext uri="{D42A27DB-BD31-4B8C-83A1-F6EECF244321}">
                <p14:modId xmlns:p14="http://schemas.microsoft.com/office/powerpoint/2010/main" val="3539224796"/>
              </p:ext>
            </p:extLst>
          </p:nvPr>
        </p:nvGraphicFramePr>
        <p:xfrm>
          <a:off x="328613" y="3733800"/>
          <a:ext cx="3763962" cy="1936750"/>
        </p:xfrm>
        <a:graphic>
          <a:graphicData uri="http://schemas.openxmlformats.org/presentationml/2006/ole">
            <mc:AlternateContent xmlns:mc="http://schemas.openxmlformats.org/markup-compatibility/2006">
              <mc:Choice xmlns:v="urn:schemas-microsoft-com:vml" Requires="v">
                <p:oleObj spid="_x0000_s118006" name="Equation" r:id="rId3" imgW="1777680" imgH="914400" progId="Equation.DSMT4">
                  <p:embed/>
                </p:oleObj>
              </mc:Choice>
              <mc:Fallback>
                <p:oleObj name="Equation" r:id="rId3" imgW="1777680" imgH="914400" progId="Equation.DSMT4">
                  <p:embed/>
                  <p:pic>
                    <p:nvPicPr>
                      <p:cNvPr id="152579" name="Object 2051"/>
                      <p:cNvPicPr>
                        <a:picLocks noChangeAspect="1" noChangeArrowheads="1"/>
                      </p:cNvPicPr>
                      <p:nvPr/>
                    </p:nvPicPr>
                    <p:blipFill>
                      <a:blip r:embed="rId4"/>
                      <a:srcRect/>
                      <a:stretch>
                        <a:fillRect/>
                      </a:stretch>
                    </p:blipFill>
                    <p:spPr bwMode="auto">
                      <a:xfrm>
                        <a:off x="328613" y="3733800"/>
                        <a:ext cx="3763962" cy="193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2052"/>
          <p:cNvSpPr txBox="1">
            <a:spLocks noChangeArrowheads="1"/>
          </p:cNvSpPr>
          <p:nvPr/>
        </p:nvSpPr>
        <p:spPr bwMode="auto">
          <a:xfrm>
            <a:off x="4800600" y="6096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kumimoji="1" lang="zh-CN" altLang="zh-CN" sz="2400">
              <a:solidFill>
                <a:srgbClr val="FFFF99"/>
              </a:solidFill>
              <a:latin typeface="Times New Roman" panose="02020603050405020304" pitchFamily="18" charset="0"/>
            </a:endParaRPr>
          </a:p>
        </p:txBody>
      </p:sp>
      <p:sp>
        <p:nvSpPr>
          <p:cNvPr id="5" name="Text Box 2054"/>
          <p:cNvSpPr txBox="1">
            <a:spLocks noChangeArrowheads="1"/>
          </p:cNvSpPr>
          <p:nvPr/>
        </p:nvSpPr>
        <p:spPr bwMode="auto">
          <a:xfrm>
            <a:off x="1600200" y="25146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400" b="1">
                <a:latin typeface="Times New Roman" panose="02020603050405020304" pitchFamily="18" charset="0"/>
              </a:rPr>
              <a:t>（无可行解）</a:t>
            </a:r>
          </a:p>
        </p:txBody>
      </p:sp>
      <p:sp>
        <p:nvSpPr>
          <p:cNvPr id="6" name="Text Box 2055"/>
          <p:cNvSpPr txBox="1">
            <a:spLocks noChangeArrowheads="1"/>
          </p:cNvSpPr>
          <p:nvPr/>
        </p:nvSpPr>
        <p:spPr bwMode="auto">
          <a:xfrm>
            <a:off x="1752600" y="44196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kumimoji="1" lang="zh-CN" altLang="zh-CN" sz="2400">
              <a:solidFill>
                <a:srgbClr val="FFFF99"/>
              </a:solidFill>
              <a:latin typeface="Times New Roman" panose="02020603050405020304" pitchFamily="18" charset="0"/>
            </a:endParaRPr>
          </a:p>
        </p:txBody>
      </p:sp>
      <p:graphicFrame>
        <p:nvGraphicFramePr>
          <p:cNvPr id="7" name="Object 2056"/>
          <p:cNvGraphicFramePr>
            <a:graphicFrameLocks noChangeAspect="1"/>
          </p:cNvGraphicFramePr>
          <p:nvPr>
            <p:extLst>
              <p:ext uri="{D42A27DB-BD31-4B8C-83A1-F6EECF244321}">
                <p14:modId xmlns:p14="http://schemas.microsoft.com/office/powerpoint/2010/main" val="3914604149"/>
              </p:ext>
            </p:extLst>
          </p:nvPr>
        </p:nvGraphicFramePr>
        <p:xfrm>
          <a:off x="1141413" y="609600"/>
          <a:ext cx="2947987" cy="1846263"/>
        </p:xfrm>
        <a:graphic>
          <a:graphicData uri="http://schemas.openxmlformats.org/presentationml/2006/ole">
            <mc:AlternateContent xmlns:mc="http://schemas.openxmlformats.org/markup-compatibility/2006">
              <mc:Choice xmlns:v="urn:schemas-microsoft-com:vml" Requires="v">
                <p:oleObj spid="_x0000_s118007" name="Equation" r:id="rId5" imgW="1460160" imgH="914400" progId="Equation.DSMT4">
                  <p:embed/>
                </p:oleObj>
              </mc:Choice>
              <mc:Fallback>
                <p:oleObj name="Equation" r:id="rId5" imgW="1460160" imgH="914400" progId="Equation.DSMT4">
                  <p:embed/>
                  <p:pic>
                    <p:nvPicPr>
                      <p:cNvPr id="152584" name="Object 2056"/>
                      <p:cNvPicPr>
                        <a:picLocks noChangeAspect="1" noChangeArrowheads="1"/>
                      </p:cNvPicPr>
                      <p:nvPr/>
                    </p:nvPicPr>
                    <p:blipFill>
                      <a:blip r:embed="rId6"/>
                      <a:srcRect/>
                      <a:stretch>
                        <a:fillRect/>
                      </a:stretch>
                    </p:blipFill>
                    <p:spPr bwMode="auto">
                      <a:xfrm>
                        <a:off x="1141413" y="609600"/>
                        <a:ext cx="2947987" cy="184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2057"/>
          <p:cNvSpPr txBox="1">
            <a:spLocks noChangeArrowheads="1"/>
          </p:cNvSpPr>
          <p:nvPr/>
        </p:nvSpPr>
        <p:spPr bwMode="auto">
          <a:xfrm>
            <a:off x="4876800" y="41148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kumimoji="1" lang="zh-CN" altLang="zh-CN" sz="2400">
              <a:solidFill>
                <a:srgbClr val="FFFF99"/>
              </a:solidFill>
              <a:latin typeface="Times New Roman" panose="02020603050405020304" pitchFamily="18" charset="0"/>
            </a:endParaRPr>
          </a:p>
        </p:txBody>
      </p:sp>
      <p:sp>
        <p:nvSpPr>
          <p:cNvPr id="9" name="Text Box 2059"/>
          <p:cNvSpPr txBox="1">
            <a:spLocks noChangeArrowheads="1"/>
          </p:cNvSpPr>
          <p:nvPr/>
        </p:nvSpPr>
        <p:spPr bwMode="auto">
          <a:xfrm>
            <a:off x="1600200" y="57912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400" b="1">
                <a:latin typeface="Times New Roman" panose="02020603050405020304" pitchFamily="18" charset="0"/>
              </a:rPr>
              <a:t>（无可行解）</a:t>
            </a:r>
          </a:p>
        </p:txBody>
      </p:sp>
      <p:grpSp>
        <p:nvGrpSpPr>
          <p:cNvPr id="10" name="Group 2081"/>
          <p:cNvGrpSpPr>
            <a:grpSpLocks/>
          </p:cNvGrpSpPr>
          <p:nvPr/>
        </p:nvGrpSpPr>
        <p:grpSpPr bwMode="auto">
          <a:xfrm>
            <a:off x="4741379" y="3613364"/>
            <a:ext cx="3738563" cy="2428651"/>
            <a:chOff x="2835" y="255"/>
            <a:chExt cx="2592" cy="1694"/>
          </a:xfrm>
        </p:grpSpPr>
        <p:sp>
          <p:nvSpPr>
            <p:cNvPr id="11" name="AutoShape 2060"/>
            <p:cNvSpPr>
              <a:spLocks noChangeAspect="1" noChangeArrowheads="1" noTextEdit="1"/>
            </p:cNvSpPr>
            <p:nvPr/>
          </p:nvSpPr>
          <p:spPr bwMode="auto">
            <a:xfrm>
              <a:off x="2835" y="255"/>
              <a:ext cx="2592" cy="1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 name="Line 2062"/>
            <p:cNvSpPr>
              <a:spLocks noChangeShapeType="1"/>
            </p:cNvSpPr>
            <p:nvPr/>
          </p:nvSpPr>
          <p:spPr bwMode="auto">
            <a:xfrm>
              <a:off x="3146" y="1773"/>
              <a:ext cx="1483" cy="1"/>
            </a:xfrm>
            <a:prstGeom prst="line">
              <a:avLst/>
            </a:prstGeom>
            <a:noFill/>
            <a:ln w="1588"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Freeform 2063"/>
            <p:cNvSpPr>
              <a:spLocks/>
            </p:cNvSpPr>
            <p:nvPr/>
          </p:nvSpPr>
          <p:spPr bwMode="auto">
            <a:xfrm>
              <a:off x="4625" y="1758"/>
              <a:ext cx="45" cy="29"/>
            </a:xfrm>
            <a:custGeom>
              <a:avLst/>
              <a:gdLst>
                <a:gd name="T0" fmla="*/ 0 w 45"/>
                <a:gd name="T1" fmla="*/ 0 h 29"/>
                <a:gd name="T2" fmla="*/ 45 w 45"/>
                <a:gd name="T3" fmla="*/ 15 h 29"/>
                <a:gd name="T4" fmla="*/ 0 w 45"/>
                <a:gd name="T5" fmla="*/ 29 h 29"/>
                <a:gd name="T6" fmla="*/ 0 w 45"/>
                <a:gd name="T7" fmla="*/ 0 h 29"/>
                <a:gd name="T8" fmla="*/ 0 60000 65536"/>
                <a:gd name="T9" fmla="*/ 0 60000 65536"/>
                <a:gd name="T10" fmla="*/ 0 60000 65536"/>
                <a:gd name="T11" fmla="*/ 0 60000 65536"/>
                <a:gd name="T12" fmla="*/ 0 w 45"/>
                <a:gd name="T13" fmla="*/ 0 h 29"/>
                <a:gd name="T14" fmla="*/ 45 w 45"/>
                <a:gd name="T15" fmla="*/ 29 h 29"/>
              </a:gdLst>
              <a:ahLst/>
              <a:cxnLst>
                <a:cxn ang="T8">
                  <a:pos x="T0" y="T1"/>
                </a:cxn>
                <a:cxn ang="T9">
                  <a:pos x="T2" y="T3"/>
                </a:cxn>
                <a:cxn ang="T10">
                  <a:pos x="T4" y="T5"/>
                </a:cxn>
                <a:cxn ang="T11">
                  <a:pos x="T6" y="T7"/>
                </a:cxn>
              </a:cxnLst>
              <a:rect l="T12" t="T13" r="T14" b="T15"/>
              <a:pathLst>
                <a:path w="45" h="29">
                  <a:moveTo>
                    <a:pt x="0" y="0"/>
                  </a:moveTo>
                  <a:lnTo>
                    <a:pt x="45" y="15"/>
                  </a:lnTo>
                  <a:lnTo>
                    <a:pt x="0" y="29"/>
                  </a:lnTo>
                  <a:lnTo>
                    <a:pt x="0" y="0"/>
                  </a:lnTo>
                  <a:close/>
                </a:path>
              </a:pathLst>
            </a:custGeom>
            <a:solidFill>
              <a:srgbClr val="00FFFF"/>
            </a:solidFill>
            <a:ln w="9525">
              <a:solidFill>
                <a:srgbClr val="FF0000"/>
              </a:solidFill>
              <a:round/>
              <a:headEnd/>
              <a:tailEnd/>
            </a:ln>
          </p:spPr>
          <p:txBody>
            <a:bodyPr/>
            <a:lstStyle/>
            <a:p>
              <a:endParaRPr lang="zh-CN" altLang="en-US"/>
            </a:p>
          </p:txBody>
        </p:sp>
        <p:sp>
          <p:nvSpPr>
            <p:cNvPr id="14" name="Line 2064"/>
            <p:cNvSpPr>
              <a:spLocks noChangeShapeType="1"/>
            </p:cNvSpPr>
            <p:nvPr/>
          </p:nvSpPr>
          <p:spPr bwMode="auto">
            <a:xfrm flipV="1">
              <a:off x="3146" y="402"/>
              <a:ext cx="1" cy="1371"/>
            </a:xfrm>
            <a:prstGeom prst="line">
              <a:avLst/>
            </a:prstGeom>
            <a:noFill/>
            <a:ln w="1588"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Freeform 2065"/>
            <p:cNvSpPr>
              <a:spLocks/>
            </p:cNvSpPr>
            <p:nvPr/>
          </p:nvSpPr>
          <p:spPr bwMode="auto">
            <a:xfrm>
              <a:off x="3131" y="362"/>
              <a:ext cx="30" cy="43"/>
            </a:xfrm>
            <a:custGeom>
              <a:avLst/>
              <a:gdLst>
                <a:gd name="T0" fmla="*/ 0 w 30"/>
                <a:gd name="T1" fmla="*/ 43 h 43"/>
                <a:gd name="T2" fmla="*/ 15 w 30"/>
                <a:gd name="T3" fmla="*/ 0 h 43"/>
                <a:gd name="T4" fmla="*/ 30 w 30"/>
                <a:gd name="T5" fmla="*/ 43 h 43"/>
                <a:gd name="T6" fmla="*/ 0 w 30"/>
                <a:gd name="T7" fmla="*/ 43 h 43"/>
                <a:gd name="T8" fmla="*/ 0 60000 65536"/>
                <a:gd name="T9" fmla="*/ 0 60000 65536"/>
                <a:gd name="T10" fmla="*/ 0 60000 65536"/>
                <a:gd name="T11" fmla="*/ 0 60000 65536"/>
                <a:gd name="T12" fmla="*/ 0 w 30"/>
                <a:gd name="T13" fmla="*/ 0 h 43"/>
                <a:gd name="T14" fmla="*/ 30 w 30"/>
                <a:gd name="T15" fmla="*/ 43 h 43"/>
              </a:gdLst>
              <a:ahLst/>
              <a:cxnLst>
                <a:cxn ang="T8">
                  <a:pos x="T0" y="T1"/>
                </a:cxn>
                <a:cxn ang="T9">
                  <a:pos x="T2" y="T3"/>
                </a:cxn>
                <a:cxn ang="T10">
                  <a:pos x="T4" y="T5"/>
                </a:cxn>
                <a:cxn ang="T11">
                  <a:pos x="T6" y="T7"/>
                </a:cxn>
              </a:cxnLst>
              <a:rect l="T12" t="T13" r="T14" b="T15"/>
              <a:pathLst>
                <a:path w="30" h="43">
                  <a:moveTo>
                    <a:pt x="0" y="43"/>
                  </a:moveTo>
                  <a:lnTo>
                    <a:pt x="15" y="0"/>
                  </a:lnTo>
                  <a:lnTo>
                    <a:pt x="30" y="43"/>
                  </a:lnTo>
                  <a:lnTo>
                    <a:pt x="0" y="43"/>
                  </a:lnTo>
                  <a:close/>
                </a:path>
              </a:pathLst>
            </a:custGeom>
            <a:solidFill>
              <a:srgbClr val="00FFFF"/>
            </a:solidFill>
            <a:ln w="9525">
              <a:solidFill>
                <a:srgbClr val="FF0000"/>
              </a:solidFill>
              <a:round/>
              <a:headEnd/>
              <a:tailEnd/>
            </a:ln>
          </p:spPr>
          <p:txBody>
            <a:bodyPr/>
            <a:lstStyle/>
            <a:p>
              <a:endParaRPr lang="zh-CN" altLang="en-US"/>
            </a:p>
          </p:txBody>
        </p:sp>
        <p:sp>
          <p:nvSpPr>
            <p:cNvPr id="16" name="Line 2066"/>
            <p:cNvSpPr>
              <a:spLocks noChangeShapeType="1"/>
            </p:cNvSpPr>
            <p:nvPr/>
          </p:nvSpPr>
          <p:spPr bwMode="auto">
            <a:xfrm flipV="1">
              <a:off x="3451" y="597"/>
              <a:ext cx="1219" cy="1176"/>
            </a:xfrm>
            <a:prstGeom prst="line">
              <a:avLst/>
            </a:prstGeom>
            <a:noFill/>
            <a:ln w="1588"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2067"/>
            <p:cNvSpPr>
              <a:spLocks noChangeShapeType="1"/>
            </p:cNvSpPr>
            <p:nvPr/>
          </p:nvSpPr>
          <p:spPr bwMode="auto">
            <a:xfrm flipV="1">
              <a:off x="3146" y="450"/>
              <a:ext cx="1067" cy="1029"/>
            </a:xfrm>
            <a:prstGeom prst="line">
              <a:avLst/>
            </a:prstGeom>
            <a:noFill/>
            <a:ln w="1588"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2068"/>
            <p:cNvSpPr>
              <a:spLocks noChangeShapeType="1"/>
            </p:cNvSpPr>
            <p:nvPr/>
          </p:nvSpPr>
          <p:spPr bwMode="auto">
            <a:xfrm>
              <a:off x="4479" y="781"/>
              <a:ext cx="162" cy="156"/>
            </a:xfrm>
            <a:prstGeom prst="line">
              <a:avLst/>
            </a:prstGeom>
            <a:noFill/>
            <a:ln w="1588"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Freeform 2069"/>
            <p:cNvSpPr>
              <a:spLocks/>
            </p:cNvSpPr>
            <p:nvPr/>
          </p:nvSpPr>
          <p:spPr bwMode="auto">
            <a:xfrm>
              <a:off x="4628" y="924"/>
              <a:ext cx="42" cy="41"/>
            </a:xfrm>
            <a:custGeom>
              <a:avLst/>
              <a:gdLst>
                <a:gd name="T0" fmla="*/ 20 w 42"/>
                <a:gd name="T1" fmla="*/ 0 h 41"/>
                <a:gd name="T2" fmla="*/ 42 w 42"/>
                <a:gd name="T3" fmla="*/ 41 h 41"/>
                <a:gd name="T4" fmla="*/ 0 w 42"/>
                <a:gd name="T5" fmla="*/ 20 h 41"/>
                <a:gd name="T6" fmla="*/ 20 w 42"/>
                <a:gd name="T7" fmla="*/ 0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20" y="0"/>
                  </a:moveTo>
                  <a:lnTo>
                    <a:pt x="42" y="41"/>
                  </a:lnTo>
                  <a:lnTo>
                    <a:pt x="0" y="20"/>
                  </a:lnTo>
                  <a:lnTo>
                    <a:pt x="20" y="0"/>
                  </a:lnTo>
                  <a:close/>
                </a:path>
              </a:pathLst>
            </a:custGeom>
            <a:solidFill>
              <a:srgbClr val="00FFFF"/>
            </a:solidFill>
            <a:ln w="9525">
              <a:solidFill>
                <a:srgbClr val="FF0000"/>
              </a:solidFill>
              <a:round/>
              <a:headEnd/>
              <a:tailEnd/>
            </a:ln>
          </p:spPr>
          <p:txBody>
            <a:bodyPr/>
            <a:lstStyle/>
            <a:p>
              <a:endParaRPr lang="zh-CN" altLang="en-US"/>
            </a:p>
          </p:txBody>
        </p:sp>
        <p:sp>
          <p:nvSpPr>
            <p:cNvPr id="20" name="Line 2070"/>
            <p:cNvSpPr>
              <a:spLocks noChangeShapeType="1"/>
            </p:cNvSpPr>
            <p:nvPr/>
          </p:nvSpPr>
          <p:spPr bwMode="auto">
            <a:xfrm flipH="1" flipV="1">
              <a:off x="3937" y="493"/>
              <a:ext cx="115" cy="111"/>
            </a:xfrm>
            <a:prstGeom prst="line">
              <a:avLst/>
            </a:prstGeom>
            <a:noFill/>
            <a:ln w="1588"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Freeform 2071"/>
            <p:cNvSpPr>
              <a:spLocks/>
            </p:cNvSpPr>
            <p:nvPr/>
          </p:nvSpPr>
          <p:spPr bwMode="auto">
            <a:xfrm>
              <a:off x="3908" y="465"/>
              <a:ext cx="42" cy="40"/>
            </a:xfrm>
            <a:custGeom>
              <a:avLst/>
              <a:gdLst>
                <a:gd name="T0" fmla="*/ 21 w 42"/>
                <a:gd name="T1" fmla="*/ 40 h 40"/>
                <a:gd name="T2" fmla="*/ 0 w 42"/>
                <a:gd name="T3" fmla="*/ 0 h 40"/>
                <a:gd name="T4" fmla="*/ 42 w 42"/>
                <a:gd name="T5" fmla="*/ 20 h 40"/>
                <a:gd name="T6" fmla="*/ 21 w 42"/>
                <a:gd name="T7" fmla="*/ 40 h 40"/>
                <a:gd name="T8" fmla="*/ 0 60000 65536"/>
                <a:gd name="T9" fmla="*/ 0 60000 65536"/>
                <a:gd name="T10" fmla="*/ 0 60000 65536"/>
                <a:gd name="T11" fmla="*/ 0 60000 65536"/>
                <a:gd name="T12" fmla="*/ 0 w 42"/>
                <a:gd name="T13" fmla="*/ 0 h 40"/>
                <a:gd name="T14" fmla="*/ 42 w 42"/>
                <a:gd name="T15" fmla="*/ 40 h 40"/>
              </a:gdLst>
              <a:ahLst/>
              <a:cxnLst>
                <a:cxn ang="T8">
                  <a:pos x="T0" y="T1"/>
                </a:cxn>
                <a:cxn ang="T9">
                  <a:pos x="T2" y="T3"/>
                </a:cxn>
                <a:cxn ang="T10">
                  <a:pos x="T4" y="T5"/>
                </a:cxn>
                <a:cxn ang="T11">
                  <a:pos x="T6" y="T7"/>
                </a:cxn>
              </a:cxnLst>
              <a:rect l="T12" t="T13" r="T14" b="T15"/>
              <a:pathLst>
                <a:path w="42" h="40">
                  <a:moveTo>
                    <a:pt x="21" y="40"/>
                  </a:moveTo>
                  <a:lnTo>
                    <a:pt x="0" y="0"/>
                  </a:lnTo>
                  <a:lnTo>
                    <a:pt x="42" y="20"/>
                  </a:lnTo>
                  <a:lnTo>
                    <a:pt x="21" y="40"/>
                  </a:lnTo>
                  <a:close/>
                </a:path>
              </a:pathLst>
            </a:custGeom>
            <a:solidFill>
              <a:srgbClr val="00FFFF"/>
            </a:solidFill>
            <a:ln w="9525">
              <a:solidFill>
                <a:srgbClr val="FF0000"/>
              </a:solidFill>
              <a:round/>
              <a:headEnd/>
              <a:tailEnd/>
            </a:ln>
          </p:spPr>
          <p:txBody>
            <a:bodyPr/>
            <a:lstStyle/>
            <a:p>
              <a:endParaRPr lang="zh-CN" altLang="en-US"/>
            </a:p>
          </p:txBody>
        </p:sp>
        <p:sp>
          <p:nvSpPr>
            <p:cNvPr id="22" name="Rectangle 2072"/>
            <p:cNvSpPr>
              <a:spLocks noChangeArrowheads="1"/>
            </p:cNvSpPr>
            <p:nvPr/>
          </p:nvSpPr>
          <p:spPr bwMode="auto">
            <a:xfrm>
              <a:off x="4716" y="1719"/>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400" b="1" i="1">
                  <a:latin typeface="Times New Roman" panose="02020603050405020304" pitchFamily="18" charset="0"/>
                </a:rPr>
                <a:t>w</a:t>
              </a:r>
              <a:r>
                <a:rPr lang="en-US" altLang="zh-CN" sz="2400" b="1" i="1" baseline="-25000">
                  <a:latin typeface="Times New Roman" panose="02020603050405020304" pitchFamily="18" charset="0"/>
                </a:rPr>
                <a:t>1</a:t>
              </a:r>
            </a:p>
          </p:txBody>
        </p:sp>
        <p:sp>
          <p:nvSpPr>
            <p:cNvPr id="23" name="Rectangle 2074"/>
            <p:cNvSpPr>
              <a:spLocks noChangeArrowheads="1"/>
            </p:cNvSpPr>
            <p:nvPr/>
          </p:nvSpPr>
          <p:spPr bwMode="auto">
            <a:xfrm>
              <a:off x="3222" y="264"/>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400" b="1" i="1">
                  <a:latin typeface="Times New Roman" panose="02020603050405020304" pitchFamily="18" charset="0"/>
                </a:rPr>
                <a:t>w</a:t>
              </a:r>
              <a:r>
                <a:rPr lang="en-US" altLang="zh-CN" sz="2400" b="1" i="1" baseline="-25000">
                  <a:latin typeface="Times New Roman" panose="02020603050405020304" pitchFamily="18" charset="0"/>
                </a:rPr>
                <a:t>2</a:t>
              </a:r>
            </a:p>
          </p:txBody>
        </p:sp>
        <p:sp>
          <p:nvSpPr>
            <p:cNvPr id="24" name="Rectangle 2076"/>
            <p:cNvSpPr>
              <a:spLocks noChangeArrowheads="1"/>
            </p:cNvSpPr>
            <p:nvPr/>
          </p:nvSpPr>
          <p:spPr bwMode="auto">
            <a:xfrm>
              <a:off x="4694" y="482"/>
              <a:ext cx="1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400" b="1" i="1">
                  <a:latin typeface="Times New Roman" panose="02020603050405020304" pitchFamily="18" charset="0"/>
                </a:rPr>
                <a:t>l</a:t>
              </a:r>
              <a:r>
                <a:rPr lang="en-US" altLang="zh-CN" sz="2400" b="1" i="1" baseline="-25000">
                  <a:latin typeface="Times New Roman" panose="02020603050405020304" pitchFamily="18" charset="0"/>
                </a:rPr>
                <a:t>2</a:t>
              </a:r>
            </a:p>
          </p:txBody>
        </p:sp>
        <p:sp>
          <p:nvSpPr>
            <p:cNvPr id="25" name="Rectangle 2078"/>
            <p:cNvSpPr>
              <a:spLocks noChangeArrowheads="1"/>
            </p:cNvSpPr>
            <p:nvPr/>
          </p:nvSpPr>
          <p:spPr bwMode="auto">
            <a:xfrm>
              <a:off x="4244" y="351"/>
              <a:ext cx="1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400" b="1" i="1">
                  <a:latin typeface="Times New Roman" panose="02020603050405020304" pitchFamily="18" charset="0"/>
                </a:rPr>
                <a:t>l</a:t>
              </a:r>
              <a:r>
                <a:rPr lang="en-US" altLang="zh-CN" sz="2400" b="1" i="1" baseline="-25000">
                  <a:latin typeface="Times New Roman" panose="02020603050405020304" pitchFamily="18" charset="0"/>
                </a:rPr>
                <a:t>1</a:t>
              </a:r>
            </a:p>
          </p:txBody>
        </p:sp>
      </p:grpSp>
      <p:grpSp>
        <p:nvGrpSpPr>
          <p:cNvPr id="26" name="Group 2102"/>
          <p:cNvGrpSpPr>
            <a:grpSpLocks/>
          </p:cNvGrpSpPr>
          <p:nvPr/>
        </p:nvGrpSpPr>
        <p:grpSpPr bwMode="auto">
          <a:xfrm>
            <a:off x="4500563" y="762000"/>
            <a:ext cx="4392612" cy="2724150"/>
            <a:chOff x="2256" y="73"/>
            <a:chExt cx="3312" cy="2213"/>
          </a:xfrm>
        </p:grpSpPr>
        <p:sp>
          <p:nvSpPr>
            <p:cNvPr id="27" name="AutoShape 2082"/>
            <p:cNvSpPr>
              <a:spLocks noChangeAspect="1" noChangeArrowheads="1" noTextEdit="1"/>
            </p:cNvSpPr>
            <p:nvPr/>
          </p:nvSpPr>
          <p:spPr bwMode="auto">
            <a:xfrm>
              <a:off x="2256" y="73"/>
              <a:ext cx="3312" cy="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 name="Line 2084"/>
            <p:cNvSpPr>
              <a:spLocks noChangeShapeType="1"/>
            </p:cNvSpPr>
            <p:nvPr/>
          </p:nvSpPr>
          <p:spPr bwMode="auto">
            <a:xfrm>
              <a:off x="3140" y="1889"/>
              <a:ext cx="1505" cy="1"/>
            </a:xfrm>
            <a:prstGeom prst="line">
              <a:avLst/>
            </a:prstGeom>
            <a:noFill/>
            <a:ln w="3175"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Freeform 2085"/>
            <p:cNvSpPr>
              <a:spLocks/>
            </p:cNvSpPr>
            <p:nvPr/>
          </p:nvSpPr>
          <p:spPr bwMode="auto">
            <a:xfrm>
              <a:off x="4641" y="1870"/>
              <a:ext cx="57" cy="38"/>
            </a:xfrm>
            <a:custGeom>
              <a:avLst/>
              <a:gdLst>
                <a:gd name="T0" fmla="*/ 0 w 57"/>
                <a:gd name="T1" fmla="*/ 0 h 38"/>
                <a:gd name="T2" fmla="*/ 57 w 57"/>
                <a:gd name="T3" fmla="*/ 19 h 38"/>
                <a:gd name="T4" fmla="*/ 0 w 57"/>
                <a:gd name="T5" fmla="*/ 38 h 38"/>
                <a:gd name="T6" fmla="*/ 0 w 57"/>
                <a:gd name="T7" fmla="*/ 0 h 38"/>
                <a:gd name="T8" fmla="*/ 0 60000 65536"/>
                <a:gd name="T9" fmla="*/ 0 60000 65536"/>
                <a:gd name="T10" fmla="*/ 0 60000 65536"/>
                <a:gd name="T11" fmla="*/ 0 60000 65536"/>
                <a:gd name="T12" fmla="*/ 0 w 57"/>
                <a:gd name="T13" fmla="*/ 0 h 38"/>
                <a:gd name="T14" fmla="*/ 57 w 57"/>
                <a:gd name="T15" fmla="*/ 38 h 38"/>
              </a:gdLst>
              <a:ahLst/>
              <a:cxnLst>
                <a:cxn ang="T8">
                  <a:pos x="T0" y="T1"/>
                </a:cxn>
                <a:cxn ang="T9">
                  <a:pos x="T2" y="T3"/>
                </a:cxn>
                <a:cxn ang="T10">
                  <a:pos x="T4" y="T5"/>
                </a:cxn>
                <a:cxn ang="T11">
                  <a:pos x="T6" y="T7"/>
                </a:cxn>
              </a:cxnLst>
              <a:rect l="T12" t="T13" r="T14" b="T15"/>
              <a:pathLst>
                <a:path w="57" h="38">
                  <a:moveTo>
                    <a:pt x="0" y="0"/>
                  </a:moveTo>
                  <a:lnTo>
                    <a:pt x="57" y="19"/>
                  </a:lnTo>
                  <a:lnTo>
                    <a:pt x="0" y="38"/>
                  </a:lnTo>
                  <a:lnTo>
                    <a:pt x="0" y="0"/>
                  </a:lnTo>
                  <a:close/>
                </a:path>
              </a:pathLst>
            </a:custGeom>
            <a:solidFill>
              <a:srgbClr val="00FFFF"/>
            </a:solidFill>
            <a:ln w="9525">
              <a:solidFill>
                <a:srgbClr val="FF0000"/>
              </a:solidFill>
              <a:round/>
              <a:headEnd/>
              <a:tailEnd/>
            </a:ln>
          </p:spPr>
          <p:txBody>
            <a:bodyPr/>
            <a:lstStyle/>
            <a:p>
              <a:endParaRPr lang="zh-CN" altLang="en-US"/>
            </a:p>
          </p:txBody>
        </p:sp>
        <p:sp>
          <p:nvSpPr>
            <p:cNvPr id="30" name="Line 2086"/>
            <p:cNvSpPr>
              <a:spLocks noChangeShapeType="1"/>
            </p:cNvSpPr>
            <p:nvPr/>
          </p:nvSpPr>
          <p:spPr bwMode="auto">
            <a:xfrm flipV="1">
              <a:off x="3140" y="579"/>
              <a:ext cx="1" cy="1310"/>
            </a:xfrm>
            <a:prstGeom prst="line">
              <a:avLst/>
            </a:prstGeom>
            <a:noFill/>
            <a:ln w="3175"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Freeform 2087"/>
            <p:cNvSpPr>
              <a:spLocks/>
            </p:cNvSpPr>
            <p:nvPr/>
          </p:nvSpPr>
          <p:spPr bwMode="auto">
            <a:xfrm>
              <a:off x="3121" y="527"/>
              <a:ext cx="38" cy="56"/>
            </a:xfrm>
            <a:custGeom>
              <a:avLst/>
              <a:gdLst>
                <a:gd name="T0" fmla="*/ 0 w 38"/>
                <a:gd name="T1" fmla="*/ 56 h 56"/>
                <a:gd name="T2" fmla="*/ 19 w 38"/>
                <a:gd name="T3" fmla="*/ 0 h 56"/>
                <a:gd name="T4" fmla="*/ 38 w 38"/>
                <a:gd name="T5" fmla="*/ 56 h 56"/>
                <a:gd name="T6" fmla="*/ 0 w 38"/>
                <a:gd name="T7" fmla="*/ 56 h 56"/>
                <a:gd name="T8" fmla="*/ 0 60000 65536"/>
                <a:gd name="T9" fmla="*/ 0 60000 65536"/>
                <a:gd name="T10" fmla="*/ 0 60000 65536"/>
                <a:gd name="T11" fmla="*/ 0 60000 65536"/>
                <a:gd name="T12" fmla="*/ 0 w 38"/>
                <a:gd name="T13" fmla="*/ 0 h 56"/>
                <a:gd name="T14" fmla="*/ 38 w 38"/>
                <a:gd name="T15" fmla="*/ 56 h 56"/>
              </a:gdLst>
              <a:ahLst/>
              <a:cxnLst>
                <a:cxn ang="T8">
                  <a:pos x="T0" y="T1"/>
                </a:cxn>
                <a:cxn ang="T9">
                  <a:pos x="T2" y="T3"/>
                </a:cxn>
                <a:cxn ang="T10">
                  <a:pos x="T4" y="T5"/>
                </a:cxn>
                <a:cxn ang="T11">
                  <a:pos x="T6" y="T7"/>
                </a:cxn>
              </a:cxnLst>
              <a:rect l="T12" t="T13" r="T14" b="T15"/>
              <a:pathLst>
                <a:path w="38" h="56">
                  <a:moveTo>
                    <a:pt x="0" y="56"/>
                  </a:moveTo>
                  <a:lnTo>
                    <a:pt x="19" y="0"/>
                  </a:lnTo>
                  <a:lnTo>
                    <a:pt x="38" y="56"/>
                  </a:lnTo>
                  <a:lnTo>
                    <a:pt x="0" y="56"/>
                  </a:lnTo>
                  <a:close/>
                </a:path>
              </a:pathLst>
            </a:custGeom>
            <a:solidFill>
              <a:srgbClr val="00FFFF"/>
            </a:solidFill>
            <a:ln w="9525">
              <a:solidFill>
                <a:srgbClr val="FF0000"/>
              </a:solidFill>
              <a:round/>
              <a:headEnd/>
              <a:tailEnd/>
            </a:ln>
          </p:spPr>
          <p:txBody>
            <a:bodyPr/>
            <a:lstStyle/>
            <a:p>
              <a:endParaRPr lang="zh-CN" altLang="en-US"/>
            </a:p>
          </p:txBody>
        </p:sp>
        <p:sp>
          <p:nvSpPr>
            <p:cNvPr id="32" name="Rectangle 2088"/>
            <p:cNvSpPr>
              <a:spLocks noChangeArrowheads="1"/>
            </p:cNvSpPr>
            <p:nvPr/>
          </p:nvSpPr>
          <p:spPr bwMode="auto">
            <a:xfrm>
              <a:off x="4775" y="1818"/>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400" b="1" i="1">
                  <a:latin typeface="Times New Roman" panose="02020603050405020304" pitchFamily="18" charset="0"/>
                </a:rPr>
                <a:t>x</a:t>
              </a:r>
              <a:r>
                <a:rPr lang="en-US" altLang="zh-CN" sz="2400" b="1" i="1" baseline="-25000">
                  <a:latin typeface="Times New Roman" panose="02020603050405020304" pitchFamily="18" charset="0"/>
                </a:rPr>
                <a:t>1</a:t>
              </a:r>
            </a:p>
          </p:txBody>
        </p:sp>
        <p:sp>
          <p:nvSpPr>
            <p:cNvPr id="33" name="Rectangle 2090"/>
            <p:cNvSpPr>
              <a:spLocks noChangeArrowheads="1"/>
            </p:cNvSpPr>
            <p:nvPr/>
          </p:nvSpPr>
          <p:spPr bwMode="auto">
            <a:xfrm>
              <a:off x="3168" y="383"/>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400" b="1" i="1">
                  <a:latin typeface="Times New Roman" panose="02020603050405020304" pitchFamily="18" charset="0"/>
                </a:rPr>
                <a:t>x</a:t>
              </a:r>
              <a:r>
                <a:rPr lang="en-US" altLang="zh-CN" sz="2400" b="1" i="1" baseline="-25000">
                  <a:latin typeface="Times New Roman" panose="02020603050405020304" pitchFamily="18" charset="0"/>
                </a:rPr>
                <a:t>2</a:t>
              </a:r>
            </a:p>
          </p:txBody>
        </p:sp>
        <p:sp>
          <p:nvSpPr>
            <p:cNvPr id="34" name="Line 2092"/>
            <p:cNvSpPr>
              <a:spLocks noChangeShapeType="1"/>
            </p:cNvSpPr>
            <p:nvPr/>
          </p:nvSpPr>
          <p:spPr bwMode="auto">
            <a:xfrm flipV="1">
              <a:off x="3140" y="682"/>
              <a:ext cx="915" cy="915"/>
            </a:xfrm>
            <a:prstGeom prst="line">
              <a:avLst/>
            </a:prstGeom>
            <a:noFill/>
            <a:ln w="3175"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2093"/>
            <p:cNvSpPr>
              <a:spLocks noChangeShapeType="1"/>
            </p:cNvSpPr>
            <p:nvPr/>
          </p:nvSpPr>
          <p:spPr bwMode="auto">
            <a:xfrm flipV="1">
              <a:off x="3432" y="838"/>
              <a:ext cx="1051" cy="1051"/>
            </a:xfrm>
            <a:prstGeom prst="line">
              <a:avLst/>
            </a:prstGeom>
            <a:noFill/>
            <a:ln w="3175"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2094"/>
            <p:cNvSpPr>
              <a:spLocks noChangeShapeType="1"/>
            </p:cNvSpPr>
            <p:nvPr/>
          </p:nvSpPr>
          <p:spPr bwMode="auto">
            <a:xfrm>
              <a:off x="4253" y="1068"/>
              <a:ext cx="73" cy="72"/>
            </a:xfrm>
            <a:prstGeom prst="line">
              <a:avLst/>
            </a:prstGeom>
            <a:noFill/>
            <a:ln w="3175"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Freeform 2095"/>
            <p:cNvSpPr>
              <a:spLocks/>
            </p:cNvSpPr>
            <p:nvPr/>
          </p:nvSpPr>
          <p:spPr bwMode="auto">
            <a:xfrm>
              <a:off x="4309" y="1123"/>
              <a:ext cx="54" cy="54"/>
            </a:xfrm>
            <a:custGeom>
              <a:avLst/>
              <a:gdLst>
                <a:gd name="T0" fmla="*/ 27 w 54"/>
                <a:gd name="T1" fmla="*/ 0 h 54"/>
                <a:gd name="T2" fmla="*/ 54 w 54"/>
                <a:gd name="T3" fmla="*/ 54 h 54"/>
                <a:gd name="T4" fmla="*/ 0 w 54"/>
                <a:gd name="T5" fmla="*/ 27 h 54"/>
                <a:gd name="T6" fmla="*/ 27 w 54"/>
                <a:gd name="T7" fmla="*/ 0 h 54"/>
                <a:gd name="T8" fmla="*/ 0 60000 65536"/>
                <a:gd name="T9" fmla="*/ 0 60000 65536"/>
                <a:gd name="T10" fmla="*/ 0 60000 65536"/>
                <a:gd name="T11" fmla="*/ 0 60000 65536"/>
                <a:gd name="T12" fmla="*/ 0 w 54"/>
                <a:gd name="T13" fmla="*/ 0 h 54"/>
                <a:gd name="T14" fmla="*/ 54 w 54"/>
                <a:gd name="T15" fmla="*/ 54 h 54"/>
              </a:gdLst>
              <a:ahLst/>
              <a:cxnLst>
                <a:cxn ang="T8">
                  <a:pos x="T0" y="T1"/>
                </a:cxn>
                <a:cxn ang="T9">
                  <a:pos x="T2" y="T3"/>
                </a:cxn>
                <a:cxn ang="T10">
                  <a:pos x="T4" y="T5"/>
                </a:cxn>
                <a:cxn ang="T11">
                  <a:pos x="T6" y="T7"/>
                </a:cxn>
              </a:cxnLst>
              <a:rect l="T12" t="T13" r="T14" b="T15"/>
              <a:pathLst>
                <a:path w="54" h="54">
                  <a:moveTo>
                    <a:pt x="27" y="0"/>
                  </a:moveTo>
                  <a:lnTo>
                    <a:pt x="54" y="54"/>
                  </a:lnTo>
                  <a:lnTo>
                    <a:pt x="0" y="27"/>
                  </a:lnTo>
                  <a:lnTo>
                    <a:pt x="27" y="0"/>
                  </a:lnTo>
                  <a:close/>
                </a:path>
              </a:pathLst>
            </a:custGeom>
            <a:solidFill>
              <a:srgbClr val="00FFFF"/>
            </a:solidFill>
            <a:ln w="9525">
              <a:solidFill>
                <a:srgbClr val="FF0000"/>
              </a:solidFill>
              <a:round/>
              <a:headEnd/>
              <a:tailEnd/>
            </a:ln>
          </p:spPr>
          <p:txBody>
            <a:bodyPr/>
            <a:lstStyle/>
            <a:p>
              <a:endParaRPr lang="zh-CN" altLang="en-US"/>
            </a:p>
          </p:txBody>
        </p:sp>
        <p:sp>
          <p:nvSpPr>
            <p:cNvPr id="38" name="Line 2096"/>
            <p:cNvSpPr>
              <a:spLocks noChangeShapeType="1"/>
            </p:cNvSpPr>
            <p:nvPr/>
          </p:nvSpPr>
          <p:spPr bwMode="auto">
            <a:xfrm flipH="1" flipV="1">
              <a:off x="3824" y="832"/>
              <a:ext cx="46" cy="35"/>
            </a:xfrm>
            <a:prstGeom prst="line">
              <a:avLst/>
            </a:prstGeom>
            <a:noFill/>
            <a:ln w="3175"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Freeform 2097"/>
            <p:cNvSpPr>
              <a:spLocks/>
            </p:cNvSpPr>
            <p:nvPr/>
          </p:nvSpPr>
          <p:spPr bwMode="auto">
            <a:xfrm>
              <a:off x="3782" y="801"/>
              <a:ext cx="57" cy="49"/>
            </a:xfrm>
            <a:custGeom>
              <a:avLst/>
              <a:gdLst>
                <a:gd name="T0" fmla="*/ 34 w 57"/>
                <a:gd name="T1" fmla="*/ 49 h 49"/>
                <a:gd name="T2" fmla="*/ 0 w 57"/>
                <a:gd name="T3" fmla="*/ 0 h 49"/>
                <a:gd name="T4" fmla="*/ 57 w 57"/>
                <a:gd name="T5" fmla="*/ 19 h 49"/>
                <a:gd name="T6" fmla="*/ 34 w 57"/>
                <a:gd name="T7" fmla="*/ 49 h 49"/>
                <a:gd name="T8" fmla="*/ 0 60000 65536"/>
                <a:gd name="T9" fmla="*/ 0 60000 65536"/>
                <a:gd name="T10" fmla="*/ 0 60000 65536"/>
                <a:gd name="T11" fmla="*/ 0 60000 65536"/>
                <a:gd name="T12" fmla="*/ 0 w 57"/>
                <a:gd name="T13" fmla="*/ 0 h 49"/>
                <a:gd name="T14" fmla="*/ 57 w 57"/>
                <a:gd name="T15" fmla="*/ 49 h 49"/>
              </a:gdLst>
              <a:ahLst/>
              <a:cxnLst>
                <a:cxn ang="T8">
                  <a:pos x="T0" y="T1"/>
                </a:cxn>
                <a:cxn ang="T9">
                  <a:pos x="T2" y="T3"/>
                </a:cxn>
                <a:cxn ang="T10">
                  <a:pos x="T4" y="T5"/>
                </a:cxn>
                <a:cxn ang="T11">
                  <a:pos x="T6" y="T7"/>
                </a:cxn>
              </a:cxnLst>
              <a:rect l="T12" t="T13" r="T14" b="T15"/>
              <a:pathLst>
                <a:path w="57" h="49">
                  <a:moveTo>
                    <a:pt x="34" y="49"/>
                  </a:moveTo>
                  <a:lnTo>
                    <a:pt x="0" y="0"/>
                  </a:lnTo>
                  <a:lnTo>
                    <a:pt x="57" y="19"/>
                  </a:lnTo>
                  <a:lnTo>
                    <a:pt x="34" y="49"/>
                  </a:lnTo>
                  <a:close/>
                </a:path>
              </a:pathLst>
            </a:custGeom>
            <a:solidFill>
              <a:srgbClr val="00FFFF"/>
            </a:solidFill>
            <a:ln w="9525">
              <a:solidFill>
                <a:srgbClr val="FF0000"/>
              </a:solidFill>
              <a:round/>
              <a:headEnd/>
              <a:tailEnd/>
            </a:ln>
          </p:spPr>
          <p:txBody>
            <a:bodyPr/>
            <a:lstStyle/>
            <a:p>
              <a:endParaRPr lang="zh-CN" altLang="en-US"/>
            </a:p>
          </p:txBody>
        </p:sp>
        <p:sp>
          <p:nvSpPr>
            <p:cNvPr id="40" name="Rectangle 2098"/>
            <p:cNvSpPr>
              <a:spLocks noChangeArrowheads="1"/>
            </p:cNvSpPr>
            <p:nvPr/>
          </p:nvSpPr>
          <p:spPr bwMode="auto">
            <a:xfrm>
              <a:off x="4117" y="618"/>
              <a:ext cx="1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400" b="1" i="1">
                  <a:latin typeface="Times New Roman" panose="02020603050405020304" pitchFamily="18" charset="0"/>
                </a:rPr>
                <a:t>l</a:t>
              </a:r>
              <a:r>
                <a:rPr lang="en-US" altLang="zh-CN" sz="2400" b="1" i="1" baseline="-25000">
                  <a:latin typeface="Times New Roman" panose="02020603050405020304" pitchFamily="18" charset="0"/>
                </a:rPr>
                <a:t>1</a:t>
              </a:r>
            </a:p>
          </p:txBody>
        </p:sp>
        <p:sp>
          <p:nvSpPr>
            <p:cNvPr id="41" name="Rectangle 2100"/>
            <p:cNvSpPr>
              <a:spLocks noChangeArrowheads="1"/>
            </p:cNvSpPr>
            <p:nvPr/>
          </p:nvSpPr>
          <p:spPr bwMode="auto">
            <a:xfrm>
              <a:off x="4477" y="717"/>
              <a:ext cx="1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400" b="1" i="1">
                  <a:latin typeface="Times New Roman" panose="02020603050405020304" pitchFamily="18" charset="0"/>
                </a:rPr>
                <a:t>l</a:t>
              </a:r>
              <a:r>
                <a:rPr lang="en-US" altLang="zh-CN" sz="2400" b="1" i="1" baseline="-25000">
                  <a:latin typeface="Times New Roman" panose="02020603050405020304" pitchFamily="18" charset="0"/>
                </a:rPr>
                <a:t>2</a:t>
              </a:r>
            </a:p>
          </p:txBody>
        </p:sp>
      </p:grpSp>
    </p:spTree>
    <p:extLst>
      <p:ext uri="{BB962C8B-B14F-4D97-AF65-F5344CB8AC3E}">
        <p14:creationId xmlns:p14="http://schemas.microsoft.com/office/powerpoint/2010/main" val="26514113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out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outHorizont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arn(outHorizontal)">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ext Box 2"/>
          <p:cNvSpPr txBox="1">
            <a:spLocks noChangeArrowheads="1"/>
          </p:cNvSpPr>
          <p:nvPr/>
        </p:nvSpPr>
        <p:spPr bwMode="auto">
          <a:xfrm>
            <a:off x="533400" y="45720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kumimoji="1" lang="zh-CN" altLang="zh-CN" sz="2400">
              <a:latin typeface="Times New Roman" panose="02020603050405020304" pitchFamily="18" charset="0"/>
            </a:endParaRPr>
          </a:p>
        </p:txBody>
      </p:sp>
      <p:graphicFrame>
        <p:nvGraphicFramePr>
          <p:cNvPr id="240643" name="Object 3"/>
          <p:cNvGraphicFramePr>
            <a:graphicFrameLocks noChangeAspect="1"/>
          </p:cNvGraphicFramePr>
          <p:nvPr>
            <p:extLst>
              <p:ext uri="{D42A27DB-BD31-4B8C-83A1-F6EECF244321}">
                <p14:modId xmlns:p14="http://schemas.microsoft.com/office/powerpoint/2010/main" val="1793631638"/>
              </p:ext>
            </p:extLst>
          </p:nvPr>
        </p:nvGraphicFramePr>
        <p:xfrm>
          <a:off x="38100" y="457200"/>
          <a:ext cx="4192588" cy="2025650"/>
        </p:xfrm>
        <a:graphic>
          <a:graphicData uri="http://schemas.openxmlformats.org/presentationml/2006/ole">
            <mc:AlternateContent xmlns:mc="http://schemas.openxmlformats.org/markup-compatibility/2006">
              <mc:Choice xmlns:v="urn:schemas-microsoft-com:vml" Requires="v">
                <p:oleObj spid="_x0000_s104746" name="Equation" r:id="rId3" imgW="1892160" imgH="914400" progId="Equation.DSMT4">
                  <p:embed/>
                </p:oleObj>
              </mc:Choice>
              <mc:Fallback>
                <p:oleObj name="Equation" r:id="rId3" imgW="1892160" imgH="914400" progId="Equation.DSMT4">
                  <p:embed/>
                  <p:pic>
                    <p:nvPicPr>
                      <p:cNvPr id="240643" name="Object 3"/>
                      <p:cNvPicPr>
                        <a:picLocks noChangeAspect="1" noChangeArrowheads="1"/>
                      </p:cNvPicPr>
                      <p:nvPr/>
                    </p:nvPicPr>
                    <p:blipFill>
                      <a:blip r:embed="rId4"/>
                      <a:srcRect/>
                      <a:stretch>
                        <a:fillRect/>
                      </a:stretch>
                    </p:blipFill>
                    <p:spPr bwMode="auto">
                      <a:xfrm>
                        <a:off x="38100" y="457200"/>
                        <a:ext cx="4192588" cy="202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4" name="Text Box 4"/>
          <p:cNvSpPr txBox="1">
            <a:spLocks noChangeArrowheads="1"/>
          </p:cNvSpPr>
          <p:nvPr/>
        </p:nvSpPr>
        <p:spPr bwMode="auto">
          <a:xfrm>
            <a:off x="5181600" y="17526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kumimoji="1" lang="zh-CN" altLang="zh-CN" sz="2400">
              <a:latin typeface="Times New Roman" panose="02020603050405020304" pitchFamily="18" charset="0"/>
            </a:endParaRPr>
          </a:p>
        </p:txBody>
      </p:sp>
      <p:sp>
        <p:nvSpPr>
          <p:cNvPr id="240645" name="Text Box 5"/>
          <p:cNvSpPr txBox="1">
            <a:spLocks noChangeArrowheads="1"/>
          </p:cNvSpPr>
          <p:nvPr/>
        </p:nvSpPr>
        <p:spPr bwMode="auto">
          <a:xfrm>
            <a:off x="1371600" y="25908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a:solidFill>
                  <a:srgbClr val="FFFF99"/>
                </a:solidFill>
                <a:latin typeface="Times New Roman" panose="02020603050405020304" pitchFamily="18" charset="0"/>
              </a:rPr>
              <a:t>       </a:t>
            </a:r>
            <a:r>
              <a:rPr kumimoji="1" lang="zh-CN" altLang="en-US" sz="2400" b="1">
                <a:latin typeface="Times New Roman" panose="02020603050405020304" pitchFamily="18" charset="0"/>
              </a:rPr>
              <a:t>（无界解）</a:t>
            </a:r>
          </a:p>
        </p:txBody>
      </p:sp>
      <p:sp>
        <p:nvSpPr>
          <p:cNvPr id="22536" name="Text Box 6"/>
          <p:cNvSpPr txBox="1">
            <a:spLocks noChangeArrowheads="1"/>
          </p:cNvSpPr>
          <p:nvPr/>
        </p:nvSpPr>
        <p:spPr bwMode="auto">
          <a:xfrm>
            <a:off x="584055" y="3617539"/>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kumimoji="1" lang="zh-CN" altLang="zh-CN" sz="2400">
              <a:latin typeface="Times New Roman" panose="02020603050405020304" pitchFamily="18" charset="0"/>
            </a:endParaRPr>
          </a:p>
        </p:txBody>
      </p:sp>
      <p:graphicFrame>
        <p:nvGraphicFramePr>
          <p:cNvPr id="240647" name="Object 7"/>
          <p:cNvGraphicFramePr>
            <a:graphicFrameLocks noChangeAspect="1"/>
          </p:cNvGraphicFramePr>
          <p:nvPr>
            <p:extLst>
              <p:ext uri="{D42A27DB-BD31-4B8C-83A1-F6EECF244321}">
                <p14:modId xmlns:p14="http://schemas.microsoft.com/office/powerpoint/2010/main" val="2782648827"/>
              </p:ext>
            </p:extLst>
          </p:nvPr>
        </p:nvGraphicFramePr>
        <p:xfrm>
          <a:off x="952500" y="3465513"/>
          <a:ext cx="3225800" cy="1920875"/>
        </p:xfrm>
        <a:graphic>
          <a:graphicData uri="http://schemas.openxmlformats.org/presentationml/2006/ole">
            <mc:AlternateContent xmlns:mc="http://schemas.openxmlformats.org/markup-compatibility/2006">
              <mc:Choice xmlns:v="urn:schemas-microsoft-com:vml" Requires="v">
                <p:oleObj spid="_x0000_s104747" name="Equation" r:id="rId5" imgW="1536480" imgH="914400" progId="Equation.DSMT4">
                  <p:embed/>
                </p:oleObj>
              </mc:Choice>
              <mc:Fallback>
                <p:oleObj name="Equation" r:id="rId5" imgW="1536480" imgH="914400" progId="Equation.DSMT4">
                  <p:embed/>
                  <p:pic>
                    <p:nvPicPr>
                      <p:cNvPr id="240647" name="Object 7"/>
                      <p:cNvPicPr>
                        <a:picLocks noChangeAspect="1" noChangeArrowheads="1"/>
                      </p:cNvPicPr>
                      <p:nvPr/>
                    </p:nvPicPr>
                    <p:blipFill>
                      <a:blip r:embed="rId6"/>
                      <a:srcRect/>
                      <a:stretch>
                        <a:fillRect/>
                      </a:stretch>
                    </p:blipFill>
                    <p:spPr bwMode="auto">
                      <a:xfrm>
                        <a:off x="952500" y="3465513"/>
                        <a:ext cx="3225800" cy="192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7" name="Text Box 8"/>
          <p:cNvSpPr txBox="1">
            <a:spLocks noChangeArrowheads="1"/>
          </p:cNvSpPr>
          <p:nvPr/>
        </p:nvSpPr>
        <p:spPr bwMode="auto">
          <a:xfrm>
            <a:off x="5334000" y="4800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kumimoji="1" lang="zh-CN" altLang="zh-CN" sz="2400">
              <a:latin typeface="Times New Roman" panose="02020603050405020304" pitchFamily="18" charset="0"/>
            </a:endParaRPr>
          </a:p>
        </p:txBody>
      </p:sp>
      <p:sp>
        <p:nvSpPr>
          <p:cNvPr id="240649" name="Text Box 9"/>
          <p:cNvSpPr txBox="1">
            <a:spLocks noChangeArrowheads="1"/>
          </p:cNvSpPr>
          <p:nvPr/>
        </p:nvSpPr>
        <p:spPr bwMode="auto">
          <a:xfrm>
            <a:off x="1574655" y="5522539"/>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400" b="1">
                <a:latin typeface="Times New Roman" panose="02020603050405020304" pitchFamily="18" charset="0"/>
              </a:rPr>
              <a:t>（无可行解）</a:t>
            </a:r>
          </a:p>
        </p:txBody>
      </p:sp>
      <p:grpSp>
        <p:nvGrpSpPr>
          <p:cNvPr id="2" name="Group 10"/>
          <p:cNvGrpSpPr>
            <a:grpSpLocks/>
          </p:cNvGrpSpPr>
          <p:nvPr/>
        </p:nvGrpSpPr>
        <p:grpSpPr bwMode="auto">
          <a:xfrm>
            <a:off x="4050988" y="679375"/>
            <a:ext cx="4845049" cy="2563589"/>
            <a:chOff x="2496" y="0"/>
            <a:chExt cx="3408" cy="2278"/>
          </a:xfrm>
        </p:grpSpPr>
        <p:sp>
          <p:nvSpPr>
            <p:cNvPr id="22556" name="AutoShape 11"/>
            <p:cNvSpPr>
              <a:spLocks noChangeAspect="1" noChangeArrowheads="1" noTextEdit="1"/>
            </p:cNvSpPr>
            <p:nvPr/>
          </p:nvSpPr>
          <p:spPr bwMode="auto">
            <a:xfrm>
              <a:off x="2496" y="0"/>
              <a:ext cx="3408" cy="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57" name="Line 12"/>
            <p:cNvSpPr>
              <a:spLocks noChangeShapeType="1"/>
            </p:cNvSpPr>
            <p:nvPr/>
          </p:nvSpPr>
          <p:spPr bwMode="auto">
            <a:xfrm>
              <a:off x="3105" y="2070"/>
              <a:ext cx="1750" cy="1"/>
            </a:xfrm>
            <a:prstGeom prst="line">
              <a:avLst/>
            </a:prstGeom>
            <a:noFill/>
            <a:ln w="31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8" name="Freeform 13"/>
            <p:cNvSpPr>
              <a:spLocks/>
            </p:cNvSpPr>
            <p:nvPr/>
          </p:nvSpPr>
          <p:spPr bwMode="auto">
            <a:xfrm>
              <a:off x="4849" y="2050"/>
              <a:ext cx="59" cy="40"/>
            </a:xfrm>
            <a:custGeom>
              <a:avLst/>
              <a:gdLst>
                <a:gd name="T0" fmla="*/ 0 w 59"/>
                <a:gd name="T1" fmla="*/ 0 h 40"/>
                <a:gd name="T2" fmla="*/ 59 w 59"/>
                <a:gd name="T3" fmla="*/ 20 h 40"/>
                <a:gd name="T4" fmla="*/ 0 w 59"/>
                <a:gd name="T5" fmla="*/ 40 h 40"/>
                <a:gd name="T6" fmla="*/ 0 w 59"/>
                <a:gd name="T7" fmla="*/ 0 h 40"/>
                <a:gd name="T8" fmla="*/ 0 60000 65536"/>
                <a:gd name="T9" fmla="*/ 0 60000 65536"/>
                <a:gd name="T10" fmla="*/ 0 60000 65536"/>
                <a:gd name="T11" fmla="*/ 0 60000 65536"/>
                <a:gd name="T12" fmla="*/ 0 w 59"/>
                <a:gd name="T13" fmla="*/ 0 h 40"/>
                <a:gd name="T14" fmla="*/ 59 w 59"/>
                <a:gd name="T15" fmla="*/ 40 h 40"/>
              </a:gdLst>
              <a:ahLst/>
              <a:cxnLst>
                <a:cxn ang="T8">
                  <a:pos x="T0" y="T1"/>
                </a:cxn>
                <a:cxn ang="T9">
                  <a:pos x="T2" y="T3"/>
                </a:cxn>
                <a:cxn ang="T10">
                  <a:pos x="T4" y="T5"/>
                </a:cxn>
                <a:cxn ang="T11">
                  <a:pos x="T6" y="T7"/>
                </a:cxn>
              </a:cxnLst>
              <a:rect l="T12" t="T13" r="T14" b="T15"/>
              <a:pathLst>
                <a:path w="59" h="40">
                  <a:moveTo>
                    <a:pt x="0" y="0"/>
                  </a:moveTo>
                  <a:lnTo>
                    <a:pt x="59" y="20"/>
                  </a:lnTo>
                  <a:lnTo>
                    <a:pt x="0" y="40"/>
                  </a:lnTo>
                  <a:lnTo>
                    <a:pt x="0" y="0"/>
                  </a:lnTo>
                  <a:close/>
                </a:path>
              </a:pathLst>
            </a:custGeom>
            <a:solidFill>
              <a:srgbClr val="00FFFF"/>
            </a:solidFill>
            <a:ln w="9525">
              <a:solidFill>
                <a:schemeClr val="tx1"/>
              </a:solidFill>
              <a:round/>
              <a:headEnd/>
              <a:tailEnd/>
            </a:ln>
          </p:spPr>
          <p:txBody>
            <a:bodyPr/>
            <a:lstStyle/>
            <a:p>
              <a:endParaRPr lang="zh-CN" altLang="en-US"/>
            </a:p>
          </p:txBody>
        </p:sp>
        <p:sp>
          <p:nvSpPr>
            <p:cNvPr id="22559" name="Line 14"/>
            <p:cNvSpPr>
              <a:spLocks noChangeShapeType="1"/>
            </p:cNvSpPr>
            <p:nvPr/>
          </p:nvSpPr>
          <p:spPr bwMode="auto">
            <a:xfrm flipV="1">
              <a:off x="3105" y="320"/>
              <a:ext cx="1" cy="1750"/>
            </a:xfrm>
            <a:prstGeom prst="line">
              <a:avLst/>
            </a:prstGeom>
            <a:noFill/>
            <a:ln w="31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0" name="Freeform 15"/>
            <p:cNvSpPr>
              <a:spLocks/>
            </p:cNvSpPr>
            <p:nvPr/>
          </p:nvSpPr>
          <p:spPr bwMode="auto">
            <a:xfrm>
              <a:off x="3086" y="267"/>
              <a:ext cx="39" cy="58"/>
            </a:xfrm>
            <a:custGeom>
              <a:avLst/>
              <a:gdLst>
                <a:gd name="T0" fmla="*/ 0 w 39"/>
                <a:gd name="T1" fmla="*/ 58 h 58"/>
                <a:gd name="T2" fmla="*/ 19 w 39"/>
                <a:gd name="T3" fmla="*/ 0 h 58"/>
                <a:gd name="T4" fmla="*/ 39 w 39"/>
                <a:gd name="T5" fmla="*/ 58 h 58"/>
                <a:gd name="T6" fmla="*/ 0 w 39"/>
                <a:gd name="T7" fmla="*/ 58 h 58"/>
                <a:gd name="T8" fmla="*/ 0 60000 65536"/>
                <a:gd name="T9" fmla="*/ 0 60000 65536"/>
                <a:gd name="T10" fmla="*/ 0 60000 65536"/>
                <a:gd name="T11" fmla="*/ 0 60000 65536"/>
                <a:gd name="T12" fmla="*/ 0 w 39"/>
                <a:gd name="T13" fmla="*/ 0 h 58"/>
                <a:gd name="T14" fmla="*/ 39 w 39"/>
                <a:gd name="T15" fmla="*/ 58 h 58"/>
              </a:gdLst>
              <a:ahLst/>
              <a:cxnLst>
                <a:cxn ang="T8">
                  <a:pos x="T0" y="T1"/>
                </a:cxn>
                <a:cxn ang="T9">
                  <a:pos x="T2" y="T3"/>
                </a:cxn>
                <a:cxn ang="T10">
                  <a:pos x="T4" y="T5"/>
                </a:cxn>
                <a:cxn ang="T11">
                  <a:pos x="T6" y="T7"/>
                </a:cxn>
              </a:cxnLst>
              <a:rect l="T12" t="T13" r="T14" b="T15"/>
              <a:pathLst>
                <a:path w="39" h="58">
                  <a:moveTo>
                    <a:pt x="0" y="58"/>
                  </a:moveTo>
                  <a:lnTo>
                    <a:pt x="19" y="0"/>
                  </a:lnTo>
                  <a:lnTo>
                    <a:pt x="39" y="58"/>
                  </a:lnTo>
                  <a:lnTo>
                    <a:pt x="0" y="58"/>
                  </a:lnTo>
                  <a:close/>
                </a:path>
              </a:pathLst>
            </a:custGeom>
            <a:solidFill>
              <a:srgbClr val="FFFF99"/>
            </a:solidFill>
            <a:ln w="9525">
              <a:solidFill>
                <a:schemeClr val="tx1"/>
              </a:solidFill>
              <a:round/>
              <a:headEnd/>
              <a:tailEnd/>
            </a:ln>
          </p:spPr>
          <p:txBody>
            <a:bodyPr/>
            <a:lstStyle/>
            <a:p>
              <a:endParaRPr lang="zh-CN" altLang="en-US"/>
            </a:p>
          </p:txBody>
        </p:sp>
        <p:sp>
          <p:nvSpPr>
            <p:cNvPr id="22561" name="Line 16"/>
            <p:cNvSpPr>
              <a:spLocks noChangeShapeType="1"/>
            </p:cNvSpPr>
            <p:nvPr/>
          </p:nvSpPr>
          <p:spPr bwMode="auto">
            <a:xfrm>
              <a:off x="3061" y="1661"/>
              <a:ext cx="421" cy="401"/>
            </a:xfrm>
            <a:prstGeom prst="line">
              <a:avLst/>
            </a:prstGeom>
            <a:noFill/>
            <a:ln w="2381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2" name="Line 17"/>
            <p:cNvSpPr>
              <a:spLocks noChangeShapeType="1"/>
            </p:cNvSpPr>
            <p:nvPr/>
          </p:nvSpPr>
          <p:spPr bwMode="auto">
            <a:xfrm flipV="1">
              <a:off x="3501" y="858"/>
              <a:ext cx="1207" cy="1207"/>
            </a:xfrm>
            <a:prstGeom prst="line">
              <a:avLst/>
            </a:prstGeom>
            <a:noFill/>
            <a:ln w="23813"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3" name="Line 18"/>
            <p:cNvSpPr>
              <a:spLocks noChangeShapeType="1"/>
            </p:cNvSpPr>
            <p:nvPr/>
          </p:nvSpPr>
          <p:spPr bwMode="auto">
            <a:xfrm flipV="1">
              <a:off x="3316" y="1717"/>
              <a:ext cx="152" cy="153"/>
            </a:xfrm>
            <a:prstGeom prst="line">
              <a:avLst/>
            </a:prstGeom>
            <a:noFill/>
            <a:ln w="31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4" name="Freeform 19"/>
            <p:cNvSpPr>
              <a:spLocks/>
            </p:cNvSpPr>
            <p:nvPr/>
          </p:nvSpPr>
          <p:spPr bwMode="auto">
            <a:xfrm>
              <a:off x="3451" y="1679"/>
              <a:ext cx="55" cy="56"/>
            </a:xfrm>
            <a:custGeom>
              <a:avLst/>
              <a:gdLst>
                <a:gd name="T0" fmla="*/ 0 w 55"/>
                <a:gd name="T1" fmla="*/ 28 h 56"/>
                <a:gd name="T2" fmla="*/ 55 w 55"/>
                <a:gd name="T3" fmla="*/ 0 h 56"/>
                <a:gd name="T4" fmla="*/ 27 w 55"/>
                <a:gd name="T5" fmla="*/ 56 h 56"/>
                <a:gd name="T6" fmla="*/ 0 w 55"/>
                <a:gd name="T7" fmla="*/ 28 h 56"/>
                <a:gd name="T8" fmla="*/ 0 60000 65536"/>
                <a:gd name="T9" fmla="*/ 0 60000 65536"/>
                <a:gd name="T10" fmla="*/ 0 60000 65536"/>
                <a:gd name="T11" fmla="*/ 0 60000 65536"/>
                <a:gd name="T12" fmla="*/ 0 w 55"/>
                <a:gd name="T13" fmla="*/ 0 h 56"/>
                <a:gd name="T14" fmla="*/ 55 w 55"/>
                <a:gd name="T15" fmla="*/ 56 h 56"/>
              </a:gdLst>
              <a:ahLst/>
              <a:cxnLst>
                <a:cxn ang="T8">
                  <a:pos x="T0" y="T1"/>
                </a:cxn>
                <a:cxn ang="T9">
                  <a:pos x="T2" y="T3"/>
                </a:cxn>
                <a:cxn ang="T10">
                  <a:pos x="T4" y="T5"/>
                </a:cxn>
                <a:cxn ang="T11">
                  <a:pos x="T6" y="T7"/>
                </a:cxn>
              </a:cxnLst>
              <a:rect l="T12" t="T13" r="T14" b="T15"/>
              <a:pathLst>
                <a:path w="55" h="56">
                  <a:moveTo>
                    <a:pt x="0" y="28"/>
                  </a:moveTo>
                  <a:lnTo>
                    <a:pt x="55" y="0"/>
                  </a:lnTo>
                  <a:lnTo>
                    <a:pt x="27" y="56"/>
                  </a:lnTo>
                  <a:lnTo>
                    <a:pt x="0" y="28"/>
                  </a:lnTo>
                  <a:close/>
                </a:path>
              </a:pathLst>
            </a:custGeom>
            <a:solidFill>
              <a:srgbClr val="FF0000"/>
            </a:solidFill>
            <a:ln w="9525">
              <a:solidFill>
                <a:schemeClr val="tx1"/>
              </a:solidFill>
              <a:round/>
              <a:headEnd/>
              <a:tailEnd/>
            </a:ln>
          </p:spPr>
          <p:txBody>
            <a:bodyPr/>
            <a:lstStyle/>
            <a:p>
              <a:endParaRPr lang="zh-CN" altLang="en-US"/>
            </a:p>
          </p:txBody>
        </p:sp>
        <p:sp>
          <p:nvSpPr>
            <p:cNvPr id="22565" name="Line 20"/>
            <p:cNvSpPr>
              <a:spLocks noChangeShapeType="1"/>
            </p:cNvSpPr>
            <p:nvPr/>
          </p:nvSpPr>
          <p:spPr bwMode="auto">
            <a:xfrm>
              <a:off x="3105" y="1469"/>
              <a:ext cx="506" cy="486"/>
            </a:xfrm>
            <a:prstGeom prst="line">
              <a:avLst/>
            </a:prstGeom>
            <a:noFill/>
            <a:ln w="31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6" name="Line 21"/>
            <p:cNvSpPr>
              <a:spLocks noChangeShapeType="1"/>
            </p:cNvSpPr>
            <p:nvPr/>
          </p:nvSpPr>
          <p:spPr bwMode="auto">
            <a:xfrm>
              <a:off x="3105" y="1268"/>
              <a:ext cx="601" cy="591"/>
            </a:xfrm>
            <a:prstGeom prst="line">
              <a:avLst/>
            </a:prstGeom>
            <a:noFill/>
            <a:ln w="31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7" name="Line 22"/>
            <p:cNvSpPr>
              <a:spLocks noChangeShapeType="1"/>
            </p:cNvSpPr>
            <p:nvPr/>
          </p:nvSpPr>
          <p:spPr bwMode="auto">
            <a:xfrm>
              <a:off x="3105" y="1068"/>
              <a:ext cx="706" cy="686"/>
            </a:xfrm>
            <a:prstGeom prst="line">
              <a:avLst/>
            </a:prstGeom>
            <a:noFill/>
            <a:ln w="31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8" name="Line 23"/>
            <p:cNvSpPr>
              <a:spLocks noChangeShapeType="1"/>
            </p:cNvSpPr>
            <p:nvPr/>
          </p:nvSpPr>
          <p:spPr bwMode="auto">
            <a:xfrm>
              <a:off x="3105" y="868"/>
              <a:ext cx="811" cy="781"/>
            </a:xfrm>
            <a:prstGeom prst="line">
              <a:avLst/>
            </a:prstGeom>
            <a:noFill/>
            <a:ln w="31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9" name="Line 24"/>
            <p:cNvSpPr>
              <a:spLocks noChangeShapeType="1"/>
            </p:cNvSpPr>
            <p:nvPr/>
          </p:nvSpPr>
          <p:spPr bwMode="auto">
            <a:xfrm>
              <a:off x="3105" y="667"/>
              <a:ext cx="911" cy="882"/>
            </a:xfrm>
            <a:prstGeom prst="line">
              <a:avLst/>
            </a:prstGeom>
            <a:noFill/>
            <a:ln w="31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0" name="Line 25"/>
            <p:cNvSpPr>
              <a:spLocks noChangeShapeType="1"/>
            </p:cNvSpPr>
            <p:nvPr/>
          </p:nvSpPr>
          <p:spPr bwMode="auto">
            <a:xfrm>
              <a:off x="3306" y="637"/>
              <a:ext cx="811" cy="812"/>
            </a:xfrm>
            <a:prstGeom prst="line">
              <a:avLst/>
            </a:prstGeom>
            <a:noFill/>
            <a:ln w="31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1" name="Line 26"/>
            <p:cNvSpPr>
              <a:spLocks noChangeShapeType="1"/>
            </p:cNvSpPr>
            <p:nvPr/>
          </p:nvSpPr>
          <p:spPr bwMode="auto">
            <a:xfrm>
              <a:off x="3466" y="587"/>
              <a:ext cx="756" cy="757"/>
            </a:xfrm>
            <a:prstGeom prst="line">
              <a:avLst/>
            </a:prstGeom>
            <a:noFill/>
            <a:ln w="31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2" name="Line 27"/>
            <p:cNvSpPr>
              <a:spLocks noChangeShapeType="1"/>
            </p:cNvSpPr>
            <p:nvPr/>
          </p:nvSpPr>
          <p:spPr bwMode="auto">
            <a:xfrm>
              <a:off x="3626" y="587"/>
              <a:ext cx="676" cy="676"/>
            </a:xfrm>
            <a:prstGeom prst="line">
              <a:avLst/>
            </a:prstGeom>
            <a:noFill/>
            <a:ln w="31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3" name="Line 28"/>
            <p:cNvSpPr>
              <a:spLocks noChangeShapeType="1"/>
            </p:cNvSpPr>
            <p:nvPr/>
          </p:nvSpPr>
          <p:spPr bwMode="auto">
            <a:xfrm>
              <a:off x="3786" y="547"/>
              <a:ext cx="616" cy="616"/>
            </a:xfrm>
            <a:prstGeom prst="line">
              <a:avLst/>
            </a:prstGeom>
            <a:noFill/>
            <a:ln w="31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4" name="Line 29"/>
            <p:cNvSpPr>
              <a:spLocks noChangeShapeType="1"/>
            </p:cNvSpPr>
            <p:nvPr/>
          </p:nvSpPr>
          <p:spPr bwMode="auto">
            <a:xfrm>
              <a:off x="3987" y="547"/>
              <a:ext cx="515" cy="516"/>
            </a:xfrm>
            <a:prstGeom prst="line">
              <a:avLst/>
            </a:prstGeom>
            <a:noFill/>
            <a:ln w="31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5" name="Rectangle 30"/>
            <p:cNvSpPr>
              <a:spLocks noChangeArrowheads="1"/>
            </p:cNvSpPr>
            <p:nvPr/>
          </p:nvSpPr>
          <p:spPr bwMode="auto">
            <a:xfrm>
              <a:off x="4900" y="732"/>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rPr>
                <a:t>l</a:t>
              </a:r>
              <a:r>
                <a:rPr lang="en-US" altLang="zh-CN" sz="2000" b="1" i="1" baseline="-25000">
                  <a:latin typeface="Times New Roman" panose="02020603050405020304" pitchFamily="18" charset="0"/>
                </a:rPr>
                <a:t>2</a:t>
              </a:r>
            </a:p>
          </p:txBody>
        </p:sp>
        <p:sp>
          <p:nvSpPr>
            <p:cNvPr id="22576" name="Rectangle 31"/>
            <p:cNvSpPr>
              <a:spLocks noChangeArrowheads="1"/>
            </p:cNvSpPr>
            <p:nvPr/>
          </p:nvSpPr>
          <p:spPr bwMode="auto">
            <a:xfrm>
              <a:off x="4967" y="1933"/>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400" b="1" i="1">
                  <a:latin typeface="Times New Roman" panose="02020603050405020304" pitchFamily="18" charset="0"/>
                </a:rPr>
                <a:t>x</a:t>
              </a:r>
              <a:r>
                <a:rPr lang="en-US" altLang="zh-CN" sz="2400" b="1" i="1" baseline="-25000">
                  <a:latin typeface="Times New Roman" panose="02020603050405020304" pitchFamily="18" charset="0"/>
                </a:rPr>
                <a:t>1</a:t>
              </a:r>
            </a:p>
          </p:txBody>
        </p:sp>
        <p:sp>
          <p:nvSpPr>
            <p:cNvPr id="22577" name="Rectangle 32"/>
            <p:cNvSpPr>
              <a:spLocks noChangeArrowheads="1"/>
            </p:cNvSpPr>
            <p:nvPr/>
          </p:nvSpPr>
          <p:spPr bwMode="auto">
            <a:xfrm>
              <a:off x="3174" y="94"/>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400" b="1" i="1">
                  <a:latin typeface="Times New Roman" panose="02020603050405020304" pitchFamily="18" charset="0"/>
                </a:rPr>
                <a:t>x</a:t>
              </a:r>
              <a:r>
                <a:rPr lang="en-US" altLang="zh-CN" sz="2400" b="1" i="1" baseline="-25000">
                  <a:latin typeface="Times New Roman" panose="02020603050405020304" pitchFamily="18" charset="0"/>
                </a:rPr>
                <a:t>2</a:t>
              </a:r>
            </a:p>
          </p:txBody>
        </p:sp>
        <p:sp>
          <p:nvSpPr>
            <p:cNvPr id="22578" name="Rectangle 33"/>
            <p:cNvSpPr>
              <a:spLocks noChangeArrowheads="1"/>
            </p:cNvSpPr>
            <p:nvPr/>
          </p:nvSpPr>
          <p:spPr bwMode="auto">
            <a:xfrm>
              <a:off x="2978" y="1446"/>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rPr>
                <a:t>l</a:t>
              </a:r>
              <a:r>
                <a:rPr lang="en-US" altLang="zh-CN" sz="2000" b="1" i="1" baseline="-25000">
                  <a:latin typeface="Times New Roman" panose="02020603050405020304" pitchFamily="18" charset="0"/>
                </a:rPr>
                <a:t>1</a:t>
              </a:r>
            </a:p>
          </p:txBody>
        </p:sp>
        <p:sp>
          <p:nvSpPr>
            <p:cNvPr id="22579" name="Rectangle 34"/>
            <p:cNvSpPr>
              <a:spLocks noChangeArrowheads="1"/>
            </p:cNvSpPr>
            <p:nvPr/>
          </p:nvSpPr>
          <p:spPr bwMode="auto">
            <a:xfrm>
              <a:off x="3573" y="1484"/>
              <a:ext cx="7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400" b="1" i="1">
                  <a:latin typeface="Times New Roman" panose="02020603050405020304" pitchFamily="18" charset="0"/>
                </a:rPr>
                <a:t>z</a:t>
              </a:r>
            </a:p>
          </p:txBody>
        </p:sp>
      </p:grpSp>
      <p:grpSp>
        <p:nvGrpSpPr>
          <p:cNvPr id="3" name="Group 35"/>
          <p:cNvGrpSpPr>
            <a:grpSpLocks/>
          </p:cNvGrpSpPr>
          <p:nvPr/>
        </p:nvGrpSpPr>
        <p:grpSpPr bwMode="auto">
          <a:xfrm>
            <a:off x="4699743" y="3480916"/>
            <a:ext cx="4123372" cy="2687513"/>
            <a:chOff x="2352" y="2069"/>
            <a:chExt cx="3312" cy="2214"/>
          </a:xfrm>
        </p:grpSpPr>
        <p:sp>
          <p:nvSpPr>
            <p:cNvPr id="22541" name="AutoShape 36"/>
            <p:cNvSpPr>
              <a:spLocks noChangeAspect="1" noChangeArrowheads="1" noTextEdit="1"/>
            </p:cNvSpPr>
            <p:nvPr/>
          </p:nvSpPr>
          <p:spPr bwMode="auto">
            <a:xfrm>
              <a:off x="2352" y="2069"/>
              <a:ext cx="3312" cy="2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42" name="Line 37"/>
            <p:cNvSpPr>
              <a:spLocks noChangeShapeType="1"/>
            </p:cNvSpPr>
            <p:nvPr/>
          </p:nvSpPr>
          <p:spPr bwMode="auto">
            <a:xfrm>
              <a:off x="2749" y="4081"/>
              <a:ext cx="2479" cy="1"/>
            </a:xfrm>
            <a:prstGeom prst="line">
              <a:avLst/>
            </a:prstGeom>
            <a:noFill/>
            <a:ln w="31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3" name="Freeform 38"/>
            <p:cNvSpPr>
              <a:spLocks/>
            </p:cNvSpPr>
            <p:nvPr/>
          </p:nvSpPr>
          <p:spPr bwMode="auto">
            <a:xfrm>
              <a:off x="5223" y="4062"/>
              <a:ext cx="57" cy="38"/>
            </a:xfrm>
            <a:custGeom>
              <a:avLst/>
              <a:gdLst>
                <a:gd name="T0" fmla="*/ 0 w 57"/>
                <a:gd name="T1" fmla="*/ 0 h 38"/>
                <a:gd name="T2" fmla="*/ 57 w 57"/>
                <a:gd name="T3" fmla="*/ 19 h 38"/>
                <a:gd name="T4" fmla="*/ 0 w 57"/>
                <a:gd name="T5" fmla="*/ 38 h 38"/>
                <a:gd name="T6" fmla="*/ 0 w 57"/>
                <a:gd name="T7" fmla="*/ 0 h 38"/>
                <a:gd name="T8" fmla="*/ 0 60000 65536"/>
                <a:gd name="T9" fmla="*/ 0 60000 65536"/>
                <a:gd name="T10" fmla="*/ 0 60000 65536"/>
                <a:gd name="T11" fmla="*/ 0 60000 65536"/>
                <a:gd name="T12" fmla="*/ 0 w 57"/>
                <a:gd name="T13" fmla="*/ 0 h 38"/>
                <a:gd name="T14" fmla="*/ 57 w 57"/>
                <a:gd name="T15" fmla="*/ 38 h 38"/>
              </a:gdLst>
              <a:ahLst/>
              <a:cxnLst>
                <a:cxn ang="T8">
                  <a:pos x="T0" y="T1"/>
                </a:cxn>
                <a:cxn ang="T9">
                  <a:pos x="T2" y="T3"/>
                </a:cxn>
                <a:cxn ang="T10">
                  <a:pos x="T4" y="T5"/>
                </a:cxn>
                <a:cxn ang="T11">
                  <a:pos x="T6" y="T7"/>
                </a:cxn>
              </a:cxnLst>
              <a:rect l="T12" t="T13" r="T14" b="T15"/>
              <a:pathLst>
                <a:path w="57" h="38">
                  <a:moveTo>
                    <a:pt x="0" y="0"/>
                  </a:moveTo>
                  <a:lnTo>
                    <a:pt x="57" y="19"/>
                  </a:lnTo>
                  <a:lnTo>
                    <a:pt x="0" y="38"/>
                  </a:lnTo>
                  <a:lnTo>
                    <a:pt x="0" y="0"/>
                  </a:lnTo>
                  <a:close/>
                </a:path>
              </a:pathLst>
            </a:custGeom>
            <a:solidFill>
              <a:srgbClr val="FFFF99"/>
            </a:solidFill>
            <a:ln w="9525">
              <a:solidFill>
                <a:schemeClr val="tx1"/>
              </a:solidFill>
              <a:round/>
              <a:headEnd/>
              <a:tailEnd/>
            </a:ln>
          </p:spPr>
          <p:txBody>
            <a:bodyPr/>
            <a:lstStyle/>
            <a:p>
              <a:endParaRPr lang="zh-CN" altLang="en-US"/>
            </a:p>
          </p:txBody>
        </p:sp>
        <p:sp>
          <p:nvSpPr>
            <p:cNvPr id="22544" name="Line 39"/>
            <p:cNvSpPr>
              <a:spLocks noChangeShapeType="1"/>
            </p:cNvSpPr>
            <p:nvPr/>
          </p:nvSpPr>
          <p:spPr bwMode="auto">
            <a:xfrm flipV="1">
              <a:off x="3528" y="2380"/>
              <a:ext cx="1" cy="1701"/>
            </a:xfrm>
            <a:prstGeom prst="line">
              <a:avLst/>
            </a:prstGeom>
            <a:noFill/>
            <a:ln w="31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5" name="Freeform 40"/>
            <p:cNvSpPr>
              <a:spLocks/>
            </p:cNvSpPr>
            <p:nvPr/>
          </p:nvSpPr>
          <p:spPr bwMode="auto">
            <a:xfrm>
              <a:off x="3509" y="2328"/>
              <a:ext cx="38" cy="57"/>
            </a:xfrm>
            <a:custGeom>
              <a:avLst/>
              <a:gdLst>
                <a:gd name="T0" fmla="*/ 0 w 38"/>
                <a:gd name="T1" fmla="*/ 57 h 57"/>
                <a:gd name="T2" fmla="*/ 19 w 38"/>
                <a:gd name="T3" fmla="*/ 0 h 57"/>
                <a:gd name="T4" fmla="*/ 38 w 38"/>
                <a:gd name="T5" fmla="*/ 57 h 57"/>
                <a:gd name="T6" fmla="*/ 0 w 38"/>
                <a:gd name="T7" fmla="*/ 57 h 57"/>
                <a:gd name="T8" fmla="*/ 0 60000 65536"/>
                <a:gd name="T9" fmla="*/ 0 60000 65536"/>
                <a:gd name="T10" fmla="*/ 0 60000 65536"/>
                <a:gd name="T11" fmla="*/ 0 60000 65536"/>
                <a:gd name="T12" fmla="*/ 0 w 38"/>
                <a:gd name="T13" fmla="*/ 0 h 57"/>
                <a:gd name="T14" fmla="*/ 38 w 38"/>
                <a:gd name="T15" fmla="*/ 57 h 57"/>
              </a:gdLst>
              <a:ahLst/>
              <a:cxnLst>
                <a:cxn ang="T8">
                  <a:pos x="T0" y="T1"/>
                </a:cxn>
                <a:cxn ang="T9">
                  <a:pos x="T2" y="T3"/>
                </a:cxn>
                <a:cxn ang="T10">
                  <a:pos x="T4" y="T5"/>
                </a:cxn>
                <a:cxn ang="T11">
                  <a:pos x="T6" y="T7"/>
                </a:cxn>
              </a:cxnLst>
              <a:rect l="T12" t="T13" r="T14" b="T15"/>
              <a:pathLst>
                <a:path w="38" h="57">
                  <a:moveTo>
                    <a:pt x="0" y="57"/>
                  </a:moveTo>
                  <a:lnTo>
                    <a:pt x="19" y="0"/>
                  </a:lnTo>
                  <a:lnTo>
                    <a:pt x="38" y="57"/>
                  </a:lnTo>
                  <a:lnTo>
                    <a:pt x="0" y="57"/>
                  </a:lnTo>
                  <a:close/>
                </a:path>
              </a:pathLst>
            </a:custGeom>
            <a:solidFill>
              <a:srgbClr val="FFFF99"/>
            </a:solidFill>
            <a:ln w="9525">
              <a:solidFill>
                <a:schemeClr val="tx1"/>
              </a:solidFill>
              <a:round/>
              <a:headEnd/>
              <a:tailEnd/>
            </a:ln>
          </p:spPr>
          <p:txBody>
            <a:bodyPr/>
            <a:lstStyle/>
            <a:p>
              <a:endParaRPr lang="zh-CN" altLang="en-US"/>
            </a:p>
          </p:txBody>
        </p:sp>
        <p:sp>
          <p:nvSpPr>
            <p:cNvPr id="22546" name="Line 41"/>
            <p:cNvSpPr>
              <a:spLocks noChangeShapeType="1"/>
            </p:cNvSpPr>
            <p:nvPr/>
          </p:nvSpPr>
          <p:spPr bwMode="auto">
            <a:xfrm flipV="1">
              <a:off x="3139" y="2562"/>
              <a:ext cx="1518" cy="1519"/>
            </a:xfrm>
            <a:prstGeom prst="line">
              <a:avLst/>
            </a:prstGeom>
            <a:noFill/>
            <a:ln w="31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7" name="Line 42"/>
            <p:cNvSpPr>
              <a:spLocks noChangeShapeType="1"/>
            </p:cNvSpPr>
            <p:nvPr/>
          </p:nvSpPr>
          <p:spPr bwMode="auto">
            <a:xfrm flipH="1" flipV="1">
              <a:off x="2633" y="3594"/>
              <a:ext cx="486" cy="487"/>
            </a:xfrm>
            <a:prstGeom prst="line">
              <a:avLst/>
            </a:prstGeom>
            <a:noFill/>
            <a:ln w="31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8" name="Line 43"/>
            <p:cNvSpPr>
              <a:spLocks noChangeShapeType="1"/>
            </p:cNvSpPr>
            <p:nvPr/>
          </p:nvSpPr>
          <p:spPr bwMode="auto">
            <a:xfrm flipH="1" flipV="1">
              <a:off x="4358" y="2564"/>
              <a:ext cx="148" cy="149"/>
            </a:xfrm>
            <a:prstGeom prst="line">
              <a:avLst/>
            </a:prstGeom>
            <a:noFill/>
            <a:ln w="31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9" name="Freeform 44"/>
            <p:cNvSpPr>
              <a:spLocks/>
            </p:cNvSpPr>
            <p:nvPr/>
          </p:nvSpPr>
          <p:spPr bwMode="auto">
            <a:xfrm>
              <a:off x="4321" y="2528"/>
              <a:ext cx="54" cy="53"/>
            </a:xfrm>
            <a:custGeom>
              <a:avLst/>
              <a:gdLst>
                <a:gd name="T0" fmla="*/ 27 w 54"/>
                <a:gd name="T1" fmla="*/ 53 h 53"/>
                <a:gd name="T2" fmla="*/ 0 w 54"/>
                <a:gd name="T3" fmla="*/ 0 h 53"/>
                <a:gd name="T4" fmla="*/ 54 w 54"/>
                <a:gd name="T5" fmla="*/ 26 h 53"/>
                <a:gd name="T6" fmla="*/ 27 w 54"/>
                <a:gd name="T7" fmla="*/ 53 h 53"/>
                <a:gd name="T8" fmla="*/ 0 60000 65536"/>
                <a:gd name="T9" fmla="*/ 0 60000 65536"/>
                <a:gd name="T10" fmla="*/ 0 60000 65536"/>
                <a:gd name="T11" fmla="*/ 0 60000 65536"/>
                <a:gd name="T12" fmla="*/ 0 w 54"/>
                <a:gd name="T13" fmla="*/ 0 h 53"/>
                <a:gd name="T14" fmla="*/ 54 w 54"/>
                <a:gd name="T15" fmla="*/ 53 h 53"/>
              </a:gdLst>
              <a:ahLst/>
              <a:cxnLst>
                <a:cxn ang="T8">
                  <a:pos x="T0" y="T1"/>
                </a:cxn>
                <a:cxn ang="T9">
                  <a:pos x="T2" y="T3"/>
                </a:cxn>
                <a:cxn ang="T10">
                  <a:pos x="T4" y="T5"/>
                </a:cxn>
                <a:cxn ang="T11">
                  <a:pos x="T6" y="T7"/>
                </a:cxn>
              </a:cxnLst>
              <a:rect l="T12" t="T13" r="T14" b="T15"/>
              <a:pathLst>
                <a:path w="54" h="53">
                  <a:moveTo>
                    <a:pt x="27" y="53"/>
                  </a:moveTo>
                  <a:lnTo>
                    <a:pt x="0" y="0"/>
                  </a:lnTo>
                  <a:lnTo>
                    <a:pt x="54" y="26"/>
                  </a:lnTo>
                  <a:lnTo>
                    <a:pt x="27" y="53"/>
                  </a:lnTo>
                  <a:close/>
                </a:path>
              </a:pathLst>
            </a:custGeom>
            <a:solidFill>
              <a:srgbClr val="FFFF99"/>
            </a:solidFill>
            <a:ln w="9525">
              <a:solidFill>
                <a:schemeClr val="tx1"/>
              </a:solidFill>
              <a:round/>
              <a:headEnd/>
              <a:tailEnd/>
            </a:ln>
          </p:spPr>
          <p:txBody>
            <a:bodyPr/>
            <a:lstStyle/>
            <a:p>
              <a:endParaRPr lang="zh-CN" altLang="en-US"/>
            </a:p>
          </p:txBody>
        </p:sp>
        <p:sp>
          <p:nvSpPr>
            <p:cNvPr id="22550" name="Line 45"/>
            <p:cNvSpPr>
              <a:spLocks noChangeShapeType="1"/>
            </p:cNvSpPr>
            <p:nvPr/>
          </p:nvSpPr>
          <p:spPr bwMode="auto">
            <a:xfrm flipH="1">
              <a:off x="2767" y="3813"/>
              <a:ext cx="85" cy="85"/>
            </a:xfrm>
            <a:prstGeom prst="line">
              <a:avLst/>
            </a:prstGeom>
            <a:noFill/>
            <a:ln w="31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Freeform 46"/>
            <p:cNvSpPr>
              <a:spLocks/>
            </p:cNvSpPr>
            <p:nvPr/>
          </p:nvSpPr>
          <p:spPr bwMode="auto">
            <a:xfrm>
              <a:off x="2730" y="3881"/>
              <a:ext cx="54" cy="54"/>
            </a:xfrm>
            <a:custGeom>
              <a:avLst/>
              <a:gdLst>
                <a:gd name="T0" fmla="*/ 54 w 54"/>
                <a:gd name="T1" fmla="*/ 27 h 54"/>
                <a:gd name="T2" fmla="*/ 0 w 54"/>
                <a:gd name="T3" fmla="*/ 54 h 54"/>
                <a:gd name="T4" fmla="*/ 27 w 54"/>
                <a:gd name="T5" fmla="*/ 0 h 54"/>
                <a:gd name="T6" fmla="*/ 54 w 54"/>
                <a:gd name="T7" fmla="*/ 27 h 54"/>
                <a:gd name="T8" fmla="*/ 0 60000 65536"/>
                <a:gd name="T9" fmla="*/ 0 60000 65536"/>
                <a:gd name="T10" fmla="*/ 0 60000 65536"/>
                <a:gd name="T11" fmla="*/ 0 60000 65536"/>
                <a:gd name="T12" fmla="*/ 0 w 54"/>
                <a:gd name="T13" fmla="*/ 0 h 54"/>
                <a:gd name="T14" fmla="*/ 54 w 54"/>
                <a:gd name="T15" fmla="*/ 54 h 54"/>
              </a:gdLst>
              <a:ahLst/>
              <a:cxnLst>
                <a:cxn ang="T8">
                  <a:pos x="T0" y="T1"/>
                </a:cxn>
                <a:cxn ang="T9">
                  <a:pos x="T2" y="T3"/>
                </a:cxn>
                <a:cxn ang="T10">
                  <a:pos x="T4" y="T5"/>
                </a:cxn>
                <a:cxn ang="T11">
                  <a:pos x="T6" y="T7"/>
                </a:cxn>
              </a:cxnLst>
              <a:rect l="T12" t="T13" r="T14" b="T15"/>
              <a:pathLst>
                <a:path w="54" h="54">
                  <a:moveTo>
                    <a:pt x="54" y="27"/>
                  </a:moveTo>
                  <a:lnTo>
                    <a:pt x="0" y="54"/>
                  </a:lnTo>
                  <a:lnTo>
                    <a:pt x="27" y="0"/>
                  </a:lnTo>
                  <a:lnTo>
                    <a:pt x="54" y="27"/>
                  </a:lnTo>
                  <a:close/>
                </a:path>
              </a:pathLst>
            </a:custGeom>
            <a:solidFill>
              <a:srgbClr val="FFFF99"/>
            </a:solidFill>
            <a:ln w="9525">
              <a:solidFill>
                <a:schemeClr val="tx1"/>
              </a:solidFill>
              <a:round/>
              <a:headEnd/>
              <a:tailEnd/>
            </a:ln>
          </p:spPr>
          <p:txBody>
            <a:bodyPr/>
            <a:lstStyle/>
            <a:p>
              <a:endParaRPr lang="zh-CN" altLang="en-US"/>
            </a:p>
          </p:txBody>
        </p:sp>
        <p:sp>
          <p:nvSpPr>
            <p:cNvPr id="22552" name="Rectangle 47"/>
            <p:cNvSpPr>
              <a:spLocks noChangeArrowheads="1"/>
            </p:cNvSpPr>
            <p:nvPr/>
          </p:nvSpPr>
          <p:spPr bwMode="auto">
            <a:xfrm>
              <a:off x="5388" y="3974"/>
              <a:ext cx="14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400" b="1" i="1">
                  <a:latin typeface="Times New Roman" panose="02020603050405020304" pitchFamily="18" charset="0"/>
                </a:rPr>
                <a:t>y</a:t>
              </a:r>
              <a:r>
                <a:rPr lang="en-US" altLang="zh-CN" sz="2400" b="1" i="1" baseline="-25000">
                  <a:latin typeface="Times New Roman" panose="02020603050405020304" pitchFamily="18" charset="0"/>
                </a:rPr>
                <a:t>1</a:t>
              </a:r>
            </a:p>
          </p:txBody>
        </p:sp>
        <p:sp>
          <p:nvSpPr>
            <p:cNvPr id="22553" name="Rectangle 48"/>
            <p:cNvSpPr>
              <a:spLocks noChangeArrowheads="1"/>
            </p:cNvSpPr>
            <p:nvPr/>
          </p:nvSpPr>
          <p:spPr bwMode="auto">
            <a:xfrm>
              <a:off x="3593" y="2178"/>
              <a:ext cx="14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400" b="1" i="1">
                  <a:latin typeface="Times New Roman" panose="02020603050405020304" pitchFamily="18" charset="0"/>
                </a:rPr>
                <a:t>y</a:t>
              </a:r>
              <a:r>
                <a:rPr lang="en-US" altLang="zh-CN" sz="2400" b="1" i="1" baseline="-25000">
                  <a:latin typeface="Times New Roman" panose="02020603050405020304" pitchFamily="18" charset="0"/>
                </a:rPr>
                <a:t>2</a:t>
              </a:r>
            </a:p>
          </p:txBody>
        </p:sp>
        <p:sp>
          <p:nvSpPr>
            <p:cNvPr id="22554" name="Rectangle 49"/>
            <p:cNvSpPr>
              <a:spLocks noChangeArrowheads="1"/>
            </p:cNvSpPr>
            <p:nvPr/>
          </p:nvSpPr>
          <p:spPr bwMode="auto">
            <a:xfrm>
              <a:off x="4743" y="2452"/>
              <a:ext cx="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000" b="1" i="1">
                  <a:latin typeface="Times New Roman" panose="02020603050405020304" pitchFamily="18" charset="0"/>
                </a:rPr>
                <a:t>l</a:t>
              </a:r>
              <a:r>
                <a:rPr lang="en-US" altLang="zh-CN" sz="2000" b="1" i="1" baseline="-25000">
                  <a:latin typeface="Times New Roman" panose="02020603050405020304" pitchFamily="18" charset="0"/>
                </a:rPr>
                <a:t>1</a:t>
              </a:r>
            </a:p>
          </p:txBody>
        </p:sp>
        <p:sp>
          <p:nvSpPr>
            <p:cNvPr id="22555" name="Rectangle 50"/>
            <p:cNvSpPr>
              <a:spLocks noChangeArrowheads="1"/>
            </p:cNvSpPr>
            <p:nvPr/>
          </p:nvSpPr>
          <p:spPr bwMode="auto">
            <a:xfrm>
              <a:off x="2699" y="3430"/>
              <a:ext cx="1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400" b="1" i="1">
                  <a:latin typeface="Times New Roman" panose="02020603050405020304" pitchFamily="18" charset="0"/>
                </a:rPr>
                <a:t>l</a:t>
              </a:r>
              <a:r>
                <a:rPr lang="en-US" altLang="zh-CN" sz="2400" b="1" i="1" baseline="-25000">
                  <a:latin typeface="Times New Roman" panose="02020603050405020304" pitchFamily="18" charset="0"/>
                </a:rPr>
                <a:t>2</a:t>
              </a:r>
            </a:p>
          </p:txBody>
        </p:sp>
      </p:grpSp>
    </p:spTree>
    <p:extLst>
      <p:ext uri="{BB962C8B-B14F-4D97-AF65-F5344CB8AC3E}">
        <p14:creationId xmlns:p14="http://schemas.microsoft.com/office/powerpoint/2010/main" val="8934135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40645"/>
                                        </p:tgtEl>
                                        <p:attrNameLst>
                                          <p:attrName>style.visibility</p:attrName>
                                        </p:attrNameLst>
                                      </p:cBhvr>
                                      <p:to>
                                        <p:strVal val="visible"/>
                                      </p:to>
                                    </p:set>
                                    <p:animEffect transition="in" filter="barn(outHorizontal)">
                                      <p:cBhvr>
                                        <p:cTn id="12" dur="500"/>
                                        <p:tgtEl>
                                          <p:spTgt spid="2406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240647"/>
                                        </p:tgtEl>
                                        <p:attrNameLst>
                                          <p:attrName>style.visibility</p:attrName>
                                        </p:attrNameLst>
                                      </p:cBhvr>
                                      <p:to>
                                        <p:strVal val="visible"/>
                                      </p:to>
                                    </p:set>
                                    <p:animEffect transition="in" filter="barn(outHorizontal)">
                                      <p:cBhvr>
                                        <p:cTn id="17" dur="500"/>
                                        <p:tgtEl>
                                          <p:spTgt spid="2406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240649"/>
                                        </p:tgtEl>
                                        <p:attrNameLst>
                                          <p:attrName>style.visibility</p:attrName>
                                        </p:attrNameLst>
                                      </p:cBhvr>
                                      <p:to>
                                        <p:strVal val="visible"/>
                                      </p:to>
                                    </p:set>
                                    <p:animEffect transition="in" filter="barn(outHorizontal)">
                                      <p:cBhvr>
                                        <p:cTn id="27" dur="500"/>
                                        <p:tgtEl>
                                          <p:spTgt spid="240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5" grpId="0" autoUpdateAnimBg="0"/>
      <p:bldP spid="24064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107504" y="-49679"/>
            <a:ext cx="54152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800" b="1" dirty="0">
                <a:latin typeface="楷体_GB2312" pitchFamily="49" charset="-122"/>
                <a:ea typeface="楷体_GB2312" pitchFamily="49" charset="-122"/>
              </a:rPr>
              <a:t>定理：</a:t>
            </a:r>
            <a:r>
              <a:rPr kumimoji="1" lang="zh-CN" altLang="en-US" sz="2800" b="1" u="sng" dirty="0">
                <a:solidFill>
                  <a:srgbClr val="FF0000"/>
                </a:solidFill>
                <a:latin typeface="楷体_GB2312" pitchFamily="49" charset="-122"/>
                <a:ea typeface="楷体_GB2312" pitchFamily="49" charset="-122"/>
              </a:rPr>
              <a:t>互补松驰定理</a:t>
            </a:r>
            <a:r>
              <a:rPr kumimoji="1" lang="en-US" altLang="zh-CN" sz="2800" b="1" u="sng" dirty="0">
                <a:solidFill>
                  <a:srgbClr val="FF0000"/>
                </a:solidFill>
                <a:latin typeface="楷体_GB2312" pitchFamily="49" charset="-122"/>
                <a:ea typeface="楷体_GB2312" pitchFamily="49" charset="-122"/>
              </a:rPr>
              <a:t>(</a:t>
            </a:r>
            <a:r>
              <a:rPr kumimoji="1" lang="zh-CN" altLang="en-US" sz="2800" b="1" u="sng" dirty="0">
                <a:solidFill>
                  <a:srgbClr val="FF0000"/>
                </a:solidFill>
                <a:latin typeface="楷体_GB2312" pitchFamily="49" charset="-122"/>
                <a:ea typeface="楷体_GB2312" pitchFamily="49" charset="-122"/>
              </a:rPr>
              <a:t>对称形式）</a:t>
            </a:r>
          </a:p>
        </p:txBody>
      </p:sp>
      <p:graphicFrame>
        <p:nvGraphicFramePr>
          <p:cNvPr id="3" name="Object 4"/>
          <p:cNvGraphicFramePr>
            <a:graphicFrameLocks noChangeAspect="1"/>
          </p:cNvGraphicFramePr>
          <p:nvPr>
            <p:extLst>
              <p:ext uri="{D42A27DB-BD31-4B8C-83A1-F6EECF244321}">
                <p14:modId xmlns:p14="http://schemas.microsoft.com/office/powerpoint/2010/main" val="525692711"/>
              </p:ext>
            </p:extLst>
          </p:nvPr>
        </p:nvGraphicFramePr>
        <p:xfrm>
          <a:off x="539552" y="692696"/>
          <a:ext cx="7577137" cy="860425"/>
        </p:xfrm>
        <a:graphic>
          <a:graphicData uri="http://schemas.openxmlformats.org/presentationml/2006/ole">
            <mc:AlternateContent xmlns:mc="http://schemas.openxmlformats.org/markup-compatibility/2006">
              <mc:Choice xmlns:v="urn:schemas-microsoft-com:vml" Requires="v">
                <p:oleObj spid="_x0000_s160268" name="Equation" r:id="rId3" imgW="3657600" imgH="457200" progId="Equation.DSMT4">
                  <p:embed/>
                </p:oleObj>
              </mc:Choice>
              <mc:Fallback>
                <p:oleObj name="Equation" r:id="rId3" imgW="3657600" imgH="457200" progId="Equation.DSMT4">
                  <p:embed/>
                  <p:pic>
                    <p:nvPicPr>
                      <p:cNvPr id="65540" name="Object 4"/>
                      <p:cNvPicPr>
                        <a:picLocks noChangeAspect="1" noChangeArrowheads="1"/>
                      </p:cNvPicPr>
                      <p:nvPr/>
                    </p:nvPicPr>
                    <p:blipFill>
                      <a:blip r:embed="rId4"/>
                      <a:srcRect/>
                      <a:stretch>
                        <a:fillRect/>
                      </a:stretch>
                    </p:blipFill>
                    <p:spPr bwMode="auto">
                      <a:xfrm>
                        <a:off x="539552" y="692696"/>
                        <a:ext cx="7577137"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1"/>
          <p:cNvGraphicFramePr>
            <a:graphicFrameLocks noChangeAspect="1"/>
          </p:cNvGraphicFramePr>
          <p:nvPr>
            <p:extLst>
              <p:ext uri="{D42A27DB-BD31-4B8C-83A1-F6EECF244321}">
                <p14:modId xmlns:p14="http://schemas.microsoft.com/office/powerpoint/2010/main" val="1603351766"/>
              </p:ext>
            </p:extLst>
          </p:nvPr>
        </p:nvGraphicFramePr>
        <p:xfrm>
          <a:off x="1302371" y="2178001"/>
          <a:ext cx="3070225" cy="520700"/>
        </p:xfrm>
        <a:graphic>
          <a:graphicData uri="http://schemas.openxmlformats.org/presentationml/2006/ole">
            <mc:AlternateContent xmlns:mc="http://schemas.openxmlformats.org/markup-compatibility/2006">
              <mc:Choice xmlns:v="urn:schemas-microsoft-com:vml" Requires="v">
                <p:oleObj spid="_x0000_s160269" name="Equation" r:id="rId5" imgW="1498320" imgH="253800" progId="Equation.DSMT4">
                  <p:embed/>
                </p:oleObj>
              </mc:Choice>
              <mc:Fallback>
                <p:oleObj name="Equation" r:id="rId5" imgW="1498320" imgH="253800" progId="Equation.DSMT4">
                  <p:embed/>
                  <p:pic>
                    <p:nvPicPr>
                      <p:cNvPr id="65547"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2371" y="2178001"/>
                        <a:ext cx="3070225"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2"/>
          <p:cNvGraphicFramePr>
            <a:graphicFrameLocks noChangeAspect="1"/>
          </p:cNvGraphicFramePr>
          <p:nvPr>
            <p:extLst>
              <p:ext uri="{D42A27DB-BD31-4B8C-83A1-F6EECF244321}">
                <p14:modId xmlns:p14="http://schemas.microsoft.com/office/powerpoint/2010/main" val="276453996"/>
              </p:ext>
            </p:extLst>
          </p:nvPr>
        </p:nvGraphicFramePr>
        <p:xfrm>
          <a:off x="513383" y="2073226"/>
          <a:ext cx="569913" cy="568325"/>
        </p:xfrm>
        <a:graphic>
          <a:graphicData uri="http://schemas.openxmlformats.org/presentationml/2006/ole">
            <mc:AlternateContent xmlns:mc="http://schemas.openxmlformats.org/markup-compatibility/2006">
              <mc:Choice xmlns:v="urn:schemas-microsoft-com:vml" Requires="v">
                <p:oleObj spid="_x0000_s160270" name="Equation" r:id="rId7" imgW="203040" imgH="203040" progId="Equation.DSMT4">
                  <p:embed/>
                </p:oleObj>
              </mc:Choice>
              <mc:Fallback>
                <p:oleObj name="Equation" r:id="rId7" imgW="203040" imgH="203040" progId="Equation.DSMT4">
                  <p:embed/>
                  <p:pic>
                    <p:nvPicPr>
                      <p:cNvPr id="65548"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3383" y="2073226"/>
                        <a:ext cx="569913"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3"/>
          <p:cNvGraphicFramePr>
            <a:graphicFrameLocks noChangeAspect="1"/>
          </p:cNvGraphicFramePr>
          <p:nvPr>
            <p:extLst>
              <p:ext uri="{D42A27DB-BD31-4B8C-83A1-F6EECF244321}">
                <p14:modId xmlns:p14="http://schemas.microsoft.com/office/powerpoint/2010/main" val="2042628178"/>
              </p:ext>
            </p:extLst>
          </p:nvPr>
        </p:nvGraphicFramePr>
        <p:xfrm>
          <a:off x="513383" y="2741564"/>
          <a:ext cx="641350" cy="569912"/>
        </p:xfrm>
        <a:graphic>
          <a:graphicData uri="http://schemas.openxmlformats.org/presentationml/2006/ole">
            <mc:AlternateContent xmlns:mc="http://schemas.openxmlformats.org/markup-compatibility/2006">
              <mc:Choice xmlns:v="urn:schemas-microsoft-com:vml" Requires="v">
                <p:oleObj spid="_x0000_s160271" name="Equation" r:id="rId9" imgW="228600" imgH="203040" progId="Equation.DSMT4">
                  <p:embed/>
                </p:oleObj>
              </mc:Choice>
              <mc:Fallback>
                <p:oleObj name="Equation" r:id="rId9" imgW="228600" imgH="203040" progId="Equation.DSMT4">
                  <p:embed/>
                  <p:pic>
                    <p:nvPicPr>
                      <p:cNvPr id="65549"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3383" y="2741564"/>
                        <a:ext cx="641350"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4"/>
          <p:cNvGraphicFramePr>
            <a:graphicFrameLocks noChangeAspect="1"/>
          </p:cNvGraphicFramePr>
          <p:nvPr>
            <p:extLst>
              <p:ext uri="{D42A27DB-BD31-4B8C-83A1-F6EECF244321}">
                <p14:modId xmlns:p14="http://schemas.microsoft.com/office/powerpoint/2010/main" val="1638465242"/>
              </p:ext>
            </p:extLst>
          </p:nvPr>
        </p:nvGraphicFramePr>
        <p:xfrm>
          <a:off x="1289671" y="2855864"/>
          <a:ext cx="2947987" cy="493712"/>
        </p:xfrm>
        <a:graphic>
          <a:graphicData uri="http://schemas.openxmlformats.org/presentationml/2006/ole">
            <mc:AlternateContent xmlns:mc="http://schemas.openxmlformats.org/markup-compatibility/2006">
              <mc:Choice xmlns:v="urn:schemas-microsoft-com:vml" Requires="v">
                <p:oleObj spid="_x0000_s160272" name="Equation" r:id="rId11" imgW="1511280" imgH="253800" progId="Equation.DSMT4">
                  <p:embed/>
                </p:oleObj>
              </mc:Choice>
              <mc:Fallback>
                <p:oleObj name="Equation" r:id="rId11" imgW="1511280" imgH="253800" progId="Equation.DSMT4">
                  <p:embed/>
                  <p:pic>
                    <p:nvPicPr>
                      <p:cNvPr id="6555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89671" y="2855864"/>
                        <a:ext cx="2947987"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5"/>
          <p:cNvGraphicFramePr>
            <a:graphicFrameLocks noChangeAspect="1"/>
          </p:cNvGraphicFramePr>
          <p:nvPr>
            <p:extLst>
              <p:ext uri="{D42A27DB-BD31-4B8C-83A1-F6EECF244321}">
                <p14:modId xmlns:p14="http://schemas.microsoft.com/office/powerpoint/2010/main" val="698167797"/>
              </p:ext>
            </p:extLst>
          </p:nvPr>
        </p:nvGraphicFramePr>
        <p:xfrm>
          <a:off x="513383" y="3503564"/>
          <a:ext cx="604838" cy="569912"/>
        </p:xfrm>
        <a:graphic>
          <a:graphicData uri="http://schemas.openxmlformats.org/presentationml/2006/ole">
            <mc:AlternateContent xmlns:mc="http://schemas.openxmlformats.org/markup-compatibility/2006">
              <mc:Choice xmlns:v="urn:schemas-microsoft-com:vml" Requires="v">
                <p:oleObj spid="_x0000_s160273" name="Equation" r:id="rId13" imgW="215640" imgH="203040" progId="Equation.DSMT4">
                  <p:embed/>
                </p:oleObj>
              </mc:Choice>
              <mc:Fallback>
                <p:oleObj name="Equation" r:id="rId13" imgW="215640" imgH="203040" progId="Equation.DSMT4">
                  <p:embed/>
                  <p:pic>
                    <p:nvPicPr>
                      <p:cNvPr id="65551"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3383" y="3503564"/>
                        <a:ext cx="604838"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6"/>
          <p:cNvGraphicFramePr>
            <a:graphicFrameLocks noChangeAspect="1"/>
          </p:cNvGraphicFramePr>
          <p:nvPr>
            <p:extLst>
              <p:ext uri="{D42A27DB-BD31-4B8C-83A1-F6EECF244321}">
                <p14:modId xmlns:p14="http://schemas.microsoft.com/office/powerpoint/2010/main" val="3174112327"/>
              </p:ext>
            </p:extLst>
          </p:nvPr>
        </p:nvGraphicFramePr>
        <p:xfrm>
          <a:off x="1330946" y="3576589"/>
          <a:ext cx="2913062" cy="493712"/>
        </p:xfrm>
        <a:graphic>
          <a:graphicData uri="http://schemas.openxmlformats.org/presentationml/2006/ole">
            <mc:AlternateContent xmlns:mc="http://schemas.openxmlformats.org/markup-compatibility/2006">
              <mc:Choice xmlns:v="urn:schemas-microsoft-com:vml" Requires="v">
                <p:oleObj spid="_x0000_s160274" name="Equation" r:id="rId15" imgW="1422360" imgH="241200" progId="Equation.DSMT4">
                  <p:embed/>
                </p:oleObj>
              </mc:Choice>
              <mc:Fallback>
                <p:oleObj name="Equation" r:id="rId15" imgW="1422360" imgH="241200" progId="Equation.DSMT4">
                  <p:embed/>
                  <p:pic>
                    <p:nvPicPr>
                      <p:cNvPr id="65552"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30946" y="3576589"/>
                        <a:ext cx="2913062"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7"/>
          <p:cNvGraphicFramePr>
            <a:graphicFrameLocks noChangeAspect="1"/>
          </p:cNvGraphicFramePr>
          <p:nvPr>
            <p:extLst>
              <p:ext uri="{D42A27DB-BD31-4B8C-83A1-F6EECF244321}">
                <p14:modId xmlns:p14="http://schemas.microsoft.com/office/powerpoint/2010/main" val="243303869"/>
              </p:ext>
            </p:extLst>
          </p:nvPr>
        </p:nvGraphicFramePr>
        <p:xfrm>
          <a:off x="513383" y="4341764"/>
          <a:ext cx="639763" cy="568325"/>
        </p:xfrm>
        <a:graphic>
          <a:graphicData uri="http://schemas.openxmlformats.org/presentationml/2006/ole">
            <mc:AlternateContent xmlns:mc="http://schemas.openxmlformats.org/markup-compatibility/2006">
              <mc:Choice xmlns:v="urn:schemas-microsoft-com:vml" Requires="v">
                <p:oleObj spid="_x0000_s160275" name="Equation" r:id="rId17" imgW="228600" imgH="203040" progId="Equation.DSMT4">
                  <p:embed/>
                </p:oleObj>
              </mc:Choice>
              <mc:Fallback>
                <p:oleObj name="Equation" r:id="rId17" imgW="228600" imgH="203040" progId="Equation.DSMT4">
                  <p:embed/>
                  <p:pic>
                    <p:nvPicPr>
                      <p:cNvPr id="65553"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3383" y="4341764"/>
                        <a:ext cx="639763"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8"/>
          <p:cNvGraphicFramePr>
            <a:graphicFrameLocks noChangeAspect="1"/>
          </p:cNvGraphicFramePr>
          <p:nvPr>
            <p:extLst>
              <p:ext uri="{D42A27DB-BD31-4B8C-83A1-F6EECF244321}">
                <p14:modId xmlns:p14="http://schemas.microsoft.com/office/powerpoint/2010/main" val="4155867355"/>
              </p:ext>
            </p:extLst>
          </p:nvPr>
        </p:nvGraphicFramePr>
        <p:xfrm>
          <a:off x="1330946" y="4414789"/>
          <a:ext cx="2940050" cy="495300"/>
        </p:xfrm>
        <a:graphic>
          <a:graphicData uri="http://schemas.openxmlformats.org/presentationml/2006/ole">
            <mc:AlternateContent xmlns:mc="http://schemas.openxmlformats.org/markup-compatibility/2006">
              <mc:Choice xmlns:v="urn:schemas-microsoft-com:vml" Requires="v">
                <p:oleObj spid="_x0000_s160276" name="Equation" r:id="rId19" imgW="1434960" imgH="241200" progId="Equation.DSMT4">
                  <p:embed/>
                </p:oleObj>
              </mc:Choice>
              <mc:Fallback>
                <p:oleObj name="Equation" r:id="rId19" imgW="1434960" imgH="241200" progId="Equation.DSMT4">
                  <p:embed/>
                  <p:pic>
                    <p:nvPicPr>
                      <p:cNvPr id="65554"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30946" y="4414789"/>
                        <a:ext cx="294005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9"/>
          <p:cNvGraphicFramePr>
            <a:graphicFrameLocks noChangeAspect="1"/>
          </p:cNvGraphicFramePr>
          <p:nvPr>
            <p:extLst>
              <p:ext uri="{D42A27DB-BD31-4B8C-83A1-F6EECF244321}">
                <p14:modId xmlns:p14="http://schemas.microsoft.com/office/powerpoint/2010/main" val="1931708155"/>
              </p:ext>
            </p:extLst>
          </p:nvPr>
        </p:nvGraphicFramePr>
        <p:xfrm>
          <a:off x="768523" y="1604951"/>
          <a:ext cx="3559622" cy="453988"/>
        </p:xfrm>
        <a:graphic>
          <a:graphicData uri="http://schemas.openxmlformats.org/presentationml/2006/ole">
            <mc:AlternateContent xmlns:mc="http://schemas.openxmlformats.org/markup-compatibility/2006">
              <mc:Choice xmlns:v="urn:schemas-microsoft-com:vml" Requires="v">
                <p:oleObj spid="_x0000_s160277" name="Equation" r:id="rId21" imgW="1701720" imgH="215640" progId="Equation.DSMT4">
                  <p:embed/>
                </p:oleObj>
              </mc:Choice>
              <mc:Fallback>
                <p:oleObj name="Equation" r:id="rId21" imgW="1701720" imgH="215640" progId="Equation.DSMT4">
                  <p:embed/>
                  <p:pic>
                    <p:nvPicPr>
                      <p:cNvPr id="65555" name="Object 1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68523" y="1604951"/>
                        <a:ext cx="3559622" cy="453988"/>
                      </a:xfrm>
                      <a:prstGeom prst="rect">
                        <a:avLst/>
                      </a:prstGeom>
                      <a:noFill/>
                      <a:ln>
                        <a:noFill/>
                      </a:ln>
                      <a:effectLst/>
                    </p:spPr>
                  </p:pic>
                </p:oleObj>
              </mc:Fallback>
            </mc:AlternateContent>
          </a:graphicData>
        </a:graphic>
      </p:graphicFrame>
      <p:graphicFrame>
        <p:nvGraphicFramePr>
          <p:cNvPr id="13" name="Object 21"/>
          <p:cNvGraphicFramePr>
            <a:graphicFrameLocks noChangeAspect="1"/>
          </p:cNvGraphicFramePr>
          <p:nvPr>
            <p:extLst>
              <p:ext uri="{D42A27DB-BD31-4B8C-83A1-F6EECF244321}">
                <p14:modId xmlns:p14="http://schemas.microsoft.com/office/powerpoint/2010/main" val="509710744"/>
              </p:ext>
            </p:extLst>
          </p:nvPr>
        </p:nvGraphicFramePr>
        <p:xfrm>
          <a:off x="1003921" y="5197426"/>
          <a:ext cx="4476750" cy="495300"/>
        </p:xfrm>
        <a:graphic>
          <a:graphicData uri="http://schemas.openxmlformats.org/presentationml/2006/ole">
            <mc:AlternateContent xmlns:mc="http://schemas.openxmlformats.org/markup-compatibility/2006">
              <mc:Choice xmlns:v="urn:schemas-microsoft-com:vml" Requires="v">
                <p:oleObj spid="_x0000_s160278" name="Equation" r:id="rId23" imgW="2184120" imgH="241200" progId="Equation.DSMT4">
                  <p:embed/>
                </p:oleObj>
              </mc:Choice>
              <mc:Fallback>
                <p:oleObj name="Equation" r:id="rId23" imgW="2184120" imgH="241200" progId="Equation.DSMT4">
                  <p:embed/>
                  <p:pic>
                    <p:nvPicPr>
                      <p:cNvPr id="65557"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03921" y="5197426"/>
                        <a:ext cx="447675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22"/>
          <p:cNvGraphicFramePr>
            <a:graphicFrameLocks noChangeAspect="1"/>
          </p:cNvGraphicFramePr>
          <p:nvPr>
            <p:extLst>
              <p:ext uri="{D42A27DB-BD31-4B8C-83A1-F6EECF244321}">
                <p14:modId xmlns:p14="http://schemas.microsoft.com/office/powerpoint/2010/main" val="3772647186"/>
              </p:ext>
            </p:extLst>
          </p:nvPr>
        </p:nvGraphicFramePr>
        <p:xfrm>
          <a:off x="5221908" y="2543126"/>
          <a:ext cx="3327400" cy="674688"/>
        </p:xfrm>
        <a:graphic>
          <a:graphicData uri="http://schemas.openxmlformats.org/presentationml/2006/ole">
            <mc:AlternateContent xmlns:mc="http://schemas.openxmlformats.org/markup-compatibility/2006">
              <mc:Choice xmlns:v="urn:schemas-microsoft-com:vml" Requires="v">
                <p:oleObj spid="_x0000_s160279" name="Equation" r:id="rId25" imgW="1130040" imgH="228600" progId="Equation.DSMT4">
                  <p:embed/>
                </p:oleObj>
              </mc:Choice>
              <mc:Fallback>
                <p:oleObj name="Equation" r:id="rId25" imgW="1130040" imgH="228600" progId="Equation.DSMT4">
                  <p:embed/>
                  <p:pic>
                    <p:nvPicPr>
                      <p:cNvPr id="65558"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221908" y="2543126"/>
                        <a:ext cx="3327400" cy="67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23"/>
          <p:cNvGraphicFramePr>
            <a:graphicFrameLocks noChangeAspect="1"/>
          </p:cNvGraphicFramePr>
          <p:nvPr>
            <p:extLst>
              <p:ext uri="{D42A27DB-BD31-4B8C-83A1-F6EECF244321}">
                <p14:modId xmlns:p14="http://schemas.microsoft.com/office/powerpoint/2010/main" val="886061529"/>
              </p:ext>
            </p:extLst>
          </p:nvPr>
        </p:nvGraphicFramePr>
        <p:xfrm>
          <a:off x="5066333" y="3825826"/>
          <a:ext cx="3841750" cy="779463"/>
        </p:xfrm>
        <a:graphic>
          <a:graphicData uri="http://schemas.openxmlformats.org/presentationml/2006/ole">
            <mc:AlternateContent xmlns:mc="http://schemas.openxmlformats.org/markup-compatibility/2006">
              <mc:Choice xmlns:v="urn:schemas-microsoft-com:vml" Requires="v">
                <p:oleObj spid="_x0000_s160280" name="Equation" r:id="rId27" imgW="1130040" imgH="228600" progId="Equation.DSMT4">
                  <p:embed/>
                </p:oleObj>
              </mc:Choice>
              <mc:Fallback>
                <p:oleObj name="Equation" r:id="rId27" imgW="1130040" imgH="228600" progId="Equation.DSMT4">
                  <p:embed/>
                  <p:pic>
                    <p:nvPicPr>
                      <p:cNvPr id="65559" name="Object 2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066333" y="3825826"/>
                        <a:ext cx="384175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 name="Group 27"/>
          <p:cNvGrpSpPr>
            <a:grpSpLocks/>
          </p:cNvGrpSpPr>
          <p:nvPr/>
        </p:nvGrpSpPr>
        <p:grpSpPr bwMode="auto">
          <a:xfrm>
            <a:off x="4328146" y="2505026"/>
            <a:ext cx="863600" cy="647700"/>
            <a:chOff x="2381" y="1616"/>
            <a:chExt cx="544" cy="408"/>
          </a:xfrm>
        </p:grpSpPr>
        <p:sp>
          <p:nvSpPr>
            <p:cNvPr id="17" name="Line 24"/>
            <p:cNvSpPr>
              <a:spLocks noChangeShapeType="1"/>
            </p:cNvSpPr>
            <p:nvPr/>
          </p:nvSpPr>
          <p:spPr bwMode="auto">
            <a:xfrm>
              <a:off x="2426" y="1616"/>
              <a:ext cx="499" cy="27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26"/>
            <p:cNvSpPr>
              <a:spLocks noChangeShapeType="1"/>
            </p:cNvSpPr>
            <p:nvPr/>
          </p:nvSpPr>
          <p:spPr bwMode="auto">
            <a:xfrm flipV="1">
              <a:off x="2381" y="1888"/>
              <a:ext cx="544" cy="13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9" name="Group 28"/>
          <p:cNvGrpSpPr>
            <a:grpSpLocks/>
          </p:cNvGrpSpPr>
          <p:nvPr/>
        </p:nvGrpSpPr>
        <p:grpSpPr bwMode="auto">
          <a:xfrm>
            <a:off x="4256708" y="3873451"/>
            <a:ext cx="863600" cy="647700"/>
            <a:chOff x="2381" y="1616"/>
            <a:chExt cx="544" cy="408"/>
          </a:xfrm>
        </p:grpSpPr>
        <p:sp>
          <p:nvSpPr>
            <p:cNvPr id="20" name="Line 29"/>
            <p:cNvSpPr>
              <a:spLocks noChangeShapeType="1"/>
            </p:cNvSpPr>
            <p:nvPr/>
          </p:nvSpPr>
          <p:spPr bwMode="auto">
            <a:xfrm>
              <a:off x="2426" y="1616"/>
              <a:ext cx="499" cy="27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30"/>
            <p:cNvSpPr>
              <a:spLocks noChangeShapeType="1"/>
            </p:cNvSpPr>
            <p:nvPr/>
          </p:nvSpPr>
          <p:spPr bwMode="auto">
            <a:xfrm flipV="1">
              <a:off x="2381" y="1888"/>
              <a:ext cx="544" cy="13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2" name="Object 9">
            <a:extLst>
              <a:ext uri="{FF2B5EF4-FFF2-40B4-BE49-F238E27FC236}">
                <a16:creationId xmlns:a16="http://schemas.microsoft.com/office/drawing/2014/main" id="{08165A37-1714-454A-ACA7-9E5BFA92AE39}"/>
              </a:ext>
            </a:extLst>
          </p:cNvPr>
          <p:cNvGraphicFramePr>
            <a:graphicFrameLocks noChangeAspect="1"/>
          </p:cNvGraphicFramePr>
          <p:nvPr>
            <p:extLst>
              <p:ext uri="{D42A27DB-BD31-4B8C-83A1-F6EECF244321}">
                <p14:modId xmlns:p14="http://schemas.microsoft.com/office/powerpoint/2010/main" val="2140202972"/>
              </p:ext>
            </p:extLst>
          </p:nvPr>
        </p:nvGraphicFramePr>
        <p:xfrm>
          <a:off x="7857927" y="171996"/>
          <a:ext cx="1381125" cy="460375"/>
        </p:xfrm>
        <a:graphic>
          <a:graphicData uri="http://schemas.openxmlformats.org/presentationml/2006/ole">
            <mc:AlternateContent xmlns:mc="http://schemas.openxmlformats.org/markup-compatibility/2006">
              <mc:Choice xmlns:v="urn:schemas-microsoft-com:vml" Requires="v">
                <p:oleObj spid="_x0000_s160281" name="Equation" r:id="rId29" imgW="761760" imgH="253800" progId="Equation.DSMT4">
                  <p:embed/>
                </p:oleObj>
              </mc:Choice>
              <mc:Fallback>
                <p:oleObj name="Equation" r:id="rId29" imgW="761760" imgH="253800" progId="Equation.DSMT4">
                  <p:embed/>
                  <p:pic>
                    <p:nvPicPr>
                      <p:cNvPr id="40" name="Object 9">
                        <a:extLst>
                          <a:ext uri="{FF2B5EF4-FFF2-40B4-BE49-F238E27FC236}">
                            <a16:creationId xmlns:a16="http://schemas.microsoft.com/office/drawing/2014/main" id="{57986349-13D1-43C2-910A-BF5C0DE749DF}"/>
                          </a:ext>
                        </a:extLst>
                      </p:cNvPr>
                      <p:cNvPicPr>
                        <a:picLocks noChangeAspect="1" noChangeArrowheads="1"/>
                      </p:cNvPicPr>
                      <p:nvPr/>
                    </p:nvPicPr>
                    <p:blipFill>
                      <a:blip r:embed="rId30"/>
                      <a:srcRect/>
                      <a:stretch>
                        <a:fillRect/>
                      </a:stretch>
                    </p:blipFill>
                    <p:spPr bwMode="auto">
                      <a:xfrm>
                        <a:off x="7857927" y="171996"/>
                        <a:ext cx="1381125" cy="460375"/>
                      </a:xfrm>
                      <a:prstGeom prst="rect">
                        <a:avLst/>
                      </a:prstGeom>
                      <a:noFill/>
                      <a:ln>
                        <a:noFill/>
                      </a:ln>
                      <a:effectLst/>
                    </p:spPr>
                  </p:pic>
                </p:oleObj>
              </mc:Fallback>
            </mc:AlternateContent>
          </a:graphicData>
        </a:graphic>
      </p:graphicFrame>
      <p:sp>
        <p:nvSpPr>
          <p:cNvPr id="23" name="矩形 22">
            <a:extLst>
              <a:ext uri="{FF2B5EF4-FFF2-40B4-BE49-F238E27FC236}">
                <a16:creationId xmlns:a16="http://schemas.microsoft.com/office/drawing/2014/main" id="{25AA8BBD-DB2B-4299-874B-2070E40DA402}"/>
              </a:ext>
            </a:extLst>
          </p:cNvPr>
          <p:cNvSpPr/>
          <p:nvPr/>
        </p:nvSpPr>
        <p:spPr>
          <a:xfrm>
            <a:off x="7865405" y="544929"/>
            <a:ext cx="1040246" cy="400110"/>
          </a:xfrm>
          <a:prstGeom prst="rect">
            <a:avLst/>
          </a:prstGeom>
        </p:spPr>
        <p:txBody>
          <a:bodyPr wrap="square">
            <a:spAutoFit/>
          </a:bodyPr>
          <a:lstStyle/>
          <a:p>
            <a:r>
              <a:rPr kumimoji="1" lang="en-US" altLang="zh-CN" sz="2000" i="1" dirty="0">
                <a:latin typeface="Times New Roman" panose="02020603050405020304" pitchFamily="18" charset="0"/>
                <a:ea typeface="楷体_GB2312" pitchFamily="49" charset="-122"/>
                <a:cs typeface="Times New Roman" panose="02020603050405020304" pitchFamily="18" charset="0"/>
              </a:rPr>
              <a:t>w</a:t>
            </a:r>
            <a:r>
              <a:rPr kumimoji="1" lang="en-US" altLang="zh-CN" sz="2000" dirty="0">
                <a:latin typeface="Times New Roman" panose="02020603050405020304" pitchFamily="18" charset="0"/>
                <a:ea typeface="楷体_GB2312" pitchFamily="49" charset="-122"/>
                <a:cs typeface="Times New Roman" panose="02020603050405020304" pitchFamily="18" charset="0"/>
              </a:rPr>
              <a:t>=</a:t>
            </a:r>
            <a:r>
              <a:rPr kumimoji="1" lang="en-US" altLang="zh-CN" sz="2000" i="1" dirty="0">
                <a:latin typeface="Times New Roman" panose="02020603050405020304" pitchFamily="18" charset="0"/>
                <a:ea typeface="楷体_GB2312" pitchFamily="49" charset="-122"/>
                <a:cs typeface="Times New Roman" panose="02020603050405020304" pitchFamily="18" charset="0"/>
              </a:rPr>
              <a:t>c</a:t>
            </a:r>
            <a:r>
              <a:rPr kumimoji="1" lang="en-US" altLang="zh-CN" sz="2000" i="1" baseline="-25000" dirty="0">
                <a:latin typeface="Times New Roman" panose="02020603050405020304" pitchFamily="18" charset="0"/>
                <a:ea typeface="楷体_GB2312" pitchFamily="49" charset="-122"/>
                <a:cs typeface="Times New Roman" panose="02020603050405020304" pitchFamily="18" charset="0"/>
              </a:rPr>
              <a:t>B</a:t>
            </a:r>
            <a:r>
              <a:rPr kumimoji="1" lang="en-US" altLang="zh-CN" sz="2000" i="1" dirty="0">
                <a:latin typeface="Times New Roman" panose="02020603050405020304" pitchFamily="18" charset="0"/>
                <a:ea typeface="楷体_GB2312" pitchFamily="49" charset="-122"/>
                <a:cs typeface="Times New Roman" panose="02020603050405020304" pitchFamily="18" charset="0"/>
              </a:rPr>
              <a:t>B</a:t>
            </a:r>
            <a:r>
              <a:rPr kumimoji="1" lang="en-US" altLang="zh-CN" sz="2000" baseline="30000" dirty="0">
                <a:latin typeface="Times New Roman" panose="02020603050405020304" pitchFamily="18" charset="0"/>
                <a:ea typeface="楷体_GB2312" pitchFamily="49" charset="-122"/>
                <a:cs typeface="Times New Roman" panose="02020603050405020304" pitchFamily="18" charset="0"/>
              </a:rPr>
              <a:t>-1</a:t>
            </a:r>
            <a:endParaRPr lang="zh-CN" altLang="en-US" sz="2000" dirty="0"/>
          </a:p>
        </p:txBody>
      </p:sp>
      <p:pic>
        <p:nvPicPr>
          <p:cNvPr id="25" name="图片 24">
            <a:extLst>
              <a:ext uri="{FF2B5EF4-FFF2-40B4-BE49-F238E27FC236}">
                <a16:creationId xmlns:a16="http://schemas.microsoft.com/office/drawing/2014/main" id="{91F03465-D923-4C91-A389-531135CD29AB}"/>
              </a:ext>
            </a:extLst>
          </p:cNvPr>
          <p:cNvPicPr>
            <a:picLocks noChangeAspect="1"/>
          </p:cNvPicPr>
          <p:nvPr/>
        </p:nvPicPr>
        <p:blipFill>
          <a:blip r:embed="rId31"/>
          <a:stretch>
            <a:fillRect/>
          </a:stretch>
        </p:blipFill>
        <p:spPr>
          <a:xfrm>
            <a:off x="6660232" y="5508240"/>
            <a:ext cx="2355676" cy="845526"/>
          </a:xfrm>
          <a:prstGeom prst="rect">
            <a:avLst/>
          </a:prstGeom>
        </p:spPr>
      </p:pic>
    </p:spTree>
    <p:extLst>
      <p:ext uri="{BB962C8B-B14F-4D97-AF65-F5344CB8AC3E}">
        <p14:creationId xmlns:p14="http://schemas.microsoft.com/office/powerpoint/2010/main" val="722294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par>
                                <p:cTn id="24" presetID="3" presetClass="entr" presetSubtype="1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linds(horizontal)">
                                      <p:cBhvr>
                                        <p:cTn id="31" dur="500"/>
                                        <p:tgtEl>
                                          <p:spTgt spid="10"/>
                                        </p:tgtEl>
                                      </p:cBhvr>
                                    </p:animEffect>
                                  </p:childTnLst>
                                </p:cTn>
                              </p:par>
                              <p:par>
                                <p:cTn id="32" presetID="3" presetClass="entr" presetSubtype="1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linds(horizontal)">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linds(horizontal)">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ppt_x"/>
                                          </p:val>
                                        </p:tav>
                                        <p:tav tm="100000">
                                          <p:val>
                                            <p:strVal val="#ppt_x"/>
                                          </p:val>
                                        </p:tav>
                                      </p:tavLst>
                                    </p:anim>
                                    <p:anim calcmode="lin" valueType="num">
                                      <p:cBhvr additive="base">
                                        <p:cTn id="4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blinds(horizontal)">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blinds(horizontal)">
                                      <p:cBhvr>
                                        <p:cTn id="61" dur="500"/>
                                        <p:tgtEl>
                                          <p:spTgt spid="15"/>
                                        </p:tgtEl>
                                      </p:cBhvr>
                                    </p:animEffect>
                                  </p:childTnLst>
                                </p:cTn>
                              </p:par>
                            </p:childTnLst>
                          </p:cTn>
                        </p:par>
                        <p:par>
                          <p:cTn id="62" fill="hold">
                            <p:stCondLst>
                              <p:cond delay="500"/>
                            </p:stCondLst>
                            <p:childTnLst>
                              <p:par>
                                <p:cTn id="63" presetID="42" presetClass="entr" presetSubtype="0" fill="hold"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1000"/>
                                        <p:tgtEl>
                                          <p:spTgt spid="22"/>
                                        </p:tgtEl>
                                      </p:cBhvr>
                                    </p:animEffect>
                                    <p:anim calcmode="lin" valueType="num">
                                      <p:cBhvr>
                                        <p:cTn id="66" dur="1000" fill="hold"/>
                                        <p:tgtEl>
                                          <p:spTgt spid="22"/>
                                        </p:tgtEl>
                                        <p:attrNameLst>
                                          <p:attrName>ppt_x</p:attrName>
                                        </p:attrNameLst>
                                      </p:cBhvr>
                                      <p:tavLst>
                                        <p:tav tm="0">
                                          <p:val>
                                            <p:strVal val="#ppt_x"/>
                                          </p:val>
                                        </p:tav>
                                        <p:tav tm="100000">
                                          <p:val>
                                            <p:strVal val="#ppt_x"/>
                                          </p:val>
                                        </p:tav>
                                      </p:tavLst>
                                    </p:anim>
                                    <p:anim calcmode="lin" valueType="num">
                                      <p:cBhvr>
                                        <p:cTn id="6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extLst>
              <p:ext uri="{D42A27DB-BD31-4B8C-83A1-F6EECF244321}">
                <p14:modId xmlns:p14="http://schemas.microsoft.com/office/powerpoint/2010/main" val="29882420"/>
              </p:ext>
            </p:extLst>
          </p:nvPr>
        </p:nvGraphicFramePr>
        <p:xfrm>
          <a:off x="4283968" y="620340"/>
          <a:ext cx="3355975" cy="2249487"/>
        </p:xfrm>
        <a:graphic>
          <a:graphicData uri="http://schemas.openxmlformats.org/presentationml/2006/ole">
            <mc:AlternateContent xmlns:mc="http://schemas.openxmlformats.org/markup-compatibility/2006">
              <mc:Choice xmlns:v="urn:schemas-microsoft-com:vml" Requires="v">
                <p:oleObj spid="_x0000_s121419" name="Equation" r:id="rId3" imgW="1333440" imgH="939600" progId="Equation.DSMT4">
                  <p:embed/>
                </p:oleObj>
              </mc:Choice>
              <mc:Fallback>
                <p:oleObj name="Equation" r:id="rId3" imgW="1333440" imgH="939600" progId="Equation.DSMT4">
                  <p:embed/>
                  <p:pic>
                    <p:nvPicPr>
                      <p:cNvPr id="67588" name="Object 4"/>
                      <p:cNvPicPr>
                        <a:picLocks noChangeAspect="1" noChangeArrowheads="1"/>
                      </p:cNvPicPr>
                      <p:nvPr/>
                    </p:nvPicPr>
                    <p:blipFill>
                      <a:blip r:embed="rId4"/>
                      <a:srcRect/>
                      <a:stretch>
                        <a:fillRect/>
                      </a:stretch>
                    </p:blipFill>
                    <p:spPr bwMode="auto">
                      <a:xfrm>
                        <a:off x="4283968" y="620340"/>
                        <a:ext cx="3355975" cy="2249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5"/>
          <p:cNvGraphicFramePr>
            <a:graphicFrameLocks noChangeAspect="1"/>
          </p:cNvGraphicFramePr>
          <p:nvPr>
            <p:extLst>
              <p:ext uri="{D42A27DB-BD31-4B8C-83A1-F6EECF244321}">
                <p14:modId xmlns:p14="http://schemas.microsoft.com/office/powerpoint/2010/main" val="771248623"/>
              </p:ext>
            </p:extLst>
          </p:nvPr>
        </p:nvGraphicFramePr>
        <p:xfrm>
          <a:off x="1231544" y="3079790"/>
          <a:ext cx="2744787" cy="2700338"/>
        </p:xfrm>
        <a:graphic>
          <a:graphicData uri="http://schemas.openxmlformats.org/presentationml/2006/ole">
            <mc:AlternateContent xmlns:mc="http://schemas.openxmlformats.org/markup-compatibility/2006">
              <mc:Choice xmlns:v="urn:schemas-microsoft-com:vml" Requires="v">
                <p:oleObj spid="_x0000_s121420" name="Equation" r:id="rId5" imgW="1130040" imgH="1168200" progId="Equation.DSMT4">
                  <p:embed/>
                </p:oleObj>
              </mc:Choice>
              <mc:Fallback>
                <p:oleObj name="Equation" r:id="rId5" imgW="1130040" imgH="1168200" progId="Equation.DSMT4">
                  <p:embed/>
                  <p:pic>
                    <p:nvPicPr>
                      <p:cNvPr id="67589" name="Object 5"/>
                      <p:cNvPicPr>
                        <a:picLocks noChangeAspect="1" noChangeArrowheads="1"/>
                      </p:cNvPicPr>
                      <p:nvPr/>
                    </p:nvPicPr>
                    <p:blipFill>
                      <a:blip r:embed="rId6"/>
                      <a:srcRect/>
                      <a:stretch>
                        <a:fillRect/>
                      </a:stretch>
                    </p:blipFill>
                    <p:spPr bwMode="auto">
                      <a:xfrm>
                        <a:off x="1231544" y="3079790"/>
                        <a:ext cx="2744787" cy="2700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6"/>
          <p:cNvGraphicFramePr>
            <a:graphicFrameLocks noChangeAspect="1"/>
          </p:cNvGraphicFramePr>
          <p:nvPr>
            <p:extLst>
              <p:ext uri="{D42A27DB-BD31-4B8C-83A1-F6EECF244321}">
                <p14:modId xmlns:p14="http://schemas.microsoft.com/office/powerpoint/2010/main" val="3169360146"/>
              </p:ext>
            </p:extLst>
          </p:nvPr>
        </p:nvGraphicFramePr>
        <p:xfrm>
          <a:off x="3644900" y="1412875"/>
          <a:ext cx="628650" cy="500063"/>
        </p:xfrm>
        <a:graphic>
          <a:graphicData uri="http://schemas.openxmlformats.org/presentationml/2006/ole">
            <mc:AlternateContent xmlns:mc="http://schemas.openxmlformats.org/markup-compatibility/2006">
              <mc:Choice xmlns:v="urn:schemas-microsoft-com:vml" Requires="v">
                <p:oleObj spid="_x0000_s121421" name="Equation" r:id="rId7" imgW="253800" imgH="203040" progId="Equation.DSMT4">
                  <p:embed/>
                </p:oleObj>
              </mc:Choice>
              <mc:Fallback>
                <p:oleObj name="Equation" r:id="rId7" imgW="253800" imgH="203040" progId="Equation.DSMT4">
                  <p:embed/>
                  <p:pic>
                    <p:nvPicPr>
                      <p:cNvPr id="67590" name="Object 6"/>
                      <p:cNvPicPr>
                        <a:picLocks noChangeAspect="1" noChangeArrowheads="1"/>
                      </p:cNvPicPr>
                      <p:nvPr/>
                    </p:nvPicPr>
                    <p:blipFill>
                      <a:blip r:embed="rId8"/>
                      <a:srcRect/>
                      <a:stretch>
                        <a:fillRect/>
                      </a:stretch>
                    </p:blipFill>
                    <p:spPr bwMode="auto">
                      <a:xfrm>
                        <a:off x="3644900" y="1412875"/>
                        <a:ext cx="62865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7"/>
          <p:cNvGraphicFramePr>
            <a:graphicFrameLocks noChangeAspect="1"/>
          </p:cNvGraphicFramePr>
          <p:nvPr>
            <p:extLst>
              <p:ext uri="{D42A27DB-BD31-4B8C-83A1-F6EECF244321}">
                <p14:modId xmlns:p14="http://schemas.microsoft.com/office/powerpoint/2010/main" val="1251159449"/>
              </p:ext>
            </p:extLst>
          </p:nvPr>
        </p:nvGraphicFramePr>
        <p:xfrm>
          <a:off x="554038" y="4179134"/>
          <a:ext cx="660400" cy="501650"/>
        </p:xfrm>
        <a:graphic>
          <a:graphicData uri="http://schemas.openxmlformats.org/presentationml/2006/ole">
            <mc:AlternateContent xmlns:mc="http://schemas.openxmlformats.org/markup-compatibility/2006">
              <mc:Choice xmlns:v="urn:schemas-microsoft-com:vml" Requires="v">
                <p:oleObj spid="_x0000_s121422" name="Equation" r:id="rId9" imgW="266400" imgH="203040" progId="Equation.DSMT4">
                  <p:embed/>
                </p:oleObj>
              </mc:Choice>
              <mc:Fallback>
                <p:oleObj name="Equation" r:id="rId9" imgW="266400" imgH="203040" progId="Equation.DSMT4">
                  <p:embed/>
                  <p:pic>
                    <p:nvPicPr>
                      <p:cNvPr id="67591"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4038" y="4179134"/>
                        <a:ext cx="66040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8"/>
          <p:cNvSpPr>
            <a:spLocks noChangeArrowheads="1"/>
          </p:cNvSpPr>
          <p:nvPr/>
        </p:nvSpPr>
        <p:spPr bwMode="auto">
          <a:xfrm>
            <a:off x="323528" y="476672"/>
            <a:ext cx="2505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30000"/>
              </a:spcBef>
            </a:pPr>
            <a:r>
              <a:rPr kumimoji="1" lang="zh-CN" altLang="en-US" sz="2400" b="1">
                <a:latin typeface="楷体_GB2312" pitchFamily="49" charset="-122"/>
                <a:ea typeface="楷体_GB2312" pitchFamily="49" charset="-122"/>
              </a:rPr>
              <a:t>例</a:t>
            </a:r>
            <a:r>
              <a:rPr kumimoji="1" lang="en-US" altLang="zh-CN" sz="2400" b="1">
                <a:latin typeface="楷体_GB2312" pitchFamily="49" charset="-122"/>
                <a:ea typeface="楷体_GB2312" pitchFamily="49" charset="-122"/>
              </a:rPr>
              <a:t> </a:t>
            </a:r>
            <a:r>
              <a:rPr kumimoji="1" lang="zh-CN" altLang="en-US" sz="2400" b="1">
                <a:latin typeface="楷体_GB2312" pitchFamily="49" charset="-122"/>
                <a:ea typeface="楷体_GB2312" pitchFamily="49" charset="-122"/>
              </a:rPr>
              <a:t>考虑下面问题</a:t>
            </a:r>
          </a:p>
        </p:txBody>
      </p:sp>
      <p:graphicFrame>
        <p:nvGraphicFramePr>
          <p:cNvPr id="7" name="Object 9"/>
          <p:cNvGraphicFramePr>
            <a:graphicFrameLocks noChangeAspect="1"/>
          </p:cNvGraphicFramePr>
          <p:nvPr>
            <p:extLst>
              <p:ext uri="{D42A27DB-BD31-4B8C-83A1-F6EECF244321}">
                <p14:modId xmlns:p14="http://schemas.microsoft.com/office/powerpoint/2010/main" val="852681291"/>
              </p:ext>
            </p:extLst>
          </p:nvPr>
        </p:nvGraphicFramePr>
        <p:xfrm>
          <a:off x="4529138" y="3983038"/>
          <a:ext cx="4392612" cy="1312862"/>
        </p:xfrm>
        <a:graphic>
          <a:graphicData uri="http://schemas.openxmlformats.org/presentationml/2006/ole">
            <mc:AlternateContent xmlns:mc="http://schemas.openxmlformats.org/markup-compatibility/2006">
              <mc:Choice xmlns:v="urn:schemas-microsoft-com:vml" Requires="v">
                <p:oleObj spid="_x0000_s121423" name="Equation" r:id="rId11" imgW="2209680" imgH="660240" progId="Equation.DSMT4">
                  <p:embed/>
                </p:oleObj>
              </mc:Choice>
              <mc:Fallback>
                <p:oleObj name="Equation" r:id="rId11" imgW="2209680" imgH="660240" progId="Equation.DSMT4">
                  <p:embed/>
                  <p:pic>
                    <p:nvPicPr>
                      <p:cNvPr id="67593" name="Object 9"/>
                      <p:cNvPicPr>
                        <a:picLocks noChangeAspect="1" noChangeArrowheads="1"/>
                      </p:cNvPicPr>
                      <p:nvPr/>
                    </p:nvPicPr>
                    <p:blipFill>
                      <a:blip r:embed="rId12"/>
                      <a:srcRect/>
                      <a:stretch>
                        <a:fillRect/>
                      </a:stretch>
                    </p:blipFill>
                    <p:spPr bwMode="auto">
                      <a:xfrm>
                        <a:off x="4529138" y="3983038"/>
                        <a:ext cx="4392612" cy="1312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801884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26"/>
          <p:cNvSpPr>
            <a:spLocks noChangeArrowheads="1"/>
          </p:cNvSpPr>
          <p:nvPr/>
        </p:nvSpPr>
        <p:spPr bwMode="auto">
          <a:xfrm>
            <a:off x="75619" y="518173"/>
            <a:ext cx="592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30000"/>
              </a:spcBef>
            </a:pPr>
            <a:r>
              <a:rPr kumimoji="1" lang="zh-CN" altLang="en-US" sz="2400" b="1">
                <a:latin typeface="Times New Roman" panose="02020603050405020304" pitchFamily="18" charset="0"/>
                <a:ea typeface="楷体_GB2312" pitchFamily="49" charset="-122"/>
              </a:rPr>
              <a:t>解</a:t>
            </a:r>
            <a:r>
              <a:rPr kumimoji="1" lang="en-US" altLang="zh-CN" sz="2400" b="1">
                <a:latin typeface="Times New Roman" panose="02020603050405020304" pitchFamily="18" charset="0"/>
                <a:ea typeface="楷体_GB2312" pitchFamily="49" charset="-122"/>
              </a:rPr>
              <a:t>:</a:t>
            </a:r>
          </a:p>
        </p:txBody>
      </p:sp>
      <p:graphicFrame>
        <p:nvGraphicFramePr>
          <p:cNvPr id="4" name="Object 1027"/>
          <p:cNvGraphicFramePr>
            <a:graphicFrameLocks noChangeAspect="1"/>
          </p:cNvGraphicFramePr>
          <p:nvPr>
            <p:extLst>
              <p:ext uri="{D42A27DB-BD31-4B8C-83A1-F6EECF244321}">
                <p14:modId xmlns:p14="http://schemas.microsoft.com/office/powerpoint/2010/main" val="2840458725"/>
              </p:ext>
            </p:extLst>
          </p:nvPr>
        </p:nvGraphicFramePr>
        <p:xfrm>
          <a:off x="744538" y="455613"/>
          <a:ext cx="3771900" cy="581025"/>
        </p:xfrm>
        <a:graphic>
          <a:graphicData uri="http://schemas.openxmlformats.org/presentationml/2006/ole">
            <mc:AlternateContent xmlns:mc="http://schemas.openxmlformats.org/markup-compatibility/2006">
              <mc:Choice xmlns:v="urn:schemas-microsoft-com:vml" Requires="v">
                <p:oleObj spid="_x0000_s161172" name="Equation" r:id="rId3" imgW="1155600" imgH="241200" progId="Equation.DSMT4">
                  <p:embed/>
                </p:oleObj>
              </mc:Choice>
              <mc:Fallback>
                <p:oleObj name="Equation" r:id="rId3" imgW="1155600" imgH="241200" progId="Equation.DSMT4">
                  <p:embed/>
                  <p:pic>
                    <p:nvPicPr>
                      <p:cNvPr id="90115" name="Object 1027"/>
                      <p:cNvPicPr>
                        <a:picLocks noChangeAspect="1" noChangeArrowheads="1"/>
                      </p:cNvPicPr>
                      <p:nvPr/>
                    </p:nvPicPr>
                    <p:blipFill>
                      <a:blip r:embed="rId4"/>
                      <a:srcRect/>
                      <a:stretch>
                        <a:fillRect/>
                      </a:stretch>
                    </p:blipFill>
                    <p:spPr bwMode="auto">
                      <a:xfrm>
                        <a:off x="744538" y="455613"/>
                        <a:ext cx="37719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028"/>
          <p:cNvGraphicFramePr>
            <a:graphicFrameLocks noChangeAspect="1"/>
          </p:cNvGraphicFramePr>
          <p:nvPr>
            <p:extLst>
              <p:ext uri="{D42A27DB-BD31-4B8C-83A1-F6EECF244321}">
                <p14:modId xmlns:p14="http://schemas.microsoft.com/office/powerpoint/2010/main" val="564653455"/>
              </p:ext>
            </p:extLst>
          </p:nvPr>
        </p:nvGraphicFramePr>
        <p:xfrm>
          <a:off x="68263" y="974725"/>
          <a:ext cx="3282950" cy="515938"/>
        </p:xfrm>
        <a:graphic>
          <a:graphicData uri="http://schemas.openxmlformats.org/presentationml/2006/ole">
            <mc:AlternateContent xmlns:mc="http://schemas.openxmlformats.org/markup-compatibility/2006">
              <mc:Choice xmlns:v="urn:schemas-microsoft-com:vml" Requires="v">
                <p:oleObj spid="_x0000_s161173" name="Equation" r:id="rId5" imgW="1244520" imgH="203040" progId="Equation.DSMT4">
                  <p:embed/>
                </p:oleObj>
              </mc:Choice>
              <mc:Fallback>
                <p:oleObj name="Equation" r:id="rId5" imgW="1244520" imgH="203040" progId="Equation.DSMT4">
                  <p:embed/>
                  <p:pic>
                    <p:nvPicPr>
                      <p:cNvPr id="90116" name="Object 1028"/>
                      <p:cNvPicPr>
                        <a:picLocks noChangeAspect="1" noChangeArrowheads="1"/>
                      </p:cNvPicPr>
                      <p:nvPr/>
                    </p:nvPicPr>
                    <p:blipFill>
                      <a:blip r:embed="rId6"/>
                      <a:srcRect/>
                      <a:stretch>
                        <a:fillRect/>
                      </a:stretch>
                    </p:blipFill>
                    <p:spPr bwMode="auto">
                      <a:xfrm>
                        <a:off x="68263" y="974725"/>
                        <a:ext cx="328295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029"/>
          <p:cNvGraphicFramePr>
            <a:graphicFrameLocks noChangeAspect="1"/>
          </p:cNvGraphicFramePr>
          <p:nvPr>
            <p:extLst>
              <p:ext uri="{D42A27DB-BD31-4B8C-83A1-F6EECF244321}">
                <p14:modId xmlns:p14="http://schemas.microsoft.com/office/powerpoint/2010/main" val="3749001967"/>
              </p:ext>
            </p:extLst>
          </p:nvPr>
        </p:nvGraphicFramePr>
        <p:xfrm>
          <a:off x="570136" y="1451121"/>
          <a:ext cx="3595841" cy="460890"/>
        </p:xfrm>
        <a:graphic>
          <a:graphicData uri="http://schemas.openxmlformats.org/presentationml/2006/ole">
            <mc:AlternateContent xmlns:mc="http://schemas.openxmlformats.org/markup-compatibility/2006">
              <mc:Choice xmlns:v="urn:schemas-microsoft-com:vml" Requires="v">
                <p:oleObj spid="_x0000_s161174" name="Equation" r:id="rId7" imgW="1371600" imgH="241200" progId="Equation.DSMT4">
                  <p:embed/>
                </p:oleObj>
              </mc:Choice>
              <mc:Fallback>
                <p:oleObj name="Equation" r:id="rId7" imgW="1371600" imgH="241200" progId="Equation.DSMT4">
                  <p:embed/>
                  <p:pic>
                    <p:nvPicPr>
                      <p:cNvPr id="90117" name="Object 1029"/>
                      <p:cNvPicPr>
                        <a:picLocks noChangeAspect="1" noChangeArrowheads="1"/>
                      </p:cNvPicPr>
                      <p:nvPr/>
                    </p:nvPicPr>
                    <p:blipFill>
                      <a:blip r:embed="rId8"/>
                      <a:srcRect/>
                      <a:stretch>
                        <a:fillRect/>
                      </a:stretch>
                    </p:blipFill>
                    <p:spPr bwMode="auto">
                      <a:xfrm>
                        <a:off x="570136" y="1451121"/>
                        <a:ext cx="3595841" cy="460890"/>
                      </a:xfrm>
                      <a:prstGeom prst="rect">
                        <a:avLst/>
                      </a:prstGeom>
                      <a:noFill/>
                      <a:ln>
                        <a:noFill/>
                      </a:ln>
                      <a:effectLst/>
                    </p:spPr>
                  </p:pic>
                </p:oleObj>
              </mc:Fallback>
            </mc:AlternateContent>
          </a:graphicData>
        </a:graphic>
      </p:graphicFrame>
      <p:graphicFrame>
        <p:nvGraphicFramePr>
          <p:cNvPr id="7" name="Object 1030"/>
          <p:cNvGraphicFramePr>
            <a:graphicFrameLocks noChangeAspect="1"/>
          </p:cNvGraphicFramePr>
          <p:nvPr>
            <p:extLst>
              <p:ext uri="{D42A27DB-BD31-4B8C-83A1-F6EECF244321}">
                <p14:modId xmlns:p14="http://schemas.microsoft.com/office/powerpoint/2010/main" val="4044125083"/>
              </p:ext>
            </p:extLst>
          </p:nvPr>
        </p:nvGraphicFramePr>
        <p:xfrm>
          <a:off x="243109" y="1822680"/>
          <a:ext cx="4010025" cy="466725"/>
        </p:xfrm>
        <a:graphic>
          <a:graphicData uri="http://schemas.openxmlformats.org/presentationml/2006/ole">
            <mc:AlternateContent xmlns:mc="http://schemas.openxmlformats.org/markup-compatibility/2006">
              <mc:Choice xmlns:v="urn:schemas-microsoft-com:vml" Requires="v">
                <p:oleObj spid="_x0000_s161175" name="Equation" r:id="rId9" imgW="1511280" imgH="241200" progId="Equation.DSMT4">
                  <p:embed/>
                </p:oleObj>
              </mc:Choice>
              <mc:Fallback>
                <p:oleObj name="Equation" r:id="rId9" imgW="1511280" imgH="241200" progId="Equation.DSMT4">
                  <p:embed/>
                  <p:pic>
                    <p:nvPicPr>
                      <p:cNvPr id="90118" name="Object 1030"/>
                      <p:cNvPicPr>
                        <a:picLocks noChangeAspect="1" noChangeArrowheads="1"/>
                      </p:cNvPicPr>
                      <p:nvPr/>
                    </p:nvPicPr>
                    <p:blipFill>
                      <a:blip r:embed="rId10"/>
                      <a:srcRect/>
                      <a:stretch>
                        <a:fillRect/>
                      </a:stretch>
                    </p:blipFill>
                    <p:spPr bwMode="auto">
                      <a:xfrm>
                        <a:off x="243109" y="1822680"/>
                        <a:ext cx="40100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031"/>
          <p:cNvGraphicFramePr>
            <a:graphicFrameLocks noChangeAspect="1"/>
          </p:cNvGraphicFramePr>
          <p:nvPr>
            <p:extLst>
              <p:ext uri="{D42A27DB-BD31-4B8C-83A1-F6EECF244321}">
                <p14:modId xmlns:p14="http://schemas.microsoft.com/office/powerpoint/2010/main" val="2419798592"/>
              </p:ext>
            </p:extLst>
          </p:nvPr>
        </p:nvGraphicFramePr>
        <p:xfrm>
          <a:off x="87535" y="2283570"/>
          <a:ext cx="3400425" cy="579438"/>
        </p:xfrm>
        <a:graphic>
          <a:graphicData uri="http://schemas.openxmlformats.org/presentationml/2006/ole">
            <mc:AlternateContent xmlns:mc="http://schemas.openxmlformats.org/markup-compatibility/2006">
              <mc:Choice xmlns:v="urn:schemas-microsoft-com:vml" Requires="v">
                <p:oleObj spid="_x0000_s161176" name="Equation" r:id="rId11" imgW="1041120" imgH="241200" progId="Equation.DSMT4">
                  <p:embed/>
                </p:oleObj>
              </mc:Choice>
              <mc:Fallback>
                <p:oleObj name="Equation" r:id="rId11" imgW="1041120" imgH="241200" progId="Equation.DSMT4">
                  <p:embed/>
                  <p:pic>
                    <p:nvPicPr>
                      <p:cNvPr id="90119" name="Object 1031"/>
                      <p:cNvPicPr>
                        <a:picLocks noChangeAspect="1" noChangeArrowheads="1"/>
                      </p:cNvPicPr>
                      <p:nvPr/>
                    </p:nvPicPr>
                    <p:blipFill>
                      <a:blip r:embed="rId12"/>
                      <a:srcRect/>
                      <a:stretch>
                        <a:fillRect/>
                      </a:stretch>
                    </p:blipFill>
                    <p:spPr bwMode="auto">
                      <a:xfrm>
                        <a:off x="87535" y="2283570"/>
                        <a:ext cx="34004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044"/>
          <p:cNvGraphicFramePr>
            <a:graphicFrameLocks noChangeAspect="1"/>
          </p:cNvGraphicFramePr>
          <p:nvPr>
            <p:extLst>
              <p:ext uri="{D42A27DB-BD31-4B8C-83A1-F6EECF244321}">
                <p14:modId xmlns:p14="http://schemas.microsoft.com/office/powerpoint/2010/main" val="2194963967"/>
              </p:ext>
            </p:extLst>
          </p:nvPr>
        </p:nvGraphicFramePr>
        <p:xfrm>
          <a:off x="72159" y="4599878"/>
          <a:ext cx="3676650" cy="939800"/>
        </p:xfrm>
        <a:graphic>
          <a:graphicData uri="http://schemas.openxmlformats.org/presentationml/2006/ole">
            <mc:AlternateContent xmlns:mc="http://schemas.openxmlformats.org/markup-compatibility/2006">
              <mc:Choice xmlns:v="urn:schemas-microsoft-com:vml" Requires="v">
                <p:oleObj spid="_x0000_s161177" name="Equation" r:id="rId13" imgW="1130040" imgH="393480" progId="Equation.DSMT4">
                  <p:embed/>
                </p:oleObj>
              </mc:Choice>
              <mc:Fallback>
                <p:oleObj name="Equation" r:id="rId13" imgW="1130040" imgH="393480" progId="Equation.DSMT4">
                  <p:embed/>
                  <p:pic>
                    <p:nvPicPr>
                      <p:cNvPr id="90132" name="Object 1044"/>
                      <p:cNvPicPr>
                        <a:picLocks noChangeAspect="1" noChangeArrowheads="1"/>
                      </p:cNvPicPr>
                      <p:nvPr/>
                    </p:nvPicPr>
                    <p:blipFill>
                      <a:blip r:embed="rId14"/>
                      <a:srcRect/>
                      <a:stretch>
                        <a:fillRect/>
                      </a:stretch>
                    </p:blipFill>
                    <p:spPr bwMode="auto">
                      <a:xfrm>
                        <a:off x="72159" y="4599878"/>
                        <a:ext cx="367665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045"/>
          <p:cNvGraphicFramePr>
            <a:graphicFrameLocks noChangeAspect="1"/>
          </p:cNvGraphicFramePr>
          <p:nvPr>
            <p:extLst>
              <p:ext uri="{D42A27DB-BD31-4B8C-83A1-F6EECF244321}">
                <p14:modId xmlns:p14="http://schemas.microsoft.com/office/powerpoint/2010/main" val="1767249827"/>
              </p:ext>
            </p:extLst>
          </p:nvPr>
        </p:nvGraphicFramePr>
        <p:xfrm>
          <a:off x="41275" y="5348288"/>
          <a:ext cx="4391025" cy="571500"/>
        </p:xfrm>
        <a:graphic>
          <a:graphicData uri="http://schemas.openxmlformats.org/presentationml/2006/ole">
            <mc:AlternateContent xmlns:mc="http://schemas.openxmlformats.org/markup-compatibility/2006">
              <mc:Choice xmlns:v="urn:schemas-microsoft-com:vml" Requires="v">
                <p:oleObj spid="_x0000_s161178" name="Equation" r:id="rId15" imgW="1600200" imgH="215640" progId="Equation.DSMT4">
                  <p:embed/>
                </p:oleObj>
              </mc:Choice>
              <mc:Fallback>
                <p:oleObj name="Equation" r:id="rId15" imgW="1600200" imgH="215640" progId="Equation.DSMT4">
                  <p:embed/>
                  <p:pic>
                    <p:nvPicPr>
                      <p:cNvPr id="90133" name="Object 1045"/>
                      <p:cNvPicPr>
                        <a:picLocks noChangeAspect="1" noChangeArrowheads="1"/>
                      </p:cNvPicPr>
                      <p:nvPr/>
                    </p:nvPicPr>
                    <p:blipFill>
                      <a:blip r:embed="rId16"/>
                      <a:srcRect/>
                      <a:stretch>
                        <a:fillRect/>
                      </a:stretch>
                    </p:blipFill>
                    <p:spPr bwMode="auto">
                      <a:xfrm>
                        <a:off x="41275" y="5348288"/>
                        <a:ext cx="439102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046"/>
          <p:cNvGraphicFramePr>
            <a:graphicFrameLocks noChangeAspect="1"/>
          </p:cNvGraphicFramePr>
          <p:nvPr>
            <p:extLst>
              <p:ext uri="{D42A27DB-BD31-4B8C-83A1-F6EECF244321}">
                <p14:modId xmlns:p14="http://schemas.microsoft.com/office/powerpoint/2010/main" val="3113894908"/>
              </p:ext>
            </p:extLst>
          </p:nvPr>
        </p:nvGraphicFramePr>
        <p:xfrm>
          <a:off x="4396794" y="5103761"/>
          <a:ext cx="3357562" cy="1062037"/>
        </p:xfrm>
        <a:graphic>
          <a:graphicData uri="http://schemas.openxmlformats.org/presentationml/2006/ole">
            <mc:AlternateContent xmlns:mc="http://schemas.openxmlformats.org/markup-compatibility/2006">
              <mc:Choice xmlns:v="urn:schemas-microsoft-com:vml" Requires="v">
                <p:oleObj spid="_x0000_s161179" name="Equation" r:id="rId17" imgW="914400" imgH="393480" progId="Equation.DSMT4">
                  <p:embed/>
                </p:oleObj>
              </mc:Choice>
              <mc:Fallback>
                <p:oleObj name="Equation" r:id="rId17" imgW="914400" imgH="393480" progId="Equation.DSMT4">
                  <p:embed/>
                  <p:pic>
                    <p:nvPicPr>
                      <p:cNvPr id="90134" name="Object 1046"/>
                      <p:cNvPicPr>
                        <a:picLocks noChangeAspect="1" noChangeArrowheads="1"/>
                      </p:cNvPicPr>
                      <p:nvPr/>
                    </p:nvPicPr>
                    <p:blipFill>
                      <a:blip r:embed="rId18"/>
                      <a:srcRect/>
                      <a:stretch>
                        <a:fillRect/>
                      </a:stretch>
                    </p:blipFill>
                    <p:spPr bwMode="auto">
                      <a:xfrm>
                        <a:off x="4396794" y="5103761"/>
                        <a:ext cx="3357562" cy="1062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 Box 1048"/>
          <p:cNvSpPr txBox="1">
            <a:spLocks noChangeArrowheads="1"/>
          </p:cNvSpPr>
          <p:nvPr/>
        </p:nvSpPr>
        <p:spPr bwMode="auto">
          <a:xfrm>
            <a:off x="12756" y="3757926"/>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ea typeface="楷体_GB2312" pitchFamily="49" charset="-122"/>
              </a:rPr>
              <a:t>则</a:t>
            </a:r>
            <a:r>
              <a:rPr kumimoji="1" lang="zh-CN" altLang="en-US" sz="2800">
                <a:solidFill>
                  <a:srgbClr val="FFFFFF"/>
                </a:solidFill>
                <a:latin typeface="Times New Roman" panose="02020603050405020304" pitchFamily="18" charset="0"/>
                <a:ea typeface="楷体_GB2312" pitchFamily="49" charset="-122"/>
              </a:rPr>
              <a:t>，</a:t>
            </a:r>
          </a:p>
        </p:txBody>
      </p:sp>
      <p:graphicFrame>
        <p:nvGraphicFramePr>
          <p:cNvPr id="16" name="Object 1049"/>
          <p:cNvGraphicFramePr>
            <a:graphicFrameLocks noChangeAspect="1"/>
          </p:cNvGraphicFramePr>
          <p:nvPr>
            <p:extLst>
              <p:ext uri="{D42A27DB-BD31-4B8C-83A1-F6EECF244321}">
                <p14:modId xmlns:p14="http://schemas.microsoft.com/office/powerpoint/2010/main" val="1073951370"/>
              </p:ext>
            </p:extLst>
          </p:nvPr>
        </p:nvGraphicFramePr>
        <p:xfrm>
          <a:off x="355656" y="2802538"/>
          <a:ext cx="3468687" cy="665163"/>
        </p:xfrm>
        <a:graphic>
          <a:graphicData uri="http://schemas.openxmlformats.org/presentationml/2006/ole">
            <mc:AlternateContent xmlns:mc="http://schemas.openxmlformats.org/markup-compatibility/2006">
              <mc:Choice xmlns:v="urn:schemas-microsoft-com:vml" Requires="v">
                <p:oleObj spid="_x0000_s161180" name="Equation" r:id="rId19" imgW="1257120" imgH="241200" progId="Equation.DSMT4">
                  <p:embed/>
                </p:oleObj>
              </mc:Choice>
              <mc:Fallback>
                <p:oleObj name="Equation" r:id="rId19" imgW="1257120" imgH="241200" progId="Equation.DSMT4">
                  <p:embed/>
                  <p:pic>
                    <p:nvPicPr>
                      <p:cNvPr id="90137" name="Object 1049"/>
                      <p:cNvPicPr>
                        <a:picLocks noChangeAspect="1" noChangeArrowheads="1"/>
                      </p:cNvPicPr>
                      <p:nvPr/>
                    </p:nvPicPr>
                    <p:blipFill>
                      <a:blip r:embed="rId20"/>
                      <a:srcRect/>
                      <a:stretch>
                        <a:fillRect/>
                      </a:stretch>
                    </p:blipFill>
                    <p:spPr bwMode="auto">
                      <a:xfrm>
                        <a:off x="355656" y="2802538"/>
                        <a:ext cx="3468687"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029"/>
          <p:cNvGraphicFramePr>
            <a:graphicFrameLocks noChangeAspect="1"/>
          </p:cNvGraphicFramePr>
          <p:nvPr>
            <p:extLst>
              <p:ext uri="{D42A27DB-BD31-4B8C-83A1-F6EECF244321}">
                <p14:modId xmlns:p14="http://schemas.microsoft.com/office/powerpoint/2010/main" val="3561688542"/>
              </p:ext>
            </p:extLst>
          </p:nvPr>
        </p:nvGraphicFramePr>
        <p:xfrm>
          <a:off x="839215" y="3756405"/>
          <a:ext cx="1897063" cy="461962"/>
        </p:xfrm>
        <a:graphic>
          <a:graphicData uri="http://schemas.openxmlformats.org/presentationml/2006/ole">
            <mc:AlternateContent xmlns:mc="http://schemas.openxmlformats.org/markup-compatibility/2006">
              <mc:Choice xmlns:v="urn:schemas-microsoft-com:vml" Requires="v">
                <p:oleObj spid="_x0000_s161181" name="Equation" r:id="rId21" imgW="723600" imgH="241200" progId="Equation.DSMT4">
                  <p:embed/>
                </p:oleObj>
              </mc:Choice>
              <mc:Fallback>
                <p:oleObj name="Equation" r:id="rId21" imgW="723600" imgH="241200" progId="Equation.DSMT4">
                  <p:embed/>
                  <p:pic>
                    <p:nvPicPr>
                      <p:cNvPr id="6" name="Object 1029"/>
                      <p:cNvPicPr>
                        <a:picLocks noChangeAspect="1" noChangeArrowheads="1"/>
                      </p:cNvPicPr>
                      <p:nvPr/>
                    </p:nvPicPr>
                    <p:blipFill>
                      <a:blip r:embed="rId22"/>
                      <a:srcRect/>
                      <a:stretch>
                        <a:fillRect/>
                      </a:stretch>
                    </p:blipFill>
                    <p:spPr bwMode="auto">
                      <a:xfrm>
                        <a:off x="839215" y="3756405"/>
                        <a:ext cx="1897063" cy="461962"/>
                      </a:xfrm>
                      <a:prstGeom prst="rect">
                        <a:avLst/>
                      </a:prstGeom>
                      <a:noFill/>
                      <a:ln>
                        <a:noFill/>
                      </a:ln>
                      <a:effectLst/>
                    </p:spPr>
                  </p:pic>
                </p:oleObj>
              </mc:Fallback>
            </mc:AlternateContent>
          </a:graphicData>
        </a:graphic>
      </p:graphicFrame>
      <p:graphicFrame>
        <p:nvGraphicFramePr>
          <p:cNvPr id="20" name="Object 1030"/>
          <p:cNvGraphicFramePr>
            <a:graphicFrameLocks noChangeAspect="1"/>
          </p:cNvGraphicFramePr>
          <p:nvPr>
            <p:extLst>
              <p:ext uri="{D42A27DB-BD31-4B8C-83A1-F6EECF244321}">
                <p14:modId xmlns:p14="http://schemas.microsoft.com/office/powerpoint/2010/main" val="1835804365"/>
              </p:ext>
            </p:extLst>
          </p:nvPr>
        </p:nvGraphicFramePr>
        <p:xfrm>
          <a:off x="864615" y="4197080"/>
          <a:ext cx="2022475" cy="466725"/>
        </p:xfrm>
        <a:graphic>
          <a:graphicData uri="http://schemas.openxmlformats.org/presentationml/2006/ole">
            <mc:AlternateContent xmlns:mc="http://schemas.openxmlformats.org/markup-compatibility/2006">
              <mc:Choice xmlns:v="urn:schemas-microsoft-com:vml" Requires="v">
                <p:oleObj spid="_x0000_s161182" name="Equation" r:id="rId23" imgW="761760" imgH="241200" progId="Equation.DSMT4">
                  <p:embed/>
                </p:oleObj>
              </mc:Choice>
              <mc:Fallback>
                <p:oleObj name="Equation" r:id="rId23" imgW="761760" imgH="241200" progId="Equation.DSMT4">
                  <p:embed/>
                  <p:pic>
                    <p:nvPicPr>
                      <p:cNvPr id="7" name="Object 1030"/>
                      <p:cNvPicPr>
                        <a:picLocks noChangeAspect="1" noChangeArrowheads="1"/>
                      </p:cNvPicPr>
                      <p:nvPr/>
                    </p:nvPicPr>
                    <p:blipFill>
                      <a:blip r:embed="rId24"/>
                      <a:srcRect/>
                      <a:stretch>
                        <a:fillRect/>
                      </a:stretch>
                    </p:blipFill>
                    <p:spPr bwMode="auto">
                      <a:xfrm>
                        <a:off x="864615" y="4197080"/>
                        <a:ext cx="202247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5">
            <a:extLst>
              <a:ext uri="{FF2B5EF4-FFF2-40B4-BE49-F238E27FC236}">
                <a16:creationId xmlns:a16="http://schemas.microsoft.com/office/drawing/2014/main" id="{A0190443-C700-4D91-A77A-097CDBDD8045}"/>
              </a:ext>
            </a:extLst>
          </p:cNvPr>
          <p:cNvGraphicFramePr>
            <a:graphicFrameLocks noChangeAspect="1"/>
          </p:cNvGraphicFramePr>
          <p:nvPr>
            <p:extLst>
              <p:ext uri="{D42A27DB-BD31-4B8C-83A1-F6EECF244321}">
                <p14:modId xmlns:p14="http://schemas.microsoft.com/office/powerpoint/2010/main" val="2273189493"/>
              </p:ext>
            </p:extLst>
          </p:nvPr>
        </p:nvGraphicFramePr>
        <p:xfrm>
          <a:off x="7421656" y="1475725"/>
          <a:ext cx="1538599" cy="1513683"/>
        </p:xfrm>
        <a:graphic>
          <a:graphicData uri="http://schemas.openxmlformats.org/presentationml/2006/ole">
            <mc:AlternateContent xmlns:mc="http://schemas.openxmlformats.org/markup-compatibility/2006">
              <mc:Choice xmlns:v="urn:schemas-microsoft-com:vml" Requires="v">
                <p:oleObj spid="_x0000_s161183" name="Equation" r:id="rId25" imgW="1130040" imgH="1168200" progId="Equation.DSMT4">
                  <p:embed/>
                </p:oleObj>
              </mc:Choice>
              <mc:Fallback>
                <p:oleObj name="Equation" r:id="rId25" imgW="1130040" imgH="1168200" progId="Equation.DSMT4">
                  <p:embed/>
                  <p:pic>
                    <p:nvPicPr>
                      <p:cNvPr id="3" name="Object 5"/>
                      <p:cNvPicPr>
                        <a:picLocks noChangeAspect="1" noChangeArrowheads="1"/>
                      </p:cNvPicPr>
                      <p:nvPr/>
                    </p:nvPicPr>
                    <p:blipFill>
                      <a:blip r:embed="rId26"/>
                      <a:srcRect/>
                      <a:stretch>
                        <a:fillRect/>
                      </a:stretch>
                    </p:blipFill>
                    <p:spPr bwMode="auto">
                      <a:xfrm>
                        <a:off x="7421656" y="1475725"/>
                        <a:ext cx="1538599" cy="1513683"/>
                      </a:xfrm>
                      <a:prstGeom prst="rect">
                        <a:avLst/>
                      </a:prstGeom>
                      <a:noFill/>
                      <a:ln>
                        <a:noFill/>
                      </a:ln>
                      <a:effectLst/>
                    </p:spPr>
                  </p:pic>
                </p:oleObj>
              </mc:Fallback>
            </mc:AlternateContent>
          </a:graphicData>
        </a:graphic>
      </p:graphicFrame>
      <p:graphicFrame>
        <p:nvGraphicFramePr>
          <p:cNvPr id="18" name="Object 4">
            <a:extLst>
              <a:ext uri="{FF2B5EF4-FFF2-40B4-BE49-F238E27FC236}">
                <a16:creationId xmlns:a16="http://schemas.microsoft.com/office/drawing/2014/main" id="{EA96CB65-1B4A-4202-904B-864EA2276F61}"/>
              </a:ext>
            </a:extLst>
          </p:cNvPr>
          <p:cNvGraphicFramePr>
            <a:graphicFrameLocks noChangeAspect="1"/>
          </p:cNvGraphicFramePr>
          <p:nvPr>
            <p:extLst>
              <p:ext uri="{D42A27DB-BD31-4B8C-83A1-F6EECF244321}">
                <p14:modId xmlns:p14="http://schemas.microsoft.com/office/powerpoint/2010/main" val="3979182899"/>
              </p:ext>
            </p:extLst>
          </p:nvPr>
        </p:nvGraphicFramePr>
        <p:xfrm>
          <a:off x="6948264" y="22589"/>
          <a:ext cx="2011991" cy="1348624"/>
        </p:xfrm>
        <a:graphic>
          <a:graphicData uri="http://schemas.openxmlformats.org/presentationml/2006/ole">
            <mc:AlternateContent xmlns:mc="http://schemas.openxmlformats.org/markup-compatibility/2006">
              <mc:Choice xmlns:v="urn:schemas-microsoft-com:vml" Requires="v">
                <p:oleObj spid="_x0000_s161184" name="Equation" r:id="rId27" imgW="1333440" imgH="939600" progId="Equation.DSMT4">
                  <p:embed/>
                </p:oleObj>
              </mc:Choice>
              <mc:Fallback>
                <p:oleObj name="Equation" r:id="rId27" imgW="1333440" imgH="939600" progId="Equation.DSMT4">
                  <p:embed/>
                  <p:pic>
                    <p:nvPicPr>
                      <p:cNvPr id="2" name="Object 4"/>
                      <p:cNvPicPr>
                        <a:picLocks noChangeAspect="1" noChangeArrowheads="1"/>
                      </p:cNvPicPr>
                      <p:nvPr/>
                    </p:nvPicPr>
                    <p:blipFill>
                      <a:blip r:embed="rId28"/>
                      <a:srcRect/>
                      <a:stretch>
                        <a:fillRect/>
                      </a:stretch>
                    </p:blipFill>
                    <p:spPr bwMode="auto">
                      <a:xfrm>
                        <a:off x="6948264" y="22589"/>
                        <a:ext cx="2011991" cy="134862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944571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horizontal)">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linds(horizontal)">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linds(horizontal)">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blinds(horizontal)">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blinds(horizontal)">
                                      <p:cBhvr>
                                        <p:cTn id="5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51520" y="-2164"/>
            <a:ext cx="6188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800" b="1" dirty="0">
                <a:latin typeface="楷体_GB2312" pitchFamily="49" charset="-122"/>
                <a:ea typeface="楷体_GB2312" pitchFamily="49" charset="-122"/>
              </a:rPr>
              <a:t>定理：</a:t>
            </a:r>
            <a:r>
              <a:rPr kumimoji="1" lang="zh-CN" altLang="en-US" sz="2800" b="1" dirty="0">
                <a:solidFill>
                  <a:srgbClr val="FF0000"/>
                </a:solidFill>
                <a:latin typeface="楷体_GB2312" pitchFamily="49" charset="-122"/>
                <a:ea typeface="楷体_GB2312" pitchFamily="49" charset="-122"/>
              </a:rPr>
              <a:t>互补松驰定理</a:t>
            </a:r>
            <a:r>
              <a:rPr kumimoji="1" lang="en-US" altLang="zh-CN" sz="2800" b="1" dirty="0">
                <a:solidFill>
                  <a:srgbClr val="FF0000"/>
                </a:solidFill>
                <a:latin typeface="楷体_GB2312" pitchFamily="49" charset="-122"/>
                <a:ea typeface="楷体_GB2312" pitchFamily="49" charset="-122"/>
              </a:rPr>
              <a:t>(</a:t>
            </a:r>
            <a:r>
              <a:rPr kumimoji="1" lang="zh-CN" altLang="en-US" sz="2800" b="1" dirty="0">
                <a:solidFill>
                  <a:srgbClr val="FF0000"/>
                </a:solidFill>
                <a:latin typeface="楷体_GB2312" pitchFamily="49" charset="-122"/>
                <a:ea typeface="楷体_GB2312" pitchFamily="49" charset="-122"/>
              </a:rPr>
              <a:t>非对称形式）</a:t>
            </a:r>
            <a:endParaRPr kumimoji="1" lang="zh-CN" altLang="en-US" sz="2400" b="1" dirty="0">
              <a:solidFill>
                <a:srgbClr val="FF0000"/>
              </a:solidFill>
              <a:latin typeface="楷体_GB2312" pitchFamily="49" charset="-122"/>
              <a:ea typeface="楷体_GB2312" pitchFamily="49" charset="-122"/>
            </a:endParaRPr>
          </a:p>
        </p:txBody>
      </p:sp>
      <p:graphicFrame>
        <p:nvGraphicFramePr>
          <p:cNvPr id="3" name="Object 4"/>
          <p:cNvGraphicFramePr>
            <a:graphicFrameLocks noChangeAspect="1"/>
          </p:cNvGraphicFramePr>
          <p:nvPr>
            <p:extLst>
              <p:ext uri="{D42A27DB-BD31-4B8C-83A1-F6EECF244321}">
                <p14:modId xmlns:p14="http://schemas.microsoft.com/office/powerpoint/2010/main" val="3783772941"/>
              </p:ext>
            </p:extLst>
          </p:nvPr>
        </p:nvGraphicFramePr>
        <p:xfrm>
          <a:off x="816243" y="908720"/>
          <a:ext cx="7511513" cy="4822733"/>
        </p:xfrm>
        <a:graphic>
          <a:graphicData uri="http://schemas.openxmlformats.org/presentationml/2006/ole">
            <mc:AlternateContent xmlns:mc="http://schemas.openxmlformats.org/markup-compatibility/2006">
              <mc:Choice xmlns:v="urn:schemas-microsoft-com:vml" Requires="v">
                <p:oleObj spid="_x0000_s119925" name="Equation" r:id="rId3" imgW="3085920" imgH="1981080" progId="Equation.DSMT4">
                  <p:embed/>
                </p:oleObj>
              </mc:Choice>
              <mc:Fallback>
                <p:oleObj name="Equation" r:id="rId3" imgW="3085920" imgH="1981080" progId="Equation.DSMT4">
                  <p:embed/>
                  <p:pic>
                    <p:nvPicPr>
                      <p:cNvPr id="16486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243" y="908720"/>
                        <a:ext cx="7511513" cy="482273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216898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90003" y="482310"/>
            <a:ext cx="8243887" cy="724942"/>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r>
              <a:rPr lang="zh-CN" altLang="en-US" b="1">
                <a:solidFill>
                  <a:srgbClr val="FF0000"/>
                </a:solidFill>
              </a:rPr>
              <a:t>三、对偶单纯形法</a:t>
            </a:r>
          </a:p>
        </p:txBody>
      </p:sp>
      <p:sp>
        <p:nvSpPr>
          <p:cNvPr id="3" name="Rectangle 3"/>
          <p:cNvSpPr txBox="1">
            <a:spLocks noChangeArrowheads="1"/>
          </p:cNvSpPr>
          <p:nvPr/>
        </p:nvSpPr>
        <p:spPr>
          <a:xfrm>
            <a:off x="0" y="4725144"/>
            <a:ext cx="9036496" cy="1584176"/>
          </a:xfrm>
          <a:prstGeom prst="rect">
            <a:avLst/>
          </a:prstGeom>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当</a:t>
            </a:r>
            <a:r>
              <a:rPr lang="zh-CN" altLang="en-US" dirty="0">
                <a:solidFill>
                  <a:srgbClr val="FF0000"/>
                </a:solidFill>
              </a:rPr>
              <a:t>对偶可行的基本解</a:t>
            </a:r>
            <a:r>
              <a:rPr lang="zh-CN" altLang="en-US" dirty="0"/>
              <a:t>是原问题的可行解时，由于检验数</a:t>
            </a:r>
            <a:r>
              <a:rPr lang="zh-CN" altLang="en-US" dirty="0">
                <a:cs typeface="Times New Roman" panose="02020603050405020304" pitchFamily="18" charset="0"/>
              </a:rPr>
              <a:t>≤</a:t>
            </a:r>
            <a:r>
              <a:rPr lang="en-US" altLang="zh-CN" dirty="0">
                <a:cs typeface="Times New Roman" panose="02020603050405020304" pitchFamily="18" charset="0"/>
              </a:rPr>
              <a:t>0</a:t>
            </a:r>
            <a:r>
              <a:rPr lang="zh-CN" altLang="en-US" dirty="0"/>
              <a:t>，因此，它就是原问题的最优解。</a:t>
            </a:r>
          </a:p>
        </p:txBody>
      </p:sp>
      <p:graphicFrame>
        <p:nvGraphicFramePr>
          <p:cNvPr id="4" name="Object 4"/>
          <p:cNvGraphicFramePr>
            <a:graphicFrameLocks noChangeAspect="1"/>
          </p:cNvGraphicFramePr>
          <p:nvPr>
            <p:extLst>
              <p:ext uri="{D42A27DB-BD31-4B8C-83A1-F6EECF244321}">
                <p14:modId xmlns:p14="http://schemas.microsoft.com/office/powerpoint/2010/main" val="4137276393"/>
              </p:ext>
            </p:extLst>
          </p:nvPr>
        </p:nvGraphicFramePr>
        <p:xfrm>
          <a:off x="6321425" y="2046288"/>
          <a:ext cx="2598738" cy="1731962"/>
        </p:xfrm>
        <a:graphic>
          <a:graphicData uri="http://schemas.openxmlformats.org/presentationml/2006/ole">
            <mc:AlternateContent xmlns:mc="http://schemas.openxmlformats.org/markup-compatibility/2006">
              <mc:Choice xmlns:v="urn:schemas-microsoft-com:vml" Requires="v">
                <p:oleObj spid="_x0000_s124031" name="Equation" r:id="rId3" imgW="1066680" imgH="711000" progId="Equation.DSMT4">
                  <p:embed/>
                </p:oleObj>
              </mc:Choice>
              <mc:Fallback>
                <p:oleObj name="Equation" r:id="rId3" imgW="1066680" imgH="711000" progId="Equation.DSMT4">
                  <p:embed/>
                  <p:pic>
                    <p:nvPicPr>
                      <p:cNvPr id="2" name="Object 4"/>
                      <p:cNvPicPr>
                        <a:picLocks noChangeAspect="1" noChangeArrowheads="1"/>
                      </p:cNvPicPr>
                      <p:nvPr/>
                    </p:nvPicPr>
                    <p:blipFill>
                      <a:blip r:embed="rId4"/>
                      <a:srcRect/>
                      <a:stretch>
                        <a:fillRect/>
                      </a:stretch>
                    </p:blipFill>
                    <p:spPr bwMode="auto">
                      <a:xfrm>
                        <a:off x="6321425" y="2046288"/>
                        <a:ext cx="2598738" cy="1731962"/>
                      </a:xfrm>
                      <a:prstGeom prst="rect">
                        <a:avLst/>
                      </a:prstGeom>
                      <a:noFill/>
                      <a:ln>
                        <a:noFill/>
                      </a:ln>
                      <a:effectLst/>
                    </p:spPr>
                  </p:pic>
                </p:oleObj>
              </mc:Fallback>
            </mc:AlternateContent>
          </a:graphicData>
        </a:graphic>
      </p:graphicFrame>
      <p:sp>
        <p:nvSpPr>
          <p:cNvPr id="5" name="矩形 4"/>
          <p:cNvSpPr/>
          <p:nvPr/>
        </p:nvSpPr>
        <p:spPr>
          <a:xfrm>
            <a:off x="0" y="1556792"/>
            <a:ext cx="6516216" cy="2554545"/>
          </a:xfrm>
          <a:prstGeom prst="rect">
            <a:avLst/>
          </a:prstGeom>
        </p:spPr>
        <p:txBody>
          <a:bodyPr wrap="square">
            <a:spAutoFit/>
          </a:bodyPr>
          <a:lstStyle/>
          <a:p>
            <a:pPr marL="457200" indent="-457200" eaLnBrk="1" hangingPunct="1">
              <a:buFont typeface="Arial" panose="020B0604020202020204" pitchFamily="34" charset="0"/>
              <a:buChar char="•"/>
            </a:pPr>
            <a:r>
              <a:rPr lang="zh-CN" altLang="en-US" sz="3200" b="1" dirty="0"/>
              <a:t>定义：</a:t>
            </a:r>
            <a:r>
              <a:rPr lang="zh-CN" altLang="en-US" sz="3200" dirty="0"/>
              <a:t>设</a:t>
            </a:r>
            <a:r>
              <a:rPr lang="en-US" altLang="zh-CN" sz="3200" i="1" dirty="0">
                <a:latin typeface="Times New Roman" panose="02020603050405020304" pitchFamily="18" charset="0"/>
              </a:rPr>
              <a:t>x</a:t>
            </a:r>
            <a:r>
              <a:rPr lang="en-US" altLang="zh-CN" sz="3200" baseline="30000" dirty="0"/>
              <a:t>(0)</a:t>
            </a:r>
            <a:r>
              <a:rPr lang="zh-CN" altLang="en-US" sz="3200" dirty="0"/>
              <a:t>是</a:t>
            </a:r>
            <a:r>
              <a:rPr lang="en-US" altLang="zh-CN" sz="3200" dirty="0"/>
              <a:t>(P)</a:t>
            </a:r>
            <a:r>
              <a:rPr lang="zh-CN" altLang="en-US" sz="3200" dirty="0"/>
              <a:t>的一个基本解，它对应的基矩阵为</a:t>
            </a:r>
            <a:r>
              <a:rPr lang="en-US" altLang="zh-CN" sz="3200" i="1" dirty="0">
                <a:latin typeface="Times New Roman" panose="02020603050405020304" pitchFamily="18" charset="0"/>
              </a:rPr>
              <a:t>B</a:t>
            </a:r>
            <a:r>
              <a:rPr lang="zh-CN" altLang="en-US" sz="3200" dirty="0"/>
              <a:t>，记</a:t>
            </a:r>
            <a:r>
              <a:rPr lang="en-US" altLang="zh-CN" sz="3200" i="1" dirty="0">
                <a:latin typeface="Times New Roman" panose="02020603050405020304" pitchFamily="18" charset="0"/>
              </a:rPr>
              <a:t>w</a:t>
            </a:r>
            <a:r>
              <a:rPr lang="en-US" altLang="zh-CN" sz="3200" dirty="0">
                <a:latin typeface="Times New Roman" panose="02020603050405020304" pitchFamily="18" charset="0"/>
              </a:rPr>
              <a:t>=</a:t>
            </a:r>
            <a:r>
              <a:rPr lang="en-US" altLang="zh-CN" sz="3200" i="1" dirty="0">
                <a:latin typeface="Times New Roman" panose="02020603050405020304" pitchFamily="18" charset="0"/>
              </a:rPr>
              <a:t>c</a:t>
            </a:r>
            <a:r>
              <a:rPr lang="en-US" altLang="zh-CN" sz="3200" i="1" baseline="-25000" dirty="0">
                <a:latin typeface="Times New Roman" panose="02020603050405020304" pitchFamily="18" charset="0"/>
              </a:rPr>
              <a:t>B</a:t>
            </a:r>
            <a:r>
              <a:rPr lang="en-US" altLang="zh-CN" sz="3200" i="1" dirty="0">
                <a:latin typeface="Times New Roman" panose="02020603050405020304" pitchFamily="18" charset="0"/>
              </a:rPr>
              <a:t>B</a:t>
            </a:r>
            <a:r>
              <a:rPr lang="en-US" altLang="zh-CN" sz="3200" baseline="30000" dirty="0">
                <a:latin typeface="Times New Roman" panose="02020603050405020304" pitchFamily="18" charset="0"/>
              </a:rPr>
              <a:t>-1</a:t>
            </a:r>
            <a:r>
              <a:rPr lang="zh-CN" altLang="en-US" sz="3200" dirty="0"/>
              <a:t>，若</a:t>
            </a:r>
            <a:r>
              <a:rPr lang="en-US" altLang="zh-CN" sz="3200" i="1" dirty="0">
                <a:latin typeface="Times New Roman" panose="02020603050405020304" pitchFamily="18" charset="0"/>
              </a:rPr>
              <a:t>w</a:t>
            </a:r>
            <a:r>
              <a:rPr lang="zh-CN" altLang="en-US" sz="3200" dirty="0"/>
              <a:t>是</a:t>
            </a:r>
            <a:r>
              <a:rPr lang="en-US" altLang="zh-CN" sz="3200" dirty="0"/>
              <a:t>(P)</a:t>
            </a:r>
            <a:r>
              <a:rPr lang="zh-CN" altLang="en-US" sz="3200" dirty="0"/>
              <a:t>的对偶问题的可行解，即对任意的</a:t>
            </a:r>
            <a:r>
              <a:rPr lang="en-US" altLang="zh-CN" sz="3200" i="1" dirty="0">
                <a:latin typeface="Times New Roman" panose="02020603050405020304" pitchFamily="18" charset="0"/>
              </a:rPr>
              <a:t>j</a:t>
            </a:r>
            <a:r>
              <a:rPr lang="en-US" altLang="zh-CN" sz="3200" dirty="0">
                <a:latin typeface="Times New Roman" panose="02020603050405020304" pitchFamily="18" charset="0"/>
              </a:rPr>
              <a:t>, </a:t>
            </a:r>
            <a:r>
              <a:rPr lang="en-US" altLang="zh-CN" sz="3200" i="1" dirty="0" err="1">
                <a:latin typeface="Times New Roman" panose="02020603050405020304" pitchFamily="18" charset="0"/>
              </a:rPr>
              <a:t>wP</a:t>
            </a:r>
            <a:r>
              <a:rPr lang="en-US" altLang="zh-CN" sz="3200" i="1" baseline="-25000" dirty="0" err="1">
                <a:latin typeface="Times New Roman" panose="02020603050405020304" pitchFamily="18" charset="0"/>
              </a:rPr>
              <a:t>j</a:t>
            </a:r>
            <a:r>
              <a:rPr lang="en-US" altLang="zh-CN" sz="3200" dirty="0" err="1">
                <a:latin typeface="Times New Roman" panose="02020603050405020304" pitchFamily="18" charset="0"/>
              </a:rPr>
              <a:t>-</a:t>
            </a:r>
            <a:r>
              <a:rPr lang="en-US" altLang="zh-CN" sz="3200" i="1" dirty="0" err="1">
                <a:latin typeface="Times New Roman" panose="02020603050405020304" pitchFamily="18" charset="0"/>
              </a:rPr>
              <a:t>c</a:t>
            </a:r>
            <a:r>
              <a:rPr lang="en-US" altLang="zh-CN" sz="3200" i="1" baseline="-25000" dirty="0" err="1">
                <a:latin typeface="Times New Roman" panose="02020603050405020304" pitchFamily="18" charset="0"/>
              </a:rPr>
              <a:t>j</a:t>
            </a:r>
            <a:r>
              <a:rPr lang="en-US" altLang="zh-CN" sz="3200" dirty="0"/>
              <a:t> </a:t>
            </a:r>
            <a:r>
              <a:rPr lang="en-US" altLang="zh-CN" sz="3200" dirty="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0</a:t>
            </a:r>
            <a:r>
              <a:rPr lang="zh-CN" altLang="en-US" sz="3200" dirty="0"/>
              <a:t>，则称</a:t>
            </a:r>
            <a:r>
              <a:rPr lang="en-US" altLang="zh-CN" sz="3200" i="1" dirty="0">
                <a:latin typeface="Times New Roman" panose="02020603050405020304" pitchFamily="18" charset="0"/>
              </a:rPr>
              <a:t>x</a:t>
            </a:r>
            <a:r>
              <a:rPr lang="en-US" altLang="zh-CN" sz="3200" baseline="30000" dirty="0"/>
              <a:t>(0)</a:t>
            </a:r>
            <a:r>
              <a:rPr lang="zh-CN" altLang="en-US" sz="3200" dirty="0"/>
              <a:t>为原问题的</a:t>
            </a:r>
            <a:r>
              <a:rPr lang="zh-CN" altLang="en-US" sz="3200" b="1" dirty="0">
                <a:solidFill>
                  <a:srgbClr val="FF0000"/>
                </a:solidFill>
              </a:rPr>
              <a:t>对偶可行的基本解</a:t>
            </a:r>
            <a:r>
              <a:rPr lang="zh-CN" altLang="en-US" sz="3200" b="1" dirty="0"/>
              <a:t>。</a:t>
            </a:r>
          </a:p>
        </p:txBody>
      </p:sp>
      <p:graphicFrame>
        <p:nvGraphicFramePr>
          <p:cNvPr id="6" name="Object 10">
            <a:extLst>
              <a:ext uri="{FF2B5EF4-FFF2-40B4-BE49-F238E27FC236}">
                <a16:creationId xmlns:a16="http://schemas.microsoft.com/office/drawing/2014/main" id="{D00D6276-558D-4763-9D63-094EF1327669}"/>
              </a:ext>
            </a:extLst>
          </p:cNvPr>
          <p:cNvGraphicFramePr>
            <a:graphicFrameLocks noChangeAspect="1"/>
          </p:cNvGraphicFramePr>
          <p:nvPr>
            <p:extLst>
              <p:ext uri="{D42A27DB-BD31-4B8C-83A1-F6EECF244321}">
                <p14:modId xmlns:p14="http://schemas.microsoft.com/office/powerpoint/2010/main" val="926891085"/>
              </p:ext>
            </p:extLst>
          </p:nvPr>
        </p:nvGraphicFramePr>
        <p:xfrm>
          <a:off x="7596336" y="0"/>
          <a:ext cx="1323827" cy="861783"/>
        </p:xfrm>
        <a:graphic>
          <a:graphicData uri="http://schemas.openxmlformats.org/presentationml/2006/ole">
            <mc:AlternateContent xmlns:mc="http://schemas.openxmlformats.org/markup-compatibility/2006">
              <mc:Choice xmlns:v="urn:schemas-microsoft-com:vml" Requires="v">
                <p:oleObj spid="_x0000_s124032" name="Equation" r:id="rId5" imgW="1091880" imgH="711000" progId="Equation.DSMT4">
                  <p:embed/>
                </p:oleObj>
              </mc:Choice>
              <mc:Fallback>
                <p:oleObj name="Equation" r:id="rId5" imgW="1091880" imgH="711000" progId="Equation.DSMT4">
                  <p:embed/>
                  <p:pic>
                    <p:nvPicPr>
                      <p:cNvPr id="8" name="Object 10"/>
                      <p:cNvPicPr>
                        <a:picLocks noChangeAspect="1" noChangeArrowheads="1"/>
                      </p:cNvPicPr>
                      <p:nvPr/>
                    </p:nvPicPr>
                    <p:blipFill>
                      <a:blip r:embed="rId6"/>
                      <a:srcRect/>
                      <a:stretch>
                        <a:fillRect/>
                      </a:stretch>
                    </p:blipFill>
                    <p:spPr bwMode="auto">
                      <a:xfrm>
                        <a:off x="7596336" y="0"/>
                        <a:ext cx="1323827" cy="86178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97944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3930195356"/>
              </p:ext>
            </p:extLst>
          </p:nvPr>
        </p:nvGraphicFramePr>
        <p:xfrm>
          <a:off x="616287" y="700704"/>
          <a:ext cx="3747462" cy="2010573"/>
        </p:xfrm>
        <a:graphic>
          <a:graphicData uri="http://schemas.openxmlformats.org/presentationml/2006/ole">
            <mc:AlternateContent xmlns:mc="http://schemas.openxmlformats.org/markup-compatibility/2006">
              <mc:Choice xmlns:v="urn:schemas-microsoft-com:vml" Requires="v">
                <p:oleObj spid="_x0000_s125368" name="Equation" r:id="rId3" imgW="1752480" imgH="939600" progId="Equation.DSMT4">
                  <p:embed/>
                </p:oleObj>
              </mc:Choice>
              <mc:Fallback>
                <p:oleObj name="Equation" r:id="rId3" imgW="1752480" imgH="939600" progId="Equation.DSMT4">
                  <p:embed/>
                  <p:pic>
                    <p:nvPicPr>
                      <p:cNvPr id="239618" name="Object 2"/>
                      <p:cNvPicPr>
                        <a:picLocks noChangeAspect="1" noChangeArrowheads="1"/>
                      </p:cNvPicPr>
                      <p:nvPr/>
                    </p:nvPicPr>
                    <p:blipFill>
                      <a:blip r:embed="rId4"/>
                      <a:srcRect/>
                      <a:stretch>
                        <a:fillRect/>
                      </a:stretch>
                    </p:blipFill>
                    <p:spPr bwMode="auto">
                      <a:xfrm>
                        <a:off x="616287" y="700704"/>
                        <a:ext cx="3747462" cy="2010573"/>
                      </a:xfrm>
                      <a:prstGeom prst="rect">
                        <a:avLst/>
                      </a:prstGeom>
                      <a:noFill/>
                      <a:ln>
                        <a:noFill/>
                      </a:ln>
                      <a:effectLst/>
                    </p:spPr>
                  </p:pic>
                </p:oleObj>
              </mc:Fallback>
            </mc:AlternateContent>
          </a:graphicData>
        </a:graphic>
      </p:graphicFrame>
      <p:graphicFrame>
        <p:nvGraphicFramePr>
          <p:cNvPr id="3" name="Object 3"/>
          <p:cNvGraphicFramePr>
            <a:graphicFrameLocks noChangeAspect="1"/>
          </p:cNvGraphicFramePr>
          <p:nvPr>
            <p:extLst>
              <p:ext uri="{D42A27DB-BD31-4B8C-83A1-F6EECF244321}">
                <p14:modId xmlns:p14="http://schemas.microsoft.com/office/powerpoint/2010/main" val="480476042"/>
              </p:ext>
            </p:extLst>
          </p:nvPr>
        </p:nvGraphicFramePr>
        <p:xfrm>
          <a:off x="5452476" y="450502"/>
          <a:ext cx="3084786" cy="2978498"/>
        </p:xfrm>
        <a:graphic>
          <a:graphicData uri="http://schemas.openxmlformats.org/presentationml/2006/ole">
            <mc:AlternateContent xmlns:mc="http://schemas.openxmlformats.org/markup-compatibility/2006">
              <mc:Choice xmlns:v="urn:schemas-microsoft-com:vml" Requires="v">
                <p:oleObj spid="_x0000_s125369" name="Equation" r:id="rId5" imgW="1447560" imgH="1396800" progId="Equation.DSMT4">
                  <p:embed/>
                </p:oleObj>
              </mc:Choice>
              <mc:Fallback>
                <p:oleObj name="Equation" r:id="rId5" imgW="1447560" imgH="1396800" progId="Equation.DSMT4">
                  <p:embed/>
                  <p:pic>
                    <p:nvPicPr>
                      <p:cNvPr id="239619" name="Object 3"/>
                      <p:cNvPicPr>
                        <a:picLocks noChangeAspect="1" noChangeArrowheads="1"/>
                      </p:cNvPicPr>
                      <p:nvPr/>
                    </p:nvPicPr>
                    <p:blipFill>
                      <a:blip r:embed="rId6"/>
                      <a:srcRect/>
                      <a:stretch>
                        <a:fillRect/>
                      </a:stretch>
                    </p:blipFill>
                    <p:spPr bwMode="auto">
                      <a:xfrm>
                        <a:off x="5452476" y="450502"/>
                        <a:ext cx="3084786" cy="2978498"/>
                      </a:xfrm>
                      <a:prstGeom prst="rect">
                        <a:avLst/>
                      </a:prstGeom>
                      <a:noFill/>
                      <a:ln>
                        <a:noFill/>
                      </a:ln>
                      <a:effectLst/>
                    </p:spPr>
                  </p:pic>
                </p:oleObj>
              </mc:Fallback>
            </mc:AlternateContent>
          </a:graphicData>
        </a:graphic>
      </p:graphicFrame>
      <p:graphicFrame>
        <p:nvGraphicFramePr>
          <p:cNvPr id="4" name="Object 4"/>
          <p:cNvGraphicFramePr>
            <a:graphicFrameLocks noChangeAspect="1"/>
          </p:cNvGraphicFramePr>
          <p:nvPr>
            <p:extLst>
              <p:ext uri="{D42A27DB-BD31-4B8C-83A1-F6EECF244321}">
                <p14:modId xmlns:p14="http://schemas.microsoft.com/office/powerpoint/2010/main" val="3320474210"/>
              </p:ext>
            </p:extLst>
          </p:nvPr>
        </p:nvGraphicFramePr>
        <p:xfrm>
          <a:off x="420462" y="4258991"/>
          <a:ext cx="3539099" cy="580819"/>
        </p:xfrm>
        <a:graphic>
          <a:graphicData uri="http://schemas.openxmlformats.org/presentationml/2006/ole">
            <mc:AlternateContent xmlns:mc="http://schemas.openxmlformats.org/markup-compatibility/2006">
              <mc:Choice xmlns:v="urn:schemas-microsoft-com:vml" Requires="v">
                <p:oleObj spid="_x0000_s125370" name="Equation" r:id="rId7" imgW="1701720" imgH="279360" progId="Equation.DSMT4">
                  <p:embed/>
                </p:oleObj>
              </mc:Choice>
              <mc:Fallback>
                <p:oleObj name="Equation" r:id="rId7" imgW="1701720" imgH="279360" progId="Equation.DSMT4">
                  <p:embed/>
                  <p:pic>
                    <p:nvPicPr>
                      <p:cNvPr id="23962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462" y="4258991"/>
                        <a:ext cx="3539099" cy="580819"/>
                      </a:xfrm>
                      <a:prstGeom prst="rect">
                        <a:avLst/>
                      </a:prstGeom>
                      <a:noFill/>
                      <a:ln>
                        <a:noFill/>
                      </a:ln>
                      <a:effec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3955996421"/>
              </p:ext>
            </p:extLst>
          </p:nvPr>
        </p:nvGraphicFramePr>
        <p:xfrm>
          <a:off x="395422" y="4968897"/>
          <a:ext cx="5226678" cy="614258"/>
        </p:xfrm>
        <a:graphic>
          <a:graphicData uri="http://schemas.openxmlformats.org/presentationml/2006/ole">
            <mc:AlternateContent xmlns:mc="http://schemas.openxmlformats.org/markup-compatibility/2006">
              <mc:Choice xmlns:v="urn:schemas-microsoft-com:vml" Requires="v">
                <p:oleObj spid="_x0000_s125371" name="Equation" r:id="rId9" imgW="2158920" imgH="253800" progId="Equation.DSMT4">
                  <p:embed/>
                </p:oleObj>
              </mc:Choice>
              <mc:Fallback>
                <p:oleObj name="Equation" r:id="rId9" imgW="2158920" imgH="253800" progId="Equation.DSMT4">
                  <p:embed/>
                  <p:pic>
                    <p:nvPicPr>
                      <p:cNvPr id="239621"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422" y="4968897"/>
                        <a:ext cx="5226678" cy="614258"/>
                      </a:xfrm>
                      <a:prstGeom prst="rect">
                        <a:avLst/>
                      </a:prstGeom>
                      <a:noFill/>
                      <a:ln>
                        <a:noFill/>
                      </a:ln>
                      <a:effectLst/>
                    </p:spPr>
                  </p:pic>
                </p:oleObj>
              </mc:Fallback>
            </mc:AlternateContent>
          </a:graphicData>
        </a:graphic>
      </p:graphicFrame>
      <p:sp>
        <p:nvSpPr>
          <p:cNvPr id="6" name="Rectangle 6"/>
          <p:cNvSpPr>
            <a:spLocks noChangeArrowheads="1"/>
          </p:cNvSpPr>
          <p:nvPr/>
        </p:nvSpPr>
        <p:spPr bwMode="auto">
          <a:xfrm>
            <a:off x="287410" y="5583155"/>
            <a:ext cx="544270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800" b="1" dirty="0"/>
              <a:t>所以，</a:t>
            </a:r>
            <a:r>
              <a:rPr lang="en-US" altLang="zh-CN" sz="2800" b="1" i="1" dirty="0">
                <a:latin typeface="Times New Roman" panose="02020603050405020304" pitchFamily="18" charset="0"/>
              </a:rPr>
              <a:t>x</a:t>
            </a:r>
            <a:r>
              <a:rPr lang="en-US" altLang="zh-CN" sz="2800" b="1" baseline="30000" dirty="0">
                <a:latin typeface="Times New Roman" panose="02020603050405020304" pitchFamily="18" charset="0"/>
              </a:rPr>
              <a:t>(0)</a:t>
            </a:r>
            <a:r>
              <a:rPr lang="zh-CN" altLang="en-US" sz="2800" b="1" dirty="0"/>
              <a:t>为对偶可行的基本解。</a:t>
            </a:r>
          </a:p>
        </p:txBody>
      </p:sp>
      <p:sp>
        <p:nvSpPr>
          <p:cNvPr id="7" name="矩形 6"/>
          <p:cNvSpPr/>
          <p:nvPr/>
        </p:nvSpPr>
        <p:spPr>
          <a:xfrm>
            <a:off x="45022" y="756272"/>
            <a:ext cx="492443" cy="369332"/>
          </a:xfrm>
          <a:prstGeom prst="rect">
            <a:avLst/>
          </a:prstGeom>
        </p:spPr>
        <p:txBody>
          <a:bodyPr wrap="none">
            <a:spAutoFit/>
          </a:bodyPr>
          <a:lstStyle/>
          <a:p>
            <a:r>
              <a:rPr lang="en-US" altLang="zh-CN" b="1" dirty="0"/>
              <a:t>(P)</a:t>
            </a:r>
            <a:endParaRPr lang="zh-CN" altLang="en-US" dirty="0"/>
          </a:p>
        </p:txBody>
      </p:sp>
      <p:sp>
        <p:nvSpPr>
          <p:cNvPr id="8" name="矩形 7"/>
          <p:cNvSpPr/>
          <p:nvPr/>
        </p:nvSpPr>
        <p:spPr>
          <a:xfrm>
            <a:off x="4511233" y="614816"/>
            <a:ext cx="505267" cy="369332"/>
          </a:xfrm>
          <a:prstGeom prst="rect">
            <a:avLst/>
          </a:prstGeom>
        </p:spPr>
        <p:txBody>
          <a:bodyPr wrap="none">
            <a:spAutoFit/>
          </a:bodyPr>
          <a:lstStyle/>
          <a:p>
            <a:r>
              <a:rPr lang="en-US" altLang="zh-CN" b="1" dirty="0"/>
              <a:t>(D)</a:t>
            </a:r>
            <a:endParaRPr lang="zh-CN" altLang="en-US" dirty="0"/>
          </a:p>
        </p:txBody>
      </p:sp>
      <p:graphicFrame>
        <p:nvGraphicFramePr>
          <p:cNvPr id="9" name="Object 6">
            <a:extLst>
              <a:ext uri="{FF2B5EF4-FFF2-40B4-BE49-F238E27FC236}">
                <a16:creationId xmlns:a16="http://schemas.microsoft.com/office/drawing/2014/main" id="{CCF3971B-8E59-4E3A-ACD0-0776455A1471}"/>
              </a:ext>
            </a:extLst>
          </p:cNvPr>
          <p:cNvGraphicFramePr>
            <a:graphicFrameLocks noChangeAspect="1"/>
          </p:cNvGraphicFramePr>
          <p:nvPr>
            <p:extLst>
              <p:ext uri="{D42A27DB-BD31-4B8C-83A1-F6EECF244321}">
                <p14:modId xmlns:p14="http://schemas.microsoft.com/office/powerpoint/2010/main" val="2211919015"/>
              </p:ext>
            </p:extLst>
          </p:nvPr>
        </p:nvGraphicFramePr>
        <p:xfrm>
          <a:off x="45022" y="2789699"/>
          <a:ext cx="3342399" cy="1336688"/>
        </p:xfrm>
        <a:graphic>
          <a:graphicData uri="http://schemas.openxmlformats.org/presentationml/2006/ole">
            <mc:AlternateContent xmlns:mc="http://schemas.openxmlformats.org/markup-compatibility/2006">
              <mc:Choice xmlns:v="urn:schemas-microsoft-com:vml" Requires="v">
                <p:oleObj spid="_x0000_s125372" name="Equation" r:id="rId11" imgW="2120760" imgH="914400" progId="Equation.DSMT4">
                  <p:embed/>
                </p:oleObj>
              </mc:Choice>
              <mc:Fallback>
                <p:oleObj name="Equation" r:id="rId11" imgW="2120760" imgH="914400" progId="Equation.DSMT4">
                  <p:embed/>
                  <p:pic>
                    <p:nvPicPr>
                      <p:cNvPr id="6"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022" y="2789699"/>
                        <a:ext cx="3342399" cy="133668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0805390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500" fill="hold"/>
                                        <p:tgtEl>
                                          <p:spTgt spid="8"/>
                                        </p:tgtEl>
                                        <p:attrNameLst>
                                          <p:attrName>ppt_x</p:attrName>
                                        </p:attrNameLst>
                                      </p:cBhvr>
                                      <p:tavLst>
                                        <p:tav tm="0">
                                          <p:val>
                                            <p:strVal val="#ppt_x"/>
                                          </p:val>
                                        </p:tav>
                                        <p:tav tm="100000">
                                          <p:val>
                                            <p:strVal val="#ppt_x"/>
                                          </p:val>
                                        </p:tav>
                                      </p:tavLst>
                                    </p:anim>
                                    <p:anim calcmode="lin" valueType="num">
                                      <p:cBhvr additive="base">
                                        <p:cTn id="1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linds(horizontal)">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42"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outHorizont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07504" y="476672"/>
            <a:ext cx="8856984" cy="5791200"/>
          </a:xfrm>
          <a:prstGeom prst="rect">
            <a:avLst/>
          </a:prstGeom>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3000" b="1" dirty="0"/>
              <a:t>对偶单纯形法基本思想：</a:t>
            </a:r>
          </a:p>
          <a:p>
            <a:pPr eaLnBrk="1" hangingPunct="1">
              <a:buFont typeface="Wingdings" panose="05000000000000000000" pitchFamily="2" charset="2"/>
              <a:buChar char="l"/>
            </a:pPr>
            <a:r>
              <a:rPr lang="zh-CN" altLang="en-US" sz="3000" b="1" dirty="0"/>
              <a:t>从原问题的一个</a:t>
            </a:r>
            <a:r>
              <a:rPr lang="zh-CN" altLang="en-US" sz="3000" b="1" dirty="0">
                <a:solidFill>
                  <a:srgbClr val="FF0000"/>
                </a:solidFill>
              </a:rPr>
              <a:t>对偶可行的基本解</a:t>
            </a:r>
            <a:r>
              <a:rPr lang="zh-CN" altLang="en-US" sz="3000" b="1" dirty="0"/>
              <a:t>出发；求改进的对偶可行的基本解：</a:t>
            </a:r>
            <a:endParaRPr lang="en-US" altLang="zh-CN" sz="3000" b="1" dirty="0"/>
          </a:p>
          <a:p>
            <a:pPr marL="0" indent="0" eaLnBrk="1" hangingPunct="1">
              <a:buNone/>
            </a:pPr>
            <a:r>
              <a:rPr lang="zh-CN" altLang="en-US" sz="3000" b="1" dirty="0"/>
              <a:t>每个对偶可行的基本解</a:t>
            </a:r>
            <a:r>
              <a:rPr lang="en-US" altLang="zh-CN" sz="3000" b="1" i="1" dirty="0">
                <a:latin typeface="Times New Roman" panose="02020603050405020304" pitchFamily="18" charset="0"/>
              </a:rPr>
              <a:t>x</a:t>
            </a:r>
            <a:r>
              <a:rPr lang="en-US" altLang="zh-CN" sz="3000" b="1" dirty="0"/>
              <a:t>=(</a:t>
            </a:r>
            <a:r>
              <a:rPr lang="en-US" altLang="zh-CN" sz="3000" b="1" i="1" dirty="0" err="1">
                <a:latin typeface="Times New Roman" panose="02020603050405020304" pitchFamily="18" charset="0"/>
              </a:rPr>
              <a:t>x</a:t>
            </a:r>
            <a:r>
              <a:rPr lang="en-US" altLang="zh-CN" sz="3000" b="1" i="1" baseline="-25000" dirty="0" err="1">
                <a:latin typeface="Times New Roman" panose="02020603050405020304" pitchFamily="18" charset="0"/>
              </a:rPr>
              <a:t>B</a:t>
            </a:r>
            <a:r>
              <a:rPr lang="en-US" altLang="zh-CN" sz="3000" b="1" dirty="0">
                <a:latin typeface="Times New Roman" panose="02020603050405020304" pitchFamily="18" charset="0"/>
              </a:rPr>
              <a:t>,</a:t>
            </a:r>
            <a:r>
              <a:rPr lang="en-US" altLang="zh-CN" sz="3000" b="1" i="1" baseline="30000" dirty="0">
                <a:latin typeface="Times New Roman" panose="02020603050405020304" pitchFamily="18" charset="0"/>
              </a:rPr>
              <a:t> </a:t>
            </a:r>
            <a:r>
              <a:rPr lang="en-US" altLang="zh-CN" sz="3000" b="1" dirty="0">
                <a:latin typeface="Times New Roman" panose="02020603050405020304" pitchFamily="18" charset="0"/>
              </a:rPr>
              <a:t>0</a:t>
            </a:r>
            <a:r>
              <a:rPr lang="en-US" altLang="zh-CN" sz="3000" b="1" dirty="0"/>
              <a:t>)</a:t>
            </a:r>
            <a:r>
              <a:rPr lang="en-US" altLang="zh-CN" sz="3000" b="1" i="1" baseline="30000" dirty="0">
                <a:latin typeface="Times New Roman" panose="02020603050405020304" pitchFamily="18" charset="0"/>
              </a:rPr>
              <a:t>T</a:t>
            </a:r>
            <a:r>
              <a:rPr lang="zh-CN" altLang="en-US" sz="3000" b="1" dirty="0"/>
              <a:t>对应一个对偶问题的可行解</a:t>
            </a:r>
            <a:r>
              <a:rPr lang="en-US" altLang="zh-CN" sz="3000" b="1" i="1" dirty="0">
                <a:latin typeface="Times New Roman" panose="02020603050405020304" pitchFamily="18" charset="0"/>
              </a:rPr>
              <a:t>w</a:t>
            </a:r>
            <a:r>
              <a:rPr lang="en-US" altLang="zh-CN" sz="3000" b="1" dirty="0">
                <a:latin typeface="Times New Roman" panose="02020603050405020304" pitchFamily="18" charset="0"/>
              </a:rPr>
              <a:t>=</a:t>
            </a:r>
            <a:r>
              <a:rPr lang="en-US" altLang="zh-CN" sz="3000" b="1" i="1" dirty="0">
                <a:latin typeface="Times New Roman" panose="02020603050405020304" pitchFamily="18" charset="0"/>
              </a:rPr>
              <a:t>c</a:t>
            </a:r>
            <a:r>
              <a:rPr lang="en-US" altLang="zh-CN" sz="3000" b="1" i="1" baseline="-25000" dirty="0">
                <a:latin typeface="Times New Roman" panose="02020603050405020304" pitchFamily="18" charset="0"/>
              </a:rPr>
              <a:t>B</a:t>
            </a:r>
            <a:r>
              <a:rPr lang="en-US" altLang="zh-CN" sz="3000" b="1" i="1" dirty="0">
                <a:latin typeface="Times New Roman" panose="02020603050405020304" pitchFamily="18" charset="0"/>
              </a:rPr>
              <a:t>B</a:t>
            </a:r>
            <a:r>
              <a:rPr lang="en-US" altLang="zh-CN" sz="3000" b="1" baseline="30000" dirty="0">
                <a:latin typeface="Times New Roman" panose="02020603050405020304" pitchFamily="18" charset="0"/>
              </a:rPr>
              <a:t>-1</a:t>
            </a:r>
            <a:r>
              <a:rPr lang="zh-CN" altLang="en-US" sz="3000" b="1" dirty="0"/>
              <a:t>，相应的对偶问题的目标函数值为</a:t>
            </a:r>
            <a:r>
              <a:rPr lang="en-US" altLang="zh-CN" sz="3000" b="1" i="1" dirty="0" err="1">
                <a:latin typeface="Times New Roman" panose="02020603050405020304" pitchFamily="18" charset="0"/>
              </a:rPr>
              <a:t>wb</a:t>
            </a:r>
            <a:r>
              <a:rPr lang="en-US" altLang="zh-CN" sz="3000" b="1" dirty="0">
                <a:latin typeface="Times New Roman" panose="02020603050405020304" pitchFamily="18" charset="0"/>
              </a:rPr>
              <a:t>=</a:t>
            </a:r>
            <a:r>
              <a:rPr lang="en-US" altLang="zh-CN" sz="3000" b="1" i="1" dirty="0">
                <a:latin typeface="Times New Roman" panose="02020603050405020304" pitchFamily="18" charset="0"/>
              </a:rPr>
              <a:t>c</a:t>
            </a:r>
            <a:r>
              <a:rPr lang="en-US" altLang="zh-CN" sz="3000" b="1" i="1" baseline="-25000" dirty="0">
                <a:latin typeface="Times New Roman" panose="02020603050405020304" pitchFamily="18" charset="0"/>
              </a:rPr>
              <a:t>B</a:t>
            </a:r>
            <a:r>
              <a:rPr lang="en-US" altLang="zh-CN" sz="3000" b="1" i="1" dirty="0">
                <a:latin typeface="Times New Roman" panose="02020603050405020304" pitchFamily="18" charset="0"/>
              </a:rPr>
              <a:t>B</a:t>
            </a:r>
            <a:r>
              <a:rPr lang="en-US" altLang="zh-CN" sz="3000" b="1" baseline="30000" dirty="0">
                <a:latin typeface="Times New Roman" panose="02020603050405020304" pitchFamily="18" charset="0"/>
              </a:rPr>
              <a:t>-1</a:t>
            </a:r>
            <a:r>
              <a:rPr lang="en-US" altLang="zh-CN" sz="3000" b="1" i="1" dirty="0">
                <a:latin typeface="Times New Roman" panose="02020603050405020304" pitchFamily="18" charset="0"/>
              </a:rPr>
              <a:t>b</a:t>
            </a:r>
            <a:endParaRPr lang="en-US" altLang="zh-CN" sz="3000" b="1" dirty="0"/>
          </a:p>
          <a:p>
            <a:pPr eaLnBrk="1" hangingPunct="1">
              <a:buFont typeface="Wingdings" panose="05000000000000000000" pitchFamily="2" charset="2"/>
              <a:buChar char="l"/>
            </a:pPr>
            <a:r>
              <a:rPr lang="zh-CN" altLang="en-US" sz="3000" b="1" dirty="0"/>
              <a:t>所谓</a:t>
            </a:r>
            <a:r>
              <a:rPr lang="zh-CN" altLang="en-US" sz="3000" b="1" dirty="0">
                <a:solidFill>
                  <a:srgbClr val="FF0000"/>
                </a:solidFill>
              </a:rPr>
              <a:t>改进的对偶可行的基本解</a:t>
            </a:r>
            <a:r>
              <a:rPr lang="zh-CN" altLang="en-US" sz="3000" b="1" dirty="0"/>
              <a:t>，是指对于原问题的这个基本解，相应的对偶问题的目标函数值</a:t>
            </a:r>
            <a:r>
              <a:rPr lang="en-US" altLang="zh-CN" sz="3000" b="1" i="1" dirty="0" err="1">
                <a:latin typeface="Times New Roman" panose="02020603050405020304" pitchFamily="18" charset="0"/>
              </a:rPr>
              <a:t>wb</a:t>
            </a:r>
            <a:r>
              <a:rPr lang="zh-CN" altLang="en-US" sz="3000" b="1" dirty="0"/>
              <a:t>有改进（选择离基变量和进基变量，进行主元消去）；</a:t>
            </a:r>
          </a:p>
          <a:p>
            <a:pPr eaLnBrk="1" hangingPunct="1">
              <a:buFont typeface="Wingdings" panose="05000000000000000000" pitchFamily="2" charset="2"/>
              <a:buChar char="l"/>
            </a:pPr>
            <a:r>
              <a:rPr lang="zh-CN" altLang="en-US" sz="3000" b="1" dirty="0"/>
              <a:t>当得到的对偶可行的基本解是</a:t>
            </a:r>
            <a:r>
              <a:rPr lang="zh-CN" altLang="en-US" sz="3000" b="1" dirty="0">
                <a:solidFill>
                  <a:srgbClr val="FF0000"/>
                </a:solidFill>
              </a:rPr>
              <a:t>原问题的可行解</a:t>
            </a:r>
            <a:r>
              <a:rPr lang="zh-CN" altLang="en-US" sz="3000" b="1" dirty="0"/>
              <a:t>时，就达到最优解。</a:t>
            </a:r>
          </a:p>
        </p:txBody>
      </p:sp>
    </p:spTree>
    <p:extLst>
      <p:ext uri="{BB962C8B-B14F-4D97-AF65-F5344CB8AC3E}">
        <p14:creationId xmlns:p14="http://schemas.microsoft.com/office/powerpoint/2010/main" val="37866251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linds(horizont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linds(horizontal)">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extLst>
              <p:ext uri="{D42A27DB-BD31-4B8C-83A1-F6EECF244321}">
                <p14:modId xmlns:p14="http://schemas.microsoft.com/office/powerpoint/2010/main" val="2563911573"/>
              </p:ext>
            </p:extLst>
          </p:nvPr>
        </p:nvGraphicFramePr>
        <p:xfrm>
          <a:off x="753418" y="1222921"/>
          <a:ext cx="6626225" cy="557213"/>
        </p:xfrm>
        <a:graphic>
          <a:graphicData uri="http://schemas.openxmlformats.org/presentationml/2006/ole">
            <mc:AlternateContent xmlns:mc="http://schemas.openxmlformats.org/markup-compatibility/2006">
              <mc:Choice xmlns:v="urn:schemas-microsoft-com:vml" Requires="v">
                <p:oleObj spid="_x0000_s126370" name="Equation" r:id="rId3" imgW="2565360" imgH="215640" progId="Equation.DSMT4">
                  <p:embed/>
                </p:oleObj>
              </mc:Choice>
              <mc:Fallback>
                <p:oleObj name="Equation" r:id="rId3" imgW="2565360" imgH="215640" progId="Equation.DSMT4">
                  <p:embed/>
                  <p:pic>
                    <p:nvPicPr>
                      <p:cNvPr id="15565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418" y="1222921"/>
                        <a:ext cx="6626225"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 Box 4"/>
          <p:cNvSpPr txBox="1">
            <a:spLocks noChangeArrowheads="1"/>
          </p:cNvSpPr>
          <p:nvPr/>
        </p:nvSpPr>
        <p:spPr bwMode="auto">
          <a:xfrm>
            <a:off x="772624" y="1829674"/>
            <a:ext cx="2971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800">
                <a:latin typeface="Times New Roman" panose="02020603050405020304" pitchFamily="18" charset="0"/>
              </a:rPr>
              <a:t>3</a:t>
            </a:r>
            <a:r>
              <a:rPr kumimoji="1" lang="zh-CN" altLang="en-US" sz="2800">
                <a:latin typeface="Times New Roman" panose="02020603050405020304" pitchFamily="18" charset="0"/>
              </a:rPr>
              <a:t>、换基迭代</a:t>
            </a:r>
          </a:p>
        </p:txBody>
      </p:sp>
      <p:graphicFrame>
        <p:nvGraphicFramePr>
          <p:cNvPr id="5" name="Object 6"/>
          <p:cNvGraphicFramePr>
            <a:graphicFrameLocks noChangeAspect="1"/>
          </p:cNvGraphicFramePr>
          <p:nvPr>
            <p:extLst>
              <p:ext uri="{D42A27DB-BD31-4B8C-83A1-F6EECF244321}">
                <p14:modId xmlns:p14="http://schemas.microsoft.com/office/powerpoint/2010/main" val="3900861609"/>
              </p:ext>
            </p:extLst>
          </p:nvPr>
        </p:nvGraphicFramePr>
        <p:xfrm>
          <a:off x="814835" y="2471813"/>
          <a:ext cx="7011987" cy="652462"/>
        </p:xfrm>
        <a:graphic>
          <a:graphicData uri="http://schemas.openxmlformats.org/presentationml/2006/ole">
            <mc:AlternateContent xmlns:mc="http://schemas.openxmlformats.org/markup-compatibility/2006">
              <mc:Choice xmlns:v="urn:schemas-microsoft-com:vml" Requires="v">
                <p:oleObj spid="_x0000_s126371" name="Equation" r:id="rId5" imgW="3276360" imgH="304560" progId="Equation.DSMT4">
                  <p:embed/>
                </p:oleObj>
              </mc:Choice>
              <mc:Fallback>
                <p:oleObj name="Equation" r:id="rId5" imgW="3276360" imgH="304560" progId="Equation.DSMT4">
                  <p:embed/>
                  <p:pic>
                    <p:nvPicPr>
                      <p:cNvPr id="155654" name="Object 6"/>
                      <p:cNvPicPr>
                        <a:picLocks noChangeAspect="1" noChangeArrowheads="1"/>
                      </p:cNvPicPr>
                      <p:nvPr/>
                    </p:nvPicPr>
                    <p:blipFill>
                      <a:blip r:embed="rId6"/>
                      <a:srcRect/>
                      <a:stretch>
                        <a:fillRect/>
                      </a:stretch>
                    </p:blipFill>
                    <p:spPr bwMode="auto">
                      <a:xfrm>
                        <a:off x="814835" y="2471813"/>
                        <a:ext cx="7011987" cy="652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7"/>
          <p:cNvSpPr txBox="1">
            <a:spLocks noChangeArrowheads="1"/>
          </p:cNvSpPr>
          <p:nvPr/>
        </p:nvSpPr>
        <p:spPr bwMode="auto">
          <a:xfrm>
            <a:off x="683568" y="692696"/>
            <a:ext cx="6767513"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800" dirty="0">
                <a:latin typeface="Times New Roman" panose="02020603050405020304" pitchFamily="18" charset="0"/>
              </a:rPr>
              <a:t>1</a:t>
            </a:r>
            <a:r>
              <a:rPr kumimoji="1" lang="zh-CN" altLang="en-US" sz="2800" dirty="0">
                <a:latin typeface="Times New Roman" panose="02020603050405020304" pitchFamily="18" charset="0"/>
              </a:rPr>
              <a:t> 、化标准型</a:t>
            </a:r>
            <a:r>
              <a:rPr kumimoji="1" lang="en-US" altLang="zh-CN" sz="2800" dirty="0">
                <a:latin typeface="Times New Roman" panose="02020603050405020304" pitchFamily="18" charset="0"/>
              </a:rPr>
              <a:t>,</a:t>
            </a:r>
            <a:r>
              <a:rPr kumimoji="1" lang="zh-CN" altLang="en-US" sz="2800" dirty="0">
                <a:latin typeface="Times New Roman" panose="02020603050405020304" pitchFamily="18" charset="0"/>
              </a:rPr>
              <a:t>建立初始单纯形表</a:t>
            </a:r>
          </a:p>
          <a:p>
            <a:pPr eaLnBrk="1" hangingPunct="1">
              <a:spcBef>
                <a:spcPct val="50000"/>
              </a:spcBef>
            </a:pPr>
            <a:endParaRPr kumimoji="1" lang="en-US" altLang="zh-CN" sz="2800" b="1" dirty="0">
              <a:latin typeface="Times New Roman" panose="02020603050405020304" pitchFamily="18" charset="0"/>
            </a:endParaRPr>
          </a:p>
        </p:txBody>
      </p:sp>
      <p:sp>
        <p:nvSpPr>
          <p:cNvPr id="7" name="Text Box 8"/>
          <p:cNvSpPr txBox="1">
            <a:spLocks noChangeArrowheads="1"/>
          </p:cNvSpPr>
          <p:nvPr/>
        </p:nvSpPr>
        <p:spPr bwMode="auto">
          <a:xfrm>
            <a:off x="816918" y="2746921"/>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kumimoji="1" lang="zh-CN" altLang="zh-CN" sz="2400">
              <a:solidFill>
                <a:srgbClr val="FFFF99"/>
              </a:solidFill>
              <a:latin typeface="Times New Roman" panose="02020603050405020304" pitchFamily="18" charset="0"/>
            </a:endParaRPr>
          </a:p>
        </p:txBody>
      </p:sp>
      <p:graphicFrame>
        <p:nvGraphicFramePr>
          <p:cNvPr id="8" name="Object 9"/>
          <p:cNvGraphicFramePr>
            <a:graphicFrameLocks noChangeAspect="1"/>
          </p:cNvGraphicFramePr>
          <p:nvPr>
            <p:extLst>
              <p:ext uri="{D42A27DB-BD31-4B8C-83A1-F6EECF244321}">
                <p14:modId xmlns:p14="http://schemas.microsoft.com/office/powerpoint/2010/main" val="2940145117"/>
              </p:ext>
            </p:extLst>
          </p:nvPr>
        </p:nvGraphicFramePr>
        <p:xfrm>
          <a:off x="760860" y="2971875"/>
          <a:ext cx="8043862" cy="998538"/>
        </p:xfrm>
        <a:graphic>
          <a:graphicData uri="http://schemas.openxmlformats.org/presentationml/2006/ole">
            <mc:AlternateContent xmlns:mc="http://schemas.openxmlformats.org/markup-compatibility/2006">
              <mc:Choice xmlns:v="urn:schemas-microsoft-com:vml" Requires="v">
                <p:oleObj spid="_x0000_s126372" name="Equation" r:id="rId7" imgW="4089240" imgH="507960" progId="Equation.DSMT4">
                  <p:embed/>
                </p:oleObj>
              </mc:Choice>
              <mc:Fallback>
                <p:oleObj name="Equation" r:id="rId7" imgW="4089240" imgH="507960" progId="Equation.DSMT4">
                  <p:embed/>
                  <p:pic>
                    <p:nvPicPr>
                      <p:cNvPr id="155657" name="Object 9"/>
                      <p:cNvPicPr>
                        <a:picLocks noChangeAspect="1" noChangeArrowheads="1"/>
                      </p:cNvPicPr>
                      <p:nvPr/>
                    </p:nvPicPr>
                    <p:blipFill>
                      <a:blip r:embed="rId8"/>
                      <a:srcRect/>
                      <a:stretch>
                        <a:fillRect/>
                      </a:stretch>
                    </p:blipFill>
                    <p:spPr bwMode="auto">
                      <a:xfrm>
                        <a:off x="760860" y="2971875"/>
                        <a:ext cx="8043862" cy="998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10"/>
          <p:cNvSpPr txBox="1">
            <a:spLocks noChangeArrowheads="1"/>
          </p:cNvSpPr>
          <p:nvPr/>
        </p:nvSpPr>
        <p:spPr bwMode="auto">
          <a:xfrm>
            <a:off x="969318" y="3966121"/>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kumimoji="1" lang="zh-CN" altLang="zh-CN" sz="2400">
              <a:solidFill>
                <a:srgbClr val="FFFF99"/>
              </a:solidFill>
              <a:latin typeface="Times New Roman" panose="02020603050405020304" pitchFamily="18" charset="0"/>
            </a:endParaRPr>
          </a:p>
        </p:txBody>
      </p:sp>
      <p:graphicFrame>
        <p:nvGraphicFramePr>
          <p:cNvPr id="10" name="Object 11"/>
          <p:cNvGraphicFramePr>
            <a:graphicFrameLocks noChangeAspect="1"/>
          </p:cNvGraphicFramePr>
          <p:nvPr>
            <p:extLst>
              <p:ext uri="{D42A27DB-BD31-4B8C-83A1-F6EECF244321}">
                <p14:modId xmlns:p14="http://schemas.microsoft.com/office/powerpoint/2010/main" val="3950242052"/>
              </p:ext>
            </p:extLst>
          </p:nvPr>
        </p:nvGraphicFramePr>
        <p:xfrm>
          <a:off x="852827" y="4444752"/>
          <a:ext cx="3484562" cy="482600"/>
        </p:xfrm>
        <a:graphic>
          <a:graphicData uri="http://schemas.openxmlformats.org/presentationml/2006/ole">
            <mc:AlternateContent xmlns:mc="http://schemas.openxmlformats.org/markup-compatibility/2006">
              <mc:Choice xmlns:v="urn:schemas-microsoft-com:vml" Requires="v">
                <p:oleObj spid="_x0000_s126373" name="Equation" r:id="rId9" imgW="1650960" imgH="228600" progId="Equation.DSMT4">
                  <p:embed/>
                </p:oleObj>
              </mc:Choice>
              <mc:Fallback>
                <p:oleObj name="Equation" r:id="rId9" imgW="1650960" imgH="228600" progId="Equation.DSMT4">
                  <p:embed/>
                  <p:pic>
                    <p:nvPicPr>
                      <p:cNvPr id="155659"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2827" y="4444752"/>
                        <a:ext cx="3484562"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12"/>
          <p:cNvSpPr txBox="1">
            <a:spLocks noChangeArrowheads="1"/>
          </p:cNvSpPr>
          <p:nvPr/>
        </p:nvSpPr>
        <p:spPr bwMode="auto">
          <a:xfrm>
            <a:off x="828031" y="4927352"/>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4</a:t>
            </a:r>
            <a:r>
              <a:rPr kumimoji="1" lang="zh-CN" altLang="en-US" sz="2400" b="1">
                <a:latin typeface="Times New Roman" panose="02020603050405020304" pitchFamily="18" charset="0"/>
              </a:rPr>
              <a:t>、回到第</a:t>
            </a:r>
            <a:r>
              <a:rPr kumimoji="1" lang="en-US" altLang="zh-CN" sz="2400" b="1">
                <a:latin typeface="Times New Roman" panose="02020603050405020304" pitchFamily="18" charset="0"/>
              </a:rPr>
              <a:t>2</a:t>
            </a:r>
            <a:r>
              <a:rPr kumimoji="1" lang="zh-CN" altLang="en-US" sz="2400" b="1">
                <a:latin typeface="Times New Roman" panose="02020603050405020304" pitchFamily="18" charset="0"/>
              </a:rPr>
              <a:t>步</a:t>
            </a:r>
          </a:p>
        </p:txBody>
      </p:sp>
      <p:sp>
        <p:nvSpPr>
          <p:cNvPr id="12" name="Text Box 13"/>
          <p:cNvSpPr txBox="1">
            <a:spLocks noChangeArrowheads="1"/>
          </p:cNvSpPr>
          <p:nvPr/>
        </p:nvSpPr>
        <p:spPr bwMode="auto">
          <a:xfrm>
            <a:off x="828031" y="3886746"/>
            <a:ext cx="568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若所有</a:t>
            </a:r>
            <a:r>
              <a:rPr kumimoji="1" lang="en-US" altLang="zh-CN" sz="2400" b="1" i="1">
                <a:latin typeface="Times New Roman" panose="02020603050405020304" pitchFamily="18" charset="0"/>
              </a:rPr>
              <a:t>y</a:t>
            </a:r>
            <a:r>
              <a:rPr kumimoji="1" lang="en-US" altLang="zh-CN" sz="2400" b="1" i="1" baseline="-25000">
                <a:latin typeface="Times New Roman" panose="02020603050405020304" pitchFamily="18" charset="0"/>
              </a:rPr>
              <a:t>rj</a:t>
            </a:r>
            <a:r>
              <a:rPr kumimoji="1" lang="en-US" altLang="zh-CN" sz="2400" b="1">
                <a:latin typeface="Times New Roman" panose="02020603050405020304" pitchFamily="18" charset="0"/>
              </a:rPr>
              <a:t>≥0</a:t>
            </a:r>
            <a:r>
              <a:rPr kumimoji="1" lang="en-US" altLang="zh-CN" sz="2400" b="1">
                <a:latin typeface="宋体" panose="02010600030101010101" pitchFamily="2" charset="-122"/>
              </a:rPr>
              <a:t>,</a:t>
            </a:r>
            <a:r>
              <a:rPr kumimoji="1" lang="zh-CN" altLang="en-US" sz="2400" b="1">
                <a:latin typeface="宋体" panose="02010600030101010101" pitchFamily="2" charset="-122"/>
              </a:rPr>
              <a:t>则该</a:t>
            </a:r>
            <a:r>
              <a:rPr kumimoji="1" lang="en-US" altLang="zh-CN" sz="2400" b="1">
                <a:latin typeface="宋体" panose="02010600030101010101" pitchFamily="2" charset="-122"/>
              </a:rPr>
              <a:t>LP</a:t>
            </a:r>
            <a:r>
              <a:rPr kumimoji="1" lang="zh-CN" altLang="en-US" sz="2400" b="1">
                <a:latin typeface="宋体" panose="02010600030101010101" pitchFamily="2" charset="-122"/>
              </a:rPr>
              <a:t>无可行解）</a:t>
            </a:r>
          </a:p>
        </p:txBody>
      </p:sp>
      <p:sp>
        <p:nvSpPr>
          <p:cNvPr id="13" name="Rectangle 15"/>
          <p:cNvSpPr>
            <a:spLocks noChangeArrowheads="1"/>
          </p:cNvSpPr>
          <p:nvPr/>
        </p:nvSpPr>
        <p:spPr bwMode="auto">
          <a:xfrm>
            <a:off x="133242" y="25310"/>
            <a:ext cx="1584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457200" indent="-457200" algn="ctr" eaLnBrk="1" hangingPunct="1">
              <a:buFont typeface="Arial" panose="020B0604020202020204" pitchFamily="34" charset="0"/>
              <a:buChar char="•"/>
            </a:pPr>
            <a:r>
              <a:rPr lang="zh-CN" altLang="en-US" sz="2800" b="1" dirty="0">
                <a:solidFill>
                  <a:srgbClr val="FF0000"/>
                </a:solidFill>
              </a:rPr>
              <a:t>步骤：</a:t>
            </a:r>
          </a:p>
        </p:txBody>
      </p:sp>
    </p:spTree>
    <p:extLst>
      <p:ext uri="{BB962C8B-B14F-4D97-AF65-F5344CB8AC3E}">
        <p14:creationId xmlns:p14="http://schemas.microsoft.com/office/powerpoint/2010/main" val="42370105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out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out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slide(from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out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arn(outHorizontal)">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6" grpId="0" autoUpdateAnimBg="0"/>
      <p:bldP spid="11" grpId="0" autoUpdateAnimBg="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3" name="Rectangle 36"/>
          <p:cNvSpPr>
            <a:spLocks noGrp="1" noChangeArrowheads="1"/>
          </p:cNvSpPr>
          <p:nvPr>
            <p:ph type="ctrTitle" idx="4294967295"/>
          </p:nvPr>
        </p:nvSpPr>
        <p:spPr bwMode="auto">
          <a:xfrm>
            <a:off x="0" y="-138283"/>
            <a:ext cx="7267575" cy="79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0" indent="-571500" algn="l" eaLnBrk="1" hangingPunct="1">
              <a:buFont typeface="Arial" panose="020B0604020202020204" pitchFamily="34" charset="0"/>
              <a:buChar char="•"/>
            </a:pPr>
            <a:r>
              <a:rPr lang="zh-CN" altLang="en-US" sz="3600" b="1" u="sng" dirty="0">
                <a:solidFill>
                  <a:srgbClr val="0000CC"/>
                </a:solidFill>
                <a:ea typeface="楷体_GB2312" pitchFamily="49" charset="-122"/>
              </a:rPr>
              <a:t>对偶问题</a:t>
            </a:r>
            <a:endParaRPr lang="en-US" altLang="zh-CN" sz="3600" b="1" u="sng" dirty="0">
              <a:solidFill>
                <a:srgbClr val="0000CC"/>
              </a:solidFill>
              <a:ea typeface="楷体_GB2312" pitchFamily="49" charset="-122"/>
            </a:endParaRPr>
          </a:p>
        </p:txBody>
      </p:sp>
      <p:sp>
        <p:nvSpPr>
          <p:cNvPr id="148506" name="Rectangle 26"/>
          <p:cNvSpPr>
            <a:spLocks noChangeArrowheads="1"/>
          </p:cNvSpPr>
          <p:nvPr/>
        </p:nvSpPr>
        <p:spPr bwMode="auto">
          <a:xfrm>
            <a:off x="467519" y="511971"/>
            <a:ext cx="8208962" cy="1643527"/>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p>
            <a:pPr algn="just">
              <a:buSzPct val="80000"/>
            </a:pPr>
            <a:r>
              <a:rPr lang="zh-CN" altLang="en-US" sz="2400" i="0" dirty="0">
                <a:solidFill>
                  <a:schemeClr val="tx1"/>
                </a:solidFill>
              </a:rPr>
              <a:t>        任何一个求极</a:t>
            </a:r>
            <a:r>
              <a:rPr lang="zh-CN" altLang="en-US" sz="2400" dirty="0"/>
              <a:t>小</a:t>
            </a:r>
            <a:r>
              <a:rPr lang="zh-CN" altLang="en-US" sz="2400" i="0" dirty="0">
                <a:solidFill>
                  <a:schemeClr val="tx1"/>
                </a:solidFill>
              </a:rPr>
              <a:t>的线性规划问题都有一个求极</a:t>
            </a:r>
            <a:r>
              <a:rPr lang="zh-CN" altLang="en-US" sz="2400" dirty="0"/>
              <a:t>大</a:t>
            </a:r>
            <a:r>
              <a:rPr lang="zh-CN" altLang="en-US" sz="2400" i="0" dirty="0">
                <a:solidFill>
                  <a:schemeClr val="tx1"/>
                </a:solidFill>
              </a:rPr>
              <a:t>的线性规划问题与之对应，反之亦然</a:t>
            </a:r>
            <a:r>
              <a:rPr lang="en-US" altLang="zh-CN" sz="2400" i="0" dirty="0">
                <a:solidFill>
                  <a:schemeClr val="tx1"/>
                </a:solidFill>
              </a:rPr>
              <a:t>.</a:t>
            </a:r>
          </a:p>
          <a:p>
            <a:pPr algn="just" eaLnBrk="0" hangingPunct="0">
              <a:spcBef>
                <a:spcPct val="20000"/>
              </a:spcBef>
              <a:buSzPct val="80000"/>
            </a:pPr>
            <a:r>
              <a:rPr lang="zh-CN" altLang="en-US" sz="2400" i="0" dirty="0">
                <a:solidFill>
                  <a:schemeClr val="tx1"/>
                </a:solidFill>
              </a:rPr>
              <a:t>        把其中一个叫</a:t>
            </a:r>
            <a:r>
              <a:rPr lang="zh-CN" altLang="en-US" sz="2400" i="0" dirty="0">
                <a:solidFill>
                  <a:srgbClr val="FF0000"/>
                </a:solidFill>
              </a:rPr>
              <a:t>原问题</a:t>
            </a:r>
            <a:r>
              <a:rPr lang="zh-CN" altLang="en-US" sz="2400" i="0" dirty="0">
                <a:solidFill>
                  <a:schemeClr val="tx1"/>
                </a:solidFill>
              </a:rPr>
              <a:t>，则另一个就叫做它的</a:t>
            </a:r>
            <a:r>
              <a:rPr lang="zh-CN" altLang="en-US" sz="2400" i="0" dirty="0">
                <a:solidFill>
                  <a:srgbClr val="FF0000"/>
                </a:solidFill>
              </a:rPr>
              <a:t>对偶问题</a:t>
            </a:r>
            <a:r>
              <a:rPr lang="zh-CN" altLang="en-US" sz="2400" i="0" dirty="0">
                <a:solidFill>
                  <a:schemeClr val="tx1"/>
                </a:solidFill>
              </a:rPr>
              <a:t>，这一对互相联系的两个问题就称为一对对偶问题。 </a:t>
            </a:r>
          </a:p>
        </p:txBody>
      </p:sp>
      <p:sp>
        <p:nvSpPr>
          <p:cNvPr id="148511" name="Text Box 31"/>
          <p:cNvSpPr txBox="1">
            <a:spLocks noChangeArrowheads="1"/>
          </p:cNvSpPr>
          <p:nvPr/>
        </p:nvSpPr>
        <p:spPr bwMode="auto">
          <a:xfrm>
            <a:off x="467519" y="4459903"/>
            <a:ext cx="2519362" cy="369332"/>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i="0" dirty="0">
                <a:solidFill>
                  <a:srgbClr val="FF3300"/>
                </a:solidFill>
              </a:rPr>
              <a:t>原问题（</a:t>
            </a:r>
            <a:r>
              <a:rPr lang="en-US" altLang="zh-CN" i="0" dirty="0">
                <a:solidFill>
                  <a:srgbClr val="FF3300"/>
                </a:solidFill>
              </a:rPr>
              <a:t>P</a:t>
            </a:r>
            <a:r>
              <a:rPr lang="zh-CN" altLang="en-US" i="0" dirty="0">
                <a:solidFill>
                  <a:srgbClr val="FF3300"/>
                </a:solidFill>
              </a:rPr>
              <a:t>）</a:t>
            </a:r>
            <a:endParaRPr lang="en-US" altLang="zh-CN" i="0" dirty="0">
              <a:solidFill>
                <a:srgbClr val="FF3300"/>
              </a:solidFill>
            </a:endParaRPr>
          </a:p>
        </p:txBody>
      </p:sp>
      <p:sp>
        <p:nvSpPr>
          <p:cNvPr id="148512" name="Text Box 32"/>
          <p:cNvSpPr txBox="1">
            <a:spLocks noChangeArrowheads="1"/>
          </p:cNvSpPr>
          <p:nvPr/>
        </p:nvSpPr>
        <p:spPr bwMode="auto">
          <a:xfrm>
            <a:off x="4025522" y="4200347"/>
            <a:ext cx="2735263" cy="519112"/>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i="0" dirty="0">
                <a:solidFill>
                  <a:srgbClr val="FF3300"/>
                </a:solidFill>
              </a:rPr>
              <a:t>对偶问题（</a:t>
            </a:r>
            <a:r>
              <a:rPr lang="en-US" altLang="zh-CN" i="0" dirty="0">
                <a:solidFill>
                  <a:srgbClr val="FF3300"/>
                </a:solidFill>
              </a:rPr>
              <a:t>D</a:t>
            </a:r>
            <a:r>
              <a:rPr lang="zh-CN" altLang="en-US" i="0" dirty="0">
                <a:solidFill>
                  <a:srgbClr val="FF3300"/>
                </a:solidFill>
              </a:rPr>
              <a:t>）</a:t>
            </a:r>
            <a:endParaRPr lang="en-US" altLang="zh-CN" i="0" dirty="0">
              <a:solidFill>
                <a:srgbClr val="FF3300"/>
              </a:solidFill>
            </a:endParaRPr>
          </a:p>
        </p:txBody>
      </p:sp>
      <p:graphicFrame>
        <p:nvGraphicFramePr>
          <p:cNvPr id="18" name="Object 27"/>
          <p:cNvGraphicFramePr>
            <a:graphicFrameLocks noChangeAspect="1"/>
          </p:cNvGraphicFramePr>
          <p:nvPr>
            <p:extLst>
              <p:ext uri="{D42A27DB-BD31-4B8C-83A1-F6EECF244321}">
                <p14:modId xmlns:p14="http://schemas.microsoft.com/office/powerpoint/2010/main" val="1878759588"/>
              </p:ext>
            </p:extLst>
          </p:nvPr>
        </p:nvGraphicFramePr>
        <p:xfrm>
          <a:off x="270083" y="2181369"/>
          <a:ext cx="3381375" cy="2252663"/>
        </p:xfrm>
        <a:graphic>
          <a:graphicData uri="http://schemas.openxmlformats.org/presentationml/2006/ole">
            <mc:AlternateContent xmlns:mc="http://schemas.openxmlformats.org/markup-compatibility/2006">
              <mc:Choice xmlns:v="urn:schemas-microsoft-com:vml" Requires="v">
                <p:oleObj spid="_x0000_s85356" name="Equation" r:id="rId3" imgW="2171520" imgH="1396800" progId="Equation.DSMT4">
                  <p:embed/>
                </p:oleObj>
              </mc:Choice>
              <mc:Fallback>
                <p:oleObj name="Equation" r:id="rId3" imgW="2171520" imgH="1396800" progId="Equation.DSMT4">
                  <p:embed/>
                  <p:pic>
                    <p:nvPicPr>
                      <p:cNvPr id="195611" name="Object 27"/>
                      <p:cNvPicPr>
                        <a:picLocks noChangeAspect="1" noChangeArrowheads="1"/>
                      </p:cNvPicPr>
                      <p:nvPr/>
                    </p:nvPicPr>
                    <p:blipFill>
                      <a:blip r:embed="rId4"/>
                      <a:srcRect/>
                      <a:stretch>
                        <a:fillRect/>
                      </a:stretch>
                    </p:blipFill>
                    <p:spPr bwMode="auto">
                      <a:xfrm>
                        <a:off x="270083" y="2181369"/>
                        <a:ext cx="3381375" cy="2252663"/>
                      </a:xfrm>
                      <a:prstGeom prst="rect">
                        <a:avLst/>
                      </a:prstGeom>
                      <a:noFill/>
                      <a:ln>
                        <a:noFill/>
                      </a:ln>
                      <a:effectLst/>
                    </p:spPr>
                  </p:pic>
                </p:oleObj>
              </mc:Fallback>
            </mc:AlternateContent>
          </a:graphicData>
        </a:graphic>
      </p:graphicFrame>
      <p:graphicFrame>
        <p:nvGraphicFramePr>
          <p:cNvPr id="19" name="Object 31">
            <a:hlinkClick r:id="" action="ppaction://ole?verb=1" highlightClick="1"/>
          </p:cNvPr>
          <p:cNvGraphicFramePr>
            <a:graphicFrameLocks noChangeAspect="1"/>
          </p:cNvGraphicFramePr>
          <p:nvPr>
            <p:extLst>
              <p:ext uri="{D42A27DB-BD31-4B8C-83A1-F6EECF244321}">
                <p14:modId xmlns:p14="http://schemas.microsoft.com/office/powerpoint/2010/main" val="1591094630"/>
              </p:ext>
            </p:extLst>
          </p:nvPr>
        </p:nvGraphicFramePr>
        <p:xfrm>
          <a:off x="3923928" y="2136452"/>
          <a:ext cx="4176713" cy="1993900"/>
        </p:xfrm>
        <a:graphic>
          <a:graphicData uri="http://schemas.openxmlformats.org/presentationml/2006/ole">
            <mc:AlternateContent xmlns:mc="http://schemas.openxmlformats.org/markup-compatibility/2006">
              <mc:Choice xmlns:v="urn:schemas-microsoft-com:vml" Requires="v">
                <p:oleObj spid="_x0000_s85357" name="Equation" r:id="rId5" imgW="2450880" imgH="1168200" progId="Equation.DSMT4">
                  <p:embed/>
                </p:oleObj>
              </mc:Choice>
              <mc:Fallback>
                <p:oleObj name="Equation" r:id="rId5" imgW="2450880" imgH="1168200" progId="Equation.DSMT4">
                  <p:embed/>
                  <p:pic>
                    <p:nvPicPr>
                      <p:cNvPr id="195615" name="Object 31">
                        <a:hlinkClick r:id="" action="ppaction://ole?verb=1" highlightClick="1"/>
                      </p:cNvPr>
                      <p:cNvPicPr>
                        <a:picLocks noChangeAspect="1" noChangeArrowheads="1"/>
                      </p:cNvPicPr>
                      <p:nvPr/>
                    </p:nvPicPr>
                    <p:blipFill>
                      <a:blip r:embed="rId6"/>
                      <a:srcRect/>
                      <a:stretch>
                        <a:fillRect/>
                      </a:stretch>
                    </p:blipFill>
                    <p:spPr bwMode="auto">
                      <a:xfrm>
                        <a:off x="3923928" y="2136452"/>
                        <a:ext cx="4176713" cy="1993900"/>
                      </a:xfrm>
                      <a:prstGeom prst="rect">
                        <a:avLst/>
                      </a:prstGeom>
                      <a:noFill/>
                      <a:ln>
                        <a:noFill/>
                      </a:ln>
                      <a:effectLst/>
                    </p:spPr>
                  </p:pic>
                </p:oleObj>
              </mc:Fallback>
            </mc:AlternateContent>
          </a:graphicData>
        </a:graphic>
      </p:graphicFrame>
      <p:pic>
        <p:nvPicPr>
          <p:cNvPr id="9" name="图片 8">
            <a:extLst>
              <a:ext uri="{FF2B5EF4-FFF2-40B4-BE49-F238E27FC236}">
                <a16:creationId xmlns:a16="http://schemas.microsoft.com/office/drawing/2014/main" id="{FF1F916B-92C9-4CFB-8C33-98CE909FE8A8}"/>
              </a:ext>
            </a:extLst>
          </p:cNvPr>
          <p:cNvPicPr>
            <a:picLocks noChangeAspect="1"/>
          </p:cNvPicPr>
          <p:nvPr/>
        </p:nvPicPr>
        <p:blipFill rotWithShape="1">
          <a:blip r:embed="rId7"/>
          <a:srcRect r="21695"/>
          <a:stretch/>
        </p:blipFill>
        <p:spPr>
          <a:xfrm>
            <a:off x="6713297" y="4091473"/>
            <a:ext cx="2425985" cy="2252663"/>
          </a:xfrm>
          <a:prstGeom prst="rect">
            <a:avLst/>
          </a:prstGeom>
        </p:spPr>
      </p:pic>
    </p:spTree>
    <p:extLst>
      <p:ext uri="{BB962C8B-B14F-4D97-AF65-F5344CB8AC3E}">
        <p14:creationId xmlns:p14="http://schemas.microsoft.com/office/powerpoint/2010/main" val="36549324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8511"/>
                                        </p:tgtEl>
                                        <p:attrNameLst>
                                          <p:attrName>style.visibility</p:attrName>
                                        </p:attrNameLst>
                                      </p:cBhvr>
                                      <p:to>
                                        <p:strVal val="visible"/>
                                      </p:to>
                                    </p:set>
                                    <p:anim calcmode="lin" valueType="num">
                                      <p:cBhvr additive="base">
                                        <p:cTn id="7" dur="500" fill="hold"/>
                                        <p:tgtEl>
                                          <p:spTgt spid="148511"/>
                                        </p:tgtEl>
                                        <p:attrNameLst>
                                          <p:attrName>ppt_x</p:attrName>
                                        </p:attrNameLst>
                                      </p:cBhvr>
                                      <p:tavLst>
                                        <p:tav tm="0">
                                          <p:val>
                                            <p:strVal val="#ppt_x"/>
                                          </p:val>
                                        </p:tav>
                                        <p:tav tm="100000">
                                          <p:val>
                                            <p:strVal val="#ppt_x"/>
                                          </p:val>
                                        </p:tav>
                                      </p:tavLst>
                                    </p:anim>
                                    <p:anim calcmode="lin" valueType="num">
                                      <p:cBhvr additive="base">
                                        <p:cTn id="8" dur="500" fill="hold"/>
                                        <p:tgtEl>
                                          <p:spTgt spid="14851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8512"/>
                                        </p:tgtEl>
                                        <p:attrNameLst>
                                          <p:attrName>style.visibility</p:attrName>
                                        </p:attrNameLst>
                                      </p:cBhvr>
                                      <p:to>
                                        <p:strVal val="visible"/>
                                      </p:to>
                                    </p:set>
                                    <p:anim calcmode="lin" valueType="num">
                                      <p:cBhvr additive="base">
                                        <p:cTn id="13" dur="500" fill="hold"/>
                                        <p:tgtEl>
                                          <p:spTgt spid="148512"/>
                                        </p:tgtEl>
                                        <p:attrNameLst>
                                          <p:attrName>ppt_x</p:attrName>
                                        </p:attrNameLst>
                                      </p:cBhvr>
                                      <p:tavLst>
                                        <p:tav tm="0">
                                          <p:val>
                                            <p:strVal val="#ppt_x"/>
                                          </p:val>
                                        </p:tav>
                                        <p:tav tm="100000">
                                          <p:val>
                                            <p:strVal val="#ppt_x"/>
                                          </p:val>
                                        </p:tav>
                                      </p:tavLst>
                                    </p:anim>
                                    <p:anim calcmode="lin" valueType="num">
                                      <p:cBhvr additive="base">
                                        <p:cTn id="14" dur="500" fill="hold"/>
                                        <p:tgtEl>
                                          <p:spTgt spid="1485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11" grpId="0"/>
      <p:bldP spid="1485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762000" y="44196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kumimoji="1" lang="zh-CN" altLang="zh-CN" sz="2400">
              <a:solidFill>
                <a:srgbClr val="FFFF99"/>
              </a:solidFill>
              <a:latin typeface="Times New Roman" panose="02020603050405020304" pitchFamily="18" charset="0"/>
            </a:endParaRPr>
          </a:p>
        </p:txBody>
      </p:sp>
      <p:graphicFrame>
        <p:nvGraphicFramePr>
          <p:cNvPr id="3" name="Object 3"/>
          <p:cNvGraphicFramePr>
            <a:graphicFrameLocks noChangeAspect="1"/>
          </p:cNvGraphicFramePr>
          <p:nvPr>
            <p:extLst>
              <p:ext uri="{D42A27DB-BD31-4B8C-83A1-F6EECF244321}">
                <p14:modId xmlns:p14="http://schemas.microsoft.com/office/powerpoint/2010/main" val="4058517535"/>
              </p:ext>
            </p:extLst>
          </p:nvPr>
        </p:nvGraphicFramePr>
        <p:xfrm>
          <a:off x="289134" y="494506"/>
          <a:ext cx="3567113" cy="1998663"/>
        </p:xfrm>
        <a:graphic>
          <a:graphicData uri="http://schemas.openxmlformats.org/presentationml/2006/ole">
            <mc:AlternateContent xmlns:mc="http://schemas.openxmlformats.org/markup-compatibility/2006">
              <mc:Choice xmlns:v="urn:schemas-microsoft-com:vml" Requires="v">
                <p:oleObj spid="_x0000_s128318" name="Equation" r:id="rId3" imgW="1676160" imgH="939600" progId="Equation.DSMT4">
                  <p:embed/>
                </p:oleObj>
              </mc:Choice>
              <mc:Fallback>
                <p:oleObj name="Equation" r:id="rId3" imgW="1676160" imgH="939600" progId="Equation.DSMT4">
                  <p:embed/>
                  <p:pic>
                    <p:nvPicPr>
                      <p:cNvPr id="20992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134" y="494506"/>
                        <a:ext cx="3567113" cy="1998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4"/>
          <p:cNvSpPr txBox="1">
            <a:spLocks noChangeArrowheads="1"/>
          </p:cNvSpPr>
          <p:nvPr/>
        </p:nvSpPr>
        <p:spPr bwMode="auto">
          <a:xfrm>
            <a:off x="6096000" y="45720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kumimoji="1" lang="zh-CN" altLang="zh-CN" sz="2400">
              <a:solidFill>
                <a:srgbClr val="FFFF99"/>
              </a:solidFill>
              <a:latin typeface="Times New Roman" panose="02020603050405020304" pitchFamily="18" charset="0"/>
            </a:endParaRPr>
          </a:p>
        </p:txBody>
      </p:sp>
      <p:graphicFrame>
        <p:nvGraphicFramePr>
          <p:cNvPr id="5" name="Object 5"/>
          <p:cNvGraphicFramePr>
            <a:graphicFrameLocks noChangeAspect="1"/>
          </p:cNvGraphicFramePr>
          <p:nvPr>
            <p:extLst>
              <p:ext uri="{D42A27DB-BD31-4B8C-83A1-F6EECF244321}">
                <p14:modId xmlns:p14="http://schemas.microsoft.com/office/powerpoint/2010/main" val="570755533"/>
              </p:ext>
            </p:extLst>
          </p:nvPr>
        </p:nvGraphicFramePr>
        <p:xfrm>
          <a:off x="263525" y="2565400"/>
          <a:ext cx="4619625" cy="2457450"/>
        </p:xfrm>
        <a:graphic>
          <a:graphicData uri="http://schemas.openxmlformats.org/presentationml/2006/ole">
            <mc:AlternateContent xmlns:mc="http://schemas.openxmlformats.org/markup-compatibility/2006">
              <mc:Choice xmlns:v="urn:schemas-microsoft-com:vml" Requires="v">
                <p:oleObj spid="_x0000_s128319" name="Equation" r:id="rId5" imgW="2171520" imgH="1155600" progId="Equation.DSMT4">
                  <p:embed/>
                </p:oleObj>
              </mc:Choice>
              <mc:Fallback>
                <p:oleObj name="Equation" r:id="rId5" imgW="2171520" imgH="1155600" progId="Equation.DSMT4">
                  <p:embed/>
                  <p:pic>
                    <p:nvPicPr>
                      <p:cNvPr id="209925" name="Object 5"/>
                      <p:cNvPicPr>
                        <a:picLocks noChangeAspect="1" noChangeArrowheads="1"/>
                      </p:cNvPicPr>
                      <p:nvPr/>
                    </p:nvPicPr>
                    <p:blipFill>
                      <a:blip r:embed="rId6"/>
                      <a:srcRect/>
                      <a:stretch>
                        <a:fillRect/>
                      </a:stretch>
                    </p:blipFill>
                    <p:spPr bwMode="auto">
                      <a:xfrm>
                        <a:off x="263525" y="2565400"/>
                        <a:ext cx="4619625" cy="245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p:cNvGraphicFramePr>
            <a:graphicFrameLocks noChangeAspect="1"/>
          </p:cNvGraphicFramePr>
          <p:nvPr/>
        </p:nvGraphicFramePr>
        <p:xfrm>
          <a:off x="4452938" y="3141663"/>
          <a:ext cx="4511675" cy="1944687"/>
        </p:xfrm>
        <a:graphic>
          <a:graphicData uri="http://schemas.openxmlformats.org/presentationml/2006/ole">
            <mc:AlternateContent xmlns:mc="http://schemas.openxmlformats.org/markup-compatibility/2006">
              <mc:Choice xmlns:v="urn:schemas-microsoft-com:vml" Requires="v">
                <p:oleObj spid="_x0000_s128320" name="Equation" r:id="rId7" imgW="2120760" imgH="914400" progId="Equation.DSMT4">
                  <p:embed/>
                </p:oleObj>
              </mc:Choice>
              <mc:Fallback>
                <p:oleObj name="Equation" r:id="rId7" imgW="2120760" imgH="914400" progId="Equation.DSMT4">
                  <p:embed/>
                  <p:pic>
                    <p:nvPicPr>
                      <p:cNvPr id="20992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52938" y="3141663"/>
                        <a:ext cx="4511675" cy="194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436778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a:grpSpLocks/>
          </p:cNvGrpSpPr>
          <p:nvPr/>
        </p:nvGrpSpPr>
        <p:grpSpPr bwMode="auto">
          <a:xfrm>
            <a:off x="3275856" y="216652"/>
            <a:ext cx="5688013" cy="1944688"/>
            <a:chOff x="839" y="618"/>
            <a:chExt cx="3583" cy="1225"/>
          </a:xfrm>
        </p:grpSpPr>
        <p:sp>
          <p:nvSpPr>
            <p:cNvPr id="3" name="Rectangle 4"/>
            <p:cNvSpPr>
              <a:spLocks noChangeArrowheads="1"/>
            </p:cNvSpPr>
            <p:nvPr/>
          </p:nvSpPr>
          <p:spPr bwMode="auto">
            <a:xfrm>
              <a:off x="1247" y="618"/>
              <a:ext cx="2631" cy="31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en-US" altLang="zh-CN" sz="2400" b="1" i="1">
                  <a:latin typeface="Times New Roman" panose="02020603050405020304" pitchFamily="18" charset="0"/>
                  <a:ea typeface="楷体_GB2312" pitchFamily="49" charset="-122"/>
                </a:rPr>
                <a:t>x</a:t>
              </a:r>
              <a:r>
                <a:rPr kumimoji="1" lang="en-US" altLang="zh-CN" sz="2400" b="1" baseline="-25000">
                  <a:latin typeface="Times New Roman" panose="02020603050405020304" pitchFamily="18" charset="0"/>
                  <a:ea typeface="楷体_GB2312" pitchFamily="49" charset="-122"/>
                </a:rPr>
                <a:t>1</a:t>
              </a:r>
              <a:r>
                <a:rPr kumimoji="1" lang="en-US" altLang="zh-CN" sz="2400" b="1">
                  <a:latin typeface="Times New Roman" panose="02020603050405020304" pitchFamily="18" charset="0"/>
                  <a:ea typeface="楷体_GB2312" pitchFamily="49" charset="-122"/>
                </a:rPr>
                <a:t>          </a:t>
              </a:r>
              <a:r>
                <a:rPr kumimoji="1" lang="en-US" altLang="zh-CN" sz="2400" b="1" i="1">
                  <a:latin typeface="Times New Roman" panose="02020603050405020304" pitchFamily="18" charset="0"/>
                  <a:ea typeface="楷体_GB2312" pitchFamily="49" charset="-122"/>
                </a:rPr>
                <a:t>x</a:t>
              </a:r>
              <a:r>
                <a:rPr kumimoji="1" lang="en-US" altLang="zh-CN" sz="2400" b="1" baseline="-25000">
                  <a:latin typeface="Times New Roman" panose="02020603050405020304" pitchFamily="18" charset="0"/>
                  <a:ea typeface="楷体_GB2312" pitchFamily="49" charset="-122"/>
                </a:rPr>
                <a:t>2</a:t>
              </a:r>
              <a:r>
                <a:rPr kumimoji="1" lang="en-US" altLang="zh-CN" sz="2400" b="1">
                  <a:latin typeface="Times New Roman" panose="02020603050405020304" pitchFamily="18" charset="0"/>
                  <a:ea typeface="楷体_GB2312" pitchFamily="49" charset="-122"/>
                </a:rPr>
                <a:t>         </a:t>
              </a:r>
              <a:r>
                <a:rPr kumimoji="1" lang="en-US" altLang="zh-CN" sz="2400" b="1" i="1">
                  <a:latin typeface="Times New Roman" panose="02020603050405020304" pitchFamily="18" charset="0"/>
                  <a:ea typeface="楷体_GB2312" pitchFamily="49" charset="-122"/>
                </a:rPr>
                <a:t>x</a:t>
              </a:r>
              <a:r>
                <a:rPr kumimoji="1" lang="en-US" altLang="zh-CN" sz="2400" b="1" baseline="-25000">
                  <a:latin typeface="Times New Roman" panose="02020603050405020304" pitchFamily="18" charset="0"/>
                  <a:ea typeface="楷体_GB2312" pitchFamily="49" charset="-122"/>
                </a:rPr>
                <a:t>3</a:t>
              </a:r>
              <a:r>
                <a:rPr kumimoji="1" lang="en-US" altLang="zh-CN" sz="2400" b="1">
                  <a:latin typeface="Times New Roman" panose="02020603050405020304" pitchFamily="18" charset="0"/>
                  <a:ea typeface="楷体_GB2312" pitchFamily="49" charset="-122"/>
                </a:rPr>
                <a:t>          </a:t>
              </a:r>
              <a:r>
                <a:rPr kumimoji="1" lang="en-US" altLang="zh-CN" sz="2400" b="1" i="1">
                  <a:latin typeface="Times New Roman" panose="02020603050405020304" pitchFamily="18" charset="0"/>
                  <a:ea typeface="楷体_GB2312" pitchFamily="49" charset="-122"/>
                </a:rPr>
                <a:t>x</a:t>
              </a:r>
              <a:r>
                <a:rPr kumimoji="1" lang="en-US" altLang="zh-CN" sz="2400" b="1" baseline="-25000">
                  <a:latin typeface="Times New Roman" panose="02020603050405020304" pitchFamily="18" charset="0"/>
                  <a:ea typeface="楷体_GB2312" pitchFamily="49" charset="-122"/>
                </a:rPr>
                <a:t>4</a:t>
              </a:r>
              <a:r>
                <a:rPr kumimoji="1" lang="en-US" altLang="zh-CN" sz="2400" b="1">
                  <a:latin typeface="Times New Roman" panose="02020603050405020304" pitchFamily="18" charset="0"/>
                  <a:ea typeface="楷体_GB2312" pitchFamily="49" charset="-122"/>
                </a:rPr>
                <a:t>          </a:t>
              </a:r>
              <a:r>
                <a:rPr kumimoji="1" lang="en-US" altLang="zh-CN" sz="2400" b="1" i="1">
                  <a:latin typeface="Times New Roman" panose="02020603050405020304" pitchFamily="18" charset="0"/>
                  <a:ea typeface="楷体_GB2312" pitchFamily="49" charset="-122"/>
                </a:rPr>
                <a:t>x</a:t>
              </a:r>
              <a:r>
                <a:rPr kumimoji="1" lang="en-US" altLang="zh-CN" sz="2400" b="1" baseline="-25000">
                  <a:latin typeface="Times New Roman" panose="02020603050405020304" pitchFamily="18" charset="0"/>
                  <a:ea typeface="楷体_GB2312" pitchFamily="49" charset="-122"/>
                </a:rPr>
                <a:t>5</a:t>
              </a:r>
            </a:p>
          </p:txBody>
        </p:sp>
        <p:sp>
          <p:nvSpPr>
            <p:cNvPr id="4" name="Rectangle 5"/>
            <p:cNvSpPr>
              <a:spLocks noChangeArrowheads="1"/>
            </p:cNvSpPr>
            <p:nvPr/>
          </p:nvSpPr>
          <p:spPr bwMode="auto">
            <a:xfrm>
              <a:off x="1202" y="981"/>
              <a:ext cx="2631" cy="31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en-US" altLang="zh-CN" sz="2400" b="1">
                  <a:latin typeface="Times New Roman" panose="02020603050405020304" pitchFamily="18" charset="0"/>
                  <a:ea typeface="楷体_GB2312" pitchFamily="49" charset="-122"/>
                </a:rPr>
                <a:t>-3         -1         -1           1            0</a:t>
              </a:r>
            </a:p>
          </p:txBody>
        </p:sp>
        <p:sp>
          <p:nvSpPr>
            <p:cNvPr id="5" name="Rectangle 6"/>
            <p:cNvSpPr>
              <a:spLocks noChangeArrowheads="1"/>
            </p:cNvSpPr>
            <p:nvPr/>
          </p:nvSpPr>
          <p:spPr bwMode="auto">
            <a:xfrm>
              <a:off x="1247" y="1253"/>
              <a:ext cx="2631" cy="31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en-US" altLang="zh-CN" sz="2400" b="1">
                  <a:latin typeface="Times New Roman" panose="02020603050405020304" pitchFamily="18" charset="0"/>
                  <a:ea typeface="楷体_GB2312" pitchFamily="49" charset="-122"/>
                </a:rPr>
                <a:t>1         -4         -1           0            1</a:t>
              </a:r>
            </a:p>
          </p:txBody>
        </p:sp>
        <p:sp>
          <p:nvSpPr>
            <p:cNvPr id="6" name="Rectangle 7"/>
            <p:cNvSpPr>
              <a:spLocks noChangeArrowheads="1"/>
            </p:cNvSpPr>
            <p:nvPr/>
          </p:nvSpPr>
          <p:spPr bwMode="auto">
            <a:xfrm>
              <a:off x="1202" y="1525"/>
              <a:ext cx="2631" cy="31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en-US" altLang="zh-CN" sz="2400" b="1">
                  <a:latin typeface="Times New Roman" panose="02020603050405020304" pitchFamily="18" charset="0"/>
                  <a:ea typeface="楷体_GB2312" pitchFamily="49" charset="-122"/>
                </a:rPr>
                <a:t>-1         -1         -1           0            0</a:t>
              </a:r>
            </a:p>
          </p:txBody>
        </p:sp>
        <p:sp>
          <p:nvSpPr>
            <p:cNvPr id="7" name="Rectangle 8"/>
            <p:cNvSpPr>
              <a:spLocks noChangeArrowheads="1"/>
            </p:cNvSpPr>
            <p:nvPr/>
          </p:nvSpPr>
          <p:spPr bwMode="auto">
            <a:xfrm>
              <a:off x="839" y="981"/>
              <a:ext cx="272" cy="49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en-US" altLang="zh-CN" sz="2400" b="1" i="1">
                  <a:latin typeface="Times New Roman" panose="02020603050405020304" pitchFamily="18" charset="0"/>
                  <a:ea typeface="楷体_GB2312" pitchFamily="49" charset="-122"/>
                </a:rPr>
                <a:t>x</a:t>
              </a:r>
              <a:r>
                <a:rPr kumimoji="1" lang="en-US" altLang="zh-CN" sz="2400" b="1" baseline="-25000">
                  <a:latin typeface="Times New Roman" panose="02020603050405020304" pitchFamily="18" charset="0"/>
                  <a:ea typeface="楷体_GB2312" pitchFamily="49" charset="-122"/>
                </a:rPr>
                <a:t>4</a:t>
              </a:r>
            </a:p>
            <a:p>
              <a:pPr algn="ctr" eaLnBrk="1" hangingPunct="1"/>
              <a:r>
                <a:rPr kumimoji="1" lang="en-US" altLang="zh-CN" sz="2400" b="1" i="1">
                  <a:latin typeface="Times New Roman" panose="02020603050405020304" pitchFamily="18" charset="0"/>
                  <a:ea typeface="楷体_GB2312" pitchFamily="49" charset="-122"/>
                </a:rPr>
                <a:t>x</a:t>
              </a:r>
              <a:r>
                <a:rPr kumimoji="1" lang="en-US" altLang="zh-CN" sz="2400" b="1" baseline="-25000">
                  <a:latin typeface="Times New Roman" panose="02020603050405020304" pitchFamily="18" charset="0"/>
                  <a:ea typeface="楷体_GB2312" pitchFamily="49" charset="-122"/>
                </a:rPr>
                <a:t>5</a:t>
              </a:r>
            </a:p>
          </p:txBody>
        </p:sp>
        <p:sp>
          <p:nvSpPr>
            <p:cNvPr id="8" name="Rectangle 9"/>
            <p:cNvSpPr>
              <a:spLocks noChangeArrowheads="1"/>
            </p:cNvSpPr>
            <p:nvPr/>
          </p:nvSpPr>
          <p:spPr bwMode="auto">
            <a:xfrm>
              <a:off x="4014" y="981"/>
              <a:ext cx="318" cy="58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en-US" altLang="zh-CN" sz="2400" b="1">
                  <a:latin typeface="Times New Roman" panose="02020603050405020304" pitchFamily="18" charset="0"/>
                  <a:ea typeface="楷体_GB2312" pitchFamily="49" charset="-122"/>
                </a:rPr>
                <a:t>-1</a:t>
              </a:r>
            </a:p>
            <a:p>
              <a:pPr algn="ctr" eaLnBrk="1" hangingPunct="1"/>
              <a:r>
                <a:rPr kumimoji="1" lang="en-US" altLang="zh-CN" sz="2400" b="1">
                  <a:latin typeface="Times New Roman" panose="02020603050405020304" pitchFamily="18" charset="0"/>
                  <a:ea typeface="楷体_GB2312" pitchFamily="49" charset="-122"/>
                </a:rPr>
                <a:t>-2</a:t>
              </a:r>
            </a:p>
          </p:txBody>
        </p:sp>
        <p:sp>
          <p:nvSpPr>
            <p:cNvPr id="9" name="Rectangle 10"/>
            <p:cNvSpPr>
              <a:spLocks noChangeArrowheads="1"/>
            </p:cNvSpPr>
            <p:nvPr/>
          </p:nvSpPr>
          <p:spPr bwMode="auto">
            <a:xfrm>
              <a:off x="4059" y="1570"/>
              <a:ext cx="318" cy="2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en-US" altLang="zh-CN" sz="2400" b="1">
                  <a:latin typeface="Times New Roman" panose="02020603050405020304" pitchFamily="18" charset="0"/>
                  <a:ea typeface="楷体_GB2312" pitchFamily="49" charset="-122"/>
                </a:rPr>
                <a:t>0</a:t>
              </a:r>
            </a:p>
          </p:txBody>
        </p:sp>
        <p:sp>
          <p:nvSpPr>
            <p:cNvPr id="10" name="Line 11"/>
            <p:cNvSpPr>
              <a:spLocks noChangeShapeType="1"/>
            </p:cNvSpPr>
            <p:nvPr/>
          </p:nvSpPr>
          <p:spPr bwMode="auto">
            <a:xfrm>
              <a:off x="1111" y="981"/>
              <a:ext cx="33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2"/>
            <p:cNvSpPr>
              <a:spLocks noChangeShapeType="1"/>
            </p:cNvSpPr>
            <p:nvPr/>
          </p:nvSpPr>
          <p:spPr bwMode="auto">
            <a:xfrm>
              <a:off x="1111" y="1570"/>
              <a:ext cx="33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3"/>
            <p:cNvSpPr>
              <a:spLocks noChangeShapeType="1"/>
            </p:cNvSpPr>
            <p:nvPr/>
          </p:nvSpPr>
          <p:spPr bwMode="auto">
            <a:xfrm>
              <a:off x="1111" y="1842"/>
              <a:ext cx="33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4"/>
            <p:cNvSpPr>
              <a:spLocks noChangeShapeType="1"/>
            </p:cNvSpPr>
            <p:nvPr/>
          </p:nvSpPr>
          <p:spPr bwMode="auto">
            <a:xfrm>
              <a:off x="1111" y="981"/>
              <a:ext cx="0" cy="86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5"/>
            <p:cNvSpPr>
              <a:spLocks noChangeShapeType="1"/>
            </p:cNvSpPr>
            <p:nvPr/>
          </p:nvSpPr>
          <p:spPr bwMode="auto">
            <a:xfrm>
              <a:off x="4422" y="981"/>
              <a:ext cx="0" cy="86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6"/>
            <p:cNvSpPr>
              <a:spLocks noChangeShapeType="1"/>
            </p:cNvSpPr>
            <p:nvPr/>
          </p:nvSpPr>
          <p:spPr bwMode="auto">
            <a:xfrm>
              <a:off x="4014" y="981"/>
              <a:ext cx="0" cy="86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 name="Rectangle 18"/>
          <p:cNvSpPr>
            <a:spLocks noChangeArrowheads="1"/>
          </p:cNvSpPr>
          <p:nvPr/>
        </p:nvSpPr>
        <p:spPr bwMode="auto">
          <a:xfrm>
            <a:off x="4715719" y="1297740"/>
            <a:ext cx="431800" cy="358775"/>
          </a:xfrm>
          <a:prstGeom prst="rect">
            <a:avLst/>
          </a:prstGeom>
          <a:solidFill>
            <a:srgbClr val="008000"/>
          </a:solidFill>
          <a:ln w="9525">
            <a:solidFill>
              <a:srgbClr val="FF0000"/>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en-US" altLang="zh-CN" sz="2400" b="1">
                <a:solidFill>
                  <a:schemeClr val="bg1"/>
                </a:solidFill>
                <a:latin typeface="Times New Roman" panose="02020603050405020304" pitchFamily="18" charset="0"/>
                <a:ea typeface="楷体_GB2312" pitchFamily="49" charset="-122"/>
              </a:rPr>
              <a:t>-4</a:t>
            </a:r>
          </a:p>
        </p:txBody>
      </p:sp>
      <p:grpSp>
        <p:nvGrpSpPr>
          <p:cNvPr id="17" name="Group 33"/>
          <p:cNvGrpSpPr>
            <a:grpSpLocks/>
          </p:cNvGrpSpPr>
          <p:nvPr/>
        </p:nvGrpSpPr>
        <p:grpSpPr bwMode="auto">
          <a:xfrm>
            <a:off x="3275856" y="2161340"/>
            <a:ext cx="5688013" cy="1368425"/>
            <a:chOff x="884" y="2069"/>
            <a:chExt cx="3583" cy="862"/>
          </a:xfrm>
        </p:grpSpPr>
        <p:sp>
          <p:nvSpPr>
            <p:cNvPr id="18" name="Rectangle 21"/>
            <p:cNvSpPr>
              <a:spLocks noChangeArrowheads="1"/>
            </p:cNvSpPr>
            <p:nvPr/>
          </p:nvSpPr>
          <p:spPr bwMode="auto">
            <a:xfrm>
              <a:off x="1247" y="2069"/>
              <a:ext cx="2631" cy="31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en-US" altLang="zh-CN" sz="2400" b="1">
                  <a:latin typeface="Times New Roman" panose="02020603050405020304" pitchFamily="18" charset="0"/>
                  <a:ea typeface="楷体_GB2312" pitchFamily="49" charset="-122"/>
                </a:rPr>
                <a:t>-13/4      0        -3/4         1        -1/4</a:t>
              </a:r>
            </a:p>
          </p:txBody>
        </p:sp>
        <p:sp>
          <p:nvSpPr>
            <p:cNvPr id="19" name="Rectangle 22"/>
            <p:cNvSpPr>
              <a:spLocks noChangeArrowheads="1"/>
            </p:cNvSpPr>
            <p:nvPr/>
          </p:nvSpPr>
          <p:spPr bwMode="auto">
            <a:xfrm>
              <a:off x="1292" y="2341"/>
              <a:ext cx="2631" cy="31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en-US" altLang="zh-CN" sz="2400" b="1">
                  <a:latin typeface="Times New Roman" panose="02020603050405020304" pitchFamily="18" charset="0"/>
                  <a:ea typeface="楷体_GB2312" pitchFamily="49" charset="-122"/>
                </a:rPr>
                <a:t>-1/4      1        1/4           0        -1/4</a:t>
              </a:r>
            </a:p>
          </p:txBody>
        </p:sp>
        <p:sp>
          <p:nvSpPr>
            <p:cNvPr id="20" name="Rectangle 23"/>
            <p:cNvSpPr>
              <a:spLocks noChangeArrowheads="1"/>
            </p:cNvSpPr>
            <p:nvPr/>
          </p:nvSpPr>
          <p:spPr bwMode="auto">
            <a:xfrm>
              <a:off x="1247" y="2613"/>
              <a:ext cx="2631" cy="31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en-US" altLang="zh-CN" sz="2400" b="1">
                  <a:latin typeface="Times New Roman" panose="02020603050405020304" pitchFamily="18" charset="0"/>
                  <a:ea typeface="楷体_GB2312" pitchFamily="49" charset="-122"/>
                </a:rPr>
                <a:t>-5/4        0       -3/4           0        -1/4</a:t>
              </a:r>
            </a:p>
          </p:txBody>
        </p:sp>
        <p:sp>
          <p:nvSpPr>
            <p:cNvPr id="21" name="Rectangle 24"/>
            <p:cNvSpPr>
              <a:spLocks noChangeArrowheads="1"/>
            </p:cNvSpPr>
            <p:nvPr/>
          </p:nvSpPr>
          <p:spPr bwMode="auto">
            <a:xfrm>
              <a:off x="884" y="2069"/>
              <a:ext cx="272" cy="49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en-US" altLang="zh-CN" sz="2400" b="1" i="1">
                  <a:latin typeface="Times New Roman" panose="02020603050405020304" pitchFamily="18" charset="0"/>
                  <a:ea typeface="楷体_GB2312" pitchFamily="49" charset="-122"/>
                </a:rPr>
                <a:t>x</a:t>
              </a:r>
              <a:r>
                <a:rPr kumimoji="1" lang="en-US" altLang="zh-CN" sz="2400" b="1" baseline="-25000">
                  <a:latin typeface="Times New Roman" panose="02020603050405020304" pitchFamily="18" charset="0"/>
                  <a:ea typeface="楷体_GB2312" pitchFamily="49" charset="-122"/>
                </a:rPr>
                <a:t>4</a:t>
              </a:r>
            </a:p>
            <a:p>
              <a:pPr algn="ctr" eaLnBrk="1" hangingPunct="1"/>
              <a:r>
                <a:rPr kumimoji="1" lang="en-US" altLang="zh-CN" sz="2400" b="1" i="1">
                  <a:latin typeface="Times New Roman" panose="02020603050405020304" pitchFamily="18" charset="0"/>
                  <a:ea typeface="楷体_GB2312" pitchFamily="49" charset="-122"/>
                </a:rPr>
                <a:t>x</a:t>
              </a:r>
              <a:r>
                <a:rPr kumimoji="1" lang="en-US" altLang="zh-CN" sz="2400" b="1" baseline="-25000">
                  <a:latin typeface="Times New Roman" panose="02020603050405020304" pitchFamily="18" charset="0"/>
                  <a:ea typeface="楷体_GB2312" pitchFamily="49" charset="-122"/>
                </a:rPr>
                <a:t>2</a:t>
              </a:r>
            </a:p>
          </p:txBody>
        </p:sp>
        <p:sp>
          <p:nvSpPr>
            <p:cNvPr id="22" name="Rectangle 25"/>
            <p:cNvSpPr>
              <a:spLocks noChangeArrowheads="1"/>
            </p:cNvSpPr>
            <p:nvPr/>
          </p:nvSpPr>
          <p:spPr bwMode="auto">
            <a:xfrm>
              <a:off x="4059" y="2069"/>
              <a:ext cx="318" cy="58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en-US" altLang="zh-CN" sz="2400" b="1">
                  <a:latin typeface="Times New Roman" panose="02020603050405020304" pitchFamily="18" charset="0"/>
                  <a:ea typeface="楷体_GB2312" pitchFamily="49" charset="-122"/>
                </a:rPr>
                <a:t>-1/2</a:t>
              </a:r>
            </a:p>
            <a:p>
              <a:pPr algn="ctr" eaLnBrk="1" hangingPunct="1"/>
              <a:r>
                <a:rPr kumimoji="1" lang="en-US" altLang="zh-CN" sz="2400" b="1">
                  <a:latin typeface="Times New Roman" panose="02020603050405020304" pitchFamily="18" charset="0"/>
                  <a:ea typeface="楷体_GB2312" pitchFamily="49" charset="-122"/>
                </a:rPr>
                <a:t>1/2</a:t>
              </a:r>
            </a:p>
          </p:txBody>
        </p:sp>
        <p:sp>
          <p:nvSpPr>
            <p:cNvPr id="23" name="Rectangle 26"/>
            <p:cNvSpPr>
              <a:spLocks noChangeArrowheads="1"/>
            </p:cNvSpPr>
            <p:nvPr/>
          </p:nvSpPr>
          <p:spPr bwMode="auto">
            <a:xfrm>
              <a:off x="4104" y="2658"/>
              <a:ext cx="318" cy="2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en-US" altLang="zh-CN" sz="2400" b="1">
                  <a:latin typeface="Times New Roman" panose="02020603050405020304" pitchFamily="18" charset="0"/>
                  <a:ea typeface="楷体_GB2312" pitchFamily="49" charset="-122"/>
                </a:rPr>
                <a:t>1/2</a:t>
              </a:r>
            </a:p>
          </p:txBody>
        </p:sp>
        <p:sp>
          <p:nvSpPr>
            <p:cNvPr id="24" name="Line 27"/>
            <p:cNvSpPr>
              <a:spLocks noChangeShapeType="1"/>
            </p:cNvSpPr>
            <p:nvPr/>
          </p:nvSpPr>
          <p:spPr bwMode="auto">
            <a:xfrm>
              <a:off x="1156" y="2069"/>
              <a:ext cx="33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8"/>
            <p:cNvSpPr>
              <a:spLocks noChangeShapeType="1"/>
            </p:cNvSpPr>
            <p:nvPr/>
          </p:nvSpPr>
          <p:spPr bwMode="auto">
            <a:xfrm>
              <a:off x="1156" y="2658"/>
              <a:ext cx="33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9"/>
            <p:cNvSpPr>
              <a:spLocks noChangeShapeType="1"/>
            </p:cNvSpPr>
            <p:nvPr/>
          </p:nvSpPr>
          <p:spPr bwMode="auto">
            <a:xfrm>
              <a:off x="1156" y="2930"/>
              <a:ext cx="33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30"/>
            <p:cNvSpPr>
              <a:spLocks noChangeShapeType="1"/>
            </p:cNvSpPr>
            <p:nvPr/>
          </p:nvSpPr>
          <p:spPr bwMode="auto">
            <a:xfrm>
              <a:off x="1156" y="2069"/>
              <a:ext cx="0" cy="86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31"/>
            <p:cNvSpPr>
              <a:spLocks noChangeShapeType="1"/>
            </p:cNvSpPr>
            <p:nvPr/>
          </p:nvSpPr>
          <p:spPr bwMode="auto">
            <a:xfrm>
              <a:off x="4467" y="2069"/>
              <a:ext cx="0" cy="86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32"/>
            <p:cNvSpPr>
              <a:spLocks noChangeShapeType="1"/>
            </p:cNvSpPr>
            <p:nvPr/>
          </p:nvSpPr>
          <p:spPr bwMode="auto">
            <a:xfrm>
              <a:off x="4059" y="2069"/>
              <a:ext cx="0" cy="86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 name="Rectangle 34"/>
          <p:cNvSpPr>
            <a:spLocks noChangeArrowheads="1"/>
          </p:cNvSpPr>
          <p:nvPr/>
        </p:nvSpPr>
        <p:spPr bwMode="auto">
          <a:xfrm>
            <a:off x="3780681" y="2232778"/>
            <a:ext cx="719138" cy="431800"/>
          </a:xfrm>
          <a:prstGeom prst="rect">
            <a:avLst/>
          </a:prstGeom>
          <a:solidFill>
            <a:srgbClr val="008000"/>
          </a:solidFill>
          <a:ln w="9525">
            <a:solidFill>
              <a:srgbClr val="FF0000"/>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en-US" altLang="zh-CN" sz="2400" b="1">
                <a:solidFill>
                  <a:schemeClr val="bg1"/>
                </a:solidFill>
                <a:latin typeface="Times New Roman" panose="02020603050405020304" pitchFamily="18" charset="0"/>
                <a:ea typeface="楷体_GB2312" pitchFamily="49" charset="-122"/>
              </a:rPr>
              <a:t>-13/4</a:t>
            </a:r>
          </a:p>
        </p:txBody>
      </p:sp>
      <p:grpSp>
        <p:nvGrpSpPr>
          <p:cNvPr id="31" name="Group 49"/>
          <p:cNvGrpSpPr>
            <a:grpSpLocks/>
          </p:cNvGrpSpPr>
          <p:nvPr/>
        </p:nvGrpSpPr>
        <p:grpSpPr bwMode="auto">
          <a:xfrm>
            <a:off x="3275856" y="3529765"/>
            <a:ext cx="5688013" cy="1368425"/>
            <a:chOff x="884" y="3112"/>
            <a:chExt cx="3583" cy="862"/>
          </a:xfrm>
        </p:grpSpPr>
        <p:sp>
          <p:nvSpPr>
            <p:cNvPr id="32" name="Rectangle 37"/>
            <p:cNvSpPr>
              <a:spLocks noChangeArrowheads="1"/>
            </p:cNvSpPr>
            <p:nvPr/>
          </p:nvSpPr>
          <p:spPr bwMode="auto">
            <a:xfrm>
              <a:off x="1247" y="3112"/>
              <a:ext cx="2631" cy="31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en-US" altLang="zh-CN" sz="2400" b="1">
                  <a:latin typeface="Times New Roman" panose="02020603050405020304" pitchFamily="18" charset="0"/>
                  <a:ea typeface="楷体_GB2312" pitchFamily="49" charset="-122"/>
                </a:rPr>
                <a:t>1        0         3/13       -4/13       1/13</a:t>
              </a:r>
            </a:p>
          </p:txBody>
        </p:sp>
        <p:sp>
          <p:nvSpPr>
            <p:cNvPr id="33" name="Rectangle 38"/>
            <p:cNvSpPr>
              <a:spLocks noChangeArrowheads="1"/>
            </p:cNvSpPr>
            <p:nvPr/>
          </p:nvSpPr>
          <p:spPr bwMode="auto">
            <a:xfrm>
              <a:off x="1247" y="3384"/>
              <a:ext cx="2631" cy="31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en-US" altLang="zh-CN" sz="2400" b="1">
                  <a:latin typeface="Times New Roman" panose="02020603050405020304" pitchFamily="18" charset="0"/>
                  <a:ea typeface="楷体_GB2312" pitchFamily="49" charset="-122"/>
                </a:rPr>
                <a:t>0        1        4/13        -1/13      -3/13</a:t>
              </a:r>
            </a:p>
          </p:txBody>
        </p:sp>
        <p:sp>
          <p:nvSpPr>
            <p:cNvPr id="34" name="Rectangle 39"/>
            <p:cNvSpPr>
              <a:spLocks noChangeArrowheads="1"/>
            </p:cNvSpPr>
            <p:nvPr/>
          </p:nvSpPr>
          <p:spPr bwMode="auto">
            <a:xfrm>
              <a:off x="1247" y="3656"/>
              <a:ext cx="2631" cy="31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en-US" altLang="zh-CN" sz="2400" b="1">
                  <a:latin typeface="Times New Roman" panose="02020603050405020304" pitchFamily="18" charset="0"/>
                  <a:ea typeface="楷体_GB2312" pitchFamily="49" charset="-122"/>
                </a:rPr>
                <a:t>0        0       -6/13        -5/13      -2/13</a:t>
              </a:r>
            </a:p>
          </p:txBody>
        </p:sp>
        <p:sp>
          <p:nvSpPr>
            <p:cNvPr id="35" name="Rectangle 40"/>
            <p:cNvSpPr>
              <a:spLocks noChangeArrowheads="1"/>
            </p:cNvSpPr>
            <p:nvPr/>
          </p:nvSpPr>
          <p:spPr bwMode="auto">
            <a:xfrm>
              <a:off x="884" y="3112"/>
              <a:ext cx="272" cy="49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en-US" altLang="zh-CN" sz="2400" b="1" i="1">
                  <a:latin typeface="Times New Roman" panose="02020603050405020304" pitchFamily="18" charset="0"/>
                  <a:ea typeface="楷体_GB2312" pitchFamily="49" charset="-122"/>
                </a:rPr>
                <a:t>x</a:t>
              </a:r>
              <a:r>
                <a:rPr kumimoji="1" lang="en-US" altLang="zh-CN" sz="2400" b="1" baseline="-25000">
                  <a:latin typeface="Times New Roman" panose="02020603050405020304" pitchFamily="18" charset="0"/>
                  <a:ea typeface="楷体_GB2312" pitchFamily="49" charset="-122"/>
                </a:rPr>
                <a:t>1</a:t>
              </a:r>
            </a:p>
            <a:p>
              <a:pPr algn="ctr" eaLnBrk="1" hangingPunct="1"/>
              <a:r>
                <a:rPr kumimoji="1" lang="en-US" altLang="zh-CN" sz="2400" b="1" i="1">
                  <a:latin typeface="Times New Roman" panose="02020603050405020304" pitchFamily="18" charset="0"/>
                  <a:ea typeface="楷体_GB2312" pitchFamily="49" charset="-122"/>
                </a:rPr>
                <a:t>x</a:t>
              </a:r>
              <a:r>
                <a:rPr kumimoji="1" lang="en-US" altLang="zh-CN" sz="2400" b="1" baseline="-25000">
                  <a:latin typeface="Times New Roman" panose="02020603050405020304" pitchFamily="18" charset="0"/>
                  <a:ea typeface="楷体_GB2312" pitchFamily="49" charset="-122"/>
                </a:rPr>
                <a:t>2</a:t>
              </a:r>
            </a:p>
          </p:txBody>
        </p:sp>
        <p:sp>
          <p:nvSpPr>
            <p:cNvPr id="36" name="Rectangle 41"/>
            <p:cNvSpPr>
              <a:spLocks noChangeArrowheads="1"/>
            </p:cNvSpPr>
            <p:nvPr/>
          </p:nvSpPr>
          <p:spPr bwMode="auto">
            <a:xfrm>
              <a:off x="4104" y="3112"/>
              <a:ext cx="318" cy="58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en-US" altLang="zh-CN" sz="2400" b="1">
                  <a:latin typeface="Times New Roman" panose="02020603050405020304" pitchFamily="18" charset="0"/>
                  <a:ea typeface="楷体_GB2312" pitchFamily="49" charset="-122"/>
                </a:rPr>
                <a:t>2/13</a:t>
              </a:r>
            </a:p>
            <a:p>
              <a:pPr algn="ctr" eaLnBrk="1" hangingPunct="1"/>
              <a:r>
                <a:rPr kumimoji="1" lang="en-US" altLang="zh-CN" sz="2400" b="1">
                  <a:latin typeface="Times New Roman" panose="02020603050405020304" pitchFamily="18" charset="0"/>
                  <a:ea typeface="楷体_GB2312" pitchFamily="49" charset="-122"/>
                </a:rPr>
                <a:t>7/13</a:t>
              </a:r>
            </a:p>
          </p:txBody>
        </p:sp>
        <p:sp>
          <p:nvSpPr>
            <p:cNvPr id="37" name="Rectangle 42"/>
            <p:cNvSpPr>
              <a:spLocks noChangeArrowheads="1"/>
            </p:cNvSpPr>
            <p:nvPr/>
          </p:nvSpPr>
          <p:spPr bwMode="auto">
            <a:xfrm>
              <a:off x="4104" y="3701"/>
              <a:ext cx="318" cy="2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kumimoji="1" lang="en-US" altLang="zh-CN" sz="2400" b="1">
                  <a:latin typeface="Times New Roman" panose="02020603050405020304" pitchFamily="18" charset="0"/>
                  <a:ea typeface="楷体_GB2312" pitchFamily="49" charset="-122"/>
                </a:rPr>
                <a:t>9/13</a:t>
              </a:r>
            </a:p>
          </p:txBody>
        </p:sp>
        <p:sp>
          <p:nvSpPr>
            <p:cNvPr id="38" name="Line 43"/>
            <p:cNvSpPr>
              <a:spLocks noChangeShapeType="1"/>
            </p:cNvSpPr>
            <p:nvPr/>
          </p:nvSpPr>
          <p:spPr bwMode="auto">
            <a:xfrm>
              <a:off x="1156" y="3112"/>
              <a:ext cx="33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44"/>
            <p:cNvSpPr>
              <a:spLocks noChangeShapeType="1"/>
            </p:cNvSpPr>
            <p:nvPr/>
          </p:nvSpPr>
          <p:spPr bwMode="auto">
            <a:xfrm>
              <a:off x="1156" y="3701"/>
              <a:ext cx="33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45"/>
            <p:cNvSpPr>
              <a:spLocks noChangeShapeType="1"/>
            </p:cNvSpPr>
            <p:nvPr/>
          </p:nvSpPr>
          <p:spPr bwMode="auto">
            <a:xfrm>
              <a:off x="1156" y="3973"/>
              <a:ext cx="33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46"/>
            <p:cNvSpPr>
              <a:spLocks noChangeShapeType="1"/>
            </p:cNvSpPr>
            <p:nvPr/>
          </p:nvSpPr>
          <p:spPr bwMode="auto">
            <a:xfrm>
              <a:off x="1156" y="3112"/>
              <a:ext cx="0" cy="86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47"/>
            <p:cNvSpPr>
              <a:spLocks noChangeShapeType="1"/>
            </p:cNvSpPr>
            <p:nvPr/>
          </p:nvSpPr>
          <p:spPr bwMode="auto">
            <a:xfrm>
              <a:off x="4467" y="3112"/>
              <a:ext cx="0" cy="86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48"/>
            <p:cNvSpPr>
              <a:spLocks noChangeShapeType="1"/>
            </p:cNvSpPr>
            <p:nvPr/>
          </p:nvSpPr>
          <p:spPr bwMode="auto">
            <a:xfrm>
              <a:off x="4059" y="3112"/>
              <a:ext cx="0" cy="86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44" name="Object 50"/>
          <p:cNvGraphicFramePr>
            <a:graphicFrameLocks noChangeAspect="1"/>
          </p:cNvGraphicFramePr>
          <p:nvPr>
            <p:extLst>
              <p:ext uri="{D42A27DB-BD31-4B8C-83A1-F6EECF244321}">
                <p14:modId xmlns:p14="http://schemas.microsoft.com/office/powerpoint/2010/main" val="2178941908"/>
              </p:ext>
            </p:extLst>
          </p:nvPr>
        </p:nvGraphicFramePr>
        <p:xfrm>
          <a:off x="187325" y="5021263"/>
          <a:ext cx="4587875" cy="1290637"/>
        </p:xfrm>
        <a:graphic>
          <a:graphicData uri="http://schemas.openxmlformats.org/presentationml/2006/ole">
            <mc:AlternateContent xmlns:mc="http://schemas.openxmlformats.org/markup-compatibility/2006">
              <mc:Choice xmlns:v="urn:schemas-microsoft-com:vml" Requires="v">
                <p:oleObj spid="_x0000_s129220" name="Equation" r:id="rId3" imgW="2781000" imgH="914400" progId="Equation.DSMT4">
                  <p:embed/>
                </p:oleObj>
              </mc:Choice>
              <mc:Fallback>
                <p:oleObj name="Equation" r:id="rId3" imgW="2781000" imgH="914400" progId="Equation.DSMT4">
                  <p:embed/>
                  <p:pic>
                    <p:nvPicPr>
                      <p:cNvPr id="185394" name="Object 50"/>
                      <p:cNvPicPr>
                        <a:picLocks noChangeAspect="1" noChangeArrowheads="1"/>
                      </p:cNvPicPr>
                      <p:nvPr/>
                    </p:nvPicPr>
                    <p:blipFill>
                      <a:blip r:embed="rId4"/>
                      <a:srcRect/>
                      <a:stretch>
                        <a:fillRect/>
                      </a:stretch>
                    </p:blipFill>
                    <p:spPr bwMode="auto">
                      <a:xfrm>
                        <a:off x="187325" y="5021263"/>
                        <a:ext cx="4587875" cy="1290637"/>
                      </a:xfrm>
                      <a:prstGeom prst="rect">
                        <a:avLst/>
                      </a:prstGeom>
                      <a:noFill/>
                      <a:ln>
                        <a:noFill/>
                      </a:ln>
                      <a:effectLst/>
                    </p:spPr>
                  </p:pic>
                </p:oleObj>
              </mc:Fallback>
            </mc:AlternateContent>
          </a:graphicData>
        </a:graphic>
      </p:graphicFrame>
      <p:graphicFrame>
        <p:nvGraphicFramePr>
          <p:cNvPr id="45" name="Object 6"/>
          <p:cNvGraphicFramePr>
            <a:graphicFrameLocks noChangeAspect="1"/>
          </p:cNvGraphicFramePr>
          <p:nvPr>
            <p:extLst>
              <p:ext uri="{D42A27DB-BD31-4B8C-83A1-F6EECF244321}">
                <p14:modId xmlns:p14="http://schemas.microsoft.com/office/powerpoint/2010/main" val="3944312484"/>
              </p:ext>
            </p:extLst>
          </p:nvPr>
        </p:nvGraphicFramePr>
        <p:xfrm>
          <a:off x="-46754" y="431088"/>
          <a:ext cx="3178941" cy="1370233"/>
        </p:xfrm>
        <a:graphic>
          <a:graphicData uri="http://schemas.openxmlformats.org/presentationml/2006/ole">
            <mc:AlternateContent xmlns:mc="http://schemas.openxmlformats.org/markup-compatibility/2006">
              <mc:Choice xmlns:v="urn:schemas-microsoft-com:vml" Requires="v">
                <p:oleObj spid="_x0000_s129221" name="Equation" r:id="rId5" imgW="2120760" imgH="914400" progId="Equation.DSMT4">
                  <p:embed/>
                </p:oleObj>
              </mc:Choice>
              <mc:Fallback>
                <p:oleObj name="Equation" r:id="rId5" imgW="2120760" imgH="914400" progId="Equation.DSMT4">
                  <p:embed/>
                  <p:pic>
                    <p:nvPicPr>
                      <p:cNvPr id="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 y="431088"/>
                        <a:ext cx="3178941" cy="137023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634854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7"/>
          <p:cNvGraphicFramePr>
            <a:graphicFrameLocks noChangeAspect="1"/>
          </p:cNvGraphicFramePr>
          <p:nvPr>
            <p:extLst>
              <p:ext uri="{D42A27DB-BD31-4B8C-83A1-F6EECF244321}">
                <p14:modId xmlns:p14="http://schemas.microsoft.com/office/powerpoint/2010/main" val="1196299209"/>
              </p:ext>
            </p:extLst>
          </p:nvPr>
        </p:nvGraphicFramePr>
        <p:xfrm>
          <a:off x="741363" y="914400"/>
          <a:ext cx="3089275" cy="1985963"/>
        </p:xfrm>
        <a:graphic>
          <a:graphicData uri="http://schemas.openxmlformats.org/presentationml/2006/ole">
            <mc:AlternateContent xmlns:mc="http://schemas.openxmlformats.org/markup-compatibility/2006">
              <mc:Choice xmlns:v="urn:schemas-microsoft-com:vml" Requires="v">
                <p:oleObj spid="_x0000_s130254" name="Equation" r:id="rId3" imgW="1346040" imgH="1168200" progId="Equation.DSMT4">
                  <p:embed/>
                </p:oleObj>
              </mc:Choice>
              <mc:Fallback>
                <p:oleObj name="Equation" r:id="rId3" imgW="1346040" imgH="1168200" progId="Equation.DSMT4">
                  <p:embed/>
                  <p:pic>
                    <p:nvPicPr>
                      <p:cNvPr id="95235" name="Object 1027"/>
                      <p:cNvPicPr>
                        <a:picLocks noChangeAspect="1" noChangeArrowheads="1"/>
                      </p:cNvPicPr>
                      <p:nvPr/>
                    </p:nvPicPr>
                    <p:blipFill>
                      <a:blip r:embed="rId4"/>
                      <a:srcRect/>
                      <a:stretch>
                        <a:fillRect/>
                      </a:stretch>
                    </p:blipFill>
                    <p:spPr bwMode="auto">
                      <a:xfrm>
                        <a:off x="741363" y="914400"/>
                        <a:ext cx="3089275" cy="198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1030"/>
          <p:cNvSpPr>
            <a:spLocks noChangeArrowheads="1"/>
          </p:cNvSpPr>
          <p:nvPr/>
        </p:nvSpPr>
        <p:spPr bwMode="auto">
          <a:xfrm>
            <a:off x="-6350" y="436563"/>
            <a:ext cx="54457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400" b="1">
                <a:latin typeface="楷体_GB2312" pitchFamily="49" charset="-122"/>
                <a:ea typeface="楷体_GB2312" pitchFamily="49" charset="-122"/>
              </a:rPr>
              <a:t>练习：用对偶单纯形法求解下列</a:t>
            </a:r>
            <a:r>
              <a:rPr kumimoji="1" lang="en-US" altLang="zh-CN" sz="2400" b="1">
                <a:latin typeface="楷体_GB2312" pitchFamily="49" charset="-122"/>
                <a:ea typeface="楷体_GB2312" pitchFamily="49" charset="-122"/>
              </a:rPr>
              <a:t>LP</a:t>
            </a:r>
            <a:r>
              <a:rPr kumimoji="1" lang="zh-CN" altLang="en-US" sz="2400" b="1">
                <a:latin typeface="楷体_GB2312" pitchFamily="49" charset="-122"/>
                <a:ea typeface="楷体_GB2312" pitchFamily="49" charset="-122"/>
              </a:rPr>
              <a:t>问题</a:t>
            </a:r>
          </a:p>
        </p:txBody>
      </p:sp>
      <p:graphicFrame>
        <p:nvGraphicFramePr>
          <p:cNvPr id="6" name="Object 53"/>
          <p:cNvGraphicFramePr>
            <a:graphicFrameLocks noChangeAspect="1"/>
          </p:cNvGraphicFramePr>
          <p:nvPr>
            <p:extLst>
              <p:ext uri="{D42A27DB-BD31-4B8C-83A1-F6EECF244321}">
                <p14:modId xmlns:p14="http://schemas.microsoft.com/office/powerpoint/2010/main" val="377641316"/>
              </p:ext>
            </p:extLst>
          </p:nvPr>
        </p:nvGraphicFramePr>
        <p:xfrm>
          <a:off x="5148064" y="3068960"/>
          <a:ext cx="1800200" cy="940296"/>
        </p:xfrm>
        <a:graphic>
          <a:graphicData uri="http://schemas.openxmlformats.org/presentationml/2006/ole">
            <mc:AlternateContent xmlns:mc="http://schemas.openxmlformats.org/markup-compatibility/2006">
              <mc:Choice xmlns:v="urn:schemas-microsoft-com:vml" Requires="v">
                <p:oleObj spid="_x0000_s130255" name="公式" r:id="rId5" imgW="876240" imgH="457200" progId="Equation.3">
                  <p:embed/>
                </p:oleObj>
              </mc:Choice>
              <mc:Fallback>
                <p:oleObj name="公式" r:id="rId5" imgW="876240" imgH="457200" progId="Equation.3">
                  <p:embed/>
                  <p:pic>
                    <p:nvPicPr>
                      <p:cNvPr id="47" name="Object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064" y="3068960"/>
                        <a:ext cx="1800200" cy="94029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0931450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79512" y="548680"/>
            <a:ext cx="8243887" cy="733524"/>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r>
              <a:rPr lang="zh-CN" altLang="en-US" b="1"/>
              <a:t>关于初始对偶可行的基本解</a:t>
            </a:r>
          </a:p>
        </p:txBody>
      </p:sp>
      <p:sp>
        <p:nvSpPr>
          <p:cNvPr id="3" name="Rectangle 3"/>
          <p:cNvSpPr txBox="1">
            <a:spLocks noChangeArrowheads="1"/>
          </p:cNvSpPr>
          <p:nvPr/>
        </p:nvSpPr>
        <p:spPr>
          <a:xfrm>
            <a:off x="457200" y="1600200"/>
            <a:ext cx="8229600" cy="4456113"/>
          </a:xfrm>
          <a:prstGeom prst="rect">
            <a:avLst/>
          </a:prstGeom>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en-US" altLang="zh-CN" b="1" dirty="0">
                <a:latin typeface="Times New Roman" panose="02020603050405020304" pitchFamily="18" charset="0"/>
              </a:rPr>
              <a:t>      min </a:t>
            </a:r>
            <a:r>
              <a:rPr lang="en-US" altLang="zh-CN" b="1" i="1" dirty="0">
                <a:latin typeface="Times New Roman" panose="02020603050405020304" pitchFamily="18" charset="0"/>
              </a:rPr>
              <a:t>cx</a:t>
            </a:r>
          </a:p>
          <a:p>
            <a:pPr marL="0" indent="0" eaLnBrk="1" hangingPunct="1">
              <a:buNone/>
            </a:pPr>
            <a:r>
              <a:rPr lang="en-US" altLang="zh-CN" b="1" dirty="0">
                <a:latin typeface="Times New Roman" panose="02020603050405020304" pitchFamily="18" charset="0"/>
              </a:rPr>
              <a:t>(P) </a:t>
            </a:r>
            <a:r>
              <a:rPr lang="en-US" altLang="zh-CN" b="1" dirty="0" err="1">
                <a:latin typeface="Times New Roman" panose="02020603050405020304" pitchFamily="18" charset="0"/>
              </a:rPr>
              <a:t>s.t.</a:t>
            </a:r>
            <a:r>
              <a:rPr lang="en-US" altLang="zh-CN" b="1" dirty="0">
                <a:latin typeface="Times New Roman" panose="02020603050405020304" pitchFamily="18" charset="0"/>
              </a:rPr>
              <a:t>   </a:t>
            </a:r>
            <a:r>
              <a:rPr lang="en-US" altLang="zh-CN" b="1" i="1" dirty="0">
                <a:latin typeface="Times New Roman" panose="02020603050405020304" pitchFamily="18" charset="0"/>
              </a:rPr>
              <a:t>Ax</a:t>
            </a:r>
            <a:r>
              <a:rPr lang="en-US" altLang="zh-CN" b="1" dirty="0">
                <a:latin typeface="Times New Roman" panose="02020603050405020304" pitchFamily="18" charset="0"/>
              </a:rPr>
              <a:t>=</a:t>
            </a:r>
            <a:r>
              <a:rPr lang="en-US" altLang="zh-CN" b="1" i="1" dirty="0">
                <a:latin typeface="Times New Roman" panose="02020603050405020304" pitchFamily="18" charset="0"/>
              </a:rPr>
              <a:t>b</a:t>
            </a:r>
          </a:p>
          <a:p>
            <a:pPr marL="0" indent="0" eaLnBrk="1" hangingPunct="1">
              <a:buNone/>
            </a:pPr>
            <a:r>
              <a:rPr lang="en-US" altLang="zh-CN" b="1" dirty="0">
                <a:latin typeface="Times New Roman" panose="02020603050405020304" pitchFamily="18" charset="0"/>
              </a:rPr>
              <a:t>              </a:t>
            </a:r>
            <a:r>
              <a:rPr lang="en-US" altLang="zh-CN" b="1" i="1" dirty="0">
                <a:latin typeface="Times New Roman" panose="02020603050405020304" pitchFamily="18" charset="0"/>
              </a:rPr>
              <a:t>x</a:t>
            </a:r>
            <a:r>
              <a:rPr lang="en-US" altLang="zh-CN" b="1" dirty="0">
                <a:latin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≥0</a:t>
            </a:r>
          </a:p>
          <a:p>
            <a:pPr eaLnBrk="1" hangingPunct="1"/>
            <a:r>
              <a:rPr lang="zh-CN" altLang="en-US" dirty="0"/>
              <a:t>若初始</a:t>
            </a:r>
            <a:r>
              <a:rPr lang="zh-CN" altLang="en-US" b="1" dirty="0"/>
              <a:t>对偶可行的基本解</a:t>
            </a:r>
            <a:r>
              <a:rPr lang="zh-CN" altLang="en-US" dirty="0"/>
              <a:t>不易直接得到，则解一个</a:t>
            </a:r>
            <a:r>
              <a:rPr lang="zh-CN" altLang="en-US" dirty="0">
                <a:solidFill>
                  <a:srgbClr val="FF0000"/>
                </a:solidFill>
              </a:rPr>
              <a:t>扩充问题</a:t>
            </a:r>
            <a:r>
              <a:rPr lang="zh-CN" altLang="en-US" dirty="0"/>
              <a:t>，通过这个问题的求解，给出原问题的解答。</a:t>
            </a:r>
          </a:p>
          <a:p>
            <a:pPr eaLnBrk="1" hangingPunct="1"/>
            <a:endParaRPr lang="en-US" altLang="zh-CN" b="1" dirty="0">
              <a:cs typeface="Times New Roman" panose="02020603050405020304" pitchFamily="18" charset="0"/>
            </a:endParaRPr>
          </a:p>
        </p:txBody>
      </p:sp>
    </p:spTree>
    <p:extLst>
      <p:ext uri="{BB962C8B-B14F-4D97-AF65-F5344CB8AC3E}">
        <p14:creationId xmlns:p14="http://schemas.microsoft.com/office/powerpoint/2010/main" val="42391978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7957" y="10684"/>
            <a:ext cx="3746376"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457200" indent="-457200" eaLnBrk="1" hangingPunct="1">
              <a:buFont typeface="Arial" panose="020B0604020202020204" pitchFamily="34" charset="0"/>
              <a:buChar char="•"/>
            </a:pPr>
            <a:r>
              <a:rPr kumimoji="1" lang="zh-CN" altLang="en-US" sz="3200" b="1">
                <a:latin typeface="Times New Roman" panose="02020603050405020304" pitchFamily="18" charset="0"/>
                <a:ea typeface="楷体_GB2312" pitchFamily="49" charset="-122"/>
              </a:rPr>
              <a:t>构造扩充问题方法</a:t>
            </a:r>
          </a:p>
        </p:txBody>
      </p:sp>
      <p:graphicFrame>
        <p:nvGraphicFramePr>
          <p:cNvPr id="4" name="Object 4"/>
          <p:cNvGraphicFramePr>
            <a:graphicFrameLocks noChangeAspect="1"/>
          </p:cNvGraphicFramePr>
          <p:nvPr>
            <p:extLst>
              <p:ext uri="{D42A27DB-BD31-4B8C-83A1-F6EECF244321}">
                <p14:modId xmlns:p14="http://schemas.microsoft.com/office/powerpoint/2010/main" val="2617071443"/>
              </p:ext>
            </p:extLst>
          </p:nvPr>
        </p:nvGraphicFramePr>
        <p:xfrm>
          <a:off x="827584" y="748004"/>
          <a:ext cx="6779790" cy="5197338"/>
        </p:xfrm>
        <a:graphic>
          <a:graphicData uri="http://schemas.openxmlformats.org/presentationml/2006/ole">
            <mc:AlternateContent xmlns:mc="http://schemas.openxmlformats.org/markup-compatibility/2006">
              <mc:Choice xmlns:v="urn:schemas-microsoft-com:vml" Requires="v">
                <p:oleObj spid="_x0000_s132200" name="Equation" r:id="rId3" imgW="3047760" imgH="2666880" progId="Equation.DSMT4">
                  <p:embed/>
                </p:oleObj>
              </mc:Choice>
              <mc:Fallback>
                <p:oleObj name="Equation" r:id="rId3" imgW="3047760" imgH="2666880" progId="Equation.DSMT4">
                  <p:embed/>
                  <p:pic>
                    <p:nvPicPr>
                      <p:cNvPr id="172036" name="Object 4"/>
                      <p:cNvPicPr>
                        <a:picLocks noChangeAspect="1" noChangeArrowheads="1"/>
                      </p:cNvPicPr>
                      <p:nvPr/>
                    </p:nvPicPr>
                    <p:blipFill>
                      <a:blip r:embed="rId4"/>
                      <a:srcRect/>
                      <a:stretch>
                        <a:fillRect/>
                      </a:stretch>
                    </p:blipFill>
                    <p:spPr bwMode="auto">
                      <a:xfrm>
                        <a:off x="827584" y="748004"/>
                        <a:ext cx="6779790" cy="5197338"/>
                      </a:xfrm>
                      <a:prstGeom prst="rect">
                        <a:avLst/>
                      </a:prstGeom>
                      <a:noFill/>
                      <a:ln>
                        <a:noFill/>
                      </a:ln>
                      <a:effectLst/>
                    </p:spPr>
                  </p:pic>
                </p:oleObj>
              </mc:Fallback>
            </mc:AlternateContent>
          </a:graphicData>
        </a:graphic>
      </p:graphicFrame>
      <p:sp>
        <p:nvSpPr>
          <p:cNvPr id="5" name="AutoShape 5"/>
          <p:cNvSpPr>
            <a:spLocks noChangeArrowheads="1"/>
          </p:cNvSpPr>
          <p:nvPr/>
        </p:nvSpPr>
        <p:spPr bwMode="auto">
          <a:xfrm>
            <a:off x="2843808" y="5914659"/>
            <a:ext cx="2374900" cy="576263"/>
          </a:xfrm>
          <a:prstGeom prst="wedgeRectCallout">
            <a:avLst>
              <a:gd name="adj1" fmla="val -54412"/>
              <a:gd name="adj2" fmla="val -138704"/>
            </a:avLst>
          </a:prstGeom>
          <a:solidFill>
            <a:srgbClr val="008000"/>
          </a:solidFill>
          <a:ln w="9525">
            <a:solidFill>
              <a:srgbClr val="FF0000"/>
            </a:solidFill>
            <a:miter lim="800000"/>
            <a:headEnd/>
            <a:tailE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800" b="1">
                <a:solidFill>
                  <a:schemeClr val="bg1"/>
                </a:solidFill>
              </a:rPr>
              <a:t>附加人工约束</a:t>
            </a:r>
          </a:p>
        </p:txBody>
      </p:sp>
    </p:spTree>
    <p:extLst>
      <p:ext uri="{BB962C8B-B14F-4D97-AF65-F5344CB8AC3E}">
        <p14:creationId xmlns:p14="http://schemas.microsoft.com/office/powerpoint/2010/main" val="31892372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3073974290"/>
              </p:ext>
            </p:extLst>
          </p:nvPr>
        </p:nvGraphicFramePr>
        <p:xfrm>
          <a:off x="1043608" y="836712"/>
          <a:ext cx="6856126" cy="4946303"/>
        </p:xfrm>
        <a:graphic>
          <a:graphicData uri="http://schemas.openxmlformats.org/presentationml/2006/ole">
            <mc:AlternateContent xmlns:mc="http://schemas.openxmlformats.org/markup-compatibility/2006">
              <mc:Choice xmlns:v="urn:schemas-microsoft-com:vml" Requires="v">
                <p:oleObj spid="_x0000_s133224" name="Equation" r:id="rId3" imgW="3606480" imgH="2539800" progId="Equation.DSMT4">
                  <p:embed/>
                </p:oleObj>
              </mc:Choice>
              <mc:Fallback>
                <p:oleObj name="Equation" r:id="rId3" imgW="3606480" imgH="2539800" progId="Equation.DSMT4">
                  <p:embed/>
                  <p:pic>
                    <p:nvPicPr>
                      <p:cNvPr id="17408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836712"/>
                        <a:ext cx="6856126" cy="494630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0431410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2071276937"/>
              </p:ext>
            </p:extLst>
          </p:nvPr>
        </p:nvGraphicFramePr>
        <p:xfrm>
          <a:off x="1722179" y="3909628"/>
          <a:ext cx="6631106" cy="2169832"/>
        </p:xfrm>
        <a:graphic>
          <a:graphicData uri="http://schemas.openxmlformats.org/presentationml/2006/ole">
            <mc:AlternateContent xmlns:mc="http://schemas.openxmlformats.org/markup-compatibility/2006">
              <mc:Choice xmlns:v="urn:schemas-microsoft-com:vml" Requires="v">
                <p:oleObj spid="_x0000_s134452" name="Equation" r:id="rId3" imgW="3124080" imgH="1117440" progId="Equation.DSMT4">
                  <p:embed/>
                </p:oleObj>
              </mc:Choice>
              <mc:Fallback>
                <p:oleObj name="Equation" r:id="rId3" imgW="3124080" imgH="1117440" progId="Equation.DSMT4">
                  <p:embed/>
                  <p:pic>
                    <p:nvPicPr>
                      <p:cNvPr id="17510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2179" y="3909628"/>
                        <a:ext cx="6631106" cy="2169832"/>
                      </a:xfrm>
                      <a:prstGeom prst="rect">
                        <a:avLst/>
                      </a:prstGeom>
                      <a:noFill/>
                      <a:ln>
                        <a:noFill/>
                      </a:ln>
                      <a:effec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512044440"/>
              </p:ext>
            </p:extLst>
          </p:nvPr>
        </p:nvGraphicFramePr>
        <p:xfrm>
          <a:off x="107504" y="435274"/>
          <a:ext cx="4028207" cy="3010043"/>
        </p:xfrm>
        <a:graphic>
          <a:graphicData uri="http://schemas.openxmlformats.org/presentationml/2006/ole">
            <mc:AlternateContent xmlns:mc="http://schemas.openxmlformats.org/markup-compatibility/2006">
              <mc:Choice xmlns:v="urn:schemas-microsoft-com:vml" Requires="v">
                <p:oleObj spid="_x0000_s134453" name="Equation" r:id="rId5" imgW="1866600" imgH="1523880" progId="Equation.DSMT4">
                  <p:embed/>
                </p:oleObj>
              </mc:Choice>
              <mc:Fallback>
                <p:oleObj name="Equation" r:id="rId5" imgW="1866600" imgH="1523880" progId="Equation.DSMT4">
                  <p:embed/>
                  <p:pic>
                    <p:nvPicPr>
                      <p:cNvPr id="17510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435274"/>
                        <a:ext cx="4028207" cy="3010043"/>
                      </a:xfrm>
                      <a:prstGeom prst="rect">
                        <a:avLst/>
                      </a:prstGeom>
                      <a:noFill/>
                      <a:ln>
                        <a:noFill/>
                      </a:ln>
                      <a:effec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041403093"/>
              </p:ext>
            </p:extLst>
          </p:nvPr>
        </p:nvGraphicFramePr>
        <p:xfrm>
          <a:off x="1722179" y="3476074"/>
          <a:ext cx="6401395" cy="402797"/>
        </p:xfrm>
        <a:graphic>
          <a:graphicData uri="http://schemas.openxmlformats.org/presentationml/2006/ole">
            <mc:AlternateContent xmlns:mc="http://schemas.openxmlformats.org/markup-compatibility/2006">
              <mc:Choice xmlns:v="urn:schemas-microsoft-com:vml" Requires="v">
                <p:oleObj spid="_x0000_s134454" name="Equation" r:id="rId7" imgW="2946240" imgH="203040" progId="Equation.DSMT4">
                  <p:embed/>
                </p:oleObj>
              </mc:Choice>
              <mc:Fallback>
                <p:oleObj name="Equation" r:id="rId7" imgW="2946240" imgH="203040" progId="Equation.DSMT4">
                  <p:embed/>
                  <p:pic>
                    <p:nvPicPr>
                      <p:cNvPr id="17510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2179" y="3476074"/>
                        <a:ext cx="6401395" cy="40279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642522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2"/>
          <p:cNvSpPr>
            <a:spLocks noGrp="1" noChangeArrowheads="1"/>
          </p:cNvSpPr>
          <p:nvPr>
            <p:ph type="ctrTitle" idx="4294967295"/>
          </p:nvPr>
        </p:nvSpPr>
        <p:spPr bwMode="auto">
          <a:xfrm>
            <a:off x="0" y="530697"/>
            <a:ext cx="7772400" cy="5778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zh-CN" altLang="en-US" sz="2800" b="1">
                <a:solidFill>
                  <a:srgbClr val="660066"/>
                </a:solidFill>
                <a:latin typeface="楷体_GB2312" pitchFamily="49" charset="-122"/>
                <a:ea typeface="楷体_GB2312" pitchFamily="49" charset="-122"/>
              </a:rPr>
              <a:t>作业：写出下述线性规划问题的对偶问题</a:t>
            </a:r>
          </a:p>
        </p:txBody>
      </p:sp>
      <p:grpSp>
        <p:nvGrpSpPr>
          <p:cNvPr id="157923" name="Group 227"/>
          <p:cNvGrpSpPr>
            <a:grpSpLocks/>
          </p:cNvGrpSpPr>
          <p:nvPr/>
        </p:nvGrpSpPr>
        <p:grpSpPr bwMode="auto">
          <a:xfrm>
            <a:off x="971600" y="1484784"/>
            <a:ext cx="3771900" cy="2100262"/>
            <a:chOff x="1823" y="799"/>
            <a:chExt cx="2376" cy="1323"/>
          </a:xfrm>
        </p:grpSpPr>
        <p:graphicFrame>
          <p:nvGraphicFramePr>
            <p:cNvPr id="2" name="Object 66"/>
            <p:cNvGraphicFramePr>
              <a:graphicFrameLocks/>
            </p:cNvGraphicFramePr>
            <p:nvPr/>
          </p:nvGraphicFramePr>
          <p:xfrm>
            <a:off x="2359" y="1070"/>
            <a:ext cx="1457" cy="295"/>
          </p:xfrm>
          <a:graphic>
            <a:graphicData uri="http://schemas.openxmlformats.org/presentationml/2006/ole">
              <mc:AlternateContent xmlns:mc="http://schemas.openxmlformats.org/markup-compatibility/2006">
                <mc:Choice xmlns:v="urn:schemas-microsoft-com:vml" Requires="v">
                  <p:oleObj spid="_x0000_s163962" name="Equation" r:id="rId3" imgW="1257120" imgH="228600" progId="Equation.DSMT4">
                    <p:embed/>
                  </p:oleObj>
                </mc:Choice>
                <mc:Fallback>
                  <p:oleObj name="Equation" r:id="rId3" imgW="1257120" imgH="228600" progId="Equation.DSMT4">
                    <p:embed/>
                    <p:pic>
                      <p:nvPicPr>
                        <p:cNvPr id="2" name="Object 6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9" y="1070"/>
                          <a:ext cx="1457"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66"/>
            <p:cNvGraphicFramePr>
              <a:graphicFrameLocks/>
            </p:cNvGraphicFramePr>
            <p:nvPr/>
          </p:nvGraphicFramePr>
          <p:xfrm>
            <a:off x="2315" y="1827"/>
            <a:ext cx="1884" cy="295"/>
          </p:xfrm>
          <a:graphic>
            <a:graphicData uri="http://schemas.openxmlformats.org/presentationml/2006/ole">
              <mc:AlternateContent xmlns:mc="http://schemas.openxmlformats.org/markup-compatibility/2006">
                <mc:Choice xmlns:v="urn:schemas-microsoft-com:vml" Requires="v">
                  <p:oleObj spid="_x0000_s163963" name="Equation" r:id="rId5" imgW="1625400" imgH="228600" progId="Equation.DSMT4">
                    <p:embed/>
                  </p:oleObj>
                </mc:Choice>
                <mc:Fallback>
                  <p:oleObj name="Equation" r:id="rId5" imgW="1625400" imgH="228600" progId="Equation.DSMT4">
                    <p:embed/>
                    <p:pic>
                      <p:nvPicPr>
                        <p:cNvPr id="3" name="Object 6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5" y="1827"/>
                          <a:ext cx="1884"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66"/>
            <p:cNvGraphicFramePr>
              <a:graphicFrameLocks noChangeAspect="1"/>
            </p:cNvGraphicFramePr>
            <p:nvPr/>
          </p:nvGraphicFramePr>
          <p:xfrm>
            <a:off x="2288" y="799"/>
            <a:ext cx="1616" cy="295"/>
          </p:xfrm>
          <a:graphic>
            <a:graphicData uri="http://schemas.openxmlformats.org/presentationml/2006/ole">
              <mc:AlternateContent xmlns:mc="http://schemas.openxmlformats.org/markup-compatibility/2006">
                <mc:Choice xmlns:v="urn:schemas-microsoft-com:vml" Requires="v">
                  <p:oleObj spid="_x0000_s163964" name="Equation" r:id="rId7" imgW="1396800" imgH="228600" progId="Equation.DSMT4">
                    <p:embed/>
                  </p:oleObj>
                </mc:Choice>
                <mc:Fallback>
                  <p:oleObj name="Equation" r:id="rId7" imgW="1396800" imgH="228600" progId="Equation.DSMT4">
                    <p:embed/>
                    <p:pic>
                      <p:nvPicPr>
                        <p:cNvPr id="4" name="Object 6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8" y="799"/>
                          <a:ext cx="1616"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7916" name="Text Box 37"/>
            <p:cNvSpPr txBox="1">
              <a:spLocks noChangeAspect="1" noChangeArrowheads="1"/>
            </p:cNvSpPr>
            <p:nvPr/>
          </p:nvSpPr>
          <p:spPr bwMode="auto">
            <a:xfrm>
              <a:off x="1889" y="799"/>
              <a:ext cx="51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eaLnBrk="0" hangingPunct="0">
                <a:spcBef>
                  <a:spcPct val="10000"/>
                </a:spcBef>
                <a:buSzPct val="80000"/>
                <a:buChar char="•"/>
                <a:defRPr kumimoji="1" sz="2800" b="1" i="1">
                  <a:solidFill>
                    <a:srgbClr val="0033CC"/>
                  </a:solidFill>
                  <a:latin typeface="Times New Roman" panose="02020603050405020304" pitchFamily="18" charset="0"/>
                  <a:ea typeface="楷体_GB2312" pitchFamily="49" charset="-122"/>
                </a:defRPr>
              </a:lvl1pPr>
              <a:lvl2pPr marL="742950" indent="-285750" algn="just" eaLnBrk="0" hangingPunct="0">
                <a:spcBef>
                  <a:spcPct val="10000"/>
                </a:spcBef>
                <a:buSzPct val="80000"/>
                <a:buChar char="•"/>
                <a:defRPr kumimoji="1" sz="2800" b="1" i="1">
                  <a:solidFill>
                    <a:srgbClr val="0033CC"/>
                  </a:solidFill>
                  <a:latin typeface="Times New Roman" panose="02020603050405020304" pitchFamily="18" charset="0"/>
                  <a:ea typeface="楷体_GB2312" pitchFamily="49" charset="-122"/>
                </a:defRPr>
              </a:lvl2pPr>
              <a:lvl3pPr marL="1143000" indent="-228600" algn="just" eaLnBrk="0" hangingPunct="0">
                <a:spcBef>
                  <a:spcPct val="10000"/>
                </a:spcBef>
                <a:buSzPct val="80000"/>
                <a:buChar char="•"/>
                <a:defRPr kumimoji="1" sz="2800" b="1" i="1">
                  <a:solidFill>
                    <a:srgbClr val="0033CC"/>
                  </a:solidFill>
                  <a:latin typeface="Times New Roman" panose="02020603050405020304" pitchFamily="18" charset="0"/>
                  <a:ea typeface="楷体_GB2312" pitchFamily="49" charset="-122"/>
                </a:defRPr>
              </a:lvl3pPr>
              <a:lvl4pPr marL="1600200" indent="-228600" algn="just" eaLnBrk="0" hangingPunct="0">
                <a:spcBef>
                  <a:spcPct val="10000"/>
                </a:spcBef>
                <a:buSzPct val="80000"/>
                <a:buChar char="•"/>
                <a:defRPr kumimoji="1" sz="2800" b="1" i="1">
                  <a:solidFill>
                    <a:srgbClr val="0033CC"/>
                  </a:solidFill>
                  <a:latin typeface="Times New Roman" panose="02020603050405020304" pitchFamily="18" charset="0"/>
                  <a:ea typeface="楷体_GB2312" pitchFamily="49" charset="-122"/>
                </a:defRPr>
              </a:lvl4pPr>
              <a:lvl5pPr marL="2057400" indent="-228600" algn="just" eaLnBrk="0" hangingPunct="0">
                <a:spcBef>
                  <a:spcPct val="10000"/>
                </a:spcBef>
                <a:buSzPct val="80000"/>
                <a:buChar char="•"/>
                <a:defRPr kumimoji="1" sz="2800" b="1" i="1">
                  <a:solidFill>
                    <a:srgbClr val="0033CC"/>
                  </a:solidFill>
                  <a:latin typeface="Times New Roman" panose="02020603050405020304" pitchFamily="18" charset="0"/>
                  <a:ea typeface="楷体_GB2312" pitchFamily="49" charset="-122"/>
                </a:defRPr>
              </a:lvl5pPr>
              <a:lvl6pPr marL="2514600" indent="-228600" algn="just" eaLnBrk="0" fontAlgn="base" hangingPunct="0">
                <a:spcBef>
                  <a:spcPct val="10000"/>
                </a:spcBef>
                <a:spcAft>
                  <a:spcPct val="0"/>
                </a:spcAft>
                <a:buSzPct val="80000"/>
                <a:buChar char="•"/>
                <a:defRPr kumimoji="1" sz="2800" b="1" i="1">
                  <a:solidFill>
                    <a:srgbClr val="0033CC"/>
                  </a:solidFill>
                  <a:latin typeface="Times New Roman" panose="02020603050405020304" pitchFamily="18" charset="0"/>
                  <a:ea typeface="楷体_GB2312" pitchFamily="49" charset="-122"/>
                </a:defRPr>
              </a:lvl6pPr>
              <a:lvl7pPr marL="2971800" indent="-228600" algn="just" eaLnBrk="0" fontAlgn="base" hangingPunct="0">
                <a:spcBef>
                  <a:spcPct val="10000"/>
                </a:spcBef>
                <a:spcAft>
                  <a:spcPct val="0"/>
                </a:spcAft>
                <a:buSzPct val="80000"/>
                <a:buChar char="•"/>
                <a:defRPr kumimoji="1" sz="2800" b="1" i="1">
                  <a:solidFill>
                    <a:srgbClr val="0033CC"/>
                  </a:solidFill>
                  <a:latin typeface="Times New Roman" panose="02020603050405020304" pitchFamily="18" charset="0"/>
                  <a:ea typeface="楷体_GB2312" pitchFamily="49" charset="-122"/>
                </a:defRPr>
              </a:lvl7pPr>
              <a:lvl8pPr marL="3429000" indent="-228600" algn="just" eaLnBrk="0" fontAlgn="base" hangingPunct="0">
                <a:spcBef>
                  <a:spcPct val="10000"/>
                </a:spcBef>
                <a:spcAft>
                  <a:spcPct val="0"/>
                </a:spcAft>
                <a:buSzPct val="80000"/>
                <a:buChar char="•"/>
                <a:defRPr kumimoji="1" sz="2800" b="1" i="1">
                  <a:solidFill>
                    <a:srgbClr val="0033CC"/>
                  </a:solidFill>
                  <a:latin typeface="Times New Roman" panose="02020603050405020304" pitchFamily="18" charset="0"/>
                  <a:ea typeface="楷体_GB2312" pitchFamily="49" charset="-122"/>
                </a:defRPr>
              </a:lvl8pPr>
              <a:lvl9pPr marL="3886200" indent="-228600" algn="just" eaLnBrk="0" fontAlgn="base" hangingPunct="0">
                <a:spcBef>
                  <a:spcPct val="10000"/>
                </a:spcBef>
                <a:spcAft>
                  <a:spcPct val="0"/>
                </a:spcAft>
                <a:buSzPct val="80000"/>
                <a:buChar char="•"/>
                <a:defRPr kumimoji="1" sz="2800" b="1" i="1">
                  <a:solidFill>
                    <a:srgbClr val="0033CC"/>
                  </a:solidFill>
                  <a:latin typeface="Times New Roman" panose="02020603050405020304" pitchFamily="18" charset="0"/>
                  <a:ea typeface="楷体_GB2312" pitchFamily="49" charset="-122"/>
                </a:defRPr>
              </a:lvl9pPr>
            </a:lstStyle>
            <a:p>
              <a:pPr algn="l" eaLnBrk="1" hangingPunct="1">
                <a:spcBef>
                  <a:spcPct val="0"/>
                </a:spcBef>
                <a:buSzTx/>
                <a:buFontTx/>
                <a:buNone/>
              </a:pPr>
              <a:r>
                <a:rPr lang="en-US" altLang="zh-CN" sz="2200" b="0" i="0">
                  <a:solidFill>
                    <a:schemeClr val="tx1"/>
                  </a:solidFill>
                  <a:ea typeface="宋体" panose="02010600030101010101" pitchFamily="2" charset="-122"/>
                </a:rPr>
                <a:t>min</a:t>
              </a:r>
            </a:p>
          </p:txBody>
        </p:sp>
        <p:sp>
          <p:nvSpPr>
            <p:cNvPr id="157917" name="Rectangle 39"/>
            <p:cNvSpPr>
              <a:spLocks noChangeAspect="1" noChangeArrowheads="1"/>
            </p:cNvSpPr>
            <p:nvPr/>
          </p:nvSpPr>
          <p:spPr bwMode="auto">
            <a:xfrm>
              <a:off x="1823" y="1050"/>
              <a:ext cx="32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eaLnBrk="0" hangingPunct="0">
                <a:spcBef>
                  <a:spcPct val="10000"/>
                </a:spcBef>
                <a:buSzPct val="80000"/>
                <a:buChar char="•"/>
                <a:defRPr kumimoji="1" sz="2800" b="1" i="1">
                  <a:solidFill>
                    <a:srgbClr val="0033CC"/>
                  </a:solidFill>
                  <a:latin typeface="Times New Roman" panose="02020603050405020304" pitchFamily="18" charset="0"/>
                  <a:ea typeface="楷体_GB2312" pitchFamily="49" charset="-122"/>
                </a:defRPr>
              </a:lvl1pPr>
              <a:lvl2pPr marL="742950" indent="-285750" algn="just" eaLnBrk="0" hangingPunct="0">
                <a:spcBef>
                  <a:spcPct val="10000"/>
                </a:spcBef>
                <a:buSzPct val="80000"/>
                <a:buChar char="•"/>
                <a:defRPr kumimoji="1" sz="2800" b="1" i="1">
                  <a:solidFill>
                    <a:srgbClr val="0033CC"/>
                  </a:solidFill>
                  <a:latin typeface="Times New Roman" panose="02020603050405020304" pitchFamily="18" charset="0"/>
                  <a:ea typeface="楷体_GB2312" pitchFamily="49" charset="-122"/>
                </a:defRPr>
              </a:lvl2pPr>
              <a:lvl3pPr marL="1143000" indent="-228600" algn="just" eaLnBrk="0" hangingPunct="0">
                <a:spcBef>
                  <a:spcPct val="10000"/>
                </a:spcBef>
                <a:buSzPct val="80000"/>
                <a:buChar char="•"/>
                <a:defRPr kumimoji="1" sz="2800" b="1" i="1">
                  <a:solidFill>
                    <a:srgbClr val="0033CC"/>
                  </a:solidFill>
                  <a:latin typeface="Times New Roman" panose="02020603050405020304" pitchFamily="18" charset="0"/>
                  <a:ea typeface="楷体_GB2312" pitchFamily="49" charset="-122"/>
                </a:defRPr>
              </a:lvl3pPr>
              <a:lvl4pPr marL="1600200" indent="-228600" algn="just" eaLnBrk="0" hangingPunct="0">
                <a:spcBef>
                  <a:spcPct val="10000"/>
                </a:spcBef>
                <a:buSzPct val="80000"/>
                <a:buChar char="•"/>
                <a:defRPr kumimoji="1" sz="2800" b="1" i="1">
                  <a:solidFill>
                    <a:srgbClr val="0033CC"/>
                  </a:solidFill>
                  <a:latin typeface="Times New Roman" panose="02020603050405020304" pitchFamily="18" charset="0"/>
                  <a:ea typeface="楷体_GB2312" pitchFamily="49" charset="-122"/>
                </a:defRPr>
              </a:lvl4pPr>
              <a:lvl5pPr marL="2057400" indent="-228600" algn="just" eaLnBrk="0" hangingPunct="0">
                <a:spcBef>
                  <a:spcPct val="10000"/>
                </a:spcBef>
                <a:buSzPct val="80000"/>
                <a:buChar char="•"/>
                <a:defRPr kumimoji="1" sz="2800" b="1" i="1">
                  <a:solidFill>
                    <a:srgbClr val="0033CC"/>
                  </a:solidFill>
                  <a:latin typeface="Times New Roman" panose="02020603050405020304" pitchFamily="18" charset="0"/>
                  <a:ea typeface="楷体_GB2312" pitchFamily="49" charset="-122"/>
                </a:defRPr>
              </a:lvl5pPr>
              <a:lvl6pPr marL="2514600" indent="-228600" algn="just" eaLnBrk="0" fontAlgn="base" hangingPunct="0">
                <a:spcBef>
                  <a:spcPct val="10000"/>
                </a:spcBef>
                <a:spcAft>
                  <a:spcPct val="0"/>
                </a:spcAft>
                <a:buSzPct val="80000"/>
                <a:buChar char="•"/>
                <a:defRPr kumimoji="1" sz="2800" b="1" i="1">
                  <a:solidFill>
                    <a:srgbClr val="0033CC"/>
                  </a:solidFill>
                  <a:latin typeface="Times New Roman" panose="02020603050405020304" pitchFamily="18" charset="0"/>
                  <a:ea typeface="楷体_GB2312" pitchFamily="49" charset="-122"/>
                </a:defRPr>
              </a:lvl6pPr>
              <a:lvl7pPr marL="2971800" indent="-228600" algn="just" eaLnBrk="0" fontAlgn="base" hangingPunct="0">
                <a:spcBef>
                  <a:spcPct val="10000"/>
                </a:spcBef>
                <a:spcAft>
                  <a:spcPct val="0"/>
                </a:spcAft>
                <a:buSzPct val="80000"/>
                <a:buChar char="•"/>
                <a:defRPr kumimoji="1" sz="2800" b="1" i="1">
                  <a:solidFill>
                    <a:srgbClr val="0033CC"/>
                  </a:solidFill>
                  <a:latin typeface="Times New Roman" panose="02020603050405020304" pitchFamily="18" charset="0"/>
                  <a:ea typeface="楷体_GB2312" pitchFamily="49" charset="-122"/>
                </a:defRPr>
              </a:lvl7pPr>
              <a:lvl8pPr marL="3429000" indent="-228600" algn="just" eaLnBrk="0" fontAlgn="base" hangingPunct="0">
                <a:spcBef>
                  <a:spcPct val="10000"/>
                </a:spcBef>
                <a:spcAft>
                  <a:spcPct val="0"/>
                </a:spcAft>
                <a:buSzPct val="80000"/>
                <a:buChar char="•"/>
                <a:defRPr kumimoji="1" sz="2800" b="1" i="1">
                  <a:solidFill>
                    <a:srgbClr val="0033CC"/>
                  </a:solidFill>
                  <a:latin typeface="Times New Roman" panose="02020603050405020304" pitchFamily="18" charset="0"/>
                  <a:ea typeface="楷体_GB2312" pitchFamily="49" charset="-122"/>
                </a:defRPr>
              </a:lvl8pPr>
              <a:lvl9pPr marL="3886200" indent="-228600" algn="just" eaLnBrk="0" fontAlgn="base" hangingPunct="0">
                <a:spcBef>
                  <a:spcPct val="10000"/>
                </a:spcBef>
                <a:spcAft>
                  <a:spcPct val="0"/>
                </a:spcAft>
                <a:buSzPct val="80000"/>
                <a:buChar char="•"/>
                <a:defRPr kumimoji="1" sz="2800" b="1" i="1">
                  <a:solidFill>
                    <a:srgbClr val="0033CC"/>
                  </a:solidFill>
                  <a:latin typeface="Times New Roman" panose="02020603050405020304" pitchFamily="18" charset="0"/>
                  <a:ea typeface="楷体_GB2312" pitchFamily="49" charset="-122"/>
                </a:defRPr>
              </a:lvl9pPr>
            </a:lstStyle>
            <a:p>
              <a:pPr algn="l" eaLnBrk="1" hangingPunct="1">
                <a:spcBef>
                  <a:spcPct val="0"/>
                </a:spcBef>
                <a:buSzTx/>
                <a:buFontTx/>
                <a:buNone/>
              </a:pPr>
              <a:r>
                <a:rPr lang="en-US" altLang="zh-CN" sz="2200" b="0" i="0">
                  <a:solidFill>
                    <a:schemeClr val="tx1"/>
                  </a:solidFill>
                  <a:ea typeface="宋体" panose="02010600030101010101" pitchFamily="2" charset="-122"/>
                </a:rPr>
                <a:t>s.t.</a:t>
              </a:r>
            </a:p>
          </p:txBody>
        </p:sp>
        <p:sp>
          <p:nvSpPr>
            <p:cNvPr id="157918" name="AutoShape 46"/>
            <p:cNvSpPr>
              <a:spLocks/>
            </p:cNvSpPr>
            <p:nvPr/>
          </p:nvSpPr>
          <p:spPr bwMode="auto">
            <a:xfrm>
              <a:off x="2193" y="1141"/>
              <a:ext cx="48" cy="918"/>
            </a:xfrm>
            <a:prstGeom prst="leftBrace">
              <a:avLst>
                <a:gd name="adj1" fmla="val 159375"/>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just" eaLnBrk="0" hangingPunct="0">
                <a:spcBef>
                  <a:spcPct val="10000"/>
                </a:spcBef>
                <a:buSzPct val="80000"/>
                <a:buChar char="•"/>
                <a:defRPr kumimoji="1" sz="2800" b="1" i="1">
                  <a:solidFill>
                    <a:srgbClr val="0033CC"/>
                  </a:solidFill>
                  <a:latin typeface="Times New Roman" panose="02020603050405020304" pitchFamily="18" charset="0"/>
                  <a:ea typeface="楷体_GB2312" pitchFamily="49" charset="-122"/>
                </a:defRPr>
              </a:lvl1pPr>
              <a:lvl2pPr marL="742950" indent="-285750" algn="just" eaLnBrk="0" hangingPunct="0">
                <a:spcBef>
                  <a:spcPct val="10000"/>
                </a:spcBef>
                <a:buSzPct val="80000"/>
                <a:buChar char="•"/>
                <a:defRPr kumimoji="1" sz="2800" b="1" i="1">
                  <a:solidFill>
                    <a:srgbClr val="0033CC"/>
                  </a:solidFill>
                  <a:latin typeface="Times New Roman" panose="02020603050405020304" pitchFamily="18" charset="0"/>
                  <a:ea typeface="楷体_GB2312" pitchFamily="49" charset="-122"/>
                </a:defRPr>
              </a:lvl2pPr>
              <a:lvl3pPr marL="1143000" indent="-228600" algn="just" eaLnBrk="0" hangingPunct="0">
                <a:spcBef>
                  <a:spcPct val="10000"/>
                </a:spcBef>
                <a:buSzPct val="80000"/>
                <a:buChar char="•"/>
                <a:defRPr kumimoji="1" sz="2800" b="1" i="1">
                  <a:solidFill>
                    <a:srgbClr val="0033CC"/>
                  </a:solidFill>
                  <a:latin typeface="Times New Roman" panose="02020603050405020304" pitchFamily="18" charset="0"/>
                  <a:ea typeface="楷体_GB2312" pitchFamily="49" charset="-122"/>
                </a:defRPr>
              </a:lvl3pPr>
              <a:lvl4pPr marL="1600200" indent="-228600" algn="just" eaLnBrk="0" hangingPunct="0">
                <a:spcBef>
                  <a:spcPct val="10000"/>
                </a:spcBef>
                <a:buSzPct val="80000"/>
                <a:buChar char="•"/>
                <a:defRPr kumimoji="1" sz="2800" b="1" i="1">
                  <a:solidFill>
                    <a:srgbClr val="0033CC"/>
                  </a:solidFill>
                  <a:latin typeface="Times New Roman" panose="02020603050405020304" pitchFamily="18" charset="0"/>
                  <a:ea typeface="楷体_GB2312" pitchFamily="49" charset="-122"/>
                </a:defRPr>
              </a:lvl4pPr>
              <a:lvl5pPr marL="2057400" indent="-228600" algn="just" eaLnBrk="0" hangingPunct="0">
                <a:spcBef>
                  <a:spcPct val="10000"/>
                </a:spcBef>
                <a:buSzPct val="80000"/>
                <a:buChar char="•"/>
                <a:defRPr kumimoji="1" sz="2800" b="1" i="1">
                  <a:solidFill>
                    <a:srgbClr val="0033CC"/>
                  </a:solidFill>
                  <a:latin typeface="Times New Roman" panose="02020603050405020304" pitchFamily="18" charset="0"/>
                  <a:ea typeface="楷体_GB2312" pitchFamily="49" charset="-122"/>
                </a:defRPr>
              </a:lvl5pPr>
              <a:lvl6pPr marL="2514600" indent="-228600" algn="just" eaLnBrk="0" fontAlgn="base" hangingPunct="0">
                <a:spcBef>
                  <a:spcPct val="10000"/>
                </a:spcBef>
                <a:spcAft>
                  <a:spcPct val="0"/>
                </a:spcAft>
                <a:buSzPct val="80000"/>
                <a:buChar char="•"/>
                <a:defRPr kumimoji="1" sz="2800" b="1" i="1">
                  <a:solidFill>
                    <a:srgbClr val="0033CC"/>
                  </a:solidFill>
                  <a:latin typeface="Times New Roman" panose="02020603050405020304" pitchFamily="18" charset="0"/>
                  <a:ea typeface="楷体_GB2312" pitchFamily="49" charset="-122"/>
                </a:defRPr>
              </a:lvl6pPr>
              <a:lvl7pPr marL="2971800" indent="-228600" algn="just" eaLnBrk="0" fontAlgn="base" hangingPunct="0">
                <a:spcBef>
                  <a:spcPct val="10000"/>
                </a:spcBef>
                <a:spcAft>
                  <a:spcPct val="0"/>
                </a:spcAft>
                <a:buSzPct val="80000"/>
                <a:buChar char="•"/>
                <a:defRPr kumimoji="1" sz="2800" b="1" i="1">
                  <a:solidFill>
                    <a:srgbClr val="0033CC"/>
                  </a:solidFill>
                  <a:latin typeface="Times New Roman" panose="02020603050405020304" pitchFamily="18" charset="0"/>
                  <a:ea typeface="楷体_GB2312" pitchFamily="49" charset="-122"/>
                </a:defRPr>
              </a:lvl7pPr>
              <a:lvl8pPr marL="3429000" indent="-228600" algn="just" eaLnBrk="0" fontAlgn="base" hangingPunct="0">
                <a:spcBef>
                  <a:spcPct val="10000"/>
                </a:spcBef>
                <a:spcAft>
                  <a:spcPct val="0"/>
                </a:spcAft>
                <a:buSzPct val="80000"/>
                <a:buChar char="•"/>
                <a:defRPr kumimoji="1" sz="2800" b="1" i="1">
                  <a:solidFill>
                    <a:srgbClr val="0033CC"/>
                  </a:solidFill>
                  <a:latin typeface="Times New Roman" panose="02020603050405020304" pitchFamily="18" charset="0"/>
                  <a:ea typeface="楷体_GB2312" pitchFamily="49" charset="-122"/>
                </a:defRPr>
              </a:lvl8pPr>
              <a:lvl9pPr marL="3886200" indent="-228600" algn="just" eaLnBrk="0" fontAlgn="base" hangingPunct="0">
                <a:spcBef>
                  <a:spcPct val="10000"/>
                </a:spcBef>
                <a:spcAft>
                  <a:spcPct val="0"/>
                </a:spcAft>
                <a:buSzPct val="80000"/>
                <a:buChar char="•"/>
                <a:defRPr kumimoji="1" sz="2800" b="1" i="1">
                  <a:solidFill>
                    <a:srgbClr val="0033CC"/>
                  </a:solidFill>
                  <a:latin typeface="Times New Roman" panose="02020603050405020304" pitchFamily="18" charset="0"/>
                  <a:ea typeface="楷体_GB2312" pitchFamily="49" charset="-122"/>
                </a:defRPr>
              </a:lvl9pPr>
            </a:lstStyle>
            <a:p>
              <a:pPr eaLnBrk="1" hangingPunct="1"/>
              <a:endParaRPr lang="zh-CN" altLang="en-US" sz="2000" b="0">
                <a:solidFill>
                  <a:schemeClr val="tx1"/>
                </a:solidFill>
              </a:endParaRPr>
            </a:p>
          </p:txBody>
        </p:sp>
        <p:graphicFrame>
          <p:nvGraphicFramePr>
            <p:cNvPr id="5" name="Object 66"/>
            <p:cNvGraphicFramePr>
              <a:graphicFrameLocks/>
            </p:cNvGraphicFramePr>
            <p:nvPr/>
          </p:nvGraphicFramePr>
          <p:xfrm>
            <a:off x="2290" y="1328"/>
            <a:ext cx="1530" cy="295"/>
          </p:xfrm>
          <a:graphic>
            <a:graphicData uri="http://schemas.openxmlformats.org/presentationml/2006/ole">
              <mc:AlternateContent xmlns:mc="http://schemas.openxmlformats.org/markup-compatibility/2006">
                <mc:Choice xmlns:v="urn:schemas-microsoft-com:vml" Requires="v">
                  <p:oleObj spid="_x0000_s163965" name="Equation" r:id="rId9" imgW="1320480" imgH="228600" progId="Equation.DSMT4">
                    <p:embed/>
                  </p:oleObj>
                </mc:Choice>
                <mc:Fallback>
                  <p:oleObj name="Equation" r:id="rId9" imgW="1320480" imgH="228600" progId="Equation.DSMT4">
                    <p:embed/>
                    <p:pic>
                      <p:nvPicPr>
                        <p:cNvPr id="5" name="Object 6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90" y="1328"/>
                          <a:ext cx="1530"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6"/>
            <p:cNvGraphicFramePr>
              <a:graphicFrameLocks/>
            </p:cNvGraphicFramePr>
            <p:nvPr/>
          </p:nvGraphicFramePr>
          <p:xfrm>
            <a:off x="2650" y="1568"/>
            <a:ext cx="1177" cy="295"/>
          </p:xfrm>
          <a:graphic>
            <a:graphicData uri="http://schemas.openxmlformats.org/presentationml/2006/ole">
              <mc:AlternateContent xmlns:mc="http://schemas.openxmlformats.org/markup-compatibility/2006">
                <mc:Choice xmlns:v="urn:schemas-microsoft-com:vml" Requires="v">
                  <p:oleObj spid="_x0000_s163966" name="Equation" r:id="rId11" imgW="1015920" imgH="228600" progId="Equation.DSMT4">
                    <p:embed/>
                  </p:oleObj>
                </mc:Choice>
                <mc:Fallback>
                  <p:oleObj name="Equation" r:id="rId11" imgW="1015920" imgH="228600" progId="Equation.DSMT4">
                    <p:embed/>
                    <p:pic>
                      <p:nvPicPr>
                        <p:cNvPr id="6" name="Object 6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50" y="1568"/>
                          <a:ext cx="1177"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4843644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0" y="459547"/>
            <a:ext cx="44999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400" b="1">
                <a:solidFill>
                  <a:srgbClr val="FF0000"/>
                </a:solidFill>
                <a:latin typeface="Times New Roman" panose="02020603050405020304" pitchFamily="18" charset="0"/>
              </a:rPr>
              <a:t>2.4 </a:t>
            </a:r>
            <a:r>
              <a:rPr kumimoji="1" lang="zh-CN" altLang="en-US" sz="2400" b="1">
                <a:solidFill>
                  <a:srgbClr val="FF0000"/>
                </a:solidFill>
                <a:latin typeface="Times New Roman" panose="02020603050405020304" pitchFamily="18" charset="0"/>
              </a:rPr>
              <a:t>灵敏度分析（优化后分析）</a:t>
            </a:r>
          </a:p>
        </p:txBody>
      </p:sp>
      <p:sp>
        <p:nvSpPr>
          <p:cNvPr id="4" name="Text Box 3"/>
          <p:cNvSpPr txBox="1">
            <a:spLocks noChangeArrowheads="1"/>
          </p:cNvSpPr>
          <p:nvPr/>
        </p:nvSpPr>
        <p:spPr bwMode="auto">
          <a:xfrm>
            <a:off x="685800" y="914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latin typeface="Times New Roman" panose="02020603050405020304" pitchFamily="18" charset="0"/>
              </a:rPr>
              <a:t>一、参数的可变性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c</a:t>
            </a:r>
            <a:r>
              <a:rPr kumimoji="1" lang="en-US" altLang="zh-CN" sz="1200" b="1" i="1">
                <a:latin typeface="Times New Roman" panose="02020603050405020304" pitchFamily="18" charset="0"/>
              </a:rPr>
              <a:t>j</a:t>
            </a: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b</a:t>
            </a:r>
            <a:r>
              <a:rPr kumimoji="1" lang="en-US" altLang="zh-CN" sz="1200" b="1" i="1">
                <a:latin typeface="Times New Roman" panose="02020603050405020304" pitchFamily="18" charset="0"/>
              </a:rPr>
              <a:t>i</a:t>
            </a:r>
            <a:r>
              <a:rPr kumimoji="1" lang="en-US" altLang="zh-CN" sz="1200" b="1">
                <a:latin typeface="Times New Roman" panose="02020603050405020304" pitchFamily="18" charset="0"/>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a</a:t>
            </a:r>
            <a:r>
              <a:rPr kumimoji="1" lang="en-US" altLang="zh-CN" sz="1200" b="1" i="1">
                <a:latin typeface="Times New Roman" panose="02020603050405020304" pitchFamily="18" charset="0"/>
              </a:rPr>
              <a:t>ij</a:t>
            </a:r>
            <a:r>
              <a:rPr kumimoji="1" lang="en-US" altLang="zh-CN" sz="2400" b="1">
                <a:latin typeface="Times New Roman" panose="02020603050405020304" pitchFamily="18" charset="0"/>
              </a:rPr>
              <a:t>)</a:t>
            </a:r>
          </a:p>
        </p:txBody>
      </p:sp>
      <p:sp>
        <p:nvSpPr>
          <p:cNvPr id="5" name="Text Box 4"/>
          <p:cNvSpPr txBox="1">
            <a:spLocks noChangeArrowheads="1"/>
          </p:cNvSpPr>
          <p:nvPr/>
        </p:nvSpPr>
        <p:spPr bwMode="auto">
          <a:xfrm>
            <a:off x="685800" y="1524000"/>
            <a:ext cx="571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latin typeface="Times New Roman" panose="02020603050405020304" pitchFamily="18" charset="0"/>
              </a:rPr>
              <a:t>二、灵敏度分析的内容</a:t>
            </a:r>
          </a:p>
        </p:txBody>
      </p:sp>
      <p:sp>
        <p:nvSpPr>
          <p:cNvPr id="6" name="Text Box 5"/>
          <p:cNvSpPr txBox="1">
            <a:spLocks noChangeArrowheads="1"/>
          </p:cNvSpPr>
          <p:nvPr/>
        </p:nvSpPr>
        <p:spPr bwMode="auto">
          <a:xfrm>
            <a:off x="838200" y="2133600"/>
            <a:ext cx="76962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、参数的变化对原最优解有什么影响？原最优解是否</a:t>
            </a:r>
          </a:p>
          <a:p>
            <a:pPr>
              <a:spcBef>
                <a:spcPct val="50000"/>
              </a:spcBef>
            </a:pPr>
            <a:r>
              <a:rPr kumimoji="1" lang="zh-CN" altLang="en-US" sz="2400" b="1">
                <a:latin typeface="Times New Roman" panose="02020603050405020304" pitchFamily="18" charset="0"/>
              </a:rPr>
              <a:t>      仍为最优解。</a:t>
            </a:r>
          </a:p>
        </p:txBody>
      </p:sp>
      <p:sp>
        <p:nvSpPr>
          <p:cNvPr id="7" name="Text Box 6"/>
          <p:cNvSpPr txBox="1">
            <a:spLocks noChangeArrowheads="1"/>
          </p:cNvSpPr>
          <p:nvPr/>
        </p:nvSpPr>
        <p:spPr bwMode="auto">
          <a:xfrm>
            <a:off x="838200" y="3200400"/>
            <a:ext cx="6973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imes New Roman" panose="02020603050405020304" pitchFamily="18" charset="0"/>
              </a:rPr>
              <a:t>2</a:t>
            </a:r>
            <a:r>
              <a:rPr kumimoji="1" lang="zh-CN" altLang="en-US" sz="2400" b="1">
                <a:latin typeface="Times New Roman" panose="02020603050405020304" pitchFamily="18" charset="0"/>
              </a:rPr>
              <a:t>、参数在什么范围变化时，原最优解保持不变？</a:t>
            </a:r>
          </a:p>
        </p:txBody>
      </p:sp>
      <p:sp>
        <p:nvSpPr>
          <p:cNvPr id="8" name="Text Box 7"/>
          <p:cNvSpPr txBox="1">
            <a:spLocks noChangeArrowheads="1"/>
          </p:cNvSpPr>
          <p:nvPr/>
        </p:nvSpPr>
        <p:spPr bwMode="auto">
          <a:xfrm>
            <a:off x="838200" y="3810000"/>
            <a:ext cx="78486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imes New Roman" panose="02020603050405020304" pitchFamily="18" charset="0"/>
              </a:rPr>
              <a:t>3</a:t>
            </a:r>
            <a:r>
              <a:rPr kumimoji="1" lang="zh-CN" altLang="en-US" sz="2400" b="1">
                <a:latin typeface="Times New Roman" panose="02020603050405020304" pitchFamily="18" charset="0"/>
              </a:rPr>
              <a:t>、当原最优解已不再最优时，应如何利用原单纯形表，</a:t>
            </a:r>
          </a:p>
          <a:p>
            <a:pPr>
              <a:spcBef>
                <a:spcPct val="50000"/>
              </a:spcBef>
            </a:pPr>
            <a:r>
              <a:rPr kumimoji="1" lang="zh-CN" altLang="en-US" sz="2400" b="1">
                <a:latin typeface="Times New Roman" panose="02020603050405020304" pitchFamily="18" charset="0"/>
              </a:rPr>
              <a:t>      以最简捷的方法求得新的最优解。</a:t>
            </a:r>
          </a:p>
        </p:txBody>
      </p:sp>
      <p:sp>
        <p:nvSpPr>
          <p:cNvPr id="9" name="Text Box 8"/>
          <p:cNvSpPr txBox="1">
            <a:spLocks noChangeArrowheads="1"/>
          </p:cNvSpPr>
          <p:nvPr/>
        </p:nvSpPr>
        <p:spPr bwMode="auto">
          <a:xfrm>
            <a:off x="838200" y="4953000"/>
            <a:ext cx="594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latin typeface="Times New Roman" panose="02020603050405020304" pitchFamily="18" charset="0"/>
              </a:rPr>
              <a:t>三、最优性分析</a:t>
            </a:r>
          </a:p>
        </p:txBody>
      </p:sp>
      <p:graphicFrame>
        <p:nvGraphicFramePr>
          <p:cNvPr id="11" name="Object 10"/>
          <p:cNvGraphicFramePr>
            <a:graphicFrameLocks noChangeAspect="1"/>
          </p:cNvGraphicFramePr>
          <p:nvPr>
            <p:extLst>
              <p:ext uri="{D42A27DB-BD31-4B8C-83A1-F6EECF244321}">
                <p14:modId xmlns:p14="http://schemas.microsoft.com/office/powerpoint/2010/main" val="3767287123"/>
              </p:ext>
            </p:extLst>
          </p:nvPr>
        </p:nvGraphicFramePr>
        <p:xfrm>
          <a:off x="3543300" y="4925253"/>
          <a:ext cx="4502150" cy="939800"/>
        </p:xfrm>
        <a:graphic>
          <a:graphicData uri="http://schemas.openxmlformats.org/presentationml/2006/ole">
            <mc:AlternateContent xmlns:mc="http://schemas.openxmlformats.org/markup-compatibility/2006">
              <mc:Choice xmlns:v="urn:schemas-microsoft-com:vml" Requires="v">
                <p:oleObj spid="_x0000_s143477" name="Equation" r:id="rId3" imgW="2311200" imgH="482400" progId="Equation.DSMT4">
                  <p:embed/>
                </p:oleObj>
              </mc:Choice>
              <mc:Fallback>
                <p:oleObj name="Equation" r:id="rId3" imgW="2311200" imgH="482400" progId="Equation.DSMT4">
                  <p:embed/>
                  <p:pic>
                    <p:nvPicPr>
                      <p:cNvPr id="2058" name="Object 10"/>
                      <p:cNvPicPr>
                        <a:picLocks noChangeAspect="1" noChangeArrowheads="1"/>
                      </p:cNvPicPr>
                      <p:nvPr/>
                    </p:nvPicPr>
                    <p:blipFill>
                      <a:blip r:embed="rId4"/>
                      <a:srcRect/>
                      <a:stretch>
                        <a:fillRect/>
                      </a:stretch>
                    </p:blipFill>
                    <p:spPr bwMode="auto">
                      <a:xfrm>
                        <a:off x="3543300" y="4925253"/>
                        <a:ext cx="450215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23">
            <a:extLst>
              <a:ext uri="{FF2B5EF4-FFF2-40B4-BE49-F238E27FC236}">
                <a16:creationId xmlns:a16="http://schemas.microsoft.com/office/drawing/2014/main" id="{922D4DFA-5BAF-41AF-8CC2-A9C3A84835F9}"/>
              </a:ext>
            </a:extLst>
          </p:cNvPr>
          <p:cNvGraphicFramePr>
            <a:graphicFrameLocks noChangeAspect="1"/>
          </p:cNvGraphicFramePr>
          <p:nvPr>
            <p:extLst>
              <p:ext uri="{D42A27DB-BD31-4B8C-83A1-F6EECF244321}">
                <p14:modId xmlns:p14="http://schemas.microsoft.com/office/powerpoint/2010/main" val="3311444388"/>
              </p:ext>
            </p:extLst>
          </p:nvPr>
        </p:nvGraphicFramePr>
        <p:xfrm>
          <a:off x="6924651" y="643489"/>
          <a:ext cx="1993166" cy="1115202"/>
        </p:xfrm>
        <a:graphic>
          <a:graphicData uri="http://schemas.openxmlformats.org/presentationml/2006/ole">
            <mc:AlternateContent xmlns:mc="http://schemas.openxmlformats.org/markup-compatibility/2006">
              <mc:Choice xmlns:v="urn:schemas-microsoft-com:vml" Requires="v">
                <p:oleObj spid="_x0000_s143478" name="Equation" r:id="rId5" imgW="1269720" imgH="711000" progId="Equation.DSMT4">
                  <p:embed/>
                </p:oleObj>
              </mc:Choice>
              <mc:Fallback>
                <p:oleObj name="Equation" r:id="rId5" imgW="1269720" imgH="711000" progId="Equation.DSMT4">
                  <p:embed/>
                  <p:pic>
                    <p:nvPicPr>
                      <p:cNvPr id="1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4651" y="643489"/>
                        <a:ext cx="1993166" cy="111520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973113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out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out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out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out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arn(out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arn(out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42"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arn(outHorizontal)">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P spid="7" grpId="0" autoUpdateAnimBg="0"/>
      <p:bldP spid="8" grpId="0" autoUpdateAnimBg="0"/>
      <p:bldP spid="9"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04800" y="609600"/>
            <a:ext cx="54911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dirty="0">
                <a:latin typeface="Times New Roman" panose="02020603050405020304" pitchFamily="18" charset="0"/>
              </a:rPr>
              <a:t>一、系数向量</a:t>
            </a:r>
            <a:r>
              <a:rPr kumimoji="1" lang="en-US" altLang="zh-CN" sz="3200" b="1" i="1" dirty="0">
                <a:latin typeface="Times New Roman" panose="02020603050405020304" pitchFamily="18" charset="0"/>
              </a:rPr>
              <a:t>c</a:t>
            </a:r>
            <a:r>
              <a:rPr kumimoji="1" lang="zh-CN" altLang="en-US" sz="3200" b="1" dirty="0">
                <a:latin typeface="Times New Roman" panose="02020603050405020304" pitchFamily="18" charset="0"/>
              </a:rPr>
              <a:t>的变化</a:t>
            </a:r>
          </a:p>
        </p:txBody>
      </p:sp>
      <p:sp>
        <p:nvSpPr>
          <p:cNvPr id="3" name="Text Box 4"/>
          <p:cNvSpPr txBox="1">
            <a:spLocks noChangeArrowheads="1"/>
          </p:cNvSpPr>
          <p:nvPr/>
        </p:nvSpPr>
        <p:spPr bwMode="auto">
          <a:xfrm>
            <a:off x="1371600" y="19050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zh-CN" sz="2400" b="1">
              <a:solidFill>
                <a:srgbClr val="FFFF66"/>
              </a:solidFill>
              <a:latin typeface="Times New Roman" panose="02020603050405020304" pitchFamily="18" charset="0"/>
            </a:endParaRPr>
          </a:p>
        </p:txBody>
      </p:sp>
      <p:sp>
        <p:nvSpPr>
          <p:cNvPr id="4" name="Text Box 6"/>
          <p:cNvSpPr txBox="1">
            <a:spLocks noChangeArrowheads="1"/>
          </p:cNvSpPr>
          <p:nvPr/>
        </p:nvSpPr>
        <p:spPr bwMode="auto">
          <a:xfrm>
            <a:off x="3200400" y="1820863"/>
            <a:ext cx="358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zh-CN" sz="2400" b="1">
              <a:solidFill>
                <a:srgbClr val="FFFF66"/>
              </a:solidFill>
              <a:latin typeface="Times New Roman" panose="02020603050405020304" pitchFamily="18" charset="0"/>
            </a:endParaRPr>
          </a:p>
        </p:txBody>
      </p:sp>
      <p:sp>
        <p:nvSpPr>
          <p:cNvPr id="5" name="Text Box 8"/>
          <p:cNvSpPr txBox="1">
            <a:spLocks noChangeArrowheads="1"/>
          </p:cNvSpPr>
          <p:nvPr/>
        </p:nvSpPr>
        <p:spPr bwMode="auto">
          <a:xfrm>
            <a:off x="685800" y="23622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zh-CN" sz="2400" b="1">
              <a:solidFill>
                <a:srgbClr val="FFFF66"/>
              </a:solidFill>
              <a:latin typeface="Times New Roman" panose="02020603050405020304" pitchFamily="18" charset="0"/>
            </a:endParaRPr>
          </a:p>
        </p:txBody>
      </p:sp>
      <p:sp>
        <p:nvSpPr>
          <p:cNvPr id="6" name="Text Box 10"/>
          <p:cNvSpPr txBox="1">
            <a:spLocks noChangeArrowheads="1"/>
          </p:cNvSpPr>
          <p:nvPr/>
        </p:nvSpPr>
        <p:spPr bwMode="auto">
          <a:xfrm>
            <a:off x="2514600" y="396240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zh-CN" sz="2400" b="1">
              <a:solidFill>
                <a:srgbClr val="FFFF66"/>
              </a:solidFill>
              <a:latin typeface="Times New Roman" panose="02020603050405020304" pitchFamily="18" charset="0"/>
            </a:endParaRPr>
          </a:p>
        </p:txBody>
      </p:sp>
      <p:sp>
        <p:nvSpPr>
          <p:cNvPr id="7" name="Text Box 13"/>
          <p:cNvSpPr txBox="1">
            <a:spLocks noChangeArrowheads="1"/>
          </p:cNvSpPr>
          <p:nvPr/>
        </p:nvSpPr>
        <p:spPr bwMode="auto">
          <a:xfrm>
            <a:off x="3048000" y="38862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zh-CN" sz="2400" b="1">
              <a:solidFill>
                <a:srgbClr val="FFFF66"/>
              </a:solidFill>
              <a:latin typeface="Times New Roman" panose="02020603050405020304" pitchFamily="18" charset="0"/>
            </a:endParaRPr>
          </a:p>
        </p:txBody>
      </p:sp>
      <p:sp>
        <p:nvSpPr>
          <p:cNvPr id="8" name="Text Box 16"/>
          <p:cNvSpPr txBox="1">
            <a:spLocks noChangeArrowheads="1"/>
          </p:cNvSpPr>
          <p:nvPr/>
        </p:nvSpPr>
        <p:spPr bwMode="auto">
          <a:xfrm>
            <a:off x="914400" y="3276600"/>
            <a:ext cx="358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zh-CN" sz="2400" b="1">
              <a:solidFill>
                <a:srgbClr val="FFFF66"/>
              </a:solidFill>
              <a:latin typeface="Times New Roman" panose="02020603050405020304" pitchFamily="18" charset="0"/>
            </a:endParaRPr>
          </a:p>
        </p:txBody>
      </p:sp>
      <p:sp>
        <p:nvSpPr>
          <p:cNvPr id="9" name="Rectangle 22"/>
          <p:cNvSpPr>
            <a:spLocks noChangeArrowheads="1"/>
          </p:cNvSpPr>
          <p:nvPr/>
        </p:nvSpPr>
        <p:spPr bwMode="auto">
          <a:xfrm>
            <a:off x="900113" y="4292600"/>
            <a:ext cx="7127875" cy="1223963"/>
          </a:xfrm>
          <a:prstGeom prst="rect">
            <a:avLst/>
          </a:prstGeom>
          <a:solidFill>
            <a:schemeClr val="bg1"/>
          </a:solid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3200" b="1">
                <a:latin typeface="Times New Roman" panose="02020603050405020304" pitchFamily="18" charset="0"/>
              </a:rPr>
              <a:t>设</a:t>
            </a:r>
            <a:r>
              <a:rPr kumimoji="1" lang="en-US" altLang="zh-CN" sz="3200" b="1">
                <a:latin typeface="Times New Roman" panose="02020603050405020304" pitchFamily="18" charset="0"/>
              </a:rPr>
              <a:t>(L)</a:t>
            </a:r>
            <a:r>
              <a:rPr kumimoji="1" lang="zh-CN" altLang="en-US" sz="3200" b="1">
                <a:latin typeface="Times New Roman" panose="02020603050405020304" pitchFamily="18" charset="0"/>
              </a:rPr>
              <a:t>的最优解为</a:t>
            </a:r>
            <a:r>
              <a:rPr kumimoji="1" lang="en-US" altLang="zh-CN" sz="3200" b="1" i="1">
                <a:latin typeface="Times New Roman" panose="02020603050405020304" pitchFamily="18" charset="0"/>
              </a:rPr>
              <a:t>x</a:t>
            </a:r>
            <a:r>
              <a:rPr kumimoji="1" lang="en-US" altLang="zh-CN" sz="3200" b="1" i="1" baseline="-25000">
                <a:latin typeface="Times New Roman" panose="02020603050405020304" pitchFamily="18" charset="0"/>
              </a:rPr>
              <a:t>B</a:t>
            </a:r>
            <a:r>
              <a:rPr kumimoji="1" lang="en-US" altLang="zh-CN" sz="3200" b="1">
                <a:latin typeface="Times New Roman" panose="02020603050405020304" pitchFamily="18" charset="0"/>
              </a:rPr>
              <a:t>=</a:t>
            </a:r>
            <a:r>
              <a:rPr kumimoji="1" lang="en-US" altLang="zh-CN" sz="3200" b="1" i="1">
                <a:latin typeface="Times New Roman" panose="02020603050405020304" pitchFamily="18" charset="0"/>
              </a:rPr>
              <a:t>B</a:t>
            </a:r>
            <a:r>
              <a:rPr kumimoji="1" lang="en-US" altLang="zh-CN" sz="3200" b="1" i="1" baseline="30000">
                <a:latin typeface="Times New Roman" panose="02020603050405020304" pitchFamily="18" charset="0"/>
              </a:rPr>
              <a:t>-1</a:t>
            </a:r>
            <a:r>
              <a:rPr kumimoji="1" lang="en-US" altLang="zh-CN" sz="3200" b="1" i="1">
                <a:latin typeface="Times New Roman" panose="02020603050405020304" pitchFamily="18" charset="0"/>
              </a:rPr>
              <a:t>b</a:t>
            </a:r>
            <a:r>
              <a:rPr kumimoji="1" lang="en-US" altLang="zh-CN" sz="3200" b="1">
                <a:latin typeface="Times New Roman" panose="02020603050405020304" pitchFamily="18" charset="0"/>
              </a:rPr>
              <a:t>, </a:t>
            </a:r>
            <a:r>
              <a:rPr kumimoji="1" lang="en-US" altLang="zh-CN" sz="3200" b="1" i="1">
                <a:latin typeface="Times New Roman" panose="02020603050405020304" pitchFamily="18" charset="0"/>
              </a:rPr>
              <a:t>x</a:t>
            </a:r>
            <a:r>
              <a:rPr kumimoji="1" lang="en-US" altLang="zh-CN" sz="3200" b="1" i="1" baseline="-25000">
                <a:latin typeface="Times New Roman" panose="02020603050405020304" pitchFamily="18" charset="0"/>
              </a:rPr>
              <a:t>N</a:t>
            </a:r>
            <a:r>
              <a:rPr kumimoji="1" lang="en-US" altLang="zh-CN" sz="3200" b="1">
                <a:latin typeface="Times New Roman" panose="02020603050405020304" pitchFamily="18" charset="0"/>
              </a:rPr>
              <a:t>=0, </a:t>
            </a:r>
            <a:r>
              <a:rPr kumimoji="1" lang="en-US" altLang="zh-CN" sz="3200" b="1" i="1">
                <a:latin typeface="Times New Roman" panose="02020603050405020304" pitchFamily="18" charset="0"/>
              </a:rPr>
              <a:t>f</a:t>
            </a:r>
            <a:r>
              <a:rPr kumimoji="1" lang="en-US" altLang="zh-CN" sz="3200" b="1" baseline="-25000">
                <a:latin typeface="Times New Roman" panose="02020603050405020304" pitchFamily="18" charset="0"/>
              </a:rPr>
              <a:t>min</a:t>
            </a:r>
            <a:r>
              <a:rPr kumimoji="1" lang="en-US" altLang="zh-CN" sz="3200" b="1">
                <a:latin typeface="Times New Roman" panose="02020603050405020304" pitchFamily="18" charset="0"/>
              </a:rPr>
              <a:t>=</a:t>
            </a:r>
            <a:r>
              <a:rPr kumimoji="1" lang="en-US" altLang="zh-CN" sz="3200" b="1" i="1">
                <a:latin typeface="Times New Roman" panose="02020603050405020304" pitchFamily="18" charset="0"/>
              </a:rPr>
              <a:t>c</a:t>
            </a:r>
            <a:r>
              <a:rPr kumimoji="1" lang="en-US" altLang="zh-CN" sz="3200" b="1" i="1" baseline="-25000">
                <a:latin typeface="Times New Roman" panose="02020603050405020304" pitchFamily="18" charset="0"/>
              </a:rPr>
              <a:t>B</a:t>
            </a:r>
            <a:r>
              <a:rPr kumimoji="1" lang="en-US" altLang="zh-CN" sz="3200" b="1" i="1">
                <a:latin typeface="Times New Roman" panose="02020603050405020304" pitchFamily="18" charset="0"/>
              </a:rPr>
              <a:t>B</a:t>
            </a:r>
            <a:r>
              <a:rPr kumimoji="1" lang="en-US" altLang="zh-CN" sz="3200" b="1" i="1" baseline="30000">
                <a:latin typeface="Times New Roman" panose="02020603050405020304" pitchFamily="18" charset="0"/>
              </a:rPr>
              <a:t>-1</a:t>
            </a:r>
            <a:r>
              <a:rPr kumimoji="1" lang="en-US" altLang="zh-CN" sz="3200" b="1" i="1">
                <a:latin typeface="Times New Roman" panose="02020603050405020304" pitchFamily="18" charset="0"/>
              </a:rPr>
              <a:t>b</a:t>
            </a:r>
          </a:p>
        </p:txBody>
      </p:sp>
      <p:graphicFrame>
        <p:nvGraphicFramePr>
          <p:cNvPr id="10" name="Object 23"/>
          <p:cNvGraphicFramePr>
            <a:graphicFrameLocks noChangeAspect="1"/>
          </p:cNvGraphicFramePr>
          <p:nvPr/>
        </p:nvGraphicFramePr>
        <p:xfrm>
          <a:off x="1108075" y="1676400"/>
          <a:ext cx="3521075" cy="1970088"/>
        </p:xfrm>
        <a:graphic>
          <a:graphicData uri="http://schemas.openxmlformats.org/presentationml/2006/ole">
            <mc:AlternateContent xmlns:mc="http://schemas.openxmlformats.org/markup-compatibility/2006">
              <mc:Choice xmlns:v="urn:schemas-microsoft-com:vml" Requires="v">
                <p:oleObj spid="_x0000_s144466" name="Equation" r:id="rId3" imgW="1269720" imgH="711000" progId="Equation.DSMT4">
                  <p:embed/>
                </p:oleObj>
              </mc:Choice>
              <mc:Fallback>
                <p:oleObj name="Equation" r:id="rId3" imgW="1269720" imgH="711000" progId="Equation.DSMT4">
                  <p:embed/>
                  <p:pic>
                    <p:nvPicPr>
                      <p:cNvPr id="3095"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8075" y="1676400"/>
                        <a:ext cx="3521075" cy="197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499507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out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728" name="Text Box 104"/>
          <p:cNvSpPr txBox="1">
            <a:spLocks noChangeArrowheads="1"/>
          </p:cNvSpPr>
          <p:nvPr/>
        </p:nvSpPr>
        <p:spPr bwMode="auto">
          <a:xfrm>
            <a:off x="4677892" y="4622572"/>
            <a:ext cx="1066800" cy="136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a:solidFill>
                  <a:srgbClr val="000000"/>
                </a:solidFill>
                <a:ea typeface="仿宋_GB2312" pitchFamily="49" charset="-122"/>
              </a:rPr>
              <a:t>n</a:t>
            </a:r>
            <a:r>
              <a:rPr lang="zh-CN" altLang="en-US">
                <a:solidFill>
                  <a:srgbClr val="000000"/>
                </a:solidFill>
                <a:ea typeface="仿宋_GB2312" pitchFamily="49" charset="-122"/>
              </a:rPr>
              <a:t>个</a:t>
            </a:r>
          </a:p>
          <a:p>
            <a:pPr>
              <a:spcBef>
                <a:spcPct val="20000"/>
              </a:spcBef>
            </a:pPr>
            <a:r>
              <a:rPr lang="zh-CN" altLang="en-US">
                <a:solidFill>
                  <a:srgbClr val="000000"/>
                </a:solidFill>
                <a:ea typeface="仿宋_GB2312" pitchFamily="49" charset="-122"/>
              </a:rPr>
              <a:t>≤</a:t>
            </a:r>
          </a:p>
          <a:p>
            <a:pPr>
              <a:spcBef>
                <a:spcPct val="20000"/>
              </a:spcBef>
            </a:pPr>
            <a:r>
              <a:rPr lang="zh-CN" altLang="en-US">
                <a:solidFill>
                  <a:srgbClr val="000000"/>
                </a:solidFill>
                <a:ea typeface="仿宋_GB2312" pitchFamily="49" charset="-122"/>
              </a:rPr>
              <a:t>≥</a:t>
            </a:r>
            <a:endParaRPr kumimoji="0" lang="zh-CN" altLang="en-US" sz="1800" i="0">
              <a:solidFill>
                <a:srgbClr val="000000"/>
              </a:solidFill>
              <a:ea typeface="仿宋_GB2312" pitchFamily="49" charset="-122"/>
            </a:endParaRPr>
          </a:p>
          <a:p>
            <a:pPr>
              <a:spcBef>
                <a:spcPct val="20000"/>
              </a:spcBef>
            </a:pPr>
            <a:r>
              <a:rPr kumimoji="0" lang="en-US" altLang="zh-CN" sz="1800" i="0">
                <a:solidFill>
                  <a:srgbClr val="000000"/>
                </a:solidFill>
                <a:ea typeface="仿宋_GB2312" pitchFamily="49" charset="-122"/>
              </a:rPr>
              <a:t>=</a:t>
            </a:r>
          </a:p>
        </p:txBody>
      </p:sp>
      <p:sp>
        <p:nvSpPr>
          <p:cNvPr id="154730" name="Text Box 106"/>
          <p:cNvSpPr txBox="1">
            <a:spLocks noChangeArrowheads="1"/>
          </p:cNvSpPr>
          <p:nvPr/>
        </p:nvSpPr>
        <p:spPr bwMode="auto">
          <a:xfrm>
            <a:off x="6093942" y="4660230"/>
            <a:ext cx="4587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l">
              <a:spcBef>
                <a:spcPct val="50000"/>
              </a:spcBef>
            </a:pPr>
            <a:r>
              <a:rPr kumimoji="0" lang="zh-CN" altLang="en-US" sz="1800" i="0">
                <a:solidFill>
                  <a:srgbClr val="000000"/>
                </a:solidFill>
                <a:ea typeface="仿宋_GB2312" pitchFamily="49" charset="-122"/>
              </a:rPr>
              <a:t>约束条件</a:t>
            </a:r>
          </a:p>
        </p:txBody>
      </p:sp>
      <p:sp>
        <p:nvSpPr>
          <p:cNvPr id="154734" name="Text Box 110"/>
          <p:cNvSpPr txBox="1">
            <a:spLocks noChangeArrowheads="1"/>
          </p:cNvSpPr>
          <p:nvPr/>
        </p:nvSpPr>
        <p:spPr bwMode="auto">
          <a:xfrm>
            <a:off x="2122017" y="4803105"/>
            <a:ext cx="458787"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l">
              <a:spcBef>
                <a:spcPct val="50000"/>
              </a:spcBef>
            </a:pPr>
            <a:r>
              <a:rPr kumimoji="0" lang="zh-CN" altLang="en-US" sz="1800" i="0">
                <a:solidFill>
                  <a:srgbClr val="000000"/>
                </a:solidFill>
                <a:ea typeface="仿宋_GB2312" pitchFamily="49" charset="-122"/>
              </a:rPr>
              <a:t>变   量</a:t>
            </a:r>
          </a:p>
        </p:txBody>
      </p:sp>
      <p:grpSp>
        <p:nvGrpSpPr>
          <p:cNvPr id="154746" name="Group 122"/>
          <p:cNvGrpSpPr>
            <a:grpSpLocks/>
          </p:cNvGrpSpPr>
          <p:nvPr/>
        </p:nvGrpSpPr>
        <p:grpSpPr bwMode="auto">
          <a:xfrm>
            <a:off x="1907704" y="1340768"/>
            <a:ext cx="4967288" cy="4681537"/>
            <a:chOff x="2518" y="883"/>
            <a:chExt cx="3129" cy="2949"/>
          </a:xfrm>
        </p:grpSpPr>
        <p:sp>
          <p:nvSpPr>
            <p:cNvPr id="154682" name="Line 58"/>
            <p:cNvSpPr>
              <a:spLocks noChangeShapeType="1"/>
            </p:cNvSpPr>
            <p:nvPr/>
          </p:nvSpPr>
          <p:spPr bwMode="auto">
            <a:xfrm>
              <a:off x="2518" y="1246"/>
              <a:ext cx="3060" cy="0"/>
            </a:xfrm>
            <a:prstGeom prst="line">
              <a:avLst/>
            </a:prstGeom>
            <a:noFill/>
            <a:ln w="22225">
              <a:solidFill>
                <a:schemeClr val="tx1"/>
              </a:solidFill>
              <a:round/>
              <a:headEnd/>
              <a:tailEnd/>
            </a:ln>
            <a:effectLst>
              <a:prstShdw prst="shdw12">
                <a:schemeClr val="bg2">
                  <a:alpha val="50000"/>
                </a:schemeClr>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54681" name="Line 57"/>
            <p:cNvSpPr>
              <a:spLocks noChangeShapeType="1"/>
            </p:cNvSpPr>
            <p:nvPr/>
          </p:nvSpPr>
          <p:spPr bwMode="auto">
            <a:xfrm>
              <a:off x="2518" y="883"/>
              <a:ext cx="3060" cy="0"/>
            </a:xfrm>
            <a:prstGeom prst="line">
              <a:avLst/>
            </a:prstGeom>
            <a:noFill/>
            <a:ln w="22225">
              <a:solidFill>
                <a:schemeClr val="tx1"/>
              </a:solidFill>
              <a:round/>
              <a:headEnd/>
              <a:tailEnd/>
            </a:ln>
            <a:effectLst>
              <a:prstShdw prst="shdw12">
                <a:schemeClr val="bg2">
                  <a:alpha val="50000"/>
                </a:schemeClr>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54683" name="Line 59"/>
            <p:cNvSpPr>
              <a:spLocks noChangeShapeType="1"/>
            </p:cNvSpPr>
            <p:nvPr/>
          </p:nvSpPr>
          <p:spPr bwMode="auto">
            <a:xfrm>
              <a:off x="2518" y="3831"/>
              <a:ext cx="3060" cy="0"/>
            </a:xfrm>
            <a:prstGeom prst="line">
              <a:avLst/>
            </a:prstGeom>
            <a:noFill/>
            <a:ln w="22225">
              <a:solidFill>
                <a:schemeClr val="tx1"/>
              </a:solidFill>
              <a:round/>
              <a:headEnd/>
              <a:tailEnd/>
            </a:ln>
            <a:effectLst>
              <a:prstShdw prst="shdw12">
                <a:schemeClr val="bg2">
                  <a:alpha val="50000"/>
                </a:schemeClr>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54684" name="Line 60"/>
            <p:cNvSpPr>
              <a:spLocks noChangeShapeType="1"/>
            </p:cNvSpPr>
            <p:nvPr/>
          </p:nvSpPr>
          <p:spPr bwMode="auto">
            <a:xfrm>
              <a:off x="4059" y="883"/>
              <a:ext cx="0" cy="2949"/>
            </a:xfrm>
            <a:prstGeom prst="line">
              <a:avLst/>
            </a:prstGeom>
            <a:noFill/>
            <a:ln w="22225">
              <a:solidFill>
                <a:schemeClr val="tx1"/>
              </a:solidFill>
              <a:round/>
              <a:headEnd/>
              <a:tailEnd/>
            </a:ln>
            <a:effectLst>
              <a:prstShdw prst="shdw12">
                <a:schemeClr val="bg2">
                  <a:alpha val="50000"/>
                </a:schemeClr>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54713" name="Text Box 89"/>
            <p:cNvSpPr txBox="1">
              <a:spLocks noChangeArrowheads="1"/>
            </p:cNvSpPr>
            <p:nvPr/>
          </p:nvSpPr>
          <p:spPr bwMode="auto">
            <a:xfrm>
              <a:off x="2608" y="969"/>
              <a:ext cx="149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800" i="0">
                  <a:solidFill>
                    <a:srgbClr val="000000"/>
                  </a:solidFill>
                  <a:latin typeface="Tahoma" panose="020B0604030504040204" pitchFamily="34" charset="0"/>
                  <a:ea typeface="黑体" panose="02010609060101010101" pitchFamily="49" charset="-122"/>
                </a:rPr>
                <a:t>原问题</a:t>
              </a:r>
            </a:p>
          </p:txBody>
        </p:sp>
        <p:sp>
          <p:nvSpPr>
            <p:cNvPr id="154714" name="Text Box 90"/>
            <p:cNvSpPr txBox="1">
              <a:spLocks noChangeArrowheads="1"/>
            </p:cNvSpPr>
            <p:nvPr/>
          </p:nvSpPr>
          <p:spPr bwMode="auto">
            <a:xfrm>
              <a:off x="4105" y="969"/>
              <a:ext cx="154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800" i="0">
                  <a:solidFill>
                    <a:srgbClr val="000000"/>
                  </a:solidFill>
                  <a:latin typeface="Tahoma" panose="020B0604030504040204" pitchFamily="34" charset="0"/>
                  <a:ea typeface="黑体" panose="02010609060101010101" pitchFamily="49" charset="-122"/>
                </a:rPr>
                <a:t>对偶问题</a:t>
              </a:r>
            </a:p>
          </p:txBody>
        </p:sp>
      </p:grpSp>
      <p:sp>
        <p:nvSpPr>
          <p:cNvPr id="154715" name="Text Box 91"/>
          <p:cNvSpPr txBox="1">
            <a:spLocks noChangeArrowheads="1"/>
          </p:cNvSpPr>
          <p:nvPr/>
        </p:nvSpPr>
        <p:spPr bwMode="auto">
          <a:xfrm>
            <a:off x="2195042" y="1988468"/>
            <a:ext cx="1905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800" i="0">
                <a:solidFill>
                  <a:srgbClr val="000000"/>
                </a:solidFill>
                <a:latin typeface="仿宋_GB2312" pitchFamily="49" charset="-122"/>
                <a:ea typeface="仿宋_GB2312" pitchFamily="49" charset="-122"/>
              </a:rPr>
              <a:t>目标函数 </a:t>
            </a:r>
            <a:r>
              <a:rPr kumimoji="0" lang="en-US" altLang="zh-CN" sz="1800" i="0">
                <a:solidFill>
                  <a:srgbClr val="000000"/>
                </a:solidFill>
                <a:latin typeface="仿宋_GB2312" pitchFamily="49" charset="-122"/>
                <a:ea typeface="仿宋_GB2312" pitchFamily="49" charset="-122"/>
              </a:rPr>
              <a:t>min</a:t>
            </a:r>
          </a:p>
        </p:txBody>
      </p:sp>
      <p:sp>
        <p:nvSpPr>
          <p:cNvPr id="154716" name="Text Box 92"/>
          <p:cNvSpPr txBox="1">
            <a:spLocks noChangeArrowheads="1"/>
          </p:cNvSpPr>
          <p:nvPr/>
        </p:nvSpPr>
        <p:spPr bwMode="auto">
          <a:xfrm>
            <a:off x="4685829" y="1988468"/>
            <a:ext cx="1828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zh-CN" altLang="en-US" sz="1800" i="0">
                <a:solidFill>
                  <a:srgbClr val="000000"/>
                </a:solidFill>
                <a:latin typeface="仿宋_GB2312" pitchFamily="49" charset="-122"/>
                <a:ea typeface="仿宋_GB2312" pitchFamily="49" charset="-122"/>
              </a:rPr>
              <a:t>目标函数 </a:t>
            </a:r>
            <a:r>
              <a:rPr kumimoji="0" lang="en-US" altLang="zh-CN" sz="1800" i="0">
                <a:solidFill>
                  <a:srgbClr val="000000"/>
                </a:solidFill>
                <a:latin typeface="仿宋_GB2312" pitchFamily="49" charset="-122"/>
                <a:ea typeface="仿宋_GB2312" pitchFamily="49" charset="-122"/>
              </a:rPr>
              <a:t>max</a:t>
            </a:r>
          </a:p>
        </p:txBody>
      </p:sp>
      <p:sp>
        <p:nvSpPr>
          <p:cNvPr id="154717" name="Text Box 93"/>
          <p:cNvSpPr txBox="1">
            <a:spLocks noChangeArrowheads="1"/>
          </p:cNvSpPr>
          <p:nvPr/>
        </p:nvSpPr>
        <p:spPr bwMode="auto">
          <a:xfrm>
            <a:off x="2195042" y="2348830"/>
            <a:ext cx="198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800" i="0">
                <a:solidFill>
                  <a:srgbClr val="000000"/>
                </a:solidFill>
                <a:latin typeface="仿宋_GB2312" pitchFamily="49" charset="-122"/>
                <a:ea typeface="仿宋_GB2312" pitchFamily="49" charset="-122"/>
              </a:rPr>
              <a:t>目标函数的系数</a:t>
            </a:r>
            <a:endParaRPr kumimoji="0" lang="en-US" altLang="zh-CN" sz="1800">
              <a:solidFill>
                <a:srgbClr val="000000"/>
              </a:solidFill>
              <a:latin typeface="仿宋_GB2312" pitchFamily="49" charset="-122"/>
              <a:ea typeface="仿宋_GB2312" pitchFamily="49" charset="-122"/>
            </a:endParaRPr>
          </a:p>
        </p:txBody>
      </p:sp>
      <p:sp>
        <p:nvSpPr>
          <p:cNvPr id="154718" name="Text Box 94"/>
          <p:cNvSpPr txBox="1">
            <a:spLocks noChangeArrowheads="1"/>
          </p:cNvSpPr>
          <p:nvPr/>
        </p:nvSpPr>
        <p:spPr bwMode="auto">
          <a:xfrm>
            <a:off x="4533429" y="2348830"/>
            <a:ext cx="21256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800" i="0">
                <a:solidFill>
                  <a:srgbClr val="000000"/>
                </a:solidFill>
                <a:latin typeface="仿宋_GB2312" pitchFamily="49" charset="-122"/>
                <a:ea typeface="仿宋_GB2312" pitchFamily="49" charset="-122"/>
              </a:rPr>
              <a:t>约束条件右端常数</a:t>
            </a:r>
            <a:endParaRPr kumimoji="0" lang="en-US" altLang="zh-CN" sz="1800" baseline="30000">
              <a:solidFill>
                <a:srgbClr val="000000"/>
              </a:solidFill>
              <a:latin typeface="仿宋_GB2312" pitchFamily="49" charset="-122"/>
              <a:ea typeface="仿宋_GB2312" pitchFamily="49" charset="-122"/>
            </a:endParaRPr>
          </a:p>
        </p:txBody>
      </p:sp>
      <p:sp>
        <p:nvSpPr>
          <p:cNvPr id="154720" name="Text Box 96"/>
          <p:cNvSpPr txBox="1">
            <a:spLocks noChangeArrowheads="1"/>
          </p:cNvSpPr>
          <p:nvPr/>
        </p:nvSpPr>
        <p:spPr bwMode="auto">
          <a:xfrm>
            <a:off x="2085504" y="2707605"/>
            <a:ext cx="21256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800" i="0">
                <a:solidFill>
                  <a:srgbClr val="000000"/>
                </a:solidFill>
                <a:ea typeface="仿宋_GB2312" pitchFamily="49" charset="-122"/>
              </a:rPr>
              <a:t>约束条件右端常数</a:t>
            </a:r>
            <a:endParaRPr kumimoji="0" lang="en-US" altLang="zh-CN" sz="1800" baseline="30000">
              <a:solidFill>
                <a:srgbClr val="000000"/>
              </a:solidFill>
              <a:ea typeface="仿宋_GB2312" pitchFamily="49" charset="-122"/>
            </a:endParaRPr>
          </a:p>
        </p:txBody>
      </p:sp>
      <p:sp>
        <p:nvSpPr>
          <p:cNvPr id="154721" name="Text Box 97"/>
          <p:cNvSpPr txBox="1">
            <a:spLocks noChangeArrowheads="1"/>
          </p:cNvSpPr>
          <p:nvPr/>
        </p:nvSpPr>
        <p:spPr bwMode="auto">
          <a:xfrm>
            <a:off x="4677892" y="2707605"/>
            <a:ext cx="198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800" i="0">
                <a:solidFill>
                  <a:srgbClr val="000000"/>
                </a:solidFill>
                <a:ea typeface="仿宋_GB2312" pitchFamily="49" charset="-122"/>
              </a:rPr>
              <a:t>目标函数的系数</a:t>
            </a:r>
            <a:endParaRPr kumimoji="0" lang="en-US" altLang="zh-CN" sz="1800">
              <a:solidFill>
                <a:srgbClr val="000000"/>
              </a:solidFill>
              <a:ea typeface="仿宋_GB2312" pitchFamily="49" charset="-122"/>
            </a:endParaRPr>
          </a:p>
        </p:txBody>
      </p:sp>
      <p:sp>
        <p:nvSpPr>
          <p:cNvPr id="154722" name="Text Box 98"/>
          <p:cNvSpPr txBox="1">
            <a:spLocks noChangeArrowheads="1"/>
          </p:cNvSpPr>
          <p:nvPr/>
        </p:nvSpPr>
        <p:spPr bwMode="auto">
          <a:xfrm>
            <a:off x="2698280" y="3067968"/>
            <a:ext cx="1066800" cy="136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0" lang="en-US" altLang="zh-CN" sz="1800" i="0">
                <a:solidFill>
                  <a:srgbClr val="000000"/>
                </a:solidFill>
                <a:ea typeface="仿宋_GB2312" pitchFamily="49" charset="-122"/>
              </a:rPr>
              <a:t>m</a:t>
            </a:r>
            <a:r>
              <a:rPr kumimoji="0" lang="zh-CN" altLang="en-US" sz="1800" i="0">
                <a:solidFill>
                  <a:srgbClr val="000000"/>
                </a:solidFill>
                <a:ea typeface="仿宋_GB2312" pitchFamily="49" charset="-122"/>
              </a:rPr>
              <a:t>个</a:t>
            </a:r>
            <a:endParaRPr kumimoji="0" lang="en-US" altLang="zh-CN" sz="1800" i="0">
              <a:solidFill>
                <a:srgbClr val="000000"/>
              </a:solidFill>
              <a:ea typeface="仿宋_GB2312" pitchFamily="49" charset="-122"/>
            </a:endParaRPr>
          </a:p>
          <a:p>
            <a:pPr>
              <a:spcBef>
                <a:spcPct val="20000"/>
              </a:spcBef>
            </a:pPr>
            <a:r>
              <a:rPr kumimoji="0" lang="zh-CN" altLang="en-US" sz="1800" i="0">
                <a:solidFill>
                  <a:srgbClr val="000000"/>
                </a:solidFill>
                <a:ea typeface="仿宋_GB2312" pitchFamily="49" charset="-122"/>
              </a:rPr>
              <a:t>≤</a:t>
            </a:r>
          </a:p>
          <a:p>
            <a:pPr>
              <a:spcBef>
                <a:spcPct val="20000"/>
              </a:spcBef>
            </a:pPr>
            <a:r>
              <a:rPr kumimoji="0" lang="zh-CN" altLang="en-US" sz="1800" i="0">
                <a:solidFill>
                  <a:srgbClr val="000000"/>
                </a:solidFill>
                <a:ea typeface="仿宋_GB2312" pitchFamily="49" charset="-122"/>
              </a:rPr>
              <a:t>≥</a:t>
            </a:r>
          </a:p>
          <a:p>
            <a:pPr>
              <a:spcBef>
                <a:spcPct val="20000"/>
              </a:spcBef>
            </a:pPr>
            <a:r>
              <a:rPr kumimoji="0" lang="en-US" altLang="zh-CN" sz="1800" i="0">
                <a:solidFill>
                  <a:srgbClr val="000000"/>
                </a:solidFill>
                <a:ea typeface="仿宋_GB2312" pitchFamily="49" charset="-122"/>
              </a:rPr>
              <a:t>=</a:t>
            </a:r>
          </a:p>
        </p:txBody>
      </p:sp>
      <p:sp>
        <p:nvSpPr>
          <p:cNvPr id="154723" name="Rectangle 99"/>
          <p:cNvSpPr>
            <a:spLocks noChangeArrowheads="1"/>
          </p:cNvSpPr>
          <p:nvPr/>
        </p:nvSpPr>
        <p:spPr bwMode="auto">
          <a:xfrm>
            <a:off x="4481804" y="3056002"/>
            <a:ext cx="1600200" cy="136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a:solidFill>
                  <a:srgbClr val="000000"/>
                </a:solidFill>
                <a:ea typeface="仿宋_GB2312" pitchFamily="49" charset="-122"/>
              </a:rPr>
              <a:t>m</a:t>
            </a:r>
            <a:r>
              <a:rPr lang="zh-CN" altLang="en-US">
                <a:solidFill>
                  <a:srgbClr val="000000"/>
                </a:solidFill>
                <a:ea typeface="仿宋_GB2312" pitchFamily="49" charset="-122"/>
              </a:rPr>
              <a:t>个</a:t>
            </a:r>
          </a:p>
          <a:p>
            <a:pPr>
              <a:spcBef>
                <a:spcPct val="20000"/>
              </a:spcBef>
            </a:pPr>
            <a:r>
              <a:rPr lang="en-US" altLang="zh-CN">
                <a:solidFill>
                  <a:srgbClr val="000000"/>
                </a:solidFill>
                <a:ea typeface="仿宋_GB2312" pitchFamily="49" charset="-122"/>
              </a:rPr>
              <a:t>≤ 0</a:t>
            </a:r>
            <a:endParaRPr kumimoji="0" lang="en-US" altLang="zh-CN" sz="1800" i="0">
              <a:solidFill>
                <a:srgbClr val="000000"/>
              </a:solidFill>
              <a:ea typeface="仿宋_GB2312" pitchFamily="49" charset="-122"/>
            </a:endParaRPr>
          </a:p>
          <a:p>
            <a:pPr>
              <a:spcBef>
                <a:spcPct val="20000"/>
              </a:spcBef>
            </a:pPr>
            <a:r>
              <a:rPr lang="zh-CN" altLang="en-US">
                <a:solidFill>
                  <a:srgbClr val="000000"/>
                </a:solidFill>
                <a:ea typeface="仿宋_GB2312" pitchFamily="49" charset="-122"/>
              </a:rPr>
              <a:t>≥</a:t>
            </a:r>
            <a:r>
              <a:rPr lang="en-US" altLang="zh-CN">
                <a:solidFill>
                  <a:srgbClr val="000000"/>
                </a:solidFill>
                <a:ea typeface="仿宋_GB2312" pitchFamily="49" charset="-122"/>
              </a:rPr>
              <a:t> </a:t>
            </a:r>
            <a:r>
              <a:rPr kumimoji="0" lang="en-US" altLang="zh-CN" sz="1800" i="0">
                <a:solidFill>
                  <a:srgbClr val="000000"/>
                </a:solidFill>
                <a:ea typeface="仿宋_GB2312" pitchFamily="49" charset="-122"/>
              </a:rPr>
              <a:t>0</a:t>
            </a:r>
          </a:p>
          <a:p>
            <a:pPr>
              <a:spcBef>
                <a:spcPct val="20000"/>
              </a:spcBef>
            </a:pPr>
            <a:r>
              <a:rPr kumimoji="0" lang="zh-CN" altLang="en-US" sz="1800" i="0">
                <a:solidFill>
                  <a:srgbClr val="000000"/>
                </a:solidFill>
                <a:ea typeface="仿宋_GB2312" pitchFamily="49" charset="-122"/>
              </a:rPr>
              <a:t>无符号限制</a:t>
            </a:r>
          </a:p>
        </p:txBody>
      </p:sp>
      <p:sp>
        <p:nvSpPr>
          <p:cNvPr id="154724" name="Text Box 100"/>
          <p:cNvSpPr txBox="1">
            <a:spLocks noChangeArrowheads="1"/>
          </p:cNvSpPr>
          <p:nvPr/>
        </p:nvSpPr>
        <p:spPr bwMode="auto">
          <a:xfrm>
            <a:off x="2153767" y="3220368"/>
            <a:ext cx="4587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l">
              <a:spcBef>
                <a:spcPct val="50000"/>
              </a:spcBef>
            </a:pPr>
            <a:r>
              <a:rPr kumimoji="0" lang="zh-CN" altLang="en-US" sz="1800" i="0">
                <a:solidFill>
                  <a:srgbClr val="000000"/>
                </a:solidFill>
                <a:ea typeface="仿宋_GB2312" pitchFamily="49" charset="-122"/>
              </a:rPr>
              <a:t>约束条件</a:t>
            </a:r>
          </a:p>
        </p:txBody>
      </p:sp>
      <p:sp>
        <p:nvSpPr>
          <p:cNvPr id="154725" name="Text Box 101"/>
          <p:cNvSpPr txBox="1">
            <a:spLocks noChangeArrowheads="1"/>
          </p:cNvSpPr>
          <p:nvPr/>
        </p:nvSpPr>
        <p:spPr bwMode="auto">
          <a:xfrm>
            <a:off x="6082829" y="3434680"/>
            <a:ext cx="458788"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l">
              <a:spcBef>
                <a:spcPct val="50000"/>
              </a:spcBef>
            </a:pPr>
            <a:r>
              <a:rPr kumimoji="0" lang="zh-CN" altLang="en-US" sz="1800" i="0">
                <a:solidFill>
                  <a:srgbClr val="000000"/>
                </a:solidFill>
                <a:ea typeface="仿宋_GB2312" pitchFamily="49" charset="-122"/>
              </a:rPr>
              <a:t>变   量</a:t>
            </a:r>
          </a:p>
        </p:txBody>
      </p:sp>
      <p:sp>
        <p:nvSpPr>
          <p:cNvPr id="154726" name="AutoShape 102"/>
          <p:cNvSpPr>
            <a:spLocks/>
          </p:cNvSpPr>
          <p:nvPr/>
        </p:nvSpPr>
        <p:spPr bwMode="auto">
          <a:xfrm>
            <a:off x="2553817" y="3140993"/>
            <a:ext cx="73025" cy="1295400"/>
          </a:xfrm>
          <a:prstGeom prst="leftBrace">
            <a:avLst>
              <a:gd name="adj1" fmla="val 14782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kx="-3284103" algn="br" rotWithShape="0">
                    <a:schemeClr val="bg2">
                      <a:alpha val="50000"/>
                    </a:schemeClr>
                  </a:outerShdw>
                </a:effectLst>
              </a14:hiddenEffects>
            </a:ext>
          </a:extLst>
        </p:spPr>
        <p:txBody>
          <a:bodyPr wrap="none" anchor="ctr"/>
          <a:lstStyle/>
          <a:p>
            <a:endParaRPr lang="zh-CN" altLang="en-US"/>
          </a:p>
        </p:txBody>
      </p:sp>
      <p:sp>
        <p:nvSpPr>
          <p:cNvPr id="154727" name="AutoShape 103"/>
          <p:cNvSpPr>
            <a:spLocks/>
          </p:cNvSpPr>
          <p:nvPr/>
        </p:nvSpPr>
        <p:spPr bwMode="auto">
          <a:xfrm rot="10800000">
            <a:off x="6009804" y="3140993"/>
            <a:ext cx="73025" cy="1295400"/>
          </a:xfrm>
          <a:prstGeom prst="leftBrace">
            <a:avLst>
              <a:gd name="adj1" fmla="val 14782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kx="-3284103" algn="br" rotWithShape="0">
                    <a:schemeClr val="bg2">
                      <a:alpha val="50000"/>
                    </a:schemeClr>
                  </a:outerShdw>
                </a:effectLst>
              </a14:hiddenEffects>
            </a:ext>
          </a:extLst>
        </p:spPr>
        <p:txBody>
          <a:bodyPr wrap="none" anchor="ctr"/>
          <a:lstStyle/>
          <a:p>
            <a:endParaRPr lang="zh-CN" altLang="en-US"/>
          </a:p>
        </p:txBody>
      </p:sp>
      <p:sp>
        <p:nvSpPr>
          <p:cNvPr id="154729" name="Rectangle 105"/>
          <p:cNvSpPr>
            <a:spLocks noChangeArrowheads="1"/>
          </p:cNvSpPr>
          <p:nvPr/>
        </p:nvSpPr>
        <p:spPr bwMode="auto">
          <a:xfrm>
            <a:off x="2660686" y="4538965"/>
            <a:ext cx="1600200" cy="136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0" lang="en-US" altLang="zh-CN" sz="1800" i="0">
                <a:solidFill>
                  <a:srgbClr val="000000"/>
                </a:solidFill>
                <a:ea typeface="仿宋_GB2312" pitchFamily="49" charset="-122"/>
              </a:rPr>
              <a:t>n</a:t>
            </a:r>
            <a:r>
              <a:rPr kumimoji="0" lang="zh-CN" altLang="en-US" sz="1800" i="0">
                <a:solidFill>
                  <a:srgbClr val="000000"/>
                </a:solidFill>
                <a:ea typeface="仿宋_GB2312" pitchFamily="49" charset="-122"/>
              </a:rPr>
              <a:t>个</a:t>
            </a:r>
            <a:endParaRPr kumimoji="0" lang="en-US" altLang="zh-CN" sz="1800" i="0">
              <a:solidFill>
                <a:srgbClr val="000000"/>
              </a:solidFill>
              <a:ea typeface="仿宋_GB2312" pitchFamily="49" charset="-122"/>
            </a:endParaRPr>
          </a:p>
          <a:p>
            <a:pPr>
              <a:spcBef>
                <a:spcPct val="20000"/>
              </a:spcBef>
            </a:pPr>
            <a:r>
              <a:rPr lang="zh-CN" altLang="en-US">
                <a:solidFill>
                  <a:srgbClr val="000000"/>
                </a:solidFill>
                <a:ea typeface="仿宋_GB2312" pitchFamily="49" charset="-122"/>
              </a:rPr>
              <a:t>≥</a:t>
            </a:r>
            <a:r>
              <a:rPr kumimoji="0" lang="en-US" altLang="zh-CN" sz="1800" i="0">
                <a:solidFill>
                  <a:srgbClr val="000000"/>
                </a:solidFill>
                <a:ea typeface="仿宋_GB2312" pitchFamily="49" charset="-122"/>
              </a:rPr>
              <a:t>0</a:t>
            </a:r>
          </a:p>
          <a:p>
            <a:pPr>
              <a:spcBef>
                <a:spcPct val="20000"/>
              </a:spcBef>
            </a:pPr>
            <a:r>
              <a:rPr kumimoji="0" lang="en-US" altLang="zh-CN" sz="1800" i="0">
                <a:solidFill>
                  <a:srgbClr val="000000"/>
                </a:solidFill>
                <a:ea typeface="仿宋_GB2312" pitchFamily="49" charset="-122"/>
              </a:rPr>
              <a:t>≤0</a:t>
            </a:r>
          </a:p>
          <a:p>
            <a:pPr>
              <a:spcBef>
                <a:spcPct val="20000"/>
              </a:spcBef>
            </a:pPr>
            <a:r>
              <a:rPr kumimoji="0" lang="zh-CN" altLang="en-US" sz="1800" i="0">
                <a:solidFill>
                  <a:srgbClr val="000000"/>
                </a:solidFill>
                <a:ea typeface="仿宋_GB2312" pitchFamily="49" charset="-122"/>
              </a:rPr>
              <a:t>无符号限制</a:t>
            </a:r>
          </a:p>
        </p:txBody>
      </p:sp>
      <p:sp>
        <p:nvSpPr>
          <p:cNvPr id="154732" name="AutoShape 108"/>
          <p:cNvSpPr>
            <a:spLocks/>
          </p:cNvSpPr>
          <p:nvPr/>
        </p:nvSpPr>
        <p:spPr bwMode="auto">
          <a:xfrm>
            <a:off x="2544292" y="4580855"/>
            <a:ext cx="73025" cy="1295400"/>
          </a:xfrm>
          <a:prstGeom prst="leftBrace">
            <a:avLst>
              <a:gd name="adj1" fmla="val 14782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kx="-3284103" algn="br" rotWithShape="0">
                    <a:schemeClr val="bg2">
                      <a:alpha val="50000"/>
                    </a:schemeClr>
                  </a:outerShdw>
                </a:effectLst>
              </a14:hiddenEffects>
            </a:ext>
          </a:extLst>
        </p:spPr>
        <p:txBody>
          <a:bodyPr wrap="none" anchor="ctr"/>
          <a:lstStyle/>
          <a:p>
            <a:endParaRPr lang="zh-CN" altLang="en-US"/>
          </a:p>
        </p:txBody>
      </p:sp>
      <p:sp>
        <p:nvSpPr>
          <p:cNvPr id="154733" name="AutoShape 109"/>
          <p:cNvSpPr>
            <a:spLocks/>
          </p:cNvSpPr>
          <p:nvPr/>
        </p:nvSpPr>
        <p:spPr bwMode="auto">
          <a:xfrm rot="10800000">
            <a:off x="6000279" y="4580855"/>
            <a:ext cx="73025" cy="1295400"/>
          </a:xfrm>
          <a:prstGeom prst="leftBrace">
            <a:avLst>
              <a:gd name="adj1" fmla="val 14782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kx="-3284103" algn="br" rotWithShape="0">
                    <a:schemeClr val="bg2">
                      <a:alpha val="50000"/>
                    </a:schemeClr>
                  </a:outerShdw>
                </a:effectLst>
              </a14:hiddenEffects>
            </a:ext>
          </a:extLst>
        </p:spPr>
        <p:txBody>
          <a:bodyPr wrap="none" anchor="ctr"/>
          <a:lstStyle/>
          <a:p>
            <a:endParaRPr lang="zh-CN" altLang="en-US"/>
          </a:p>
        </p:txBody>
      </p:sp>
      <p:sp>
        <p:nvSpPr>
          <p:cNvPr id="154747" name="Text Box 123"/>
          <p:cNvSpPr txBox="1">
            <a:spLocks noChangeArrowheads="1"/>
          </p:cNvSpPr>
          <p:nvPr/>
        </p:nvSpPr>
        <p:spPr bwMode="auto">
          <a:xfrm>
            <a:off x="1977554" y="1477293"/>
            <a:ext cx="230505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800" i="0">
                <a:solidFill>
                  <a:srgbClr val="000000"/>
                </a:solidFill>
                <a:latin typeface="Tahoma" panose="020B0604030504040204" pitchFamily="34" charset="0"/>
                <a:ea typeface="黑体" panose="02010609060101010101" pitchFamily="49" charset="-122"/>
              </a:rPr>
              <a:t>原问题（对偶问题）</a:t>
            </a:r>
          </a:p>
        </p:txBody>
      </p:sp>
      <p:sp>
        <p:nvSpPr>
          <p:cNvPr id="154748" name="Text Box 124"/>
          <p:cNvSpPr txBox="1">
            <a:spLocks noChangeArrowheads="1"/>
          </p:cNvSpPr>
          <p:nvPr/>
        </p:nvSpPr>
        <p:spPr bwMode="auto">
          <a:xfrm>
            <a:off x="4427067" y="1477293"/>
            <a:ext cx="2447925"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800" i="0">
                <a:solidFill>
                  <a:srgbClr val="000000"/>
                </a:solidFill>
                <a:latin typeface="Tahoma" panose="020B0604030504040204" pitchFamily="34" charset="0"/>
                <a:ea typeface="黑体" panose="02010609060101010101" pitchFamily="49" charset="-122"/>
              </a:rPr>
              <a:t>对偶问题（原问题）</a:t>
            </a:r>
          </a:p>
        </p:txBody>
      </p:sp>
      <p:sp>
        <p:nvSpPr>
          <p:cNvPr id="47" name="Rectangle 36"/>
          <p:cNvSpPr txBox="1">
            <a:spLocks noChangeArrowheads="1"/>
          </p:cNvSpPr>
          <p:nvPr/>
        </p:nvSpPr>
        <p:spPr bwMode="auto">
          <a:xfrm>
            <a:off x="-7763" y="336494"/>
            <a:ext cx="7267575"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571500" indent="-571500" algn="l" eaLnBrk="1" hangingPunct="1">
              <a:buFont typeface="Arial" panose="020B0604020202020204" pitchFamily="34" charset="0"/>
              <a:buChar char="•"/>
            </a:pPr>
            <a:r>
              <a:rPr lang="zh-CN" altLang="en-US" sz="3600" b="1">
                <a:solidFill>
                  <a:srgbClr val="0000CC"/>
                </a:solidFill>
                <a:ea typeface="楷体_GB2312" pitchFamily="49" charset="-122"/>
              </a:rPr>
              <a:t>原问题与对偶问题的对应关系</a:t>
            </a:r>
            <a:endParaRPr lang="en-US" altLang="zh-CN" sz="3600" b="1">
              <a:solidFill>
                <a:srgbClr val="0000CC"/>
              </a:solidFill>
              <a:ea typeface="楷体_GB2312" pitchFamily="49" charset="-122"/>
            </a:endParaRPr>
          </a:p>
        </p:txBody>
      </p:sp>
      <p:graphicFrame>
        <p:nvGraphicFramePr>
          <p:cNvPr id="30" name="Object 12">
            <a:extLst>
              <a:ext uri="{FF2B5EF4-FFF2-40B4-BE49-F238E27FC236}">
                <a16:creationId xmlns:a16="http://schemas.microsoft.com/office/drawing/2014/main" id="{8C1A8AAC-2158-4684-AB02-8F08CEEC3E3F}"/>
              </a:ext>
            </a:extLst>
          </p:cNvPr>
          <p:cNvGraphicFramePr>
            <a:graphicFrameLocks noChangeAspect="1"/>
          </p:cNvGraphicFramePr>
          <p:nvPr>
            <p:extLst>
              <p:ext uri="{D42A27DB-BD31-4B8C-83A1-F6EECF244321}">
                <p14:modId xmlns:p14="http://schemas.microsoft.com/office/powerpoint/2010/main" val="1034405407"/>
              </p:ext>
            </p:extLst>
          </p:nvPr>
        </p:nvGraphicFramePr>
        <p:xfrm>
          <a:off x="7670053" y="601447"/>
          <a:ext cx="1456381" cy="875846"/>
        </p:xfrm>
        <a:graphic>
          <a:graphicData uri="http://schemas.openxmlformats.org/presentationml/2006/ole">
            <mc:AlternateContent xmlns:mc="http://schemas.openxmlformats.org/markup-compatibility/2006">
              <mc:Choice xmlns:v="urn:schemas-microsoft-com:vml" Requires="v">
                <p:oleObj spid="_x0000_s162847" name="Equation" r:id="rId3" imgW="799920" imgH="660240" progId="Equation.DSMT4">
                  <p:embed/>
                </p:oleObj>
              </mc:Choice>
              <mc:Fallback>
                <p:oleObj name="Equation" r:id="rId3" imgW="799920" imgH="660240" progId="Equation.DSMT4">
                  <p:embed/>
                  <p:pic>
                    <p:nvPicPr>
                      <p:cNvPr id="2"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0053" y="601447"/>
                        <a:ext cx="1456381" cy="87584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5659578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54746"/>
                                        </p:tgtEl>
                                        <p:attrNameLst>
                                          <p:attrName>style.visibility</p:attrName>
                                        </p:attrNameLst>
                                      </p:cBhvr>
                                      <p:to>
                                        <p:strVal val="visible"/>
                                      </p:to>
                                    </p:set>
                                    <p:animEffect transition="in" filter="barn(inVertical)">
                                      <p:cBhvr>
                                        <p:cTn id="7" dur="500"/>
                                        <p:tgtEl>
                                          <p:spTgt spid="154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4715"/>
                                        </p:tgtEl>
                                        <p:attrNameLst>
                                          <p:attrName>style.visibility</p:attrName>
                                        </p:attrNameLst>
                                      </p:cBhvr>
                                      <p:to>
                                        <p:strVal val="visible"/>
                                      </p:to>
                                    </p:set>
                                    <p:animEffect transition="in" filter="wipe(left)">
                                      <p:cBhvr>
                                        <p:cTn id="12" dur="500"/>
                                        <p:tgtEl>
                                          <p:spTgt spid="1547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4716"/>
                                        </p:tgtEl>
                                        <p:attrNameLst>
                                          <p:attrName>style.visibility</p:attrName>
                                        </p:attrNameLst>
                                      </p:cBhvr>
                                      <p:to>
                                        <p:strVal val="visible"/>
                                      </p:to>
                                    </p:set>
                                    <p:animEffect transition="in" filter="wipe(left)">
                                      <p:cBhvr>
                                        <p:cTn id="17" dur="500"/>
                                        <p:tgtEl>
                                          <p:spTgt spid="1547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4717"/>
                                        </p:tgtEl>
                                        <p:attrNameLst>
                                          <p:attrName>style.visibility</p:attrName>
                                        </p:attrNameLst>
                                      </p:cBhvr>
                                      <p:to>
                                        <p:strVal val="visible"/>
                                      </p:to>
                                    </p:set>
                                    <p:animEffect transition="in" filter="wipe(left)">
                                      <p:cBhvr>
                                        <p:cTn id="22" dur="500"/>
                                        <p:tgtEl>
                                          <p:spTgt spid="1547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4718"/>
                                        </p:tgtEl>
                                        <p:attrNameLst>
                                          <p:attrName>style.visibility</p:attrName>
                                        </p:attrNameLst>
                                      </p:cBhvr>
                                      <p:to>
                                        <p:strVal val="visible"/>
                                      </p:to>
                                    </p:set>
                                    <p:animEffect transition="in" filter="wipe(left)">
                                      <p:cBhvr>
                                        <p:cTn id="27" dur="500"/>
                                        <p:tgtEl>
                                          <p:spTgt spid="1547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4720"/>
                                        </p:tgtEl>
                                        <p:attrNameLst>
                                          <p:attrName>style.visibility</p:attrName>
                                        </p:attrNameLst>
                                      </p:cBhvr>
                                      <p:to>
                                        <p:strVal val="visible"/>
                                      </p:to>
                                    </p:set>
                                    <p:animEffect transition="in" filter="wipe(left)">
                                      <p:cBhvr>
                                        <p:cTn id="32" dur="500"/>
                                        <p:tgtEl>
                                          <p:spTgt spid="1547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4721"/>
                                        </p:tgtEl>
                                        <p:attrNameLst>
                                          <p:attrName>style.visibility</p:attrName>
                                        </p:attrNameLst>
                                      </p:cBhvr>
                                      <p:to>
                                        <p:strVal val="visible"/>
                                      </p:to>
                                    </p:set>
                                    <p:animEffect transition="in" filter="wipe(left)">
                                      <p:cBhvr>
                                        <p:cTn id="37" dur="500"/>
                                        <p:tgtEl>
                                          <p:spTgt spid="1547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54724"/>
                                        </p:tgtEl>
                                        <p:attrNameLst>
                                          <p:attrName>style.visibility</p:attrName>
                                        </p:attrNameLst>
                                      </p:cBhvr>
                                      <p:to>
                                        <p:strVal val="visible"/>
                                      </p:to>
                                    </p:set>
                                    <p:animEffect transition="in" filter="wipe(up)">
                                      <p:cBhvr>
                                        <p:cTn id="42" dur="500"/>
                                        <p:tgtEl>
                                          <p:spTgt spid="15472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54725"/>
                                        </p:tgtEl>
                                        <p:attrNameLst>
                                          <p:attrName>style.visibility</p:attrName>
                                        </p:attrNameLst>
                                      </p:cBhvr>
                                      <p:to>
                                        <p:strVal val="visible"/>
                                      </p:to>
                                    </p:set>
                                    <p:animEffect transition="in" filter="wipe(up)">
                                      <p:cBhvr>
                                        <p:cTn id="47" dur="500"/>
                                        <p:tgtEl>
                                          <p:spTgt spid="154725"/>
                                        </p:tgtEl>
                                      </p:cBhvr>
                                    </p:animEffect>
                                  </p:childTnLst>
                                </p:cTn>
                              </p:par>
                              <p:par>
                                <p:cTn id="48" presetID="1" presetClass="entr" presetSubtype="0" fill="hold" nodeType="withEffect">
                                  <p:stCondLst>
                                    <p:cond delay="0"/>
                                  </p:stCondLst>
                                  <p:childTnLst>
                                    <p:set>
                                      <p:cBhvr>
                                        <p:cTn id="49" dur="1" fill="hold">
                                          <p:stCondLst>
                                            <p:cond delay="0"/>
                                          </p:stCondLst>
                                        </p:cTn>
                                        <p:tgtEl>
                                          <p:spTgt spid="154726"/>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54727"/>
                                        </p:tgtEl>
                                        <p:attrNameLst>
                                          <p:attrName>style.visibility</p:attrName>
                                        </p:attrNameLst>
                                      </p:cBhvr>
                                      <p:to>
                                        <p:strVal val="visible"/>
                                      </p:to>
                                    </p:set>
                                  </p:childTnLst>
                                </p:cTn>
                              </p:par>
                              <p:par>
                                <p:cTn id="52" presetID="22" presetClass="entr" presetSubtype="8" fill="hold" nodeType="withEffect">
                                  <p:stCondLst>
                                    <p:cond delay="0"/>
                                  </p:stCondLst>
                                  <p:childTnLst>
                                    <p:set>
                                      <p:cBhvr>
                                        <p:cTn id="53" dur="1" fill="hold">
                                          <p:stCondLst>
                                            <p:cond delay="0"/>
                                          </p:stCondLst>
                                        </p:cTn>
                                        <p:tgtEl>
                                          <p:spTgt spid="154722">
                                            <p:txEl>
                                              <p:pRg st="1" end="1"/>
                                            </p:txEl>
                                          </p:spTgt>
                                        </p:tgtEl>
                                        <p:attrNameLst>
                                          <p:attrName>style.visibility</p:attrName>
                                        </p:attrNameLst>
                                      </p:cBhvr>
                                      <p:to>
                                        <p:strVal val="visible"/>
                                      </p:to>
                                    </p:set>
                                    <p:animEffect transition="in" filter="wipe(left)">
                                      <p:cBhvr>
                                        <p:cTn id="54" dur="500"/>
                                        <p:tgtEl>
                                          <p:spTgt spid="154722">
                                            <p:txEl>
                                              <p:pRg st="1" end="1"/>
                                            </p:txEl>
                                          </p:spTgt>
                                        </p:tgtEl>
                                      </p:cBhvr>
                                    </p:animEffect>
                                  </p:childTnLst>
                                </p:cTn>
                              </p:par>
                              <p:par>
                                <p:cTn id="55" presetID="22" presetClass="entr" presetSubtype="8" fill="hold" nodeType="withEffect">
                                  <p:stCondLst>
                                    <p:cond delay="0"/>
                                  </p:stCondLst>
                                  <p:childTnLst>
                                    <p:set>
                                      <p:cBhvr>
                                        <p:cTn id="56" dur="1" fill="hold">
                                          <p:stCondLst>
                                            <p:cond delay="0"/>
                                          </p:stCondLst>
                                        </p:cTn>
                                        <p:tgtEl>
                                          <p:spTgt spid="154722">
                                            <p:txEl>
                                              <p:pRg st="0" end="0"/>
                                            </p:txEl>
                                          </p:spTgt>
                                        </p:tgtEl>
                                        <p:attrNameLst>
                                          <p:attrName>style.visibility</p:attrName>
                                        </p:attrNameLst>
                                      </p:cBhvr>
                                      <p:to>
                                        <p:strVal val="visible"/>
                                      </p:to>
                                    </p:set>
                                    <p:animEffect transition="in" filter="wipe(left)">
                                      <p:cBhvr>
                                        <p:cTn id="57" dur="500"/>
                                        <p:tgtEl>
                                          <p:spTgt spid="154722">
                                            <p:txEl>
                                              <p:pRg st="0" end="0"/>
                                            </p:txEl>
                                          </p:spTgt>
                                        </p:tgtEl>
                                      </p:cBhvr>
                                    </p:animEffect>
                                  </p:childTnLst>
                                </p:cTn>
                              </p:par>
                              <p:par>
                                <p:cTn id="58" presetID="22" presetClass="entr" presetSubtype="8" fill="hold" nodeType="withEffect">
                                  <p:stCondLst>
                                    <p:cond delay="0"/>
                                  </p:stCondLst>
                                  <p:childTnLst>
                                    <p:set>
                                      <p:cBhvr>
                                        <p:cTn id="59" dur="1" fill="hold">
                                          <p:stCondLst>
                                            <p:cond delay="0"/>
                                          </p:stCondLst>
                                        </p:cTn>
                                        <p:tgtEl>
                                          <p:spTgt spid="154723">
                                            <p:txEl>
                                              <p:pRg st="1" end="1"/>
                                            </p:txEl>
                                          </p:spTgt>
                                        </p:tgtEl>
                                        <p:attrNameLst>
                                          <p:attrName>style.visibility</p:attrName>
                                        </p:attrNameLst>
                                      </p:cBhvr>
                                      <p:to>
                                        <p:strVal val="visible"/>
                                      </p:to>
                                    </p:set>
                                    <p:animEffect transition="in" filter="wipe(left)">
                                      <p:cBhvr>
                                        <p:cTn id="60" dur="500"/>
                                        <p:tgtEl>
                                          <p:spTgt spid="154723">
                                            <p:txEl>
                                              <p:pRg st="1" end="1"/>
                                            </p:txEl>
                                          </p:spTgt>
                                        </p:tgtEl>
                                      </p:cBhvr>
                                    </p:animEffect>
                                  </p:childTnLst>
                                </p:cTn>
                              </p:par>
                              <p:par>
                                <p:cTn id="61" presetID="22" presetClass="entr" presetSubtype="8" fill="hold" nodeType="withEffect">
                                  <p:stCondLst>
                                    <p:cond delay="0"/>
                                  </p:stCondLst>
                                  <p:childTnLst>
                                    <p:set>
                                      <p:cBhvr>
                                        <p:cTn id="62" dur="1" fill="hold">
                                          <p:stCondLst>
                                            <p:cond delay="0"/>
                                          </p:stCondLst>
                                        </p:cTn>
                                        <p:tgtEl>
                                          <p:spTgt spid="154723">
                                            <p:txEl>
                                              <p:pRg st="0" end="0"/>
                                            </p:txEl>
                                          </p:spTgt>
                                        </p:tgtEl>
                                        <p:attrNameLst>
                                          <p:attrName>style.visibility</p:attrName>
                                        </p:attrNameLst>
                                      </p:cBhvr>
                                      <p:to>
                                        <p:strVal val="visible"/>
                                      </p:to>
                                    </p:set>
                                    <p:animEffect transition="in" filter="wipe(left)">
                                      <p:cBhvr>
                                        <p:cTn id="63" dur="500"/>
                                        <p:tgtEl>
                                          <p:spTgt spid="154723">
                                            <p:txEl>
                                              <p:pRg st="0" end="0"/>
                                            </p:txEl>
                                          </p:spTgt>
                                        </p:tgtEl>
                                      </p:cBhvr>
                                    </p:animEffect>
                                  </p:childTnLst>
                                </p:cTn>
                              </p:par>
                              <p:par>
                                <p:cTn id="64" presetID="22" presetClass="entr" presetSubtype="8" fill="hold" nodeType="withEffect">
                                  <p:stCondLst>
                                    <p:cond delay="0"/>
                                  </p:stCondLst>
                                  <p:childTnLst>
                                    <p:set>
                                      <p:cBhvr>
                                        <p:cTn id="65" dur="1" fill="hold">
                                          <p:stCondLst>
                                            <p:cond delay="0"/>
                                          </p:stCondLst>
                                        </p:cTn>
                                        <p:tgtEl>
                                          <p:spTgt spid="154722">
                                            <p:txEl>
                                              <p:pRg st="3" end="3"/>
                                            </p:txEl>
                                          </p:spTgt>
                                        </p:tgtEl>
                                        <p:attrNameLst>
                                          <p:attrName>style.visibility</p:attrName>
                                        </p:attrNameLst>
                                      </p:cBhvr>
                                      <p:to>
                                        <p:strVal val="visible"/>
                                      </p:to>
                                    </p:set>
                                    <p:animEffect transition="in" filter="wipe(left)">
                                      <p:cBhvr>
                                        <p:cTn id="66" dur="500"/>
                                        <p:tgtEl>
                                          <p:spTgt spid="154722">
                                            <p:txEl>
                                              <p:pRg st="3" end="3"/>
                                            </p:txEl>
                                          </p:spTgt>
                                        </p:tgtEl>
                                      </p:cBhvr>
                                    </p:animEffect>
                                  </p:childTnLst>
                                </p:cTn>
                              </p:par>
                              <p:par>
                                <p:cTn id="67" presetID="22" presetClass="entr" presetSubtype="8" fill="hold" nodeType="withEffect">
                                  <p:stCondLst>
                                    <p:cond delay="0"/>
                                  </p:stCondLst>
                                  <p:childTnLst>
                                    <p:set>
                                      <p:cBhvr>
                                        <p:cTn id="68" dur="1" fill="hold">
                                          <p:stCondLst>
                                            <p:cond delay="0"/>
                                          </p:stCondLst>
                                        </p:cTn>
                                        <p:tgtEl>
                                          <p:spTgt spid="154723">
                                            <p:txEl>
                                              <p:pRg st="3" end="3"/>
                                            </p:txEl>
                                          </p:spTgt>
                                        </p:tgtEl>
                                        <p:attrNameLst>
                                          <p:attrName>style.visibility</p:attrName>
                                        </p:attrNameLst>
                                      </p:cBhvr>
                                      <p:to>
                                        <p:strVal val="visible"/>
                                      </p:to>
                                    </p:set>
                                    <p:animEffect transition="in" filter="wipe(left)">
                                      <p:cBhvr>
                                        <p:cTn id="69" dur="500"/>
                                        <p:tgtEl>
                                          <p:spTgt spid="154723">
                                            <p:txEl>
                                              <p:pRg st="3" end="3"/>
                                            </p:txEl>
                                          </p:spTgt>
                                        </p:tgtEl>
                                      </p:cBhvr>
                                    </p:animEffect>
                                  </p:childTnLst>
                                </p:cTn>
                              </p:par>
                              <p:par>
                                <p:cTn id="70" presetID="22" presetClass="entr" presetSubtype="8" fill="hold" nodeType="withEffect">
                                  <p:stCondLst>
                                    <p:cond delay="0"/>
                                  </p:stCondLst>
                                  <p:childTnLst>
                                    <p:set>
                                      <p:cBhvr>
                                        <p:cTn id="71" dur="1" fill="hold">
                                          <p:stCondLst>
                                            <p:cond delay="0"/>
                                          </p:stCondLst>
                                        </p:cTn>
                                        <p:tgtEl>
                                          <p:spTgt spid="154722">
                                            <p:txEl>
                                              <p:pRg st="2" end="2"/>
                                            </p:txEl>
                                          </p:spTgt>
                                        </p:tgtEl>
                                        <p:attrNameLst>
                                          <p:attrName>style.visibility</p:attrName>
                                        </p:attrNameLst>
                                      </p:cBhvr>
                                      <p:to>
                                        <p:strVal val="visible"/>
                                      </p:to>
                                    </p:set>
                                    <p:animEffect transition="in" filter="wipe(left)">
                                      <p:cBhvr>
                                        <p:cTn id="72" dur="500"/>
                                        <p:tgtEl>
                                          <p:spTgt spid="154722">
                                            <p:txEl>
                                              <p:pRg st="2" end="2"/>
                                            </p:txEl>
                                          </p:spTgt>
                                        </p:tgtEl>
                                      </p:cBhvr>
                                    </p:animEffect>
                                  </p:childTnLst>
                                </p:cTn>
                              </p:par>
                              <p:par>
                                <p:cTn id="73" presetID="22" presetClass="entr" presetSubtype="8" fill="hold" nodeType="withEffect">
                                  <p:stCondLst>
                                    <p:cond delay="0"/>
                                  </p:stCondLst>
                                  <p:childTnLst>
                                    <p:set>
                                      <p:cBhvr>
                                        <p:cTn id="74" dur="1" fill="hold">
                                          <p:stCondLst>
                                            <p:cond delay="0"/>
                                          </p:stCondLst>
                                        </p:cTn>
                                        <p:tgtEl>
                                          <p:spTgt spid="154723">
                                            <p:txEl>
                                              <p:pRg st="2" end="2"/>
                                            </p:txEl>
                                          </p:spTgt>
                                        </p:tgtEl>
                                        <p:attrNameLst>
                                          <p:attrName>style.visibility</p:attrName>
                                        </p:attrNameLst>
                                      </p:cBhvr>
                                      <p:to>
                                        <p:strVal val="visible"/>
                                      </p:to>
                                    </p:set>
                                    <p:animEffect transition="in" filter="wipe(left)">
                                      <p:cBhvr>
                                        <p:cTn id="75" dur="500"/>
                                        <p:tgtEl>
                                          <p:spTgt spid="154723">
                                            <p:txEl>
                                              <p:pRg st="2" end="2"/>
                                            </p:txEl>
                                          </p:spTgt>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154734"/>
                                        </p:tgtEl>
                                        <p:attrNameLst>
                                          <p:attrName>style.visibility</p:attrName>
                                        </p:attrNameLst>
                                      </p:cBhvr>
                                      <p:to>
                                        <p:strVal val="visible"/>
                                      </p:to>
                                    </p:set>
                                    <p:animEffect transition="in" filter="wipe(up)">
                                      <p:cBhvr>
                                        <p:cTn id="80" dur="500"/>
                                        <p:tgtEl>
                                          <p:spTgt spid="154734"/>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154730"/>
                                        </p:tgtEl>
                                        <p:attrNameLst>
                                          <p:attrName>style.visibility</p:attrName>
                                        </p:attrNameLst>
                                      </p:cBhvr>
                                      <p:to>
                                        <p:strVal val="visible"/>
                                      </p:to>
                                    </p:set>
                                    <p:animEffect transition="in" filter="wipe(up)">
                                      <p:cBhvr>
                                        <p:cTn id="85" dur="500"/>
                                        <p:tgtEl>
                                          <p:spTgt spid="154730"/>
                                        </p:tgtEl>
                                      </p:cBhvr>
                                    </p:animEffect>
                                  </p:childTnLst>
                                </p:cTn>
                              </p:par>
                              <p:par>
                                <p:cTn id="86" presetID="1" presetClass="entr" presetSubtype="0" fill="hold" nodeType="withEffect">
                                  <p:stCondLst>
                                    <p:cond delay="0"/>
                                  </p:stCondLst>
                                  <p:childTnLst>
                                    <p:set>
                                      <p:cBhvr>
                                        <p:cTn id="87" dur="1" fill="hold">
                                          <p:stCondLst>
                                            <p:cond delay="0"/>
                                          </p:stCondLst>
                                        </p:cTn>
                                        <p:tgtEl>
                                          <p:spTgt spid="154732"/>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154733"/>
                                        </p:tgtEl>
                                        <p:attrNameLst>
                                          <p:attrName>style.visibility</p:attrName>
                                        </p:attrNameLst>
                                      </p:cBhvr>
                                      <p:to>
                                        <p:strVal val="visible"/>
                                      </p:to>
                                    </p:set>
                                  </p:childTnLst>
                                </p:cTn>
                              </p:par>
                              <p:par>
                                <p:cTn id="90" presetID="22" presetClass="entr" presetSubtype="8" fill="hold" nodeType="withEffect">
                                  <p:stCondLst>
                                    <p:cond delay="0"/>
                                  </p:stCondLst>
                                  <p:childTnLst>
                                    <p:set>
                                      <p:cBhvr>
                                        <p:cTn id="91" dur="1" fill="hold">
                                          <p:stCondLst>
                                            <p:cond delay="0"/>
                                          </p:stCondLst>
                                        </p:cTn>
                                        <p:tgtEl>
                                          <p:spTgt spid="154729">
                                            <p:txEl>
                                              <p:pRg st="1" end="1"/>
                                            </p:txEl>
                                          </p:spTgt>
                                        </p:tgtEl>
                                        <p:attrNameLst>
                                          <p:attrName>style.visibility</p:attrName>
                                        </p:attrNameLst>
                                      </p:cBhvr>
                                      <p:to>
                                        <p:strVal val="visible"/>
                                      </p:to>
                                    </p:set>
                                    <p:animEffect transition="in" filter="wipe(left)">
                                      <p:cBhvr>
                                        <p:cTn id="92" dur="500"/>
                                        <p:tgtEl>
                                          <p:spTgt spid="154729">
                                            <p:txEl>
                                              <p:pRg st="1" end="1"/>
                                            </p:txEl>
                                          </p:spTgt>
                                        </p:tgtEl>
                                      </p:cBhvr>
                                    </p:animEffect>
                                  </p:childTnLst>
                                </p:cTn>
                              </p:par>
                              <p:par>
                                <p:cTn id="93" presetID="22" presetClass="entr" presetSubtype="8" fill="hold" nodeType="withEffect">
                                  <p:stCondLst>
                                    <p:cond delay="0"/>
                                  </p:stCondLst>
                                  <p:childTnLst>
                                    <p:set>
                                      <p:cBhvr>
                                        <p:cTn id="94" dur="1" fill="hold">
                                          <p:stCondLst>
                                            <p:cond delay="0"/>
                                          </p:stCondLst>
                                        </p:cTn>
                                        <p:tgtEl>
                                          <p:spTgt spid="154729">
                                            <p:txEl>
                                              <p:pRg st="0" end="0"/>
                                            </p:txEl>
                                          </p:spTgt>
                                        </p:tgtEl>
                                        <p:attrNameLst>
                                          <p:attrName>style.visibility</p:attrName>
                                        </p:attrNameLst>
                                      </p:cBhvr>
                                      <p:to>
                                        <p:strVal val="visible"/>
                                      </p:to>
                                    </p:set>
                                    <p:animEffect transition="in" filter="wipe(left)">
                                      <p:cBhvr>
                                        <p:cTn id="95" dur="500"/>
                                        <p:tgtEl>
                                          <p:spTgt spid="154729">
                                            <p:txEl>
                                              <p:pRg st="0" end="0"/>
                                            </p:txEl>
                                          </p:spTgt>
                                        </p:tgtEl>
                                      </p:cBhvr>
                                    </p:animEffect>
                                  </p:childTnLst>
                                </p:cTn>
                              </p:par>
                              <p:par>
                                <p:cTn id="96" presetID="22" presetClass="entr" presetSubtype="8" fill="hold" nodeType="withEffect">
                                  <p:stCondLst>
                                    <p:cond delay="0"/>
                                  </p:stCondLst>
                                  <p:childTnLst>
                                    <p:set>
                                      <p:cBhvr>
                                        <p:cTn id="97" dur="1" fill="hold">
                                          <p:stCondLst>
                                            <p:cond delay="0"/>
                                          </p:stCondLst>
                                        </p:cTn>
                                        <p:tgtEl>
                                          <p:spTgt spid="154728">
                                            <p:txEl>
                                              <p:pRg st="0" end="0"/>
                                            </p:txEl>
                                          </p:spTgt>
                                        </p:tgtEl>
                                        <p:attrNameLst>
                                          <p:attrName>style.visibility</p:attrName>
                                        </p:attrNameLst>
                                      </p:cBhvr>
                                      <p:to>
                                        <p:strVal val="visible"/>
                                      </p:to>
                                    </p:set>
                                    <p:animEffect transition="in" filter="wipe(left)">
                                      <p:cBhvr>
                                        <p:cTn id="98" dur="500"/>
                                        <p:tgtEl>
                                          <p:spTgt spid="154728">
                                            <p:txEl>
                                              <p:pRg st="0" end="0"/>
                                            </p:txEl>
                                          </p:spTgt>
                                        </p:tgtEl>
                                      </p:cBhvr>
                                    </p:animEffect>
                                  </p:childTnLst>
                                </p:cTn>
                              </p:par>
                              <p:par>
                                <p:cTn id="99" presetID="22" presetClass="entr" presetSubtype="8" fill="hold" nodeType="withEffect">
                                  <p:stCondLst>
                                    <p:cond delay="0"/>
                                  </p:stCondLst>
                                  <p:childTnLst>
                                    <p:set>
                                      <p:cBhvr>
                                        <p:cTn id="100" dur="1" fill="hold">
                                          <p:stCondLst>
                                            <p:cond delay="0"/>
                                          </p:stCondLst>
                                        </p:cTn>
                                        <p:tgtEl>
                                          <p:spTgt spid="154729">
                                            <p:txEl>
                                              <p:pRg st="2" end="2"/>
                                            </p:txEl>
                                          </p:spTgt>
                                        </p:tgtEl>
                                        <p:attrNameLst>
                                          <p:attrName>style.visibility</p:attrName>
                                        </p:attrNameLst>
                                      </p:cBhvr>
                                      <p:to>
                                        <p:strVal val="visible"/>
                                      </p:to>
                                    </p:set>
                                    <p:animEffect transition="in" filter="wipe(left)">
                                      <p:cBhvr>
                                        <p:cTn id="101" dur="500"/>
                                        <p:tgtEl>
                                          <p:spTgt spid="154729">
                                            <p:txEl>
                                              <p:pRg st="2" end="2"/>
                                            </p:txEl>
                                          </p:spTgt>
                                        </p:tgtEl>
                                      </p:cBhvr>
                                    </p:animEffect>
                                  </p:childTnLst>
                                </p:cTn>
                              </p:par>
                              <p:par>
                                <p:cTn id="102" presetID="22" presetClass="entr" presetSubtype="8" fill="hold" nodeType="withEffect">
                                  <p:stCondLst>
                                    <p:cond delay="0"/>
                                  </p:stCondLst>
                                  <p:childTnLst>
                                    <p:set>
                                      <p:cBhvr>
                                        <p:cTn id="103" dur="1" fill="hold">
                                          <p:stCondLst>
                                            <p:cond delay="0"/>
                                          </p:stCondLst>
                                        </p:cTn>
                                        <p:tgtEl>
                                          <p:spTgt spid="154728">
                                            <p:txEl>
                                              <p:pRg st="1" end="1"/>
                                            </p:txEl>
                                          </p:spTgt>
                                        </p:tgtEl>
                                        <p:attrNameLst>
                                          <p:attrName>style.visibility</p:attrName>
                                        </p:attrNameLst>
                                      </p:cBhvr>
                                      <p:to>
                                        <p:strVal val="visible"/>
                                      </p:to>
                                    </p:set>
                                    <p:animEffect transition="in" filter="wipe(left)">
                                      <p:cBhvr>
                                        <p:cTn id="104" dur="500"/>
                                        <p:tgtEl>
                                          <p:spTgt spid="154728">
                                            <p:txEl>
                                              <p:pRg st="1" end="1"/>
                                            </p:txEl>
                                          </p:spTgt>
                                        </p:tgtEl>
                                      </p:cBhvr>
                                    </p:animEffect>
                                  </p:childTnLst>
                                </p:cTn>
                              </p:par>
                              <p:par>
                                <p:cTn id="105" presetID="22" presetClass="entr" presetSubtype="8" fill="hold" nodeType="withEffect">
                                  <p:stCondLst>
                                    <p:cond delay="0"/>
                                  </p:stCondLst>
                                  <p:childTnLst>
                                    <p:set>
                                      <p:cBhvr>
                                        <p:cTn id="106" dur="1" fill="hold">
                                          <p:stCondLst>
                                            <p:cond delay="0"/>
                                          </p:stCondLst>
                                        </p:cTn>
                                        <p:tgtEl>
                                          <p:spTgt spid="154728">
                                            <p:txEl>
                                              <p:pRg st="2" end="2"/>
                                            </p:txEl>
                                          </p:spTgt>
                                        </p:tgtEl>
                                        <p:attrNameLst>
                                          <p:attrName>style.visibility</p:attrName>
                                        </p:attrNameLst>
                                      </p:cBhvr>
                                      <p:to>
                                        <p:strVal val="visible"/>
                                      </p:to>
                                    </p:set>
                                    <p:animEffect transition="in" filter="wipe(left)">
                                      <p:cBhvr>
                                        <p:cTn id="107" dur="500"/>
                                        <p:tgtEl>
                                          <p:spTgt spid="154728">
                                            <p:txEl>
                                              <p:pRg st="2" end="2"/>
                                            </p:txEl>
                                          </p:spTgt>
                                        </p:tgtEl>
                                      </p:cBhvr>
                                    </p:animEffect>
                                  </p:childTnLst>
                                </p:cTn>
                              </p:par>
                              <p:par>
                                <p:cTn id="108" presetID="22" presetClass="entr" presetSubtype="8" fill="hold" nodeType="withEffect">
                                  <p:stCondLst>
                                    <p:cond delay="0"/>
                                  </p:stCondLst>
                                  <p:childTnLst>
                                    <p:set>
                                      <p:cBhvr>
                                        <p:cTn id="109" dur="1" fill="hold">
                                          <p:stCondLst>
                                            <p:cond delay="0"/>
                                          </p:stCondLst>
                                        </p:cTn>
                                        <p:tgtEl>
                                          <p:spTgt spid="154729">
                                            <p:txEl>
                                              <p:pRg st="3" end="3"/>
                                            </p:txEl>
                                          </p:spTgt>
                                        </p:tgtEl>
                                        <p:attrNameLst>
                                          <p:attrName>style.visibility</p:attrName>
                                        </p:attrNameLst>
                                      </p:cBhvr>
                                      <p:to>
                                        <p:strVal val="visible"/>
                                      </p:to>
                                    </p:set>
                                    <p:animEffect transition="in" filter="wipe(left)">
                                      <p:cBhvr>
                                        <p:cTn id="110" dur="500"/>
                                        <p:tgtEl>
                                          <p:spTgt spid="154729">
                                            <p:txEl>
                                              <p:pRg st="3" end="3"/>
                                            </p:txEl>
                                          </p:spTgt>
                                        </p:tgtEl>
                                      </p:cBhvr>
                                    </p:animEffect>
                                  </p:childTnLst>
                                </p:cTn>
                              </p:par>
                              <p:par>
                                <p:cTn id="111" presetID="22" presetClass="entr" presetSubtype="8" fill="hold" nodeType="withEffect">
                                  <p:stCondLst>
                                    <p:cond delay="0"/>
                                  </p:stCondLst>
                                  <p:childTnLst>
                                    <p:set>
                                      <p:cBhvr>
                                        <p:cTn id="112" dur="1" fill="hold">
                                          <p:stCondLst>
                                            <p:cond delay="0"/>
                                          </p:stCondLst>
                                        </p:cTn>
                                        <p:tgtEl>
                                          <p:spTgt spid="154728">
                                            <p:txEl>
                                              <p:pRg st="3" end="3"/>
                                            </p:txEl>
                                          </p:spTgt>
                                        </p:tgtEl>
                                        <p:attrNameLst>
                                          <p:attrName>style.visibility</p:attrName>
                                        </p:attrNameLst>
                                      </p:cBhvr>
                                      <p:to>
                                        <p:strVal val="visible"/>
                                      </p:to>
                                    </p:set>
                                    <p:animEffect transition="in" filter="wipe(left)">
                                      <p:cBhvr>
                                        <p:cTn id="113" dur="500"/>
                                        <p:tgtEl>
                                          <p:spTgt spid="154728">
                                            <p:txEl>
                                              <p:pRg st="3" end="3"/>
                                            </p:txEl>
                                          </p:spTgt>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54747"/>
                                        </p:tgtEl>
                                        <p:attrNameLst>
                                          <p:attrName>style.visibility</p:attrName>
                                        </p:attrNameLst>
                                      </p:cBhvr>
                                      <p:to>
                                        <p:strVal val="visible"/>
                                      </p:to>
                                    </p:set>
                                    <p:animEffect transition="in" filter="dissolve">
                                      <p:cBhvr>
                                        <p:cTn id="116" dur="500"/>
                                        <p:tgtEl>
                                          <p:spTgt spid="154747"/>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54748"/>
                                        </p:tgtEl>
                                        <p:attrNameLst>
                                          <p:attrName>style.visibility</p:attrName>
                                        </p:attrNameLst>
                                      </p:cBhvr>
                                      <p:to>
                                        <p:strVal val="visible"/>
                                      </p:to>
                                    </p:set>
                                    <p:animEffect transition="in" filter="dissolve">
                                      <p:cBhvr>
                                        <p:cTn id="119" dur="500"/>
                                        <p:tgtEl>
                                          <p:spTgt spid="154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30" grpId="0"/>
      <p:bldP spid="154734" grpId="0"/>
      <p:bldP spid="154715" grpId="0"/>
      <p:bldP spid="154716" grpId="0"/>
      <p:bldP spid="154717" grpId="0"/>
      <p:bldP spid="154718" grpId="0"/>
      <p:bldP spid="154720" grpId="0"/>
      <p:bldP spid="154721" grpId="0"/>
      <p:bldP spid="154724" grpId="0"/>
      <p:bldP spid="154725" grpId="0"/>
      <p:bldP spid="154747" grpId="0" animBg="1"/>
      <p:bldP spid="15474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0" y="585788"/>
            <a:ext cx="577056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000" b="1" dirty="0">
                <a:latin typeface="Times New Roman" panose="02020603050405020304" pitchFamily="18" charset="0"/>
              </a:rPr>
              <a:t>1</a:t>
            </a:r>
            <a:r>
              <a:rPr kumimoji="1" lang="zh-CN" altLang="en-US" sz="3000" b="1" dirty="0">
                <a:latin typeface="Times New Roman" panose="02020603050405020304" pitchFamily="18" charset="0"/>
              </a:rPr>
              <a:t>、</a:t>
            </a:r>
            <a:r>
              <a:rPr kumimoji="1" lang="zh-CN" altLang="en-US" sz="3000" b="1" dirty="0">
                <a:solidFill>
                  <a:srgbClr val="FF0000"/>
                </a:solidFill>
                <a:latin typeface="Times New Roman" panose="02020603050405020304" pitchFamily="18" charset="0"/>
              </a:rPr>
              <a:t>非基变量</a:t>
            </a:r>
            <a:r>
              <a:rPr kumimoji="1" lang="en-US" altLang="zh-CN" sz="3000" b="1" i="1" dirty="0" err="1">
                <a:latin typeface="Times New Roman" panose="02020603050405020304" pitchFamily="18" charset="0"/>
              </a:rPr>
              <a:t>x</a:t>
            </a:r>
            <a:r>
              <a:rPr kumimoji="1" lang="en-US" altLang="zh-CN" sz="3000" b="1" i="1" baseline="-25000" dirty="0" err="1">
                <a:latin typeface="Times New Roman" panose="02020603050405020304" pitchFamily="18" charset="0"/>
              </a:rPr>
              <a:t>k</a:t>
            </a:r>
            <a:r>
              <a:rPr kumimoji="1" lang="zh-CN" altLang="en-US" sz="3000" b="1" dirty="0">
                <a:latin typeface="Times New Roman" panose="02020603050405020304" pitchFamily="18" charset="0"/>
              </a:rPr>
              <a:t>的系数</a:t>
            </a:r>
            <a:r>
              <a:rPr kumimoji="1" lang="en-US" altLang="zh-CN" sz="3000" b="1" i="1" dirty="0">
                <a:latin typeface="Times New Roman" panose="02020603050405020304" pitchFamily="18" charset="0"/>
              </a:rPr>
              <a:t>c</a:t>
            </a:r>
            <a:r>
              <a:rPr kumimoji="1" lang="en-US" altLang="zh-CN" sz="3000" b="1" i="1" baseline="-25000" dirty="0">
                <a:latin typeface="Times New Roman" panose="02020603050405020304" pitchFamily="18" charset="0"/>
              </a:rPr>
              <a:t>k</a:t>
            </a:r>
            <a:r>
              <a:rPr kumimoji="1" lang="zh-CN" altLang="en-US" sz="3000" b="1" dirty="0">
                <a:latin typeface="Times New Roman" panose="02020603050405020304" pitchFamily="18" charset="0"/>
              </a:rPr>
              <a:t>改变为</a:t>
            </a:r>
            <a:r>
              <a:rPr kumimoji="1" lang="en-US" altLang="zh-CN" sz="3000" b="1" i="1" dirty="0" err="1">
                <a:latin typeface="Times New Roman" panose="02020603050405020304" pitchFamily="18" charset="0"/>
              </a:rPr>
              <a:t>c</a:t>
            </a:r>
            <a:r>
              <a:rPr kumimoji="1" lang="en-US" altLang="zh-CN" sz="3000" b="1" i="1" dirty="0" err="1">
                <a:latin typeface="Tahoma" panose="020B0604030504040204" pitchFamily="34" charset="0"/>
              </a:rPr>
              <a:t>’</a:t>
            </a:r>
            <a:r>
              <a:rPr kumimoji="1" lang="en-US" altLang="zh-CN" sz="3000" b="1" i="1" baseline="-25000" dirty="0" err="1">
                <a:latin typeface="Times New Roman" panose="02020603050405020304" pitchFamily="18" charset="0"/>
              </a:rPr>
              <a:t>k</a:t>
            </a:r>
            <a:endParaRPr kumimoji="1" lang="en-US" altLang="zh-CN" sz="3000" b="1" i="1" dirty="0">
              <a:latin typeface="Times New Roman" panose="02020603050405020304" pitchFamily="18" charset="0"/>
            </a:endParaRPr>
          </a:p>
        </p:txBody>
      </p:sp>
      <p:sp>
        <p:nvSpPr>
          <p:cNvPr id="3" name="Rectangle 3"/>
          <p:cNvSpPr>
            <a:spLocks noChangeArrowheads="1"/>
          </p:cNvSpPr>
          <p:nvPr/>
        </p:nvSpPr>
        <p:spPr bwMode="auto">
          <a:xfrm>
            <a:off x="838200" y="1279525"/>
            <a:ext cx="7189788" cy="709613"/>
          </a:xfrm>
          <a:prstGeom prst="rect">
            <a:avLst/>
          </a:prstGeom>
          <a:solidFill>
            <a:schemeClr val="bg1"/>
          </a:solid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800" b="1">
                <a:latin typeface="Times New Roman" panose="02020603050405020304" pitchFamily="18" charset="0"/>
              </a:rPr>
              <a:t>考虑检验数：</a:t>
            </a:r>
            <a:r>
              <a:rPr kumimoji="1" lang="en-US" altLang="zh-CN" sz="2800" b="1" i="1">
                <a:latin typeface="Times New Roman" panose="02020603050405020304" pitchFamily="18" charset="0"/>
              </a:rPr>
              <a:t>z</a:t>
            </a:r>
            <a:r>
              <a:rPr kumimoji="1" lang="en-US" altLang="zh-CN" sz="2800" b="1" i="1" baseline="-25000">
                <a:latin typeface="Times New Roman" panose="02020603050405020304" pitchFamily="18" charset="0"/>
              </a:rPr>
              <a:t>j</a:t>
            </a:r>
            <a:r>
              <a:rPr kumimoji="1" lang="en-US" altLang="zh-CN" sz="2800" b="1" i="1">
                <a:latin typeface="Times New Roman" panose="02020603050405020304" pitchFamily="18" charset="0"/>
              </a:rPr>
              <a:t>-c</a:t>
            </a:r>
            <a:r>
              <a:rPr kumimoji="1" lang="en-US" altLang="zh-CN" sz="2800" b="1" i="1" baseline="-25000">
                <a:latin typeface="Times New Roman" panose="02020603050405020304" pitchFamily="18" charset="0"/>
              </a:rPr>
              <a:t>j</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c</a:t>
            </a:r>
            <a:r>
              <a:rPr kumimoji="1" lang="en-US" altLang="zh-CN" sz="2800" b="1" i="1" baseline="-25000">
                <a:latin typeface="Times New Roman" panose="02020603050405020304" pitchFamily="18" charset="0"/>
              </a:rPr>
              <a:t>B</a:t>
            </a:r>
            <a:r>
              <a:rPr kumimoji="1" lang="en-US" altLang="zh-CN" sz="2800" b="1" i="1">
                <a:latin typeface="Times New Roman" panose="02020603050405020304" pitchFamily="18" charset="0"/>
              </a:rPr>
              <a:t>B</a:t>
            </a:r>
            <a:r>
              <a:rPr kumimoji="1" lang="en-US" altLang="zh-CN" sz="2800" b="1" baseline="30000">
                <a:latin typeface="Times New Roman" panose="02020603050405020304" pitchFamily="18" charset="0"/>
              </a:rPr>
              <a:t>-1</a:t>
            </a:r>
            <a:r>
              <a:rPr kumimoji="1" lang="en-US" altLang="zh-CN" sz="2800" b="1" i="1">
                <a:latin typeface="Times New Roman" panose="02020603050405020304" pitchFamily="18" charset="0"/>
              </a:rPr>
              <a:t>P</a:t>
            </a:r>
            <a:r>
              <a:rPr kumimoji="1" lang="en-US" altLang="zh-CN" sz="2800" b="1" i="1" baseline="-25000">
                <a:latin typeface="Times New Roman" panose="02020603050405020304" pitchFamily="18" charset="0"/>
              </a:rPr>
              <a:t>j</a:t>
            </a:r>
            <a:r>
              <a:rPr kumimoji="1" lang="en-US" altLang="zh-CN" sz="2800" b="1" i="1">
                <a:latin typeface="Times New Roman" panose="02020603050405020304" pitchFamily="18" charset="0"/>
              </a:rPr>
              <a:t>-c</a:t>
            </a:r>
            <a:r>
              <a:rPr kumimoji="1" lang="en-US" altLang="zh-CN" sz="2800" b="1" i="1" baseline="-25000">
                <a:latin typeface="Times New Roman" panose="02020603050405020304" pitchFamily="18" charset="0"/>
              </a:rPr>
              <a:t>j  </a:t>
            </a:r>
            <a:r>
              <a:rPr kumimoji="1" lang="en-US" altLang="zh-CN" sz="2800" b="1" baseline="-25000">
                <a:latin typeface="Times New Roman" panose="02020603050405020304" pitchFamily="18" charset="0"/>
              </a:rPr>
              <a:t>       </a:t>
            </a:r>
            <a:r>
              <a:rPr kumimoji="1" lang="en-US" altLang="zh-CN" sz="2800" b="1" i="1" baseline="-25000">
                <a:latin typeface="Times New Roman" panose="02020603050405020304" pitchFamily="18" charset="0"/>
              </a:rPr>
              <a:t> </a:t>
            </a:r>
            <a:r>
              <a:rPr kumimoji="1" lang="en-US" altLang="zh-CN" sz="2800" b="1" i="1">
                <a:latin typeface="Times New Roman" panose="02020603050405020304" pitchFamily="18" charset="0"/>
              </a:rPr>
              <a:t>j</a:t>
            </a:r>
            <a:r>
              <a:rPr kumimoji="1" lang="zh-CN" altLang="en-US" sz="2800" b="1">
                <a:latin typeface="Times New Roman" panose="02020603050405020304" pitchFamily="18" charset="0"/>
              </a:rPr>
              <a:t>为非基变量下标</a:t>
            </a:r>
          </a:p>
        </p:txBody>
      </p:sp>
      <p:graphicFrame>
        <p:nvGraphicFramePr>
          <p:cNvPr id="4" name="Object 6"/>
          <p:cNvGraphicFramePr>
            <a:graphicFrameLocks noChangeAspect="1"/>
          </p:cNvGraphicFramePr>
          <p:nvPr/>
        </p:nvGraphicFramePr>
        <p:xfrm>
          <a:off x="1041400" y="2117725"/>
          <a:ext cx="5762625" cy="2967038"/>
        </p:xfrm>
        <a:graphic>
          <a:graphicData uri="http://schemas.openxmlformats.org/presentationml/2006/ole">
            <mc:AlternateContent xmlns:mc="http://schemas.openxmlformats.org/markup-compatibility/2006">
              <mc:Choice xmlns:v="urn:schemas-microsoft-com:vml" Requires="v">
                <p:oleObj spid="_x0000_s145490" name="Equation" r:id="rId3" imgW="2514600" imgH="1295280" progId="Equation.DSMT4">
                  <p:embed/>
                </p:oleObj>
              </mc:Choice>
              <mc:Fallback>
                <p:oleObj name="Equation" r:id="rId3" imgW="2514600" imgH="1295280" progId="Equation.DSMT4">
                  <p:embed/>
                  <p:pic>
                    <p:nvPicPr>
                      <p:cNvPr id="2663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400" y="2117725"/>
                        <a:ext cx="5762625" cy="296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7"/>
          <p:cNvSpPr>
            <a:spLocks noChangeArrowheads="1"/>
          </p:cNvSpPr>
          <p:nvPr/>
        </p:nvSpPr>
        <p:spPr bwMode="auto">
          <a:xfrm>
            <a:off x="228600" y="5229225"/>
            <a:ext cx="7583488" cy="1152525"/>
          </a:xfrm>
          <a:prstGeom prst="rect">
            <a:avLst/>
          </a:prstGeom>
          <a:solidFill>
            <a:schemeClr val="bg1"/>
          </a:solid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rPr>
              <a:t>               </a:t>
            </a:r>
            <a:r>
              <a:rPr kumimoji="1" lang="zh-CN" altLang="en-US" sz="2800" b="1">
                <a:latin typeface="Times New Roman" panose="02020603050405020304" pitchFamily="18" charset="0"/>
              </a:rPr>
              <a:t>在原单纯形表中将</a:t>
            </a:r>
            <a:r>
              <a:rPr kumimoji="1" lang="en-US" altLang="zh-CN" sz="2800" b="1" i="1">
                <a:latin typeface="Times New Roman" panose="02020603050405020304" pitchFamily="18" charset="0"/>
              </a:rPr>
              <a:t>z</a:t>
            </a:r>
            <a:r>
              <a:rPr kumimoji="1" lang="en-US" altLang="zh-CN" sz="2800" b="1" i="1" baseline="-25000">
                <a:latin typeface="Times New Roman" panose="02020603050405020304" pitchFamily="18" charset="0"/>
              </a:rPr>
              <a:t>k</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c</a:t>
            </a:r>
            <a:r>
              <a:rPr kumimoji="1" lang="en-US" altLang="zh-CN" sz="2800" b="1" i="1" baseline="-25000">
                <a:latin typeface="Times New Roman" panose="02020603050405020304" pitchFamily="18" charset="0"/>
              </a:rPr>
              <a:t>k</a:t>
            </a:r>
            <a:r>
              <a:rPr kumimoji="1" lang="zh-CN" altLang="en-US" sz="2800" b="1">
                <a:latin typeface="Times New Roman" panose="02020603050405020304" pitchFamily="18" charset="0"/>
              </a:rPr>
              <a:t>换成</a:t>
            </a:r>
            <a:r>
              <a:rPr kumimoji="1" lang="en-US" altLang="zh-CN" sz="2800" b="1" i="1">
                <a:latin typeface="Times New Roman" panose="02020603050405020304" pitchFamily="18" charset="0"/>
              </a:rPr>
              <a:t>z</a:t>
            </a:r>
            <a:r>
              <a:rPr kumimoji="1" lang="en-US" altLang="zh-CN" sz="2800" b="1" i="1" baseline="-25000">
                <a:latin typeface="Times New Roman" panose="02020603050405020304" pitchFamily="18" charset="0"/>
              </a:rPr>
              <a:t>k</a:t>
            </a:r>
            <a:r>
              <a:rPr kumimoji="1" lang="en-US" altLang="zh-CN" sz="2800" b="1">
                <a:latin typeface="Tahoma" panose="020B0604030504040204" pitchFamily="34" charset="0"/>
              </a:rPr>
              <a:t>’</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c</a:t>
            </a:r>
            <a:r>
              <a:rPr kumimoji="1" lang="en-US" altLang="zh-CN" sz="2800" b="1" i="1" baseline="-25000">
                <a:latin typeface="Times New Roman" panose="02020603050405020304" pitchFamily="18" charset="0"/>
              </a:rPr>
              <a:t>k</a:t>
            </a:r>
            <a:r>
              <a:rPr kumimoji="1" lang="en-US" altLang="zh-CN" sz="2800" b="1">
                <a:latin typeface="Tahoma" panose="020B0604030504040204" pitchFamily="34" charset="0"/>
              </a:rPr>
              <a:t>’</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然后在</a:t>
            </a:r>
          </a:p>
          <a:p>
            <a:pPr algn="ctr"/>
            <a:r>
              <a:rPr kumimoji="1" lang="zh-CN" altLang="en-US" sz="2800" b="1">
                <a:latin typeface="Times New Roman" panose="02020603050405020304" pitchFamily="18" charset="0"/>
              </a:rPr>
              <a:t>原表中用单纯性法求新问题的解。</a:t>
            </a:r>
          </a:p>
        </p:txBody>
      </p:sp>
    </p:spTree>
    <p:extLst>
      <p:ext uri="{BB962C8B-B14F-4D97-AF65-F5344CB8AC3E}">
        <p14:creationId xmlns:p14="http://schemas.microsoft.com/office/powerpoint/2010/main" val="22610021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out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914400" y="12954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zh-CN" sz="2400" b="1">
              <a:solidFill>
                <a:srgbClr val="FFFF66"/>
              </a:solidFill>
              <a:latin typeface="Times New Roman" panose="02020603050405020304" pitchFamily="18" charset="0"/>
            </a:endParaRPr>
          </a:p>
        </p:txBody>
      </p:sp>
      <p:graphicFrame>
        <p:nvGraphicFramePr>
          <p:cNvPr id="3" name="Object 3"/>
          <p:cNvGraphicFramePr>
            <a:graphicFrameLocks noChangeAspect="1"/>
          </p:cNvGraphicFramePr>
          <p:nvPr/>
        </p:nvGraphicFramePr>
        <p:xfrm>
          <a:off x="573088" y="1412875"/>
          <a:ext cx="2957512" cy="750888"/>
        </p:xfrm>
        <a:graphic>
          <a:graphicData uri="http://schemas.openxmlformats.org/presentationml/2006/ole">
            <mc:AlternateContent xmlns:mc="http://schemas.openxmlformats.org/markup-compatibility/2006">
              <mc:Choice xmlns:v="urn:schemas-microsoft-com:vml" Requires="v">
                <p:oleObj spid="_x0000_s166919" name="Equation" r:id="rId3" imgW="952200" imgH="241200" progId="Equation.DSMT4">
                  <p:embed/>
                </p:oleObj>
              </mc:Choice>
              <mc:Fallback>
                <p:oleObj name="Equation" r:id="rId3" imgW="952200" imgH="241200" progId="Equation.DSMT4">
                  <p:embed/>
                  <p:pic>
                    <p:nvPicPr>
                      <p:cNvPr id="3" name="Object 3"/>
                      <p:cNvPicPr>
                        <a:picLocks noChangeAspect="1" noChangeArrowheads="1"/>
                      </p:cNvPicPr>
                      <p:nvPr/>
                    </p:nvPicPr>
                    <p:blipFill>
                      <a:blip r:embed="rId4"/>
                      <a:srcRect/>
                      <a:stretch>
                        <a:fillRect/>
                      </a:stretch>
                    </p:blipFill>
                    <p:spPr bwMode="auto">
                      <a:xfrm>
                        <a:off x="573088" y="1412875"/>
                        <a:ext cx="2957512" cy="750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4"/>
          <p:cNvSpPr txBox="1">
            <a:spLocks noChangeArrowheads="1"/>
          </p:cNvSpPr>
          <p:nvPr/>
        </p:nvSpPr>
        <p:spPr bwMode="auto">
          <a:xfrm>
            <a:off x="3200400" y="1600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zh-CN" sz="2400" b="1">
              <a:solidFill>
                <a:srgbClr val="FFFF66"/>
              </a:solidFill>
              <a:latin typeface="Times New Roman" panose="02020603050405020304" pitchFamily="18" charset="0"/>
            </a:endParaRPr>
          </a:p>
        </p:txBody>
      </p:sp>
      <p:graphicFrame>
        <p:nvGraphicFramePr>
          <p:cNvPr id="5" name="Object 5"/>
          <p:cNvGraphicFramePr>
            <a:graphicFrameLocks noChangeAspect="1"/>
          </p:cNvGraphicFramePr>
          <p:nvPr/>
        </p:nvGraphicFramePr>
        <p:xfrm>
          <a:off x="3455988" y="1481138"/>
          <a:ext cx="3529012" cy="687387"/>
        </p:xfrm>
        <a:graphic>
          <a:graphicData uri="http://schemas.openxmlformats.org/presentationml/2006/ole">
            <mc:AlternateContent xmlns:mc="http://schemas.openxmlformats.org/markup-compatibility/2006">
              <mc:Choice xmlns:v="urn:schemas-microsoft-com:vml" Requires="v">
                <p:oleObj spid="_x0000_s166920" name="Equation" r:id="rId5" imgW="1231560" imgH="241200" progId="Equation.DSMT4">
                  <p:embed/>
                </p:oleObj>
              </mc:Choice>
              <mc:Fallback>
                <p:oleObj name="Equation" r:id="rId5" imgW="1231560" imgH="241200" progId="Equation.DSMT4">
                  <p:embed/>
                  <p:pic>
                    <p:nvPicPr>
                      <p:cNvPr id="5" name="Object 5"/>
                      <p:cNvPicPr>
                        <a:picLocks noChangeAspect="1" noChangeArrowheads="1"/>
                      </p:cNvPicPr>
                      <p:nvPr/>
                    </p:nvPicPr>
                    <p:blipFill>
                      <a:blip r:embed="rId6"/>
                      <a:srcRect/>
                      <a:stretch>
                        <a:fillRect/>
                      </a:stretch>
                    </p:blipFill>
                    <p:spPr bwMode="auto">
                      <a:xfrm>
                        <a:off x="3455988" y="1481138"/>
                        <a:ext cx="3529012"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p:cNvGraphicFramePr>
            <a:graphicFrameLocks noChangeAspect="1"/>
          </p:cNvGraphicFramePr>
          <p:nvPr/>
        </p:nvGraphicFramePr>
        <p:xfrm>
          <a:off x="1020763" y="2122488"/>
          <a:ext cx="3532187" cy="692150"/>
        </p:xfrm>
        <a:graphic>
          <a:graphicData uri="http://schemas.openxmlformats.org/presentationml/2006/ole">
            <mc:AlternateContent xmlns:mc="http://schemas.openxmlformats.org/markup-compatibility/2006">
              <mc:Choice xmlns:v="urn:schemas-microsoft-com:vml" Requires="v">
                <p:oleObj spid="_x0000_s166921" name="Equation" r:id="rId7" imgW="1231560" imgH="241200" progId="Equation.DSMT4">
                  <p:embed/>
                </p:oleObj>
              </mc:Choice>
              <mc:Fallback>
                <p:oleObj name="Equation" r:id="rId7" imgW="1231560" imgH="241200" progId="Equation.DSMT4">
                  <p:embed/>
                  <p:pic>
                    <p:nvPicPr>
                      <p:cNvPr id="6" name="Object 6"/>
                      <p:cNvPicPr>
                        <a:picLocks noChangeAspect="1" noChangeArrowheads="1"/>
                      </p:cNvPicPr>
                      <p:nvPr/>
                    </p:nvPicPr>
                    <p:blipFill>
                      <a:blip r:embed="rId8"/>
                      <a:srcRect/>
                      <a:stretch>
                        <a:fillRect/>
                      </a:stretch>
                    </p:blipFill>
                    <p:spPr bwMode="auto">
                      <a:xfrm>
                        <a:off x="1020763" y="2122488"/>
                        <a:ext cx="3532187" cy="69215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7"/>
          <p:cNvSpPr txBox="1">
            <a:spLocks noChangeArrowheads="1"/>
          </p:cNvSpPr>
          <p:nvPr/>
        </p:nvSpPr>
        <p:spPr bwMode="auto">
          <a:xfrm>
            <a:off x="3810000" y="23622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zh-CN" sz="2400" b="1">
              <a:solidFill>
                <a:srgbClr val="FFFF66"/>
              </a:solidFill>
              <a:latin typeface="Times New Roman" panose="02020603050405020304" pitchFamily="18" charset="0"/>
            </a:endParaRPr>
          </a:p>
        </p:txBody>
      </p:sp>
      <p:graphicFrame>
        <p:nvGraphicFramePr>
          <p:cNvPr id="8" name="Object 8"/>
          <p:cNvGraphicFramePr>
            <a:graphicFrameLocks noChangeAspect="1"/>
          </p:cNvGraphicFramePr>
          <p:nvPr/>
        </p:nvGraphicFramePr>
        <p:xfrm>
          <a:off x="4530725" y="2163763"/>
          <a:ext cx="1985963" cy="669925"/>
        </p:xfrm>
        <a:graphic>
          <a:graphicData uri="http://schemas.openxmlformats.org/presentationml/2006/ole">
            <mc:AlternateContent xmlns:mc="http://schemas.openxmlformats.org/markup-compatibility/2006">
              <mc:Choice xmlns:v="urn:schemas-microsoft-com:vml" Requires="v">
                <p:oleObj spid="_x0000_s166922" name="Equation" r:id="rId9" imgW="672840" imgH="228600" progId="Equation.DSMT4">
                  <p:embed/>
                </p:oleObj>
              </mc:Choice>
              <mc:Fallback>
                <p:oleObj name="Equation" r:id="rId9" imgW="672840" imgH="228600" progId="Equation.DSMT4">
                  <p:embed/>
                  <p:pic>
                    <p:nvPicPr>
                      <p:cNvPr id="8" name="Object 8"/>
                      <p:cNvPicPr>
                        <a:picLocks noChangeAspect="1" noChangeArrowheads="1"/>
                      </p:cNvPicPr>
                      <p:nvPr/>
                    </p:nvPicPr>
                    <p:blipFill>
                      <a:blip r:embed="rId10"/>
                      <a:srcRect/>
                      <a:stretch>
                        <a:fillRect/>
                      </a:stretch>
                    </p:blipFill>
                    <p:spPr bwMode="auto">
                      <a:xfrm>
                        <a:off x="4530725" y="2163763"/>
                        <a:ext cx="1985963"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9"/>
          <p:cNvSpPr txBox="1">
            <a:spLocks noChangeArrowheads="1"/>
          </p:cNvSpPr>
          <p:nvPr/>
        </p:nvSpPr>
        <p:spPr bwMode="auto">
          <a:xfrm>
            <a:off x="587061" y="3014617"/>
            <a:ext cx="49323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dirty="0">
                <a:latin typeface="Times New Roman" panose="02020603050405020304" pitchFamily="18" charset="0"/>
              </a:rPr>
              <a:t>若要保持最优性不变</a:t>
            </a:r>
          </a:p>
        </p:txBody>
      </p:sp>
      <p:sp>
        <p:nvSpPr>
          <p:cNvPr id="10" name="Text Box 10"/>
          <p:cNvSpPr txBox="1">
            <a:spLocks noChangeArrowheads="1"/>
          </p:cNvSpPr>
          <p:nvPr/>
        </p:nvSpPr>
        <p:spPr bwMode="auto">
          <a:xfrm>
            <a:off x="1447800" y="3657600"/>
            <a:ext cx="480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zh-CN" sz="2400" b="1">
              <a:solidFill>
                <a:srgbClr val="FFFF66"/>
              </a:solidFill>
              <a:latin typeface="Times New Roman" panose="02020603050405020304" pitchFamily="18" charset="0"/>
            </a:endParaRPr>
          </a:p>
        </p:txBody>
      </p:sp>
      <p:graphicFrame>
        <p:nvGraphicFramePr>
          <p:cNvPr id="11" name="Object 11"/>
          <p:cNvGraphicFramePr>
            <a:graphicFrameLocks noChangeAspect="1"/>
          </p:cNvGraphicFramePr>
          <p:nvPr/>
        </p:nvGraphicFramePr>
        <p:xfrm>
          <a:off x="641350" y="3835400"/>
          <a:ext cx="7820025" cy="746125"/>
        </p:xfrm>
        <a:graphic>
          <a:graphicData uri="http://schemas.openxmlformats.org/presentationml/2006/ole">
            <mc:AlternateContent xmlns:mc="http://schemas.openxmlformats.org/markup-compatibility/2006">
              <mc:Choice xmlns:v="urn:schemas-microsoft-com:vml" Requires="v">
                <p:oleObj spid="_x0000_s166923" name="Equation" r:id="rId11" imgW="2273040" imgH="241200" progId="Equation.DSMT4">
                  <p:embed/>
                </p:oleObj>
              </mc:Choice>
              <mc:Fallback>
                <p:oleObj name="Equation" r:id="rId11" imgW="2273040" imgH="241200" progId="Equation.DSMT4">
                  <p:embed/>
                  <p:pic>
                    <p:nvPicPr>
                      <p:cNvPr id="11" name="Object 11"/>
                      <p:cNvPicPr>
                        <a:picLocks noChangeAspect="1" noChangeArrowheads="1"/>
                      </p:cNvPicPr>
                      <p:nvPr/>
                    </p:nvPicPr>
                    <p:blipFill>
                      <a:blip r:embed="rId12"/>
                      <a:srcRect/>
                      <a:stretch>
                        <a:fillRect/>
                      </a:stretch>
                    </p:blipFill>
                    <p:spPr bwMode="auto">
                      <a:xfrm>
                        <a:off x="641350" y="3835400"/>
                        <a:ext cx="7820025" cy="746125"/>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2"/>
          <p:cNvSpPr txBox="1">
            <a:spLocks noChangeArrowheads="1"/>
          </p:cNvSpPr>
          <p:nvPr/>
        </p:nvSpPr>
        <p:spPr bwMode="auto">
          <a:xfrm>
            <a:off x="5715000" y="20574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zh-CN" sz="2400" b="1">
              <a:solidFill>
                <a:srgbClr val="FFFF66"/>
              </a:solidFill>
              <a:latin typeface="Times New Roman" panose="02020603050405020304" pitchFamily="18" charset="0"/>
            </a:endParaRPr>
          </a:p>
        </p:txBody>
      </p:sp>
      <p:sp>
        <p:nvSpPr>
          <p:cNvPr id="14" name="Line 16"/>
          <p:cNvSpPr>
            <a:spLocks noChangeShapeType="1"/>
          </p:cNvSpPr>
          <p:nvPr/>
        </p:nvSpPr>
        <p:spPr bwMode="auto">
          <a:xfrm>
            <a:off x="6877050" y="4508500"/>
            <a:ext cx="11430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Rectangle 43"/>
          <p:cNvSpPr>
            <a:spLocks noChangeArrowheads="1"/>
          </p:cNvSpPr>
          <p:nvPr/>
        </p:nvSpPr>
        <p:spPr bwMode="auto">
          <a:xfrm>
            <a:off x="0" y="556419"/>
            <a:ext cx="6745288" cy="457200"/>
          </a:xfrm>
          <a:prstGeom prst="rect">
            <a:avLst/>
          </a:prstGeom>
          <a:noFill/>
          <a:ln w="12700">
            <a:solidFill>
              <a:schemeClr val="bg1"/>
            </a:solidFill>
            <a:miter lim="800000"/>
            <a:headEnd type="none" w="sm" len="sm"/>
            <a:tailEnd type="none" w="sm" len="sm"/>
          </a:ln>
          <a:effectLst/>
        </p:spPr>
        <p:txBody>
          <a:bodyPr wrap="none" anchor="ctr"/>
          <a:lstStyle/>
          <a:p>
            <a:pPr marL="342900" indent="-342900">
              <a:buFont typeface="Arial" panose="020B0604020202020204" pitchFamily="34" charset="0"/>
              <a:buChar char="•"/>
            </a:pPr>
            <a:r>
              <a:rPr kumimoji="1" lang="zh-CN" altLang="en-US" sz="2400" b="1" dirty="0">
                <a:latin typeface="Times New Roman" panose="02020603050405020304" pitchFamily="18" charset="0"/>
              </a:rPr>
              <a:t>问题：</a:t>
            </a:r>
            <a:r>
              <a:rPr kumimoji="1" lang="en-US" altLang="zh-CN" sz="2400" b="1" i="1" dirty="0">
                <a:latin typeface="Times New Roman" panose="02020603050405020304" pitchFamily="18" charset="0"/>
              </a:rPr>
              <a:t>c</a:t>
            </a:r>
            <a:r>
              <a:rPr kumimoji="1" lang="en-US" altLang="zh-CN" sz="2400" b="1" baseline="-25000" dirty="0">
                <a:latin typeface="Times New Roman" panose="02020603050405020304" pitchFamily="18" charset="0"/>
              </a:rPr>
              <a:t>k</a:t>
            </a:r>
            <a:r>
              <a:rPr kumimoji="1" lang="zh-CN" altLang="en-US" sz="2400" b="1" dirty="0">
                <a:latin typeface="Times New Roman" panose="02020603050405020304" pitchFamily="18" charset="0"/>
              </a:rPr>
              <a:t>在什么范围变化时，最优解不变？</a:t>
            </a:r>
          </a:p>
        </p:txBody>
      </p:sp>
    </p:spTree>
    <p:extLst>
      <p:ext uri="{BB962C8B-B14F-4D97-AF65-F5344CB8AC3E}">
        <p14:creationId xmlns:p14="http://schemas.microsoft.com/office/powerpoint/2010/main" val="31807263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out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out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out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out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out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slide(from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0874" y="448489"/>
            <a:ext cx="7162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dirty="0">
                <a:latin typeface="Times New Roman" panose="02020603050405020304" pitchFamily="18" charset="0"/>
              </a:rPr>
              <a:t>2</a:t>
            </a:r>
            <a:r>
              <a:rPr kumimoji="1" lang="zh-CN" altLang="en-US" sz="2800" b="1" dirty="0">
                <a:latin typeface="Times New Roman" panose="02020603050405020304" pitchFamily="18" charset="0"/>
              </a:rPr>
              <a:t>、</a:t>
            </a:r>
            <a:r>
              <a:rPr kumimoji="1" lang="zh-CN" altLang="en-US" sz="2800" b="1" dirty="0">
                <a:solidFill>
                  <a:srgbClr val="FF0000"/>
                </a:solidFill>
                <a:latin typeface="Times New Roman" panose="02020603050405020304" pitchFamily="18" charset="0"/>
              </a:rPr>
              <a:t>基变量</a:t>
            </a:r>
            <a:r>
              <a:rPr kumimoji="1" lang="en-US" altLang="zh-CN" sz="2800" b="1" i="1" dirty="0" err="1">
                <a:latin typeface="Times New Roman" panose="02020603050405020304" pitchFamily="18" charset="0"/>
              </a:rPr>
              <a:t>x</a:t>
            </a:r>
            <a:r>
              <a:rPr kumimoji="1" lang="en-US" altLang="zh-CN" sz="2800" b="1" i="1" baseline="-25000" dirty="0" err="1">
                <a:latin typeface="Times New Roman" panose="02020603050405020304" pitchFamily="18" charset="0"/>
              </a:rPr>
              <a:t>r</a:t>
            </a:r>
            <a:r>
              <a:rPr kumimoji="1" lang="zh-CN" altLang="en-US" sz="2800" b="1" dirty="0">
                <a:latin typeface="Times New Roman" panose="02020603050405020304" pitchFamily="18" charset="0"/>
              </a:rPr>
              <a:t>的系数</a:t>
            </a:r>
            <a:r>
              <a:rPr kumimoji="1" lang="en-US" altLang="zh-CN" sz="2800" b="1" i="1" dirty="0" err="1">
                <a:latin typeface="Times New Roman" panose="02020603050405020304" pitchFamily="18" charset="0"/>
              </a:rPr>
              <a:t>c</a:t>
            </a:r>
            <a:r>
              <a:rPr kumimoji="1" lang="en-US" altLang="zh-CN" sz="2800" b="1" i="1" baseline="-25000" dirty="0" err="1">
                <a:latin typeface="Times New Roman" panose="02020603050405020304" pitchFamily="18" charset="0"/>
              </a:rPr>
              <a:t>r</a:t>
            </a:r>
            <a:r>
              <a:rPr kumimoji="1" lang="zh-CN" altLang="en-US" sz="2800" b="1" dirty="0">
                <a:latin typeface="Times New Roman" panose="02020603050405020304" pitchFamily="18" charset="0"/>
              </a:rPr>
              <a:t>改变为</a:t>
            </a:r>
            <a:r>
              <a:rPr kumimoji="1" lang="en-US" altLang="zh-CN" sz="2800" b="1" i="1" dirty="0" err="1">
                <a:latin typeface="Times New Roman" panose="02020603050405020304" pitchFamily="18" charset="0"/>
              </a:rPr>
              <a:t>c</a:t>
            </a:r>
            <a:r>
              <a:rPr kumimoji="1" lang="en-US" altLang="zh-CN" sz="2800" b="1" i="1" dirty="0" err="1">
                <a:latin typeface="Tahoma" panose="020B0604030504040204" pitchFamily="34" charset="0"/>
              </a:rPr>
              <a:t>’</a:t>
            </a:r>
            <a:r>
              <a:rPr kumimoji="1" lang="en-US" altLang="zh-CN" sz="2800" b="1" i="1" baseline="-25000" dirty="0" err="1">
                <a:latin typeface="Times New Roman" panose="02020603050405020304" pitchFamily="18" charset="0"/>
              </a:rPr>
              <a:t>r</a:t>
            </a:r>
            <a:r>
              <a:rPr kumimoji="1" lang="en-US" altLang="zh-CN" sz="2800" b="1" dirty="0">
                <a:latin typeface="Times New Roman" panose="02020603050405020304" pitchFamily="18" charset="0"/>
              </a:rPr>
              <a:t>=</a:t>
            </a:r>
            <a:r>
              <a:rPr kumimoji="1" lang="en-US" altLang="zh-CN" sz="2800" b="1" i="1" dirty="0" err="1">
                <a:latin typeface="Times New Roman" panose="02020603050405020304" pitchFamily="18" charset="0"/>
              </a:rPr>
              <a:t>c</a:t>
            </a:r>
            <a:r>
              <a:rPr kumimoji="1" lang="en-US" altLang="zh-CN" sz="2800" b="1" i="1" baseline="-25000" dirty="0" err="1">
                <a:latin typeface="Times New Roman" panose="02020603050405020304" pitchFamily="18" charset="0"/>
              </a:rPr>
              <a:t>r</a:t>
            </a:r>
            <a:r>
              <a:rPr kumimoji="1" lang="en-US" altLang="zh-CN" sz="2800" b="1" i="1" dirty="0" err="1">
                <a:latin typeface="Times New Roman" panose="02020603050405020304" pitchFamily="18" charset="0"/>
              </a:rPr>
              <a:t>+</a:t>
            </a:r>
            <a:r>
              <a:rPr kumimoji="1" lang="en-US" altLang="zh-CN" sz="2800" b="1" i="1" dirty="0" err="1">
                <a:latin typeface="Times New Roman" panose="02020603050405020304" pitchFamily="18" charset="0"/>
                <a:cs typeface="Times New Roman" panose="02020603050405020304" pitchFamily="18" charset="0"/>
              </a:rPr>
              <a:t>Δc</a:t>
            </a:r>
            <a:r>
              <a:rPr kumimoji="1" lang="en-US" altLang="zh-CN" sz="2800" b="1" i="1" baseline="-25000" dirty="0" err="1">
                <a:latin typeface="Times New Roman" panose="02020603050405020304" pitchFamily="18" charset="0"/>
                <a:cs typeface="Times New Roman" panose="02020603050405020304" pitchFamily="18" charset="0"/>
              </a:rPr>
              <a:t>r</a:t>
            </a:r>
            <a:endParaRPr kumimoji="1" lang="en-US" altLang="zh-CN" sz="2800" b="1" i="1" baseline="-25000" dirty="0">
              <a:latin typeface="Times New Roman" panose="02020603050405020304" pitchFamily="18" charset="0"/>
            </a:endParaRPr>
          </a:p>
        </p:txBody>
      </p:sp>
      <p:graphicFrame>
        <p:nvGraphicFramePr>
          <p:cNvPr id="3" name="Object 3"/>
          <p:cNvGraphicFramePr>
            <a:graphicFrameLocks noChangeAspect="1"/>
          </p:cNvGraphicFramePr>
          <p:nvPr/>
        </p:nvGraphicFramePr>
        <p:xfrm>
          <a:off x="804863" y="993775"/>
          <a:ext cx="6430962" cy="4811713"/>
        </p:xfrm>
        <a:graphic>
          <a:graphicData uri="http://schemas.openxmlformats.org/presentationml/2006/ole">
            <mc:AlternateContent xmlns:mc="http://schemas.openxmlformats.org/markup-compatibility/2006">
              <mc:Choice xmlns:v="urn:schemas-microsoft-com:vml" Requires="v">
                <p:oleObj spid="_x0000_s146514" name="Equation" r:id="rId3" imgW="3174840" imgH="2374560" progId="Equation.DSMT4">
                  <p:embed/>
                </p:oleObj>
              </mc:Choice>
              <mc:Fallback>
                <p:oleObj name="Equation" r:id="rId3" imgW="3174840" imgH="2374560" progId="Equation.DSMT4">
                  <p:embed/>
                  <p:pic>
                    <p:nvPicPr>
                      <p:cNvPr id="2765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863" y="993775"/>
                        <a:ext cx="6430962" cy="4811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4"/>
          <p:cNvSpPr>
            <a:spLocks noChangeArrowheads="1"/>
          </p:cNvSpPr>
          <p:nvPr/>
        </p:nvSpPr>
        <p:spPr bwMode="auto">
          <a:xfrm>
            <a:off x="179388" y="5805488"/>
            <a:ext cx="8964612" cy="792162"/>
          </a:xfrm>
          <a:prstGeom prst="rect">
            <a:avLst/>
          </a:prstGeom>
          <a:solidFill>
            <a:schemeClr val="bg1"/>
          </a:solid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i="1">
                <a:latin typeface="Times New Roman" panose="02020603050405020304" pitchFamily="18" charset="0"/>
              </a:rPr>
              <a:t>c</a:t>
            </a:r>
            <a:r>
              <a:rPr kumimoji="1" lang="en-US" altLang="zh-CN" sz="2400" b="1" i="1" baseline="-25000">
                <a:latin typeface="Times New Roman" panose="02020603050405020304" pitchFamily="18" charset="0"/>
              </a:rPr>
              <a:t>r</a:t>
            </a:r>
            <a:r>
              <a:rPr kumimoji="1" lang="zh-CN" altLang="en-US" sz="2400" b="1">
                <a:latin typeface="Times New Roman" panose="02020603050405020304" pitchFamily="18" charset="0"/>
              </a:rPr>
              <a:t>变为</a:t>
            </a:r>
            <a:r>
              <a:rPr kumimoji="1" lang="en-US" altLang="zh-CN" sz="2400" b="1" i="1">
                <a:latin typeface="Times New Roman" panose="02020603050405020304" pitchFamily="18" charset="0"/>
              </a:rPr>
              <a:t>c</a:t>
            </a:r>
            <a:r>
              <a:rPr kumimoji="1" lang="en-US" altLang="zh-CN" sz="2400" b="1" i="1" baseline="-25000">
                <a:latin typeface="Times New Roman" panose="02020603050405020304" pitchFamily="18" charset="0"/>
              </a:rPr>
              <a:t>r</a:t>
            </a:r>
            <a:r>
              <a:rPr kumimoji="1" lang="en-US" altLang="zh-CN" sz="2400" b="1" i="1">
                <a:latin typeface="Tahoma" panose="020B0604030504040204" pitchFamily="34" charset="0"/>
              </a:rPr>
              <a:t>’ </a:t>
            </a:r>
            <a:r>
              <a:rPr kumimoji="1" lang="zh-CN" altLang="en-US" sz="2400" b="1">
                <a:latin typeface="Times New Roman" panose="02020603050405020304" pitchFamily="18" charset="0"/>
              </a:rPr>
              <a:t>后，只要把原单纯形表中</a:t>
            </a:r>
            <a:r>
              <a:rPr kumimoji="1" lang="en-US" altLang="zh-CN" sz="2400" b="1" i="1">
                <a:latin typeface="Times New Roman" panose="02020603050405020304" pitchFamily="18" charset="0"/>
              </a:rPr>
              <a:t>x</a:t>
            </a:r>
            <a:r>
              <a:rPr kumimoji="1" lang="en-US" altLang="zh-CN" sz="2400" b="1" i="1" baseline="-25000">
                <a:latin typeface="Times New Roman" panose="02020603050405020304" pitchFamily="18" charset="0"/>
              </a:rPr>
              <a:t>r</a:t>
            </a:r>
            <a:r>
              <a:rPr kumimoji="1" lang="zh-CN" altLang="en-US" sz="2400" b="1">
                <a:latin typeface="Times New Roman" panose="02020603050405020304" pitchFamily="18" charset="0"/>
              </a:rPr>
              <a:t>所在的行乘以</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c</a:t>
            </a:r>
            <a:r>
              <a:rPr kumimoji="1" lang="en-US" altLang="zh-CN" sz="2400" b="1" i="1" baseline="-25000">
                <a:latin typeface="Times New Roman" panose="02020603050405020304" pitchFamily="18" charset="0"/>
              </a:rPr>
              <a:t>r</a:t>
            </a:r>
            <a:r>
              <a:rPr kumimoji="1" lang="en-US" altLang="zh-CN" sz="2400" b="1" i="1">
                <a:latin typeface="Tahoma" panose="020B0604030504040204" pitchFamily="34" charset="0"/>
              </a:rPr>
              <a:t>’</a:t>
            </a:r>
            <a:r>
              <a:rPr kumimoji="1" lang="en-US" altLang="zh-CN" sz="2400" b="1" i="1">
                <a:latin typeface="Times New Roman" panose="02020603050405020304" pitchFamily="18" charset="0"/>
              </a:rPr>
              <a:t>-c</a:t>
            </a:r>
            <a:r>
              <a:rPr kumimoji="1" lang="en-US" altLang="zh-CN" sz="2400" b="1" i="1" baseline="-25000">
                <a:latin typeface="Times New Roman" panose="02020603050405020304" pitchFamily="18" charset="0"/>
              </a:rPr>
              <a:t>r</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加到</a:t>
            </a:r>
          </a:p>
          <a:p>
            <a:pPr algn="ctr"/>
            <a:r>
              <a:rPr kumimoji="1" lang="zh-CN" altLang="en-US" sz="2400" b="1">
                <a:latin typeface="Times New Roman" panose="02020603050405020304" pitchFamily="18" charset="0"/>
              </a:rPr>
              <a:t>判别数行，并使</a:t>
            </a:r>
            <a:r>
              <a:rPr kumimoji="1" lang="en-US" altLang="zh-CN" sz="2400" b="1" i="1">
                <a:latin typeface="Times New Roman" panose="02020603050405020304" pitchFamily="18" charset="0"/>
              </a:rPr>
              <a:t>x</a:t>
            </a:r>
            <a:r>
              <a:rPr kumimoji="1" lang="en-US" altLang="zh-CN" sz="2400" b="1" i="1" baseline="-25000">
                <a:latin typeface="Times New Roman" panose="02020603050405020304" pitchFamily="18" charset="0"/>
              </a:rPr>
              <a:t>r</a:t>
            </a:r>
            <a:r>
              <a:rPr kumimoji="1" lang="zh-CN" altLang="en-US" sz="2400" b="1">
                <a:latin typeface="Times New Roman" panose="02020603050405020304" pitchFamily="18" charset="0"/>
              </a:rPr>
              <a:t>对应的判别数为</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，既可用单纯形法继续做下去。</a:t>
            </a:r>
          </a:p>
        </p:txBody>
      </p:sp>
    </p:spTree>
    <p:extLst>
      <p:ext uri="{BB962C8B-B14F-4D97-AF65-F5344CB8AC3E}">
        <p14:creationId xmlns:p14="http://schemas.microsoft.com/office/powerpoint/2010/main" val="42713760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out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1012118073"/>
              </p:ext>
            </p:extLst>
          </p:nvPr>
        </p:nvGraphicFramePr>
        <p:xfrm>
          <a:off x="278548" y="561976"/>
          <a:ext cx="4562475" cy="2428875"/>
        </p:xfrm>
        <a:graphic>
          <a:graphicData uri="http://schemas.openxmlformats.org/presentationml/2006/ole">
            <mc:AlternateContent xmlns:mc="http://schemas.openxmlformats.org/markup-compatibility/2006">
              <mc:Choice xmlns:v="urn:schemas-microsoft-com:vml" Requires="v">
                <p:oleObj spid="_x0000_s147572" name="Equation" r:id="rId3" imgW="1765080" imgH="939600" progId="Equation.DSMT4">
                  <p:embed/>
                </p:oleObj>
              </mc:Choice>
              <mc:Fallback>
                <p:oleObj name="Equation" r:id="rId3" imgW="1765080" imgH="939600" progId="Equation.DSMT4">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548" y="561976"/>
                        <a:ext cx="4562475" cy="242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3"/>
          <p:cNvSpPr>
            <a:spLocks noChangeArrowheads="1"/>
          </p:cNvSpPr>
          <p:nvPr/>
        </p:nvSpPr>
        <p:spPr bwMode="auto">
          <a:xfrm>
            <a:off x="685800" y="3200400"/>
            <a:ext cx="6407150" cy="588963"/>
          </a:xfrm>
          <a:prstGeom prst="rect">
            <a:avLst/>
          </a:prstGeom>
          <a:noFill/>
          <a:ln w="12700">
            <a:solidFill>
              <a:schemeClr val="bg1"/>
            </a:solidFill>
            <a:miter lim="800000"/>
            <a:headEnd type="none" w="sm" len="sm"/>
            <a:tailEnd type="none" w="sm" len="sm"/>
          </a:ln>
          <a:effectLst/>
        </p:spPr>
        <p:txBody>
          <a:bodyPr wrap="none" anchor="ctr"/>
          <a:lstStyle/>
          <a:p>
            <a:pPr algn="ctr"/>
            <a:r>
              <a:rPr kumimoji="1" lang="zh-CN" altLang="en-US" sz="2800" b="1">
                <a:latin typeface="Times New Roman" panose="02020603050405020304" pitchFamily="18" charset="0"/>
              </a:rPr>
              <a:t>引入松弛变量</a:t>
            </a:r>
            <a:r>
              <a:rPr kumimoji="1" lang="en-US" altLang="zh-CN" sz="2800" b="1" i="1">
                <a:latin typeface="Times New Roman" panose="02020603050405020304" pitchFamily="18" charset="0"/>
              </a:rPr>
              <a:t>x</a:t>
            </a:r>
            <a:r>
              <a:rPr kumimoji="1" lang="en-US" altLang="zh-CN" sz="2800" b="1" i="1" baseline="-25000">
                <a:latin typeface="Times New Roman" panose="02020603050405020304" pitchFamily="18" charset="0"/>
              </a:rPr>
              <a:t>4</a:t>
            </a:r>
            <a:r>
              <a:rPr kumimoji="1" lang="zh-CN" altLang="en-US" sz="2800" b="1">
                <a:latin typeface="Times New Roman" panose="02020603050405020304" pitchFamily="18" charset="0"/>
              </a:rPr>
              <a:t>，得它的最优单纯形表为</a:t>
            </a:r>
          </a:p>
        </p:txBody>
      </p:sp>
      <p:grpSp>
        <p:nvGrpSpPr>
          <p:cNvPr id="4" name="Group 17"/>
          <p:cNvGrpSpPr>
            <a:grpSpLocks/>
          </p:cNvGrpSpPr>
          <p:nvPr/>
        </p:nvGrpSpPr>
        <p:grpSpPr bwMode="auto">
          <a:xfrm>
            <a:off x="1371600" y="4129088"/>
            <a:ext cx="4495800" cy="1676400"/>
            <a:chOff x="864" y="2400"/>
            <a:chExt cx="2832" cy="1056"/>
          </a:xfrm>
        </p:grpSpPr>
        <p:sp>
          <p:nvSpPr>
            <p:cNvPr id="5" name="Rectangle 4"/>
            <p:cNvSpPr>
              <a:spLocks noChangeArrowheads="1"/>
            </p:cNvSpPr>
            <p:nvPr/>
          </p:nvSpPr>
          <p:spPr bwMode="auto">
            <a:xfrm>
              <a:off x="1104" y="2400"/>
              <a:ext cx="2448" cy="288"/>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1         </a:t>
              </a: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2          </a:t>
              </a: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3         </a:t>
              </a: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4</a:t>
              </a:r>
            </a:p>
          </p:txBody>
        </p:sp>
        <p:sp>
          <p:nvSpPr>
            <p:cNvPr id="6" name="Line 5"/>
            <p:cNvSpPr>
              <a:spLocks noChangeShapeType="1"/>
            </p:cNvSpPr>
            <p:nvPr/>
          </p:nvSpPr>
          <p:spPr bwMode="auto">
            <a:xfrm>
              <a:off x="1200" y="2736"/>
              <a:ext cx="249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Line 6"/>
            <p:cNvSpPr>
              <a:spLocks noChangeShapeType="1"/>
            </p:cNvSpPr>
            <p:nvPr/>
          </p:nvSpPr>
          <p:spPr bwMode="auto">
            <a:xfrm>
              <a:off x="1200" y="3216"/>
              <a:ext cx="249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Rectangle 7"/>
            <p:cNvSpPr>
              <a:spLocks noChangeArrowheads="1"/>
            </p:cNvSpPr>
            <p:nvPr/>
          </p:nvSpPr>
          <p:spPr bwMode="auto">
            <a:xfrm>
              <a:off x="864" y="2640"/>
              <a:ext cx="288" cy="67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2</a:t>
              </a:r>
            </a:p>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4</a:t>
              </a:r>
            </a:p>
          </p:txBody>
        </p:sp>
        <p:sp>
          <p:nvSpPr>
            <p:cNvPr id="9" name="Rectangle 8"/>
            <p:cNvSpPr>
              <a:spLocks noChangeArrowheads="1"/>
            </p:cNvSpPr>
            <p:nvPr/>
          </p:nvSpPr>
          <p:spPr bwMode="auto">
            <a:xfrm>
              <a:off x="1248" y="2784"/>
              <a:ext cx="2112" cy="19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1        1        1        0</a:t>
              </a:r>
            </a:p>
          </p:txBody>
        </p:sp>
        <p:sp>
          <p:nvSpPr>
            <p:cNvPr id="10" name="Rectangle 9"/>
            <p:cNvSpPr>
              <a:spLocks noChangeArrowheads="1"/>
            </p:cNvSpPr>
            <p:nvPr/>
          </p:nvSpPr>
          <p:spPr bwMode="auto">
            <a:xfrm>
              <a:off x="1248" y="2976"/>
              <a:ext cx="2112" cy="19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5        0        2        1</a:t>
              </a:r>
            </a:p>
          </p:txBody>
        </p:sp>
        <p:sp>
          <p:nvSpPr>
            <p:cNvPr id="11" name="Rectangle 10"/>
            <p:cNvSpPr>
              <a:spLocks noChangeArrowheads="1"/>
            </p:cNvSpPr>
            <p:nvPr/>
          </p:nvSpPr>
          <p:spPr bwMode="auto">
            <a:xfrm>
              <a:off x="1152" y="3264"/>
              <a:ext cx="2112" cy="19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FF66"/>
                  </a:solidFill>
                  <a:latin typeface="Times New Roman" panose="02020603050405020304" pitchFamily="18" charset="0"/>
                </a:rPr>
                <a:t>  </a:t>
              </a:r>
              <a:r>
                <a:rPr kumimoji="1" lang="en-US" altLang="zh-CN" sz="2400" b="1">
                  <a:latin typeface="Times New Roman" panose="02020603050405020304" pitchFamily="18" charset="0"/>
                </a:rPr>
                <a:t>-3        0        -3        0</a:t>
              </a:r>
            </a:p>
          </p:txBody>
        </p:sp>
        <p:sp>
          <p:nvSpPr>
            <p:cNvPr id="12" name="Rectangle 13"/>
            <p:cNvSpPr>
              <a:spLocks noChangeArrowheads="1"/>
            </p:cNvSpPr>
            <p:nvPr/>
          </p:nvSpPr>
          <p:spPr bwMode="auto">
            <a:xfrm>
              <a:off x="3408" y="2784"/>
              <a:ext cx="240" cy="384"/>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4</a:t>
              </a:r>
            </a:p>
            <a:p>
              <a:pPr algn="ctr"/>
              <a:r>
                <a:rPr kumimoji="1" lang="en-US" altLang="zh-CN" sz="2400" b="1">
                  <a:latin typeface="Times New Roman" panose="02020603050405020304" pitchFamily="18" charset="0"/>
                </a:rPr>
                <a:t>14</a:t>
              </a:r>
            </a:p>
          </p:txBody>
        </p:sp>
        <p:sp>
          <p:nvSpPr>
            <p:cNvPr id="13" name="Line 14"/>
            <p:cNvSpPr>
              <a:spLocks noChangeShapeType="1"/>
            </p:cNvSpPr>
            <p:nvPr/>
          </p:nvSpPr>
          <p:spPr bwMode="auto">
            <a:xfrm>
              <a:off x="1200" y="2736"/>
              <a:ext cx="0" cy="72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Line 15"/>
            <p:cNvSpPr>
              <a:spLocks noChangeShapeType="1"/>
            </p:cNvSpPr>
            <p:nvPr/>
          </p:nvSpPr>
          <p:spPr bwMode="auto">
            <a:xfrm>
              <a:off x="3264" y="2736"/>
              <a:ext cx="0" cy="72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Rectangle 16"/>
            <p:cNvSpPr>
              <a:spLocks noChangeArrowheads="1"/>
            </p:cNvSpPr>
            <p:nvPr/>
          </p:nvSpPr>
          <p:spPr bwMode="auto">
            <a:xfrm>
              <a:off x="3360" y="3264"/>
              <a:ext cx="336" cy="19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-8</a:t>
              </a:r>
            </a:p>
          </p:txBody>
        </p:sp>
      </p:grpSp>
      <p:graphicFrame>
        <p:nvGraphicFramePr>
          <p:cNvPr id="16" name="Object 2">
            <a:extLst>
              <a:ext uri="{FF2B5EF4-FFF2-40B4-BE49-F238E27FC236}">
                <a16:creationId xmlns:a16="http://schemas.microsoft.com/office/drawing/2014/main" id="{6692A817-2D39-4C67-9D62-A14ACA788E85}"/>
              </a:ext>
            </a:extLst>
          </p:cNvPr>
          <p:cNvGraphicFramePr>
            <a:graphicFrameLocks noChangeAspect="1"/>
          </p:cNvGraphicFramePr>
          <p:nvPr>
            <p:extLst>
              <p:ext uri="{D42A27DB-BD31-4B8C-83A1-F6EECF244321}">
                <p14:modId xmlns:p14="http://schemas.microsoft.com/office/powerpoint/2010/main" val="2135351543"/>
              </p:ext>
            </p:extLst>
          </p:nvPr>
        </p:nvGraphicFramePr>
        <p:xfrm>
          <a:off x="6425728" y="550933"/>
          <a:ext cx="2718272" cy="1339779"/>
        </p:xfrm>
        <a:graphic>
          <a:graphicData uri="http://schemas.openxmlformats.org/presentationml/2006/ole">
            <mc:AlternateContent xmlns:mc="http://schemas.openxmlformats.org/markup-compatibility/2006">
              <mc:Choice xmlns:v="urn:schemas-microsoft-com:vml" Requires="v">
                <p:oleObj spid="_x0000_s147573" name="Equation" r:id="rId5" imgW="1904760" imgH="939600" progId="Equation.DSMT4">
                  <p:embed/>
                </p:oleObj>
              </mc:Choice>
              <mc:Fallback>
                <p:oleObj name="Equation" r:id="rId5" imgW="1904760" imgH="939600" progId="Equation.DSMT4">
                  <p:embed/>
                  <p:pic>
                    <p:nvPicPr>
                      <p:cNvPr id="2" name="Object 2"/>
                      <p:cNvPicPr>
                        <a:picLocks noChangeAspect="1" noChangeArrowheads="1"/>
                      </p:cNvPicPr>
                      <p:nvPr/>
                    </p:nvPicPr>
                    <p:blipFill>
                      <a:blip r:embed="rId6"/>
                      <a:srcRect/>
                      <a:stretch>
                        <a:fillRect/>
                      </a:stretch>
                    </p:blipFill>
                    <p:spPr bwMode="auto">
                      <a:xfrm>
                        <a:off x="6425728" y="550933"/>
                        <a:ext cx="2718272" cy="133977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907494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04767" y="501362"/>
            <a:ext cx="4768652" cy="326157"/>
          </a:xfrm>
          <a:prstGeom prst="rect">
            <a:avLst/>
          </a:prstGeom>
          <a:noFill/>
          <a:ln w="12700">
            <a:solidFill>
              <a:schemeClr val="bg1"/>
            </a:solidFill>
            <a:miter lim="800000"/>
            <a:headEnd type="none" w="sm" len="sm"/>
            <a:tailEnd type="none" w="sm" len="sm"/>
          </a:ln>
          <a:effectLst/>
        </p:spPr>
        <p:txBody>
          <a:bodyPr wrap="none" anchor="ctr"/>
          <a:lstStyle/>
          <a:p>
            <a:r>
              <a:rPr kumimoji="1" lang="en-US" altLang="zh-CN" sz="2400" b="1">
                <a:latin typeface="Times New Roman" panose="02020603050405020304" pitchFamily="18" charset="0"/>
              </a:rPr>
              <a:t>1.    </a:t>
            </a:r>
            <a:r>
              <a:rPr kumimoji="1" lang="en-US" altLang="zh-CN" sz="2400" b="1" i="1">
                <a:latin typeface="Times New Roman" panose="02020603050405020304" pitchFamily="18" charset="0"/>
              </a:rPr>
              <a:t>c</a:t>
            </a:r>
            <a:r>
              <a:rPr kumimoji="1" lang="en-US" altLang="zh-CN" sz="2400" b="1" baseline="-25000">
                <a:latin typeface="Times New Roman" panose="02020603050405020304" pitchFamily="18" charset="0"/>
              </a:rPr>
              <a:t>3</a:t>
            </a:r>
            <a:r>
              <a:rPr kumimoji="1" lang="zh-CN" altLang="en-US" sz="2400" b="1">
                <a:latin typeface="Times New Roman" panose="02020603050405020304" pitchFamily="18" charset="0"/>
              </a:rPr>
              <a:t>由</a:t>
            </a: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变为</a:t>
            </a:r>
            <a:r>
              <a:rPr kumimoji="1" lang="en-US" altLang="zh-CN" sz="2400" b="1">
                <a:latin typeface="Times New Roman" panose="02020603050405020304" pitchFamily="18" charset="0"/>
              </a:rPr>
              <a:t>-3</a:t>
            </a:r>
            <a:r>
              <a:rPr kumimoji="1" lang="zh-CN" altLang="en-US" sz="2400" b="1">
                <a:latin typeface="Times New Roman" panose="02020603050405020304" pitchFamily="18" charset="0"/>
              </a:rPr>
              <a:t>时</a:t>
            </a:r>
          </a:p>
        </p:txBody>
      </p:sp>
      <p:grpSp>
        <p:nvGrpSpPr>
          <p:cNvPr id="3" name="Group 3"/>
          <p:cNvGrpSpPr>
            <a:grpSpLocks/>
          </p:cNvGrpSpPr>
          <p:nvPr/>
        </p:nvGrpSpPr>
        <p:grpSpPr bwMode="auto">
          <a:xfrm>
            <a:off x="861696" y="939808"/>
            <a:ext cx="4465880" cy="1435091"/>
            <a:chOff x="864" y="2400"/>
            <a:chExt cx="2832" cy="1056"/>
          </a:xfrm>
        </p:grpSpPr>
        <p:sp>
          <p:nvSpPr>
            <p:cNvPr id="4" name="Rectangle 4"/>
            <p:cNvSpPr>
              <a:spLocks noChangeArrowheads="1"/>
            </p:cNvSpPr>
            <p:nvPr/>
          </p:nvSpPr>
          <p:spPr bwMode="auto">
            <a:xfrm>
              <a:off x="1104" y="2400"/>
              <a:ext cx="2448" cy="288"/>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1         </a:t>
              </a: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2         </a:t>
              </a:r>
              <a:r>
                <a:rPr kumimoji="1" lang="en-US" altLang="zh-CN" sz="2400" b="1" i="1" baseline="-25000">
                  <a:latin typeface="Times New Roman" panose="02020603050405020304" pitchFamily="18" charset="0"/>
                </a:rPr>
                <a:t> </a:t>
              </a: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3         </a:t>
              </a: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4</a:t>
              </a:r>
            </a:p>
          </p:txBody>
        </p:sp>
        <p:sp>
          <p:nvSpPr>
            <p:cNvPr id="5" name="Line 5"/>
            <p:cNvSpPr>
              <a:spLocks noChangeShapeType="1"/>
            </p:cNvSpPr>
            <p:nvPr/>
          </p:nvSpPr>
          <p:spPr bwMode="auto">
            <a:xfrm>
              <a:off x="1200" y="2736"/>
              <a:ext cx="249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 name="Line 6"/>
            <p:cNvSpPr>
              <a:spLocks noChangeShapeType="1"/>
            </p:cNvSpPr>
            <p:nvPr/>
          </p:nvSpPr>
          <p:spPr bwMode="auto">
            <a:xfrm>
              <a:off x="1200" y="3216"/>
              <a:ext cx="249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Rectangle 7"/>
            <p:cNvSpPr>
              <a:spLocks noChangeArrowheads="1"/>
            </p:cNvSpPr>
            <p:nvPr/>
          </p:nvSpPr>
          <p:spPr bwMode="auto">
            <a:xfrm>
              <a:off x="864" y="2640"/>
              <a:ext cx="288" cy="67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2</a:t>
              </a:r>
            </a:p>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4</a:t>
              </a:r>
            </a:p>
          </p:txBody>
        </p:sp>
        <p:sp>
          <p:nvSpPr>
            <p:cNvPr id="8" name="Rectangle 8"/>
            <p:cNvSpPr>
              <a:spLocks noChangeArrowheads="1"/>
            </p:cNvSpPr>
            <p:nvPr/>
          </p:nvSpPr>
          <p:spPr bwMode="auto">
            <a:xfrm>
              <a:off x="1248" y="2784"/>
              <a:ext cx="2112" cy="19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1        1        1        0</a:t>
              </a:r>
            </a:p>
          </p:txBody>
        </p:sp>
        <p:sp>
          <p:nvSpPr>
            <p:cNvPr id="9" name="Rectangle 9"/>
            <p:cNvSpPr>
              <a:spLocks noChangeArrowheads="1"/>
            </p:cNvSpPr>
            <p:nvPr/>
          </p:nvSpPr>
          <p:spPr bwMode="auto">
            <a:xfrm>
              <a:off x="1248" y="2976"/>
              <a:ext cx="2112" cy="19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5        0        2        1</a:t>
              </a:r>
            </a:p>
          </p:txBody>
        </p:sp>
        <p:sp>
          <p:nvSpPr>
            <p:cNvPr id="10" name="Rectangle 10"/>
            <p:cNvSpPr>
              <a:spLocks noChangeArrowheads="1"/>
            </p:cNvSpPr>
            <p:nvPr/>
          </p:nvSpPr>
          <p:spPr bwMode="auto">
            <a:xfrm>
              <a:off x="1152" y="3264"/>
              <a:ext cx="2112" cy="19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FF66"/>
                  </a:solidFill>
                  <a:latin typeface="Times New Roman" panose="02020603050405020304" pitchFamily="18" charset="0"/>
                </a:rPr>
                <a:t>  </a:t>
              </a:r>
              <a:r>
                <a:rPr kumimoji="1" lang="en-US" altLang="zh-CN" sz="2400" b="1">
                  <a:latin typeface="Times New Roman" panose="02020603050405020304" pitchFamily="18" charset="0"/>
                </a:rPr>
                <a:t>-3        0        -3        0</a:t>
              </a:r>
            </a:p>
          </p:txBody>
        </p:sp>
        <p:sp>
          <p:nvSpPr>
            <p:cNvPr id="11" name="Rectangle 11"/>
            <p:cNvSpPr>
              <a:spLocks noChangeArrowheads="1"/>
            </p:cNvSpPr>
            <p:nvPr/>
          </p:nvSpPr>
          <p:spPr bwMode="auto">
            <a:xfrm>
              <a:off x="3408" y="2784"/>
              <a:ext cx="240" cy="384"/>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4</a:t>
              </a:r>
            </a:p>
            <a:p>
              <a:pPr algn="ctr"/>
              <a:r>
                <a:rPr kumimoji="1" lang="en-US" altLang="zh-CN" sz="2400" b="1">
                  <a:latin typeface="Times New Roman" panose="02020603050405020304" pitchFamily="18" charset="0"/>
                </a:rPr>
                <a:t>14</a:t>
              </a:r>
            </a:p>
          </p:txBody>
        </p:sp>
        <p:sp>
          <p:nvSpPr>
            <p:cNvPr id="12" name="Line 12"/>
            <p:cNvSpPr>
              <a:spLocks noChangeShapeType="1"/>
            </p:cNvSpPr>
            <p:nvPr/>
          </p:nvSpPr>
          <p:spPr bwMode="auto">
            <a:xfrm>
              <a:off x="1200" y="2736"/>
              <a:ext cx="0" cy="72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Line 13"/>
            <p:cNvSpPr>
              <a:spLocks noChangeShapeType="1"/>
            </p:cNvSpPr>
            <p:nvPr/>
          </p:nvSpPr>
          <p:spPr bwMode="auto">
            <a:xfrm>
              <a:off x="3264" y="2736"/>
              <a:ext cx="0" cy="72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Rectangle 14"/>
            <p:cNvSpPr>
              <a:spLocks noChangeArrowheads="1"/>
            </p:cNvSpPr>
            <p:nvPr/>
          </p:nvSpPr>
          <p:spPr bwMode="auto">
            <a:xfrm>
              <a:off x="3360" y="3264"/>
              <a:ext cx="336" cy="19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-8</a:t>
              </a:r>
            </a:p>
          </p:txBody>
        </p:sp>
      </p:grpSp>
      <p:sp>
        <p:nvSpPr>
          <p:cNvPr id="15" name="Rectangle 15"/>
          <p:cNvSpPr>
            <a:spLocks noChangeArrowheads="1"/>
          </p:cNvSpPr>
          <p:nvPr/>
        </p:nvSpPr>
        <p:spPr bwMode="auto">
          <a:xfrm>
            <a:off x="104767" y="2567856"/>
            <a:ext cx="6763476" cy="326157"/>
          </a:xfrm>
          <a:prstGeom prst="rect">
            <a:avLst/>
          </a:prstGeom>
          <a:noFill/>
          <a:ln w="12700">
            <a:solidFill>
              <a:schemeClr val="bg1"/>
            </a:solidFill>
            <a:miter lim="800000"/>
            <a:headEnd type="none" w="sm" len="sm"/>
            <a:tailEnd type="none" w="sm" len="sm"/>
          </a:ln>
          <a:effectLst/>
        </p:spPr>
        <p:txBody>
          <a:bodyPr wrap="none" anchor="ctr"/>
          <a:lstStyle/>
          <a:p>
            <a:pPr algn="ctr"/>
            <a:r>
              <a:rPr kumimoji="1" lang="zh-CN" altLang="en-US" sz="2400" b="1">
                <a:latin typeface="Times New Roman" panose="02020603050405020304" pitchFamily="18" charset="0"/>
              </a:rPr>
              <a:t>由于</a:t>
            </a:r>
            <a:r>
              <a:rPr kumimoji="1" lang="en-US" altLang="zh-CN" sz="2400" b="1" i="1">
                <a:latin typeface="Times New Roman" panose="02020603050405020304" pitchFamily="18" charset="0"/>
              </a:rPr>
              <a:t>z</a:t>
            </a:r>
            <a:r>
              <a:rPr kumimoji="1" lang="en-US" altLang="zh-CN" sz="2400" b="1" i="1" baseline="-25000">
                <a:latin typeface="Times New Roman" panose="02020603050405020304" pitchFamily="18" charset="0"/>
              </a:rPr>
              <a:t>3</a:t>
            </a:r>
            <a:r>
              <a:rPr kumimoji="1" lang="en-US" altLang="zh-CN" sz="2400" b="1">
                <a:latin typeface="Tahoma" panose="020B0604030504040204" pitchFamily="34" charset="0"/>
              </a:rPr>
              <a:t>’</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c</a:t>
            </a:r>
            <a:r>
              <a:rPr kumimoji="1" lang="en-US" altLang="zh-CN" sz="2400" b="1" i="1" baseline="-25000">
                <a:latin typeface="Times New Roman" panose="02020603050405020304" pitchFamily="18" charset="0"/>
              </a:rPr>
              <a:t>3</a:t>
            </a:r>
            <a:r>
              <a:rPr kumimoji="1" lang="en-US" altLang="zh-CN" sz="2400" b="1">
                <a:latin typeface="Tahoma" panose="020B0604030504040204" pitchFamily="34" charset="0"/>
              </a:rPr>
              <a:t>’</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c</a:t>
            </a:r>
            <a:r>
              <a:rPr kumimoji="1" lang="en-US" altLang="zh-CN" sz="2400" b="1" i="1" baseline="-25000">
                <a:latin typeface="Times New Roman" panose="02020603050405020304" pitchFamily="18" charset="0"/>
              </a:rPr>
              <a:t>B</a:t>
            </a:r>
            <a:r>
              <a:rPr kumimoji="1" lang="en-US" altLang="zh-CN" sz="2400" b="1" i="1">
                <a:latin typeface="Times New Roman" panose="02020603050405020304" pitchFamily="18" charset="0"/>
              </a:rPr>
              <a:t>B</a:t>
            </a:r>
            <a:r>
              <a:rPr kumimoji="1" lang="en-US" altLang="zh-CN" sz="2400" b="1" baseline="30000">
                <a:latin typeface="Times New Roman" panose="02020603050405020304" pitchFamily="18" charset="0"/>
              </a:rPr>
              <a:t>-1</a:t>
            </a:r>
            <a:r>
              <a:rPr kumimoji="1" lang="en-US" altLang="zh-CN" sz="2400" b="1" i="1">
                <a:latin typeface="Times New Roman" panose="02020603050405020304" pitchFamily="18" charset="0"/>
              </a:rPr>
              <a:t>P</a:t>
            </a:r>
            <a:r>
              <a:rPr kumimoji="1" lang="en-US" altLang="zh-CN" sz="2400" b="1" i="1" baseline="-25000">
                <a:latin typeface="Times New Roman" panose="02020603050405020304" pitchFamily="18" charset="0"/>
              </a:rPr>
              <a:t>3</a:t>
            </a: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c</a:t>
            </a:r>
            <a:r>
              <a:rPr kumimoji="1" lang="en-US" altLang="zh-CN" sz="2400" b="1" i="1" baseline="-25000">
                <a:latin typeface="Times New Roman" panose="02020603050405020304" pitchFamily="18" charset="0"/>
              </a:rPr>
              <a:t>3</a:t>
            </a:r>
            <a:r>
              <a:rPr kumimoji="1" lang="en-US" altLang="zh-CN" sz="2400" b="1">
                <a:latin typeface="Tahoma" panose="020B0604030504040204" pitchFamily="34" charset="0"/>
              </a:rPr>
              <a:t>’</a:t>
            </a: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z</a:t>
            </a:r>
            <a:r>
              <a:rPr kumimoji="1" lang="en-US" altLang="zh-CN" sz="2400" b="1" i="1" baseline="-25000">
                <a:latin typeface="Times New Roman" panose="02020603050405020304" pitchFamily="18" charset="0"/>
              </a:rPr>
              <a:t>3</a:t>
            </a:r>
            <a:r>
              <a:rPr kumimoji="1" lang="en-US" altLang="zh-CN" sz="2400" b="1" i="1">
                <a:latin typeface="Times New Roman" panose="02020603050405020304" pitchFamily="18" charset="0"/>
              </a:rPr>
              <a:t>-c</a:t>
            </a:r>
            <a:r>
              <a:rPr kumimoji="1" lang="en-US" altLang="zh-CN" sz="2400" b="1" i="1" baseline="-25000">
                <a:latin typeface="Times New Roman" panose="02020603050405020304" pitchFamily="18" charset="0"/>
              </a:rPr>
              <a:t>3</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c</a:t>
            </a:r>
            <a:r>
              <a:rPr kumimoji="1" lang="en-US" altLang="zh-CN" sz="2400" b="1" i="1" baseline="-25000">
                <a:latin typeface="Times New Roman" panose="02020603050405020304" pitchFamily="18" charset="0"/>
              </a:rPr>
              <a:t>3</a:t>
            </a:r>
            <a:r>
              <a:rPr kumimoji="1" lang="en-US" altLang="zh-CN" sz="2400" b="1" i="1">
                <a:latin typeface="Times New Roman" panose="02020603050405020304" pitchFamily="18" charset="0"/>
              </a:rPr>
              <a:t>- c</a:t>
            </a:r>
            <a:r>
              <a:rPr kumimoji="1" lang="en-US" altLang="zh-CN" sz="2400" b="1" i="1" baseline="-25000">
                <a:latin typeface="Times New Roman" panose="02020603050405020304" pitchFamily="18" charset="0"/>
              </a:rPr>
              <a:t>3</a:t>
            </a:r>
            <a:r>
              <a:rPr kumimoji="1" lang="en-US" altLang="zh-CN" sz="2400" b="1">
                <a:latin typeface="Tahoma" panose="020B0604030504040204" pitchFamily="34" charset="0"/>
              </a:rPr>
              <a:t>’</a:t>
            </a:r>
            <a:r>
              <a:rPr kumimoji="1" lang="en-US" altLang="zh-CN" sz="2400" b="1">
                <a:latin typeface="Times New Roman" panose="02020603050405020304" pitchFamily="18" charset="0"/>
              </a:rPr>
              <a:t>)=-3+(1+3)=1</a:t>
            </a:r>
          </a:p>
        </p:txBody>
      </p:sp>
      <p:grpSp>
        <p:nvGrpSpPr>
          <p:cNvPr id="16" name="Group 44"/>
          <p:cNvGrpSpPr>
            <a:grpSpLocks/>
          </p:cNvGrpSpPr>
          <p:nvPr/>
        </p:nvGrpSpPr>
        <p:grpSpPr bwMode="auto">
          <a:xfrm>
            <a:off x="1187450" y="2997200"/>
            <a:ext cx="4495800" cy="2895600"/>
            <a:chOff x="768" y="1776"/>
            <a:chExt cx="2832" cy="1824"/>
          </a:xfrm>
        </p:grpSpPr>
        <p:sp>
          <p:nvSpPr>
            <p:cNvPr id="17" name="Rectangle 17"/>
            <p:cNvSpPr>
              <a:spLocks noChangeArrowheads="1"/>
            </p:cNvSpPr>
            <p:nvPr/>
          </p:nvSpPr>
          <p:spPr bwMode="auto">
            <a:xfrm>
              <a:off x="1008" y="1776"/>
              <a:ext cx="2448" cy="288"/>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1         </a:t>
              </a: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2          </a:t>
              </a: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3         </a:t>
              </a: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4</a:t>
              </a:r>
            </a:p>
          </p:txBody>
        </p:sp>
        <p:sp>
          <p:nvSpPr>
            <p:cNvPr id="18" name="Line 18"/>
            <p:cNvSpPr>
              <a:spLocks noChangeShapeType="1"/>
            </p:cNvSpPr>
            <p:nvPr/>
          </p:nvSpPr>
          <p:spPr bwMode="auto">
            <a:xfrm>
              <a:off x="1104" y="2112"/>
              <a:ext cx="249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19"/>
            <p:cNvSpPr>
              <a:spLocks noChangeShapeType="1"/>
            </p:cNvSpPr>
            <p:nvPr/>
          </p:nvSpPr>
          <p:spPr bwMode="auto">
            <a:xfrm>
              <a:off x="1104" y="2592"/>
              <a:ext cx="249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Rectangle 20"/>
            <p:cNvSpPr>
              <a:spLocks noChangeArrowheads="1"/>
            </p:cNvSpPr>
            <p:nvPr/>
          </p:nvSpPr>
          <p:spPr bwMode="auto">
            <a:xfrm>
              <a:off x="768" y="2016"/>
              <a:ext cx="288" cy="67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2</a:t>
              </a:r>
            </a:p>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4</a:t>
              </a:r>
            </a:p>
          </p:txBody>
        </p:sp>
        <p:sp>
          <p:nvSpPr>
            <p:cNvPr id="21" name="Rectangle 21"/>
            <p:cNvSpPr>
              <a:spLocks noChangeArrowheads="1"/>
            </p:cNvSpPr>
            <p:nvPr/>
          </p:nvSpPr>
          <p:spPr bwMode="auto">
            <a:xfrm>
              <a:off x="1152" y="2160"/>
              <a:ext cx="2112" cy="19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1        1        1        0</a:t>
              </a:r>
            </a:p>
          </p:txBody>
        </p:sp>
        <p:sp>
          <p:nvSpPr>
            <p:cNvPr id="22" name="Rectangle 22"/>
            <p:cNvSpPr>
              <a:spLocks noChangeArrowheads="1"/>
            </p:cNvSpPr>
            <p:nvPr/>
          </p:nvSpPr>
          <p:spPr bwMode="auto">
            <a:xfrm>
              <a:off x="1152" y="2352"/>
              <a:ext cx="2112" cy="19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5        0        2        1</a:t>
              </a:r>
            </a:p>
          </p:txBody>
        </p:sp>
        <p:sp>
          <p:nvSpPr>
            <p:cNvPr id="23" name="Rectangle 23"/>
            <p:cNvSpPr>
              <a:spLocks noChangeArrowheads="1"/>
            </p:cNvSpPr>
            <p:nvPr/>
          </p:nvSpPr>
          <p:spPr bwMode="auto">
            <a:xfrm>
              <a:off x="1056" y="2640"/>
              <a:ext cx="2112" cy="19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FF66"/>
                  </a:solidFill>
                  <a:latin typeface="Times New Roman" panose="02020603050405020304" pitchFamily="18" charset="0"/>
                </a:rPr>
                <a:t>  </a:t>
              </a:r>
              <a:r>
                <a:rPr kumimoji="1" lang="en-US" altLang="zh-CN" sz="2400" b="1">
                  <a:latin typeface="Times New Roman" panose="02020603050405020304" pitchFamily="18" charset="0"/>
                </a:rPr>
                <a:t>-3        0        1        0</a:t>
              </a:r>
            </a:p>
          </p:txBody>
        </p:sp>
        <p:sp>
          <p:nvSpPr>
            <p:cNvPr id="24" name="Rectangle 24"/>
            <p:cNvSpPr>
              <a:spLocks noChangeArrowheads="1"/>
            </p:cNvSpPr>
            <p:nvPr/>
          </p:nvSpPr>
          <p:spPr bwMode="auto">
            <a:xfrm>
              <a:off x="3312" y="2160"/>
              <a:ext cx="240" cy="384"/>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4</a:t>
              </a:r>
            </a:p>
            <a:p>
              <a:pPr algn="ctr"/>
              <a:r>
                <a:rPr kumimoji="1" lang="en-US" altLang="zh-CN" sz="2400" b="1">
                  <a:latin typeface="Times New Roman" panose="02020603050405020304" pitchFamily="18" charset="0"/>
                </a:rPr>
                <a:t>14</a:t>
              </a:r>
            </a:p>
          </p:txBody>
        </p:sp>
        <p:sp>
          <p:nvSpPr>
            <p:cNvPr id="25" name="Line 25"/>
            <p:cNvSpPr>
              <a:spLocks noChangeShapeType="1"/>
            </p:cNvSpPr>
            <p:nvPr/>
          </p:nvSpPr>
          <p:spPr bwMode="auto">
            <a:xfrm>
              <a:off x="1104" y="2112"/>
              <a:ext cx="0" cy="72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Line 26"/>
            <p:cNvSpPr>
              <a:spLocks noChangeShapeType="1"/>
            </p:cNvSpPr>
            <p:nvPr/>
          </p:nvSpPr>
          <p:spPr bwMode="auto">
            <a:xfrm>
              <a:off x="3168" y="2112"/>
              <a:ext cx="0" cy="72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 name="Rectangle 27"/>
            <p:cNvSpPr>
              <a:spLocks noChangeArrowheads="1"/>
            </p:cNvSpPr>
            <p:nvPr/>
          </p:nvSpPr>
          <p:spPr bwMode="auto">
            <a:xfrm>
              <a:off x="3264" y="2640"/>
              <a:ext cx="336" cy="19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-8</a:t>
              </a:r>
            </a:p>
          </p:txBody>
        </p:sp>
        <p:sp>
          <p:nvSpPr>
            <p:cNvPr id="28" name="Line 28"/>
            <p:cNvSpPr>
              <a:spLocks noChangeShapeType="1"/>
            </p:cNvSpPr>
            <p:nvPr/>
          </p:nvSpPr>
          <p:spPr bwMode="auto">
            <a:xfrm>
              <a:off x="1104" y="2832"/>
              <a:ext cx="249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Rectangle 29"/>
            <p:cNvSpPr>
              <a:spLocks noChangeArrowheads="1"/>
            </p:cNvSpPr>
            <p:nvPr/>
          </p:nvSpPr>
          <p:spPr bwMode="auto">
            <a:xfrm>
              <a:off x="1104" y="2880"/>
              <a:ext cx="2112" cy="19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1        1        1        0</a:t>
              </a:r>
            </a:p>
          </p:txBody>
        </p:sp>
        <p:sp>
          <p:nvSpPr>
            <p:cNvPr id="30" name="Rectangle 30"/>
            <p:cNvSpPr>
              <a:spLocks noChangeArrowheads="1"/>
            </p:cNvSpPr>
            <p:nvPr/>
          </p:nvSpPr>
          <p:spPr bwMode="auto">
            <a:xfrm>
              <a:off x="1104" y="3120"/>
              <a:ext cx="2112" cy="19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3        -2       0        1</a:t>
              </a:r>
            </a:p>
          </p:txBody>
        </p:sp>
        <p:sp>
          <p:nvSpPr>
            <p:cNvPr id="31" name="Rectangle 31"/>
            <p:cNvSpPr>
              <a:spLocks noChangeArrowheads="1"/>
            </p:cNvSpPr>
            <p:nvPr/>
          </p:nvSpPr>
          <p:spPr bwMode="auto">
            <a:xfrm>
              <a:off x="1104" y="3360"/>
              <a:ext cx="2112" cy="19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-4        -1       0        0</a:t>
              </a:r>
            </a:p>
          </p:txBody>
        </p:sp>
        <p:sp>
          <p:nvSpPr>
            <p:cNvPr id="32" name="Line 32"/>
            <p:cNvSpPr>
              <a:spLocks noChangeShapeType="1"/>
            </p:cNvSpPr>
            <p:nvPr/>
          </p:nvSpPr>
          <p:spPr bwMode="auto">
            <a:xfrm>
              <a:off x="1104" y="3360"/>
              <a:ext cx="249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33"/>
            <p:cNvSpPr>
              <a:spLocks noChangeShapeType="1"/>
            </p:cNvSpPr>
            <p:nvPr/>
          </p:nvSpPr>
          <p:spPr bwMode="auto">
            <a:xfrm>
              <a:off x="1104" y="2832"/>
              <a:ext cx="0" cy="72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34"/>
            <p:cNvSpPr>
              <a:spLocks noChangeShapeType="1"/>
            </p:cNvSpPr>
            <p:nvPr/>
          </p:nvSpPr>
          <p:spPr bwMode="auto">
            <a:xfrm>
              <a:off x="3168" y="2832"/>
              <a:ext cx="0" cy="72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Rectangle 36"/>
            <p:cNvSpPr>
              <a:spLocks noChangeArrowheads="1"/>
            </p:cNvSpPr>
            <p:nvPr/>
          </p:nvSpPr>
          <p:spPr bwMode="auto">
            <a:xfrm>
              <a:off x="768" y="2736"/>
              <a:ext cx="288" cy="67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3</a:t>
              </a:r>
            </a:p>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4</a:t>
              </a:r>
            </a:p>
          </p:txBody>
        </p:sp>
        <p:sp>
          <p:nvSpPr>
            <p:cNvPr id="36" name="Rectangle 37"/>
            <p:cNvSpPr>
              <a:spLocks noChangeArrowheads="1"/>
            </p:cNvSpPr>
            <p:nvPr/>
          </p:nvSpPr>
          <p:spPr bwMode="auto">
            <a:xfrm>
              <a:off x="3264" y="2928"/>
              <a:ext cx="240" cy="384"/>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4</a:t>
              </a:r>
            </a:p>
            <a:p>
              <a:pPr algn="ctr"/>
              <a:r>
                <a:rPr kumimoji="1" lang="en-US" altLang="zh-CN" sz="2400" b="1">
                  <a:latin typeface="Times New Roman" panose="02020603050405020304" pitchFamily="18" charset="0"/>
                </a:rPr>
                <a:t>6</a:t>
              </a:r>
            </a:p>
          </p:txBody>
        </p:sp>
        <p:sp>
          <p:nvSpPr>
            <p:cNvPr id="37" name="Rectangle 38"/>
            <p:cNvSpPr>
              <a:spLocks noChangeArrowheads="1"/>
            </p:cNvSpPr>
            <p:nvPr/>
          </p:nvSpPr>
          <p:spPr bwMode="auto">
            <a:xfrm>
              <a:off x="3264" y="3408"/>
              <a:ext cx="336" cy="19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-12</a:t>
              </a:r>
            </a:p>
          </p:txBody>
        </p:sp>
        <p:sp>
          <p:nvSpPr>
            <p:cNvPr id="38" name="Rectangle 39"/>
            <p:cNvSpPr>
              <a:spLocks noChangeArrowheads="1"/>
            </p:cNvSpPr>
            <p:nvPr/>
          </p:nvSpPr>
          <p:spPr bwMode="auto">
            <a:xfrm>
              <a:off x="2352" y="2160"/>
              <a:ext cx="192" cy="192"/>
            </a:xfrm>
            <a:prstGeom prst="rect">
              <a:avLst/>
            </a:prstGeom>
            <a:noFill/>
            <a:ln w="12700">
              <a:solidFill>
                <a:srgbClr val="FF006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9" name="Group 45"/>
          <p:cNvGrpSpPr>
            <a:grpSpLocks/>
          </p:cNvGrpSpPr>
          <p:nvPr/>
        </p:nvGrpSpPr>
        <p:grpSpPr bwMode="auto">
          <a:xfrm>
            <a:off x="6227763" y="3573463"/>
            <a:ext cx="2362200" cy="1447800"/>
            <a:chOff x="3923" y="2251"/>
            <a:chExt cx="1488" cy="912"/>
          </a:xfrm>
        </p:grpSpPr>
        <p:graphicFrame>
          <p:nvGraphicFramePr>
            <p:cNvPr id="40" name="Object 41"/>
            <p:cNvGraphicFramePr>
              <a:graphicFrameLocks noChangeAspect="1"/>
            </p:cNvGraphicFramePr>
            <p:nvPr/>
          </p:nvGraphicFramePr>
          <p:xfrm>
            <a:off x="4003" y="2351"/>
            <a:ext cx="1399" cy="690"/>
          </p:xfrm>
          <a:graphic>
            <a:graphicData uri="http://schemas.openxmlformats.org/presentationml/2006/ole">
              <mc:AlternateContent xmlns:mc="http://schemas.openxmlformats.org/markup-compatibility/2006">
                <mc:Choice xmlns:v="urn:schemas-microsoft-com:vml" Requires="v">
                  <p:oleObj spid="_x0000_s148571" name="Equation" r:id="rId3" imgW="1028520" imgH="507960" progId="Equation.DSMT4">
                    <p:embed/>
                  </p:oleObj>
                </mc:Choice>
                <mc:Fallback>
                  <p:oleObj name="Equation" r:id="rId3" imgW="1028520" imgH="507960" progId="Equation.DSMT4">
                    <p:embed/>
                    <p:pic>
                      <p:nvPicPr>
                        <p:cNvPr id="28713"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3" y="2351"/>
                          <a:ext cx="1399" cy="6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 name="Rectangle 42"/>
            <p:cNvSpPr>
              <a:spLocks noChangeArrowheads="1"/>
            </p:cNvSpPr>
            <p:nvPr/>
          </p:nvSpPr>
          <p:spPr bwMode="auto">
            <a:xfrm>
              <a:off x="3923" y="2251"/>
              <a:ext cx="1488" cy="912"/>
            </a:xfrm>
            <a:prstGeom prst="rect">
              <a:avLst/>
            </a:prstGeom>
            <a:noFill/>
            <a:ln w="12700">
              <a:solidFill>
                <a:srgbClr val="FF006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5471431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blinds(horizontal)">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9704" y="434282"/>
            <a:ext cx="5546725" cy="679450"/>
          </a:xfrm>
          <a:prstGeom prst="rect">
            <a:avLst/>
          </a:prstGeom>
          <a:noFill/>
          <a:ln w="12700">
            <a:solidFill>
              <a:schemeClr val="bg1"/>
            </a:solidFill>
            <a:miter lim="800000"/>
            <a:headEnd type="none" w="sm" len="sm"/>
            <a:tailEnd type="none" w="sm" len="sm"/>
          </a:ln>
          <a:effectLst/>
        </p:spPr>
        <p:txBody>
          <a:bodyPr wrap="none" anchor="ctr"/>
          <a:lstStyle/>
          <a:p>
            <a:pPr algn="ctr"/>
            <a:r>
              <a:rPr kumimoji="1" lang="en-US" altLang="zh-CN" sz="2800" b="1">
                <a:latin typeface="Times New Roman" panose="02020603050405020304" pitchFamily="18" charset="0"/>
              </a:rPr>
              <a:t>2.    </a:t>
            </a:r>
            <a:r>
              <a:rPr kumimoji="1" lang="en-US" altLang="zh-CN" sz="2800" b="1" i="1">
                <a:latin typeface="Times New Roman" panose="02020603050405020304" pitchFamily="18" charset="0"/>
              </a:rPr>
              <a:t>c</a:t>
            </a:r>
            <a:r>
              <a:rPr kumimoji="1" lang="en-US" altLang="zh-CN" sz="2800" b="1" baseline="-25000">
                <a:latin typeface="Times New Roman" panose="02020603050405020304" pitchFamily="18" charset="0"/>
              </a:rPr>
              <a:t>2</a:t>
            </a:r>
            <a:r>
              <a:rPr kumimoji="1" lang="zh-CN" altLang="en-US" sz="2800" b="1">
                <a:latin typeface="Times New Roman" panose="02020603050405020304" pitchFamily="18" charset="0"/>
              </a:rPr>
              <a:t>由</a:t>
            </a:r>
            <a:r>
              <a:rPr kumimoji="1" lang="en-US" altLang="zh-CN" sz="2800" b="1">
                <a:latin typeface="Times New Roman" panose="02020603050405020304" pitchFamily="18" charset="0"/>
              </a:rPr>
              <a:t>-2</a:t>
            </a:r>
            <a:r>
              <a:rPr kumimoji="1" lang="zh-CN" altLang="en-US" sz="2800" b="1">
                <a:latin typeface="Times New Roman" panose="02020603050405020304" pitchFamily="18" charset="0"/>
              </a:rPr>
              <a:t>变为</a:t>
            </a:r>
            <a:r>
              <a:rPr kumimoji="1" lang="en-US" altLang="zh-CN" sz="2800" b="1">
                <a:latin typeface="Times New Roman" panose="02020603050405020304" pitchFamily="18" charset="0"/>
              </a:rPr>
              <a:t>3, </a:t>
            </a:r>
            <a:r>
              <a:rPr kumimoji="1" lang="zh-CN" altLang="en-US" sz="2800" b="1">
                <a:latin typeface="Times New Roman" panose="02020603050405020304" pitchFamily="18" charset="0"/>
              </a:rPr>
              <a:t>此时</a:t>
            </a:r>
            <a:r>
              <a:rPr kumimoji="1" lang="en-US" altLang="zh-CN" sz="2800" b="1">
                <a:latin typeface="Times New Roman" panose="02020603050405020304" pitchFamily="18" charset="0"/>
                <a:cs typeface="Times New Roman" panose="02020603050405020304" pitchFamily="18" charset="0"/>
              </a:rPr>
              <a:t>Δ</a:t>
            </a:r>
            <a:r>
              <a:rPr kumimoji="1" lang="en-US" altLang="zh-CN" sz="2800" b="1" i="1">
                <a:latin typeface="Times New Roman" panose="02020603050405020304" pitchFamily="18" charset="0"/>
                <a:cs typeface="Times New Roman" panose="02020603050405020304" pitchFamily="18" charset="0"/>
              </a:rPr>
              <a:t> </a:t>
            </a:r>
            <a:r>
              <a:rPr kumimoji="1" lang="en-US" altLang="zh-CN" sz="2800" b="1" i="1">
                <a:latin typeface="Times New Roman" panose="02020603050405020304" pitchFamily="18" charset="0"/>
              </a:rPr>
              <a:t>c</a:t>
            </a:r>
            <a:r>
              <a:rPr kumimoji="1" lang="en-US" altLang="zh-CN" sz="2800" b="1" baseline="-25000">
                <a:latin typeface="Times New Roman" panose="02020603050405020304" pitchFamily="18" charset="0"/>
              </a:rPr>
              <a:t>2</a:t>
            </a:r>
            <a:r>
              <a:rPr kumimoji="1" lang="en-US" altLang="zh-CN" sz="2800" b="1">
                <a:latin typeface="Times New Roman" panose="02020603050405020304" pitchFamily="18" charset="0"/>
                <a:cs typeface="Times New Roman" panose="02020603050405020304" pitchFamily="18" charset="0"/>
              </a:rPr>
              <a:t> =3-(-2)=5</a:t>
            </a:r>
          </a:p>
        </p:txBody>
      </p:sp>
      <p:grpSp>
        <p:nvGrpSpPr>
          <p:cNvPr id="3" name="Group 3"/>
          <p:cNvGrpSpPr>
            <a:grpSpLocks/>
          </p:cNvGrpSpPr>
          <p:nvPr/>
        </p:nvGrpSpPr>
        <p:grpSpPr bwMode="auto">
          <a:xfrm>
            <a:off x="1066800" y="1104900"/>
            <a:ext cx="4495800" cy="1676400"/>
            <a:chOff x="864" y="2400"/>
            <a:chExt cx="2832" cy="1056"/>
          </a:xfrm>
        </p:grpSpPr>
        <p:sp>
          <p:nvSpPr>
            <p:cNvPr id="4" name="Rectangle 4"/>
            <p:cNvSpPr>
              <a:spLocks noChangeArrowheads="1"/>
            </p:cNvSpPr>
            <p:nvPr/>
          </p:nvSpPr>
          <p:spPr bwMode="auto">
            <a:xfrm>
              <a:off x="1104" y="2400"/>
              <a:ext cx="2448" cy="288"/>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1         </a:t>
              </a: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2          </a:t>
              </a: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3         </a:t>
              </a: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4</a:t>
              </a:r>
            </a:p>
          </p:txBody>
        </p:sp>
        <p:sp>
          <p:nvSpPr>
            <p:cNvPr id="5" name="Line 5"/>
            <p:cNvSpPr>
              <a:spLocks noChangeShapeType="1"/>
            </p:cNvSpPr>
            <p:nvPr/>
          </p:nvSpPr>
          <p:spPr bwMode="auto">
            <a:xfrm>
              <a:off x="1200" y="2736"/>
              <a:ext cx="249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 name="Line 6"/>
            <p:cNvSpPr>
              <a:spLocks noChangeShapeType="1"/>
            </p:cNvSpPr>
            <p:nvPr/>
          </p:nvSpPr>
          <p:spPr bwMode="auto">
            <a:xfrm>
              <a:off x="1200" y="3216"/>
              <a:ext cx="249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Rectangle 7"/>
            <p:cNvSpPr>
              <a:spLocks noChangeArrowheads="1"/>
            </p:cNvSpPr>
            <p:nvPr/>
          </p:nvSpPr>
          <p:spPr bwMode="auto">
            <a:xfrm>
              <a:off x="864" y="2640"/>
              <a:ext cx="288" cy="67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2</a:t>
              </a:r>
            </a:p>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4</a:t>
              </a:r>
            </a:p>
          </p:txBody>
        </p:sp>
        <p:sp>
          <p:nvSpPr>
            <p:cNvPr id="8" name="Rectangle 8"/>
            <p:cNvSpPr>
              <a:spLocks noChangeArrowheads="1"/>
            </p:cNvSpPr>
            <p:nvPr/>
          </p:nvSpPr>
          <p:spPr bwMode="auto">
            <a:xfrm>
              <a:off x="1248" y="2784"/>
              <a:ext cx="2112" cy="19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1        1        1        0</a:t>
              </a:r>
            </a:p>
          </p:txBody>
        </p:sp>
        <p:sp>
          <p:nvSpPr>
            <p:cNvPr id="9" name="Rectangle 9"/>
            <p:cNvSpPr>
              <a:spLocks noChangeArrowheads="1"/>
            </p:cNvSpPr>
            <p:nvPr/>
          </p:nvSpPr>
          <p:spPr bwMode="auto">
            <a:xfrm>
              <a:off x="1248" y="2976"/>
              <a:ext cx="2112" cy="19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5        0        2        1</a:t>
              </a:r>
            </a:p>
          </p:txBody>
        </p:sp>
        <p:sp>
          <p:nvSpPr>
            <p:cNvPr id="10" name="Rectangle 10"/>
            <p:cNvSpPr>
              <a:spLocks noChangeArrowheads="1"/>
            </p:cNvSpPr>
            <p:nvPr/>
          </p:nvSpPr>
          <p:spPr bwMode="auto">
            <a:xfrm>
              <a:off x="1152" y="3264"/>
              <a:ext cx="2112" cy="19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FF66"/>
                  </a:solidFill>
                  <a:latin typeface="Times New Roman" panose="02020603050405020304" pitchFamily="18" charset="0"/>
                </a:rPr>
                <a:t>  </a:t>
              </a:r>
              <a:r>
                <a:rPr kumimoji="1" lang="en-US" altLang="zh-CN" sz="2400" b="1">
                  <a:latin typeface="Times New Roman" panose="02020603050405020304" pitchFamily="18" charset="0"/>
                </a:rPr>
                <a:t>-3        0        -3        0</a:t>
              </a:r>
            </a:p>
          </p:txBody>
        </p:sp>
        <p:sp>
          <p:nvSpPr>
            <p:cNvPr id="11" name="Rectangle 11"/>
            <p:cNvSpPr>
              <a:spLocks noChangeArrowheads="1"/>
            </p:cNvSpPr>
            <p:nvPr/>
          </p:nvSpPr>
          <p:spPr bwMode="auto">
            <a:xfrm>
              <a:off x="3408" y="2784"/>
              <a:ext cx="240" cy="384"/>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4</a:t>
              </a:r>
            </a:p>
            <a:p>
              <a:pPr algn="ctr"/>
              <a:r>
                <a:rPr kumimoji="1" lang="en-US" altLang="zh-CN" sz="2400" b="1">
                  <a:latin typeface="Times New Roman" panose="02020603050405020304" pitchFamily="18" charset="0"/>
                </a:rPr>
                <a:t>14</a:t>
              </a:r>
            </a:p>
          </p:txBody>
        </p:sp>
        <p:sp>
          <p:nvSpPr>
            <p:cNvPr id="12" name="Line 12"/>
            <p:cNvSpPr>
              <a:spLocks noChangeShapeType="1"/>
            </p:cNvSpPr>
            <p:nvPr/>
          </p:nvSpPr>
          <p:spPr bwMode="auto">
            <a:xfrm>
              <a:off x="1200" y="2736"/>
              <a:ext cx="0" cy="72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Line 13"/>
            <p:cNvSpPr>
              <a:spLocks noChangeShapeType="1"/>
            </p:cNvSpPr>
            <p:nvPr/>
          </p:nvSpPr>
          <p:spPr bwMode="auto">
            <a:xfrm>
              <a:off x="3264" y="2736"/>
              <a:ext cx="0" cy="72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Rectangle 14"/>
            <p:cNvSpPr>
              <a:spLocks noChangeArrowheads="1"/>
            </p:cNvSpPr>
            <p:nvPr/>
          </p:nvSpPr>
          <p:spPr bwMode="auto">
            <a:xfrm>
              <a:off x="3360" y="3264"/>
              <a:ext cx="336" cy="19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-8</a:t>
              </a:r>
            </a:p>
          </p:txBody>
        </p:sp>
      </p:grpSp>
      <p:grpSp>
        <p:nvGrpSpPr>
          <p:cNvPr id="15" name="Group 15"/>
          <p:cNvGrpSpPr>
            <a:grpSpLocks/>
          </p:cNvGrpSpPr>
          <p:nvPr/>
        </p:nvGrpSpPr>
        <p:grpSpPr bwMode="auto">
          <a:xfrm>
            <a:off x="990600" y="2909888"/>
            <a:ext cx="4495800" cy="2895600"/>
            <a:chOff x="768" y="1776"/>
            <a:chExt cx="2832" cy="1824"/>
          </a:xfrm>
        </p:grpSpPr>
        <p:sp>
          <p:nvSpPr>
            <p:cNvPr id="16" name="Rectangle 16"/>
            <p:cNvSpPr>
              <a:spLocks noChangeArrowheads="1"/>
            </p:cNvSpPr>
            <p:nvPr/>
          </p:nvSpPr>
          <p:spPr bwMode="auto">
            <a:xfrm>
              <a:off x="1008" y="1776"/>
              <a:ext cx="2448" cy="288"/>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1         </a:t>
              </a: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2          </a:t>
              </a: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3         </a:t>
              </a: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4</a:t>
              </a:r>
            </a:p>
          </p:txBody>
        </p:sp>
        <p:sp>
          <p:nvSpPr>
            <p:cNvPr id="17" name="Line 17"/>
            <p:cNvSpPr>
              <a:spLocks noChangeShapeType="1"/>
            </p:cNvSpPr>
            <p:nvPr/>
          </p:nvSpPr>
          <p:spPr bwMode="auto">
            <a:xfrm>
              <a:off x="1104" y="2112"/>
              <a:ext cx="249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18"/>
            <p:cNvSpPr>
              <a:spLocks noChangeShapeType="1"/>
            </p:cNvSpPr>
            <p:nvPr/>
          </p:nvSpPr>
          <p:spPr bwMode="auto">
            <a:xfrm>
              <a:off x="1104" y="2592"/>
              <a:ext cx="249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Rectangle 19"/>
            <p:cNvSpPr>
              <a:spLocks noChangeArrowheads="1"/>
            </p:cNvSpPr>
            <p:nvPr/>
          </p:nvSpPr>
          <p:spPr bwMode="auto">
            <a:xfrm>
              <a:off x="768" y="2016"/>
              <a:ext cx="288" cy="67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2</a:t>
              </a:r>
            </a:p>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4</a:t>
              </a:r>
            </a:p>
          </p:txBody>
        </p:sp>
        <p:sp>
          <p:nvSpPr>
            <p:cNvPr id="20" name="Rectangle 20"/>
            <p:cNvSpPr>
              <a:spLocks noChangeArrowheads="1"/>
            </p:cNvSpPr>
            <p:nvPr/>
          </p:nvSpPr>
          <p:spPr bwMode="auto">
            <a:xfrm>
              <a:off x="1152" y="2160"/>
              <a:ext cx="2112" cy="19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1        1        1        0</a:t>
              </a:r>
            </a:p>
          </p:txBody>
        </p:sp>
        <p:sp>
          <p:nvSpPr>
            <p:cNvPr id="21" name="Rectangle 21"/>
            <p:cNvSpPr>
              <a:spLocks noChangeArrowheads="1"/>
            </p:cNvSpPr>
            <p:nvPr/>
          </p:nvSpPr>
          <p:spPr bwMode="auto">
            <a:xfrm>
              <a:off x="1152" y="2352"/>
              <a:ext cx="2112" cy="19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5        0        2        1</a:t>
              </a:r>
            </a:p>
          </p:txBody>
        </p:sp>
        <p:sp>
          <p:nvSpPr>
            <p:cNvPr id="22" name="Rectangle 22"/>
            <p:cNvSpPr>
              <a:spLocks noChangeArrowheads="1"/>
            </p:cNvSpPr>
            <p:nvPr/>
          </p:nvSpPr>
          <p:spPr bwMode="auto">
            <a:xfrm>
              <a:off x="1056" y="2640"/>
              <a:ext cx="2112" cy="19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FF66"/>
                  </a:solidFill>
                  <a:latin typeface="Times New Roman" panose="02020603050405020304" pitchFamily="18" charset="0"/>
                </a:rPr>
                <a:t>  </a:t>
              </a:r>
              <a:r>
                <a:rPr kumimoji="1" lang="en-US" altLang="zh-CN" sz="2400" b="1">
                  <a:latin typeface="Times New Roman" panose="02020603050405020304" pitchFamily="18" charset="0"/>
                </a:rPr>
                <a:t>-3+5     0     -3+5    0</a:t>
              </a:r>
            </a:p>
          </p:txBody>
        </p:sp>
        <p:sp>
          <p:nvSpPr>
            <p:cNvPr id="23" name="Rectangle 23"/>
            <p:cNvSpPr>
              <a:spLocks noChangeArrowheads="1"/>
            </p:cNvSpPr>
            <p:nvPr/>
          </p:nvSpPr>
          <p:spPr bwMode="auto">
            <a:xfrm>
              <a:off x="3312" y="2160"/>
              <a:ext cx="240" cy="384"/>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4</a:t>
              </a:r>
            </a:p>
            <a:p>
              <a:pPr algn="ctr"/>
              <a:r>
                <a:rPr kumimoji="1" lang="en-US" altLang="zh-CN" sz="2400" b="1">
                  <a:latin typeface="Times New Roman" panose="02020603050405020304" pitchFamily="18" charset="0"/>
                </a:rPr>
                <a:t>14</a:t>
              </a:r>
            </a:p>
          </p:txBody>
        </p:sp>
        <p:sp>
          <p:nvSpPr>
            <p:cNvPr id="24" name="Line 24"/>
            <p:cNvSpPr>
              <a:spLocks noChangeShapeType="1"/>
            </p:cNvSpPr>
            <p:nvPr/>
          </p:nvSpPr>
          <p:spPr bwMode="auto">
            <a:xfrm>
              <a:off x="1104" y="2112"/>
              <a:ext cx="0" cy="72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25"/>
            <p:cNvSpPr>
              <a:spLocks noChangeShapeType="1"/>
            </p:cNvSpPr>
            <p:nvPr/>
          </p:nvSpPr>
          <p:spPr bwMode="auto">
            <a:xfrm>
              <a:off x="3168" y="2112"/>
              <a:ext cx="0" cy="72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Rectangle 26"/>
            <p:cNvSpPr>
              <a:spLocks noChangeArrowheads="1"/>
            </p:cNvSpPr>
            <p:nvPr/>
          </p:nvSpPr>
          <p:spPr bwMode="auto">
            <a:xfrm>
              <a:off x="3264" y="2640"/>
              <a:ext cx="336" cy="19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-8+20</a:t>
              </a:r>
            </a:p>
          </p:txBody>
        </p:sp>
        <p:sp>
          <p:nvSpPr>
            <p:cNvPr id="27" name="Line 27"/>
            <p:cNvSpPr>
              <a:spLocks noChangeShapeType="1"/>
            </p:cNvSpPr>
            <p:nvPr/>
          </p:nvSpPr>
          <p:spPr bwMode="auto">
            <a:xfrm>
              <a:off x="1104" y="2832"/>
              <a:ext cx="249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Rectangle 28"/>
            <p:cNvSpPr>
              <a:spLocks noChangeArrowheads="1"/>
            </p:cNvSpPr>
            <p:nvPr/>
          </p:nvSpPr>
          <p:spPr bwMode="auto">
            <a:xfrm>
              <a:off x="1104" y="2880"/>
              <a:ext cx="2112" cy="19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1        1        1        0</a:t>
              </a:r>
            </a:p>
          </p:txBody>
        </p:sp>
        <p:sp>
          <p:nvSpPr>
            <p:cNvPr id="29" name="Rectangle 29"/>
            <p:cNvSpPr>
              <a:spLocks noChangeArrowheads="1"/>
            </p:cNvSpPr>
            <p:nvPr/>
          </p:nvSpPr>
          <p:spPr bwMode="auto">
            <a:xfrm>
              <a:off x="1104" y="3120"/>
              <a:ext cx="2112" cy="19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3        -2       0        1</a:t>
              </a:r>
            </a:p>
          </p:txBody>
        </p:sp>
        <p:sp>
          <p:nvSpPr>
            <p:cNvPr id="30" name="Rectangle 30"/>
            <p:cNvSpPr>
              <a:spLocks noChangeArrowheads="1"/>
            </p:cNvSpPr>
            <p:nvPr/>
          </p:nvSpPr>
          <p:spPr bwMode="auto">
            <a:xfrm>
              <a:off x="1104" y="3360"/>
              <a:ext cx="2112" cy="19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0        -2       0        0</a:t>
              </a:r>
            </a:p>
          </p:txBody>
        </p:sp>
        <p:sp>
          <p:nvSpPr>
            <p:cNvPr id="31" name="Line 31"/>
            <p:cNvSpPr>
              <a:spLocks noChangeShapeType="1"/>
            </p:cNvSpPr>
            <p:nvPr/>
          </p:nvSpPr>
          <p:spPr bwMode="auto">
            <a:xfrm>
              <a:off x="1104" y="3360"/>
              <a:ext cx="249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32"/>
            <p:cNvSpPr>
              <a:spLocks noChangeShapeType="1"/>
            </p:cNvSpPr>
            <p:nvPr/>
          </p:nvSpPr>
          <p:spPr bwMode="auto">
            <a:xfrm>
              <a:off x="1104" y="2832"/>
              <a:ext cx="0" cy="72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33"/>
            <p:cNvSpPr>
              <a:spLocks noChangeShapeType="1"/>
            </p:cNvSpPr>
            <p:nvPr/>
          </p:nvSpPr>
          <p:spPr bwMode="auto">
            <a:xfrm>
              <a:off x="3168" y="2832"/>
              <a:ext cx="0" cy="72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Rectangle 34"/>
            <p:cNvSpPr>
              <a:spLocks noChangeArrowheads="1"/>
            </p:cNvSpPr>
            <p:nvPr/>
          </p:nvSpPr>
          <p:spPr bwMode="auto">
            <a:xfrm>
              <a:off x="768" y="2736"/>
              <a:ext cx="288" cy="67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3</a:t>
              </a:r>
            </a:p>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4</a:t>
              </a:r>
            </a:p>
          </p:txBody>
        </p:sp>
        <p:sp>
          <p:nvSpPr>
            <p:cNvPr id="35" name="Rectangle 35"/>
            <p:cNvSpPr>
              <a:spLocks noChangeArrowheads="1"/>
            </p:cNvSpPr>
            <p:nvPr/>
          </p:nvSpPr>
          <p:spPr bwMode="auto">
            <a:xfrm>
              <a:off x="3264" y="2928"/>
              <a:ext cx="240" cy="384"/>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4</a:t>
              </a:r>
            </a:p>
            <a:p>
              <a:pPr algn="ctr"/>
              <a:r>
                <a:rPr kumimoji="1" lang="en-US" altLang="zh-CN" sz="2400" b="1">
                  <a:latin typeface="Times New Roman" panose="02020603050405020304" pitchFamily="18" charset="0"/>
                </a:rPr>
                <a:t>6</a:t>
              </a:r>
            </a:p>
          </p:txBody>
        </p:sp>
        <p:sp>
          <p:nvSpPr>
            <p:cNvPr id="36" name="Rectangle 36"/>
            <p:cNvSpPr>
              <a:spLocks noChangeArrowheads="1"/>
            </p:cNvSpPr>
            <p:nvPr/>
          </p:nvSpPr>
          <p:spPr bwMode="auto">
            <a:xfrm>
              <a:off x="3264" y="3408"/>
              <a:ext cx="336" cy="192"/>
            </a:xfrm>
            <a:prstGeom prst="rect">
              <a:avLst/>
            </a:prstGeom>
            <a:no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4</a:t>
              </a:r>
            </a:p>
          </p:txBody>
        </p:sp>
        <p:sp>
          <p:nvSpPr>
            <p:cNvPr id="37" name="Rectangle 37"/>
            <p:cNvSpPr>
              <a:spLocks noChangeArrowheads="1"/>
            </p:cNvSpPr>
            <p:nvPr/>
          </p:nvSpPr>
          <p:spPr bwMode="auto">
            <a:xfrm>
              <a:off x="2352" y="2160"/>
              <a:ext cx="192" cy="192"/>
            </a:xfrm>
            <a:prstGeom prst="rect">
              <a:avLst/>
            </a:prstGeom>
            <a:noFill/>
            <a:ln w="12700">
              <a:solidFill>
                <a:srgbClr val="FF006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38" name="Object 38"/>
          <p:cNvGraphicFramePr>
            <a:graphicFrameLocks noChangeAspect="1"/>
          </p:cNvGraphicFramePr>
          <p:nvPr/>
        </p:nvGraphicFramePr>
        <p:xfrm>
          <a:off x="6354763" y="3732213"/>
          <a:ext cx="2220912" cy="1095375"/>
        </p:xfrm>
        <a:graphic>
          <a:graphicData uri="http://schemas.openxmlformats.org/presentationml/2006/ole">
            <mc:AlternateContent xmlns:mc="http://schemas.openxmlformats.org/markup-compatibility/2006">
              <mc:Choice xmlns:v="urn:schemas-microsoft-com:vml" Requires="v">
                <p:oleObj spid="_x0000_s150638" name="Equation" r:id="rId3" imgW="1028520" imgH="507960" progId="Equation.DSMT4">
                  <p:embed/>
                </p:oleObj>
              </mc:Choice>
              <mc:Fallback>
                <p:oleObj name="Equation" r:id="rId3" imgW="1028520" imgH="507960" progId="Equation.DSMT4">
                  <p:embed/>
                  <p:pic>
                    <p:nvPicPr>
                      <p:cNvPr id="29734"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4763" y="3732213"/>
                        <a:ext cx="2220912" cy="109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 name="Rectangle 39"/>
          <p:cNvSpPr>
            <a:spLocks noChangeArrowheads="1"/>
          </p:cNvSpPr>
          <p:nvPr/>
        </p:nvSpPr>
        <p:spPr bwMode="auto">
          <a:xfrm>
            <a:off x="48419" y="5815481"/>
            <a:ext cx="6913562" cy="590550"/>
          </a:xfrm>
          <a:prstGeom prst="rect">
            <a:avLst/>
          </a:prstGeom>
          <a:solidFill>
            <a:schemeClr val="bg1"/>
          </a:solid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800" b="1">
                <a:latin typeface="Times New Roman" panose="02020603050405020304" pitchFamily="18" charset="0"/>
              </a:rPr>
              <a:t>问题：</a:t>
            </a:r>
            <a:r>
              <a:rPr kumimoji="1" lang="en-US" altLang="zh-CN" sz="2800" b="1" i="1">
                <a:latin typeface="Times New Roman" panose="02020603050405020304" pitchFamily="18" charset="0"/>
              </a:rPr>
              <a:t>c</a:t>
            </a:r>
            <a:r>
              <a:rPr kumimoji="1" lang="en-US" altLang="zh-CN" sz="2800" b="1" baseline="-25000">
                <a:latin typeface="Times New Roman" panose="02020603050405020304" pitchFamily="18" charset="0"/>
              </a:rPr>
              <a:t>2</a:t>
            </a:r>
            <a:r>
              <a:rPr kumimoji="1" lang="zh-CN" altLang="en-US" sz="2800" b="1">
                <a:latin typeface="Times New Roman" panose="02020603050405020304" pitchFamily="18" charset="0"/>
              </a:rPr>
              <a:t>在什么范围变化时，最优解不变？</a:t>
            </a:r>
          </a:p>
        </p:txBody>
      </p:sp>
    </p:spTree>
    <p:extLst>
      <p:ext uri="{BB962C8B-B14F-4D97-AF65-F5344CB8AC3E}">
        <p14:creationId xmlns:p14="http://schemas.microsoft.com/office/powerpoint/2010/main" val="14282820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barn(outHorizontal)">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
                                            <p:txEl>
                                              <p:pRg st="0" end="0"/>
                                            </p:txEl>
                                          </p:spTgt>
                                        </p:tgtEl>
                                        <p:attrNameLst>
                                          <p:attrName>style.visibility</p:attrName>
                                        </p:attrNameLst>
                                      </p:cBhvr>
                                      <p:to>
                                        <p:strVal val="visible"/>
                                      </p:to>
                                    </p:set>
                                    <p:animEffect transition="in" filter="blinds(horizontal)">
                                      <p:cBhvr>
                                        <p:cTn id="27" dur="500"/>
                                        <p:tgtEl>
                                          <p:spTgt spid="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04800" y="404813"/>
            <a:ext cx="4419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latin typeface="Times New Roman" panose="02020603050405020304" pitchFamily="18" charset="0"/>
              </a:rPr>
              <a:t>二、改变右端向量</a:t>
            </a:r>
            <a:r>
              <a:rPr kumimoji="1" lang="en-US" altLang="zh-CN" sz="3200" b="1" i="1">
                <a:latin typeface="Times New Roman" panose="02020603050405020304" pitchFamily="18" charset="0"/>
              </a:rPr>
              <a:t>b</a:t>
            </a:r>
          </a:p>
        </p:txBody>
      </p:sp>
      <p:sp>
        <p:nvSpPr>
          <p:cNvPr id="3" name="Rectangle 3"/>
          <p:cNvSpPr>
            <a:spLocks noChangeArrowheads="1"/>
          </p:cNvSpPr>
          <p:nvPr/>
        </p:nvSpPr>
        <p:spPr bwMode="auto">
          <a:xfrm>
            <a:off x="272491" y="1145371"/>
            <a:ext cx="5965825" cy="630238"/>
          </a:xfrm>
          <a:prstGeom prst="rect">
            <a:avLst/>
          </a:prstGeom>
          <a:noFill/>
          <a:ln>
            <a:noFill/>
          </a:ln>
          <a:effectLst/>
        </p:spPr>
        <p:txBody>
          <a:bodyPr wrap="none" anchor="ctr"/>
          <a:lstStyle/>
          <a:p>
            <a:pPr algn="ctr"/>
            <a:r>
              <a:rPr kumimoji="1" lang="zh-CN" altLang="en-US" sz="3200" b="1">
                <a:latin typeface="Times New Roman" panose="02020603050405020304" pitchFamily="18" charset="0"/>
              </a:rPr>
              <a:t>设</a:t>
            </a:r>
            <a:r>
              <a:rPr kumimoji="1" lang="en-US" altLang="zh-CN" sz="3200" b="1" i="1">
                <a:latin typeface="Times New Roman" panose="02020603050405020304" pitchFamily="18" charset="0"/>
              </a:rPr>
              <a:t>b</a:t>
            </a:r>
            <a:r>
              <a:rPr kumimoji="1" lang="en-US" altLang="zh-CN" sz="3200" b="1">
                <a:latin typeface="Times New Roman" panose="02020603050405020304" pitchFamily="18" charset="0"/>
                <a:cs typeface="Times New Roman" panose="02020603050405020304" pitchFamily="18" charset="0"/>
              </a:rPr>
              <a:t>→</a:t>
            </a:r>
            <a:r>
              <a:rPr kumimoji="1" lang="en-US" altLang="zh-CN" sz="3200" b="1" i="1">
                <a:latin typeface="Times New Roman" panose="02020603050405020304" pitchFamily="18" charset="0"/>
                <a:cs typeface="Times New Roman" panose="02020603050405020304" pitchFamily="18" charset="0"/>
              </a:rPr>
              <a:t>b</a:t>
            </a:r>
            <a:r>
              <a:rPr kumimoji="1" lang="en-US" altLang="zh-CN" sz="3200" b="1">
                <a:latin typeface="Tahoma" panose="020B0604030504040204" pitchFamily="34" charset="0"/>
                <a:cs typeface="Times New Roman" panose="02020603050405020304" pitchFamily="18" charset="0"/>
              </a:rPr>
              <a:t>’</a:t>
            </a:r>
            <a:r>
              <a:rPr kumimoji="1" lang="en-US" altLang="zh-CN" sz="3200" b="1">
                <a:latin typeface="Times New Roman" panose="02020603050405020304" pitchFamily="18" charset="0"/>
                <a:cs typeface="Times New Roman" panose="02020603050405020304" pitchFamily="18" charset="0"/>
              </a:rPr>
              <a:t>,</a:t>
            </a:r>
            <a:r>
              <a:rPr kumimoji="1" lang="zh-CN" altLang="en-US" sz="3200" b="1">
                <a:latin typeface="Times New Roman" panose="02020603050405020304" pitchFamily="18" charset="0"/>
              </a:rPr>
              <a:t>设改变前的最优基为</a:t>
            </a:r>
            <a:r>
              <a:rPr kumimoji="1" lang="en-US" altLang="zh-CN" sz="3200" b="1" i="1">
                <a:latin typeface="Times New Roman" panose="02020603050405020304" pitchFamily="18" charset="0"/>
              </a:rPr>
              <a:t>B</a:t>
            </a:r>
            <a:r>
              <a:rPr kumimoji="1" lang="zh-CN" altLang="en-US" sz="3200" b="1">
                <a:latin typeface="Times New Roman" panose="02020603050405020304" pitchFamily="18" charset="0"/>
              </a:rPr>
              <a:t>。</a:t>
            </a:r>
          </a:p>
        </p:txBody>
      </p:sp>
      <p:graphicFrame>
        <p:nvGraphicFramePr>
          <p:cNvPr id="4" name="Object 6"/>
          <p:cNvGraphicFramePr>
            <a:graphicFrameLocks noChangeAspect="1"/>
          </p:cNvGraphicFramePr>
          <p:nvPr>
            <p:extLst>
              <p:ext uri="{D42A27DB-BD31-4B8C-83A1-F6EECF244321}">
                <p14:modId xmlns:p14="http://schemas.microsoft.com/office/powerpoint/2010/main" val="745307766"/>
              </p:ext>
            </p:extLst>
          </p:nvPr>
        </p:nvGraphicFramePr>
        <p:xfrm>
          <a:off x="305713" y="1775609"/>
          <a:ext cx="7456488" cy="4117975"/>
        </p:xfrm>
        <a:graphic>
          <a:graphicData uri="http://schemas.openxmlformats.org/presentationml/2006/ole">
            <mc:AlternateContent xmlns:mc="http://schemas.openxmlformats.org/markup-compatibility/2006">
              <mc:Choice xmlns:v="urn:schemas-microsoft-com:vml" Requires="v">
                <p:oleObj spid="_x0000_s151633" name="Equation" r:id="rId3" imgW="3149280" imgH="1739880" progId="Equation.DSMT4">
                  <p:embed/>
                </p:oleObj>
              </mc:Choice>
              <mc:Fallback>
                <p:oleObj name="Equation" r:id="rId3" imgW="3149280" imgH="1739880" progId="Equation.DSMT4">
                  <p:embed/>
                  <p:pic>
                    <p:nvPicPr>
                      <p:cNvPr id="3175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713" y="1775609"/>
                        <a:ext cx="7456488" cy="411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786702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out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extLst>
              <p:ext uri="{D42A27DB-BD31-4B8C-83A1-F6EECF244321}">
                <p14:modId xmlns:p14="http://schemas.microsoft.com/office/powerpoint/2010/main" val="3327392427"/>
              </p:ext>
            </p:extLst>
          </p:nvPr>
        </p:nvGraphicFramePr>
        <p:xfrm>
          <a:off x="206375" y="966788"/>
          <a:ext cx="8842375" cy="3324225"/>
        </p:xfrm>
        <a:graphic>
          <a:graphicData uri="http://schemas.openxmlformats.org/presentationml/2006/ole">
            <mc:AlternateContent xmlns:mc="http://schemas.openxmlformats.org/markup-compatibility/2006">
              <mc:Choice xmlns:v="urn:schemas-microsoft-com:vml" Requires="v">
                <p:oleObj spid="_x0000_s152657" name="Equation" r:id="rId3" imgW="3848040" imgH="1447560" progId="Equation.DSMT4">
                  <p:embed/>
                </p:oleObj>
              </mc:Choice>
              <mc:Fallback>
                <p:oleObj name="Equation" r:id="rId3" imgW="3848040" imgH="1447560" progId="Equation.DSMT4">
                  <p:embed/>
                  <p:pic>
                    <p:nvPicPr>
                      <p:cNvPr id="32772" name="Object 4"/>
                      <p:cNvPicPr>
                        <a:picLocks noChangeAspect="1" noChangeArrowheads="1"/>
                      </p:cNvPicPr>
                      <p:nvPr/>
                    </p:nvPicPr>
                    <p:blipFill>
                      <a:blip r:embed="rId4"/>
                      <a:srcRect/>
                      <a:stretch>
                        <a:fillRect/>
                      </a:stretch>
                    </p:blipFill>
                    <p:spPr bwMode="auto">
                      <a:xfrm>
                        <a:off x="206375" y="966788"/>
                        <a:ext cx="8842375" cy="332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803849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Object 2"/>
          <p:cNvGraphicFramePr>
            <a:graphicFrameLocks noChangeAspect="1"/>
          </p:cNvGraphicFramePr>
          <p:nvPr>
            <p:extLst>
              <p:ext uri="{D42A27DB-BD31-4B8C-83A1-F6EECF244321}">
                <p14:modId xmlns:p14="http://schemas.microsoft.com/office/powerpoint/2010/main" val="1906653077"/>
              </p:ext>
            </p:extLst>
          </p:nvPr>
        </p:nvGraphicFramePr>
        <p:xfrm>
          <a:off x="76201" y="556233"/>
          <a:ext cx="3698018" cy="1868270"/>
        </p:xfrm>
        <a:graphic>
          <a:graphicData uri="http://schemas.openxmlformats.org/presentationml/2006/ole">
            <mc:AlternateContent xmlns:mc="http://schemas.openxmlformats.org/markup-compatibility/2006">
              <mc:Choice xmlns:v="urn:schemas-microsoft-com:vml" Requires="v">
                <p:oleObj spid="_x0000_s154784" name="Equation" r:id="rId3" imgW="2311200" imgH="1168200" progId="Equation.DSMT4">
                  <p:embed/>
                </p:oleObj>
              </mc:Choice>
              <mc:Fallback>
                <p:oleObj name="Equation" r:id="rId3" imgW="2311200" imgH="1168200" progId="Equation.DSMT4">
                  <p:embed/>
                  <p:pic>
                    <p:nvPicPr>
                      <p:cNvPr id="3481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1" y="556233"/>
                        <a:ext cx="3698018" cy="1868270"/>
                      </a:xfrm>
                      <a:prstGeom prst="rect">
                        <a:avLst/>
                      </a:prstGeom>
                      <a:noFill/>
                      <a:ln>
                        <a:noFill/>
                      </a:ln>
                      <a:effectLst/>
                    </p:spPr>
                  </p:pic>
                </p:oleObj>
              </mc:Fallback>
            </mc:AlternateContent>
          </a:graphicData>
        </a:graphic>
      </p:graphicFrame>
      <p:sp>
        <p:nvSpPr>
          <p:cNvPr id="34820" name="Rectangle 4"/>
          <p:cNvSpPr>
            <a:spLocks noChangeArrowheads="1"/>
          </p:cNvSpPr>
          <p:nvPr/>
        </p:nvSpPr>
        <p:spPr bwMode="auto">
          <a:xfrm>
            <a:off x="-95572" y="2785767"/>
            <a:ext cx="1905000" cy="457200"/>
          </a:xfrm>
          <a:prstGeom prst="rect">
            <a:avLst/>
          </a:prstGeom>
          <a:noFill/>
          <a:ln>
            <a:noFill/>
          </a:ln>
          <a:effectLst/>
        </p:spPr>
        <p:txBody>
          <a:bodyPr wrap="none" anchor="ctr"/>
          <a:lstStyle/>
          <a:p>
            <a:pPr algn="ctr"/>
            <a:r>
              <a:rPr kumimoji="1" lang="zh-CN" altLang="en-US" sz="2400" b="1">
                <a:latin typeface="Times New Roman" panose="02020603050405020304" pitchFamily="18" charset="0"/>
              </a:rPr>
              <a:t>最优表为：</a:t>
            </a:r>
          </a:p>
        </p:txBody>
      </p:sp>
      <p:grpSp>
        <p:nvGrpSpPr>
          <p:cNvPr id="34836" name="Group 20"/>
          <p:cNvGrpSpPr>
            <a:grpSpLocks/>
          </p:cNvGrpSpPr>
          <p:nvPr/>
        </p:nvGrpSpPr>
        <p:grpSpPr bwMode="auto">
          <a:xfrm>
            <a:off x="323528" y="3261005"/>
            <a:ext cx="4876800" cy="2057400"/>
            <a:chOff x="1344" y="2160"/>
            <a:chExt cx="3072" cy="1296"/>
          </a:xfrm>
          <a:noFill/>
        </p:grpSpPr>
        <p:sp>
          <p:nvSpPr>
            <p:cNvPr id="34821" name="Rectangle 5"/>
            <p:cNvSpPr>
              <a:spLocks noChangeArrowheads="1"/>
            </p:cNvSpPr>
            <p:nvPr/>
          </p:nvSpPr>
          <p:spPr bwMode="auto">
            <a:xfrm>
              <a:off x="1344" y="2160"/>
              <a:ext cx="2880" cy="192"/>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1          </a:t>
              </a: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2          </a:t>
              </a: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3          </a:t>
              </a: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4          </a:t>
              </a: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5</a:t>
              </a:r>
            </a:p>
          </p:txBody>
        </p:sp>
        <p:sp>
          <p:nvSpPr>
            <p:cNvPr id="34822" name="Line 6"/>
            <p:cNvSpPr>
              <a:spLocks noChangeShapeType="1"/>
            </p:cNvSpPr>
            <p:nvPr/>
          </p:nvSpPr>
          <p:spPr bwMode="auto">
            <a:xfrm>
              <a:off x="1440" y="2400"/>
              <a:ext cx="2880" cy="0"/>
            </a:xfrm>
            <a:prstGeom prst="line">
              <a:avLst/>
            </a:prstGeom>
            <a:grp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23" name="Rectangle 7"/>
            <p:cNvSpPr>
              <a:spLocks noChangeArrowheads="1"/>
            </p:cNvSpPr>
            <p:nvPr/>
          </p:nvSpPr>
          <p:spPr bwMode="auto">
            <a:xfrm>
              <a:off x="1344" y="2448"/>
              <a:ext cx="240" cy="72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1</a:t>
              </a:r>
            </a:p>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5</a:t>
              </a:r>
            </a:p>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2</a:t>
              </a:r>
            </a:p>
          </p:txBody>
        </p:sp>
        <p:sp>
          <p:nvSpPr>
            <p:cNvPr id="34824" name="Rectangle 8"/>
            <p:cNvSpPr>
              <a:spLocks noChangeArrowheads="1"/>
            </p:cNvSpPr>
            <p:nvPr/>
          </p:nvSpPr>
          <p:spPr bwMode="auto">
            <a:xfrm>
              <a:off x="1680" y="2496"/>
              <a:ext cx="2256" cy="192"/>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1        0         0         1/4         0</a:t>
              </a:r>
            </a:p>
          </p:txBody>
        </p:sp>
        <p:sp>
          <p:nvSpPr>
            <p:cNvPr id="34825" name="Rectangle 9"/>
            <p:cNvSpPr>
              <a:spLocks noChangeArrowheads="1"/>
            </p:cNvSpPr>
            <p:nvPr/>
          </p:nvSpPr>
          <p:spPr bwMode="auto">
            <a:xfrm>
              <a:off x="1728" y="2736"/>
              <a:ext cx="2160" cy="192"/>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0        0        -2        1/2        1</a:t>
              </a:r>
            </a:p>
          </p:txBody>
        </p:sp>
        <p:sp>
          <p:nvSpPr>
            <p:cNvPr id="34826" name="Rectangle 10"/>
            <p:cNvSpPr>
              <a:spLocks noChangeArrowheads="1"/>
            </p:cNvSpPr>
            <p:nvPr/>
          </p:nvSpPr>
          <p:spPr bwMode="auto">
            <a:xfrm>
              <a:off x="1680" y="2976"/>
              <a:ext cx="2256" cy="192"/>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0       1        1/2       -1/8        0</a:t>
              </a:r>
            </a:p>
          </p:txBody>
        </p:sp>
        <p:sp>
          <p:nvSpPr>
            <p:cNvPr id="34827" name="Rectangle 11"/>
            <p:cNvSpPr>
              <a:spLocks noChangeArrowheads="1"/>
            </p:cNvSpPr>
            <p:nvPr/>
          </p:nvSpPr>
          <p:spPr bwMode="auto">
            <a:xfrm>
              <a:off x="1680" y="3264"/>
              <a:ext cx="2352" cy="192"/>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0        0        -3/2        -1/8       0</a:t>
              </a:r>
            </a:p>
          </p:txBody>
        </p:sp>
        <p:sp>
          <p:nvSpPr>
            <p:cNvPr id="34829" name="Line 13"/>
            <p:cNvSpPr>
              <a:spLocks noChangeShapeType="1"/>
            </p:cNvSpPr>
            <p:nvPr/>
          </p:nvSpPr>
          <p:spPr bwMode="auto">
            <a:xfrm>
              <a:off x="1440" y="3216"/>
              <a:ext cx="2880" cy="0"/>
            </a:xfrm>
            <a:prstGeom prst="line">
              <a:avLst/>
            </a:prstGeom>
            <a:grp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31" name="Line 15"/>
            <p:cNvSpPr>
              <a:spLocks noChangeShapeType="1"/>
            </p:cNvSpPr>
            <p:nvPr/>
          </p:nvSpPr>
          <p:spPr bwMode="auto">
            <a:xfrm>
              <a:off x="1584" y="2400"/>
              <a:ext cx="0" cy="1056"/>
            </a:xfrm>
            <a:prstGeom prst="line">
              <a:avLst/>
            </a:prstGeom>
            <a:grp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32" name="Line 16"/>
            <p:cNvSpPr>
              <a:spLocks noChangeShapeType="1"/>
            </p:cNvSpPr>
            <p:nvPr/>
          </p:nvSpPr>
          <p:spPr bwMode="auto">
            <a:xfrm>
              <a:off x="4128" y="2400"/>
              <a:ext cx="0" cy="1056"/>
            </a:xfrm>
            <a:prstGeom prst="line">
              <a:avLst/>
            </a:prstGeom>
            <a:grp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33" name="Rectangle 17"/>
            <p:cNvSpPr>
              <a:spLocks noChangeArrowheads="1"/>
            </p:cNvSpPr>
            <p:nvPr/>
          </p:nvSpPr>
          <p:spPr bwMode="auto">
            <a:xfrm>
              <a:off x="4176" y="2448"/>
              <a:ext cx="240" cy="72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4</a:t>
              </a:r>
            </a:p>
            <a:p>
              <a:pPr algn="ctr"/>
              <a:r>
                <a:rPr kumimoji="1" lang="en-US" altLang="zh-CN" sz="2400" b="1">
                  <a:latin typeface="Times New Roman" panose="02020603050405020304" pitchFamily="18" charset="0"/>
                </a:rPr>
                <a:t>4</a:t>
              </a:r>
            </a:p>
            <a:p>
              <a:pPr algn="ctr"/>
              <a:r>
                <a:rPr kumimoji="1" lang="en-US" altLang="zh-CN" sz="2400" b="1">
                  <a:latin typeface="Times New Roman" panose="02020603050405020304" pitchFamily="18" charset="0"/>
                </a:rPr>
                <a:t>2</a:t>
              </a:r>
            </a:p>
          </p:txBody>
        </p:sp>
        <p:sp>
          <p:nvSpPr>
            <p:cNvPr id="34834" name="Rectangle 18"/>
            <p:cNvSpPr>
              <a:spLocks noChangeArrowheads="1"/>
            </p:cNvSpPr>
            <p:nvPr/>
          </p:nvSpPr>
          <p:spPr bwMode="auto">
            <a:xfrm>
              <a:off x="4176" y="3264"/>
              <a:ext cx="240" cy="192"/>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-14</a:t>
              </a:r>
            </a:p>
          </p:txBody>
        </p:sp>
      </p:grpSp>
      <p:graphicFrame>
        <p:nvGraphicFramePr>
          <p:cNvPr id="34835" name="Object 19"/>
          <p:cNvGraphicFramePr>
            <a:graphicFrameLocks noChangeAspect="1"/>
          </p:cNvGraphicFramePr>
          <p:nvPr>
            <p:extLst>
              <p:ext uri="{D42A27DB-BD31-4B8C-83A1-F6EECF244321}">
                <p14:modId xmlns:p14="http://schemas.microsoft.com/office/powerpoint/2010/main" val="2439636387"/>
              </p:ext>
            </p:extLst>
          </p:nvPr>
        </p:nvGraphicFramePr>
        <p:xfrm>
          <a:off x="6302375" y="4479925"/>
          <a:ext cx="1865313" cy="1095375"/>
        </p:xfrm>
        <a:graphic>
          <a:graphicData uri="http://schemas.openxmlformats.org/presentationml/2006/ole">
            <mc:AlternateContent xmlns:mc="http://schemas.openxmlformats.org/markup-compatibility/2006">
              <mc:Choice xmlns:v="urn:schemas-microsoft-com:vml" Requires="v">
                <p:oleObj spid="_x0000_s154785" name="Equation" r:id="rId5" imgW="863280" imgH="507960" progId="Equation.DSMT4">
                  <p:embed/>
                </p:oleObj>
              </mc:Choice>
              <mc:Fallback>
                <p:oleObj name="Equation" r:id="rId5" imgW="863280" imgH="507960" progId="Equation.DSMT4">
                  <p:embed/>
                  <p:pic>
                    <p:nvPicPr>
                      <p:cNvPr id="34835" name="Object 19"/>
                      <p:cNvPicPr>
                        <a:picLocks noChangeAspect="1" noChangeArrowheads="1"/>
                      </p:cNvPicPr>
                      <p:nvPr/>
                    </p:nvPicPr>
                    <p:blipFill>
                      <a:blip r:embed="rId6"/>
                      <a:srcRect/>
                      <a:stretch>
                        <a:fillRect/>
                      </a:stretch>
                    </p:blipFill>
                    <p:spPr bwMode="auto">
                      <a:xfrm>
                        <a:off x="6302375" y="4479925"/>
                        <a:ext cx="1865313" cy="109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837" name="Group 21"/>
          <p:cNvGrpSpPr>
            <a:grpSpLocks/>
          </p:cNvGrpSpPr>
          <p:nvPr/>
        </p:nvGrpSpPr>
        <p:grpSpPr bwMode="auto">
          <a:xfrm>
            <a:off x="4114800" y="610673"/>
            <a:ext cx="4876800" cy="2057400"/>
            <a:chOff x="1344" y="2160"/>
            <a:chExt cx="3072" cy="1296"/>
          </a:xfrm>
          <a:noFill/>
        </p:grpSpPr>
        <p:sp>
          <p:nvSpPr>
            <p:cNvPr id="34838" name="Rectangle 22"/>
            <p:cNvSpPr>
              <a:spLocks noChangeArrowheads="1"/>
            </p:cNvSpPr>
            <p:nvPr/>
          </p:nvSpPr>
          <p:spPr bwMode="auto">
            <a:xfrm>
              <a:off x="1344" y="2160"/>
              <a:ext cx="2880" cy="192"/>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1          </a:t>
              </a: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2          </a:t>
              </a: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3          </a:t>
              </a: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4          </a:t>
              </a: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5</a:t>
              </a:r>
            </a:p>
          </p:txBody>
        </p:sp>
        <p:sp>
          <p:nvSpPr>
            <p:cNvPr id="34839" name="Line 23"/>
            <p:cNvSpPr>
              <a:spLocks noChangeShapeType="1"/>
            </p:cNvSpPr>
            <p:nvPr/>
          </p:nvSpPr>
          <p:spPr bwMode="auto">
            <a:xfrm>
              <a:off x="1440" y="2400"/>
              <a:ext cx="2880" cy="0"/>
            </a:xfrm>
            <a:prstGeom prst="line">
              <a:avLst/>
            </a:prstGeom>
            <a:grp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40" name="Rectangle 24"/>
            <p:cNvSpPr>
              <a:spLocks noChangeArrowheads="1"/>
            </p:cNvSpPr>
            <p:nvPr/>
          </p:nvSpPr>
          <p:spPr bwMode="auto">
            <a:xfrm>
              <a:off x="1344" y="2448"/>
              <a:ext cx="240" cy="72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1</a:t>
              </a:r>
            </a:p>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5</a:t>
              </a:r>
            </a:p>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2</a:t>
              </a:r>
            </a:p>
          </p:txBody>
        </p:sp>
        <p:sp>
          <p:nvSpPr>
            <p:cNvPr id="34841" name="Rectangle 25"/>
            <p:cNvSpPr>
              <a:spLocks noChangeArrowheads="1"/>
            </p:cNvSpPr>
            <p:nvPr/>
          </p:nvSpPr>
          <p:spPr bwMode="auto">
            <a:xfrm>
              <a:off x="1680" y="2496"/>
              <a:ext cx="2256" cy="192"/>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1        2         1         0         0</a:t>
              </a:r>
            </a:p>
          </p:txBody>
        </p:sp>
        <p:sp>
          <p:nvSpPr>
            <p:cNvPr id="34842" name="Rectangle 26"/>
            <p:cNvSpPr>
              <a:spLocks noChangeArrowheads="1"/>
            </p:cNvSpPr>
            <p:nvPr/>
          </p:nvSpPr>
          <p:spPr bwMode="auto">
            <a:xfrm>
              <a:off x="1728" y="2736"/>
              <a:ext cx="2160" cy="192"/>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4        0        0         1         0</a:t>
              </a:r>
            </a:p>
          </p:txBody>
        </p:sp>
        <p:sp>
          <p:nvSpPr>
            <p:cNvPr id="34843" name="Rectangle 27"/>
            <p:cNvSpPr>
              <a:spLocks noChangeArrowheads="1"/>
            </p:cNvSpPr>
            <p:nvPr/>
          </p:nvSpPr>
          <p:spPr bwMode="auto">
            <a:xfrm>
              <a:off x="1680" y="2976"/>
              <a:ext cx="2256" cy="192"/>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0         4         0         0         1</a:t>
              </a:r>
            </a:p>
          </p:txBody>
        </p:sp>
        <p:sp>
          <p:nvSpPr>
            <p:cNvPr id="34844" name="Rectangle 28"/>
            <p:cNvSpPr>
              <a:spLocks noChangeArrowheads="1"/>
            </p:cNvSpPr>
            <p:nvPr/>
          </p:nvSpPr>
          <p:spPr bwMode="auto">
            <a:xfrm>
              <a:off x="1680" y="3264"/>
              <a:ext cx="2352" cy="192"/>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2        3         0          0       0</a:t>
              </a:r>
            </a:p>
          </p:txBody>
        </p:sp>
        <p:sp>
          <p:nvSpPr>
            <p:cNvPr id="34845" name="Line 29"/>
            <p:cNvSpPr>
              <a:spLocks noChangeShapeType="1"/>
            </p:cNvSpPr>
            <p:nvPr/>
          </p:nvSpPr>
          <p:spPr bwMode="auto">
            <a:xfrm>
              <a:off x="1440" y="3216"/>
              <a:ext cx="2880" cy="0"/>
            </a:xfrm>
            <a:prstGeom prst="line">
              <a:avLst/>
            </a:prstGeom>
            <a:grp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46" name="Line 30"/>
            <p:cNvSpPr>
              <a:spLocks noChangeShapeType="1"/>
            </p:cNvSpPr>
            <p:nvPr/>
          </p:nvSpPr>
          <p:spPr bwMode="auto">
            <a:xfrm>
              <a:off x="1584" y="2400"/>
              <a:ext cx="0" cy="1056"/>
            </a:xfrm>
            <a:prstGeom prst="line">
              <a:avLst/>
            </a:prstGeom>
            <a:grp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47" name="Line 31"/>
            <p:cNvSpPr>
              <a:spLocks noChangeShapeType="1"/>
            </p:cNvSpPr>
            <p:nvPr/>
          </p:nvSpPr>
          <p:spPr bwMode="auto">
            <a:xfrm>
              <a:off x="4128" y="2400"/>
              <a:ext cx="0" cy="1056"/>
            </a:xfrm>
            <a:prstGeom prst="line">
              <a:avLst/>
            </a:prstGeom>
            <a:grp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48" name="Rectangle 32"/>
            <p:cNvSpPr>
              <a:spLocks noChangeArrowheads="1"/>
            </p:cNvSpPr>
            <p:nvPr/>
          </p:nvSpPr>
          <p:spPr bwMode="auto">
            <a:xfrm>
              <a:off x="4176" y="2448"/>
              <a:ext cx="240" cy="72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8</a:t>
              </a:r>
            </a:p>
            <a:p>
              <a:pPr algn="ctr"/>
              <a:r>
                <a:rPr kumimoji="1" lang="en-US" altLang="zh-CN" sz="2400" b="1">
                  <a:latin typeface="Times New Roman" panose="02020603050405020304" pitchFamily="18" charset="0"/>
                </a:rPr>
                <a:t>16</a:t>
              </a:r>
            </a:p>
            <a:p>
              <a:pPr algn="ctr"/>
              <a:r>
                <a:rPr kumimoji="1" lang="en-US" altLang="zh-CN" sz="2400" b="1">
                  <a:latin typeface="Times New Roman" panose="02020603050405020304" pitchFamily="18" charset="0"/>
                </a:rPr>
                <a:t>12</a:t>
              </a:r>
            </a:p>
          </p:txBody>
        </p:sp>
        <p:sp>
          <p:nvSpPr>
            <p:cNvPr id="34849" name="Rectangle 33"/>
            <p:cNvSpPr>
              <a:spLocks noChangeArrowheads="1"/>
            </p:cNvSpPr>
            <p:nvPr/>
          </p:nvSpPr>
          <p:spPr bwMode="auto">
            <a:xfrm>
              <a:off x="4176" y="3264"/>
              <a:ext cx="240" cy="192"/>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0</a:t>
              </a:r>
            </a:p>
          </p:txBody>
        </p:sp>
      </p:grpSp>
    </p:spTree>
    <p:extLst>
      <p:ext uri="{BB962C8B-B14F-4D97-AF65-F5344CB8AC3E}">
        <p14:creationId xmlns:p14="http://schemas.microsoft.com/office/powerpoint/2010/main" val="15450801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37"/>
                                        </p:tgtEl>
                                        <p:attrNameLst>
                                          <p:attrName>style.visibility</p:attrName>
                                        </p:attrNameLst>
                                      </p:cBhvr>
                                      <p:to>
                                        <p:strVal val="visible"/>
                                      </p:to>
                                    </p:set>
                                    <p:animEffect transition="in" filter="blinds(horizontal)">
                                      <p:cBhvr>
                                        <p:cTn id="7" dur="500"/>
                                        <p:tgtEl>
                                          <p:spTgt spid="348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20"/>
                                        </p:tgtEl>
                                        <p:attrNameLst>
                                          <p:attrName>style.visibility</p:attrName>
                                        </p:attrNameLst>
                                      </p:cBhvr>
                                      <p:to>
                                        <p:strVal val="visible"/>
                                      </p:to>
                                    </p:set>
                                    <p:animEffect transition="in" filter="blinds(horizontal)">
                                      <p:cBhvr>
                                        <p:cTn id="12" dur="500"/>
                                        <p:tgtEl>
                                          <p:spTgt spid="34820"/>
                                        </p:tgtEl>
                                      </p:cBhvr>
                                    </p:animEffect>
                                  </p:childTnLst>
                                </p:cTn>
                              </p:par>
                              <p:par>
                                <p:cTn id="13" presetID="3" presetClass="entr" presetSubtype="10" fill="hold" nodeType="withEffect">
                                  <p:stCondLst>
                                    <p:cond delay="0"/>
                                  </p:stCondLst>
                                  <p:childTnLst>
                                    <p:set>
                                      <p:cBhvr>
                                        <p:cTn id="14" dur="1" fill="hold">
                                          <p:stCondLst>
                                            <p:cond delay="0"/>
                                          </p:stCondLst>
                                        </p:cTn>
                                        <p:tgtEl>
                                          <p:spTgt spid="34836"/>
                                        </p:tgtEl>
                                        <p:attrNameLst>
                                          <p:attrName>style.visibility</p:attrName>
                                        </p:attrNameLst>
                                      </p:cBhvr>
                                      <p:to>
                                        <p:strVal val="visible"/>
                                      </p:to>
                                    </p:set>
                                    <p:animEffect transition="in" filter="blinds(horizontal)">
                                      <p:cBhvr>
                                        <p:cTn id="15" dur="500"/>
                                        <p:tgtEl>
                                          <p:spTgt spid="3483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42" fill="hold" nodeType="clickEffect">
                                  <p:stCondLst>
                                    <p:cond delay="0"/>
                                  </p:stCondLst>
                                  <p:childTnLst>
                                    <p:set>
                                      <p:cBhvr>
                                        <p:cTn id="19" dur="1" fill="hold">
                                          <p:stCondLst>
                                            <p:cond delay="0"/>
                                          </p:stCondLst>
                                        </p:cTn>
                                        <p:tgtEl>
                                          <p:spTgt spid="34835"/>
                                        </p:tgtEl>
                                        <p:attrNameLst>
                                          <p:attrName>style.visibility</p:attrName>
                                        </p:attrNameLst>
                                      </p:cBhvr>
                                      <p:to>
                                        <p:strVal val="visible"/>
                                      </p:to>
                                    </p:set>
                                    <p:animEffect transition="in" filter="barn(outHorizontal)">
                                      <p:cBhvr>
                                        <p:cTn id="20" dur="500"/>
                                        <p:tgtEl>
                                          <p:spTgt spid="34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3" name="Object 3"/>
          <p:cNvGraphicFramePr>
            <a:graphicFrameLocks noChangeAspect="1"/>
          </p:cNvGraphicFramePr>
          <p:nvPr>
            <p:extLst>
              <p:ext uri="{D42A27DB-BD31-4B8C-83A1-F6EECF244321}">
                <p14:modId xmlns:p14="http://schemas.microsoft.com/office/powerpoint/2010/main" val="3599829085"/>
              </p:ext>
            </p:extLst>
          </p:nvPr>
        </p:nvGraphicFramePr>
        <p:xfrm>
          <a:off x="2339752" y="548680"/>
          <a:ext cx="6172200" cy="5083175"/>
        </p:xfrm>
        <a:graphic>
          <a:graphicData uri="http://schemas.openxmlformats.org/presentationml/2006/ole">
            <mc:AlternateContent xmlns:mc="http://schemas.openxmlformats.org/markup-compatibility/2006">
              <mc:Choice xmlns:v="urn:schemas-microsoft-com:vml" Requires="v">
                <p:oleObj spid="_x0000_s155795" name="Equation" r:id="rId3" imgW="3251160" imgH="2679480" progId="Equation.DSMT4">
                  <p:embed/>
                </p:oleObj>
              </mc:Choice>
              <mc:Fallback>
                <p:oleObj name="Equation" r:id="rId3" imgW="3251160" imgH="2679480" progId="Equation.DSMT4">
                  <p:embed/>
                  <p:pic>
                    <p:nvPicPr>
                      <p:cNvPr id="3584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548680"/>
                        <a:ext cx="6172200" cy="508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072553767"/>
              </p:ext>
            </p:extLst>
          </p:nvPr>
        </p:nvGraphicFramePr>
        <p:xfrm>
          <a:off x="395536" y="764704"/>
          <a:ext cx="1109663" cy="1349375"/>
        </p:xfrm>
        <a:graphic>
          <a:graphicData uri="http://schemas.openxmlformats.org/presentationml/2006/ole">
            <mc:AlternateContent xmlns:mc="http://schemas.openxmlformats.org/markup-compatibility/2006">
              <mc:Choice xmlns:v="urn:schemas-microsoft-com:vml" Requires="v">
                <p:oleObj spid="_x0000_s155796" name="Equation" r:id="rId5" imgW="583920" imgH="711000" progId="Equation.DSMT4">
                  <p:embed/>
                </p:oleObj>
              </mc:Choice>
              <mc:Fallback>
                <p:oleObj name="Equation" r:id="rId5" imgW="583920" imgH="711000" progId="Equation.DSMT4">
                  <p:embed/>
                  <p:pic>
                    <p:nvPicPr>
                      <p:cNvPr id="35843" name="Object 3"/>
                      <p:cNvPicPr>
                        <a:picLocks noChangeAspect="1" noChangeArrowheads="1"/>
                      </p:cNvPicPr>
                      <p:nvPr/>
                    </p:nvPicPr>
                    <p:blipFill>
                      <a:blip r:embed="rId6"/>
                      <a:srcRect/>
                      <a:stretch>
                        <a:fillRect/>
                      </a:stretch>
                    </p:blipFill>
                    <p:spPr bwMode="auto">
                      <a:xfrm>
                        <a:off x="395536" y="764704"/>
                        <a:ext cx="1109663" cy="1349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189945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barn(outHorizontal)">
                                      <p:cBhvr>
                                        <p:cTn id="7" dur="5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2"/>
          <p:cNvGraphicFramePr>
            <a:graphicFrameLocks noChangeAspect="1"/>
          </p:cNvGraphicFramePr>
          <p:nvPr>
            <p:extLst>
              <p:ext uri="{D42A27DB-BD31-4B8C-83A1-F6EECF244321}">
                <p14:modId xmlns:p14="http://schemas.microsoft.com/office/powerpoint/2010/main" val="4249035531"/>
              </p:ext>
            </p:extLst>
          </p:nvPr>
        </p:nvGraphicFramePr>
        <p:xfrm>
          <a:off x="971600" y="1124744"/>
          <a:ext cx="2520950" cy="1516062"/>
        </p:xfrm>
        <a:graphic>
          <a:graphicData uri="http://schemas.openxmlformats.org/presentationml/2006/ole">
            <mc:AlternateContent xmlns:mc="http://schemas.openxmlformats.org/markup-compatibility/2006">
              <mc:Choice xmlns:v="urn:schemas-microsoft-com:vml" Requires="v">
                <p:oleObj spid="_x0000_s87380" name="Equation" r:id="rId3" imgW="799920" imgH="660240" progId="Equation.DSMT4">
                  <p:embed/>
                </p:oleObj>
              </mc:Choice>
              <mc:Fallback>
                <p:oleObj name="Equation" r:id="rId3" imgW="799920" imgH="660240" progId="Equation.DSMT4">
                  <p:embed/>
                  <p:pic>
                    <p:nvPicPr>
                      <p:cNvPr id="52236"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124744"/>
                        <a:ext cx="2520950" cy="151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31"/>
          <p:cNvSpPr>
            <a:spLocks noChangeArrowheads="1"/>
          </p:cNvSpPr>
          <p:nvPr/>
        </p:nvSpPr>
        <p:spPr bwMode="auto">
          <a:xfrm>
            <a:off x="313495" y="1326020"/>
            <a:ext cx="5048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rPr>
              <a:t>(P)</a:t>
            </a:r>
          </a:p>
        </p:txBody>
      </p:sp>
      <p:sp>
        <p:nvSpPr>
          <p:cNvPr id="4" name="Rectangle 7"/>
          <p:cNvSpPr>
            <a:spLocks noChangeArrowheads="1"/>
          </p:cNvSpPr>
          <p:nvPr/>
        </p:nvSpPr>
        <p:spPr bwMode="auto">
          <a:xfrm>
            <a:off x="0" y="0"/>
            <a:ext cx="493216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nSpc>
                <a:spcPct val="90000"/>
              </a:lnSpc>
              <a:defRPr/>
            </a:pPr>
            <a:r>
              <a:rPr lang="en-US" altLang="zh-CN" sz="3200" b="1" u="sng" dirty="0">
                <a:solidFill>
                  <a:schemeClr val="tx2"/>
                </a:solidFill>
                <a:effectLst>
                  <a:outerShdw blurRad="38100" dist="38100" dir="2700000" algn="tl">
                    <a:srgbClr val="C0C0C0"/>
                  </a:outerShdw>
                </a:effectLst>
              </a:rPr>
              <a:t>(1) </a:t>
            </a:r>
            <a:r>
              <a:rPr lang="zh-CN" altLang="en-US" sz="3200" b="1" u="sng" dirty="0">
                <a:solidFill>
                  <a:schemeClr val="tx2"/>
                </a:solidFill>
                <a:effectLst>
                  <a:outerShdw blurRad="38100" dist="38100" dir="2700000" algn="tl">
                    <a:srgbClr val="C0C0C0"/>
                  </a:outerShdw>
                </a:effectLst>
              </a:rPr>
              <a:t>对称形式的对偶问题</a:t>
            </a:r>
          </a:p>
        </p:txBody>
      </p:sp>
      <p:sp>
        <p:nvSpPr>
          <p:cNvPr id="5" name="AutoShape 15"/>
          <p:cNvSpPr>
            <a:spLocks noChangeArrowheads="1"/>
          </p:cNvSpPr>
          <p:nvPr/>
        </p:nvSpPr>
        <p:spPr bwMode="auto">
          <a:xfrm>
            <a:off x="3625786" y="1709202"/>
            <a:ext cx="1066800" cy="304800"/>
          </a:xfrm>
          <a:prstGeom prst="notchedRightArrow">
            <a:avLst>
              <a:gd name="adj1" fmla="val 50000"/>
              <a:gd name="adj2" fmla="val 87500"/>
            </a:avLst>
          </a:prstGeom>
          <a:solidFill>
            <a:srgbClr val="FF0066"/>
          </a:solidFill>
          <a:ln w="12700" cap="sq">
            <a:solidFill>
              <a:schemeClr val="tx1"/>
            </a:solidFill>
            <a:miter lim="800000"/>
            <a:headEnd type="none" w="sm" len="sm"/>
            <a:tailEnd type="none" w="sm" len="sm"/>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6" name="Object 14"/>
          <p:cNvGraphicFramePr>
            <a:graphicFrameLocks noChangeAspect="1"/>
          </p:cNvGraphicFramePr>
          <p:nvPr>
            <p:extLst>
              <p:ext uri="{D42A27DB-BD31-4B8C-83A1-F6EECF244321}">
                <p14:modId xmlns:p14="http://schemas.microsoft.com/office/powerpoint/2010/main" val="2932955593"/>
              </p:ext>
            </p:extLst>
          </p:nvPr>
        </p:nvGraphicFramePr>
        <p:xfrm>
          <a:off x="5796136" y="1226715"/>
          <a:ext cx="2797175" cy="1587500"/>
        </p:xfrm>
        <a:graphic>
          <a:graphicData uri="http://schemas.openxmlformats.org/presentationml/2006/ole">
            <mc:AlternateContent xmlns:mc="http://schemas.openxmlformats.org/markup-compatibility/2006">
              <mc:Choice xmlns:v="urn:schemas-microsoft-com:vml" Requires="v">
                <p:oleObj spid="_x0000_s87381" name="Equation" r:id="rId5" imgW="812520" imgH="660240" progId="Equation.DSMT4">
                  <p:embed/>
                </p:oleObj>
              </mc:Choice>
              <mc:Fallback>
                <p:oleObj name="Equation" r:id="rId5" imgW="812520" imgH="660240" progId="Equation.DSMT4">
                  <p:embed/>
                  <p:pic>
                    <p:nvPicPr>
                      <p:cNvPr id="52238"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6136" y="1226715"/>
                        <a:ext cx="2797175" cy="158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32"/>
          <p:cNvSpPr>
            <a:spLocks noChangeArrowheads="1"/>
          </p:cNvSpPr>
          <p:nvPr/>
        </p:nvSpPr>
        <p:spPr bwMode="auto">
          <a:xfrm>
            <a:off x="4986340" y="1614152"/>
            <a:ext cx="5032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rPr>
              <a:t>(D)</a:t>
            </a:r>
          </a:p>
        </p:txBody>
      </p:sp>
      <p:pic>
        <p:nvPicPr>
          <p:cNvPr id="8" name="图片 7">
            <a:extLst>
              <a:ext uri="{FF2B5EF4-FFF2-40B4-BE49-F238E27FC236}">
                <a16:creationId xmlns:a16="http://schemas.microsoft.com/office/drawing/2014/main" id="{EC66357D-E774-41AF-B1BB-FCF503D3CF87}"/>
              </a:ext>
            </a:extLst>
          </p:cNvPr>
          <p:cNvPicPr>
            <a:picLocks noChangeAspect="1"/>
          </p:cNvPicPr>
          <p:nvPr/>
        </p:nvPicPr>
        <p:blipFill>
          <a:blip r:embed="rId7"/>
          <a:stretch>
            <a:fillRect/>
          </a:stretch>
        </p:blipFill>
        <p:spPr>
          <a:xfrm>
            <a:off x="4982057" y="2831691"/>
            <a:ext cx="3818509" cy="2776449"/>
          </a:xfrm>
          <a:prstGeom prst="rect">
            <a:avLst/>
          </a:prstGeom>
        </p:spPr>
      </p:pic>
    </p:spTree>
    <p:extLst>
      <p:ext uri="{BB962C8B-B14F-4D97-AF65-F5344CB8AC3E}">
        <p14:creationId xmlns:p14="http://schemas.microsoft.com/office/powerpoint/2010/main" val="10255198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3" presetClass="entr" presetSubtype="1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Group 2"/>
          <p:cNvGrpSpPr>
            <a:grpSpLocks/>
          </p:cNvGrpSpPr>
          <p:nvPr/>
        </p:nvGrpSpPr>
        <p:grpSpPr bwMode="auto">
          <a:xfrm>
            <a:off x="539552" y="836712"/>
            <a:ext cx="4876800" cy="2057400"/>
            <a:chOff x="1344" y="2160"/>
            <a:chExt cx="3072" cy="1296"/>
          </a:xfrm>
          <a:noFill/>
        </p:grpSpPr>
        <p:sp>
          <p:nvSpPr>
            <p:cNvPr id="36867" name="Rectangle 3"/>
            <p:cNvSpPr>
              <a:spLocks noChangeArrowheads="1"/>
            </p:cNvSpPr>
            <p:nvPr/>
          </p:nvSpPr>
          <p:spPr bwMode="auto">
            <a:xfrm>
              <a:off x="1344" y="2160"/>
              <a:ext cx="2880" cy="192"/>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1          </a:t>
              </a: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2          </a:t>
              </a: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3         </a:t>
              </a:r>
              <a:r>
                <a:rPr kumimoji="1" lang="en-US" altLang="zh-CN" sz="2400" b="1" i="1" baseline="-25000">
                  <a:latin typeface="Times New Roman" panose="02020603050405020304" pitchFamily="18" charset="0"/>
                </a:rPr>
                <a:t> </a:t>
              </a: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4          </a:t>
              </a: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5</a:t>
              </a:r>
            </a:p>
          </p:txBody>
        </p:sp>
        <p:sp>
          <p:nvSpPr>
            <p:cNvPr id="36868" name="Line 4"/>
            <p:cNvSpPr>
              <a:spLocks noChangeShapeType="1"/>
            </p:cNvSpPr>
            <p:nvPr/>
          </p:nvSpPr>
          <p:spPr bwMode="auto">
            <a:xfrm>
              <a:off x="1440" y="2400"/>
              <a:ext cx="2880" cy="0"/>
            </a:xfrm>
            <a:prstGeom prst="line">
              <a:avLst/>
            </a:prstGeom>
            <a:grp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69" name="Rectangle 5"/>
            <p:cNvSpPr>
              <a:spLocks noChangeArrowheads="1"/>
            </p:cNvSpPr>
            <p:nvPr/>
          </p:nvSpPr>
          <p:spPr bwMode="auto">
            <a:xfrm>
              <a:off x="1344" y="2448"/>
              <a:ext cx="240" cy="72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1</a:t>
              </a:r>
            </a:p>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5</a:t>
              </a:r>
            </a:p>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2</a:t>
              </a:r>
            </a:p>
          </p:txBody>
        </p:sp>
        <p:sp>
          <p:nvSpPr>
            <p:cNvPr id="36870" name="Rectangle 6"/>
            <p:cNvSpPr>
              <a:spLocks noChangeArrowheads="1"/>
            </p:cNvSpPr>
            <p:nvPr/>
          </p:nvSpPr>
          <p:spPr bwMode="auto">
            <a:xfrm>
              <a:off x="1680" y="2496"/>
              <a:ext cx="2256" cy="192"/>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1        0         0         1/4         0</a:t>
              </a:r>
            </a:p>
          </p:txBody>
        </p:sp>
        <p:sp>
          <p:nvSpPr>
            <p:cNvPr id="36871" name="Rectangle 7"/>
            <p:cNvSpPr>
              <a:spLocks noChangeArrowheads="1"/>
            </p:cNvSpPr>
            <p:nvPr/>
          </p:nvSpPr>
          <p:spPr bwMode="auto">
            <a:xfrm>
              <a:off x="1728" y="2736"/>
              <a:ext cx="2160" cy="192"/>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0        0        -2        1/2        1</a:t>
              </a:r>
            </a:p>
          </p:txBody>
        </p:sp>
        <p:sp>
          <p:nvSpPr>
            <p:cNvPr id="36872" name="Rectangle 8"/>
            <p:cNvSpPr>
              <a:spLocks noChangeArrowheads="1"/>
            </p:cNvSpPr>
            <p:nvPr/>
          </p:nvSpPr>
          <p:spPr bwMode="auto">
            <a:xfrm>
              <a:off x="1680" y="2976"/>
              <a:ext cx="2256" cy="192"/>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0       1        1/2       -1/8        0</a:t>
              </a:r>
            </a:p>
          </p:txBody>
        </p:sp>
        <p:sp>
          <p:nvSpPr>
            <p:cNvPr id="36873" name="Rectangle 9"/>
            <p:cNvSpPr>
              <a:spLocks noChangeArrowheads="1"/>
            </p:cNvSpPr>
            <p:nvPr/>
          </p:nvSpPr>
          <p:spPr bwMode="auto">
            <a:xfrm>
              <a:off x="1680" y="3264"/>
              <a:ext cx="2352" cy="192"/>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0        0        -3/2        -1/8       0</a:t>
              </a:r>
            </a:p>
          </p:txBody>
        </p:sp>
        <p:sp>
          <p:nvSpPr>
            <p:cNvPr id="36874" name="Line 10"/>
            <p:cNvSpPr>
              <a:spLocks noChangeShapeType="1"/>
            </p:cNvSpPr>
            <p:nvPr/>
          </p:nvSpPr>
          <p:spPr bwMode="auto">
            <a:xfrm>
              <a:off x="1440" y="3216"/>
              <a:ext cx="2880" cy="0"/>
            </a:xfrm>
            <a:prstGeom prst="line">
              <a:avLst/>
            </a:prstGeom>
            <a:grp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75" name="Line 11"/>
            <p:cNvSpPr>
              <a:spLocks noChangeShapeType="1"/>
            </p:cNvSpPr>
            <p:nvPr/>
          </p:nvSpPr>
          <p:spPr bwMode="auto">
            <a:xfrm>
              <a:off x="1584" y="2400"/>
              <a:ext cx="0" cy="1056"/>
            </a:xfrm>
            <a:prstGeom prst="line">
              <a:avLst/>
            </a:prstGeom>
            <a:grp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76" name="Line 12"/>
            <p:cNvSpPr>
              <a:spLocks noChangeShapeType="1"/>
            </p:cNvSpPr>
            <p:nvPr/>
          </p:nvSpPr>
          <p:spPr bwMode="auto">
            <a:xfrm>
              <a:off x="4128" y="2400"/>
              <a:ext cx="0" cy="1056"/>
            </a:xfrm>
            <a:prstGeom prst="line">
              <a:avLst/>
            </a:prstGeom>
            <a:grp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77" name="Rectangle 13"/>
            <p:cNvSpPr>
              <a:spLocks noChangeArrowheads="1"/>
            </p:cNvSpPr>
            <p:nvPr/>
          </p:nvSpPr>
          <p:spPr bwMode="auto">
            <a:xfrm>
              <a:off x="4176" y="2448"/>
              <a:ext cx="240" cy="72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4</a:t>
              </a:r>
            </a:p>
            <a:p>
              <a:pPr algn="ctr"/>
              <a:r>
                <a:rPr kumimoji="1" lang="en-US" altLang="zh-CN" sz="2400" b="1">
                  <a:latin typeface="Times New Roman" panose="02020603050405020304" pitchFamily="18" charset="0"/>
                </a:rPr>
                <a:t>-4</a:t>
              </a:r>
            </a:p>
            <a:p>
              <a:pPr algn="ctr"/>
              <a:r>
                <a:rPr kumimoji="1" lang="en-US" altLang="zh-CN" sz="2400" b="1">
                  <a:latin typeface="Times New Roman" panose="02020603050405020304" pitchFamily="18" charset="0"/>
                </a:rPr>
                <a:t>4</a:t>
              </a:r>
            </a:p>
          </p:txBody>
        </p:sp>
        <p:sp>
          <p:nvSpPr>
            <p:cNvPr id="36878" name="Rectangle 14"/>
            <p:cNvSpPr>
              <a:spLocks noChangeArrowheads="1"/>
            </p:cNvSpPr>
            <p:nvPr/>
          </p:nvSpPr>
          <p:spPr bwMode="auto">
            <a:xfrm>
              <a:off x="4176" y="3264"/>
              <a:ext cx="240" cy="192"/>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-20</a:t>
              </a:r>
            </a:p>
          </p:txBody>
        </p:sp>
      </p:grpSp>
      <p:grpSp>
        <p:nvGrpSpPr>
          <p:cNvPr id="36892" name="Group 28"/>
          <p:cNvGrpSpPr>
            <a:grpSpLocks/>
          </p:cNvGrpSpPr>
          <p:nvPr/>
        </p:nvGrpSpPr>
        <p:grpSpPr bwMode="auto">
          <a:xfrm>
            <a:off x="539552" y="2894112"/>
            <a:ext cx="4876800" cy="1676400"/>
            <a:chOff x="576" y="2784"/>
            <a:chExt cx="3072" cy="1056"/>
          </a:xfrm>
          <a:noFill/>
        </p:grpSpPr>
        <p:sp>
          <p:nvSpPr>
            <p:cNvPr id="36881" name="Line 17"/>
            <p:cNvSpPr>
              <a:spLocks noChangeShapeType="1"/>
            </p:cNvSpPr>
            <p:nvPr/>
          </p:nvSpPr>
          <p:spPr bwMode="auto">
            <a:xfrm>
              <a:off x="672" y="2784"/>
              <a:ext cx="2880" cy="0"/>
            </a:xfrm>
            <a:prstGeom prst="line">
              <a:avLst/>
            </a:prstGeom>
            <a:grp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82" name="Rectangle 18"/>
            <p:cNvSpPr>
              <a:spLocks noChangeArrowheads="1"/>
            </p:cNvSpPr>
            <p:nvPr/>
          </p:nvSpPr>
          <p:spPr bwMode="auto">
            <a:xfrm>
              <a:off x="576" y="2832"/>
              <a:ext cx="240" cy="72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1</a:t>
              </a:r>
            </a:p>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3</a:t>
              </a:r>
            </a:p>
            <a:p>
              <a:pPr algn="ctr"/>
              <a:r>
                <a:rPr kumimoji="1" lang="en-US" altLang="zh-CN" sz="2400" b="1" i="1">
                  <a:latin typeface="Times New Roman" panose="02020603050405020304" pitchFamily="18" charset="0"/>
                </a:rPr>
                <a:t>x</a:t>
              </a:r>
              <a:r>
                <a:rPr kumimoji="1" lang="en-US" altLang="zh-CN" sz="2400" b="1" baseline="-25000">
                  <a:latin typeface="Times New Roman" panose="02020603050405020304" pitchFamily="18" charset="0"/>
                </a:rPr>
                <a:t>2</a:t>
              </a:r>
            </a:p>
          </p:txBody>
        </p:sp>
        <p:sp>
          <p:nvSpPr>
            <p:cNvPr id="36883" name="Rectangle 19"/>
            <p:cNvSpPr>
              <a:spLocks noChangeArrowheads="1"/>
            </p:cNvSpPr>
            <p:nvPr/>
          </p:nvSpPr>
          <p:spPr bwMode="auto">
            <a:xfrm>
              <a:off x="912" y="2880"/>
              <a:ext cx="2256" cy="192"/>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1        0         0         1/4         0</a:t>
              </a:r>
            </a:p>
          </p:txBody>
        </p:sp>
        <p:sp>
          <p:nvSpPr>
            <p:cNvPr id="36884" name="Rectangle 20"/>
            <p:cNvSpPr>
              <a:spLocks noChangeArrowheads="1"/>
            </p:cNvSpPr>
            <p:nvPr/>
          </p:nvSpPr>
          <p:spPr bwMode="auto">
            <a:xfrm>
              <a:off x="960" y="3120"/>
              <a:ext cx="2160" cy="192"/>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0        0        1        -1/4      -1/2</a:t>
              </a:r>
            </a:p>
          </p:txBody>
        </p:sp>
        <p:sp>
          <p:nvSpPr>
            <p:cNvPr id="36885" name="Rectangle 21"/>
            <p:cNvSpPr>
              <a:spLocks noChangeArrowheads="1"/>
            </p:cNvSpPr>
            <p:nvPr/>
          </p:nvSpPr>
          <p:spPr bwMode="auto">
            <a:xfrm>
              <a:off x="912" y="3360"/>
              <a:ext cx="2256" cy="192"/>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0       1        0          0       1/4</a:t>
              </a:r>
            </a:p>
          </p:txBody>
        </p:sp>
        <p:sp>
          <p:nvSpPr>
            <p:cNvPr id="36886" name="Rectangle 22"/>
            <p:cNvSpPr>
              <a:spLocks noChangeArrowheads="1"/>
            </p:cNvSpPr>
            <p:nvPr/>
          </p:nvSpPr>
          <p:spPr bwMode="auto">
            <a:xfrm>
              <a:off x="912" y="3648"/>
              <a:ext cx="2352" cy="192"/>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0        0        -1/2        -3/4       0</a:t>
              </a:r>
            </a:p>
          </p:txBody>
        </p:sp>
        <p:sp>
          <p:nvSpPr>
            <p:cNvPr id="36887" name="Line 23"/>
            <p:cNvSpPr>
              <a:spLocks noChangeShapeType="1"/>
            </p:cNvSpPr>
            <p:nvPr/>
          </p:nvSpPr>
          <p:spPr bwMode="auto">
            <a:xfrm>
              <a:off x="672" y="3600"/>
              <a:ext cx="2880" cy="0"/>
            </a:xfrm>
            <a:prstGeom prst="line">
              <a:avLst/>
            </a:prstGeom>
            <a:grp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88" name="Line 24"/>
            <p:cNvSpPr>
              <a:spLocks noChangeShapeType="1"/>
            </p:cNvSpPr>
            <p:nvPr/>
          </p:nvSpPr>
          <p:spPr bwMode="auto">
            <a:xfrm>
              <a:off x="816" y="2784"/>
              <a:ext cx="0" cy="1056"/>
            </a:xfrm>
            <a:prstGeom prst="line">
              <a:avLst/>
            </a:prstGeom>
            <a:grp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89" name="Line 25"/>
            <p:cNvSpPr>
              <a:spLocks noChangeShapeType="1"/>
            </p:cNvSpPr>
            <p:nvPr/>
          </p:nvSpPr>
          <p:spPr bwMode="auto">
            <a:xfrm>
              <a:off x="3360" y="2784"/>
              <a:ext cx="0" cy="1056"/>
            </a:xfrm>
            <a:prstGeom prst="line">
              <a:avLst/>
            </a:prstGeom>
            <a:grp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90" name="Rectangle 26"/>
            <p:cNvSpPr>
              <a:spLocks noChangeArrowheads="1"/>
            </p:cNvSpPr>
            <p:nvPr/>
          </p:nvSpPr>
          <p:spPr bwMode="auto">
            <a:xfrm>
              <a:off x="3408" y="2832"/>
              <a:ext cx="240" cy="72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4</a:t>
              </a:r>
            </a:p>
            <a:p>
              <a:pPr algn="ctr"/>
              <a:r>
                <a:rPr kumimoji="1" lang="en-US" altLang="zh-CN" sz="2400" b="1">
                  <a:latin typeface="Times New Roman" panose="02020603050405020304" pitchFamily="18" charset="0"/>
                </a:rPr>
                <a:t>2</a:t>
              </a:r>
            </a:p>
            <a:p>
              <a:pPr algn="ctr"/>
              <a:r>
                <a:rPr kumimoji="1" lang="en-US" altLang="zh-CN" sz="2400" b="1">
                  <a:latin typeface="Times New Roman" panose="02020603050405020304" pitchFamily="18" charset="0"/>
                </a:rPr>
                <a:t>3</a:t>
              </a:r>
            </a:p>
          </p:txBody>
        </p:sp>
        <p:sp>
          <p:nvSpPr>
            <p:cNvPr id="36891" name="Rectangle 27"/>
            <p:cNvSpPr>
              <a:spLocks noChangeArrowheads="1"/>
            </p:cNvSpPr>
            <p:nvPr/>
          </p:nvSpPr>
          <p:spPr bwMode="auto">
            <a:xfrm>
              <a:off x="3408" y="3648"/>
              <a:ext cx="240" cy="192"/>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latin typeface="Times New Roman" panose="02020603050405020304" pitchFamily="18" charset="0"/>
                </a:rPr>
                <a:t>-17</a:t>
              </a:r>
            </a:p>
          </p:txBody>
        </p:sp>
      </p:grpSp>
      <p:sp>
        <p:nvSpPr>
          <p:cNvPr id="36893" name="Rectangle 29"/>
          <p:cNvSpPr>
            <a:spLocks noChangeArrowheads="1"/>
          </p:cNvSpPr>
          <p:nvPr/>
        </p:nvSpPr>
        <p:spPr bwMode="auto">
          <a:xfrm>
            <a:off x="2541390" y="1741587"/>
            <a:ext cx="381000" cy="304800"/>
          </a:xfrm>
          <a:prstGeom prst="rect">
            <a:avLst/>
          </a:prstGeom>
          <a:solidFill>
            <a:srgbClr val="00B050"/>
          </a:solidFill>
          <a:ln w="12700">
            <a:solidFill>
              <a:srgbClr val="FF0066"/>
            </a:solidFill>
            <a:miter lim="800000"/>
            <a:headEnd type="none" w="sm" len="sm"/>
            <a:tailEnd type="none" w="sm" len="sm"/>
          </a:ln>
          <a:effectLst/>
        </p:spPr>
        <p:txBody>
          <a:bodyPr wrap="none" anchor="ctr"/>
          <a:lstStyle/>
          <a:p>
            <a:pPr algn="ctr"/>
            <a:r>
              <a:rPr lang="en-US" altLang="zh-CN" b="1">
                <a:solidFill>
                  <a:schemeClr val="bg1"/>
                </a:solidFill>
              </a:rPr>
              <a:t>-2</a:t>
            </a:r>
          </a:p>
        </p:txBody>
      </p:sp>
      <p:graphicFrame>
        <p:nvGraphicFramePr>
          <p:cNvPr id="36894" name="Object 30"/>
          <p:cNvGraphicFramePr>
            <a:graphicFrameLocks noChangeAspect="1"/>
          </p:cNvGraphicFramePr>
          <p:nvPr>
            <p:extLst>
              <p:ext uri="{D42A27DB-BD31-4B8C-83A1-F6EECF244321}">
                <p14:modId xmlns:p14="http://schemas.microsoft.com/office/powerpoint/2010/main" val="4015115537"/>
              </p:ext>
            </p:extLst>
          </p:nvPr>
        </p:nvGraphicFramePr>
        <p:xfrm>
          <a:off x="5925940" y="2786162"/>
          <a:ext cx="2528887" cy="1465263"/>
        </p:xfrm>
        <a:graphic>
          <a:graphicData uri="http://schemas.openxmlformats.org/presentationml/2006/ole">
            <mc:AlternateContent xmlns:mc="http://schemas.openxmlformats.org/markup-compatibility/2006">
              <mc:Choice xmlns:v="urn:schemas-microsoft-com:vml" Requires="v">
                <p:oleObj spid="_x0000_s156753" name="Equation" r:id="rId3" imgW="876240" imgH="507960" progId="Equation.DSMT4">
                  <p:embed/>
                </p:oleObj>
              </mc:Choice>
              <mc:Fallback>
                <p:oleObj name="Equation" r:id="rId3" imgW="876240" imgH="507960" progId="Equation.DSMT4">
                  <p:embed/>
                  <p:pic>
                    <p:nvPicPr>
                      <p:cNvPr id="36894" name="Object 30"/>
                      <p:cNvPicPr>
                        <a:picLocks noChangeAspect="1" noChangeArrowheads="1"/>
                      </p:cNvPicPr>
                      <p:nvPr/>
                    </p:nvPicPr>
                    <p:blipFill>
                      <a:blip r:embed="rId4"/>
                      <a:srcRect/>
                      <a:stretch>
                        <a:fillRect/>
                      </a:stretch>
                    </p:blipFill>
                    <p:spPr bwMode="auto">
                      <a:xfrm>
                        <a:off x="5925940" y="2786162"/>
                        <a:ext cx="2528887" cy="146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375469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36894"/>
                                        </p:tgtEl>
                                        <p:attrNameLst>
                                          <p:attrName>style.visibility</p:attrName>
                                        </p:attrNameLst>
                                      </p:cBhvr>
                                      <p:to>
                                        <p:strVal val="visible"/>
                                      </p:to>
                                    </p:set>
                                    <p:animEffect transition="in" filter="barn(outHorizontal)">
                                      <p:cBhvr>
                                        <p:cTn id="7" dur="500"/>
                                        <p:tgtEl>
                                          <p:spTgt spid="36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09600" y="457200"/>
            <a:ext cx="43636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400" b="1">
                <a:latin typeface="楷体_GB2312" pitchFamily="49" charset="-122"/>
                <a:ea typeface="楷体_GB2312" pitchFamily="49" charset="-122"/>
              </a:rPr>
              <a:t>例</a:t>
            </a:r>
            <a:r>
              <a:rPr kumimoji="1" lang="en-US" altLang="zh-CN" sz="2400" b="1">
                <a:latin typeface="楷体_GB2312" pitchFamily="49" charset="-122"/>
                <a:ea typeface="楷体_GB2312" pitchFamily="49" charset="-122"/>
              </a:rPr>
              <a:t> </a:t>
            </a:r>
            <a:r>
              <a:rPr kumimoji="1" lang="zh-CN" altLang="en-US" sz="2400" b="1">
                <a:latin typeface="楷体_GB2312" pitchFamily="49" charset="-122"/>
                <a:ea typeface="楷体_GB2312" pitchFamily="49" charset="-122"/>
              </a:rPr>
              <a:t>写出下列</a:t>
            </a:r>
            <a:r>
              <a:rPr kumimoji="1" lang="en-US" altLang="zh-CN" sz="2400" b="1">
                <a:latin typeface="楷体_GB2312" pitchFamily="49" charset="-122"/>
                <a:ea typeface="楷体_GB2312" pitchFamily="49" charset="-122"/>
              </a:rPr>
              <a:t>LP</a:t>
            </a:r>
            <a:r>
              <a:rPr kumimoji="1" lang="zh-CN" altLang="en-US" sz="2400" b="1">
                <a:latin typeface="楷体_GB2312" pitchFamily="49" charset="-122"/>
                <a:ea typeface="楷体_GB2312" pitchFamily="49" charset="-122"/>
              </a:rPr>
              <a:t>问题的对偶问题</a:t>
            </a:r>
          </a:p>
        </p:txBody>
      </p:sp>
      <p:graphicFrame>
        <p:nvGraphicFramePr>
          <p:cNvPr id="3" name="Object 4"/>
          <p:cNvGraphicFramePr>
            <a:graphicFrameLocks noChangeAspect="1"/>
          </p:cNvGraphicFramePr>
          <p:nvPr>
            <p:extLst>
              <p:ext uri="{D42A27DB-BD31-4B8C-83A1-F6EECF244321}">
                <p14:modId xmlns:p14="http://schemas.microsoft.com/office/powerpoint/2010/main" val="753064602"/>
              </p:ext>
            </p:extLst>
          </p:nvPr>
        </p:nvGraphicFramePr>
        <p:xfrm>
          <a:off x="2705043" y="3429000"/>
          <a:ext cx="4536504" cy="2384990"/>
        </p:xfrm>
        <a:graphic>
          <a:graphicData uri="http://schemas.openxmlformats.org/presentationml/2006/ole">
            <mc:AlternateContent xmlns:mc="http://schemas.openxmlformats.org/markup-compatibility/2006">
              <mc:Choice xmlns:v="urn:schemas-microsoft-com:vml" Requires="v">
                <p:oleObj spid="_x0000_s89402" name="Equation" r:id="rId3" imgW="1854000" imgH="1168200" progId="Equation.DSMT4">
                  <p:embed/>
                </p:oleObj>
              </mc:Choice>
              <mc:Fallback>
                <p:oleObj name="Equation" r:id="rId3" imgW="1854000" imgH="1168200" progId="Equation.DSMT4">
                  <p:embed/>
                  <p:pic>
                    <p:nvPicPr>
                      <p:cNvPr id="9728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5043" y="3429000"/>
                        <a:ext cx="4536504" cy="2384990"/>
                      </a:xfrm>
                      <a:prstGeom prst="rect">
                        <a:avLst/>
                      </a:prstGeom>
                      <a:noFill/>
                      <a:ln>
                        <a:noFill/>
                      </a:ln>
                      <a:effectLst/>
                    </p:spPr>
                  </p:pic>
                </p:oleObj>
              </mc:Fallback>
            </mc:AlternateContent>
          </a:graphicData>
        </a:graphic>
      </p:graphicFrame>
      <p:graphicFrame>
        <p:nvGraphicFramePr>
          <p:cNvPr id="4" name="Object 6"/>
          <p:cNvGraphicFramePr>
            <a:graphicFrameLocks noChangeAspect="1"/>
          </p:cNvGraphicFramePr>
          <p:nvPr>
            <p:extLst>
              <p:ext uri="{D42A27DB-BD31-4B8C-83A1-F6EECF244321}">
                <p14:modId xmlns:p14="http://schemas.microsoft.com/office/powerpoint/2010/main" val="865701906"/>
              </p:ext>
            </p:extLst>
          </p:nvPr>
        </p:nvGraphicFramePr>
        <p:xfrm>
          <a:off x="814388" y="939949"/>
          <a:ext cx="5259365" cy="2195810"/>
        </p:xfrm>
        <a:graphic>
          <a:graphicData uri="http://schemas.openxmlformats.org/presentationml/2006/ole">
            <mc:AlternateContent xmlns:mc="http://schemas.openxmlformats.org/markup-compatibility/2006">
              <mc:Choice xmlns:v="urn:schemas-microsoft-com:vml" Requires="v">
                <p:oleObj spid="_x0000_s89403" name="Equation" r:id="rId5" imgW="2476440" imgH="939600" progId="Equation.DSMT4">
                  <p:embed/>
                </p:oleObj>
              </mc:Choice>
              <mc:Fallback>
                <p:oleObj name="Equation" r:id="rId5" imgW="2476440" imgH="939600" progId="Equation.DSMT4">
                  <p:embed/>
                  <p:pic>
                    <p:nvPicPr>
                      <p:cNvPr id="9728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4388" y="939949"/>
                        <a:ext cx="5259365" cy="2195810"/>
                      </a:xfrm>
                      <a:prstGeom prst="rect">
                        <a:avLst/>
                      </a:prstGeom>
                      <a:noFill/>
                      <a:ln>
                        <a:noFill/>
                      </a:ln>
                      <a:effectLst/>
                    </p:spPr>
                  </p:pic>
                </p:oleObj>
              </mc:Fallback>
            </mc:AlternateContent>
          </a:graphicData>
        </a:graphic>
      </p:graphicFrame>
      <p:sp>
        <p:nvSpPr>
          <p:cNvPr id="5" name="AutoShape 7"/>
          <p:cNvSpPr>
            <a:spLocks noChangeArrowheads="1"/>
          </p:cNvSpPr>
          <p:nvPr/>
        </p:nvSpPr>
        <p:spPr bwMode="auto">
          <a:xfrm>
            <a:off x="1115616" y="4287755"/>
            <a:ext cx="1066800" cy="304800"/>
          </a:xfrm>
          <a:prstGeom prst="notchedRightArrow">
            <a:avLst>
              <a:gd name="adj1" fmla="val 50000"/>
              <a:gd name="adj2" fmla="val 87500"/>
            </a:avLst>
          </a:prstGeom>
          <a:solidFill>
            <a:srgbClr val="FF0066"/>
          </a:solidFill>
          <a:ln w="12700" cap="sq">
            <a:solidFill>
              <a:schemeClr val="tx1"/>
            </a:solidFill>
            <a:miter lim="800000"/>
            <a:headEnd type="none" w="sm" len="sm"/>
            <a:tailEnd type="none" w="sm" len="sm"/>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 name="Text Box 10"/>
          <p:cNvSpPr txBox="1">
            <a:spLocks noChangeArrowheads="1"/>
          </p:cNvSpPr>
          <p:nvPr/>
        </p:nvSpPr>
        <p:spPr bwMode="auto">
          <a:xfrm>
            <a:off x="1191816" y="3982955"/>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400">
                <a:solidFill>
                  <a:schemeClr val="accent4"/>
                </a:solidFill>
                <a:latin typeface="Times New Roman" panose="02020603050405020304" pitchFamily="18" charset="0"/>
                <a:ea typeface="楷体_GB2312" pitchFamily="49" charset="-122"/>
              </a:rPr>
              <a:t>对偶</a:t>
            </a:r>
          </a:p>
        </p:txBody>
      </p:sp>
      <p:pic>
        <p:nvPicPr>
          <p:cNvPr id="7" name="图片 6">
            <a:extLst>
              <a:ext uri="{FF2B5EF4-FFF2-40B4-BE49-F238E27FC236}">
                <a16:creationId xmlns:a16="http://schemas.microsoft.com/office/drawing/2014/main" id="{726DE18D-1B74-4DB8-BE21-3A82DA5C9238}"/>
              </a:ext>
            </a:extLst>
          </p:cNvPr>
          <p:cNvPicPr>
            <a:picLocks noChangeAspect="1"/>
          </p:cNvPicPr>
          <p:nvPr/>
        </p:nvPicPr>
        <p:blipFill>
          <a:blip r:embed="rId7"/>
          <a:stretch>
            <a:fillRect/>
          </a:stretch>
        </p:blipFill>
        <p:spPr>
          <a:xfrm>
            <a:off x="6228184" y="27246"/>
            <a:ext cx="3818509" cy="2776449"/>
          </a:xfrm>
          <a:prstGeom prst="rect">
            <a:avLst/>
          </a:prstGeom>
        </p:spPr>
      </p:pic>
    </p:spTree>
    <p:extLst>
      <p:ext uri="{BB962C8B-B14F-4D97-AF65-F5344CB8AC3E}">
        <p14:creationId xmlns:p14="http://schemas.microsoft.com/office/powerpoint/2010/main" val="35447114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linds(horizont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0" y="-30956"/>
            <a:ext cx="6408737" cy="533400"/>
          </a:xfrm>
          <a:prstGeom prst="rect">
            <a:avLst/>
          </a:prstGeom>
          <a:noFill/>
          <a:ln w="9525">
            <a:noFill/>
            <a:miter lim="800000"/>
            <a:headEnd/>
            <a:tailEnd/>
          </a:ln>
        </p:spPr>
        <p:txBody>
          <a:bodyPr anchor="b"/>
          <a:lstStyle/>
          <a:p>
            <a:pPr>
              <a:lnSpc>
                <a:spcPct val="90000"/>
              </a:lnSpc>
              <a:defRPr/>
            </a:pPr>
            <a:r>
              <a:rPr lang="en-US" altLang="zh-CN" sz="3200" b="1" u="sng" dirty="0">
                <a:solidFill>
                  <a:schemeClr val="tx2"/>
                </a:solidFill>
                <a:effectLst>
                  <a:outerShdw blurRad="38100" dist="38100" dir="2700000" algn="tl">
                    <a:srgbClr val="C0C0C0"/>
                  </a:outerShdw>
                </a:effectLst>
              </a:rPr>
              <a:t>(2) </a:t>
            </a:r>
            <a:r>
              <a:rPr lang="zh-CN" altLang="en-US" sz="3200" b="1" u="sng" dirty="0">
                <a:solidFill>
                  <a:schemeClr val="tx2"/>
                </a:solidFill>
                <a:effectLst>
                  <a:outerShdw blurRad="38100" dist="38100" dir="2700000" algn="tl">
                    <a:srgbClr val="C0C0C0"/>
                  </a:outerShdw>
                </a:effectLst>
              </a:rPr>
              <a:t>非对称形式的对偶问题</a:t>
            </a:r>
          </a:p>
        </p:txBody>
      </p:sp>
      <p:graphicFrame>
        <p:nvGraphicFramePr>
          <p:cNvPr id="3" name="Object 5"/>
          <p:cNvGraphicFramePr>
            <a:graphicFrameLocks noChangeAspect="1"/>
          </p:cNvGraphicFramePr>
          <p:nvPr/>
        </p:nvGraphicFramePr>
        <p:xfrm>
          <a:off x="900113" y="981075"/>
          <a:ext cx="2376487" cy="2060575"/>
        </p:xfrm>
        <a:graphic>
          <a:graphicData uri="http://schemas.openxmlformats.org/presentationml/2006/ole">
            <mc:AlternateContent xmlns:mc="http://schemas.openxmlformats.org/markup-compatibility/2006">
              <mc:Choice xmlns:v="urn:schemas-microsoft-com:vml" Requires="v">
                <p:oleObj spid="_x0000_s90884" name="Equation" r:id="rId3" imgW="761760" imgH="660240" progId="Equation.DSMT4">
                  <p:embed/>
                </p:oleObj>
              </mc:Choice>
              <mc:Fallback>
                <p:oleObj name="Equation" r:id="rId3" imgW="761760" imgH="660240" progId="Equation.DSMT4">
                  <p:embed/>
                  <p:pic>
                    <p:nvPicPr>
                      <p:cNvPr id="22835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981075"/>
                        <a:ext cx="2376487" cy="206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6"/>
          <p:cNvSpPr>
            <a:spLocks noChangeArrowheads="1"/>
          </p:cNvSpPr>
          <p:nvPr/>
        </p:nvSpPr>
        <p:spPr bwMode="auto">
          <a:xfrm>
            <a:off x="2998808" y="859534"/>
            <a:ext cx="27368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800" b="1" dirty="0"/>
              <a:t>写成对称形式</a:t>
            </a:r>
          </a:p>
        </p:txBody>
      </p:sp>
      <p:graphicFrame>
        <p:nvGraphicFramePr>
          <p:cNvPr id="5" name="Object 7"/>
          <p:cNvGraphicFramePr>
            <a:graphicFrameLocks noChangeAspect="1"/>
          </p:cNvGraphicFramePr>
          <p:nvPr>
            <p:extLst>
              <p:ext uri="{D42A27DB-BD31-4B8C-83A1-F6EECF244321}">
                <p14:modId xmlns:p14="http://schemas.microsoft.com/office/powerpoint/2010/main" val="2411342666"/>
              </p:ext>
            </p:extLst>
          </p:nvPr>
        </p:nvGraphicFramePr>
        <p:xfrm>
          <a:off x="5735658" y="526653"/>
          <a:ext cx="2970213" cy="2773362"/>
        </p:xfrm>
        <a:graphic>
          <a:graphicData uri="http://schemas.openxmlformats.org/presentationml/2006/ole">
            <mc:AlternateContent xmlns:mc="http://schemas.openxmlformats.org/markup-compatibility/2006">
              <mc:Choice xmlns:v="urn:schemas-microsoft-com:vml" Requires="v">
                <p:oleObj spid="_x0000_s90885" name="Equation" r:id="rId5" imgW="952200" imgH="888840" progId="Equation.DSMT4">
                  <p:embed/>
                </p:oleObj>
              </mc:Choice>
              <mc:Fallback>
                <p:oleObj name="Equation" r:id="rId5" imgW="952200" imgH="888840" progId="Equation.DSMT4">
                  <p:embed/>
                  <p:pic>
                    <p:nvPicPr>
                      <p:cNvPr id="22835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5658" y="526653"/>
                        <a:ext cx="2970213" cy="2773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8"/>
          <p:cNvSpPr>
            <a:spLocks noChangeArrowheads="1"/>
          </p:cNvSpPr>
          <p:nvPr/>
        </p:nvSpPr>
        <p:spPr bwMode="auto">
          <a:xfrm>
            <a:off x="52388" y="3465513"/>
            <a:ext cx="288131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800" b="1"/>
              <a:t>对偶问题为：</a:t>
            </a:r>
          </a:p>
        </p:txBody>
      </p:sp>
      <p:graphicFrame>
        <p:nvGraphicFramePr>
          <p:cNvPr id="7" name="Object 9"/>
          <p:cNvGraphicFramePr>
            <a:graphicFrameLocks noChangeAspect="1"/>
          </p:cNvGraphicFramePr>
          <p:nvPr>
            <p:extLst>
              <p:ext uri="{D42A27DB-BD31-4B8C-83A1-F6EECF244321}">
                <p14:modId xmlns:p14="http://schemas.microsoft.com/office/powerpoint/2010/main" val="2545389646"/>
              </p:ext>
            </p:extLst>
          </p:nvPr>
        </p:nvGraphicFramePr>
        <p:xfrm>
          <a:off x="679305" y="3992562"/>
          <a:ext cx="3208337" cy="2060575"/>
        </p:xfrm>
        <a:graphic>
          <a:graphicData uri="http://schemas.openxmlformats.org/presentationml/2006/ole">
            <mc:AlternateContent xmlns:mc="http://schemas.openxmlformats.org/markup-compatibility/2006">
              <mc:Choice xmlns:v="urn:schemas-microsoft-com:vml" Requires="v">
                <p:oleObj spid="_x0000_s90886" name="Equation" r:id="rId7" imgW="1028520" imgH="660240" progId="Equation.DSMT4">
                  <p:embed/>
                </p:oleObj>
              </mc:Choice>
              <mc:Fallback>
                <p:oleObj name="Equation" r:id="rId7" imgW="1028520" imgH="660240" progId="Equation.DSMT4">
                  <p:embed/>
                  <p:pic>
                    <p:nvPicPr>
                      <p:cNvPr id="228361"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305" y="3992562"/>
                        <a:ext cx="3208337" cy="206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0"/>
          <p:cNvGraphicFramePr>
            <a:graphicFrameLocks noChangeAspect="1"/>
          </p:cNvGraphicFramePr>
          <p:nvPr>
            <p:extLst>
              <p:ext uri="{D42A27DB-BD31-4B8C-83A1-F6EECF244321}">
                <p14:modId xmlns:p14="http://schemas.microsoft.com/office/powerpoint/2010/main" val="3070228111"/>
              </p:ext>
            </p:extLst>
          </p:nvPr>
        </p:nvGraphicFramePr>
        <p:xfrm>
          <a:off x="6228184" y="3717131"/>
          <a:ext cx="2813050" cy="2100262"/>
        </p:xfrm>
        <a:graphic>
          <a:graphicData uri="http://schemas.openxmlformats.org/presentationml/2006/ole">
            <mc:AlternateContent xmlns:mc="http://schemas.openxmlformats.org/markup-compatibility/2006">
              <mc:Choice xmlns:v="urn:schemas-microsoft-com:vml" Requires="v">
                <p:oleObj spid="_x0000_s90887" name="Equation" r:id="rId9" imgW="901440" imgH="672840" progId="Equation.DSMT4">
                  <p:embed/>
                </p:oleObj>
              </mc:Choice>
              <mc:Fallback>
                <p:oleObj name="Equation" r:id="rId9" imgW="901440" imgH="672840" progId="Equation.DSMT4">
                  <p:embed/>
                  <p:pic>
                    <p:nvPicPr>
                      <p:cNvPr id="228362"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28184" y="3717131"/>
                        <a:ext cx="2813050" cy="2100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2" name="图片 11">
            <a:extLst>
              <a:ext uri="{FF2B5EF4-FFF2-40B4-BE49-F238E27FC236}">
                <a16:creationId xmlns:a16="http://schemas.microsoft.com/office/drawing/2014/main" id="{A493E84F-B3BA-44DF-80D0-FEA01C380C1E}"/>
              </a:ext>
            </a:extLst>
          </p:cNvPr>
          <p:cNvPicPr>
            <a:picLocks noChangeAspect="1"/>
          </p:cNvPicPr>
          <p:nvPr/>
        </p:nvPicPr>
        <p:blipFill>
          <a:blip r:embed="rId11"/>
          <a:stretch>
            <a:fillRect/>
          </a:stretch>
        </p:blipFill>
        <p:spPr>
          <a:xfrm>
            <a:off x="3491094" y="2288051"/>
            <a:ext cx="3025412" cy="2199786"/>
          </a:xfrm>
          <a:prstGeom prst="rect">
            <a:avLst/>
          </a:prstGeom>
        </p:spPr>
      </p:pic>
      <p:grpSp>
        <p:nvGrpSpPr>
          <p:cNvPr id="13" name="Group 13">
            <a:extLst>
              <a:ext uri="{FF2B5EF4-FFF2-40B4-BE49-F238E27FC236}">
                <a16:creationId xmlns:a16="http://schemas.microsoft.com/office/drawing/2014/main" id="{BF98B87E-29EF-42C6-BC05-B66496E5C919}"/>
              </a:ext>
            </a:extLst>
          </p:cNvPr>
          <p:cNvGrpSpPr>
            <a:grpSpLocks/>
          </p:cNvGrpSpPr>
          <p:nvPr/>
        </p:nvGrpSpPr>
        <p:grpSpPr bwMode="auto">
          <a:xfrm>
            <a:off x="4076700" y="4877544"/>
            <a:ext cx="2016125" cy="854075"/>
            <a:chOff x="2472" y="3164"/>
            <a:chExt cx="1270" cy="538"/>
          </a:xfrm>
        </p:grpSpPr>
        <p:graphicFrame>
          <p:nvGraphicFramePr>
            <p:cNvPr id="14" name="Object 11">
              <a:extLst>
                <a:ext uri="{FF2B5EF4-FFF2-40B4-BE49-F238E27FC236}">
                  <a16:creationId xmlns:a16="http://schemas.microsoft.com/office/drawing/2014/main" id="{917ED63A-A370-478F-B921-99B80CDB5275}"/>
                </a:ext>
              </a:extLst>
            </p:cNvPr>
            <p:cNvGraphicFramePr>
              <a:graphicFrameLocks noChangeAspect="1"/>
            </p:cNvGraphicFramePr>
            <p:nvPr/>
          </p:nvGraphicFramePr>
          <p:xfrm>
            <a:off x="2472" y="3164"/>
            <a:ext cx="1270" cy="357"/>
          </p:xfrm>
          <a:graphic>
            <a:graphicData uri="http://schemas.openxmlformats.org/presentationml/2006/ole">
              <mc:AlternateContent xmlns:mc="http://schemas.openxmlformats.org/markup-compatibility/2006">
                <mc:Choice xmlns:v="urn:schemas-microsoft-com:vml" Requires="v">
                  <p:oleObj spid="_x0000_s90888" name="Equation" r:id="rId12" imgW="723600" imgH="203040" progId="Equation.DSMT4">
                    <p:embed/>
                  </p:oleObj>
                </mc:Choice>
                <mc:Fallback>
                  <p:oleObj name="Equation" r:id="rId12" imgW="723600" imgH="203040" progId="Equation.DSMT4">
                    <p:embed/>
                    <p:pic>
                      <p:nvPicPr>
                        <p:cNvPr id="1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72" y="3164"/>
                          <a:ext cx="1270"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AutoShape 12">
              <a:extLst>
                <a:ext uri="{FF2B5EF4-FFF2-40B4-BE49-F238E27FC236}">
                  <a16:creationId xmlns:a16="http://schemas.microsoft.com/office/drawing/2014/main" id="{5D8F6DAB-C51B-478A-9510-F03E3D46C979}"/>
                </a:ext>
              </a:extLst>
            </p:cNvPr>
            <p:cNvSpPr>
              <a:spLocks noChangeArrowheads="1"/>
            </p:cNvSpPr>
            <p:nvPr/>
          </p:nvSpPr>
          <p:spPr bwMode="auto">
            <a:xfrm>
              <a:off x="2562" y="3566"/>
              <a:ext cx="1180" cy="136"/>
            </a:xfrm>
            <a:prstGeom prst="rightArrow">
              <a:avLst>
                <a:gd name="adj1" fmla="val 50000"/>
                <a:gd name="adj2" fmla="val 216912"/>
              </a:avLst>
            </a:prstGeom>
            <a:solidFill>
              <a:srgbClr val="008000"/>
            </a:solidFill>
            <a:ln w="9525">
              <a:solidFill>
                <a:srgbClr val="FF0066"/>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sp>
        <p:nvSpPr>
          <p:cNvPr id="16" name="AutoShape 12">
            <a:extLst>
              <a:ext uri="{FF2B5EF4-FFF2-40B4-BE49-F238E27FC236}">
                <a16:creationId xmlns:a16="http://schemas.microsoft.com/office/drawing/2014/main" id="{068AB555-1C90-42BC-9318-C74ACDD1F6EE}"/>
              </a:ext>
            </a:extLst>
          </p:cNvPr>
          <p:cNvSpPr>
            <a:spLocks noChangeArrowheads="1"/>
          </p:cNvSpPr>
          <p:nvPr/>
        </p:nvSpPr>
        <p:spPr bwMode="auto">
          <a:xfrm>
            <a:off x="3491094" y="1381486"/>
            <a:ext cx="1873250" cy="215900"/>
          </a:xfrm>
          <a:prstGeom prst="rightArrow">
            <a:avLst>
              <a:gd name="adj1" fmla="val 50000"/>
              <a:gd name="adj2" fmla="val 216912"/>
            </a:avLst>
          </a:prstGeom>
          <a:solidFill>
            <a:srgbClr val="008000"/>
          </a:solidFill>
          <a:ln w="9525">
            <a:solidFill>
              <a:srgbClr val="FF0066"/>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dirty="0"/>
          </a:p>
        </p:txBody>
      </p:sp>
      <p:sp>
        <p:nvSpPr>
          <p:cNvPr id="17" name="AutoShape 12">
            <a:extLst>
              <a:ext uri="{FF2B5EF4-FFF2-40B4-BE49-F238E27FC236}">
                <a16:creationId xmlns:a16="http://schemas.microsoft.com/office/drawing/2014/main" id="{C15133E5-AA37-4ABD-86A0-426E88534D11}"/>
              </a:ext>
            </a:extLst>
          </p:cNvPr>
          <p:cNvSpPr>
            <a:spLocks noChangeArrowheads="1"/>
          </p:cNvSpPr>
          <p:nvPr/>
        </p:nvSpPr>
        <p:spPr bwMode="auto">
          <a:xfrm>
            <a:off x="102766" y="3860800"/>
            <a:ext cx="1873250" cy="215900"/>
          </a:xfrm>
          <a:prstGeom prst="rightArrow">
            <a:avLst>
              <a:gd name="adj1" fmla="val 50000"/>
              <a:gd name="adj2" fmla="val 216912"/>
            </a:avLst>
          </a:prstGeom>
          <a:solidFill>
            <a:srgbClr val="008000"/>
          </a:solidFill>
          <a:ln w="9525">
            <a:solidFill>
              <a:srgbClr val="FF0066"/>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dirty="0"/>
          </a:p>
        </p:txBody>
      </p:sp>
    </p:spTree>
    <p:extLst>
      <p:ext uri="{BB962C8B-B14F-4D97-AF65-F5344CB8AC3E}">
        <p14:creationId xmlns:p14="http://schemas.microsoft.com/office/powerpoint/2010/main" val="16687909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971600" y="620688"/>
            <a:ext cx="6552728" cy="5767387"/>
          </a:xfrm>
          <a:prstGeom prst="rect">
            <a:avLst/>
          </a:prstGeom>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zh-CN" altLang="en-US" b="1" dirty="0">
                <a:latin typeface="Times New Roman" panose="02020603050405020304" pitchFamily="18" charset="0"/>
              </a:rPr>
              <a:t>例  </a:t>
            </a:r>
            <a:r>
              <a:rPr lang="en-US" altLang="zh-CN" b="1" dirty="0">
                <a:latin typeface="Times New Roman" panose="02020603050405020304" pitchFamily="18" charset="0"/>
              </a:rPr>
              <a:t>min  5</a:t>
            </a:r>
            <a:r>
              <a:rPr lang="en-US" altLang="zh-CN" b="1" i="1" dirty="0">
                <a:latin typeface="Times New Roman" panose="02020603050405020304" pitchFamily="18" charset="0"/>
              </a:rPr>
              <a:t>x</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+4</a:t>
            </a:r>
            <a:r>
              <a:rPr lang="en-US" altLang="zh-CN" b="1" i="1" dirty="0">
                <a:latin typeface="Times New Roman" panose="02020603050405020304" pitchFamily="18" charset="0"/>
              </a:rPr>
              <a:t>x</a:t>
            </a:r>
            <a:r>
              <a:rPr lang="en-US" altLang="zh-CN" b="1" baseline="-25000" dirty="0">
                <a:latin typeface="Times New Roman" panose="02020603050405020304" pitchFamily="18" charset="0"/>
              </a:rPr>
              <a:t>2</a:t>
            </a:r>
            <a:r>
              <a:rPr lang="en-US" altLang="zh-CN" b="1" dirty="0">
                <a:latin typeface="Times New Roman" panose="02020603050405020304" pitchFamily="18" charset="0"/>
              </a:rPr>
              <a:t>+3</a:t>
            </a:r>
            <a:r>
              <a:rPr lang="en-US" altLang="zh-CN" b="1" i="1" dirty="0">
                <a:latin typeface="Times New Roman" panose="02020603050405020304" pitchFamily="18" charset="0"/>
              </a:rPr>
              <a:t>x</a:t>
            </a:r>
            <a:r>
              <a:rPr lang="en-US" altLang="zh-CN" b="1" baseline="-25000" dirty="0">
                <a:latin typeface="Times New Roman" panose="02020603050405020304" pitchFamily="18" charset="0"/>
              </a:rPr>
              <a:t>3</a:t>
            </a:r>
            <a:endParaRPr lang="en-US" altLang="zh-CN" b="1" dirty="0">
              <a:latin typeface="Times New Roman" panose="02020603050405020304" pitchFamily="18" charset="0"/>
            </a:endParaRPr>
          </a:p>
          <a:p>
            <a:pPr marL="0" indent="0" eaLnBrk="1" hangingPunct="1">
              <a:buNone/>
            </a:pPr>
            <a:r>
              <a:rPr lang="en-US" altLang="zh-CN" b="1" dirty="0">
                <a:latin typeface="Times New Roman" panose="02020603050405020304" pitchFamily="18" charset="0"/>
              </a:rPr>
              <a:t>       </a:t>
            </a:r>
            <a:r>
              <a:rPr lang="en-US" altLang="zh-CN" b="1" dirty="0" err="1">
                <a:latin typeface="Times New Roman" panose="02020603050405020304" pitchFamily="18" charset="0"/>
              </a:rPr>
              <a:t>s.t.</a:t>
            </a:r>
            <a:r>
              <a:rPr lang="en-US" altLang="zh-CN" b="1" dirty="0">
                <a:latin typeface="Times New Roman" panose="02020603050405020304" pitchFamily="18" charset="0"/>
              </a:rPr>
              <a:t>    </a:t>
            </a:r>
            <a:r>
              <a:rPr lang="en-US" altLang="zh-CN" b="1" i="1" dirty="0">
                <a:latin typeface="Times New Roman" panose="02020603050405020304" pitchFamily="18" charset="0"/>
              </a:rPr>
              <a:t>x</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baseline="-25000" dirty="0">
                <a:latin typeface="Times New Roman" panose="02020603050405020304" pitchFamily="18" charset="0"/>
              </a:rPr>
              <a:t>2</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baseline="-25000" dirty="0">
                <a:latin typeface="Times New Roman" panose="02020603050405020304" pitchFamily="18" charset="0"/>
              </a:rPr>
              <a:t>3</a:t>
            </a:r>
            <a:r>
              <a:rPr lang="en-US" altLang="zh-CN" b="1" dirty="0">
                <a:latin typeface="Times New Roman" panose="02020603050405020304" pitchFamily="18" charset="0"/>
              </a:rPr>
              <a:t>=4</a:t>
            </a:r>
          </a:p>
          <a:p>
            <a:pPr marL="0" indent="0" eaLnBrk="1" hangingPunct="1">
              <a:buNone/>
            </a:pPr>
            <a:r>
              <a:rPr lang="en-US" altLang="zh-CN" b="1" dirty="0">
                <a:latin typeface="Times New Roman" panose="02020603050405020304" pitchFamily="18" charset="0"/>
              </a:rPr>
              <a:t>               3</a:t>
            </a:r>
            <a:r>
              <a:rPr lang="en-US" altLang="zh-CN" b="1" i="1" dirty="0">
                <a:latin typeface="Times New Roman" panose="02020603050405020304" pitchFamily="18" charset="0"/>
              </a:rPr>
              <a:t>x</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+2</a:t>
            </a:r>
            <a:r>
              <a:rPr lang="en-US" altLang="zh-CN" b="1" i="1" dirty="0">
                <a:latin typeface="Times New Roman" panose="02020603050405020304" pitchFamily="18" charset="0"/>
              </a:rPr>
              <a:t>x</a:t>
            </a:r>
            <a:r>
              <a:rPr lang="en-US" altLang="zh-CN" b="1" baseline="-25000" dirty="0">
                <a:latin typeface="Times New Roman" panose="02020603050405020304" pitchFamily="18" charset="0"/>
              </a:rPr>
              <a:t>2</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baseline="-25000" dirty="0">
                <a:latin typeface="Times New Roman" panose="02020603050405020304" pitchFamily="18" charset="0"/>
              </a:rPr>
              <a:t>3</a:t>
            </a:r>
            <a:r>
              <a:rPr lang="en-US" altLang="zh-CN" b="1" dirty="0">
                <a:latin typeface="Times New Roman" panose="02020603050405020304" pitchFamily="18" charset="0"/>
              </a:rPr>
              <a:t> =5</a:t>
            </a:r>
          </a:p>
          <a:p>
            <a:pPr marL="0" indent="0" eaLnBrk="1" hangingPunct="1">
              <a:buNone/>
            </a:pPr>
            <a:r>
              <a:rPr lang="en-US" altLang="zh-CN" b="1" dirty="0">
                <a:latin typeface="Times New Roman" panose="02020603050405020304" pitchFamily="18" charset="0"/>
              </a:rPr>
              <a:t>               </a:t>
            </a:r>
            <a:r>
              <a:rPr lang="en-US" altLang="zh-CN" b="1" i="1" dirty="0">
                <a:latin typeface="Times New Roman" panose="02020603050405020304" pitchFamily="18" charset="0"/>
              </a:rPr>
              <a:t>x</a:t>
            </a:r>
            <a:r>
              <a:rPr lang="en-US" altLang="zh-CN" b="1" baseline="-25000" dirty="0">
                <a:latin typeface="Times New Roman" panose="02020603050405020304" pitchFamily="18" charset="0"/>
              </a:rPr>
              <a:t>1 </a:t>
            </a:r>
            <a:r>
              <a:rPr lang="en-US" altLang="zh-CN" b="1" dirty="0">
                <a:latin typeface="Times New Roman" panose="02020603050405020304" pitchFamily="18" charset="0"/>
                <a:cs typeface="Times New Roman" panose="02020603050405020304" pitchFamily="18" charset="0"/>
              </a:rPr>
              <a:t>≥</a:t>
            </a:r>
            <a:r>
              <a:rPr lang="en-US" altLang="zh-CN" b="1" baseline="-25000" dirty="0">
                <a:latin typeface="Times New Roman" panose="02020603050405020304" pitchFamily="18" charset="0"/>
              </a:rPr>
              <a:t> </a:t>
            </a:r>
            <a:r>
              <a:rPr lang="en-US" altLang="zh-CN" b="1" dirty="0">
                <a:latin typeface="Times New Roman" panose="02020603050405020304" pitchFamily="18" charset="0"/>
              </a:rPr>
              <a:t>0, </a:t>
            </a:r>
            <a:r>
              <a:rPr lang="en-US" altLang="zh-CN" b="1" i="1" dirty="0">
                <a:latin typeface="Times New Roman" panose="02020603050405020304" pitchFamily="18" charset="0"/>
              </a:rPr>
              <a:t>x</a:t>
            </a:r>
            <a:r>
              <a:rPr lang="en-US" altLang="zh-CN" b="1" baseline="-25000" dirty="0">
                <a:latin typeface="Times New Roman" panose="02020603050405020304" pitchFamily="18" charset="0"/>
              </a:rPr>
              <a:t>2 </a:t>
            </a:r>
            <a:r>
              <a:rPr lang="en-US"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rPr>
              <a:t>0, </a:t>
            </a:r>
            <a:r>
              <a:rPr lang="en-US" altLang="zh-CN" b="1" i="1" baseline="-25000" dirty="0">
                <a:latin typeface="Times New Roman" panose="02020603050405020304" pitchFamily="18" charset="0"/>
              </a:rPr>
              <a:t> </a:t>
            </a:r>
            <a:r>
              <a:rPr lang="en-US" altLang="zh-CN" b="1" i="1" dirty="0">
                <a:latin typeface="Times New Roman" panose="02020603050405020304" pitchFamily="18" charset="0"/>
              </a:rPr>
              <a:t>x</a:t>
            </a:r>
            <a:r>
              <a:rPr lang="en-US" altLang="zh-CN" b="1" baseline="-25000" dirty="0">
                <a:latin typeface="Times New Roman" panose="02020603050405020304" pitchFamily="18" charset="0"/>
              </a:rPr>
              <a:t>3 </a:t>
            </a:r>
            <a:r>
              <a:rPr lang="en-US"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rPr>
              <a:t>0              </a:t>
            </a:r>
          </a:p>
          <a:p>
            <a:pPr marL="0" indent="0" eaLnBrk="1" hangingPunct="1">
              <a:buNone/>
            </a:pPr>
            <a:r>
              <a:rPr lang="zh-CN" altLang="en-US" b="1" dirty="0">
                <a:latin typeface="Times New Roman" panose="02020603050405020304" pitchFamily="18" charset="0"/>
              </a:rPr>
              <a:t>对偶问题为</a:t>
            </a:r>
          </a:p>
          <a:p>
            <a:pPr marL="0" indent="0" eaLnBrk="1" hangingPunct="1">
              <a:buNone/>
            </a:pPr>
            <a:r>
              <a:rPr lang="zh-CN" altLang="en-US" b="1" dirty="0">
                <a:latin typeface="Times New Roman" panose="02020603050405020304" pitchFamily="18" charset="0"/>
              </a:rPr>
              <a:t>     </a:t>
            </a:r>
            <a:r>
              <a:rPr lang="en-US" altLang="zh-CN" b="1" dirty="0">
                <a:latin typeface="Times New Roman" panose="02020603050405020304" pitchFamily="18" charset="0"/>
              </a:rPr>
              <a:t>max   4</a:t>
            </a:r>
            <a:r>
              <a:rPr lang="en-US" altLang="zh-CN" b="1" i="1" dirty="0">
                <a:latin typeface="Times New Roman" panose="02020603050405020304" pitchFamily="18" charset="0"/>
              </a:rPr>
              <a:t>w</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+5</a:t>
            </a:r>
            <a:r>
              <a:rPr lang="en-US" altLang="zh-CN" b="1" i="1" dirty="0">
                <a:latin typeface="Times New Roman" panose="02020603050405020304" pitchFamily="18" charset="0"/>
              </a:rPr>
              <a:t>w</a:t>
            </a:r>
            <a:r>
              <a:rPr lang="en-US" altLang="zh-CN" b="1" baseline="-25000" dirty="0">
                <a:latin typeface="Times New Roman" panose="02020603050405020304" pitchFamily="18" charset="0"/>
              </a:rPr>
              <a:t>2</a:t>
            </a:r>
            <a:endParaRPr lang="en-US" altLang="zh-CN" b="1" dirty="0">
              <a:latin typeface="Times New Roman" panose="02020603050405020304" pitchFamily="18" charset="0"/>
            </a:endParaRPr>
          </a:p>
          <a:p>
            <a:pPr marL="0" indent="0" eaLnBrk="1" hangingPunct="1">
              <a:buNone/>
            </a:pPr>
            <a:r>
              <a:rPr lang="en-US" altLang="zh-CN" b="1" dirty="0">
                <a:latin typeface="Times New Roman" panose="02020603050405020304" pitchFamily="18" charset="0"/>
              </a:rPr>
              <a:t>      </a:t>
            </a:r>
            <a:r>
              <a:rPr lang="en-US" altLang="zh-CN" b="1" dirty="0" err="1">
                <a:latin typeface="Times New Roman" panose="02020603050405020304" pitchFamily="18" charset="0"/>
              </a:rPr>
              <a:t>s.t.</a:t>
            </a:r>
            <a:r>
              <a:rPr lang="en-US" altLang="zh-CN" b="1" dirty="0">
                <a:latin typeface="Times New Roman" panose="02020603050405020304" pitchFamily="18" charset="0"/>
              </a:rPr>
              <a:t>     </a:t>
            </a:r>
            <a:r>
              <a:rPr lang="en-US" altLang="zh-CN" b="1" i="1" dirty="0">
                <a:latin typeface="Times New Roman" panose="02020603050405020304" pitchFamily="18" charset="0"/>
              </a:rPr>
              <a:t>w</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+3</a:t>
            </a:r>
            <a:r>
              <a:rPr lang="en-US" altLang="zh-CN" b="1" i="1" dirty="0">
                <a:latin typeface="Times New Roman" panose="02020603050405020304" pitchFamily="18" charset="0"/>
              </a:rPr>
              <a:t>w</a:t>
            </a:r>
            <a:r>
              <a:rPr lang="en-US" altLang="zh-CN" b="1" baseline="-25000" dirty="0">
                <a:latin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≤5</a:t>
            </a:r>
          </a:p>
          <a:p>
            <a:pPr marL="0" indent="0" eaLnBrk="1" hangingPunct="1">
              <a:buNone/>
            </a:pPr>
            <a:r>
              <a:rPr lang="en-US" altLang="zh-CN" b="1" dirty="0">
                <a:latin typeface="Times New Roman" panose="02020603050405020304" pitchFamily="18" charset="0"/>
              </a:rPr>
              <a:t>                </a:t>
            </a:r>
            <a:r>
              <a:rPr lang="en-US" altLang="zh-CN" b="1" i="1" dirty="0">
                <a:latin typeface="Times New Roman" panose="02020603050405020304" pitchFamily="18" charset="0"/>
              </a:rPr>
              <a:t>w</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+2</a:t>
            </a:r>
            <a:r>
              <a:rPr lang="en-US" altLang="zh-CN" b="1" i="1" dirty="0">
                <a:latin typeface="Times New Roman" panose="02020603050405020304" pitchFamily="18" charset="0"/>
              </a:rPr>
              <a:t>w</a:t>
            </a:r>
            <a:r>
              <a:rPr lang="en-US" altLang="zh-CN" b="1" baseline="-25000" dirty="0">
                <a:latin typeface="Times New Roman" panose="02020603050405020304" pitchFamily="18" charset="0"/>
              </a:rPr>
              <a:t>2 </a:t>
            </a:r>
            <a:r>
              <a:rPr lang="en-US" altLang="zh-CN" b="1" dirty="0">
                <a:latin typeface="Times New Roman" panose="02020603050405020304" pitchFamily="18" charset="0"/>
                <a:cs typeface="Times New Roman" panose="02020603050405020304" pitchFamily="18" charset="0"/>
              </a:rPr>
              <a:t>≤</a:t>
            </a:r>
            <a:r>
              <a:rPr lang="en-US" altLang="zh-CN" b="1" baseline="-25000" dirty="0">
                <a:latin typeface="Times New Roman" panose="02020603050405020304" pitchFamily="18" charset="0"/>
              </a:rPr>
              <a:t> </a:t>
            </a:r>
            <a:r>
              <a:rPr lang="en-US" altLang="zh-CN" b="1" dirty="0">
                <a:latin typeface="Times New Roman" panose="02020603050405020304" pitchFamily="18" charset="0"/>
              </a:rPr>
              <a:t>4</a:t>
            </a:r>
          </a:p>
          <a:p>
            <a:pPr marL="0" indent="0" eaLnBrk="1" hangingPunct="1">
              <a:buNone/>
            </a:pPr>
            <a:r>
              <a:rPr lang="en-US" altLang="zh-CN" b="1" dirty="0">
                <a:latin typeface="Times New Roman" panose="02020603050405020304" pitchFamily="18" charset="0"/>
              </a:rPr>
              <a:t>                 </a:t>
            </a:r>
            <a:r>
              <a:rPr lang="en-US" altLang="zh-CN" b="1" i="1" dirty="0">
                <a:latin typeface="Times New Roman" panose="02020603050405020304" pitchFamily="18" charset="0"/>
              </a:rPr>
              <a:t>w</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a:t>
            </a:r>
            <a:r>
              <a:rPr lang="en-US" altLang="zh-CN" b="1" i="1" dirty="0">
                <a:latin typeface="Times New Roman" panose="02020603050405020304" pitchFamily="18" charset="0"/>
              </a:rPr>
              <a:t>w</a:t>
            </a:r>
            <a:r>
              <a:rPr lang="en-US" altLang="zh-CN" b="1" baseline="-25000" dirty="0">
                <a:latin typeface="Times New Roman" panose="02020603050405020304" pitchFamily="18" charset="0"/>
              </a:rPr>
              <a:t>2 </a:t>
            </a:r>
            <a:r>
              <a:rPr lang="en-US" altLang="zh-CN" b="1" dirty="0">
                <a:latin typeface="Times New Roman" panose="02020603050405020304" pitchFamily="18" charset="0"/>
                <a:cs typeface="Times New Roman" panose="02020603050405020304" pitchFamily="18" charset="0"/>
              </a:rPr>
              <a:t>≤</a:t>
            </a:r>
            <a:r>
              <a:rPr lang="en-US" altLang="zh-CN" b="1" baseline="-25000" dirty="0">
                <a:latin typeface="Times New Roman" panose="02020603050405020304" pitchFamily="18" charset="0"/>
              </a:rPr>
              <a:t> </a:t>
            </a:r>
            <a:r>
              <a:rPr lang="en-US" altLang="zh-CN" b="1" dirty="0">
                <a:latin typeface="Times New Roman" panose="02020603050405020304" pitchFamily="18" charset="0"/>
              </a:rPr>
              <a:t>3</a:t>
            </a:r>
          </a:p>
        </p:txBody>
      </p:sp>
      <p:pic>
        <p:nvPicPr>
          <p:cNvPr id="3" name="图片 2">
            <a:extLst>
              <a:ext uri="{FF2B5EF4-FFF2-40B4-BE49-F238E27FC236}">
                <a16:creationId xmlns:a16="http://schemas.microsoft.com/office/drawing/2014/main" id="{5718B122-2E4B-49A8-8D3B-B7667C31B915}"/>
              </a:ext>
            </a:extLst>
          </p:cNvPr>
          <p:cNvPicPr>
            <a:picLocks noChangeAspect="1"/>
          </p:cNvPicPr>
          <p:nvPr/>
        </p:nvPicPr>
        <p:blipFill>
          <a:blip r:embed="rId2"/>
          <a:stretch>
            <a:fillRect/>
          </a:stretch>
        </p:blipFill>
        <p:spPr>
          <a:xfrm>
            <a:off x="6118588" y="2132856"/>
            <a:ext cx="3025412" cy="2199786"/>
          </a:xfrm>
          <a:prstGeom prst="rect">
            <a:avLst/>
          </a:prstGeom>
        </p:spPr>
      </p:pic>
    </p:spTree>
    <p:extLst>
      <p:ext uri="{BB962C8B-B14F-4D97-AF65-F5344CB8AC3E}">
        <p14:creationId xmlns:p14="http://schemas.microsoft.com/office/powerpoint/2010/main" val="18964096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blinds(horizontal)">
                                      <p:cBhvr>
                                        <p:cTn id="7" dur="500"/>
                                        <p:tgtEl>
                                          <p:spTgt spid="2">
                                            <p:txEl>
                                              <p:pRg st="4" end="4"/>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blinds(horizontal)">
                                      <p:cBhvr>
                                        <p:cTn id="10" dur="500"/>
                                        <p:tgtEl>
                                          <p:spTgt spid="2">
                                            <p:txEl>
                                              <p:pRg st="5" end="5"/>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Effect transition="in" filter="blinds(horizontal)">
                                      <p:cBhvr>
                                        <p:cTn id="13" dur="500"/>
                                        <p:tgtEl>
                                          <p:spTgt spid="2">
                                            <p:txEl>
                                              <p:pRg st="6" end="6"/>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
                                            <p:txEl>
                                              <p:pRg st="7" end="7"/>
                                            </p:txEl>
                                          </p:spTgt>
                                        </p:tgtEl>
                                        <p:attrNameLst>
                                          <p:attrName>style.visibility</p:attrName>
                                        </p:attrNameLst>
                                      </p:cBhvr>
                                      <p:to>
                                        <p:strVal val="visible"/>
                                      </p:to>
                                    </p:set>
                                    <p:animEffect transition="in" filter="blinds(horizontal)">
                                      <p:cBhvr>
                                        <p:cTn id="16" dur="500"/>
                                        <p:tgtEl>
                                          <p:spTgt spid="2">
                                            <p:txEl>
                                              <p:pRg st="7" end="7"/>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animEffect transition="in" filter="blinds(horizontal)">
                                      <p:cBhvr>
                                        <p:cTn id="1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0" y="410605"/>
            <a:ext cx="8169275" cy="771525"/>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defRPr/>
            </a:pPr>
            <a:r>
              <a:rPr lang="en-US" altLang="zh-CN" sz="3200" b="1">
                <a:effectLst>
                  <a:outerShdw blurRad="38100" dist="38100" dir="2700000" algn="tl">
                    <a:srgbClr val="C0C0C0"/>
                  </a:outerShdw>
                </a:effectLst>
                <a:latin typeface="Arial" panose="020B0604020202020204" pitchFamily="34" charset="0"/>
                <a:ea typeface="宋体" panose="02010600030101010101" pitchFamily="2" charset="-122"/>
                <a:cs typeface="+mn-cs"/>
              </a:rPr>
              <a:t>(3) </a:t>
            </a:r>
            <a:r>
              <a:rPr lang="zh-CN" altLang="en-US" sz="3200" b="1">
                <a:effectLst>
                  <a:outerShdw blurRad="38100" dist="38100" dir="2700000" algn="tl">
                    <a:srgbClr val="C0C0C0"/>
                  </a:outerShdw>
                </a:effectLst>
                <a:latin typeface="Arial" panose="020B0604020202020204" pitchFamily="34" charset="0"/>
                <a:ea typeface="宋体" panose="02010600030101010101" pitchFamily="2" charset="-122"/>
                <a:cs typeface="+mn-cs"/>
              </a:rPr>
              <a:t>一般情形</a:t>
            </a:r>
            <a:r>
              <a:rPr lang="en-US" altLang="zh-CN" sz="3200" b="1">
                <a:effectLst>
                  <a:outerShdw blurRad="38100" dist="38100" dir="2700000" algn="tl">
                    <a:srgbClr val="C0C0C0"/>
                  </a:outerShdw>
                </a:effectLst>
                <a:latin typeface="Arial" panose="020B0604020202020204" pitchFamily="34" charset="0"/>
                <a:ea typeface="宋体" panose="02010600030101010101" pitchFamily="2" charset="-122"/>
                <a:cs typeface="+mn-cs"/>
              </a:rPr>
              <a:t>LP</a:t>
            </a:r>
            <a:r>
              <a:rPr lang="zh-CN" altLang="en-US" sz="3200" b="1">
                <a:effectLst>
                  <a:outerShdw blurRad="38100" dist="38100" dir="2700000" algn="tl">
                    <a:srgbClr val="C0C0C0"/>
                  </a:outerShdw>
                </a:effectLst>
                <a:latin typeface="Arial" panose="020B0604020202020204" pitchFamily="34" charset="0"/>
                <a:ea typeface="宋体" panose="02010600030101010101" pitchFamily="2" charset="-122"/>
                <a:cs typeface="+mn-cs"/>
              </a:rPr>
              <a:t>问题的对偶问题</a:t>
            </a:r>
          </a:p>
        </p:txBody>
      </p:sp>
      <p:sp>
        <p:nvSpPr>
          <p:cNvPr id="3" name="Rectangle 3"/>
          <p:cNvSpPr txBox="1">
            <a:spLocks noChangeArrowheads="1"/>
          </p:cNvSpPr>
          <p:nvPr/>
        </p:nvSpPr>
        <p:spPr>
          <a:xfrm>
            <a:off x="611560" y="3313274"/>
            <a:ext cx="8062912" cy="2663502"/>
          </a:xfrm>
          <a:prstGeom prst="rect">
            <a:avLst/>
          </a:prstGeom>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80000"/>
              </a:lnSpc>
              <a:buNone/>
            </a:pPr>
            <a:r>
              <a:rPr lang="zh-CN" altLang="en-US" sz="2800" b="1">
                <a:latin typeface="Times New Roman" panose="02020603050405020304" pitchFamily="18" charset="0"/>
                <a:cs typeface="Times New Roman" panose="02020603050405020304" pitchFamily="18" charset="0"/>
              </a:rPr>
              <a:t>引入松弛变量</a:t>
            </a:r>
          </a:p>
          <a:p>
            <a:pPr marL="0" indent="0" eaLnBrk="1" hangingPunct="1">
              <a:lnSpc>
                <a:spcPct val="80000"/>
              </a:lnSpc>
              <a:buNone/>
            </a:pPr>
            <a:r>
              <a:rPr lang="zh-CN" altLang="en-US" sz="2800" b="1">
                <a:latin typeface="Times New Roman" panose="02020603050405020304" pitchFamily="18" charset="0"/>
              </a:rPr>
              <a:t>                  </a:t>
            </a:r>
            <a:r>
              <a:rPr lang="en-US" altLang="zh-CN" sz="2800" b="1">
                <a:latin typeface="Times New Roman" panose="02020603050405020304" pitchFamily="18" charset="0"/>
              </a:rPr>
              <a:t>min </a:t>
            </a:r>
            <a:r>
              <a:rPr lang="en-US" altLang="zh-CN" sz="2800" b="1" i="1">
                <a:latin typeface="Times New Roman" panose="02020603050405020304" pitchFamily="18" charset="0"/>
              </a:rPr>
              <a:t>cx</a:t>
            </a:r>
          </a:p>
          <a:p>
            <a:pPr marL="0" indent="0" eaLnBrk="1" hangingPunct="1">
              <a:lnSpc>
                <a:spcPct val="80000"/>
              </a:lnSpc>
              <a:buNone/>
            </a:pPr>
            <a:r>
              <a:rPr lang="en-US" altLang="zh-CN" sz="2800" b="1">
                <a:latin typeface="Times New Roman" panose="02020603050405020304" pitchFamily="18" charset="0"/>
              </a:rPr>
              <a:t>                 </a:t>
            </a:r>
            <a:r>
              <a:rPr lang="en-US" altLang="zh-CN" sz="2800" b="1" i="1">
                <a:latin typeface="Times New Roman" panose="02020603050405020304" pitchFamily="18" charset="0"/>
              </a:rPr>
              <a:t> s.t</a:t>
            </a:r>
            <a:r>
              <a:rPr lang="en-US" altLang="zh-CN" sz="2800" b="1">
                <a:latin typeface="Times New Roman" panose="02020603050405020304" pitchFamily="18" charset="0"/>
              </a:rPr>
              <a:t>.   </a:t>
            </a: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1</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x</a:t>
            </a:r>
            <a:r>
              <a:rPr lang="en-US" altLang="zh-CN" sz="2800" b="1" i="1" baseline="-25000">
                <a:latin typeface="Times New Roman" panose="02020603050405020304" pitchFamily="18" charset="0"/>
              </a:rPr>
              <a:t>s</a:t>
            </a:r>
            <a:r>
              <a:rPr lang="en-US" altLang="zh-CN" sz="2800" b="1">
                <a:latin typeface="Times New Roman" panose="02020603050405020304" pitchFamily="18" charset="0"/>
              </a:rPr>
              <a:t>      =</a:t>
            </a:r>
            <a:r>
              <a:rPr lang="en-US" altLang="zh-CN" sz="2800" b="1" i="1">
                <a:latin typeface="Times New Roman" panose="02020603050405020304" pitchFamily="18" charset="0"/>
                <a:cs typeface="Times New Roman" panose="02020603050405020304" pitchFamily="18" charset="0"/>
              </a:rPr>
              <a:t>b</a:t>
            </a:r>
            <a:r>
              <a:rPr lang="en-US" altLang="zh-CN" sz="2800" b="1" baseline="-25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     </a:t>
            </a:r>
            <a:r>
              <a:rPr lang="en-US" altLang="zh-CN" sz="2800" b="1" i="1">
                <a:latin typeface="Times New Roman" panose="02020603050405020304" pitchFamily="18" charset="0"/>
              </a:rPr>
              <a:t>x</a:t>
            </a:r>
            <a:r>
              <a:rPr lang="en-US" altLang="zh-CN" sz="2800" b="1" i="1" baseline="-25000">
                <a:latin typeface="Times New Roman" panose="02020603050405020304" pitchFamily="18" charset="0"/>
              </a:rPr>
              <a:t>s</a:t>
            </a:r>
            <a:r>
              <a:rPr lang="zh-CN" altLang="en-US" sz="2800" b="1">
                <a:latin typeface="Times New Roman" panose="02020603050405020304" pitchFamily="18" charset="0"/>
                <a:cs typeface="Times New Roman" panose="02020603050405020304" pitchFamily="18" charset="0"/>
              </a:rPr>
              <a:t>为</a:t>
            </a:r>
            <a:r>
              <a:rPr lang="en-US" altLang="zh-CN" sz="2800" b="1" i="1">
                <a:latin typeface="Times New Roman" panose="02020603050405020304" pitchFamily="18" charset="0"/>
                <a:cs typeface="Times New Roman" panose="02020603050405020304" pitchFamily="18" charset="0"/>
              </a:rPr>
              <a:t>m</a:t>
            </a:r>
            <a:r>
              <a:rPr lang="en-US" altLang="zh-CN" sz="2800" b="1" baseline="-25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×1</a:t>
            </a:r>
          </a:p>
          <a:p>
            <a:pPr marL="0" indent="0" eaLnBrk="1" hangingPunct="1">
              <a:lnSpc>
                <a:spcPct val="80000"/>
              </a:lnSpc>
              <a:buNone/>
            </a:pPr>
            <a:r>
              <a:rPr lang="en-US" altLang="zh-CN" sz="2800" b="1">
                <a:latin typeface="Times New Roman" panose="02020603050405020304" pitchFamily="18" charset="0"/>
              </a:rPr>
              <a:t>                          </a:t>
            </a: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2</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b</a:t>
            </a:r>
            <a:r>
              <a:rPr lang="en-US" altLang="zh-CN" sz="2800" b="1" baseline="-25000">
                <a:latin typeface="Times New Roman" panose="02020603050405020304" pitchFamily="18" charset="0"/>
                <a:cs typeface="Times New Roman" panose="02020603050405020304" pitchFamily="18" charset="0"/>
              </a:rPr>
              <a:t>2   </a:t>
            </a:r>
            <a:r>
              <a:rPr lang="en-US" altLang="zh-CN" sz="2800" b="1">
                <a:latin typeface="Times New Roman" panose="02020603050405020304" pitchFamily="18" charset="0"/>
                <a:cs typeface="Times New Roman" panose="02020603050405020304" pitchFamily="18" charset="0"/>
              </a:rPr>
              <a:t>  </a:t>
            </a:r>
          </a:p>
          <a:p>
            <a:pPr marL="0" indent="0" eaLnBrk="1" hangingPunct="1">
              <a:lnSpc>
                <a:spcPct val="80000"/>
              </a:lnSpc>
              <a:buNone/>
            </a:pPr>
            <a:r>
              <a:rPr lang="en-US" altLang="zh-CN" sz="2800" b="1">
                <a:latin typeface="Times New Roman" panose="02020603050405020304" pitchFamily="18" charset="0"/>
                <a:cs typeface="Times New Roman" panose="02020603050405020304" pitchFamily="18" charset="0"/>
              </a:rPr>
              <a:t>                         </a:t>
            </a: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3</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x</a:t>
            </a:r>
            <a:r>
              <a:rPr lang="en-US" altLang="zh-CN" sz="2800" b="1" i="1" baseline="-25000">
                <a:latin typeface="Times New Roman" panose="02020603050405020304" pitchFamily="18" charset="0"/>
              </a:rPr>
              <a:t>t</a:t>
            </a:r>
            <a:r>
              <a:rPr lang="en-US" altLang="zh-CN" sz="2800" b="1">
                <a:latin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 </a:t>
            </a:r>
            <a:r>
              <a:rPr lang="en-US" altLang="zh-CN" sz="2800" b="1" i="1">
                <a:latin typeface="Times New Roman" panose="02020603050405020304" pitchFamily="18" charset="0"/>
                <a:cs typeface="Times New Roman" panose="02020603050405020304" pitchFamily="18" charset="0"/>
              </a:rPr>
              <a:t>b</a:t>
            </a:r>
            <a:r>
              <a:rPr lang="en-US" altLang="zh-CN" sz="2800" b="1" baseline="-25000">
                <a:latin typeface="Times New Roman" panose="02020603050405020304" pitchFamily="18" charset="0"/>
                <a:cs typeface="Times New Roman" panose="02020603050405020304" pitchFamily="18" charset="0"/>
              </a:rPr>
              <a:t>3</a:t>
            </a:r>
            <a:r>
              <a:rPr lang="en-US" altLang="zh-CN" sz="2800" b="1">
                <a:latin typeface="Times New Roman" panose="02020603050405020304" pitchFamily="18" charset="0"/>
                <a:cs typeface="Times New Roman" panose="02020603050405020304" pitchFamily="18" charset="0"/>
              </a:rPr>
              <a:t>    </a:t>
            </a:r>
            <a:r>
              <a:rPr lang="en-US" altLang="zh-CN" sz="2800" b="1" i="1">
                <a:latin typeface="Times New Roman" panose="02020603050405020304" pitchFamily="18" charset="0"/>
              </a:rPr>
              <a:t>x</a:t>
            </a:r>
            <a:r>
              <a:rPr lang="en-US" altLang="zh-CN" sz="2800" b="1" i="1" baseline="-25000">
                <a:latin typeface="Times New Roman" panose="02020603050405020304" pitchFamily="18" charset="0"/>
              </a:rPr>
              <a:t>t</a:t>
            </a:r>
            <a:r>
              <a:rPr lang="zh-CN" altLang="en-US" sz="2800" b="1">
                <a:latin typeface="Times New Roman" panose="02020603050405020304" pitchFamily="18" charset="0"/>
                <a:cs typeface="Times New Roman" panose="02020603050405020304" pitchFamily="18" charset="0"/>
              </a:rPr>
              <a:t>为</a:t>
            </a:r>
            <a:r>
              <a:rPr lang="en-US" altLang="zh-CN" sz="2800" b="1" i="1">
                <a:latin typeface="Times New Roman" panose="02020603050405020304" pitchFamily="18" charset="0"/>
                <a:cs typeface="Times New Roman" panose="02020603050405020304" pitchFamily="18" charset="0"/>
              </a:rPr>
              <a:t>m</a:t>
            </a:r>
            <a:r>
              <a:rPr lang="en-US" altLang="zh-CN" sz="2800" b="1" baseline="-25000">
                <a:latin typeface="Times New Roman" panose="02020603050405020304" pitchFamily="18" charset="0"/>
                <a:cs typeface="Times New Roman" panose="02020603050405020304" pitchFamily="18" charset="0"/>
              </a:rPr>
              <a:t>3</a:t>
            </a:r>
            <a:r>
              <a:rPr lang="en-US" altLang="zh-CN" sz="2800" b="1">
                <a:latin typeface="Times New Roman" panose="02020603050405020304" pitchFamily="18" charset="0"/>
                <a:cs typeface="Times New Roman" panose="02020603050405020304" pitchFamily="18" charset="0"/>
              </a:rPr>
              <a:t>×1</a:t>
            </a:r>
          </a:p>
          <a:p>
            <a:pPr marL="0" indent="0" eaLnBrk="1" hangingPunct="1">
              <a:lnSpc>
                <a:spcPct val="80000"/>
              </a:lnSpc>
              <a:buNone/>
            </a:pPr>
            <a:r>
              <a:rPr lang="en-US" altLang="zh-CN" sz="2800" b="1">
                <a:latin typeface="Times New Roman" panose="02020603050405020304" pitchFamily="18" charset="0"/>
                <a:cs typeface="Times New Roman" panose="02020603050405020304" pitchFamily="18" charset="0"/>
              </a:rPr>
              <a:t>                           </a:t>
            </a:r>
            <a:r>
              <a:rPr lang="en-US" altLang="zh-CN" sz="2800" b="1" i="1">
                <a:latin typeface="Times New Roman" panose="02020603050405020304" pitchFamily="18" charset="0"/>
                <a:cs typeface="Times New Roman" panose="02020603050405020304" pitchFamily="18" charset="0"/>
              </a:rPr>
              <a:t>x</a:t>
            </a:r>
            <a:r>
              <a:rPr lang="en-US" altLang="zh-CN" sz="2800" b="1">
                <a:latin typeface="Times New Roman" panose="02020603050405020304" pitchFamily="18" charset="0"/>
                <a:cs typeface="Times New Roman" panose="02020603050405020304" pitchFamily="18" charset="0"/>
              </a:rPr>
              <a:t>, </a:t>
            </a:r>
            <a:r>
              <a:rPr lang="en-US" altLang="zh-CN" sz="2800" b="1" i="1">
                <a:latin typeface="Times New Roman" panose="02020603050405020304" pitchFamily="18" charset="0"/>
              </a:rPr>
              <a:t>x</a:t>
            </a:r>
            <a:r>
              <a:rPr lang="en-US" altLang="zh-CN" sz="2800" b="1" i="1" baseline="-25000">
                <a:latin typeface="Times New Roman" panose="02020603050405020304" pitchFamily="18" charset="0"/>
              </a:rPr>
              <a:t>s</a:t>
            </a:r>
            <a:r>
              <a:rPr lang="en-US" altLang="zh-CN" sz="2800" b="1" baseline="-25000">
                <a:latin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 </a:t>
            </a:r>
            <a:r>
              <a:rPr lang="en-US" altLang="zh-CN" sz="2800" b="1" i="1">
                <a:latin typeface="Times New Roman" panose="02020603050405020304" pitchFamily="18" charset="0"/>
              </a:rPr>
              <a:t>x</a:t>
            </a:r>
            <a:r>
              <a:rPr lang="en-US" altLang="zh-CN" sz="2800" b="1" i="1" baseline="-25000">
                <a:latin typeface="Times New Roman" panose="02020603050405020304" pitchFamily="18" charset="0"/>
              </a:rPr>
              <a:t>t</a:t>
            </a:r>
            <a:r>
              <a:rPr lang="en-US" altLang="zh-CN" sz="2800" b="1">
                <a:latin typeface="Times New Roman" panose="02020603050405020304" pitchFamily="18" charset="0"/>
                <a:cs typeface="Times New Roman" panose="02020603050405020304" pitchFamily="18" charset="0"/>
              </a:rPr>
              <a:t>     ≥0</a:t>
            </a:r>
          </a:p>
          <a:p>
            <a:pPr eaLnBrk="1" hangingPunct="1">
              <a:lnSpc>
                <a:spcPct val="80000"/>
              </a:lnSpc>
            </a:pPr>
            <a:endParaRPr lang="en-US" altLang="zh-CN" sz="2800" b="1">
              <a:latin typeface="Times New Roman" panose="02020603050405020304" pitchFamily="18" charset="0"/>
              <a:cs typeface="Times New Roman" panose="02020603050405020304" pitchFamily="18" charset="0"/>
            </a:endParaRPr>
          </a:p>
        </p:txBody>
      </p:sp>
      <p:sp>
        <p:nvSpPr>
          <p:cNvPr id="4" name="AutoShape 4"/>
          <p:cNvSpPr>
            <a:spLocks noChangeArrowheads="1"/>
          </p:cNvSpPr>
          <p:nvPr/>
        </p:nvSpPr>
        <p:spPr bwMode="auto">
          <a:xfrm>
            <a:off x="971550" y="4492625"/>
            <a:ext cx="1066800" cy="304800"/>
          </a:xfrm>
          <a:prstGeom prst="notchedRightArrow">
            <a:avLst>
              <a:gd name="adj1" fmla="val 50000"/>
              <a:gd name="adj2" fmla="val 87500"/>
            </a:avLst>
          </a:prstGeom>
          <a:solidFill>
            <a:srgbClr val="FF0066"/>
          </a:solidFill>
          <a:ln w="12700" cap="sq">
            <a:solidFill>
              <a:schemeClr val="tx1"/>
            </a:solidFill>
            <a:miter lim="800000"/>
            <a:headEnd type="none" w="sm" len="sm"/>
            <a:tailEnd type="none" w="sm" len="sm"/>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5" name="Object 8"/>
          <p:cNvGraphicFramePr>
            <a:graphicFrameLocks noChangeAspect="1"/>
          </p:cNvGraphicFramePr>
          <p:nvPr>
            <p:extLst>
              <p:ext uri="{D42A27DB-BD31-4B8C-83A1-F6EECF244321}">
                <p14:modId xmlns:p14="http://schemas.microsoft.com/office/powerpoint/2010/main" val="1922471705"/>
              </p:ext>
            </p:extLst>
          </p:nvPr>
        </p:nvGraphicFramePr>
        <p:xfrm>
          <a:off x="988218" y="886813"/>
          <a:ext cx="2100263" cy="2449513"/>
        </p:xfrm>
        <a:graphic>
          <a:graphicData uri="http://schemas.openxmlformats.org/presentationml/2006/ole">
            <mc:AlternateContent xmlns:mc="http://schemas.openxmlformats.org/markup-compatibility/2006">
              <mc:Choice xmlns:v="urn:schemas-microsoft-com:vml" Requires="v">
                <p:oleObj spid="_x0000_s111764" name="Equation" r:id="rId3" imgW="850680" imgH="1130040" progId="Equation.DSMT4">
                  <p:embed/>
                </p:oleObj>
              </mc:Choice>
              <mc:Fallback>
                <p:oleObj name="Equation" r:id="rId3" imgW="850680" imgH="1130040" progId="Equation.DSMT4">
                  <p:embed/>
                  <p:pic>
                    <p:nvPicPr>
                      <p:cNvPr id="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218" y="886813"/>
                        <a:ext cx="2100263" cy="2449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矩形 6"/>
          <p:cNvSpPr/>
          <p:nvPr/>
        </p:nvSpPr>
        <p:spPr>
          <a:xfrm>
            <a:off x="3084353" y="1462160"/>
            <a:ext cx="5803999" cy="1298817"/>
          </a:xfrm>
          <a:prstGeom prst="rect">
            <a:avLst/>
          </a:prstGeom>
        </p:spPr>
        <p:txBody>
          <a:bodyPr wrap="square">
            <a:spAutoFit/>
          </a:bodyPr>
          <a:lstStyle/>
          <a:p>
            <a:pPr lvl="0" eaLnBrk="1" hangingPunct="1">
              <a:lnSpc>
                <a:spcPct val="80000"/>
              </a:lnSpc>
              <a:spcBef>
                <a:spcPct val="20000"/>
              </a:spcBef>
            </a:pPr>
            <a:r>
              <a:rPr lang="en-US" altLang="zh-CN" sz="2800" b="1" i="1" kern="0">
                <a:solidFill>
                  <a:srgbClr val="006699"/>
                </a:solidFill>
                <a:latin typeface="Times New Roman" panose="02020603050405020304" pitchFamily="18" charset="0"/>
                <a:ea typeface="宋体"/>
              </a:rPr>
              <a:t>A</a:t>
            </a:r>
            <a:r>
              <a:rPr lang="en-US" altLang="zh-CN" sz="2800" b="1" kern="0" baseline="-25000">
                <a:solidFill>
                  <a:srgbClr val="006699"/>
                </a:solidFill>
                <a:latin typeface="Times New Roman" panose="02020603050405020304" pitchFamily="18" charset="0"/>
                <a:ea typeface="宋体"/>
              </a:rPr>
              <a:t>1</a:t>
            </a:r>
            <a:r>
              <a:rPr lang="en-US" altLang="zh-CN" sz="2800" b="1" kern="0">
                <a:solidFill>
                  <a:srgbClr val="006699"/>
                </a:solidFill>
                <a:latin typeface="Times New Roman" panose="02020603050405020304" pitchFamily="18" charset="0"/>
                <a:ea typeface="宋体"/>
                <a:cs typeface="Times New Roman" panose="02020603050405020304" pitchFamily="18" charset="0"/>
              </a:rPr>
              <a:t> </a:t>
            </a:r>
            <a:r>
              <a:rPr lang="zh-CN" altLang="en-US" sz="2800" b="1" kern="0">
                <a:solidFill>
                  <a:srgbClr val="006699"/>
                </a:solidFill>
                <a:latin typeface="Times New Roman" panose="02020603050405020304" pitchFamily="18" charset="0"/>
                <a:ea typeface="宋体"/>
                <a:cs typeface="Times New Roman" panose="02020603050405020304" pitchFamily="18" charset="0"/>
              </a:rPr>
              <a:t>为</a:t>
            </a:r>
            <a:r>
              <a:rPr lang="en-US" altLang="zh-CN" sz="2800" b="1" i="1" kern="0">
                <a:solidFill>
                  <a:srgbClr val="006699"/>
                </a:solidFill>
                <a:latin typeface="Times New Roman" panose="02020603050405020304" pitchFamily="18" charset="0"/>
                <a:ea typeface="宋体"/>
                <a:cs typeface="Times New Roman" panose="02020603050405020304" pitchFamily="18" charset="0"/>
              </a:rPr>
              <a:t>m</a:t>
            </a:r>
            <a:r>
              <a:rPr lang="en-US" altLang="zh-CN" sz="2800" b="1" kern="0" baseline="-25000">
                <a:solidFill>
                  <a:srgbClr val="006699"/>
                </a:solidFill>
                <a:latin typeface="Times New Roman" panose="02020603050405020304" pitchFamily="18" charset="0"/>
                <a:ea typeface="宋体"/>
                <a:cs typeface="Times New Roman" panose="02020603050405020304" pitchFamily="18" charset="0"/>
              </a:rPr>
              <a:t>1</a:t>
            </a:r>
            <a:r>
              <a:rPr lang="en-US" altLang="zh-CN" sz="2800" b="1" kern="0">
                <a:solidFill>
                  <a:srgbClr val="006699"/>
                </a:solidFill>
                <a:latin typeface="Times New Roman" panose="02020603050405020304" pitchFamily="18" charset="0"/>
                <a:ea typeface="宋体"/>
                <a:cs typeface="Times New Roman" panose="02020603050405020304" pitchFamily="18" charset="0"/>
              </a:rPr>
              <a:t>×</a:t>
            </a:r>
            <a:r>
              <a:rPr lang="en-US" altLang="zh-CN" sz="2800" b="1" i="1" kern="0">
                <a:solidFill>
                  <a:srgbClr val="006699"/>
                </a:solidFill>
                <a:latin typeface="Times New Roman" panose="02020603050405020304" pitchFamily="18" charset="0"/>
                <a:ea typeface="宋体"/>
                <a:cs typeface="Times New Roman" panose="02020603050405020304" pitchFamily="18" charset="0"/>
              </a:rPr>
              <a:t>n</a:t>
            </a:r>
            <a:r>
              <a:rPr lang="en-US" altLang="zh-CN" sz="2800" b="1" kern="0">
                <a:solidFill>
                  <a:srgbClr val="006699"/>
                </a:solidFill>
                <a:latin typeface="Times New Roman" panose="02020603050405020304" pitchFamily="18" charset="0"/>
                <a:ea typeface="宋体"/>
                <a:cs typeface="Times New Roman" panose="02020603050405020304" pitchFamily="18" charset="0"/>
              </a:rPr>
              <a:t> , </a:t>
            </a:r>
            <a:r>
              <a:rPr lang="en-US" altLang="zh-CN" sz="2800" b="1" i="1" kern="0">
                <a:solidFill>
                  <a:srgbClr val="006699"/>
                </a:solidFill>
                <a:latin typeface="Times New Roman" panose="02020603050405020304" pitchFamily="18" charset="0"/>
                <a:ea typeface="宋体"/>
                <a:cs typeface="Times New Roman" panose="02020603050405020304" pitchFamily="18" charset="0"/>
              </a:rPr>
              <a:t>b</a:t>
            </a:r>
            <a:r>
              <a:rPr lang="en-US" altLang="zh-CN" sz="2800" b="1" kern="0" baseline="-25000">
                <a:solidFill>
                  <a:srgbClr val="006699"/>
                </a:solidFill>
                <a:latin typeface="Times New Roman" panose="02020603050405020304" pitchFamily="18" charset="0"/>
                <a:ea typeface="宋体"/>
                <a:cs typeface="Times New Roman" panose="02020603050405020304" pitchFamily="18" charset="0"/>
              </a:rPr>
              <a:t>1</a:t>
            </a:r>
            <a:r>
              <a:rPr lang="zh-CN" altLang="en-US" sz="2800" b="1" kern="0">
                <a:solidFill>
                  <a:srgbClr val="006699"/>
                </a:solidFill>
                <a:latin typeface="Times New Roman" panose="02020603050405020304" pitchFamily="18" charset="0"/>
                <a:ea typeface="宋体"/>
                <a:cs typeface="Times New Roman" panose="02020603050405020304" pitchFamily="18" charset="0"/>
              </a:rPr>
              <a:t>为</a:t>
            </a:r>
            <a:r>
              <a:rPr lang="en-US" altLang="zh-CN" sz="2800" b="1" i="1" kern="0">
                <a:solidFill>
                  <a:srgbClr val="006699"/>
                </a:solidFill>
                <a:latin typeface="Times New Roman" panose="02020603050405020304" pitchFamily="18" charset="0"/>
                <a:ea typeface="宋体"/>
                <a:cs typeface="Times New Roman" panose="02020603050405020304" pitchFamily="18" charset="0"/>
              </a:rPr>
              <a:t>m</a:t>
            </a:r>
            <a:r>
              <a:rPr lang="en-US" altLang="zh-CN" sz="2800" b="1" kern="0" baseline="-25000">
                <a:solidFill>
                  <a:srgbClr val="006699"/>
                </a:solidFill>
                <a:latin typeface="Times New Roman" panose="02020603050405020304" pitchFamily="18" charset="0"/>
                <a:ea typeface="宋体"/>
                <a:cs typeface="Times New Roman" panose="02020603050405020304" pitchFamily="18" charset="0"/>
              </a:rPr>
              <a:t>1</a:t>
            </a:r>
            <a:r>
              <a:rPr lang="en-US" altLang="zh-CN" sz="2800" b="1" kern="0">
                <a:solidFill>
                  <a:srgbClr val="006699"/>
                </a:solidFill>
                <a:latin typeface="Times New Roman" panose="02020603050405020304" pitchFamily="18" charset="0"/>
                <a:ea typeface="宋体"/>
                <a:cs typeface="Times New Roman" panose="02020603050405020304" pitchFamily="18" charset="0"/>
              </a:rPr>
              <a:t>×1</a:t>
            </a:r>
          </a:p>
          <a:p>
            <a:pPr lvl="0" eaLnBrk="1" hangingPunct="1">
              <a:lnSpc>
                <a:spcPct val="80000"/>
              </a:lnSpc>
              <a:spcBef>
                <a:spcPct val="20000"/>
              </a:spcBef>
            </a:pPr>
            <a:r>
              <a:rPr lang="en-US" altLang="zh-CN" sz="2800" b="1" i="1" kern="0">
                <a:solidFill>
                  <a:srgbClr val="006699"/>
                </a:solidFill>
                <a:latin typeface="Times New Roman" panose="02020603050405020304" pitchFamily="18" charset="0"/>
                <a:ea typeface="宋体"/>
              </a:rPr>
              <a:t>A</a:t>
            </a:r>
            <a:r>
              <a:rPr lang="en-US" altLang="zh-CN" sz="2800" b="1" kern="0" baseline="-25000">
                <a:solidFill>
                  <a:srgbClr val="006699"/>
                </a:solidFill>
                <a:latin typeface="Times New Roman" panose="02020603050405020304" pitchFamily="18" charset="0"/>
                <a:ea typeface="宋体"/>
              </a:rPr>
              <a:t>2</a:t>
            </a:r>
            <a:r>
              <a:rPr lang="en-US" altLang="zh-CN" sz="2800" b="1" kern="0">
                <a:solidFill>
                  <a:srgbClr val="006699"/>
                </a:solidFill>
                <a:latin typeface="Times New Roman" panose="02020603050405020304" pitchFamily="18" charset="0"/>
                <a:ea typeface="宋体"/>
                <a:cs typeface="Times New Roman" panose="02020603050405020304" pitchFamily="18" charset="0"/>
              </a:rPr>
              <a:t> </a:t>
            </a:r>
            <a:r>
              <a:rPr lang="zh-CN" altLang="en-US" sz="2800" b="1" kern="0">
                <a:solidFill>
                  <a:srgbClr val="006699"/>
                </a:solidFill>
                <a:latin typeface="Times New Roman" panose="02020603050405020304" pitchFamily="18" charset="0"/>
                <a:ea typeface="宋体"/>
                <a:cs typeface="Times New Roman" panose="02020603050405020304" pitchFamily="18" charset="0"/>
              </a:rPr>
              <a:t>为</a:t>
            </a:r>
            <a:r>
              <a:rPr lang="en-US" altLang="zh-CN" sz="2800" b="1" i="1" kern="0">
                <a:solidFill>
                  <a:srgbClr val="006699"/>
                </a:solidFill>
                <a:latin typeface="Times New Roman" panose="02020603050405020304" pitchFamily="18" charset="0"/>
                <a:ea typeface="宋体"/>
                <a:cs typeface="Times New Roman" panose="02020603050405020304" pitchFamily="18" charset="0"/>
              </a:rPr>
              <a:t>m</a:t>
            </a:r>
            <a:r>
              <a:rPr lang="en-US" altLang="zh-CN" sz="2800" b="1" kern="0" baseline="-25000">
                <a:solidFill>
                  <a:srgbClr val="006699"/>
                </a:solidFill>
                <a:latin typeface="Times New Roman" panose="02020603050405020304" pitchFamily="18" charset="0"/>
                <a:ea typeface="宋体"/>
                <a:cs typeface="Times New Roman" panose="02020603050405020304" pitchFamily="18" charset="0"/>
              </a:rPr>
              <a:t>2</a:t>
            </a:r>
            <a:r>
              <a:rPr lang="en-US" altLang="zh-CN" sz="2800" b="1" kern="0">
                <a:solidFill>
                  <a:srgbClr val="006699"/>
                </a:solidFill>
                <a:latin typeface="Times New Roman" panose="02020603050405020304" pitchFamily="18" charset="0"/>
                <a:ea typeface="宋体"/>
                <a:cs typeface="Times New Roman" panose="02020603050405020304" pitchFamily="18" charset="0"/>
              </a:rPr>
              <a:t>×</a:t>
            </a:r>
            <a:r>
              <a:rPr lang="en-US" altLang="zh-CN" sz="2800" b="1" i="1" kern="0">
                <a:solidFill>
                  <a:srgbClr val="006699"/>
                </a:solidFill>
                <a:latin typeface="Times New Roman" panose="02020603050405020304" pitchFamily="18" charset="0"/>
                <a:ea typeface="宋体"/>
                <a:cs typeface="Times New Roman" panose="02020603050405020304" pitchFamily="18" charset="0"/>
              </a:rPr>
              <a:t>n</a:t>
            </a:r>
            <a:r>
              <a:rPr lang="en-US" altLang="zh-CN" sz="2800" b="1" kern="0">
                <a:solidFill>
                  <a:srgbClr val="006699"/>
                </a:solidFill>
                <a:latin typeface="Times New Roman" panose="02020603050405020304" pitchFamily="18" charset="0"/>
                <a:ea typeface="宋体"/>
                <a:cs typeface="Times New Roman" panose="02020603050405020304" pitchFamily="18" charset="0"/>
              </a:rPr>
              <a:t> , </a:t>
            </a:r>
            <a:r>
              <a:rPr lang="en-US" altLang="zh-CN" sz="2800" b="1" i="1" kern="0">
                <a:solidFill>
                  <a:srgbClr val="006699"/>
                </a:solidFill>
                <a:latin typeface="Times New Roman" panose="02020603050405020304" pitchFamily="18" charset="0"/>
                <a:ea typeface="宋体"/>
                <a:cs typeface="Times New Roman" panose="02020603050405020304" pitchFamily="18" charset="0"/>
              </a:rPr>
              <a:t>b</a:t>
            </a:r>
            <a:r>
              <a:rPr lang="en-US" altLang="zh-CN" sz="2800" b="1" kern="0" baseline="-25000">
                <a:solidFill>
                  <a:srgbClr val="006699"/>
                </a:solidFill>
                <a:latin typeface="Times New Roman" panose="02020603050405020304" pitchFamily="18" charset="0"/>
                <a:ea typeface="宋体"/>
                <a:cs typeface="Times New Roman" panose="02020603050405020304" pitchFamily="18" charset="0"/>
              </a:rPr>
              <a:t>2</a:t>
            </a:r>
            <a:r>
              <a:rPr lang="zh-CN" altLang="en-US" sz="2800" b="1" kern="0">
                <a:solidFill>
                  <a:srgbClr val="006699"/>
                </a:solidFill>
                <a:latin typeface="Times New Roman" panose="02020603050405020304" pitchFamily="18" charset="0"/>
                <a:ea typeface="宋体"/>
                <a:cs typeface="Times New Roman" panose="02020603050405020304" pitchFamily="18" charset="0"/>
              </a:rPr>
              <a:t>为</a:t>
            </a:r>
            <a:r>
              <a:rPr lang="en-US" altLang="zh-CN" sz="2800" b="1" i="1" kern="0">
                <a:solidFill>
                  <a:srgbClr val="006699"/>
                </a:solidFill>
                <a:latin typeface="Times New Roman" panose="02020603050405020304" pitchFamily="18" charset="0"/>
                <a:ea typeface="宋体"/>
                <a:cs typeface="Times New Roman" panose="02020603050405020304" pitchFamily="18" charset="0"/>
              </a:rPr>
              <a:t>m</a:t>
            </a:r>
            <a:r>
              <a:rPr lang="en-US" altLang="zh-CN" sz="2800" b="1" kern="0" baseline="-25000">
                <a:solidFill>
                  <a:srgbClr val="006699"/>
                </a:solidFill>
                <a:latin typeface="Times New Roman" panose="02020603050405020304" pitchFamily="18" charset="0"/>
                <a:ea typeface="宋体"/>
                <a:cs typeface="Times New Roman" panose="02020603050405020304" pitchFamily="18" charset="0"/>
              </a:rPr>
              <a:t>2</a:t>
            </a:r>
            <a:r>
              <a:rPr lang="en-US" altLang="zh-CN" sz="2800" b="1" kern="0">
                <a:solidFill>
                  <a:srgbClr val="006699"/>
                </a:solidFill>
                <a:latin typeface="Times New Roman" panose="02020603050405020304" pitchFamily="18" charset="0"/>
                <a:ea typeface="宋体"/>
                <a:cs typeface="Times New Roman" panose="02020603050405020304" pitchFamily="18" charset="0"/>
              </a:rPr>
              <a:t>×1</a:t>
            </a:r>
          </a:p>
          <a:p>
            <a:pPr lvl="0" eaLnBrk="1" hangingPunct="1">
              <a:lnSpc>
                <a:spcPct val="80000"/>
              </a:lnSpc>
              <a:spcBef>
                <a:spcPct val="20000"/>
              </a:spcBef>
            </a:pPr>
            <a:r>
              <a:rPr lang="en-US" altLang="zh-CN" sz="2800" b="1" i="1" kern="0">
                <a:solidFill>
                  <a:srgbClr val="006699"/>
                </a:solidFill>
                <a:latin typeface="Times New Roman" panose="02020603050405020304" pitchFamily="18" charset="0"/>
                <a:ea typeface="宋体"/>
              </a:rPr>
              <a:t>A</a:t>
            </a:r>
            <a:r>
              <a:rPr lang="en-US" altLang="zh-CN" sz="2800" b="1" kern="0" baseline="-25000">
                <a:solidFill>
                  <a:srgbClr val="006699"/>
                </a:solidFill>
                <a:latin typeface="Times New Roman" panose="02020603050405020304" pitchFamily="18" charset="0"/>
                <a:ea typeface="宋体"/>
              </a:rPr>
              <a:t>3</a:t>
            </a:r>
            <a:r>
              <a:rPr lang="en-US" altLang="zh-CN" sz="2800" b="1" kern="0">
                <a:solidFill>
                  <a:srgbClr val="006699"/>
                </a:solidFill>
                <a:latin typeface="Times New Roman" panose="02020603050405020304" pitchFamily="18" charset="0"/>
                <a:ea typeface="宋体"/>
                <a:cs typeface="Times New Roman" panose="02020603050405020304" pitchFamily="18" charset="0"/>
              </a:rPr>
              <a:t> </a:t>
            </a:r>
            <a:r>
              <a:rPr lang="zh-CN" altLang="en-US" sz="2800" b="1" kern="0">
                <a:solidFill>
                  <a:srgbClr val="006699"/>
                </a:solidFill>
                <a:latin typeface="Times New Roman" panose="02020603050405020304" pitchFamily="18" charset="0"/>
                <a:ea typeface="宋体"/>
                <a:cs typeface="Times New Roman" panose="02020603050405020304" pitchFamily="18" charset="0"/>
              </a:rPr>
              <a:t>为</a:t>
            </a:r>
            <a:r>
              <a:rPr lang="en-US" altLang="zh-CN" sz="2800" b="1" i="1" kern="0">
                <a:solidFill>
                  <a:srgbClr val="006699"/>
                </a:solidFill>
                <a:latin typeface="Times New Roman" panose="02020603050405020304" pitchFamily="18" charset="0"/>
                <a:ea typeface="宋体"/>
                <a:cs typeface="Times New Roman" panose="02020603050405020304" pitchFamily="18" charset="0"/>
              </a:rPr>
              <a:t>m</a:t>
            </a:r>
            <a:r>
              <a:rPr lang="en-US" altLang="zh-CN" sz="2800" b="1" kern="0" baseline="-25000">
                <a:solidFill>
                  <a:srgbClr val="006699"/>
                </a:solidFill>
                <a:latin typeface="Times New Roman" panose="02020603050405020304" pitchFamily="18" charset="0"/>
                <a:ea typeface="宋体"/>
                <a:cs typeface="Times New Roman" panose="02020603050405020304" pitchFamily="18" charset="0"/>
              </a:rPr>
              <a:t>3</a:t>
            </a:r>
            <a:r>
              <a:rPr lang="en-US" altLang="zh-CN" sz="2800" b="1" kern="0">
                <a:solidFill>
                  <a:srgbClr val="006699"/>
                </a:solidFill>
                <a:latin typeface="Times New Roman" panose="02020603050405020304" pitchFamily="18" charset="0"/>
                <a:ea typeface="宋体"/>
                <a:cs typeface="Times New Roman" panose="02020603050405020304" pitchFamily="18" charset="0"/>
              </a:rPr>
              <a:t>×</a:t>
            </a:r>
            <a:r>
              <a:rPr lang="en-US" altLang="zh-CN" sz="2800" b="1" i="1" kern="0">
                <a:solidFill>
                  <a:srgbClr val="006699"/>
                </a:solidFill>
                <a:latin typeface="Times New Roman" panose="02020603050405020304" pitchFamily="18" charset="0"/>
                <a:ea typeface="宋体"/>
                <a:cs typeface="Times New Roman" panose="02020603050405020304" pitchFamily="18" charset="0"/>
              </a:rPr>
              <a:t>n</a:t>
            </a:r>
            <a:r>
              <a:rPr lang="en-US" altLang="zh-CN" sz="2800" b="1" kern="0">
                <a:solidFill>
                  <a:srgbClr val="006699"/>
                </a:solidFill>
                <a:latin typeface="Times New Roman" panose="02020603050405020304" pitchFamily="18" charset="0"/>
                <a:ea typeface="宋体"/>
                <a:cs typeface="Times New Roman" panose="02020603050405020304" pitchFamily="18" charset="0"/>
              </a:rPr>
              <a:t> , </a:t>
            </a:r>
            <a:r>
              <a:rPr lang="en-US" altLang="zh-CN" sz="2800" b="1" i="1" kern="0">
                <a:solidFill>
                  <a:srgbClr val="006699"/>
                </a:solidFill>
                <a:latin typeface="Times New Roman" panose="02020603050405020304" pitchFamily="18" charset="0"/>
                <a:ea typeface="宋体"/>
                <a:cs typeface="Times New Roman" panose="02020603050405020304" pitchFamily="18" charset="0"/>
              </a:rPr>
              <a:t>b</a:t>
            </a:r>
            <a:r>
              <a:rPr lang="en-US" altLang="zh-CN" sz="2800" b="1" kern="0" baseline="-25000">
                <a:solidFill>
                  <a:srgbClr val="006699"/>
                </a:solidFill>
                <a:latin typeface="Times New Roman" panose="02020603050405020304" pitchFamily="18" charset="0"/>
                <a:ea typeface="宋体"/>
                <a:cs typeface="Times New Roman" panose="02020603050405020304" pitchFamily="18" charset="0"/>
              </a:rPr>
              <a:t>3</a:t>
            </a:r>
            <a:r>
              <a:rPr lang="zh-CN" altLang="en-US" sz="2800" b="1" kern="0">
                <a:solidFill>
                  <a:srgbClr val="006699"/>
                </a:solidFill>
                <a:latin typeface="Times New Roman" panose="02020603050405020304" pitchFamily="18" charset="0"/>
                <a:ea typeface="宋体"/>
                <a:cs typeface="Times New Roman" panose="02020603050405020304" pitchFamily="18" charset="0"/>
              </a:rPr>
              <a:t>为</a:t>
            </a:r>
            <a:r>
              <a:rPr lang="en-US" altLang="zh-CN" sz="2800" b="1" i="1" kern="0">
                <a:solidFill>
                  <a:srgbClr val="006699"/>
                </a:solidFill>
                <a:latin typeface="Times New Roman" panose="02020603050405020304" pitchFamily="18" charset="0"/>
                <a:ea typeface="宋体"/>
                <a:cs typeface="Times New Roman" panose="02020603050405020304" pitchFamily="18" charset="0"/>
              </a:rPr>
              <a:t>m</a:t>
            </a:r>
            <a:r>
              <a:rPr lang="en-US" altLang="zh-CN" sz="2800" b="1" kern="0" baseline="-25000">
                <a:solidFill>
                  <a:srgbClr val="006699"/>
                </a:solidFill>
                <a:latin typeface="Times New Roman" panose="02020603050405020304" pitchFamily="18" charset="0"/>
                <a:ea typeface="宋体"/>
                <a:cs typeface="Times New Roman" panose="02020603050405020304" pitchFamily="18" charset="0"/>
              </a:rPr>
              <a:t>3</a:t>
            </a:r>
            <a:r>
              <a:rPr lang="en-US" altLang="zh-CN" sz="2800" b="1" kern="0">
                <a:solidFill>
                  <a:srgbClr val="006699"/>
                </a:solidFill>
                <a:latin typeface="Times New Roman" panose="02020603050405020304" pitchFamily="18" charset="0"/>
                <a:ea typeface="宋体"/>
                <a:cs typeface="Times New Roman" panose="02020603050405020304" pitchFamily="18" charset="0"/>
              </a:rPr>
              <a:t>×1</a:t>
            </a:r>
          </a:p>
        </p:txBody>
      </p:sp>
    </p:spTree>
    <p:extLst>
      <p:ext uri="{BB962C8B-B14F-4D97-AF65-F5344CB8AC3E}">
        <p14:creationId xmlns:p14="http://schemas.microsoft.com/office/powerpoint/2010/main" val="13744981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8505</TotalTime>
  <Words>1981</Words>
  <Application>Microsoft Office PowerPoint</Application>
  <PresentationFormat>全屏显示(4:3)</PresentationFormat>
  <Paragraphs>361</Paragraphs>
  <Slides>50</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50</vt:i4>
      </vt:variant>
    </vt:vector>
  </HeadingPairs>
  <TitlesOfParts>
    <vt:vector size="61" baseType="lpstr">
      <vt:lpstr>仿宋_GB2312</vt:lpstr>
      <vt:lpstr>楷体_GB2312</vt:lpstr>
      <vt:lpstr>宋体</vt:lpstr>
      <vt:lpstr>Arial</vt:lpstr>
      <vt:lpstr>Tahoma</vt:lpstr>
      <vt:lpstr>Times New Roman</vt:lpstr>
      <vt:lpstr>Verdana</vt:lpstr>
      <vt:lpstr>Wingdings</vt:lpstr>
      <vt:lpstr>诗情画意</vt:lpstr>
      <vt:lpstr>Equation</vt:lpstr>
      <vt:lpstr>公式</vt:lpstr>
      <vt:lpstr>PowerPoint 演示文稿</vt:lpstr>
      <vt:lpstr>PowerPoint 演示文稿</vt:lpstr>
      <vt:lpstr>对偶问题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作业：写出下述线性规划问题的对偶问题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最优化理论与算法</dc:title>
  <dc:creator>mlu</dc:creator>
  <cp:lastModifiedBy>f</cp:lastModifiedBy>
  <cp:revision>422</cp:revision>
  <dcterms:created xsi:type="dcterms:W3CDTF">2006-04-18T02:55:47Z</dcterms:created>
  <dcterms:modified xsi:type="dcterms:W3CDTF">2022-10-28T08:22:22Z</dcterms:modified>
</cp:coreProperties>
</file>