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7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7" r:id="rId6"/>
    <p:sldId id="294" r:id="rId7"/>
    <p:sldId id="281" r:id="rId8"/>
    <p:sldId id="275" r:id="rId9"/>
    <p:sldId id="272" r:id="rId10"/>
    <p:sldId id="291" r:id="rId11"/>
    <p:sldId id="290" r:id="rId12"/>
    <p:sldId id="271" r:id="rId13"/>
    <p:sldId id="273" r:id="rId14"/>
    <p:sldId id="289" r:id="rId15"/>
    <p:sldId id="295" r:id="rId16"/>
    <p:sldId id="288" r:id="rId17"/>
    <p:sldId id="292" r:id="rId18"/>
    <p:sldId id="293" r:id="rId19"/>
    <p:sldId id="274" r:id="rId20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gs" Target="tags/tag5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en-US"/>
              <a:t>少壮不努力，老大搞IT</a:t>
            </a:r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自顶向下做顶层设计、自下而上做服务建设</a:t>
            </a:r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自顶向下做顶层设计、自下而上做服务建设</a:t>
            </a:r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en-US"/>
              <a:t>当当书香节开始了，书虫们可以行动了。</a:t>
            </a: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基础设施</a:t>
            </a:r>
            <a:endParaRPr lang="en-US" altLang="zh-CN"/>
          </a:p>
          <a:p>
            <a:r>
              <a:rPr lang="en-US" altLang="zh-CN"/>
              <a:t>机房、主机、网络、CPU、IO、存储</a:t>
            </a:r>
            <a:r>
              <a:rPr lang="zh-CN" altLang="en-US"/>
              <a:t>等设施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    单一应用架构</a:t>
            </a:r>
            <a:endParaRPr lang="zh-CN" altLang="en-US"/>
          </a:p>
          <a:p>
            <a:r>
              <a:rPr lang="zh-CN" altLang="en-US"/>
              <a:t>        当网站流量很小时，只需一个应用，将所有功能都部署在一起，以减少部署节点和成本。</a:t>
            </a:r>
            <a:endParaRPr lang="zh-CN" altLang="en-US"/>
          </a:p>
          <a:p>
            <a:r>
              <a:rPr lang="zh-CN" altLang="en-US"/>
              <a:t>        此时，用于简化增删改查工作量的 数据访问框架(ORM) 是关键。</a:t>
            </a:r>
            <a:endParaRPr lang="zh-CN" altLang="en-US"/>
          </a:p>
          <a:p>
            <a:r>
              <a:rPr lang="zh-CN" altLang="en-US"/>
              <a:t>    垂直应用架构</a:t>
            </a:r>
            <a:endParaRPr lang="zh-CN" altLang="en-US"/>
          </a:p>
          <a:p>
            <a:r>
              <a:rPr lang="zh-CN" altLang="en-US"/>
              <a:t>        当访问量逐渐增大，单一应用增加机器带来的加速度越来越小，将应用拆成互不相干的几个应用，以提升效率。</a:t>
            </a:r>
            <a:endParaRPr lang="zh-CN" altLang="en-US"/>
          </a:p>
          <a:p>
            <a:r>
              <a:rPr lang="zh-CN" altLang="en-US"/>
              <a:t>        此时，用于加速前端页面开发的 Web框架(MVC) 是关键。</a:t>
            </a:r>
            <a:endParaRPr lang="zh-CN" altLang="en-US"/>
          </a:p>
          <a:p>
            <a:r>
              <a:rPr lang="zh-CN" altLang="en-US"/>
              <a:t>    分布式服务架构</a:t>
            </a:r>
            <a:endParaRPr lang="zh-CN" altLang="en-US"/>
          </a:p>
          <a:p>
            <a:r>
              <a:rPr lang="zh-CN" altLang="en-US"/>
              <a:t>        当垂直应用越来越多，应用之间交互不可避免，将核心业务抽取出来，作为独立的服务，逐渐形成稳定的服务中心，使前端应用能更快速的响应多变的市场需求。此时，用于提高业务复用及整合的 分布式服务框架(RPC) 是关键。</a:t>
            </a:r>
            <a:endParaRPr lang="zh-CN" altLang="en-US"/>
          </a:p>
          <a:p>
            <a:r>
              <a:rPr lang="zh-CN" altLang="en-US"/>
              <a:t>    流动计算架构</a:t>
            </a:r>
            <a:endParaRPr lang="zh-CN" altLang="en-US"/>
          </a:p>
          <a:p>
            <a:r>
              <a:rPr lang="zh-CN" altLang="en-US"/>
              <a:t>        当服务越来越多，容量的评估，小服务资源的浪费等问题逐渐显现，此时需增加一个调度中心基于访问压力实时管理集群容量，提高集群利用率。此时，用于提高机器利用率的 资源调度和治理中心(SOA) 是关键。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自顶向下做顶层设计、自下而上做服务建设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高可用：</a:t>
            </a:r>
            <a:r>
              <a:rPr lang="en-US" altLang="zh-CN"/>
              <a:t>high available</a:t>
            </a:r>
            <a:r>
              <a:rPr lang="zh-CN" altLang="en-US"/>
              <a:t>，多活，主备（热备</a:t>
            </a:r>
            <a:r>
              <a:rPr lang="en-US" altLang="zh-CN"/>
              <a:t>/</a:t>
            </a:r>
            <a:r>
              <a:rPr lang="zh-CN" altLang="en-US"/>
              <a:t>冷备）等</a:t>
            </a:r>
            <a:endParaRPr lang="zh-CN" altLang="en-US"/>
          </a:p>
          <a:p>
            <a:r>
              <a:rPr lang="zh-CN" altLang="en-US"/>
              <a:t>高性能：</a:t>
            </a:r>
            <a:r>
              <a:rPr lang="en-US" altLang="zh-CN"/>
              <a:t>high performance</a:t>
            </a:r>
            <a:r>
              <a:rPr lang="zh-CN" altLang="en-US"/>
              <a:t>，负载均衡，多活，缓存、异步等</a:t>
            </a:r>
            <a:endParaRPr lang="zh-CN" altLang="en-US"/>
          </a:p>
          <a:p>
            <a:r>
              <a:rPr lang="zh-CN" altLang="en-US"/>
              <a:t>可扩展性：快速响应需求的变化</a:t>
            </a:r>
            <a:endParaRPr lang="zh-CN" altLang="en-US"/>
          </a:p>
          <a:p>
            <a:r>
              <a:rPr lang="zh-CN" altLang="en-US"/>
              <a:t>可伸缩性：根据负载快速调整集群容量（扩容或缩容）应对</a:t>
            </a:r>
            <a:endParaRPr lang="zh-CN" altLang="en-US"/>
          </a:p>
          <a:p>
            <a:r>
              <a:rPr lang="zh-CN" altLang="en-US"/>
              <a:t>安全：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en-US"/>
              <a:t>设计原则（6种）：</a:t>
            </a:r>
            <a:endParaRPr lang="en-US" altLang="en-US"/>
          </a:p>
          <a:p>
            <a:r>
              <a:rPr lang="en-US"/>
              <a:t>单一职责原则</a:t>
            </a:r>
            <a:endParaRPr lang="en-US"/>
          </a:p>
          <a:p>
            <a:r>
              <a:rPr lang="en-US"/>
              <a:t>里氏替换原则</a:t>
            </a:r>
            <a:endParaRPr lang="en-US"/>
          </a:p>
          <a:p>
            <a:r>
              <a:rPr lang="en-US"/>
              <a:t>依赖倒置原则</a:t>
            </a:r>
            <a:endParaRPr lang="en-US"/>
          </a:p>
          <a:p>
            <a:r>
              <a:rPr lang="en-US"/>
              <a:t>接口隔离原则</a:t>
            </a:r>
            <a:endParaRPr lang="en-US"/>
          </a:p>
          <a:p>
            <a:r>
              <a:rPr lang="en-US"/>
              <a:t>迪米特法则</a:t>
            </a:r>
            <a:endParaRPr lang="en-US"/>
          </a:p>
          <a:p>
            <a:r>
              <a:rPr lang="en-US"/>
              <a:t>开闭原则</a:t>
            </a:r>
            <a:endParaRPr lang="en-US"/>
          </a:p>
          <a:p>
            <a:endParaRPr lang="en-US"/>
          </a:p>
          <a:p>
            <a:r>
              <a:rPr lang="en-US" altLang="en-US"/>
              <a:t>设计模式（23种）：</a:t>
            </a:r>
            <a:endParaRPr lang="en-US" altLang="en-US"/>
          </a:p>
          <a:p>
            <a:r>
              <a:rPr lang="en-US" altLang="en-US"/>
              <a:t>单例模式、工厂模式</a:t>
            </a:r>
            <a:r>
              <a:rPr lang="zh-CN" altLang="en-US"/>
              <a:t>等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2049"/>
          <p:cNvSpPr/>
          <p:nvPr>
            <p:ph type="ctrTitle"/>
          </p:nvPr>
        </p:nvSpPr>
        <p:spPr>
          <a:xfrm>
            <a:off x="719667" y="1866900"/>
            <a:ext cx="10363200" cy="143827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defRPr sz="4400" b="1" kern="120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副标题 2050"/>
          <p:cNvSpPr/>
          <p:nvPr>
            <p:ph type="subTitle" idx="1"/>
          </p:nvPr>
        </p:nvSpPr>
        <p:spPr>
          <a:xfrm>
            <a:off x="1634067" y="3522663"/>
            <a:ext cx="8534400" cy="1058862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 anchorCtr="1"/>
          <a:lstStyle>
            <a:lvl1pPr marL="0" lvl="0" indent="0" algn="ctr">
              <a:buNone/>
              <a:defRPr kern="1200">
                <a:solidFill>
                  <a:schemeClr val="bg1"/>
                </a:solidFill>
              </a:defRPr>
            </a:lvl1pPr>
            <a:lvl2pPr marL="457200" lvl="1" indent="-457200" algn="ctr">
              <a:buNone/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lvl="2" indent="-914400" algn="ctr">
              <a:buNone/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lvl="3" indent="-1371600" algn="ctr">
              <a:buNone/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lvl="4" indent="-1828800" algn="ctr">
              <a:buNone/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2" name="日期占位符 2051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2053" name="页脚占位符 2052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endParaRPr lang="zh-CN" altLang="en-US"/>
          </a:p>
        </p:txBody>
      </p:sp>
      <p:sp>
        <p:nvSpPr>
          <p:cNvPr id="2054" name="灯片编号占位符 2053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56651" y="776288"/>
            <a:ext cx="2743200" cy="5389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051" y="776288"/>
            <a:ext cx="8070573" cy="53895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7051" y="1855788"/>
            <a:ext cx="5376672" cy="43100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23179" y="1855788"/>
            <a:ext cx="5376672" cy="43100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/>
          <p:nvPr>
            <p:ph type="title"/>
          </p:nvPr>
        </p:nvSpPr>
        <p:spPr>
          <a:xfrm>
            <a:off x="541867" y="776288"/>
            <a:ext cx="10947400" cy="9350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/>
          <p:nvPr>
            <p:ph type="body" idx="1"/>
          </p:nvPr>
        </p:nvSpPr>
        <p:spPr>
          <a:xfrm>
            <a:off x="527051" y="1855788"/>
            <a:ext cx="10972800" cy="431006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页脚占位符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灯片编号占位符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6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512064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512064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512064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512064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1" Type="http://schemas.openxmlformats.org/officeDocument/2006/relationships/notesSlide" Target="../notesSlides/notesSlide11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0" Type="http://schemas.openxmlformats.org/officeDocument/2006/relationships/notesSlide" Target="../notesSlides/notesSlide14.xml"/><Relationship Id="rId4" Type="http://schemas.openxmlformats.org/officeDocument/2006/relationships/image" Target="../media/image7.svg"/><Relationship Id="rId39" Type="http://schemas.openxmlformats.org/officeDocument/2006/relationships/slideLayout" Target="../slideLayouts/slideLayout2.xml"/><Relationship Id="rId38" Type="http://schemas.openxmlformats.org/officeDocument/2006/relationships/tags" Target="../tags/tag48.xml"/><Relationship Id="rId37" Type="http://schemas.openxmlformats.org/officeDocument/2006/relationships/tags" Target="../tags/tag47.xml"/><Relationship Id="rId36" Type="http://schemas.openxmlformats.org/officeDocument/2006/relationships/tags" Target="../tags/tag46.xml"/><Relationship Id="rId35" Type="http://schemas.openxmlformats.org/officeDocument/2006/relationships/tags" Target="../tags/tag45.xml"/><Relationship Id="rId34" Type="http://schemas.openxmlformats.org/officeDocument/2006/relationships/tags" Target="../tags/tag44.xml"/><Relationship Id="rId33" Type="http://schemas.openxmlformats.org/officeDocument/2006/relationships/tags" Target="../tags/tag43.xml"/><Relationship Id="rId32" Type="http://schemas.openxmlformats.org/officeDocument/2006/relationships/tags" Target="../tags/tag42.xml"/><Relationship Id="rId31" Type="http://schemas.openxmlformats.org/officeDocument/2006/relationships/tags" Target="../tags/tag41.xml"/><Relationship Id="rId30" Type="http://schemas.openxmlformats.org/officeDocument/2006/relationships/tags" Target="../tags/tag40.xml"/><Relationship Id="rId3" Type="http://schemas.openxmlformats.org/officeDocument/2006/relationships/image" Target="../media/image6.png"/><Relationship Id="rId29" Type="http://schemas.openxmlformats.org/officeDocument/2006/relationships/tags" Target="../tags/tag39.xml"/><Relationship Id="rId28" Type="http://schemas.openxmlformats.org/officeDocument/2006/relationships/tags" Target="../tags/tag38.xml"/><Relationship Id="rId27" Type="http://schemas.openxmlformats.org/officeDocument/2006/relationships/tags" Target="../tags/tag37.xml"/><Relationship Id="rId26" Type="http://schemas.openxmlformats.org/officeDocument/2006/relationships/tags" Target="../tags/tag36.xml"/><Relationship Id="rId25" Type="http://schemas.openxmlformats.org/officeDocument/2006/relationships/tags" Target="../tags/tag35.xml"/><Relationship Id="rId24" Type="http://schemas.openxmlformats.org/officeDocument/2006/relationships/tags" Target="../tags/tag34.xml"/><Relationship Id="rId23" Type="http://schemas.openxmlformats.org/officeDocument/2006/relationships/tags" Target="../tags/tag33.xml"/><Relationship Id="rId22" Type="http://schemas.openxmlformats.org/officeDocument/2006/relationships/tags" Target="../tags/tag32.xml"/><Relationship Id="rId21" Type="http://schemas.openxmlformats.org/officeDocument/2006/relationships/tags" Target="../tags/tag31.xml"/><Relationship Id="rId20" Type="http://schemas.openxmlformats.org/officeDocument/2006/relationships/tags" Target="../tags/tag30.xml"/><Relationship Id="rId2" Type="http://schemas.openxmlformats.org/officeDocument/2006/relationships/tags" Target="../tags/tag14.xml"/><Relationship Id="rId19" Type="http://schemas.openxmlformats.org/officeDocument/2006/relationships/tags" Target="../tags/tag29.xml"/><Relationship Id="rId18" Type="http://schemas.openxmlformats.org/officeDocument/2006/relationships/tags" Target="../tags/tag28.xml"/><Relationship Id="rId17" Type="http://schemas.openxmlformats.org/officeDocument/2006/relationships/tags" Target="../tags/tag27.xml"/><Relationship Id="rId16" Type="http://schemas.openxmlformats.org/officeDocument/2006/relationships/tags" Target="../tags/tag26.xml"/><Relationship Id="rId15" Type="http://schemas.openxmlformats.org/officeDocument/2006/relationships/tags" Target="../tags/tag25.xml"/><Relationship Id="rId14" Type="http://schemas.openxmlformats.org/officeDocument/2006/relationships/tags" Target="../tags/tag24.xml"/><Relationship Id="rId13" Type="http://schemas.openxmlformats.org/officeDocument/2006/relationships/tags" Target="../tags/tag23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emf"/><Relationship Id="rId2" Type="http://schemas.openxmlformats.org/officeDocument/2006/relationships/oleObject" Target="../embeddings/oleObject2.bin"/><Relationship Id="rId1" Type="http://schemas.openxmlformats.org/officeDocument/2006/relationships/tags" Target="../tags/tag49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emf"/><Relationship Id="rId2" Type="http://schemas.openxmlformats.org/officeDocument/2006/relationships/oleObject" Target="../embeddings/oleObject3.bin"/><Relationship Id="rId1" Type="http://schemas.openxmlformats.org/officeDocument/2006/relationships/tags" Target="../tags/tag5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x-none"/>
              <a:t>关于</a:t>
            </a:r>
            <a:r>
              <a:rPr lang="zh-CN" altLang="en-US"/>
              <a:t>产研组织，架构和流程的探讨</a:t>
            </a:r>
            <a:endParaRPr lang="zh-CN" altLang="en-US"/>
          </a:p>
        </p:txBody>
      </p:sp>
      <p:sp>
        <p:nvSpPr>
          <p:cNvPr id="4" name="副标题 3"/>
          <p:cNvSpPr/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技术</a:t>
            </a:r>
            <a:r>
              <a:rPr lang="zh-CN" altLang="en-US"/>
              <a:t>平台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800"/>
              <a:t>规范核心技术堆栈、研发基础中间件</a:t>
            </a:r>
            <a:r>
              <a:rPr lang="zh-CN" altLang="en-US" sz="2800"/>
              <a:t>和技术</a:t>
            </a:r>
            <a:r>
              <a:rPr lang="en-US" sz="2800"/>
              <a:t>预研</a:t>
            </a:r>
            <a:endParaRPr lang="en-US" sz="2800"/>
          </a:p>
        </p:txBody>
      </p:sp>
      <p:sp>
        <p:nvSpPr>
          <p:cNvPr id="6" name="Rectangle 5"/>
          <p:cNvSpPr/>
          <p:nvPr/>
        </p:nvSpPr>
        <p:spPr>
          <a:xfrm>
            <a:off x="1564005" y="268033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配置中心</a:t>
            </a:r>
            <a:endParaRPr lang="en-US" altLang="en-US" sz="1600"/>
          </a:p>
        </p:txBody>
      </p:sp>
      <p:sp>
        <p:nvSpPr>
          <p:cNvPr id="7" name="Rectangle 6"/>
          <p:cNvSpPr/>
          <p:nvPr/>
        </p:nvSpPr>
        <p:spPr>
          <a:xfrm>
            <a:off x="1564005" y="349567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注册中心</a:t>
            </a:r>
            <a:endParaRPr lang="en-US" altLang="en-US" sz="1600"/>
          </a:p>
        </p:txBody>
      </p:sp>
      <p:sp>
        <p:nvSpPr>
          <p:cNvPr id="12" name="Rectangle 11"/>
          <p:cNvSpPr/>
          <p:nvPr/>
        </p:nvSpPr>
        <p:spPr>
          <a:xfrm>
            <a:off x="3205480" y="268033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负载均衡</a:t>
            </a:r>
            <a:endParaRPr lang="en-US" altLang="en-US" sz="1600"/>
          </a:p>
        </p:txBody>
      </p:sp>
      <p:sp>
        <p:nvSpPr>
          <p:cNvPr id="13" name="Rectangle 12"/>
          <p:cNvSpPr/>
          <p:nvPr/>
        </p:nvSpPr>
        <p:spPr>
          <a:xfrm>
            <a:off x="3205480" y="349567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网关</a:t>
            </a:r>
            <a:endParaRPr lang="en-US" altLang="en-US" sz="1600"/>
          </a:p>
        </p:txBody>
      </p:sp>
      <p:sp>
        <p:nvSpPr>
          <p:cNvPr id="14" name="Rectangle 13"/>
          <p:cNvSpPr/>
          <p:nvPr/>
        </p:nvSpPr>
        <p:spPr>
          <a:xfrm>
            <a:off x="4846955" y="268033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消息队列</a:t>
            </a:r>
            <a:endParaRPr lang="en-US" altLang="en-US" sz="1600"/>
          </a:p>
        </p:txBody>
      </p:sp>
      <p:sp>
        <p:nvSpPr>
          <p:cNvPr id="15" name="Rectangle 14"/>
          <p:cNvSpPr/>
          <p:nvPr/>
        </p:nvSpPr>
        <p:spPr>
          <a:xfrm>
            <a:off x="4846955" y="349567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/>
              <a:t>分布式协调服务</a:t>
            </a:r>
            <a:endParaRPr lang="en-US" altLang="en-US" sz="1400"/>
          </a:p>
        </p:txBody>
      </p:sp>
      <p:sp>
        <p:nvSpPr>
          <p:cNvPr id="17" name="Rectangle 16"/>
          <p:cNvSpPr/>
          <p:nvPr/>
        </p:nvSpPr>
        <p:spPr>
          <a:xfrm>
            <a:off x="3205480" y="441134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缓存</a:t>
            </a:r>
            <a:endParaRPr lang="en-US" altLang="en-US" sz="1600"/>
          </a:p>
        </p:txBody>
      </p:sp>
      <p:sp>
        <p:nvSpPr>
          <p:cNvPr id="18" name="Rectangle 17"/>
          <p:cNvSpPr/>
          <p:nvPr/>
        </p:nvSpPr>
        <p:spPr>
          <a:xfrm>
            <a:off x="6488430" y="442023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RPC</a:t>
            </a:r>
            <a:endParaRPr lang="en-US" altLang="en-US" sz="1600"/>
          </a:p>
        </p:txBody>
      </p:sp>
      <p:sp>
        <p:nvSpPr>
          <p:cNvPr id="19" name="Rectangle 18"/>
          <p:cNvSpPr/>
          <p:nvPr/>
        </p:nvSpPr>
        <p:spPr>
          <a:xfrm>
            <a:off x="6488430" y="268033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分布式事务</a:t>
            </a:r>
            <a:endParaRPr lang="en-US" altLang="en-US" sz="1600"/>
          </a:p>
        </p:txBody>
      </p:sp>
      <p:sp>
        <p:nvSpPr>
          <p:cNvPr id="20" name="Rectangle 19"/>
          <p:cNvSpPr/>
          <p:nvPr/>
        </p:nvSpPr>
        <p:spPr>
          <a:xfrm>
            <a:off x="6488430" y="349567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分库分表</a:t>
            </a:r>
            <a:endParaRPr lang="en-US" altLang="en-US" sz="1600"/>
          </a:p>
        </p:txBody>
      </p:sp>
      <p:sp>
        <p:nvSpPr>
          <p:cNvPr id="21" name="Rectangle 20"/>
          <p:cNvSpPr/>
          <p:nvPr/>
        </p:nvSpPr>
        <p:spPr>
          <a:xfrm>
            <a:off x="4846955" y="439864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调度中心</a:t>
            </a:r>
            <a:endParaRPr lang="en-US" altLang="en-US" sz="1600"/>
          </a:p>
        </p:txBody>
      </p:sp>
      <p:sp>
        <p:nvSpPr>
          <p:cNvPr id="22" name="Rectangle 21"/>
          <p:cNvSpPr/>
          <p:nvPr/>
        </p:nvSpPr>
        <p:spPr>
          <a:xfrm>
            <a:off x="8129905" y="268033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搜索</a:t>
            </a:r>
            <a:endParaRPr lang="zh-CN" altLang="en-US" sz="1600"/>
          </a:p>
        </p:txBody>
      </p:sp>
      <p:sp>
        <p:nvSpPr>
          <p:cNvPr id="23" name="Rectangle 22"/>
          <p:cNvSpPr/>
          <p:nvPr/>
        </p:nvSpPr>
        <p:spPr>
          <a:xfrm>
            <a:off x="1564005" y="532701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代码生成工具</a:t>
            </a:r>
            <a:endParaRPr lang="zh-CN" altLang="en-US" sz="1400"/>
          </a:p>
        </p:txBody>
      </p:sp>
      <p:sp>
        <p:nvSpPr>
          <p:cNvPr id="24" name="Rectangle 23"/>
          <p:cNvSpPr/>
          <p:nvPr/>
        </p:nvSpPr>
        <p:spPr>
          <a:xfrm>
            <a:off x="8129905" y="349567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工作流</a:t>
            </a:r>
            <a:endParaRPr lang="en-US" altLang="en-US" sz="1600"/>
          </a:p>
        </p:txBody>
      </p:sp>
      <p:sp>
        <p:nvSpPr>
          <p:cNvPr id="4" name="Rectangle 3"/>
          <p:cNvSpPr/>
          <p:nvPr/>
        </p:nvSpPr>
        <p:spPr>
          <a:xfrm>
            <a:off x="8129905" y="442023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开发框架</a:t>
            </a:r>
            <a:endParaRPr lang="zh-CN" altLang="en-US" sz="1600"/>
          </a:p>
        </p:txBody>
      </p:sp>
      <p:sp>
        <p:nvSpPr>
          <p:cNvPr id="5" name="Rectangle 7"/>
          <p:cNvSpPr/>
          <p:nvPr>
            <p:custDataLst>
              <p:tags r:id="rId1"/>
            </p:custDataLst>
          </p:nvPr>
        </p:nvSpPr>
        <p:spPr>
          <a:xfrm>
            <a:off x="1564005" y="441134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断路器</a:t>
            </a:r>
            <a:endParaRPr lang="en-US" altLang="en-US"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研发</a:t>
            </a:r>
            <a:r>
              <a:rPr lang="zh-CN" altLang="en-US"/>
              <a:t>平台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800"/>
              <a:t>从项目</a:t>
            </a:r>
            <a:r>
              <a:rPr lang="zh-CN" altLang="en-US" sz="2800"/>
              <a:t>管理</a:t>
            </a:r>
            <a:r>
              <a:rPr lang="en-US" sz="2800"/>
              <a:t>、质量管理、运维监控等多维度提升产品交付能力</a:t>
            </a:r>
            <a:endParaRPr lang="en-US" sz="2800"/>
          </a:p>
        </p:txBody>
      </p:sp>
      <p:sp>
        <p:nvSpPr>
          <p:cNvPr id="6" name="Rectangle 5"/>
          <p:cNvSpPr/>
          <p:nvPr/>
        </p:nvSpPr>
        <p:spPr>
          <a:xfrm>
            <a:off x="1564005" y="3185160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>
                <a:sym typeface="+mn-ea"/>
              </a:rPr>
              <a:t>项目管理</a:t>
            </a:r>
            <a:endParaRPr lang="en-US" altLang="en-US" sz="1600">
              <a:sym typeface="+mn-e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64005" y="408876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container</a:t>
            </a:r>
            <a:endParaRPr lang="en-US" altLang="en-US" sz="1600"/>
          </a:p>
        </p:txBody>
      </p:sp>
      <p:sp>
        <p:nvSpPr>
          <p:cNvPr id="12" name="Rectangle 11"/>
          <p:cNvSpPr/>
          <p:nvPr/>
        </p:nvSpPr>
        <p:spPr>
          <a:xfrm>
            <a:off x="3205480" y="3185160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en-US" sz="1600">
                <a:sym typeface="+mn-ea"/>
              </a:rPr>
              <a:t>文档管理</a:t>
            </a:r>
            <a:endParaRPr lang="en-US" altLang="en-US" sz="1600">
              <a:sym typeface="+mn-e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46955" y="3185160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>
                <a:sym typeface="+mn-ea"/>
              </a:rPr>
              <a:t>版本管理</a:t>
            </a:r>
            <a:endParaRPr lang="en-US" altLang="en-US" sz="1600">
              <a:sym typeface="+mn-ea"/>
            </a:endParaRPr>
          </a:p>
        </p:txBody>
      </p:sp>
      <p:sp>
        <p:nvSpPr>
          <p:cNvPr id="11" name="Rectangle 8"/>
          <p:cNvSpPr/>
          <p:nvPr>
            <p:custDataLst>
              <p:tags r:id="rId1"/>
            </p:custDataLst>
          </p:nvPr>
        </p:nvSpPr>
        <p:spPr>
          <a:xfrm>
            <a:off x="1564005" y="4992370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logging</a:t>
            </a:r>
            <a:endParaRPr lang="en-US" altLang="en-US" sz="1600"/>
          </a:p>
        </p:txBody>
      </p:sp>
      <p:sp>
        <p:nvSpPr>
          <p:cNvPr id="13" name="Rectangle 10"/>
          <p:cNvSpPr/>
          <p:nvPr>
            <p:custDataLst>
              <p:tags r:id="rId2"/>
            </p:custDataLst>
          </p:nvPr>
        </p:nvSpPr>
        <p:spPr>
          <a:xfrm>
            <a:off x="3205480" y="4992370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metrics</a:t>
            </a:r>
            <a:endParaRPr lang="en-US" altLang="en-US" sz="1600"/>
          </a:p>
        </p:txBody>
      </p:sp>
      <p:sp>
        <p:nvSpPr>
          <p:cNvPr id="14" name="Rectangle 9"/>
          <p:cNvSpPr/>
          <p:nvPr>
            <p:custDataLst>
              <p:tags r:id="rId3"/>
            </p:custDataLst>
          </p:nvPr>
        </p:nvSpPr>
        <p:spPr>
          <a:xfrm>
            <a:off x="8129905" y="404685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tracing</a:t>
            </a:r>
            <a:endParaRPr lang="en-US" altLang="en-US" sz="1600"/>
          </a:p>
        </p:txBody>
      </p:sp>
      <p:sp>
        <p:nvSpPr>
          <p:cNvPr id="16" name="Rectangle 8"/>
          <p:cNvSpPr/>
          <p:nvPr>
            <p:custDataLst>
              <p:tags r:id="rId4"/>
            </p:custDataLst>
          </p:nvPr>
        </p:nvSpPr>
        <p:spPr>
          <a:xfrm>
            <a:off x="4846955" y="408876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CI/CD</a:t>
            </a:r>
            <a:endParaRPr lang="en-US" altLang="zh-CN" sz="1600"/>
          </a:p>
        </p:txBody>
      </p:sp>
      <p:sp>
        <p:nvSpPr>
          <p:cNvPr id="19" name="Rectangle 9"/>
          <p:cNvSpPr/>
          <p:nvPr>
            <p:custDataLst>
              <p:tags r:id="rId5"/>
            </p:custDataLst>
          </p:nvPr>
        </p:nvSpPr>
        <p:spPr>
          <a:xfrm>
            <a:off x="6488430" y="3185160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software package</a:t>
            </a:r>
            <a:endParaRPr lang="en-US" altLang="zh-CN" sz="1400"/>
          </a:p>
        </p:txBody>
      </p:sp>
      <p:sp>
        <p:nvSpPr>
          <p:cNvPr id="20" name="Rectangle 9"/>
          <p:cNvSpPr/>
          <p:nvPr>
            <p:custDataLst>
              <p:tags r:id="rId6"/>
            </p:custDataLst>
          </p:nvPr>
        </p:nvSpPr>
        <p:spPr>
          <a:xfrm>
            <a:off x="8129905" y="3185160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cloud</a:t>
            </a:r>
            <a:endParaRPr lang="en-US" altLang="zh-CN" sz="1600"/>
          </a:p>
        </p:txBody>
      </p:sp>
      <p:sp>
        <p:nvSpPr>
          <p:cNvPr id="21" name="Rectangle 3"/>
          <p:cNvSpPr/>
          <p:nvPr>
            <p:custDataLst>
              <p:tags r:id="rId7"/>
            </p:custDataLst>
          </p:nvPr>
        </p:nvSpPr>
        <p:spPr>
          <a:xfrm>
            <a:off x="3205480" y="408876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security</a:t>
            </a:r>
            <a:endParaRPr lang="en-US" altLang="en-US" sz="1600"/>
          </a:p>
        </p:txBody>
      </p:sp>
      <p:sp>
        <p:nvSpPr>
          <p:cNvPr id="22" name="Rectangle 8"/>
          <p:cNvSpPr/>
          <p:nvPr>
            <p:custDataLst>
              <p:tags r:id="rId8"/>
            </p:custDataLst>
          </p:nvPr>
        </p:nvSpPr>
        <p:spPr>
          <a:xfrm>
            <a:off x="6488430" y="408876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deployment</a:t>
            </a:r>
            <a:endParaRPr lang="en-US" altLang="zh-CN" sz="1400"/>
          </a:p>
        </p:txBody>
      </p:sp>
      <p:sp>
        <p:nvSpPr>
          <p:cNvPr id="23" name="Rectangle 10"/>
          <p:cNvSpPr/>
          <p:nvPr>
            <p:custDataLst>
              <p:tags r:id="rId9"/>
            </p:custDataLst>
          </p:nvPr>
        </p:nvSpPr>
        <p:spPr>
          <a:xfrm>
            <a:off x="4846955" y="4992370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monitor</a:t>
            </a:r>
            <a:endParaRPr lang="en-US" altLang="en-US"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架构委员会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由业务专家、产品专家和技术专家组成</a:t>
            </a:r>
            <a:endParaRPr lang="zh-CN" altLang="en-US" sz="2800"/>
          </a:p>
          <a:p>
            <a:r>
              <a:rPr lang="zh-CN" altLang="en-US" sz="2800"/>
              <a:t>进行顶层设计（包括业务顶层设计、产品顶层设计和技术顶层设计）</a:t>
            </a:r>
            <a:endParaRPr lang="zh-CN" altLang="en-US" sz="2800"/>
          </a:p>
          <a:p>
            <a:pPr lvl="1"/>
            <a:r>
              <a:rPr lang="zh-CN" altLang="en-US" sz="2450"/>
              <a:t>业务顶层设计：业务领域划分和边界定义</a:t>
            </a:r>
            <a:endParaRPr lang="zh-CN" altLang="en-US" sz="2450"/>
          </a:p>
          <a:p>
            <a:pPr lvl="1"/>
            <a:r>
              <a:rPr lang="zh-CN" altLang="en-US" sz="2450"/>
              <a:t>产品顶层设计：前台、中台和后台产品定义</a:t>
            </a:r>
            <a:endParaRPr lang="zh-CN" altLang="en-US" sz="2450"/>
          </a:p>
          <a:p>
            <a:pPr lvl="1"/>
            <a:r>
              <a:rPr lang="zh-CN" altLang="en-US" sz="2450"/>
              <a:t>技术顶层设计：统一技术栈和服务划分与边界</a:t>
            </a:r>
            <a:endParaRPr lang="zh-CN" altLang="en-US" sz="24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人员组织架构</a:t>
            </a:r>
            <a:endParaRPr lang="zh-CN" altLang="en-US"/>
          </a:p>
        </p:txBody>
      </p:sp>
      <p:graphicFrame>
        <p:nvGraphicFramePr>
          <p:cNvPr id="6" name="内容占位符 5"/>
          <p:cNvGraphicFramePr>
            <a:graphicFrameLocks noChangeAspect="1"/>
          </p:cNvGraphicFramePr>
          <p:nvPr>
            <p:ph idx="1"/>
            <p:custDataLst>
              <p:tags r:id="rId1"/>
            </p:custDataLst>
          </p:nvPr>
        </p:nvGraphicFramePr>
        <p:xfrm>
          <a:off x="2694940" y="1856105"/>
          <a:ext cx="6635750" cy="4309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2" imgW="7145020" imgH="4639945" progId="Visio.Drawing.15">
                  <p:embed/>
                </p:oleObj>
              </mc:Choice>
              <mc:Fallback>
                <p:oleObj name="" r:id="rId2" imgW="7145020" imgH="4639945" progId="Visio.Drawing.15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94940" y="1856105"/>
                        <a:ext cx="6635750" cy="4309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矩阵组织结构</a:t>
            </a:r>
            <a:endParaRPr lang="zh-CN" altLang="en-US"/>
          </a:p>
        </p:txBody>
      </p:sp>
      <p:sp>
        <p:nvSpPr>
          <p:cNvPr id="13" name="Rectangle 12"/>
          <p:cNvSpPr/>
          <p:nvPr>
            <p:custDataLst>
              <p:tags r:id="rId1"/>
            </p:custDataLst>
          </p:nvPr>
        </p:nvSpPr>
        <p:spPr>
          <a:xfrm>
            <a:off x="2159000" y="2465705"/>
            <a:ext cx="913765" cy="351726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rtlCol="0" anchor="b" anchorCtr="0"/>
          <a:p>
            <a:pPr algn="ctr" fontAlgn="ctr"/>
            <a:r>
              <a:rPr lang="en-US" altLang="zh-CN" sz="1200"/>
              <a:t>product 1</a:t>
            </a:r>
            <a:endParaRPr lang="en-US" altLang="zh-CN" sz="1200"/>
          </a:p>
        </p:txBody>
      </p:sp>
      <p:grpSp>
        <p:nvGrpSpPr>
          <p:cNvPr id="23" name="组合 22"/>
          <p:cNvGrpSpPr/>
          <p:nvPr/>
        </p:nvGrpSpPr>
        <p:grpSpPr>
          <a:xfrm>
            <a:off x="2179955" y="1549400"/>
            <a:ext cx="822557" cy="687705"/>
            <a:chOff x="1238" y="4406"/>
            <a:chExt cx="1398" cy="1083"/>
          </a:xfrm>
        </p:grpSpPr>
        <p:pic>
          <p:nvPicPr>
            <p:cNvPr id="24" name="图片 23" descr="32303038313138353b32303039303630333b4e0a8bfe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68" y="4406"/>
              <a:ext cx="690" cy="690"/>
            </a:xfrm>
            <a:prstGeom prst="rect">
              <a:avLst/>
            </a:prstGeom>
          </p:spPr>
        </p:pic>
        <p:sp>
          <p:nvSpPr>
            <p:cNvPr id="25" name="文本框 24"/>
            <p:cNvSpPr txBox="1"/>
            <p:nvPr>
              <p:custDataLst>
                <p:tags r:id="rId5"/>
              </p:custDataLst>
            </p:nvPr>
          </p:nvSpPr>
          <p:spPr>
            <a:xfrm>
              <a:off x="1238" y="5103"/>
              <a:ext cx="139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00"/>
                <a:t>项目</a:t>
              </a:r>
              <a:r>
                <a:rPr lang="en-US" altLang="zh-CN" sz="1000"/>
                <a:t>leader</a:t>
              </a:r>
              <a:endParaRPr lang="en-US" altLang="zh-CN" sz="1000"/>
            </a:p>
          </p:txBody>
        </p:sp>
      </p:grpSp>
      <p:sp>
        <p:nvSpPr>
          <p:cNvPr id="32" name="Rectangle 12"/>
          <p:cNvSpPr/>
          <p:nvPr>
            <p:custDataLst>
              <p:tags r:id="rId6"/>
            </p:custDataLst>
          </p:nvPr>
        </p:nvSpPr>
        <p:spPr>
          <a:xfrm>
            <a:off x="4264025" y="2465705"/>
            <a:ext cx="913765" cy="35172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rtlCol="0" anchor="b" anchorCtr="0"/>
          <a:p>
            <a:pPr algn="ctr"/>
            <a:r>
              <a:rPr lang="en-US" altLang="zh-CN" sz="1200">
                <a:sym typeface="+mn-ea"/>
              </a:rPr>
              <a:t>product 2</a:t>
            </a:r>
            <a:endParaRPr lang="en-US" altLang="zh-CN" sz="1200">
              <a:sym typeface="+mn-ea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4284980" y="1549400"/>
            <a:ext cx="822557" cy="687705"/>
            <a:chOff x="1238" y="4406"/>
            <a:chExt cx="1398" cy="1083"/>
          </a:xfrm>
        </p:grpSpPr>
        <p:pic>
          <p:nvPicPr>
            <p:cNvPr id="34" name="图片 33" descr="32303038313138353b32303039303630333b4e0a8bfe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68" y="4406"/>
              <a:ext cx="690" cy="690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>
              <p:custDataLst>
                <p:tags r:id="rId8"/>
              </p:custDataLst>
            </p:nvPr>
          </p:nvSpPr>
          <p:spPr>
            <a:xfrm>
              <a:off x="1238" y="5103"/>
              <a:ext cx="139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00"/>
                <a:t>项目</a:t>
              </a:r>
              <a:r>
                <a:rPr lang="en-US" altLang="zh-CN" sz="1000"/>
                <a:t>leader</a:t>
              </a:r>
              <a:endParaRPr lang="en-US" altLang="zh-CN" sz="1000"/>
            </a:p>
          </p:txBody>
        </p:sp>
      </p:grpSp>
      <p:sp>
        <p:nvSpPr>
          <p:cNvPr id="39" name="Rectangle 12"/>
          <p:cNvSpPr/>
          <p:nvPr>
            <p:custDataLst>
              <p:tags r:id="rId9"/>
            </p:custDataLst>
          </p:nvPr>
        </p:nvSpPr>
        <p:spPr>
          <a:xfrm>
            <a:off x="6440805" y="2465705"/>
            <a:ext cx="913765" cy="35172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rtlCol="0" anchor="b" anchorCtr="0"/>
          <a:p>
            <a:pPr algn="ctr"/>
            <a:r>
              <a:rPr lang="en-US" altLang="zh-CN" sz="1200">
                <a:sym typeface="+mn-ea"/>
              </a:rPr>
              <a:t>product 3</a:t>
            </a:r>
            <a:endParaRPr lang="en-US" altLang="zh-CN" sz="1200">
              <a:sym typeface="+mn-ea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6461760" y="1549400"/>
            <a:ext cx="822557" cy="687705"/>
            <a:chOff x="1238" y="4406"/>
            <a:chExt cx="1398" cy="1083"/>
          </a:xfrm>
        </p:grpSpPr>
        <p:pic>
          <p:nvPicPr>
            <p:cNvPr id="41" name="图片 40" descr="32303038313138353b32303039303630333b4e0a8bfe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68" y="4406"/>
              <a:ext cx="690" cy="690"/>
            </a:xfrm>
            <a:prstGeom prst="rect">
              <a:avLst/>
            </a:prstGeom>
          </p:spPr>
        </p:pic>
        <p:sp>
          <p:nvSpPr>
            <p:cNvPr id="42" name="文本框 41"/>
            <p:cNvSpPr txBox="1"/>
            <p:nvPr>
              <p:custDataLst>
                <p:tags r:id="rId11"/>
              </p:custDataLst>
            </p:nvPr>
          </p:nvSpPr>
          <p:spPr>
            <a:xfrm>
              <a:off x="1238" y="5103"/>
              <a:ext cx="139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00"/>
                <a:t>项目</a:t>
              </a:r>
              <a:r>
                <a:rPr lang="en-US" altLang="zh-CN" sz="1000"/>
                <a:t>leader</a:t>
              </a:r>
              <a:endParaRPr lang="en-US" altLang="zh-CN" sz="1000"/>
            </a:p>
          </p:txBody>
        </p:sp>
      </p:grpSp>
      <p:sp>
        <p:nvSpPr>
          <p:cNvPr id="46" name="Rectangle 12"/>
          <p:cNvSpPr/>
          <p:nvPr>
            <p:custDataLst>
              <p:tags r:id="rId12"/>
            </p:custDataLst>
          </p:nvPr>
        </p:nvSpPr>
        <p:spPr>
          <a:xfrm>
            <a:off x="8689340" y="2465705"/>
            <a:ext cx="913765" cy="351726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rtlCol="0" anchor="b" anchorCtr="0"/>
          <a:p>
            <a:pPr algn="ctr"/>
            <a:r>
              <a:rPr lang="en-US" altLang="zh-CN" sz="1200">
                <a:sym typeface="+mn-ea"/>
              </a:rPr>
              <a:t>product N</a:t>
            </a:r>
            <a:endParaRPr lang="en-US" altLang="zh-CN" sz="1200">
              <a:sym typeface="+mn-ea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8710295" y="1549400"/>
            <a:ext cx="822557" cy="687705"/>
            <a:chOff x="1238" y="4406"/>
            <a:chExt cx="1398" cy="1083"/>
          </a:xfrm>
        </p:grpSpPr>
        <p:pic>
          <p:nvPicPr>
            <p:cNvPr id="48" name="图片 47" descr="32303038313138353b32303039303630333b4e0a8bfe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68" y="4406"/>
              <a:ext cx="690" cy="690"/>
            </a:xfrm>
            <a:prstGeom prst="rect">
              <a:avLst/>
            </a:prstGeom>
          </p:spPr>
        </p:pic>
        <p:sp>
          <p:nvSpPr>
            <p:cNvPr id="49" name="文本框 48"/>
            <p:cNvSpPr txBox="1"/>
            <p:nvPr>
              <p:custDataLst>
                <p:tags r:id="rId14"/>
              </p:custDataLst>
            </p:nvPr>
          </p:nvSpPr>
          <p:spPr>
            <a:xfrm>
              <a:off x="1238" y="5103"/>
              <a:ext cx="139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00"/>
                <a:t>项目</a:t>
              </a:r>
              <a:r>
                <a:rPr lang="en-US" altLang="zh-CN" sz="1000"/>
                <a:t>leader</a:t>
              </a:r>
              <a:endParaRPr lang="en-US" altLang="zh-CN" sz="1000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786130" y="3331210"/>
            <a:ext cx="9832975" cy="687070"/>
            <a:chOff x="1238" y="4406"/>
            <a:chExt cx="15485" cy="1082"/>
          </a:xfrm>
        </p:grpSpPr>
        <p:grpSp>
          <p:nvGrpSpPr>
            <p:cNvPr id="55" name="组合 54"/>
            <p:cNvGrpSpPr/>
            <p:nvPr/>
          </p:nvGrpSpPr>
          <p:grpSpPr>
            <a:xfrm>
              <a:off x="3817" y="4665"/>
              <a:ext cx="11002" cy="734"/>
              <a:chOff x="3817" y="4665"/>
              <a:chExt cx="11002" cy="734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3817" y="4665"/>
                <a:ext cx="718" cy="7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>
                <p:custDataLst>
                  <p:tags r:id="rId15"/>
                </p:custDataLst>
              </p:nvPr>
            </p:nvSpPr>
            <p:spPr>
              <a:xfrm>
                <a:off x="7132" y="4665"/>
                <a:ext cx="718" cy="7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>
                <p:custDataLst>
                  <p:tags r:id="rId16"/>
                </p:custDataLst>
              </p:nvPr>
            </p:nvSpPr>
            <p:spPr>
              <a:xfrm>
                <a:off x="10560" y="4665"/>
                <a:ext cx="718" cy="7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>
                <p:custDataLst>
                  <p:tags r:id="rId17"/>
                </p:custDataLst>
              </p:nvPr>
            </p:nvSpPr>
            <p:spPr>
              <a:xfrm>
                <a:off x="14101" y="4665"/>
                <a:ext cx="718" cy="7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0">
              <a:off x="1238" y="4406"/>
              <a:ext cx="1406" cy="1083"/>
              <a:chOff x="1238" y="4406"/>
              <a:chExt cx="1406" cy="1083"/>
            </a:xfrm>
          </p:grpSpPr>
          <p:pic>
            <p:nvPicPr>
              <p:cNvPr id="11" name="图片 10" descr="32303038313138353b32303039303630333b4e0a8bfe"/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468" y="4406"/>
                <a:ext cx="690" cy="690"/>
              </a:xfrm>
              <a:prstGeom prst="rect">
                <a:avLst/>
              </a:prstGeom>
            </p:spPr>
          </p:pic>
          <p:sp>
            <p:nvSpPr>
              <p:cNvPr id="17" name="文本框 16"/>
              <p:cNvSpPr txBox="1"/>
              <p:nvPr/>
            </p:nvSpPr>
            <p:spPr>
              <a:xfrm>
                <a:off x="1238" y="5103"/>
                <a:ext cx="1406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000"/>
                  <a:t>开发</a:t>
                </a:r>
                <a:r>
                  <a:rPr lang="en-US" altLang="zh-CN" sz="1000"/>
                  <a:t>leader</a:t>
                </a:r>
                <a:endParaRPr lang="en-US" altLang="zh-CN" sz="1000"/>
              </a:p>
            </p:txBody>
          </p:sp>
        </p:grpSp>
        <p:cxnSp>
          <p:nvCxnSpPr>
            <p:cNvPr id="29" name="直接连接符 28"/>
            <p:cNvCxnSpPr/>
            <p:nvPr/>
          </p:nvCxnSpPr>
          <p:spPr>
            <a:xfrm>
              <a:off x="2187" y="4986"/>
              <a:ext cx="1453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组合 57"/>
          <p:cNvGrpSpPr/>
          <p:nvPr/>
        </p:nvGrpSpPr>
        <p:grpSpPr>
          <a:xfrm>
            <a:off x="786130" y="4281170"/>
            <a:ext cx="9855200" cy="683260"/>
            <a:chOff x="1238" y="6232"/>
            <a:chExt cx="15520" cy="1076"/>
          </a:xfrm>
        </p:grpSpPr>
        <p:grpSp>
          <p:nvGrpSpPr>
            <p:cNvPr id="22" name="组合 21"/>
            <p:cNvGrpSpPr/>
            <p:nvPr/>
          </p:nvGrpSpPr>
          <p:grpSpPr>
            <a:xfrm>
              <a:off x="1238" y="6232"/>
              <a:ext cx="1406" cy="1076"/>
              <a:chOff x="1238" y="6307"/>
              <a:chExt cx="1406" cy="1076"/>
            </a:xfrm>
          </p:grpSpPr>
          <p:pic>
            <p:nvPicPr>
              <p:cNvPr id="14" name="图片 13" descr="32303038313138353b32303039303630333b4e0a8bfe"/>
              <p:cNvPicPr>
                <a:picLocks noChangeAspect="1"/>
              </p:cNvPicPr>
              <p:nvPr>
                <p:custDataLst>
                  <p:tags r:id="rId18"/>
                </p:custDataLst>
              </p:nvPr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468" y="6307"/>
                <a:ext cx="690" cy="690"/>
              </a:xfrm>
              <a:prstGeom prst="rect">
                <a:avLst/>
              </a:prstGeom>
            </p:spPr>
          </p:pic>
          <p:sp>
            <p:nvSpPr>
              <p:cNvPr id="19" name="文本框 18"/>
              <p:cNvSpPr txBox="1"/>
              <p:nvPr>
                <p:custDataLst>
                  <p:tags r:id="rId19"/>
                </p:custDataLst>
              </p:nvPr>
            </p:nvSpPr>
            <p:spPr>
              <a:xfrm>
                <a:off x="1238" y="6997"/>
                <a:ext cx="1406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000"/>
                  <a:t>测试</a:t>
                </a:r>
                <a:r>
                  <a:rPr lang="en-US" altLang="zh-CN" sz="1000"/>
                  <a:t>leader</a:t>
                </a:r>
                <a:endParaRPr lang="en-US" altLang="zh-CN" sz="1000"/>
              </a:p>
            </p:txBody>
          </p:sp>
        </p:grpSp>
        <p:sp>
          <p:nvSpPr>
            <p:cNvPr id="27" name="椭圆 26"/>
            <p:cNvSpPr/>
            <p:nvPr>
              <p:custDataLst>
                <p:tags r:id="rId20"/>
              </p:custDataLst>
            </p:nvPr>
          </p:nvSpPr>
          <p:spPr>
            <a:xfrm>
              <a:off x="3817" y="6446"/>
              <a:ext cx="718" cy="7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>
              <p:custDataLst>
                <p:tags r:id="rId21"/>
              </p:custDataLst>
            </p:nvPr>
          </p:nvSpPr>
          <p:spPr>
            <a:xfrm>
              <a:off x="7132" y="6446"/>
              <a:ext cx="718" cy="7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>
              <p:custDataLst>
                <p:tags r:id="rId22"/>
              </p:custDataLst>
            </p:nvPr>
          </p:nvSpPr>
          <p:spPr>
            <a:xfrm>
              <a:off x="10560" y="6446"/>
              <a:ext cx="718" cy="7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>
              <p:custDataLst>
                <p:tags r:id="rId23"/>
              </p:custDataLst>
            </p:nvPr>
          </p:nvSpPr>
          <p:spPr>
            <a:xfrm>
              <a:off x="14101" y="6446"/>
              <a:ext cx="718" cy="7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0" name="直接连接符 29"/>
            <p:cNvCxnSpPr/>
            <p:nvPr>
              <p:custDataLst>
                <p:tags r:id="rId24"/>
              </p:custDataLst>
            </p:nvPr>
          </p:nvCxnSpPr>
          <p:spPr>
            <a:xfrm>
              <a:off x="2222" y="6806"/>
              <a:ext cx="1453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>
            <a:off x="786130" y="5048250"/>
            <a:ext cx="9874250" cy="683260"/>
            <a:chOff x="1238" y="7950"/>
            <a:chExt cx="15550" cy="1076"/>
          </a:xfrm>
        </p:grpSpPr>
        <p:grpSp>
          <p:nvGrpSpPr>
            <p:cNvPr id="21" name="组合 20"/>
            <p:cNvGrpSpPr/>
            <p:nvPr/>
          </p:nvGrpSpPr>
          <p:grpSpPr>
            <a:xfrm>
              <a:off x="1238" y="7950"/>
              <a:ext cx="1406" cy="1076"/>
              <a:chOff x="1238" y="7815"/>
              <a:chExt cx="1406" cy="1076"/>
            </a:xfrm>
          </p:grpSpPr>
          <p:pic>
            <p:nvPicPr>
              <p:cNvPr id="15" name="图片 14" descr="32303038313138353b32303039303630333b4e0a8bfe"/>
              <p:cNvPicPr>
                <a:picLocks noChangeAspect="1"/>
              </p:cNvPicPr>
              <p:nvPr>
                <p:custDataLst>
                  <p:tags r:id="rId25"/>
                </p:custDataLst>
              </p:nvPr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468" y="7815"/>
                <a:ext cx="690" cy="690"/>
              </a:xfrm>
              <a:prstGeom prst="rect">
                <a:avLst/>
              </a:prstGeom>
            </p:spPr>
          </p:pic>
          <p:sp>
            <p:nvSpPr>
              <p:cNvPr id="18" name="文本框 17"/>
              <p:cNvSpPr txBox="1"/>
              <p:nvPr>
                <p:custDataLst>
                  <p:tags r:id="rId26"/>
                </p:custDataLst>
              </p:nvPr>
            </p:nvSpPr>
            <p:spPr>
              <a:xfrm>
                <a:off x="1238" y="8505"/>
                <a:ext cx="1406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000"/>
                  <a:t>其他角色</a:t>
                </a:r>
                <a:endParaRPr lang="zh-CN" altLang="en-US" sz="1000"/>
              </a:p>
            </p:txBody>
          </p:sp>
        </p:grpSp>
        <p:sp>
          <p:nvSpPr>
            <p:cNvPr id="28" name="椭圆 27"/>
            <p:cNvSpPr/>
            <p:nvPr>
              <p:custDataLst>
                <p:tags r:id="rId27"/>
              </p:custDataLst>
            </p:nvPr>
          </p:nvSpPr>
          <p:spPr>
            <a:xfrm>
              <a:off x="3817" y="8282"/>
              <a:ext cx="718" cy="7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>
              <p:custDataLst>
                <p:tags r:id="rId28"/>
              </p:custDataLst>
            </p:nvPr>
          </p:nvSpPr>
          <p:spPr>
            <a:xfrm>
              <a:off x="7132" y="8282"/>
              <a:ext cx="718" cy="7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>
              <p:custDataLst>
                <p:tags r:id="rId29"/>
              </p:custDataLst>
            </p:nvPr>
          </p:nvSpPr>
          <p:spPr>
            <a:xfrm>
              <a:off x="10560" y="8282"/>
              <a:ext cx="718" cy="7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>
              <p:custDataLst>
                <p:tags r:id="rId30"/>
              </p:custDataLst>
            </p:nvPr>
          </p:nvSpPr>
          <p:spPr>
            <a:xfrm>
              <a:off x="14101" y="8282"/>
              <a:ext cx="718" cy="7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1" name="直接连接符 30"/>
            <p:cNvCxnSpPr/>
            <p:nvPr>
              <p:custDataLst>
                <p:tags r:id="rId31"/>
              </p:custDataLst>
            </p:nvPr>
          </p:nvCxnSpPr>
          <p:spPr>
            <a:xfrm>
              <a:off x="2252" y="8636"/>
              <a:ext cx="1453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9" name="组合 58"/>
          <p:cNvGrpSpPr/>
          <p:nvPr/>
        </p:nvGrpSpPr>
        <p:grpSpPr>
          <a:xfrm>
            <a:off x="786130" y="2465705"/>
            <a:ext cx="9832975" cy="687070"/>
            <a:chOff x="1238" y="4406"/>
            <a:chExt cx="15485" cy="1082"/>
          </a:xfrm>
        </p:grpSpPr>
        <p:grpSp>
          <p:nvGrpSpPr>
            <p:cNvPr id="60" name="组合 59"/>
            <p:cNvGrpSpPr/>
            <p:nvPr/>
          </p:nvGrpSpPr>
          <p:grpSpPr>
            <a:xfrm>
              <a:off x="3817" y="4665"/>
              <a:ext cx="11002" cy="734"/>
              <a:chOff x="3817" y="4665"/>
              <a:chExt cx="11002" cy="734"/>
            </a:xfrm>
          </p:grpSpPr>
          <p:sp>
            <p:nvSpPr>
              <p:cNvPr id="61" name="椭圆 60"/>
              <p:cNvSpPr/>
              <p:nvPr>
                <p:custDataLst>
                  <p:tags r:id="rId32"/>
                </p:custDataLst>
              </p:nvPr>
            </p:nvSpPr>
            <p:spPr>
              <a:xfrm>
                <a:off x="3817" y="4665"/>
                <a:ext cx="718" cy="7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>
                <p:custDataLst>
                  <p:tags r:id="rId33"/>
                </p:custDataLst>
              </p:nvPr>
            </p:nvSpPr>
            <p:spPr>
              <a:xfrm>
                <a:off x="7132" y="4665"/>
                <a:ext cx="718" cy="7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/>
              <p:nvPr>
                <p:custDataLst>
                  <p:tags r:id="rId34"/>
                </p:custDataLst>
              </p:nvPr>
            </p:nvSpPr>
            <p:spPr>
              <a:xfrm>
                <a:off x="10560" y="4665"/>
                <a:ext cx="718" cy="7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>
                <p:custDataLst>
                  <p:tags r:id="rId35"/>
                </p:custDataLst>
              </p:nvPr>
            </p:nvSpPr>
            <p:spPr>
              <a:xfrm>
                <a:off x="14101" y="4665"/>
                <a:ext cx="718" cy="7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65" name="组合 64"/>
            <p:cNvGrpSpPr/>
            <p:nvPr/>
          </p:nvGrpSpPr>
          <p:grpSpPr>
            <a:xfrm rot="0">
              <a:off x="1238" y="4406"/>
              <a:ext cx="1406" cy="1083"/>
              <a:chOff x="1238" y="4406"/>
              <a:chExt cx="1406" cy="1083"/>
            </a:xfrm>
          </p:grpSpPr>
          <p:pic>
            <p:nvPicPr>
              <p:cNvPr id="66" name="图片 65" descr="32303038313138353b32303039303630333b4e0a8bfe"/>
              <p:cNvPicPr>
                <a:picLocks noChangeAspect="1"/>
              </p:cNvPicPr>
              <p:nvPr>
                <p:custDataLst>
                  <p:tags r:id="rId36"/>
                </p:custDataLst>
              </p:nvPr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468" y="4406"/>
                <a:ext cx="690" cy="690"/>
              </a:xfrm>
              <a:prstGeom prst="rect">
                <a:avLst/>
              </a:prstGeom>
            </p:spPr>
          </p:pic>
          <p:sp>
            <p:nvSpPr>
              <p:cNvPr id="67" name="文本框 66"/>
              <p:cNvSpPr txBox="1"/>
              <p:nvPr>
                <p:custDataLst>
                  <p:tags r:id="rId37"/>
                </p:custDataLst>
              </p:nvPr>
            </p:nvSpPr>
            <p:spPr>
              <a:xfrm>
                <a:off x="1238" y="5103"/>
                <a:ext cx="1406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000"/>
                  <a:t>产品</a:t>
                </a:r>
                <a:r>
                  <a:rPr lang="en-US" altLang="zh-CN" sz="1000"/>
                  <a:t>leader</a:t>
                </a:r>
                <a:endParaRPr lang="en-US" altLang="zh-CN" sz="1000"/>
              </a:p>
            </p:txBody>
          </p:sp>
        </p:grpSp>
        <p:cxnSp>
          <p:nvCxnSpPr>
            <p:cNvPr id="68" name="直接连接符 67"/>
            <p:cNvCxnSpPr/>
            <p:nvPr>
              <p:custDataLst>
                <p:tags r:id="rId38"/>
              </p:custDataLst>
            </p:nvPr>
          </p:nvCxnSpPr>
          <p:spPr>
            <a:xfrm>
              <a:off x="2187" y="4986"/>
              <a:ext cx="1453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项目管理（产品侧）</a:t>
            </a:r>
            <a:endParaRPr lang="zh-CN" altLang="en-US"/>
          </a:p>
        </p:txBody>
      </p:sp>
      <p:graphicFrame>
        <p:nvGraphicFramePr>
          <p:cNvPr id="8" name="内容占位符 7"/>
          <p:cNvGraphicFramePr>
            <a:graphicFrameLocks noChangeAspect="1"/>
          </p:cNvGraphicFramePr>
          <p:nvPr>
            <p:ph idx="1"/>
            <p:custDataLst>
              <p:tags r:id="rId1"/>
            </p:custDataLst>
          </p:nvPr>
        </p:nvGraphicFramePr>
        <p:xfrm>
          <a:off x="1539240" y="2244090"/>
          <a:ext cx="8952865" cy="3627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2" imgW="6321425" imgH="2561590" progId="Visio.Drawing.15">
                  <p:embed/>
                </p:oleObj>
              </mc:Choice>
              <mc:Fallback>
                <p:oleObj name="" r:id="rId2" imgW="6321425" imgH="2561590" progId="Visio.Drawing.15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39240" y="2244090"/>
                        <a:ext cx="8952865" cy="3627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项目管理（研发侧）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  <p:custDataLst>
              <p:tags r:id="rId1"/>
            </p:custDataLst>
          </p:nvPr>
        </p:nvGraphicFramePr>
        <p:xfrm>
          <a:off x="1428750" y="2940050"/>
          <a:ext cx="9476740" cy="2224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2" imgW="4912995" imgH="1153160" progId="Visio.Drawing.15">
                  <p:embed/>
                </p:oleObj>
              </mc:Choice>
              <mc:Fallback>
                <p:oleObj name="" r:id="rId2" imgW="4912995" imgH="1153160" progId="Visio.Drawing.15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28750" y="2940050"/>
                        <a:ext cx="9476740" cy="2224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2372360" y="3178175"/>
            <a:ext cx="80060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40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革命尚未成功，同志仍需努力！</a:t>
            </a:r>
            <a:endParaRPr lang="en-US" altLang="en-US" sz="4400">
              <a:ln w="222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 2"/>
          <p:cNvSpPr/>
          <p:nvPr/>
        </p:nvSpPr>
        <p:spPr>
          <a:xfrm>
            <a:off x="1815465" y="5263515"/>
            <a:ext cx="6104890" cy="53403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基础设施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15465" y="3940810"/>
            <a:ext cx="6104890" cy="55562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技术</a:t>
            </a:r>
            <a:r>
              <a:rPr lang="zh-CN" altLang="en-US">
                <a:solidFill>
                  <a:schemeClr val="tx1"/>
                </a:solidFill>
              </a:rPr>
              <a:t>平台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15465" y="2697480"/>
            <a:ext cx="3045460" cy="47117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业务中台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15465" y="1449070"/>
            <a:ext cx="6104890" cy="48323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前台业务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2" name="Up Arrow 11"/>
          <p:cNvSpPr/>
          <p:nvPr/>
        </p:nvSpPr>
        <p:spPr>
          <a:xfrm>
            <a:off x="3959225" y="4534535"/>
            <a:ext cx="1800860" cy="68326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支撑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401175" y="1449070"/>
            <a:ext cx="913765" cy="43491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架构委员会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Up Arrow 15"/>
          <p:cNvSpPr/>
          <p:nvPr/>
        </p:nvSpPr>
        <p:spPr>
          <a:xfrm>
            <a:off x="3959225" y="3209290"/>
            <a:ext cx="1800860" cy="68326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支撑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7" name="Up Arrow 16"/>
          <p:cNvSpPr/>
          <p:nvPr/>
        </p:nvSpPr>
        <p:spPr>
          <a:xfrm>
            <a:off x="3959225" y="1980565"/>
            <a:ext cx="1800860" cy="68326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支撑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203565" y="1449070"/>
            <a:ext cx="913765" cy="434911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研发平台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74895" y="2697480"/>
            <a:ext cx="3045460" cy="47117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数据中台</a:t>
            </a:r>
            <a:endParaRPr lang="en-US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dubbo-architecture-roadmap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4325" y="1877060"/>
            <a:ext cx="11532870" cy="34601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技术架构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48000" y="32448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</a:t>
            </a:r>
            <a:endParaRPr lang="zh-CN" altLang="en-US"/>
          </a:p>
        </p:txBody>
      </p:sp>
      <p:pic>
        <p:nvPicPr>
          <p:cNvPr id="5" name="图片 4" descr="微服务架构（抽象）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1785" y="1109345"/>
            <a:ext cx="6984365" cy="5748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核心要素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高可用</a:t>
            </a:r>
            <a:endParaRPr lang="en-US" altLang="en-US"/>
          </a:p>
          <a:p>
            <a:r>
              <a:rPr lang="en-US" altLang="en-US"/>
              <a:t>高性能</a:t>
            </a:r>
            <a:endParaRPr lang="en-US" altLang="en-US"/>
          </a:p>
          <a:p>
            <a:r>
              <a:rPr lang="en-US" altLang="en-US"/>
              <a:t>可扩展性</a:t>
            </a:r>
            <a:endParaRPr lang="en-US" altLang="en-US"/>
          </a:p>
          <a:p>
            <a:r>
              <a:rPr lang="en-US" altLang="en-US"/>
              <a:t>可伸缩性</a:t>
            </a:r>
            <a:endParaRPr lang="en-US" altLang="en-US"/>
          </a:p>
          <a:p>
            <a:r>
              <a:rPr lang="en-US" altLang="en-US"/>
              <a:t>安全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方法要点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面向对象</a:t>
            </a:r>
            <a:r>
              <a:rPr lang="zh-CN" altLang="en-US"/>
              <a:t>分析、</a:t>
            </a:r>
            <a:r>
              <a:rPr lang="en-US" altLang="en-US"/>
              <a:t>设计</a:t>
            </a:r>
            <a:r>
              <a:rPr lang="zh-CN" altLang="en-US"/>
              <a:t>和编程</a:t>
            </a:r>
            <a:endParaRPr lang="en-US" altLang="en-US"/>
          </a:p>
          <a:p>
            <a:r>
              <a:rPr lang="en-US" altLang="en-US"/>
              <a:t>UML</a:t>
            </a:r>
            <a:endParaRPr lang="en-US" altLang="en-US"/>
          </a:p>
          <a:p>
            <a:r>
              <a:rPr lang="en-US" altLang="en-US"/>
              <a:t>设计原则</a:t>
            </a:r>
            <a:endParaRPr lang="en-US" altLang="en-US"/>
          </a:p>
          <a:p>
            <a:r>
              <a:rPr lang="en-US" altLang="en-US"/>
              <a:t>设计模式</a:t>
            </a: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前台业务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提供服务的业务产品</a:t>
            </a:r>
            <a:endParaRPr lang="zh-CN" altLang="en-US" sz="2800"/>
          </a:p>
        </p:txBody>
      </p:sp>
      <p:sp>
        <p:nvSpPr>
          <p:cNvPr id="14" name="Rectangle 13"/>
          <p:cNvSpPr/>
          <p:nvPr/>
        </p:nvSpPr>
        <p:spPr>
          <a:xfrm>
            <a:off x="4854575" y="302069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发卡</a:t>
            </a:r>
            <a:endParaRPr lang="zh-CN" altLang="en-US" sz="1600"/>
          </a:p>
        </p:txBody>
      </p:sp>
      <p:sp>
        <p:nvSpPr>
          <p:cNvPr id="16" name="Rectangle 15"/>
          <p:cNvSpPr/>
          <p:nvPr/>
        </p:nvSpPr>
        <p:spPr>
          <a:xfrm>
            <a:off x="1564005" y="302069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收单</a:t>
            </a:r>
            <a:endParaRPr lang="zh-CN" altLang="en-US" sz="1600"/>
          </a:p>
        </p:txBody>
      </p:sp>
      <p:sp>
        <p:nvSpPr>
          <p:cNvPr id="17" name="Rectangle 16"/>
          <p:cNvSpPr/>
          <p:nvPr/>
        </p:nvSpPr>
        <p:spPr>
          <a:xfrm>
            <a:off x="3209290" y="302069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收款</a:t>
            </a:r>
            <a:endParaRPr lang="zh-CN" altLang="en-US"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业务中台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800"/>
              <a:t>实现通用型及行业性的服务</a:t>
            </a:r>
            <a:endParaRPr lang="en-US" sz="2800"/>
          </a:p>
        </p:txBody>
      </p:sp>
      <p:sp>
        <p:nvSpPr>
          <p:cNvPr id="6" name="Rectangle 5"/>
          <p:cNvSpPr/>
          <p:nvPr/>
        </p:nvSpPr>
        <p:spPr>
          <a:xfrm>
            <a:off x="1561465" y="3860800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用户</a:t>
            </a:r>
            <a:endParaRPr lang="en-US" altLang="en-US" sz="1600"/>
          </a:p>
        </p:txBody>
      </p:sp>
      <p:sp>
        <p:nvSpPr>
          <p:cNvPr id="14" name="Rectangle 13"/>
          <p:cNvSpPr/>
          <p:nvPr/>
        </p:nvSpPr>
        <p:spPr>
          <a:xfrm>
            <a:off x="4854575" y="302069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账户</a:t>
            </a:r>
            <a:r>
              <a:rPr lang="en-US" altLang="en-US" sz="1600"/>
              <a:t>账务</a:t>
            </a:r>
            <a:endParaRPr lang="en-US" altLang="en-US" sz="1600"/>
          </a:p>
        </p:txBody>
      </p:sp>
      <p:sp>
        <p:nvSpPr>
          <p:cNvPr id="15" name="Rectangle 14"/>
          <p:cNvSpPr/>
          <p:nvPr/>
        </p:nvSpPr>
        <p:spPr>
          <a:xfrm>
            <a:off x="6499860" y="302069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清</a:t>
            </a:r>
            <a:r>
              <a:rPr lang="en-US" altLang="en-US" sz="1600"/>
              <a:t>结算</a:t>
            </a:r>
            <a:endParaRPr lang="en-US" altLang="en-US" sz="1600"/>
          </a:p>
        </p:txBody>
      </p:sp>
      <p:sp>
        <p:nvSpPr>
          <p:cNvPr id="16" name="Rectangle 15"/>
          <p:cNvSpPr/>
          <p:nvPr/>
        </p:nvSpPr>
        <p:spPr>
          <a:xfrm>
            <a:off x="1564005" y="302069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交易</a:t>
            </a:r>
            <a:endParaRPr lang="zh-CN" altLang="en-US" sz="1600"/>
          </a:p>
        </p:txBody>
      </p:sp>
      <p:sp>
        <p:nvSpPr>
          <p:cNvPr id="18" name="Rectangle 17"/>
          <p:cNvSpPr/>
          <p:nvPr/>
        </p:nvSpPr>
        <p:spPr>
          <a:xfrm>
            <a:off x="4853940" y="3860800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消息服务</a:t>
            </a:r>
            <a:endParaRPr lang="zh-CN" altLang="en-US" sz="1600"/>
          </a:p>
        </p:txBody>
      </p:sp>
      <p:sp>
        <p:nvSpPr>
          <p:cNvPr id="19" name="Rectangle 18"/>
          <p:cNvSpPr/>
          <p:nvPr/>
        </p:nvSpPr>
        <p:spPr>
          <a:xfrm>
            <a:off x="3199765" y="3860800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风控</a:t>
            </a:r>
            <a:endParaRPr lang="zh-CN" altLang="en-US" sz="1600"/>
          </a:p>
        </p:txBody>
      </p:sp>
      <p:sp>
        <p:nvSpPr>
          <p:cNvPr id="25" name="Rectangle 24"/>
          <p:cNvSpPr/>
          <p:nvPr/>
        </p:nvSpPr>
        <p:spPr>
          <a:xfrm>
            <a:off x="6508115" y="3860800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单点登录</a:t>
            </a:r>
            <a:endParaRPr lang="en-US" altLang="en-US" sz="1600"/>
          </a:p>
        </p:txBody>
      </p:sp>
      <p:sp>
        <p:nvSpPr>
          <p:cNvPr id="27" name="Rectangle 26"/>
          <p:cNvSpPr/>
          <p:nvPr/>
        </p:nvSpPr>
        <p:spPr>
          <a:xfrm>
            <a:off x="8162290" y="3860800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权限管理</a:t>
            </a:r>
            <a:endParaRPr lang="en-US" altLang="en-US" sz="1600"/>
          </a:p>
        </p:txBody>
      </p:sp>
      <p:sp>
        <p:nvSpPr>
          <p:cNvPr id="17" name="Rectangle 16"/>
          <p:cNvSpPr/>
          <p:nvPr/>
        </p:nvSpPr>
        <p:spPr>
          <a:xfrm>
            <a:off x="3209290" y="302069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通道网关</a:t>
            </a:r>
            <a:endParaRPr lang="zh-CN" altLang="en-US" sz="1600"/>
          </a:p>
        </p:txBody>
      </p:sp>
      <p:sp>
        <p:nvSpPr>
          <p:cNvPr id="22" name="Rectangle 24"/>
          <p:cNvSpPr/>
          <p:nvPr>
            <p:custDataLst>
              <p:tags r:id="rId1"/>
            </p:custDataLst>
          </p:nvPr>
        </p:nvSpPr>
        <p:spPr>
          <a:xfrm>
            <a:off x="8145145" y="302069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对账差错</a:t>
            </a:r>
            <a:endParaRPr lang="zh-CN" altLang="en-US"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</a:t>
            </a:r>
            <a:r>
              <a:rPr lang="en-US" altLang="en-US"/>
              <a:t>中台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800"/>
              <a:t>挖掘数据价值，实现数据驱动业务</a:t>
            </a:r>
            <a:endParaRPr lang="en-US" sz="28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PP_MARK_KEY" val="73001d99-5fbd-4fbd-a894-579de39c0a0a"/>
  <p:tag name="COMMONDATA" val="eyJoZGlkIjoiMzEwNTM5NzYwMDRjMzkwZTVkZjY2ODkwMGIxNGU0OTUifQ==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世界地图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方正书宋_GBK"/>
        <a:cs typeface=""/>
      </a:majorFont>
      <a:minorFont>
        <a:latin typeface="Arial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648</Words>
  <Application>WPS 演示</Application>
  <PresentationFormat>宽屏</PresentationFormat>
  <Paragraphs>187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宋体</vt:lpstr>
      <vt:lpstr>Wingdings</vt:lpstr>
      <vt:lpstr>方正书宋_GBK</vt:lpstr>
      <vt:lpstr>微软雅黑</vt:lpstr>
      <vt:lpstr>Arial Unicode MS</vt:lpstr>
      <vt:lpstr>Calibri</vt:lpstr>
      <vt:lpstr>世界地图</vt:lpstr>
      <vt:lpstr>Visio.Drawing.15</vt:lpstr>
      <vt:lpstr>Visio.Drawing.15</vt:lpstr>
      <vt:lpstr>Visio.Drawing.15</vt:lpstr>
      <vt:lpstr>关于产研组织，架构和流程的探讨</vt:lpstr>
      <vt:lpstr>PowerPoint 演示文稿</vt:lpstr>
      <vt:lpstr>PowerPoint 演示文稿</vt:lpstr>
      <vt:lpstr>技术架构</vt:lpstr>
      <vt:lpstr>核心要素</vt:lpstr>
      <vt:lpstr>方法要点</vt:lpstr>
      <vt:lpstr>前台业务</vt:lpstr>
      <vt:lpstr>业务中台</vt:lpstr>
      <vt:lpstr>数据中台</vt:lpstr>
      <vt:lpstr>技术平台</vt:lpstr>
      <vt:lpstr>研发平台</vt:lpstr>
      <vt:lpstr>架构委员会</vt:lpstr>
      <vt:lpstr>人员组织架构</vt:lpstr>
      <vt:lpstr>矩阵组织结构</vt:lpstr>
      <vt:lpstr>项目管理（产品侧）</vt:lpstr>
      <vt:lpstr>项目管理（研发侧）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Angi WANG</dc:creator>
  <cp:lastModifiedBy>Ray</cp:lastModifiedBy>
  <cp:revision>193</cp:revision>
  <dcterms:created xsi:type="dcterms:W3CDTF">2021-11-03T07:55:00Z</dcterms:created>
  <dcterms:modified xsi:type="dcterms:W3CDTF">2023-06-14T10:38:14Z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EEA9FDD1EE1945239EEFC6B727A15390_12</vt:lpwstr>
  </property>
</Properties>
</file>