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312" r:id="rId8"/>
    <p:sldId id="281" r:id="rId9"/>
    <p:sldId id="275" r:id="rId10"/>
    <p:sldId id="272" r:id="rId11"/>
    <p:sldId id="291" r:id="rId12"/>
    <p:sldId id="271" r:id="rId13"/>
    <p:sldId id="273" r:id="rId14"/>
    <p:sldId id="289" r:id="rId15"/>
    <p:sldId id="295" r:id="rId16"/>
    <p:sldId id="288" r:id="rId17"/>
    <p:sldId id="292" r:id="rId18"/>
    <p:sldId id="293" r:id="rId19"/>
    <p:sldId id="308" r:id="rId20"/>
    <p:sldId id="309" r:id="rId21"/>
    <p:sldId id="310" r:id="rId22"/>
    <p:sldId id="274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6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运维：操作系统、运维自动化、虚拟化与容器、网络与安全、监控体系建设、业务支撑能力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架构委员会：</a:t>
            </a:r>
            <a:endParaRPr lang="zh-CN" altLang="en-US"/>
          </a:p>
          <a:p>
            <a:r>
              <a:rPr lang="zh-CN" altLang="en-US"/>
              <a:t>组织治理，业务、产品和技术顶层设计</a:t>
            </a:r>
            <a:endParaRPr lang="zh-CN" altLang="en-US"/>
          </a:p>
          <a:p>
            <a:r>
              <a:rPr lang="zh-CN" altLang="en-US"/>
              <a:t>研发平台：</a:t>
            </a:r>
            <a:endParaRPr lang="zh-CN" altLang="en-US"/>
          </a:p>
          <a:p>
            <a:r>
              <a:rPr lang="zh-CN" altLang="en-US"/>
              <a:t>从项目流程、质量管理、运维监控等多维度提升产品交付能力</a:t>
            </a:r>
            <a:endParaRPr lang="zh-CN" altLang="en-US"/>
          </a:p>
          <a:p>
            <a:r>
              <a:rPr lang="zh-CN" altLang="en-US"/>
              <a:t>数据中台：</a:t>
            </a:r>
            <a:endParaRPr lang="zh-CN" altLang="en-US"/>
          </a:p>
          <a:p>
            <a:r>
              <a:rPr lang="zh-CN" altLang="en-US"/>
              <a:t>挖掘数据价值、实现数据驱动业务</a:t>
            </a:r>
            <a:endParaRPr lang="zh-CN" altLang="en-US"/>
          </a:p>
          <a:p>
            <a:r>
              <a:rPr lang="zh-CN" altLang="en-US"/>
              <a:t>业务中台：</a:t>
            </a:r>
            <a:endParaRPr lang="zh-CN" altLang="en-US"/>
          </a:p>
          <a:p>
            <a:r>
              <a:rPr lang="zh-CN" altLang="en-US"/>
              <a:t>通用型、行业性的服务化产品</a:t>
            </a:r>
            <a:endParaRPr lang="zh-CN" altLang="en-US"/>
          </a:p>
          <a:p>
            <a:r>
              <a:rPr lang="zh-CN" altLang="en-US"/>
              <a:t>技术平台：</a:t>
            </a:r>
            <a:endParaRPr lang="zh-CN" altLang="en-US"/>
          </a:p>
          <a:p>
            <a:r>
              <a:rPr lang="zh-CN" altLang="en-US"/>
              <a:t>规范技术栈、中间件、技术预研等</a:t>
            </a:r>
            <a:endParaRPr lang="zh-CN" altLang="en-US"/>
          </a:p>
          <a:p>
            <a:r>
              <a:rPr lang="en-US" altLang="zh-CN">
                <a:sym typeface="+mn-ea"/>
              </a:rPr>
              <a:t>基础设施</a:t>
            </a:r>
            <a:r>
              <a:rPr lang="zh-CN" altLang="en-US">
                <a:sym typeface="+mn-ea"/>
              </a:rPr>
              <a:t>：</a:t>
            </a:r>
            <a:endParaRPr lang="en-US" altLang="zh-CN"/>
          </a:p>
          <a:p>
            <a:r>
              <a:rPr lang="en-US" altLang="zh-CN">
                <a:sym typeface="+mn-ea"/>
              </a:rPr>
              <a:t>机房、主机</a:t>
            </a:r>
            <a:r>
              <a:rPr lang="zh-CN" altLang="en-US">
                <a:sym typeface="+mn-ea"/>
              </a:rPr>
              <a:t>、操作系统</a:t>
            </a:r>
            <a:r>
              <a:rPr lang="en-US" altLang="zh-CN">
                <a:sym typeface="+mn-ea"/>
              </a:rPr>
              <a:t>、网络、CPU、IO、存储</a:t>
            </a:r>
            <a:r>
              <a:rPr lang="zh-CN" altLang="en-US">
                <a:sym typeface="+mn-ea"/>
              </a:rPr>
              <a:t>等公有云设施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弹性计算架构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0" Type="http://schemas.openxmlformats.org/officeDocument/2006/relationships/notesSlide" Target="../notesSlides/notesSlide14.xml"/><Relationship Id="rId4" Type="http://schemas.openxmlformats.org/officeDocument/2006/relationships/image" Target="../media/image8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57.xml"/><Relationship Id="rId37" Type="http://schemas.openxmlformats.org/officeDocument/2006/relationships/tags" Target="../tags/tag56.xml"/><Relationship Id="rId36" Type="http://schemas.openxmlformats.org/officeDocument/2006/relationships/tags" Target="../tags/tag55.xml"/><Relationship Id="rId35" Type="http://schemas.openxmlformats.org/officeDocument/2006/relationships/tags" Target="../tags/tag54.xml"/><Relationship Id="rId34" Type="http://schemas.openxmlformats.org/officeDocument/2006/relationships/tags" Target="../tags/tag53.xml"/><Relationship Id="rId33" Type="http://schemas.openxmlformats.org/officeDocument/2006/relationships/tags" Target="../tags/tag52.xml"/><Relationship Id="rId32" Type="http://schemas.openxmlformats.org/officeDocument/2006/relationships/tags" Target="../tags/tag51.xml"/><Relationship Id="rId31" Type="http://schemas.openxmlformats.org/officeDocument/2006/relationships/tags" Target="../tags/tag50.xml"/><Relationship Id="rId30" Type="http://schemas.openxmlformats.org/officeDocument/2006/relationships/tags" Target="../tags/tag49.xml"/><Relationship Id="rId3" Type="http://schemas.openxmlformats.org/officeDocument/2006/relationships/image" Target="../media/image7.png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3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21" name="内容占位符 20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55850" y="1583690"/>
          <a:ext cx="7776210" cy="458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" imgW="7672705" imgH="4521200" progId="Visio.Drawing.15">
                  <p:embed/>
                </p:oleObj>
              </mc:Choice>
              <mc:Fallback>
                <p:oleObj name="" r:id="rId2" imgW="7672705" imgH="452120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5850" y="1583690"/>
                        <a:ext cx="7776210" cy="458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682115" y="2233295"/>
          <a:ext cx="8666480" cy="340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6520180" imgH="2561590" progId="Visio.Drawing.15">
                  <p:embed/>
                </p:oleObj>
              </mc:Choice>
              <mc:Fallback>
                <p:oleObj name="" r:id="rId2" imgW="6520180" imgH="256159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2115" y="2233295"/>
                        <a:ext cx="8666480" cy="340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3450" y="2795270"/>
          <a:ext cx="1016444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912995" imgH="1153160" progId="Visio.Drawing.15">
                  <p:embed/>
                </p:oleObj>
              </mc:Choice>
              <mc:Fallback>
                <p:oleObj name="" r:id="rId2" imgW="4912995" imgH="115316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450" y="2795270"/>
                        <a:ext cx="1016444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人效（产品）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400"/>
              <a:t>产品需求说明书</a:t>
            </a:r>
            <a:endParaRPr lang="zh-CN" altLang="en-US" sz="2400"/>
          </a:p>
          <a:p>
            <a:r>
              <a:rPr lang="zh-CN" altLang="en-US" sz="2400"/>
              <a:t>及时率</a:t>
            </a:r>
            <a:endParaRPr lang="zh-CN" altLang="en-US" sz="2400"/>
          </a:p>
          <a:p>
            <a:r>
              <a:rPr lang="en-US" altLang="zh-CN" sz="2400"/>
              <a:t>bug</a:t>
            </a:r>
            <a:r>
              <a:rPr lang="zh-CN" altLang="en-US" sz="2400"/>
              <a:t>（疑问点，漏考虑和错误等）</a:t>
            </a:r>
            <a:endParaRPr lang="zh-CN" altLang="en-US" sz="2400"/>
          </a:p>
          <a:p>
            <a:r>
              <a:rPr lang="zh-CN" altLang="en-US" sz="2400"/>
              <a:t>工作饱和度</a:t>
            </a:r>
            <a:endParaRPr lang="zh-CN" altLang="en-US" sz="2400"/>
          </a:p>
          <a:p>
            <a:r>
              <a:rPr lang="zh-CN" altLang="en-US" sz="2400"/>
              <a:t>工作完成度</a:t>
            </a:r>
            <a:endParaRPr lang="zh-CN" altLang="en-US" sz="2400"/>
          </a:p>
          <a:p>
            <a:r>
              <a:rPr lang="zh-CN" altLang="en-US" sz="2400"/>
              <a:t>产品预研</a:t>
            </a:r>
            <a:endParaRPr lang="zh-CN" altLang="en-US" sz="2400"/>
          </a:p>
          <a:p>
            <a:r>
              <a:rPr lang="zh-CN" altLang="en-US" sz="2400"/>
              <a:t>业务支持</a:t>
            </a:r>
            <a:endParaRPr lang="zh-CN" altLang="en-US" sz="2400"/>
          </a:p>
          <a:p>
            <a:r>
              <a:rPr lang="zh-CN" altLang="en-US" sz="2400"/>
              <a:t>工作强度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人效（开发）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及时率</a:t>
            </a:r>
            <a:endParaRPr lang="zh-CN" altLang="en-US" sz="2000"/>
          </a:p>
          <a:p>
            <a:r>
              <a:rPr lang="zh-CN" altLang="en-US" sz="2000"/>
              <a:t>技术设计说明书</a:t>
            </a:r>
            <a:endParaRPr lang="zh-CN" altLang="en-US" sz="2000"/>
          </a:p>
          <a:p>
            <a:r>
              <a:rPr lang="zh-CN" altLang="en-US" sz="2000"/>
              <a:t>开发规范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code review</a:t>
            </a:r>
            <a:endParaRPr lang="zh-CN" altLang="en-US" sz="2000"/>
          </a:p>
          <a:p>
            <a:r>
              <a:rPr lang="zh-CN" altLang="en-US" sz="2000"/>
              <a:t>单元测试</a:t>
            </a:r>
            <a:endParaRPr lang="zh-CN" altLang="en-US" sz="2000"/>
          </a:p>
          <a:p>
            <a:r>
              <a:rPr lang="en-US" altLang="zh-CN" sz="2000"/>
              <a:t>bug</a:t>
            </a:r>
            <a:endParaRPr lang="zh-CN" altLang="en-US" sz="2000"/>
          </a:p>
          <a:p>
            <a:r>
              <a:rPr lang="zh-CN" altLang="en-US" sz="2000"/>
              <a:t>工作饱和度</a:t>
            </a:r>
            <a:endParaRPr lang="zh-CN" altLang="en-US" sz="2000"/>
          </a:p>
          <a:p>
            <a:r>
              <a:rPr lang="zh-CN" altLang="en-US" sz="2000"/>
              <a:t>工作完成度</a:t>
            </a:r>
            <a:endParaRPr lang="zh-CN" altLang="en-US" sz="2000"/>
          </a:p>
          <a:p>
            <a:r>
              <a:rPr lang="zh-CN" altLang="en-US" sz="2000"/>
              <a:t>技术预研</a:t>
            </a:r>
            <a:endParaRPr lang="zh-CN" altLang="en-US" sz="2000"/>
          </a:p>
          <a:p>
            <a:r>
              <a:rPr lang="zh-CN" altLang="en-US" sz="2000"/>
              <a:t>业务支持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人效（测试）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2000"/>
              <a:t>测试案例</a:t>
            </a:r>
            <a:endParaRPr lang="zh-CN" altLang="en-US" sz="2000"/>
          </a:p>
          <a:p>
            <a:r>
              <a:rPr lang="zh-CN" altLang="en-US" sz="2000"/>
              <a:t>及时率</a:t>
            </a:r>
            <a:endParaRPr lang="zh-CN" altLang="en-US" sz="2000"/>
          </a:p>
          <a:p>
            <a:r>
              <a:rPr lang="zh-CN" altLang="en-US" sz="2000"/>
              <a:t>自动化测试</a:t>
            </a:r>
            <a:endParaRPr lang="zh-CN" altLang="en-US" sz="2000"/>
          </a:p>
          <a:p>
            <a:r>
              <a:rPr lang="zh-CN" altLang="en-US" sz="2000"/>
              <a:t>回归测试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bug</a:t>
            </a:r>
            <a:endParaRPr lang="en-US" altLang="zh-CN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工作饱和度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工作完成度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技术预研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业务支持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工作强度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510030"/>
            <a:ext cx="649732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4579620" y="946785"/>
          <a:ext cx="6626225" cy="519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957570" imgH="5202555" progId="Visio.Drawing.15">
                  <p:embed/>
                </p:oleObj>
              </mc:Choice>
              <mc:Fallback>
                <p:oleObj name="" r:id="rId2" imgW="5957570" imgH="52025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9620" y="946785"/>
                        <a:ext cx="6626225" cy="519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提供服务的产品和平台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  <p:sp>
        <p:nvSpPr>
          <p:cNvPr id="4" name="Rectangle 13"/>
          <p:cNvSpPr/>
          <p:nvPr>
            <p:custDataLst>
              <p:tags r:id="rId1"/>
            </p:custDataLst>
          </p:nvPr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资金管理</a:t>
            </a:r>
            <a:endParaRPr lang="zh-CN" altLang="en-US" sz="1600"/>
          </a:p>
        </p:txBody>
      </p:sp>
      <p:sp>
        <p:nvSpPr>
          <p:cNvPr id="5" name="Rectangle 15"/>
          <p:cNvSpPr/>
          <p:nvPr>
            <p:custDataLst>
              <p:tags r:id="rId2"/>
            </p:custDataLst>
          </p:nvPr>
        </p:nvSpPr>
        <p:spPr>
          <a:xfrm>
            <a:off x="156400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商户服务平台</a:t>
            </a:r>
            <a:endParaRPr lang="zh-CN" altLang="en-US" sz="1600"/>
          </a:p>
        </p:txBody>
      </p:sp>
      <p:sp>
        <p:nvSpPr>
          <p:cNvPr id="6" name="Rectangle 15"/>
          <p:cNvSpPr/>
          <p:nvPr>
            <p:custDataLst>
              <p:tags r:id="rId3"/>
            </p:custDataLst>
          </p:nvPr>
        </p:nvSpPr>
        <p:spPr>
          <a:xfrm>
            <a:off x="320929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运营配置平台</a:t>
            </a:r>
            <a:endParaRPr lang="zh-CN" altLang="en-US" sz="1600"/>
          </a:p>
        </p:txBody>
      </p:sp>
      <p:sp>
        <p:nvSpPr>
          <p:cNvPr id="7" name="Rectangle 15"/>
          <p:cNvSpPr/>
          <p:nvPr>
            <p:custDataLst>
              <p:tags r:id="rId4"/>
            </p:custDataLst>
          </p:nvPr>
        </p:nvSpPr>
        <p:spPr>
          <a:xfrm>
            <a:off x="485457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运营平台</a:t>
            </a:r>
            <a:endParaRPr lang="zh-CN" altLang="en-US" sz="1600"/>
          </a:p>
        </p:txBody>
      </p:sp>
      <p:sp>
        <p:nvSpPr>
          <p:cNvPr id="8" name="Rectangle 15"/>
          <p:cNvSpPr/>
          <p:nvPr>
            <p:custDataLst>
              <p:tags r:id="rId5"/>
            </p:custDataLst>
          </p:nvPr>
        </p:nvSpPr>
        <p:spPr>
          <a:xfrm>
            <a:off x="6499860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CRM</a:t>
            </a:r>
            <a:endParaRPr lang="en-US" altLang="zh-CN" sz="1600"/>
          </a:p>
        </p:txBody>
      </p:sp>
      <p:sp>
        <p:nvSpPr>
          <p:cNvPr id="9" name="Rectangle 15"/>
          <p:cNvSpPr/>
          <p:nvPr>
            <p:custDataLst>
              <p:tags r:id="rId6"/>
            </p:custDataLst>
          </p:nvPr>
        </p:nvSpPr>
        <p:spPr>
          <a:xfrm>
            <a:off x="8145145" y="400812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数据平台</a:t>
            </a:r>
            <a:endParaRPr lang="zh-CN" altLang="en-US" sz="1600"/>
          </a:p>
        </p:txBody>
      </p:sp>
      <p:sp>
        <p:nvSpPr>
          <p:cNvPr id="10" name="Rectangle 13"/>
          <p:cNvSpPr/>
          <p:nvPr>
            <p:custDataLst>
              <p:tags r:id="rId7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企业钱包</a:t>
            </a:r>
            <a:endParaRPr lang="zh-CN" altLang="en-US" sz="1600"/>
          </a:p>
        </p:txBody>
      </p:sp>
      <p:sp>
        <p:nvSpPr>
          <p:cNvPr id="11" name="Rectangle 15"/>
          <p:cNvSpPr/>
          <p:nvPr>
            <p:custDataLst>
              <p:tags r:id="rId8"/>
            </p:custDataLst>
          </p:nvPr>
        </p:nvSpPr>
        <p:spPr>
          <a:xfrm>
            <a:off x="1564005" y="49955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开放平台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835</Words>
  <Application>WPS 演示</Application>
  <PresentationFormat>宽屏</PresentationFormat>
  <Paragraphs>242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世界地图</vt:lpstr>
      <vt:lpstr>Visio.Drawing.15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业务平台架构</vt:lpstr>
      <vt:lpstr>数据平台架构</vt:lpstr>
      <vt:lpstr>核心要素</vt:lpstr>
      <vt:lpstr>方法要点</vt:lpstr>
      <vt:lpstr>前台业务</vt:lpstr>
      <vt:lpstr>业务中台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人效（产品）</vt:lpstr>
      <vt:lpstr>人效（开发）</vt:lpstr>
      <vt:lpstr>人效（测试）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260</cp:revision>
  <dcterms:created xsi:type="dcterms:W3CDTF">2021-11-03T07:55:00Z</dcterms:created>
  <dcterms:modified xsi:type="dcterms:W3CDTF">2023-07-04T04:56:11Z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EEA9FDD1EE1945239EEFC6B727A15390_12</vt:lpwstr>
  </property>
</Properties>
</file>