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0" r:id="rId5"/>
    <p:sldId id="258" r:id="rId6"/>
    <p:sldId id="281" r:id="rId7"/>
    <p:sldId id="275" r:id="rId8"/>
    <p:sldId id="257" r:id="rId9"/>
    <p:sldId id="272" r:id="rId10"/>
    <p:sldId id="271" r:id="rId11"/>
    <p:sldId id="273" r:id="rId12"/>
    <p:sldId id="27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少壮不努力，老大搞IT</a:t>
            </a: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基础设施</a:t>
            </a:r>
            <a:endParaRPr lang="en-US" altLang="zh-CN"/>
          </a:p>
          <a:p>
            <a:r>
              <a:rPr lang="en-US" altLang="zh-CN"/>
              <a:t>机房、主机、网络、CPU、IO、存储</a:t>
            </a:r>
            <a:endParaRPr lang="en-US" altLang="zh-CN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设计原则（6种）：</a:t>
            </a:r>
            <a:endParaRPr lang="en-US" altLang="en-US"/>
          </a:p>
          <a:p>
            <a:r>
              <a:rPr lang="en-US"/>
              <a:t>单一职责原则</a:t>
            </a:r>
            <a:endParaRPr lang="en-US"/>
          </a:p>
          <a:p>
            <a:r>
              <a:rPr lang="en-US"/>
              <a:t>里氏替换原则</a:t>
            </a:r>
            <a:endParaRPr lang="en-US"/>
          </a:p>
          <a:p>
            <a:r>
              <a:rPr lang="en-US"/>
              <a:t>依赖倒置原则</a:t>
            </a:r>
            <a:endParaRPr lang="en-US"/>
          </a:p>
          <a:p>
            <a:r>
              <a:rPr lang="en-US"/>
              <a:t>接口隔离原则</a:t>
            </a:r>
            <a:endParaRPr lang="en-US"/>
          </a:p>
          <a:p>
            <a:r>
              <a:rPr lang="en-US"/>
              <a:t>迪米特法则</a:t>
            </a:r>
            <a:endParaRPr lang="en-US"/>
          </a:p>
          <a:p>
            <a:r>
              <a:rPr lang="en-US"/>
              <a:t>开闭原则</a:t>
            </a:r>
            <a:endParaRPr lang="en-US"/>
          </a:p>
          <a:p>
            <a:endParaRPr lang="en-US"/>
          </a:p>
          <a:p>
            <a:r>
              <a:rPr lang="en-US" altLang="en-US"/>
              <a:t>设计模式（23种）：</a:t>
            </a:r>
            <a:endParaRPr lang="en-US" altLang="en-US"/>
          </a:p>
          <a:p>
            <a:r>
              <a:rPr lang="en-US" altLang="en-US"/>
              <a:t>单例模式、工厂模式</a:t>
            </a: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    单一应用架构</a:t>
            </a:r>
            <a:endParaRPr lang="zh-CN" altLang="en-US"/>
          </a:p>
          <a:p>
            <a:r>
              <a:rPr lang="zh-CN" altLang="en-US"/>
              <a:t>        当网站流量很小时，只需一个应用，将所有功能都部署在一起，以减少部署节点和成本。</a:t>
            </a:r>
            <a:endParaRPr lang="zh-CN" altLang="en-US"/>
          </a:p>
          <a:p>
            <a:r>
              <a:rPr lang="zh-CN" altLang="en-US"/>
              <a:t>        此时，用于简化增删改查工作量的 数据访问框架(ORM) 是关键。</a:t>
            </a:r>
            <a:endParaRPr lang="zh-CN" altLang="en-US"/>
          </a:p>
          <a:p>
            <a:r>
              <a:rPr lang="zh-CN" altLang="en-US"/>
              <a:t>    垂直应用架构</a:t>
            </a:r>
            <a:endParaRPr lang="zh-CN" altLang="en-US"/>
          </a:p>
          <a:p>
            <a:r>
              <a:rPr lang="zh-CN" altLang="en-US"/>
              <a:t>        当访问量逐渐增大，单一应用增加机器带来的加速度越来越小，将应用拆成互不相干的几个应用，以提升效率。</a:t>
            </a:r>
            <a:endParaRPr lang="zh-CN" altLang="en-US"/>
          </a:p>
          <a:p>
            <a:r>
              <a:rPr lang="zh-CN" altLang="en-US"/>
              <a:t>        此时，用于加速前端页面开发的 Web框架(MVC) 是关键。</a:t>
            </a:r>
            <a:endParaRPr lang="zh-CN" altLang="en-US"/>
          </a:p>
          <a:p>
            <a:r>
              <a:rPr lang="zh-CN" altLang="en-US"/>
              <a:t>    分布式服务架构</a:t>
            </a:r>
            <a:endParaRPr lang="zh-CN" altLang="en-US"/>
          </a:p>
          <a:p>
            <a:r>
              <a:rPr lang="zh-CN" altLang="en-US"/>
              <a:t>        当垂直应用越来越多，应用之间交互不可避免，将核心业务抽取出来，作为独立的服务，逐渐形成稳定的服务中心，使前端应用能更快速的响应多变的市场需求。此时，用于提高业务复用及整合的 分布式服务框架(RPC) 是关键。</a:t>
            </a:r>
            <a:endParaRPr lang="zh-CN" altLang="en-US"/>
          </a:p>
          <a:p>
            <a:r>
              <a:rPr lang="zh-CN" altLang="en-US"/>
              <a:t>    流动计算架构</a:t>
            </a:r>
            <a:endParaRPr lang="zh-CN" altLang="en-US"/>
          </a:p>
          <a:p>
            <a:r>
              <a:rPr lang="zh-CN" altLang="en-US"/>
              <a:t>        当服务越来越多，容量的评估，小服务资源的浪费等问题逐渐显现，此时需增加一个调度中心基于访问压力实时管理集群容量，提高集群利用率。此时，用于提高机器利用率的 资源调度和治理中心(SOA) 是关键。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当当书香节开始了，书虫们可以行动了。</a:t>
            </a: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false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/>
          <p:nvPr>
            <p:ph type="ctrTitle"/>
          </p:nvPr>
        </p:nvSpPr>
        <p:spPr>
          <a:xfrm>
            <a:off x="719667" y="1866900"/>
            <a:ext cx="10363200" cy="14382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sz="4400" b="1" kern="120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/>
          <p:nvPr>
            <p:ph type="subTitle" idx="1"/>
          </p:nvPr>
        </p:nvSpPr>
        <p:spPr>
          <a:xfrm>
            <a:off x="1634067" y="3522663"/>
            <a:ext cx="8534400" cy="105886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 anchorCtr="true"/>
          <a:lstStyle>
            <a:lvl1pPr marL="0" lvl="0" indent="0" algn="ctr">
              <a:buNone/>
              <a:defRPr kern="1200">
                <a:solidFill>
                  <a:schemeClr val="bg1"/>
                </a:solidFill>
              </a:defRPr>
            </a:lvl1pPr>
            <a:lvl2pPr marL="457200" lvl="1" indent="-457200" algn="ctr">
              <a:buNone/>
              <a:defRPr kern="1200">
                <a:solidFill>
                  <a:schemeClr val="bg1"/>
                </a:solidFill>
                <a:latin typeface="Arial" panose="02080604020202020204" pitchFamily="34" charset="0"/>
                <a:ea typeface="SimSun" charset="0"/>
              </a:defRPr>
            </a:lvl2pPr>
            <a:lvl3pPr marL="914400" lvl="2" indent="-914400" algn="ctr">
              <a:buNone/>
              <a:defRPr kern="1200">
                <a:solidFill>
                  <a:schemeClr val="bg1"/>
                </a:solidFill>
                <a:latin typeface="Arial" panose="02080604020202020204" pitchFamily="34" charset="0"/>
                <a:ea typeface="SimSun" charset="0"/>
              </a:defRPr>
            </a:lvl3pPr>
            <a:lvl4pPr marL="1371600" lvl="3" indent="-1371600" algn="ctr">
              <a:buNone/>
              <a:defRPr kern="1200">
                <a:solidFill>
                  <a:schemeClr val="bg1"/>
                </a:solidFill>
                <a:latin typeface="Arial" panose="02080604020202020204" pitchFamily="34" charset="0"/>
                <a:ea typeface="SimSun" charset="0"/>
              </a:defRPr>
            </a:lvl4pPr>
            <a:lvl5pPr marL="1828800" lvl="4" indent="-1828800" algn="ctr">
              <a:buNone/>
              <a:defRPr kern="1200">
                <a:solidFill>
                  <a:schemeClr val="bg1"/>
                </a:solidFill>
                <a:latin typeface="Arial" panose="02080604020202020204" pitchFamily="34" charset="0"/>
                <a:ea typeface="SimSun" charset="0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53" name="页脚占位符 2052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/>
          </a:p>
        </p:txBody>
      </p:sp>
      <p:sp>
        <p:nvSpPr>
          <p:cNvPr id="2054" name="灯片编号占位符 2053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8756651" y="776288"/>
            <a:ext cx="2743200" cy="5389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527051" y="776288"/>
            <a:ext cx="8070573" cy="5389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527051" y="1855788"/>
            <a:ext cx="5376672" cy="43100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6123179" y="1855788"/>
            <a:ext cx="5376672" cy="43100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false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/>
          <p:nvPr>
            <p:ph type="title"/>
          </p:nvPr>
        </p:nvSpPr>
        <p:spPr>
          <a:xfrm>
            <a:off x="541867" y="776288"/>
            <a:ext cx="10947400" cy="9350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/>
          <p:nvPr>
            <p:ph type="body" idx="1"/>
          </p:nvPr>
        </p:nvSpPr>
        <p:spPr>
          <a:xfrm>
            <a:off x="527051" y="1855788"/>
            <a:ext cx="10972800" cy="431006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512064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512064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512064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512064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en-US" altLang="x-none"/>
              <a:t>关于</a:t>
            </a:r>
            <a:r>
              <a:rPr lang="en-US" altLang="en-US"/>
              <a:t>软件</a:t>
            </a:r>
            <a:r>
              <a:rPr lang="en-US" altLang="x-none"/>
              <a:t>架构</a:t>
            </a:r>
            <a:endParaRPr lang="en-US" altLang="x-none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en-US" altLang="x-none">
                <a:solidFill>
                  <a:srgbClr val="FF0000"/>
                </a:solidFill>
              </a:rPr>
              <a:t>苦海无边，回头是岸</a:t>
            </a:r>
            <a:endParaRPr lang="en-US" altLang="x-none"/>
          </a:p>
          <a:p>
            <a:r>
              <a:rPr lang="en-US" altLang="x-none">
                <a:solidFill>
                  <a:srgbClr val="00B050"/>
                </a:solidFill>
              </a:rPr>
              <a:t>你若盛开，清风自来</a:t>
            </a:r>
            <a:endParaRPr lang="en-US" altLang="x-none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2372360" y="3178175"/>
            <a:ext cx="8006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40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革命尚未成功，同志仍需努力！</a:t>
            </a:r>
            <a:endParaRPr lang="en-US" altLang="en-US" sz="4400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27050" y="925830"/>
            <a:ext cx="10972800" cy="5577840"/>
          </a:xfrm>
        </p:spPr>
        <p:txBody>
          <a:bodyPr/>
          <a:p>
            <a:r>
              <a:rPr lang="en-US" altLang="en-US"/>
              <a:t>什么是架构？</a:t>
            </a:r>
            <a:endParaRPr lang="en-US" altLang="en-US"/>
          </a:p>
          <a:p>
            <a:pPr marL="0" indent="0">
              <a:buNone/>
            </a:pPr>
            <a:r>
              <a:rPr lang="en-US" altLang="en-US" sz="2400"/>
              <a:t>软件系统的顶层结构</a:t>
            </a:r>
            <a:endParaRPr lang="en-US" altLang="en-US"/>
          </a:p>
          <a:p>
            <a:r>
              <a:rPr lang="en-US" altLang="en-US"/>
              <a:t>什么是框架？</a:t>
            </a:r>
            <a:endParaRPr lang="en-US" altLang="en-US"/>
          </a:p>
          <a:p>
            <a:pPr marL="0" indent="0">
              <a:buNone/>
            </a:pPr>
            <a:r>
              <a:rPr lang="en-US" altLang="en-US" sz="2400"/>
              <a:t>组件实现的规范</a:t>
            </a:r>
            <a:endParaRPr lang="en-US" altLang="en-US"/>
          </a:p>
          <a:p>
            <a:r>
              <a:rPr lang="en-US" altLang="en-US"/>
              <a:t>什么是系统和子系统？</a:t>
            </a:r>
            <a:endParaRPr lang="en-US" altLang="en-US"/>
          </a:p>
          <a:p>
            <a:pPr marL="0" indent="0">
              <a:buNone/>
            </a:pPr>
            <a:r>
              <a:rPr lang="en-US" altLang="en-US" sz="2400"/>
              <a:t>系统：泛指由一群有关联的个体组成，根据某种规则运作，能完成个别元件不能独立完成的工作能力的群体。</a:t>
            </a: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子系统：也是由一群关联的个体组成的系统，多半是在更大的系统中的一部分。</a:t>
            </a:r>
            <a:endParaRPr lang="en-US" altLang="en-US"/>
          </a:p>
          <a:p>
            <a:r>
              <a:rPr lang="en-US" altLang="en-US"/>
              <a:t>什么是模块和组件？</a:t>
            </a:r>
            <a:endParaRPr lang="en-US" altLang="en-US"/>
          </a:p>
          <a:p>
            <a:pPr marL="0" indent="0">
              <a:buNone/>
            </a:pPr>
            <a:r>
              <a:rPr lang="en-US" altLang="en-US" sz="2400"/>
              <a:t>都是系统的组成部分，从不同角度拆分系统而已。模块是逻辑单元，组件是物理单元。</a:t>
            </a:r>
            <a:endParaRPr lang="en-US" altLang="en-US" sz="2400"/>
          </a:p>
        </p:txBody>
      </p:sp>
      <p:sp>
        <p:nvSpPr>
          <p:cNvPr id="4" name="Title 3"/>
          <p:cNvSpPr/>
          <p:nvPr>
            <p:ph type="title"/>
          </p:nvPr>
        </p:nvSpPr>
        <p:spPr>
          <a:xfrm>
            <a:off x="399415" y="55880"/>
            <a:ext cx="10947400" cy="672465"/>
          </a:xfrm>
        </p:spPr>
        <p:txBody>
          <a:bodyPr/>
          <a:p>
            <a:r>
              <a:rPr lang="en-US" altLang="en-US"/>
              <a:t>基本概念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/>
        </p:nvSpPr>
        <p:spPr>
          <a:xfrm>
            <a:off x="1815465" y="5263515"/>
            <a:ext cx="6104890" cy="53403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false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基础设施</a:t>
            </a:r>
            <a:endParaRPr lang="en-US" altLang="en-US" sz="2400"/>
          </a:p>
        </p:txBody>
      </p:sp>
      <p:sp>
        <p:nvSpPr>
          <p:cNvPr id="5" name="Rectangle 4"/>
          <p:cNvSpPr/>
          <p:nvPr/>
        </p:nvSpPr>
        <p:spPr>
          <a:xfrm>
            <a:off x="1815465" y="3940810"/>
            <a:ext cx="6104890" cy="555625"/>
          </a:xfrm>
          <a:prstGeom prst="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false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技术中台</a:t>
            </a:r>
            <a:endParaRPr lang="en-US" altLang="en-US" sz="2400"/>
          </a:p>
        </p:txBody>
      </p:sp>
      <p:sp>
        <p:nvSpPr>
          <p:cNvPr id="6" name="Rectangle 5"/>
          <p:cNvSpPr/>
          <p:nvPr/>
        </p:nvSpPr>
        <p:spPr>
          <a:xfrm>
            <a:off x="1815465" y="2697480"/>
            <a:ext cx="3045460" cy="47117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false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业务中台</a:t>
            </a:r>
            <a:endParaRPr lang="en-US" altLang="en-US" sz="2400"/>
          </a:p>
        </p:txBody>
      </p:sp>
      <p:sp>
        <p:nvSpPr>
          <p:cNvPr id="7" name="Rectangle 6"/>
          <p:cNvSpPr/>
          <p:nvPr/>
        </p:nvSpPr>
        <p:spPr>
          <a:xfrm>
            <a:off x="1815465" y="1449070"/>
            <a:ext cx="6104890" cy="483235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false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前台业务</a:t>
            </a:r>
            <a:endParaRPr lang="en-US" altLang="en-US" sz="2400"/>
          </a:p>
        </p:txBody>
      </p:sp>
      <p:sp>
        <p:nvSpPr>
          <p:cNvPr id="12" name="Up Arrow 11"/>
          <p:cNvSpPr/>
          <p:nvPr/>
        </p:nvSpPr>
        <p:spPr>
          <a:xfrm>
            <a:off x="3959225" y="4544060"/>
            <a:ext cx="1800860" cy="68326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支撑</a:t>
            </a:r>
            <a:endParaRPr lang="en-US" altLang="en-US" sz="2400"/>
          </a:p>
        </p:txBody>
      </p:sp>
      <p:sp>
        <p:nvSpPr>
          <p:cNvPr id="13" name="Rectangle 12"/>
          <p:cNvSpPr/>
          <p:nvPr/>
        </p:nvSpPr>
        <p:spPr>
          <a:xfrm>
            <a:off x="9401175" y="1449070"/>
            <a:ext cx="913765" cy="434911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false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en-US" sz="2400"/>
              <a:t>研发中台</a:t>
            </a:r>
            <a:endParaRPr lang="en-US" altLang="en-US" sz="2400"/>
          </a:p>
        </p:txBody>
      </p:sp>
      <p:sp>
        <p:nvSpPr>
          <p:cNvPr id="16" name="Up Arrow 15"/>
          <p:cNvSpPr/>
          <p:nvPr/>
        </p:nvSpPr>
        <p:spPr>
          <a:xfrm>
            <a:off x="3959225" y="3209290"/>
            <a:ext cx="1800860" cy="68326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支撑</a:t>
            </a:r>
            <a:endParaRPr lang="en-US" altLang="en-US" sz="2400"/>
          </a:p>
        </p:txBody>
      </p:sp>
      <p:sp>
        <p:nvSpPr>
          <p:cNvPr id="17" name="Up Arrow 16"/>
          <p:cNvSpPr/>
          <p:nvPr/>
        </p:nvSpPr>
        <p:spPr>
          <a:xfrm>
            <a:off x="3959225" y="1980565"/>
            <a:ext cx="1800860" cy="68326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支撑</a:t>
            </a:r>
            <a:endParaRPr lang="en-US" altLang="en-US" sz="2400"/>
          </a:p>
        </p:txBody>
      </p:sp>
      <p:sp>
        <p:nvSpPr>
          <p:cNvPr id="18" name="Rectangle 17"/>
          <p:cNvSpPr/>
          <p:nvPr/>
        </p:nvSpPr>
        <p:spPr>
          <a:xfrm>
            <a:off x="8203565" y="1449070"/>
            <a:ext cx="913765" cy="4349115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false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en-US" sz="2400"/>
              <a:t>运营后台</a:t>
            </a:r>
            <a:endParaRPr lang="en-US" altLang="en-US" sz="2400"/>
          </a:p>
        </p:txBody>
      </p:sp>
      <p:sp>
        <p:nvSpPr>
          <p:cNvPr id="2" name="Rectangle 1"/>
          <p:cNvSpPr/>
          <p:nvPr/>
        </p:nvSpPr>
        <p:spPr>
          <a:xfrm>
            <a:off x="4874895" y="2697480"/>
            <a:ext cx="3045460" cy="471170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false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2400"/>
              <a:t>数据中台</a:t>
            </a:r>
            <a:endParaRPr lang="en-US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核心要素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en-US"/>
              <a:t>高可用</a:t>
            </a:r>
            <a:endParaRPr lang="en-US" altLang="en-US"/>
          </a:p>
          <a:p>
            <a:r>
              <a:rPr lang="en-US" altLang="en-US"/>
              <a:t>高性能</a:t>
            </a:r>
            <a:endParaRPr lang="en-US" altLang="en-US"/>
          </a:p>
          <a:p>
            <a:r>
              <a:rPr lang="en-US" altLang="en-US"/>
              <a:t>可扩展性</a:t>
            </a:r>
            <a:endParaRPr lang="en-US" altLang="en-US"/>
          </a:p>
          <a:p>
            <a:r>
              <a:rPr lang="en-US" altLang="en-US"/>
              <a:t>可伸缩性</a:t>
            </a:r>
            <a:endParaRPr lang="en-US" altLang="en-US"/>
          </a:p>
          <a:p>
            <a:r>
              <a:rPr lang="en-US" altLang="en-US"/>
              <a:t>安全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方法要点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en-US"/>
              <a:t>面向对象</a:t>
            </a:r>
            <a:r>
              <a:rPr lang="zh-CN" altLang="en-US"/>
              <a:t>分析、</a:t>
            </a:r>
            <a:r>
              <a:rPr lang="en-US" altLang="en-US"/>
              <a:t>设计</a:t>
            </a:r>
            <a:r>
              <a:rPr lang="zh-CN" altLang="en-US"/>
              <a:t>和编程</a:t>
            </a:r>
            <a:endParaRPr lang="en-US" altLang="en-US"/>
          </a:p>
          <a:p>
            <a:r>
              <a:rPr lang="en-US" altLang="en-US"/>
              <a:t>UML</a:t>
            </a:r>
            <a:endParaRPr lang="en-US" altLang="en-US"/>
          </a:p>
          <a:p>
            <a:r>
              <a:rPr lang="en-US" altLang="en-US"/>
              <a:t>设计原则</a:t>
            </a:r>
            <a:endParaRPr lang="en-US" altLang="en-US"/>
          </a:p>
          <a:p>
            <a:r>
              <a:rPr lang="en-US" altLang="en-US"/>
              <a:t>设计模式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dubbo-architecture-roadmap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4325" y="1877060"/>
            <a:ext cx="11532870" cy="34601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业务中台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64005" y="24898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用户中心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564005" y="331787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商户中心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1564005" y="415798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商品中心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1564005" y="499808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供应商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3206115" y="24898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物流配送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3206115" y="331787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订单中心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3206115" y="415798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交易中心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3206115" y="499808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评价中心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4853940" y="24898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会员中心</a:t>
            </a:r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4853940" y="331787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账户中心</a:t>
            </a:r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4853940" y="415798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账务中心</a:t>
            </a:r>
            <a:endParaRPr lang="en-US" altLang="en-US"/>
          </a:p>
        </p:txBody>
      </p:sp>
      <p:sp>
        <p:nvSpPr>
          <p:cNvPr id="15" name="Rectangle 14"/>
          <p:cNvSpPr/>
          <p:nvPr/>
        </p:nvSpPr>
        <p:spPr>
          <a:xfrm>
            <a:off x="4853940" y="499808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结算</a:t>
            </a:r>
            <a:endParaRPr lang="en-US" altLang="en-US"/>
          </a:p>
        </p:txBody>
      </p:sp>
      <p:sp>
        <p:nvSpPr>
          <p:cNvPr id="16" name="Rectangle 15"/>
          <p:cNvSpPr/>
          <p:nvPr/>
        </p:nvSpPr>
        <p:spPr>
          <a:xfrm>
            <a:off x="6501765" y="24898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支付</a:t>
            </a:r>
            <a:endParaRPr lang="en-US" altLang="en-US"/>
          </a:p>
        </p:txBody>
      </p:sp>
      <p:sp>
        <p:nvSpPr>
          <p:cNvPr id="18" name="Rectangle 17"/>
          <p:cNvSpPr/>
          <p:nvPr/>
        </p:nvSpPr>
        <p:spPr>
          <a:xfrm>
            <a:off x="6501765" y="331787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短信</a:t>
            </a:r>
            <a:endParaRPr lang="en-US" altLang="en-US"/>
          </a:p>
        </p:txBody>
      </p:sp>
      <p:sp>
        <p:nvSpPr>
          <p:cNvPr id="19" name="Rectangle 18"/>
          <p:cNvSpPr/>
          <p:nvPr/>
        </p:nvSpPr>
        <p:spPr>
          <a:xfrm>
            <a:off x="6501765" y="415798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邮件</a:t>
            </a:r>
            <a:endParaRPr lang="en-US" altLang="en-US"/>
          </a:p>
        </p:txBody>
      </p:sp>
      <p:sp>
        <p:nvSpPr>
          <p:cNvPr id="20" name="Rectangle 19"/>
          <p:cNvSpPr/>
          <p:nvPr/>
        </p:nvSpPr>
        <p:spPr>
          <a:xfrm>
            <a:off x="6501765" y="499808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营销中心</a:t>
            </a:r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8155940" y="24898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库存</a:t>
            </a:r>
            <a:endParaRPr lang="en-US" altLang="en-US"/>
          </a:p>
        </p:txBody>
      </p:sp>
      <p:sp>
        <p:nvSpPr>
          <p:cNvPr id="25" name="Rectangle 24"/>
          <p:cNvSpPr/>
          <p:nvPr/>
        </p:nvSpPr>
        <p:spPr>
          <a:xfrm>
            <a:off x="8155940" y="331787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单点登录</a:t>
            </a:r>
            <a:endParaRPr lang="en-US" altLang="en-US"/>
          </a:p>
        </p:txBody>
      </p:sp>
      <p:sp>
        <p:nvSpPr>
          <p:cNvPr id="27" name="Rectangle 26"/>
          <p:cNvSpPr/>
          <p:nvPr/>
        </p:nvSpPr>
        <p:spPr>
          <a:xfrm>
            <a:off x="8155940" y="415798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权限管理</a:t>
            </a:r>
            <a:endParaRPr lang="en-US" altLang="en-US"/>
          </a:p>
        </p:txBody>
      </p:sp>
      <p:sp>
        <p:nvSpPr>
          <p:cNvPr id="17" name="Rectangle 16"/>
          <p:cNvSpPr/>
          <p:nvPr/>
        </p:nvSpPr>
        <p:spPr>
          <a:xfrm>
            <a:off x="8155940" y="499808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进销存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技术中台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64005" y="24898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配置中心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1564005" y="330517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注册中心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1564005" y="422084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断路器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1564005" y="511175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日志</a:t>
            </a: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3205480" y="511175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调用链路跟踪</a:t>
            </a: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3205480" y="422084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监控告警通知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3205480" y="24898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负载均衡</a:t>
            </a:r>
            <a:endParaRPr lang="en-US" altLang="en-US"/>
          </a:p>
        </p:txBody>
      </p:sp>
      <p:sp>
        <p:nvSpPr>
          <p:cNvPr id="13" name="Rectangle 12"/>
          <p:cNvSpPr/>
          <p:nvPr/>
        </p:nvSpPr>
        <p:spPr>
          <a:xfrm>
            <a:off x="3205480" y="330517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网关</a:t>
            </a:r>
            <a:endParaRPr lang="en-US" altLang="en-US"/>
          </a:p>
        </p:txBody>
      </p:sp>
      <p:sp>
        <p:nvSpPr>
          <p:cNvPr id="14" name="Rectangle 13"/>
          <p:cNvSpPr/>
          <p:nvPr/>
        </p:nvSpPr>
        <p:spPr>
          <a:xfrm>
            <a:off x="4846955" y="24898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消息队列</a:t>
            </a:r>
            <a:endParaRPr lang="en-US" altLang="en-US"/>
          </a:p>
        </p:txBody>
      </p:sp>
      <p:sp>
        <p:nvSpPr>
          <p:cNvPr id="15" name="Rectangle 14"/>
          <p:cNvSpPr/>
          <p:nvPr/>
        </p:nvSpPr>
        <p:spPr>
          <a:xfrm>
            <a:off x="4846955" y="330517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分布式协调服务</a:t>
            </a:r>
            <a:endParaRPr lang="en-US" altLang="en-US"/>
          </a:p>
        </p:txBody>
      </p:sp>
      <p:sp>
        <p:nvSpPr>
          <p:cNvPr id="17" name="Rectangle 16"/>
          <p:cNvSpPr/>
          <p:nvPr/>
        </p:nvSpPr>
        <p:spPr>
          <a:xfrm>
            <a:off x="4846955" y="422084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缓存</a:t>
            </a:r>
            <a:endParaRPr lang="en-US" altLang="en-US"/>
          </a:p>
        </p:txBody>
      </p:sp>
      <p:sp>
        <p:nvSpPr>
          <p:cNvPr id="18" name="Rectangle 17"/>
          <p:cNvSpPr/>
          <p:nvPr/>
        </p:nvSpPr>
        <p:spPr>
          <a:xfrm>
            <a:off x="4846955" y="511175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RPC</a:t>
            </a:r>
            <a:endParaRPr lang="en-US" altLang="en-US"/>
          </a:p>
        </p:txBody>
      </p:sp>
      <p:sp>
        <p:nvSpPr>
          <p:cNvPr id="19" name="Rectangle 18"/>
          <p:cNvSpPr/>
          <p:nvPr/>
        </p:nvSpPr>
        <p:spPr>
          <a:xfrm>
            <a:off x="6488430" y="24898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分布式事务</a:t>
            </a:r>
            <a:endParaRPr lang="en-US" altLang="en-US"/>
          </a:p>
        </p:txBody>
      </p:sp>
      <p:sp>
        <p:nvSpPr>
          <p:cNvPr id="20" name="Rectangle 19"/>
          <p:cNvSpPr/>
          <p:nvPr/>
        </p:nvSpPr>
        <p:spPr>
          <a:xfrm>
            <a:off x="6488430" y="330517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分库分表</a:t>
            </a:r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6488430" y="428180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调度中心</a:t>
            </a:r>
            <a:endParaRPr lang="en-US" altLang="en-US"/>
          </a:p>
        </p:txBody>
      </p:sp>
      <p:sp>
        <p:nvSpPr>
          <p:cNvPr id="22" name="Rectangle 21"/>
          <p:cNvSpPr/>
          <p:nvPr/>
        </p:nvSpPr>
        <p:spPr>
          <a:xfrm>
            <a:off x="8129905" y="330517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搜索</a:t>
            </a:r>
            <a:endParaRPr lang="zh-CN" altLang="en-US"/>
          </a:p>
        </p:txBody>
      </p:sp>
      <p:sp>
        <p:nvSpPr>
          <p:cNvPr id="23" name="Rectangle 22"/>
          <p:cNvSpPr/>
          <p:nvPr/>
        </p:nvSpPr>
        <p:spPr>
          <a:xfrm>
            <a:off x="8129905" y="428180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批处理</a:t>
            </a:r>
            <a:endParaRPr lang="en-US" altLang="en-US"/>
          </a:p>
        </p:txBody>
      </p:sp>
      <p:sp>
        <p:nvSpPr>
          <p:cNvPr id="24" name="Rectangle 23"/>
          <p:cNvSpPr/>
          <p:nvPr/>
        </p:nvSpPr>
        <p:spPr>
          <a:xfrm>
            <a:off x="6488430" y="511175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工作流</a:t>
            </a:r>
            <a:endParaRPr lang="en-US" altLang="en-US"/>
          </a:p>
        </p:txBody>
      </p:sp>
      <p:sp>
        <p:nvSpPr>
          <p:cNvPr id="28" name="Rectangle 27"/>
          <p:cNvSpPr/>
          <p:nvPr/>
        </p:nvSpPr>
        <p:spPr>
          <a:xfrm>
            <a:off x="8129905" y="24898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安全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8129905" y="511175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流计算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研发中台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64005" y="24898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CI</a:t>
            </a:r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1564005" y="331787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CD</a:t>
            </a:r>
            <a:endParaRPr lang="en-US" altLang="en-US"/>
          </a:p>
        </p:txBody>
      </p:sp>
      <p:sp>
        <p:nvSpPr>
          <p:cNvPr id="12" name="Rectangle 11"/>
          <p:cNvSpPr/>
          <p:nvPr/>
        </p:nvSpPr>
        <p:spPr>
          <a:xfrm>
            <a:off x="3205480" y="24898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文档管理</a:t>
            </a:r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3205480" y="331787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开发框架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4986020" y="331787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代码生成工具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4986020" y="24898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项目管理</a:t>
            </a: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6908800" y="24898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版本管理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世界地图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WPS Presentation</Application>
  <PresentationFormat>宽屏</PresentationFormat>
  <Paragraphs>154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Nimbus Roman No9 L</vt:lpstr>
      <vt:lpstr>SimSun</vt:lpstr>
      <vt:lpstr>文泉驿微米黑</vt:lpstr>
      <vt:lpstr>方正书宋_GBK</vt:lpstr>
      <vt:lpstr>微软雅黑</vt:lpstr>
      <vt:lpstr>Arial Unicode MS</vt:lpstr>
      <vt:lpstr>Calibri</vt:lpstr>
      <vt:lpstr>SimSun</vt:lpstr>
      <vt:lpstr>世界地图</vt:lpstr>
      <vt:lpstr>关于软件架构</vt:lpstr>
      <vt:lpstr>基本概念</vt:lpstr>
      <vt:lpstr>PowerPoint 演示文稿</vt:lpstr>
      <vt:lpstr>核心要素</vt:lpstr>
      <vt:lpstr>方法要点</vt:lpstr>
      <vt:lpstr>PowerPoint 演示文稿</vt:lpstr>
      <vt:lpstr>业务中台</vt:lpstr>
      <vt:lpstr>技术中台</vt:lpstr>
      <vt:lpstr>研发中台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Angi WANG</dc:creator>
  <cp:lastModifiedBy>Ray</cp:lastModifiedBy>
  <cp:revision>99</cp:revision>
  <dcterms:created xsi:type="dcterms:W3CDTF">2021-11-03T07:55:38Z</dcterms:created>
  <dcterms:modified xsi:type="dcterms:W3CDTF">2021-11-03T07:55:38Z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