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4838B-2C92-216A-95B5-3F338E450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6CDA4F-F45F-3838-2D3F-9ACCF50D1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21410-AAF2-0C62-6BA3-D2C46328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4BA8-516E-4236-AA8E-440ECC2C7B9D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AA4F6-6850-958B-062B-C256247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4B5CF-97F4-5B30-8AC1-C96ADB88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1130-4545-48F6-97B3-B3F57F69B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5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DA30A-BDDC-41D1-F6ED-B5055DDF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4A080D-2C73-F525-D27F-0D82DE7A0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7AD67-8162-8F92-B485-B8A9E7A1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4BA8-516E-4236-AA8E-440ECC2C7B9D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2DE38-592E-E975-634F-4F8E3170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F30D4-860B-6C1E-84ED-38D85D65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1130-4545-48F6-97B3-B3F57F69B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8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5B1751-6968-16DB-43D8-23EA819D1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A90BC3-175B-64AD-945C-14FD1B308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1266C-4161-1DE7-1BB1-DAC294C1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4BA8-516E-4236-AA8E-440ECC2C7B9D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58ABA-32C4-4BC2-555E-C9153511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3AECA-6DE2-3344-E1FA-449B394A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1130-4545-48F6-97B3-B3F57F69B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7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D71F3-3F06-A5CF-F2BE-BB32AB49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EC81A-AFB0-0AF4-91A5-6AA87B55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41E14-9552-09DD-C774-E2B18C3C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4BA8-516E-4236-AA8E-440ECC2C7B9D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6613B-919E-C37C-4C49-05FB3A26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F29B3-E69A-E831-F3D8-006474E6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1130-4545-48F6-97B3-B3F57F69B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5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42526-E69A-20E8-F979-2CCD6017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27E820-CDD9-9E3B-E27B-AFEF8AF23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A8640-37DB-437D-CC9B-C367771E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4BA8-516E-4236-AA8E-440ECC2C7B9D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C959A-FF67-2AA7-647D-930045B7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65A0E-B400-C542-ABAF-735BF91D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1130-4545-48F6-97B3-B3F57F69B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5F095-F569-DEF7-5AEC-D0EDEFE2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97C62-A6DA-3F61-3AD8-3223B88BD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F68FAA-F795-316B-F792-C0F781581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49807-C2AD-4708-B77A-3C08BC61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4BA8-516E-4236-AA8E-440ECC2C7B9D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D2044-5A64-F276-01A8-4F4A7D9A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CFC88-D3C9-2743-B177-AEB88838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1130-4545-48F6-97B3-B3F57F69B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1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F19F1-2D22-1D2A-A29A-C374E06C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B2C28-157D-C3A6-0DA9-7E64635CF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9467E8-9601-2888-DF25-FFCCEA74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0AAFB9-BB38-C764-1740-E6FC71673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FC126F-1D22-686E-F6C9-190BCEDB9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EC9487-C957-F8CA-5345-C282CEE8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4BA8-516E-4236-AA8E-440ECC2C7B9D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43006F-5C39-ADE2-E6E2-2C8914D1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728E49-F045-0F3D-E879-169C3E74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1130-4545-48F6-97B3-B3F57F69B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5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E1B0C-AF47-0E83-6862-6B3C285F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5F2EA7-E74E-02B8-8CBA-AA43DF15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4BA8-516E-4236-AA8E-440ECC2C7B9D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D8A988-555B-D9B1-21CC-013926C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655F49-8A6F-F37E-B799-1050CB08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1130-4545-48F6-97B3-B3F57F69B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3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E7CF0E-B334-0FB7-2187-94E04FE9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4BA8-516E-4236-AA8E-440ECC2C7B9D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FA2B7A-6BB6-00ED-0E73-D18CD718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76FFD6-08A3-7374-3F1E-86AC3365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1130-4545-48F6-97B3-B3F57F69B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7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88FF2-FC99-4330-A9C6-459FBA92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E357E-9847-0E6E-FC17-5750DC51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6267E-164C-ECB5-EED0-77FF263BC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82BD0-5B64-6C62-185A-47DFED24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4BA8-516E-4236-AA8E-440ECC2C7B9D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87F2E-6EF3-07EC-C8D0-E3740C28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837F3-7C4B-D68E-E514-D00A7FA3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1130-4545-48F6-97B3-B3F57F69B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0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562C5-25A9-4DF0-EE98-F840B85C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7F7672-5FF5-A140-D70A-DE81CF67B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9B82F5-558E-B477-752C-628D3AAF7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9DD80-D211-1461-BE87-CB910643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4BA8-516E-4236-AA8E-440ECC2C7B9D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DCC63-76BD-7FEB-2BAB-55B504CD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8A383-C3B5-2E9C-9CC1-49CED0DD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1130-4545-48F6-97B3-B3F57F69B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3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69D99-4D31-2157-81FE-228726CC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330ED-9610-DAED-6D99-467818D6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4E9CF-89FD-AAF6-EEFC-AC2881967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F4BA8-516E-4236-AA8E-440ECC2C7B9D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2E839-3C6A-7514-67AE-E2471DDF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0B6EA-8E25-AD32-98D0-50EBE3C2C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1130-4545-48F6-97B3-B3F57F69B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1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36117-1DE7-737A-7D08-312EE346B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生物物理期末报告</a:t>
            </a:r>
            <a:br>
              <a:rPr lang="en-US" altLang="zh-CN" dirty="0"/>
            </a:br>
            <a:r>
              <a:rPr lang="zh-CN" altLang="en-US" dirty="0"/>
              <a:t>病毒衣壳形状的相关物理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59422A-5F89-AA00-EC02-FDF26170B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郭力豪</a:t>
            </a:r>
            <a:endParaRPr lang="en-US" altLang="zh-CN" dirty="0"/>
          </a:p>
          <a:p>
            <a:r>
              <a:rPr lang="en-US" altLang="zh-CN" dirty="0"/>
              <a:t>2024.6.13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50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65178-F72F-BF5A-90C5-8993B08F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病毒衣壳的分类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B7EBD-A480-A45D-13AA-992404CA8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0465" cy="4351338"/>
          </a:xfrm>
        </p:spPr>
        <p:txBody>
          <a:bodyPr/>
          <a:lstStyle/>
          <a:p>
            <a:r>
              <a:rPr lang="zh-CN" altLang="en-US" dirty="0"/>
              <a:t>一个完整的病毒颗粒是由蛋白质组成的具有保护功能的</a:t>
            </a:r>
            <a:r>
              <a:rPr lang="zh-CN" altLang="en-US" dirty="0">
                <a:highlight>
                  <a:srgbClr val="FFFF00"/>
                </a:highlight>
              </a:rPr>
              <a:t>衣壳</a:t>
            </a:r>
            <a:r>
              <a:rPr lang="zh-CN" altLang="en-US" dirty="0"/>
              <a:t>和衣壳所包住的核酸组成。</a:t>
            </a:r>
            <a:endParaRPr lang="en-US" altLang="zh-CN" dirty="0"/>
          </a:p>
          <a:p>
            <a:r>
              <a:rPr lang="zh-CN" altLang="en-US" dirty="0"/>
              <a:t>构成衣壳的单一蛋白质亚基称为</a:t>
            </a:r>
            <a:r>
              <a:rPr lang="zh-CN" altLang="en-US" dirty="0">
                <a:highlight>
                  <a:srgbClr val="FFFF00"/>
                </a:highlight>
              </a:rPr>
              <a:t>壳粒</a:t>
            </a:r>
            <a:r>
              <a:rPr lang="zh-CN" altLang="en-US" dirty="0"/>
              <a:t>，而壳粒的类型取决于衣壳中的位置。</a:t>
            </a:r>
            <a:endParaRPr lang="en-US" altLang="zh-CN" dirty="0"/>
          </a:p>
          <a:p>
            <a:r>
              <a:rPr lang="zh-CN" altLang="en-US" dirty="0"/>
              <a:t>根据衣壳的形态，大致有如下几种分类</a:t>
            </a:r>
            <a:endParaRPr lang="en-US" altLang="zh-CN" dirty="0"/>
          </a:p>
          <a:p>
            <a:pPr lvl="1"/>
            <a:r>
              <a:rPr lang="zh-CN" altLang="en-US" dirty="0"/>
              <a:t>螺旋形（烟草花叶病毒）</a:t>
            </a:r>
            <a:endParaRPr lang="en-US" altLang="zh-CN" dirty="0"/>
          </a:p>
          <a:p>
            <a:pPr lvl="1"/>
            <a:r>
              <a:rPr lang="zh-CN" altLang="en-US" dirty="0"/>
              <a:t>正二十面体形（腺病毒）</a:t>
            </a:r>
            <a:endParaRPr lang="en-US" altLang="zh-CN" dirty="0"/>
          </a:p>
          <a:p>
            <a:pPr lvl="1"/>
            <a:r>
              <a:rPr lang="zh-CN" altLang="en-US" dirty="0"/>
              <a:t>复合型（噬菌体）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EBE123-8264-5FE5-2BAB-B4F920765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939" y="365125"/>
            <a:ext cx="35623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366C80-A0DC-9CDD-E901-C99053310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800" y="4001294"/>
            <a:ext cx="2489265" cy="242247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3CEC3F-7823-8CB7-E76C-A81500F64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7"/>
          <a:stretch/>
        </p:blipFill>
        <p:spPr bwMode="auto">
          <a:xfrm>
            <a:off x="9381505" y="3836864"/>
            <a:ext cx="2063957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85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0344-CC26-A19A-6581-2FC062F9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正二十面体型衣壳的几何结构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A7128-4298-FA69-4577-89187550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7611"/>
          </a:xfrm>
        </p:spPr>
        <p:txBody>
          <a:bodyPr/>
          <a:lstStyle/>
          <a:p>
            <a:r>
              <a:rPr lang="zh-CN" altLang="en-US" dirty="0"/>
              <a:t>用点象征壳粒。则这些点在封闭面上形成“晶格”。</a:t>
            </a:r>
            <a:endParaRPr lang="en-US" altLang="zh-CN" dirty="0"/>
          </a:p>
          <a:p>
            <a:r>
              <a:rPr lang="zh-CN" altLang="en-US" dirty="0"/>
              <a:t>无法形成完美的密堆积三角晶格</a:t>
            </a:r>
            <a:r>
              <a:rPr lang="en-US" altLang="zh-CN" dirty="0"/>
              <a:t>——</a:t>
            </a:r>
            <a:r>
              <a:rPr lang="zh-CN" altLang="en-US" dirty="0">
                <a:highlight>
                  <a:srgbClr val="FFFF00"/>
                </a:highlight>
              </a:rPr>
              <a:t>几何阻挫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欧拉定理 </a:t>
            </a:r>
            <a:r>
              <a:rPr lang="en-US" altLang="zh-CN" dirty="0"/>
              <a:t>V-E+F=2</a:t>
            </a:r>
            <a:r>
              <a:rPr lang="zh-CN" altLang="en-US" dirty="0"/>
              <a:t>。认为每个面均为三角形，则</a:t>
            </a:r>
            <a:r>
              <a:rPr lang="en-US" altLang="zh-CN" dirty="0"/>
              <a:t>E=3F/2</a:t>
            </a:r>
            <a:r>
              <a:rPr lang="zh-CN" altLang="en-US" dirty="0"/>
              <a:t>。故</a:t>
            </a:r>
            <a:r>
              <a:rPr lang="en-US" altLang="zh-CN" dirty="0"/>
              <a:t>3V=6+E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若是完美的三角晶格，应有每个点连六条边：</a:t>
            </a:r>
            <a:r>
              <a:rPr lang="en-US" altLang="zh-CN" dirty="0"/>
              <a:t>6V=2E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这里</a:t>
            </a:r>
            <a:r>
              <a:rPr lang="en-US" altLang="zh-CN" dirty="0"/>
              <a:t>6(V-12)+5×12=2E</a:t>
            </a:r>
            <a:r>
              <a:rPr lang="zh-CN" altLang="en-US" dirty="0"/>
              <a:t>，意味着有</a:t>
            </a:r>
            <a:r>
              <a:rPr lang="en-US" altLang="zh-CN" dirty="0"/>
              <a:t>12</a:t>
            </a:r>
            <a:r>
              <a:rPr lang="zh-CN" altLang="en-US" dirty="0"/>
              <a:t>个点只能连五条边 </a:t>
            </a:r>
            <a:r>
              <a:rPr lang="en-US" altLang="zh-CN" dirty="0"/>
              <a:t>⇒ </a:t>
            </a:r>
            <a:r>
              <a:rPr lang="zh-CN" altLang="en-US" dirty="0">
                <a:highlight>
                  <a:srgbClr val="FFFF00"/>
                </a:highlight>
              </a:rPr>
              <a:t>缺陷</a:t>
            </a:r>
            <a:endParaRPr lang="en-US" altLang="zh-CN" dirty="0">
              <a:highlight>
                <a:srgbClr val="FFFF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CBC8C3-7A89-F107-5964-F44FD3FE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069" y="4356758"/>
            <a:ext cx="2795936" cy="21875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8F1677-8485-3A49-398A-32370B6963E7}"/>
              </a:ext>
            </a:extLst>
          </p:cNvPr>
          <p:cNvSpPr txBox="1"/>
          <p:nvPr/>
        </p:nvSpPr>
        <p:spPr>
          <a:xfrm>
            <a:off x="838200" y="4073236"/>
            <a:ext cx="4274127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正二十面体有</a:t>
            </a:r>
            <a:r>
              <a:rPr lang="en-US" altLang="zh-CN" sz="2800" dirty="0"/>
              <a:t>12</a:t>
            </a:r>
            <a:r>
              <a:rPr lang="zh-CN" altLang="en-US" sz="2800" dirty="0"/>
              <a:t>个顶点，正好对应</a:t>
            </a:r>
            <a:r>
              <a:rPr lang="en-US" altLang="zh-CN" sz="2800" dirty="0">
                <a:highlight>
                  <a:srgbClr val="FFFF00"/>
                </a:highlight>
              </a:rPr>
              <a:t>12</a:t>
            </a:r>
            <a:r>
              <a:rPr lang="zh-CN" altLang="en-US" sz="2800" dirty="0">
                <a:highlight>
                  <a:srgbClr val="FFFF00"/>
                </a:highlight>
              </a:rPr>
              <a:t>个缺陷</a:t>
            </a:r>
            <a:r>
              <a:rPr lang="zh-CN" altLang="en-US" sz="2800" dirty="0"/>
              <a:t>均匀分布在球面上。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ED67DD-DFE3-B3B7-1D7B-D0432A17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11" y="4178374"/>
            <a:ext cx="3719727" cy="25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1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CD156-3577-36C4-E955-9D8366F5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正二十面体型衣壳的几何结构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29CEC-2FE1-1444-6F77-BC62D68D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在病毒衣壳上，</a:t>
            </a:r>
            <a:r>
              <a:rPr lang="en-US" altLang="zh-CN" dirty="0"/>
              <a:t>12</a:t>
            </a:r>
            <a:r>
              <a:rPr lang="zh-CN" altLang="en-US" dirty="0"/>
              <a:t>个缺陷一般由与其他壳粒不同的蛋白充当</a:t>
            </a:r>
            <a:endParaRPr lang="en-US" altLang="zh-CN" dirty="0"/>
          </a:p>
          <a:p>
            <a:r>
              <a:rPr lang="zh-CN" altLang="en-US" dirty="0"/>
              <a:t>余下的壳粒怎么排布？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Caspar</a:t>
            </a:r>
            <a:r>
              <a:rPr lang="zh-CN" altLang="en-US" dirty="0"/>
              <a:t>和</a:t>
            </a:r>
            <a:r>
              <a:rPr lang="en-US" altLang="zh-CN" dirty="0"/>
              <a:t>Klug</a:t>
            </a:r>
            <a:r>
              <a:rPr lang="zh-CN" altLang="en-US" dirty="0"/>
              <a:t>提出用两个数字描述壳粒排布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634D3E-7180-7974-A63F-1894383E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86" y="3729975"/>
            <a:ext cx="5032865" cy="23622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17AAD6-74F2-65C3-05A9-3290E9631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128" y="3858388"/>
            <a:ext cx="2182531" cy="22338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E103A5-9423-C4B8-A0A2-7098ABBE7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573" y="3858388"/>
            <a:ext cx="2183336" cy="2233818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EE90A7-67C3-6782-EAF4-6BA0F2686435}"/>
              </a:ext>
            </a:extLst>
          </p:cNvPr>
          <p:cNvCxnSpPr/>
          <p:nvPr/>
        </p:nvCxnSpPr>
        <p:spPr>
          <a:xfrm flipV="1">
            <a:off x="6584868" y="4376057"/>
            <a:ext cx="599703" cy="3206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B020B70-6F5C-CBC8-9719-DE08CA0B90D9}"/>
              </a:ext>
            </a:extLst>
          </p:cNvPr>
          <p:cNvCxnSpPr/>
          <p:nvPr/>
        </p:nvCxnSpPr>
        <p:spPr>
          <a:xfrm>
            <a:off x="7137070" y="4019797"/>
            <a:ext cx="53439" cy="3443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F570017-8797-A771-14DD-FC5C78C43A2C}"/>
              </a:ext>
            </a:extLst>
          </p:cNvPr>
          <p:cNvCxnSpPr/>
          <p:nvPr/>
        </p:nvCxnSpPr>
        <p:spPr>
          <a:xfrm flipV="1">
            <a:off x="9114312" y="4494810"/>
            <a:ext cx="575953" cy="3503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AE2E5C9-5DFF-6F22-9514-2B5B9E6FE038}"/>
              </a:ext>
            </a:extLst>
          </p:cNvPr>
          <p:cNvCxnSpPr>
            <a:cxnSpLocks/>
          </p:cNvCxnSpPr>
          <p:nvPr/>
        </p:nvCxnSpPr>
        <p:spPr>
          <a:xfrm>
            <a:off x="9642764" y="3960421"/>
            <a:ext cx="47501" cy="5343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74DFC99-3E28-2485-4AAD-94A566A352B3}"/>
              </a:ext>
            </a:extLst>
          </p:cNvPr>
          <p:cNvSpPr txBox="1"/>
          <p:nvPr/>
        </p:nvSpPr>
        <p:spPr>
          <a:xfrm>
            <a:off x="6721434" y="631767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64DEB4-5FBA-A3DF-A063-933ADB2267CB}"/>
              </a:ext>
            </a:extLst>
          </p:cNvPr>
          <p:cNvSpPr txBox="1"/>
          <p:nvPr/>
        </p:nvSpPr>
        <p:spPr>
          <a:xfrm>
            <a:off x="9020831" y="631767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3613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CBC7C6-2267-2F1A-03A5-2622AC3EE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0" t="11707"/>
          <a:stretch/>
        </p:blipFill>
        <p:spPr>
          <a:xfrm>
            <a:off x="4694695" y="4065508"/>
            <a:ext cx="2673944" cy="25906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958DB5-F73E-D479-984F-C2FC64F4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点缺陷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5493EE-A3B4-A92F-E7DF-5A565AC33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连续弹性体角度看，点缺陷就是指向序参量的奇点。</a:t>
                </a:r>
                <a:endParaRPr lang="en-US" altLang="zh-CN" dirty="0"/>
              </a:p>
              <a:p>
                <a:r>
                  <a:rPr lang="zh-CN" altLang="en-US" dirty="0"/>
                  <a:t>以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拉伸弹性能</a:t>
                </a:r>
                <a:r>
                  <a:rPr lang="zh-CN" altLang="en-US" dirty="0"/>
                  <a:t>为主。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Const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𝜃𝜃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靠近的两个缺陷能量总是大于两个单独的缺陷：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&gt;2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𝜃𝜃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>
                    <a:highlight>
                      <a:srgbClr val="FFFF00"/>
                    </a:highlight>
                  </a:rPr>
                  <a:t>小球面</a:t>
                </a:r>
                <a:r>
                  <a:rPr lang="zh-CN" altLang="en-US" dirty="0"/>
                  <a:t>上同理，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故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个缺陷总是相互远离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⇒ </a:t>
                </a:r>
                <a:r>
                  <a:rPr lang="zh-CN" altLang="en-US" dirty="0"/>
                  <a:t>正二十面体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5493EE-A3B4-A92F-E7DF-5A565AC33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60549E9-7F69-5F17-A2B7-F516A3395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39" y="4142694"/>
            <a:ext cx="4566062" cy="25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841B6-9D72-6AF7-03E3-B6FDD2F4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正二十面体型衣壳的屈曲转变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23F974-0074-37C5-D51E-AFB7DDD67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小病毒呈圆形，大病毒出现尖角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多瘤病毒（直径</a:t>
                </a:r>
                <a:r>
                  <a:rPr lang="en-US" altLang="zh-CN" dirty="0"/>
                  <a:t>440</a:t>
                </a:r>
                <a:r>
                  <a:rPr lang="zh-CN" altLang="en-US" dirty="0"/>
                  <a:t>埃）是圆形的，疱疹病毒（直径</a:t>
                </a:r>
                <a:r>
                  <a:rPr lang="en-US" altLang="zh-CN" dirty="0"/>
                  <a:t>1450</a:t>
                </a:r>
                <a:r>
                  <a:rPr lang="zh-CN" altLang="en-US" dirty="0"/>
                  <a:t>埃）则是多面形</a:t>
                </a:r>
                <a:endParaRPr lang="en-US" altLang="zh-CN" dirty="0"/>
              </a:p>
              <a:p>
                <a:r>
                  <a:rPr lang="zh-CN" altLang="en-US" dirty="0"/>
                  <a:t>用弹性理论分析，近似为比较平面和锥面的能量差</a:t>
                </a:r>
                <a:endParaRPr lang="en-US" altLang="zh-CN" dirty="0"/>
              </a:p>
              <a:p>
                <a:r>
                  <a:rPr lang="zh-CN" altLang="en-US" dirty="0"/>
                  <a:t>锥角能量主要为薄板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弯曲弹性能</a:t>
                </a:r>
                <a:r>
                  <a:rPr lang="zh-CN" altLang="en-US" dirty="0"/>
                  <a:t>，曲率半径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不取下限，因为能量发散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事实上在顶点处应为光滑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的以减少能量。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23F974-0074-37C5-D51E-AFB7DDD67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8B28875-7EB7-6D52-8546-B2648634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469" y="4001294"/>
            <a:ext cx="3853531" cy="21304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B5F887-3DD7-715E-77D2-B9EE5FA67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517" y="4653791"/>
            <a:ext cx="1200318" cy="14098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8048DE-8320-F51D-61BC-D88F3D0B4A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7" t="21815" b="2213"/>
          <a:stretch/>
        </p:blipFill>
        <p:spPr>
          <a:xfrm>
            <a:off x="5529956" y="4509925"/>
            <a:ext cx="1831485" cy="15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4DD35-231F-C9F8-F4AC-8D83E461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正二十面体型衣壳的屈曲转变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836DE8-2D00-8E30-992B-C89057D07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plane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cone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小衣壳更接近与圆形</a:t>
                </a:r>
                <a:endParaRPr lang="en-US" altLang="zh-CN" dirty="0"/>
              </a:p>
              <a:p>
                <a:r>
                  <a:rPr lang="zh-CN" altLang="en-US" dirty="0"/>
                  <a:t>大衣壳更接近与正二十面体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836DE8-2D00-8E30-992B-C89057D07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4F422E1-057C-A839-CBE5-03CBBDD0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55" y="2902350"/>
            <a:ext cx="4223583" cy="32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5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0B290-EB6B-A558-D59F-9C8737F0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73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17306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459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生物物理期末报告 病毒衣壳形状的相关物理</vt:lpstr>
      <vt:lpstr>病毒衣壳的分类</vt:lpstr>
      <vt:lpstr>正二十面体型衣壳的几何结构</vt:lpstr>
      <vt:lpstr>正二十面体型衣壳的几何结构</vt:lpstr>
      <vt:lpstr>点缺陷</vt:lpstr>
      <vt:lpstr>正二十面体型衣壳的屈曲转变</vt:lpstr>
      <vt:lpstr>正二十面体型衣壳的屈曲转变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Lyhow Goo</dc:creator>
  <cp:lastModifiedBy>Lyhow Goo</cp:lastModifiedBy>
  <cp:revision>10</cp:revision>
  <dcterms:created xsi:type="dcterms:W3CDTF">2024-06-09T12:41:57Z</dcterms:created>
  <dcterms:modified xsi:type="dcterms:W3CDTF">2024-06-10T01:27:45Z</dcterms:modified>
</cp:coreProperties>
</file>