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B3C2F-111D-494C-B663-2C4C47C774C5}"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D5256-5F23-4127-BF1B-6EE248AA51AE}" type="slidenum">
              <a:rPr lang="zh-CN" altLang="en-US" smtClean="0"/>
              <a:t>‹#›</a:t>
            </a:fld>
            <a:endParaRPr lang="zh-CN" altLang="en-US"/>
          </a:p>
        </p:txBody>
      </p:sp>
    </p:spTree>
    <p:extLst>
      <p:ext uri="{BB962C8B-B14F-4D97-AF65-F5344CB8AC3E}">
        <p14:creationId xmlns:p14="http://schemas.microsoft.com/office/powerpoint/2010/main" val="168161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6A5D2-F85B-82DE-E0EA-70C05709FC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B5DDBA-E6B5-3E0D-EA15-434832962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CFAB8C-0B37-49B8-A815-C450B83FA4A2}"/>
              </a:ext>
            </a:extLst>
          </p:cNvPr>
          <p:cNvSpPr>
            <a:spLocks noGrp="1"/>
          </p:cNvSpPr>
          <p:nvPr>
            <p:ph type="dt" sz="half" idx="10"/>
          </p:nvPr>
        </p:nvSpPr>
        <p:spPr/>
        <p:txBody>
          <a:bodyPr/>
          <a:lstStyle/>
          <a:p>
            <a:fld id="{97CEA30E-01A5-4357-BB83-700390F48307}" type="datetime1">
              <a:rPr lang="zh-CN" altLang="en-US" smtClean="0"/>
              <a:t>2024/5/29</a:t>
            </a:fld>
            <a:endParaRPr lang="zh-CN" altLang="en-US"/>
          </a:p>
        </p:txBody>
      </p:sp>
      <p:sp>
        <p:nvSpPr>
          <p:cNvPr id="5" name="页脚占位符 4">
            <a:extLst>
              <a:ext uri="{FF2B5EF4-FFF2-40B4-BE49-F238E27FC236}">
                <a16:creationId xmlns:a16="http://schemas.microsoft.com/office/drawing/2014/main" id="{BD3CB5D8-6830-01FB-4AB1-DFCAE1116A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D59801-C1D6-343B-2188-CA998FD53196}"/>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138804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CF994-54F3-C66B-2771-53DC11B661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72654F-0D8D-77A9-B07F-E7DB01E00F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8A51EA-965D-878B-AB89-0D23C0CAA03D}"/>
              </a:ext>
            </a:extLst>
          </p:cNvPr>
          <p:cNvSpPr>
            <a:spLocks noGrp="1"/>
          </p:cNvSpPr>
          <p:nvPr>
            <p:ph type="dt" sz="half" idx="10"/>
          </p:nvPr>
        </p:nvSpPr>
        <p:spPr/>
        <p:txBody>
          <a:bodyPr/>
          <a:lstStyle/>
          <a:p>
            <a:fld id="{4EE563D5-F8D1-4DE9-8DFD-5EAFD94AA4E4}" type="datetime1">
              <a:rPr lang="zh-CN" altLang="en-US" smtClean="0"/>
              <a:t>2024/5/29</a:t>
            </a:fld>
            <a:endParaRPr lang="zh-CN" altLang="en-US"/>
          </a:p>
        </p:txBody>
      </p:sp>
      <p:sp>
        <p:nvSpPr>
          <p:cNvPr id="5" name="页脚占位符 4">
            <a:extLst>
              <a:ext uri="{FF2B5EF4-FFF2-40B4-BE49-F238E27FC236}">
                <a16:creationId xmlns:a16="http://schemas.microsoft.com/office/drawing/2014/main" id="{350B614E-59A0-3F8B-42DC-F3084F32ED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F7B4A5-F5FE-E578-2B8D-B35444FCC083}"/>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337836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956108-7CE5-944B-CA44-610974A8FF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8A49A1-E2B6-272C-682A-14DB1430A1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1C0687-6192-4641-7115-9103C04E61ED}"/>
              </a:ext>
            </a:extLst>
          </p:cNvPr>
          <p:cNvSpPr>
            <a:spLocks noGrp="1"/>
          </p:cNvSpPr>
          <p:nvPr>
            <p:ph type="dt" sz="half" idx="10"/>
          </p:nvPr>
        </p:nvSpPr>
        <p:spPr/>
        <p:txBody>
          <a:bodyPr/>
          <a:lstStyle/>
          <a:p>
            <a:fld id="{835B1128-6E03-42C0-A70C-AB88B105BB51}" type="datetime1">
              <a:rPr lang="zh-CN" altLang="en-US" smtClean="0"/>
              <a:t>2024/5/29</a:t>
            </a:fld>
            <a:endParaRPr lang="zh-CN" altLang="en-US"/>
          </a:p>
        </p:txBody>
      </p:sp>
      <p:sp>
        <p:nvSpPr>
          <p:cNvPr id="5" name="页脚占位符 4">
            <a:extLst>
              <a:ext uri="{FF2B5EF4-FFF2-40B4-BE49-F238E27FC236}">
                <a16:creationId xmlns:a16="http://schemas.microsoft.com/office/drawing/2014/main" id="{6B1950BD-8433-3B86-8C34-F123E69E1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ED7E27-B93B-3B1A-CC08-A76B46AC815A}"/>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248936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9FE64-6949-BC7C-F73D-849311D483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A3E65-82CC-0372-D12E-7FD873B2FA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C4E470-D0BE-420D-34DB-E38EC2B17E55}"/>
              </a:ext>
            </a:extLst>
          </p:cNvPr>
          <p:cNvSpPr>
            <a:spLocks noGrp="1"/>
          </p:cNvSpPr>
          <p:nvPr>
            <p:ph type="dt" sz="half" idx="10"/>
          </p:nvPr>
        </p:nvSpPr>
        <p:spPr/>
        <p:txBody>
          <a:bodyPr/>
          <a:lstStyle/>
          <a:p>
            <a:fld id="{D7C55734-7DBB-4D9A-B25B-A97E04531C8D}" type="datetime1">
              <a:rPr lang="zh-CN" altLang="en-US" smtClean="0"/>
              <a:t>2024/5/29</a:t>
            </a:fld>
            <a:endParaRPr lang="zh-CN" altLang="en-US"/>
          </a:p>
        </p:txBody>
      </p:sp>
      <p:sp>
        <p:nvSpPr>
          <p:cNvPr id="5" name="页脚占位符 4">
            <a:extLst>
              <a:ext uri="{FF2B5EF4-FFF2-40B4-BE49-F238E27FC236}">
                <a16:creationId xmlns:a16="http://schemas.microsoft.com/office/drawing/2014/main" id="{FE566CD4-4BCC-1348-CD5F-76A2F0CDEA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05A7DC-9F41-24C8-B004-2F359419C9AD}"/>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40515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3C18A-D4FC-6020-6045-7FBED8EA9D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EB11E6-9468-A41C-1AD2-AA0C8ECC1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D05DD4-CC53-0D8F-8620-319F41C330D9}"/>
              </a:ext>
            </a:extLst>
          </p:cNvPr>
          <p:cNvSpPr>
            <a:spLocks noGrp="1"/>
          </p:cNvSpPr>
          <p:nvPr>
            <p:ph type="dt" sz="half" idx="10"/>
          </p:nvPr>
        </p:nvSpPr>
        <p:spPr/>
        <p:txBody>
          <a:bodyPr/>
          <a:lstStyle/>
          <a:p>
            <a:fld id="{BB9358C1-933E-4AE3-8D5A-57227B1E26B9}" type="datetime1">
              <a:rPr lang="zh-CN" altLang="en-US" smtClean="0"/>
              <a:t>2024/5/29</a:t>
            </a:fld>
            <a:endParaRPr lang="zh-CN" altLang="en-US"/>
          </a:p>
        </p:txBody>
      </p:sp>
      <p:sp>
        <p:nvSpPr>
          <p:cNvPr id="5" name="页脚占位符 4">
            <a:extLst>
              <a:ext uri="{FF2B5EF4-FFF2-40B4-BE49-F238E27FC236}">
                <a16:creationId xmlns:a16="http://schemas.microsoft.com/office/drawing/2014/main" id="{2911D6DC-5DCE-A701-E4EB-427BC2054D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6EE18A-1D01-ACE6-3913-35C904B25784}"/>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14958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A0DB4-C66A-A666-918F-54D5F9C6D5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878E87-71E3-627D-93CA-C1B7FDE229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E427AE-3394-05FE-9732-8794EE48DC1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5BB2AC-B1FF-339E-E5D1-05F4FB6A9A72}"/>
              </a:ext>
            </a:extLst>
          </p:cNvPr>
          <p:cNvSpPr>
            <a:spLocks noGrp="1"/>
          </p:cNvSpPr>
          <p:nvPr>
            <p:ph type="dt" sz="half" idx="10"/>
          </p:nvPr>
        </p:nvSpPr>
        <p:spPr/>
        <p:txBody>
          <a:bodyPr/>
          <a:lstStyle/>
          <a:p>
            <a:fld id="{C25D932C-914D-4DC4-BD6C-36F2686F80FC}" type="datetime1">
              <a:rPr lang="zh-CN" altLang="en-US" smtClean="0"/>
              <a:t>2024/5/29</a:t>
            </a:fld>
            <a:endParaRPr lang="zh-CN" altLang="en-US"/>
          </a:p>
        </p:txBody>
      </p:sp>
      <p:sp>
        <p:nvSpPr>
          <p:cNvPr id="6" name="页脚占位符 5">
            <a:extLst>
              <a:ext uri="{FF2B5EF4-FFF2-40B4-BE49-F238E27FC236}">
                <a16:creationId xmlns:a16="http://schemas.microsoft.com/office/drawing/2014/main" id="{0C84F4DD-CF93-120B-A3AF-4DC599B527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4DFF22-7905-0E5D-938B-6B74B85A62DD}"/>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10508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B37ED-7292-1A58-E1B5-4AC1C7F79E3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483D87-3794-50C7-DC72-7A71EE4CC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A75257-8190-F700-A97F-7934CE76A22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F6EBF4-5C81-6FF6-0FA8-33A2BDE40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7500DB3-74C3-E074-4B5C-0EDAA8778D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BEE640-E745-7B2F-B21A-10A0E514B5A2}"/>
              </a:ext>
            </a:extLst>
          </p:cNvPr>
          <p:cNvSpPr>
            <a:spLocks noGrp="1"/>
          </p:cNvSpPr>
          <p:nvPr>
            <p:ph type="dt" sz="half" idx="10"/>
          </p:nvPr>
        </p:nvSpPr>
        <p:spPr/>
        <p:txBody>
          <a:bodyPr/>
          <a:lstStyle/>
          <a:p>
            <a:fld id="{146804E8-4196-405E-A5B2-2292407E0DEF}" type="datetime1">
              <a:rPr lang="zh-CN" altLang="en-US" smtClean="0"/>
              <a:t>2024/5/29</a:t>
            </a:fld>
            <a:endParaRPr lang="zh-CN" altLang="en-US"/>
          </a:p>
        </p:txBody>
      </p:sp>
      <p:sp>
        <p:nvSpPr>
          <p:cNvPr id="8" name="页脚占位符 7">
            <a:extLst>
              <a:ext uri="{FF2B5EF4-FFF2-40B4-BE49-F238E27FC236}">
                <a16:creationId xmlns:a16="http://schemas.microsoft.com/office/drawing/2014/main" id="{21F77F4E-EF5D-0162-FE08-E10962F861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50803A-2DFB-5CF4-35C3-2968034CE4B8}"/>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320512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15251-BE3E-F063-4D73-610D03BD36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B69698-C5CE-796D-4CF9-8EFB35EF7AF2}"/>
              </a:ext>
            </a:extLst>
          </p:cNvPr>
          <p:cNvSpPr>
            <a:spLocks noGrp="1"/>
          </p:cNvSpPr>
          <p:nvPr>
            <p:ph type="dt" sz="half" idx="10"/>
          </p:nvPr>
        </p:nvSpPr>
        <p:spPr/>
        <p:txBody>
          <a:bodyPr/>
          <a:lstStyle/>
          <a:p>
            <a:fld id="{E90F4A2E-31E0-439F-A444-11BB9C03091F}" type="datetime1">
              <a:rPr lang="zh-CN" altLang="en-US" smtClean="0"/>
              <a:t>2024/5/29</a:t>
            </a:fld>
            <a:endParaRPr lang="zh-CN" altLang="en-US"/>
          </a:p>
        </p:txBody>
      </p:sp>
      <p:sp>
        <p:nvSpPr>
          <p:cNvPr id="4" name="页脚占位符 3">
            <a:extLst>
              <a:ext uri="{FF2B5EF4-FFF2-40B4-BE49-F238E27FC236}">
                <a16:creationId xmlns:a16="http://schemas.microsoft.com/office/drawing/2014/main" id="{527A90AE-4F03-1735-5CC9-9D8D1073D7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71FA40-24BC-CB35-B958-0A33FD912EA4}"/>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165102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0DD5A9-33EE-945E-B9FB-1887735A2B36}"/>
              </a:ext>
            </a:extLst>
          </p:cNvPr>
          <p:cNvSpPr>
            <a:spLocks noGrp="1"/>
          </p:cNvSpPr>
          <p:nvPr>
            <p:ph type="dt" sz="half" idx="10"/>
          </p:nvPr>
        </p:nvSpPr>
        <p:spPr/>
        <p:txBody>
          <a:bodyPr/>
          <a:lstStyle/>
          <a:p>
            <a:fld id="{0565F5F6-C203-4CBF-A56B-DD1C0AED8EF7}" type="datetime1">
              <a:rPr lang="zh-CN" altLang="en-US" smtClean="0"/>
              <a:t>2024/5/29</a:t>
            </a:fld>
            <a:endParaRPr lang="zh-CN" altLang="en-US"/>
          </a:p>
        </p:txBody>
      </p:sp>
      <p:sp>
        <p:nvSpPr>
          <p:cNvPr id="3" name="页脚占位符 2">
            <a:extLst>
              <a:ext uri="{FF2B5EF4-FFF2-40B4-BE49-F238E27FC236}">
                <a16:creationId xmlns:a16="http://schemas.microsoft.com/office/drawing/2014/main" id="{3B1B5B07-20B1-1110-B0D0-3B60F1DC18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E1AD7B-1194-FD68-5D67-9AB5D063E18A}"/>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427031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84915-EFBF-AF1C-1767-7CFBBEEC8C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13AE3F-EB6F-D036-5669-2B7831F0D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EFA2D6-8568-2C25-CBC4-5EE9904C0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816E9B-C31B-A0DF-3B55-E7448D7E9FA3}"/>
              </a:ext>
            </a:extLst>
          </p:cNvPr>
          <p:cNvSpPr>
            <a:spLocks noGrp="1"/>
          </p:cNvSpPr>
          <p:nvPr>
            <p:ph type="dt" sz="half" idx="10"/>
          </p:nvPr>
        </p:nvSpPr>
        <p:spPr/>
        <p:txBody>
          <a:bodyPr/>
          <a:lstStyle/>
          <a:p>
            <a:fld id="{700D3FB4-69F9-43FC-9B91-79E9BC70A709}" type="datetime1">
              <a:rPr lang="zh-CN" altLang="en-US" smtClean="0"/>
              <a:t>2024/5/29</a:t>
            </a:fld>
            <a:endParaRPr lang="zh-CN" altLang="en-US"/>
          </a:p>
        </p:txBody>
      </p:sp>
      <p:sp>
        <p:nvSpPr>
          <p:cNvPr id="6" name="页脚占位符 5">
            <a:extLst>
              <a:ext uri="{FF2B5EF4-FFF2-40B4-BE49-F238E27FC236}">
                <a16:creationId xmlns:a16="http://schemas.microsoft.com/office/drawing/2014/main" id="{BD2560DC-7E2B-7C17-9F5D-73570E1E82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47A8C1-DD5A-372B-5B31-55BB0D9BF510}"/>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233042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170-BE54-C0A2-98FC-F098A21535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3F45B7A-4AE5-0E84-6318-DFCBEA306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27B9E0-342C-4E5A-8772-8695D42D5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AAE983-AC37-661C-E029-7269E3461ADF}"/>
              </a:ext>
            </a:extLst>
          </p:cNvPr>
          <p:cNvSpPr>
            <a:spLocks noGrp="1"/>
          </p:cNvSpPr>
          <p:nvPr>
            <p:ph type="dt" sz="half" idx="10"/>
          </p:nvPr>
        </p:nvSpPr>
        <p:spPr/>
        <p:txBody>
          <a:bodyPr/>
          <a:lstStyle/>
          <a:p>
            <a:fld id="{1D90771B-0C5F-4D5E-8EAF-CC2510530E57}" type="datetime1">
              <a:rPr lang="zh-CN" altLang="en-US" smtClean="0"/>
              <a:t>2024/5/29</a:t>
            </a:fld>
            <a:endParaRPr lang="zh-CN" altLang="en-US"/>
          </a:p>
        </p:txBody>
      </p:sp>
      <p:sp>
        <p:nvSpPr>
          <p:cNvPr id="6" name="页脚占位符 5">
            <a:extLst>
              <a:ext uri="{FF2B5EF4-FFF2-40B4-BE49-F238E27FC236}">
                <a16:creationId xmlns:a16="http://schemas.microsoft.com/office/drawing/2014/main" id="{0020A009-5458-9399-6165-F07D1874EA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B49E4C-511C-0F05-98CD-D56FA256CFDF}"/>
              </a:ext>
            </a:extLst>
          </p:cNvPr>
          <p:cNvSpPr>
            <a:spLocks noGrp="1"/>
          </p:cNvSpPr>
          <p:nvPr>
            <p:ph type="sldNum" sz="quarter" idx="12"/>
          </p:nvPr>
        </p:nvSpPr>
        <p:spPr/>
        <p:txBody>
          <a:body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110420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3C8CD9-D436-7075-D5F0-A27C4A3B6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1C0272-0156-68BC-80C3-4E527FD20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7B09CC-3E8D-7C17-2A4C-D83CD2EF6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686E1-E9BB-49BE-B80D-0003D5AF337A}" type="datetime1">
              <a:rPr lang="zh-CN" altLang="en-US" smtClean="0"/>
              <a:t>2024/5/29</a:t>
            </a:fld>
            <a:endParaRPr lang="zh-CN" altLang="en-US"/>
          </a:p>
        </p:txBody>
      </p:sp>
      <p:sp>
        <p:nvSpPr>
          <p:cNvPr id="5" name="页脚占位符 4">
            <a:extLst>
              <a:ext uri="{FF2B5EF4-FFF2-40B4-BE49-F238E27FC236}">
                <a16:creationId xmlns:a16="http://schemas.microsoft.com/office/drawing/2014/main" id="{F3188465-5759-4B43-9E4E-18BED13B3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A407A3-53C4-9122-D9C3-35EAC3574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37E6E-FE8A-4F75-BAB2-719FE3CE2426}" type="slidenum">
              <a:rPr lang="zh-CN" altLang="en-US" smtClean="0"/>
              <a:t>‹#›</a:t>
            </a:fld>
            <a:endParaRPr lang="zh-CN" altLang="en-US"/>
          </a:p>
        </p:txBody>
      </p:sp>
    </p:spTree>
    <p:extLst>
      <p:ext uri="{BB962C8B-B14F-4D97-AF65-F5344CB8AC3E}">
        <p14:creationId xmlns:p14="http://schemas.microsoft.com/office/powerpoint/2010/main" val="140241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NUL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F3886-7038-0CBF-97CB-A878FB826434}"/>
              </a:ext>
            </a:extLst>
          </p:cNvPr>
          <p:cNvSpPr>
            <a:spLocks noGrp="1"/>
          </p:cNvSpPr>
          <p:nvPr>
            <p:ph type="ctrTitle"/>
          </p:nvPr>
        </p:nvSpPr>
        <p:spPr/>
        <p:txBody>
          <a:bodyPr/>
          <a:lstStyle/>
          <a:p>
            <a:r>
              <a:rPr lang="zh-CN" altLang="en-US" dirty="0"/>
              <a:t>量子霍尔效应</a:t>
            </a:r>
          </a:p>
        </p:txBody>
      </p:sp>
      <p:sp>
        <p:nvSpPr>
          <p:cNvPr id="3" name="副标题 2">
            <a:extLst>
              <a:ext uri="{FF2B5EF4-FFF2-40B4-BE49-F238E27FC236}">
                <a16:creationId xmlns:a16="http://schemas.microsoft.com/office/drawing/2014/main" id="{FD2C981E-E26F-CF7B-C0D6-23C58EB4025F}"/>
              </a:ext>
            </a:extLst>
          </p:cNvPr>
          <p:cNvSpPr>
            <a:spLocks noGrp="1"/>
          </p:cNvSpPr>
          <p:nvPr>
            <p:ph type="subTitle" idx="1"/>
          </p:nvPr>
        </p:nvSpPr>
        <p:spPr/>
        <p:txBody>
          <a:bodyPr/>
          <a:lstStyle/>
          <a:p>
            <a:r>
              <a:rPr lang="zh-CN" altLang="en-US" dirty="0"/>
              <a:t>陈柯旭 郭力豪</a:t>
            </a:r>
          </a:p>
        </p:txBody>
      </p:sp>
      <p:sp>
        <p:nvSpPr>
          <p:cNvPr id="4" name="灯片编号占位符 3">
            <a:extLst>
              <a:ext uri="{FF2B5EF4-FFF2-40B4-BE49-F238E27FC236}">
                <a16:creationId xmlns:a16="http://schemas.microsoft.com/office/drawing/2014/main" id="{8DDFBFBE-5BED-E76B-A48A-C491AF836F7A}"/>
              </a:ext>
            </a:extLst>
          </p:cNvPr>
          <p:cNvSpPr>
            <a:spLocks noGrp="1"/>
          </p:cNvSpPr>
          <p:nvPr>
            <p:ph type="sldNum" sz="quarter" idx="12"/>
          </p:nvPr>
        </p:nvSpPr>
        <p:spPr/>
        <p:txBody>
          <a:bodyPr/>
          <a:lstStyle/>
          <a:p>
            <a:fld id="{EC037E6E-FE8A-4F75-BAB2-719FE3CE2426}" type="slidenum">
              <a:rPr lang="zh-CN" altLang="en-US" smtClean="0"/>
              <a:t>1</a:t>
            </a:fld>
            <a:endParaRPr lang="zh-CN" altLang="en-US"/>
          </a:p>
        </p:txBody>
      </p:sp>
    </p:spTree>
    <p:extLst>
      <p:ext uri="{BB962C8B-B14F-4D97-AF65-F5344CB8AC3E}">
        <p14:creationId xmlns:p14="http://schemas.microsoft.com/office/powerpoint/2010/main" val="52203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EA792-8FFE-69AF-AA8A-58E6FC2F771B}"/>
              </a:ext>
            </a:extLst>
          </p:cNvPr>
          <p:cNvSpPr>
            <a:spLocks noGrp="1"/>
          </p:cNvSpPr>
          <p:nvPr>
            <p:ph type="title"/>
          </p:nvPr>
        </p:nvSpPr>
        <p:spPr>
          <a:xfrm>
            <a:off x="838200" y="365126"/>
            <a:ext cx="4790704" cy="1261794"/>
          </a:xfrm>
        </p:spPr>
        <p:txBody>
          <a:bodyPr/>
          <a:lstStyle/>
          <a:p>
            <a:r>
              <a:rPr lang="en-US" altLang="zh-CN" dirty="0"/>
              <a:t>FQHE</a:t>
            </a:r>
            <a:r>
              <a:rPr lang="zh-CN" altLang="en-US" dirty="0"/>
              <a:t>：实验简介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B569BF-47AA-5C2F-2667-9F67712DE365}"/>
                  </a:ext>
                </a:extLst>
              </p:cNvPr>
              <p:cNvSpPr>
                <a:spLocks noGrp="1"/>
              </p:cNvSpPr>
              <p:nvPr>
                <p:ph idx="1"/>
              </p:nvPr>
            </p:nvSpPr>
            <p:spPr>
              <a:xfrm>
                <a:off x="838200" y="1825625"/>
                <a:ext cx="5257800" cy="4351338"/>
              </a:xfrm>
            </p:spPr>
            <p:txBody>
              <a:bodyPr/>
              <a:lstStyle/>
              <a:p>
                <a:r>
                  <a:rPr lang="zh-CN" altLang="en-US" dirty="0"/>
                  <a:t>低温，强磁场下与整数霍尔效应类似的性质。</a:t>
                </a:r>
                <a:endParaRPr lang="en-US" altLang="zh-CN" dirty="0"/>
              </a:p>
              <a:p>
                <a:r>
                  <a:rPr lang="zh-CN" altLang="en-US" dirty="0"/>
                  <a:t>纵向电阻在填充因子</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m:rPr>
                            <m:sty m:val="p"/>
                          </m:rPr>
                          <a:rPr lang="en-US" altLang="zh-CN" i="1">
                            <a:latin typeface="Cambria Math" panose="02040503050406030204" pitchFamily="18" charset="0"/>
                          </a:rPr>
                          <m:t>m</m:t>
                        </m:r>
                      </m:den>
                    </m:f>
                    <m:r>
                      <a:rPr lang="zh-CN" altLang="en-US" i="1">
                        <a:latin typeface="Cambria Math" panose="02040503050406030204" pitchFamily="18" charset="0"/>
                      </a:rPr>
                      <m:t>处</m:t>
                    </m:r>
                  </m:oMath>
                </a14:m>
                <a:r>
                  <a:rPr lang="zh-CN" altLang="en-US" dirty="0"/>
                  <a:t>出现下降</a:t>
                </a:r>
                <a:endParaRPr lang="en-US" altLang="zh-CN" dirty="0"/>
              </a:p>
              <a:p>
                <a:r>
                  <a:rPr lang="zh-CN" altLang="en-US" dirty="0"/>
                  <a:t>霍尔电阻在填充因子</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m:rPr>
                            <m:sty m:val="p"/>
                          </m:rPr>
                          <a:rPr lang="en-US" altLang="zh-CN" i="1">
                            <a:latin typeface="Cambria Math" panose="02040503050406030204" pitchFamily="18" charset="0"/>
                          </a:rPr>
                          <m:t>m</m:t>
                        </m:r>
                      </m:den>
                    </m:f>
                    <m:r>
                      <a:rPr lang="zh-CN" altLang="en-US" i="1">
                        <a:latin typeface="Cambria Math" panose="02040503050406030204" pitchFamily="18" charset="0"/>
                      </a:rPr>
                      <m:t>处</m:t>
                    </m:r>
                  </m:oMath>
                </a14:m>
                <a:r>
                  <a:rPr lang="zh-CN" altLang="en-US" dirty="0"/>
                  <a:t>出现</a:t>
                </a:r>
                <a14:m>
                  <m:oMath xmlns:m="http://schemas.openxmlformats.org/officeDocument/2006/math">
                    <m:f>
                      <m:fPr>
                        <m:ctrlPr>
                          <a:rPr lang="en-US" altLang="zh-CN" i="1" dirty="0" smtClean="0">
                            <a:latin typeface="Cambria Math" panose="02040503050406030204" pitchFamily="18" charset="0"/>
                          </a:rPr>
                        </m:ctrlPr>
                      </m:fPr>
                      <m:num>
                        <m:r>
                          <m:rPr>
                            <m:sty m:val="p"/>
                          </m:rPr>
                          <a:rPr lang="en-US" altLang="zh-CN" i="1" dirty="0">
                            <a:latin typeface="Cambria Math" panose="02040503050406030204" pitchFamily="18" charset="0"/>
                          </a:rPr>
                          <m:t>m</m:t>
                        </m:r>
                        <m:r>
                          <a:rPr lang="en-US" altLang="zh-CN" b="0" i="1" dirty="0" smtClean="0">
                            <a:latin typeface="Cambria Math" panose="02040503050406030204" pitchFamily="18" charset="0"/>
                          </a:rPr>
                          <m:t>h</m:t>
                        </m:r>
                      </m:num>
                      <m:den>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e</m:t>
                            </m:r>
                          </m:e>
                          <m:sup>
                            <m:r>
                              <a:rPr lang="en-US" altLang="zh-CN" b="0" i="1" dirty="0" smtClean="0">
                                <a:latin typeface="Cambria Math" panose="02040503050406030204" pitchFamily="18" charset="0"/>
                              </a:rPr>
                              <m:t>2</m:t>
                            </m:r>
                          </m:sup>
                        </m:sSup>
                      </m:den>
                    </m:f>
                    <m:r>
                      <a:rPr lang="zh-CN" altLang="en-US" i="1" dirty="0">
                        <a:latin typeface="Cambria Math" panose="02040503050406030204" pitchFamily="18" charset="0"/>
                      </a:rPr>
                      <m:t>的</m:t>
                    </m:r>
                  </m:oMath>
                </a14:m>
                <a:r>
                  <a:rPr lang="zh-CN" altLang="en-US" dirty="0"/>
                  <a:t>平台，</a:t>
                </a:r>
              </a:p>
            </p:txBody>
          </p:sp>
        </mc:Choice>
        <mc:Fallback xmlns="">
          <p:sp>
            <p:nvSpPr>
              <p:cNvPr id="3" name="内容占位符 2">
                <a:extLst>
                  <a:ext uri="{FF2B5EF4-FFF2-40B4-BE49-F238E27FC236}">
                    <a16:creationId xmlns:a16="http://schemas.microsoft.com/office/drawing/2014/main" id="{54B569BF-47AA-5C2F-2667-9F67712DE365}"/>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2088" t="-252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8EA5C26-21C2-1ADF-EAB2-20C36468567E}"/>
              </a:ext>
            </a:extLst>
          </p:cNvPr>
          <p:cNvPicPr>
            <a:picLocks noChangeAspect="1"/>
          </p:cNvPicPr>
          <p:nvPr/>
        </p:nvPicPr>
        <p:blipFill rotWithShape="1">
          <a:blip r:embed="rId3"/>
          <a:srcRect t="-1" r="6608" b="-147"/>
          <a:stretch/>
        </p:blipFill>
        <p:spPr>
          <a:xfrm>
            <a:off x="5932232" y="1060908"/>
            <a:ext cx="5974633" cy="4736183"/>
          </a:xfrm>
          <a:prstGeom prst="rect">
            <a:avLst/>
          </a:prstGeom>
        </p:spPr>
      </p:pic>
      <p:sp>
        <p:nvSpPr>
          <p:cNvPr id="4" name="灯片编号占位符 3">
            <a:extLst>
              <a:ext uri="{FF2B5EF4-FFF2-40B4-BE49-F238E27FC236}">
                <a16:creationId xmlns:a16="http://schemas.microsoft.com/office/drawing/2014/main" id="{F3351C24-1D65-B94F-79AF-966DEAF97B89}"/>
              </a:ext>
            </a:extLst>
          </p:cNvPr>
          <p:cNvSpPr>
            <a:spLocks noGrp="1"/>
          </p:cNvSpPr>
          <p:nvPr>
            <p:ph type="sldNum" sz="quarter" idx="12"/>
          </p:nvPr>
        </p:nvSpPr>
        <p:spPr/>
        <p:txBody>
          <a:bodyPr/>
          <a:lstStyle/>
          <a:p>
            <a:fld id="{EC037E6E-FE8A-4F75-BAB2-719FE3CE2426}" type="slidenum">
              <a:rPr lang="zh-CN" altLang="en-US" smtClean="0"/>
              <a:t>10</a:t>
            </a:fld>
            <a:endParaRPr lang="zh-CN" altLang="en-US"/>
          </a:p>
        </p:txBody>
      </p:sp>
    </p:spTree>
    <p:extLst>
      <p:ext uri="{BB962C8B-B14F-4D97-AF65-F5344CB8AC3E}">
        <p14:creationId xmlns:p14="http://schemas.microsoft.com/office/powerpoint/2010/main" val="288237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2C07F8E-288D-6D78-532D-33AE470C3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245" y="885197"/>
            <a:ext cx="5279755" cy="4613080"/>
          </a:xfrm>
          <a:prstGeom prst="rect">
            <a:avLst/>
          </a:prstGeom>
        </p:spPr>
      </p:pic>
      <p:pic>
        <p:nvPicPr>
          <p:cNvPr id="4" name="内容占位符 3">
            <a:extLst>
              <a:ext uri="{FF2B5EF4-FFF2-40B4-BE49-F238E27FC236}">
                <a16:creationId xmlns:a16="http://schemas.microsoft.com/office/drawing/2014/main" id="{DB15DF97-AB00-4FB9-A5F3-EA2241B5084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398" t="1" b="27195"/>
          <a:stretch/>
        </p:blipFill>
        <p:spPr>
          <a:xfrm>
            <a:off x="510760" y="78301"/>
            <a:ext cx="3991471" cy="5419976"/>
          </a:xfrm>
          <a:prstGeom prst="rect">
            <a:avLst/>
          </a:prstGeom>
        </p:spPr>
      </p:pic>
      <p:sp>
        <p:nvSpPr>
          <p:cNvPr id="5" name="箭头: 右 4">
            <a:extLst>
              <a:ext uri="{FF2B5EF4-FFF2-40B4-BE49-F238E27FC236}">
                <a16:creationId xmlns:a16="http://schemas.microsoft.com/office/drawing/2014/main" id="{ACA62EF4-355D-C41F-979D-3C62A8913D95}"/>
              </a:ext>
            </a:extLst>
          </p:cNvPr>
          <p:cNvSpPr/>
          <p:nvPr/>
        </p:nvSpPr>
        <p:spPr>
          <a:xfrm>
            <a:off x="4317540" y="2379035"/>
            <a:ext cx="2779396" cy="11310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A82BD8D-436E-66BF-0EB7-9FF98CE5F461}"/>
                  </a:ext>
                </a:extLst>
              </p:cNvPr>
              <p:cNvSpPr txBox="1"/>
              <p:nvPr/>
            </p:nvSpPr>
            <p:spPr>
              <a:xfrm>
                <a:off x="983226" y="5683029"/>
                <a:ext cx="10225548" cy="991105"/>
              </a:xfrm>
              <a:prstGeom prst="rect">
                <a:avLst/>
              </a:prstGeom>
              <a:noFill/>
            </p:spPr>
            <p:txBody>
              <a:bodyPr wrap="square" rtlCol="0">
                <a:spAutoFit/>
              </a:bodyPr>
              <a:lstStyle/>
              <a:p>
                <a:r>
                  <a:rPr lang="zh-CN" altLang="en-US" sz="2400" dirty="0"/>
                  <a:t>分数霍尔效应实验对填充因子值的分析，于填充因子</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5</m:t>
                        </m:r>
                      </m:den>
                    </m:f>
                  </m:oMath>
                </a14:m>
                <a:r>
                  <a:rPr lang="zh-CN" altLang="en-US" sz="2400" dirty="0"/>
                  <a:t>，</a:t>
                </a:r>
                <a:r>
                  <a:rPr lang="en-US" altLang="zh-CN" sz="2400" dirty="0"/>
                  <a:t>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5</m:t>
                        </m:r>
                      </m:den>
                    </m:f>
                  </m:oMath>
                </a14:m>
                <a:r>
                  <a:rPr lang="zh-CN" altLang="en-US" sz="2400" dirty="0"/>
                  <a:t>，</a:t>
                </a:r>
                <a:r>
                  <a:rPr lang="en-US" altLang="zh-CN" sz="2400" dirty="0"/>
                  <a:t>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4</m:t>
                        </m:r>
                      </m:num>
                      <m:den>
                        <m:r>
                          <a:rPr lang="en-US" altLang="zh-CN" sz="2400" b="0" i="1" smtClean="0">
                            <a:latin typeface="Cambria Math" panose="02040503050406030204" pitchFamily="18" charset="0"/>
                          </a:rPr>
                          <m:t>3</m:t>
                        </m:r>
                      </m:den>
                    </m:f>
                  </m:oMath>
                </a14:m>
                <a:r>
                  <a:rPr lang="zh-CN" altLang="en-US" sz="2400" dirty="0"/>
                  <a:t>，</a:t>
                </a:r>
                <a:r>
                  <a:rPr lang="en-US" altLang="zh-CN" sz="2400" dirty="0"/>
                  <a:t>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2</m:t>
                        </m:r>
                      </m:num>
                      <m:den>
                        <m:r>
                          <a:rPr lang="en-US" altLang="zh-CN" sz="2400" b="0" i="1" smtClean="0">
                            <a:latin typeface="Cambria Math" panose="02040503050406030204" pitchFamily="18" charset="0"/>
                          </a:rPr>
                          <m:t>7</m:t>
                        </m:r>
                      </m:den>
                    </m:f>
                  </m:oMath>
                </a14:m>
                <a:r>
                  <a:rPr lang="zh-CN" altLang="en-US" sz="2400" dirty="0"/>
                  <a:t>，</a:t>
                </a:r>
                <a:r>
                  <a:rPr lang="en-US" altLang="zh-CN" sz="2400" dirty="0"/>
                  <a:t>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5</m:t>
                        </m:r>
                      </m:num>
                      <m:den>
                        <m:r>
                          <a:rPr lang="en-US" altLang="zh-CN" sz="2400" b="0" i="1" smtClean="0">
                            <a:latin typeface="Cambria Math" panose="02040503050406030204" pitchFamily="18" charset="0"/>
                          </a:rPr>
                          <m:t>3</m:t>
                        </m:r>
                      </m:den>
                    </m:f>
                  </m:oMath>
                </a14:m>
                <a:r>
                  <a:rPr lang="zh-CN" altLang="en-US" sz="2400" dirty="0"/>
                  <a:t>处出现现象，在偶数分母填充因子处未发现现象</a:t>
                </a:r>
              </a:p>
            </p:txBody>
          </p:sp>
        </mc:Choice>
        <mc:Fallback xmlns="">
          <p:sp>
            <p:nvSpPr>
              <p:cNvPr id="8" name="文本框 7">
                <a:extLst>
                  <a:ext uri="{FF2B5EF4-FFF2-40B4-BE49-F238E27FC236}">
                    <a16:creationId xmlns:a16="http://schemas.microsoft.com/office/drawing/2014/main" id="{1A82BD8D-436E-66BF-0EB7-9FF98CE5F461}"/>
                  </a:ext>
                </a:extLst>
              </p:cNvPr>
              <p:cNvSpPr txBox="1">
                <a:spLocks noRot="1" noChangeAspect="1" noMove="1" noResize="1" noEditPoints="1" noAdjustHandles="1" noChangeArrowheads="1" noChangeShapeType="1" noTextEdit="1"/>
              </p:cNvSpPr>
              <p:nvPr/>
            </p:nvSpPr>
            <p:spPr>
              <a:xfrm>
                <a:off x="983226" y="5683029"/>
                <a:ext cx="10225548" cy="991105"/>
              </a:xfrm>
              <a:prstGeom prst="rect">
                <a:avLst/>
              </a:prstGeom>
              <a:blipFill>
                <a:blip r:embed="rId4"/>
                <a:stretch>
                  <a:fillRect l="-894" b="-13497"/>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807F5490-2BCD-AF55-1DC9-578DB354B0A1}"/>
              </a:ext>
            </a:extLst>
          </p:cNvPr>
          <p:cNvSpPr>
            <a:spLocks noGrp="1"/>
          </p:cNvSpPr>
          <p:nvPr>
            <p:ph type="sldNum" sz="quarter" idx="12"/>
          </p:nvPr>
        </p:nvSpPr>
        <p:spPr/>
        <p:txBody>
          <a:bodyPr/>
          <a:lstStyle/>
          <a:p>
            <a:fld id="{EC037E6E-FE8A-4F75-BAB2-719FE3CE2426}" type="slidenum">
              <a:rPr lang="zh-CN" altLang="en-US" smtClean="0"/>
              <a:t>11</a:t>
            </a:fld>
            <a:endParaRPr lang="zh-CN" altLang="en-US"/>
          </a:p>
        </p:txBody>
      </p:sp>
    </p:spTree>
    <p:extLst>
      <p:ext uri="{BB962C8B-B14F-4D97-AF65-F5344CB8AC3E}">
        <p14:creationId xmlns:p14="http://schemas.microsoft.com/office/powerpoint/2010/main" val="28723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31F82-EA38-B438-2A30-65A106C7019A}"/>
              </a:ext>
            </a:extLst>
          </p:cNvPr>
          <p:cNvSpPr>
            <a:spLocks noGrp="1"/>
          </p:cNvSpPr>
          <p:nvPr>
            <p:ph type="title"/>
          </p:nvPr>
        </p:nvSpPr>
        <p:spPr/>
        <p:txBody>
          <a:bodyPr/>
          <a:lstStyle/>
          <a:p>
            <a:r>
              <a:rPr lang="en-US" altLang="zh-CN" dirty="0"/>
              <a:t>Laughlin</a:t>
            </a:r>
            <a:r>
              <a:rPr lang="zh-CN" altLang="en-US" dirty="0"/>
              <a:t>波函数</a:t>
            </a:r>
          </a:p>
        </p:txBody>
      </p:sp>
      <p:pic>
        <p:nvPicPr>
          <p:cNvPr id="7" name="图片 6">
            <a:extLst>
              <a:ext uri="{FF2B5EF4-FFF2-40B4-BE49-F238E27FC236}">
                <a16:creationId xmlns:a16="http://schemas.microsoft.com/office/drawing/2014/main" id="{8269B885-A5BC-9118-AA6F-52AFA7F507BB}"/>
              </a:ext>
            </a:extLst>
          </p:cNvPr>
          <p:cNvPicPr>
            <a:picLocks noChangeAspect="1"/>
          </p:cNvPicPr>
          <p:nvPr/>
        </p:nvPicPr>
        <p:blipFill>
          <a:blip r:embed="rId2"/>
          <a:stretch>
            <a:fillRect/>
          </a:stretch>
        </p:blipFill>
        <p:spPr>
          <a:xfrm>
            <a:off x="838200" y="2889534"/>
            <a:ext cx="5095875" cy="819150"/>
          </a:xfrm>
          <a:prstGeom prst="rect">
            <a:avLst/>
          </a:prstGeom>
        </p:spPr>
      </p:pic>
      <p:pic>
        <p:nvPicPr>
          <p:cNvPr id="9" name="图片 8">
            <a:extLst>
              <a:ext uri="{FF2B5EF4-FFF2-40B4-BE49-F238E27FC236}">
                <a16:creationId xmlns:a16="http://schemas.microsoft.com/office/drawing/2014/main" id="{66352FB4-1003-FF75-C7F2-B55CEB5D0E87}"/>
              </a:ext>
            </a:extLst>
          </p:cNvPr>
          <p:cNvPicPr>
            <a:picLocks noChangeAspect="1"/>
          </p:cNvPicPr>
          <p:nvPr/>
        </p:nvPicPr>
        <p:blipFill>
          <a:blip r:embed="rId3"/>
          <a:stretch>
            <a:fillRect/>
          </a:stretch>
        </p:blipFill>
        <p:spPr>
          <a:xfrm>
            <a:off x="641452" y="1339993"/>
            <a:ext cx="4733925" cy="1019175"/>
          </a:xfrm>
          <a:prstGeom prst="rect">
            <a:avLst/>
          </a:prstGeom>
        </p:spPr>
      </p:pic>
      <p:sp>
        <p:nvSpPr>
          <p:cNvPr id="10" name="箭头: 下 9">
            <a:extLst>
              <a:ext uri="{FF2B5EF4-FFF2-40B4-BE49-F238E27FC236}">
                <a16:creationId xmlns:a16="http://schemas.microsoft.com/office/drawing/2014/main" id="{DF40CAA3-ABB3-9F9C-12DB-DE0FB6AA9328}"/>
              </a:ext>
            </a:extLst>
          </p:cNvPr>
          <p:cNvSpPr/>
          <p:nvPr/>
        </p:nvSpPr>
        <p:spPr>
          <a:xfrm>
            <a:off x="3008414" y="2359168"/>
            <a:ext cx="182655" cy="5986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3F21D20E-1704-05C3-0A52-42AED27127A4}"/>
              </a:ext>
            </a:extLst>
          </p:cNvPr>
          <p:cNvPicPr>
            <a:picLocks noChangeAspect="1"/>
          </p:cNvPicPr>
          <p:nvPr/>
        </p:nvPicPr>
        <p:blipFill>
          <a:blip r:embed="rId4"/>
          <a:stretch>
            <a:fillRect/>
          </a:stretch>
        </p:blipFill>
        <p:spPr>
          <a:xfrm>
            <a:off x="574777" y="3558014"/>
            <a:ext cx="4800600" cy="1571625"/>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4315708-5239-1116-5D02-74928CEC2288}"/>
                  </a:ext>
                </a:extLst>
              </p:cNvPr>
              <p:cNvSpPr txBox="1"/>
              <p:nvPr/>
            </p:nvSpPr>
            <p:spPr>
              <a:xfrm>
                <a:off x="1021229" y="5129639"/>
                <a:ext cx="4483832" cy="1363236"/>
              </a:xfrm>
              <a:prstGeom prst="rect">
                <a:avLst/>
              </a:prstGeom>
              <a:noFill/>
            </p:spPr>
            <p:txBody>
              <a:bodyPr wrap="square" rtlCol="0">
                <a:spAutoFit/>
              </a:bodyPr>
              <a:lstStyle/>
              <a:p>
                <a:r>
                  <a:rPr lang="zh-CN" altLang="en-US" dirty="0"/>
                  <a:t>基态</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𝐷</m:t>
                            </m:r>
                          </m:e>
                        </m:acc>
                      </m:e>
                      <m:sub>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𝑧</m:t>
                            </m:r>
                          </m:e>
                        </m:acc>
                      </m:sub>
                    </m:sSub>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𝜓</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groupChr>
                      <m:groupChrPr>
                        <m:chr m:val="→"/>
                        <m:vertJc m:val="bot"/>
                        <m:ctrlPr>
                          <a:rPr lang="en-US" altLang="zh-CN" b="0" i="1" smtClean="0">
                            <a:latin typeface="Cambria Math" panose="02040503050406030204" pitchFamily="18" charset="0"/>
                          </a:rPr>
                        </m:ctrlPr>
                      </m:groupChrPr>
                      <m:e>
                        <m:r>
                          <m:rPr>
                            <m:nor/>
                          </m:rPr>
                          <a:rPr lang="en-US" altLang="zh-CN" b="0" i="0" smtClean="0">
                            <a:latin typeface="Cambria Math" panose="02040503050406030204" pitchFamily="18" charset="0"/>
                          </a:rPr>
                          <m:t>yields</m:t>
                        </m:r>
                      </m:e>
                    </m:groupCh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m:t>
                        </m:r>
                      </m:e>
                      <m:sub>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z</m:t>
                            </m:r>
                          </m:e>
                        </m:acc>
                      </m:sub>
                    </m:sSub>
                    <m:r>
                      <a:rPr lang="zh-CN" altLang="en-US" b="0" i="1" smtClean="0">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m:t>
                    </m:r>
                  </m:oMath>
                </a14:m>
                <a:r>
                  <a:rPr lang="en-US" altLang="zh-CN" dirty="0"/>
                  <a:t>=0</a:t>
                </a:r>
              </a:p>
              <a:p>
                <a:r>
                  <a:rPr lang="zh-CN" altLang="en-US" dirty="0"/>
                  <a:t>得到波函数</a:t>
                </a:r>
                <a:endParaRPr lang="en-US" altLang="zh-CN" dirty="0"/>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r>
                        <a:rPr lang="en-US" altLang="zh-CN" b="0" i="1" smtClean="0">
                          <a:latin typeface="Cambria Math" panose="02040503050406030204" pitchFamily="18" charset="0"/>
                        </a:rPr>
                        <m:t>=</m:t>
                      </m:r>
                      <m:r>
                        <a:rPr lang="en-US" altLang="zh-CN" i="1">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𝑧</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𝐵</m:t>
                                  </m:r>
                                </m:sub>
                                <m:sup>
                                  <m:r>
                                    <a:rPr lang="en-US" altLang="zh-CN" b="0" i="1" smtClean="0">
                                      <a:latin typeface="Cambria Math" panose="02040503050406030204" pitchFamily="18" charset="0"/>
                                    </a:rPr>
                                    <m:t>2</m:t>
                                  </m:r>
                                </m:sup>
                              </m:sSubSup>
                            </m:den>
                          </m:f>
                        </m:sup>
                      </m:sSup>
                    </m:oMath>
                  </m:oMathPara>
                </a14:m>
                <a:endParaRPr lang="zh-CN" altLang="en-US" i="1" dirty="0"/>
              </a:p>
            </p:txBody>
          </p:sp>
        </mc:Choice>
        <mc:Fallback xmlns="">
          <p:sp>
            <p:nvSpPr>
              <p:cNvPr id="17" name="文本框 16">
                <a:extLst>
                  <a:ext uri="{FF2B5EF4-FFF2-40B4-BE49-F238E27FC236}">
                    <a16:creationId xmlns:a16="http://schemas.microsoft.com/office/drawing/2014/main" id="{A4315708-5239-1116-5D02-74928CEC2288}"/>
                  </a:ext>
                </a:extLst>
              </p:cNvPr>
              <p:cNvSpPr txBox="1">
                <a:spLocks noRot="1" noChangeAspect="1" noMove="1" noResize="1" noEditPoints="1" noAdjustHandles="1" noChangeArrowheads="1" noChangeShapeType="1" noTextEdit="1"/>
              </p:cNvSpPr>
              <p:nvPr/>
            </p:nvSpPr>
            <p:spPr>
              <a:xfrm>
                <a:off x="1021229" y="5129639"/>
                <a:ext cx="4483832" cy="1363236"/>
              </a:xfrm>
              <a:prstGeom prst="rect">
                <a:avLst/>
              </a:prstGeom>
              <a:blipFill>
                <a:blip r:embed="rId5"/>
                <a:stretch>
                  <a:fillRect l="-1224"/>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BF2DE7B-F549-355F-CE8F-0D8543B1574D}"/>
              </a:ext>
            </a:extLst>
          </p:cNvPr>
          <p:cNvSpPr txBox="1"/>
          <p:nvPr/>
        </p:nvSpPr>
        <p:spPr>
          <a:xfrm>
            <a:off x="6493357" y="1320614"/>
            <a:ext cx="5057191" cy="646331"/>
          </a:xfrm>
          <a:prstGeom prst="rect">
            <a:avLst/>
          </a:prstGeom>
          <a:noFill/>
        </p:spPr>
        <p:txBody>
          <a:bodyPr wrap="square" rtlCol="0">
            <a:spAutoFit/>
          </a:bodyPr>
          <a:lstStyle/>
          <a:p>
            <a:r>
              <a:rPr lang="zh-CN" altLang="en-US" dirty="0"/>
              <a:t>复平面内的解析函数可以通过幂级数泰勒展开</a:t>
            </a:r>
            <a:endParaRPr lang="en-US" altLang="zh-CN" dirty="0"/>
          </a:p>
          <a:p>
            <a:endParaRPr lang="zh-CN" altLang="en-US" dirty="0"/>
          </a:p>
        </p:txBody>
      </p:sp>
      <p:pic>
        <p:nvPicPr>
          <p:cNvPr id="20" name="图片 19">
            <a:extLst>
              <a:ext uri="{FF2B5EF4-FFF2-40B4-BE49-F238E27FC236}">
                <a16:creationId xmlns:a16="http://schemas.microsoft.com/office/drawing/2014/main" id="{6AB95486-E459-81C1-76AD-D63ADA1F6178}"/>
              </a:ext>
            </a:extLst>
          </p:cNvPr>
          <p:cNvPicPr>
            <a:picLocks noChangeAspect="1"/>
          </p:cNvPicPr>
          <p:nvPr/>
        </p:nvPicPr>
        <p:blipFill>
          <a:blip r:embed="rId6"/>
          <a:stretch>
            <a:fillRect/>
          </a:stretch>
        </p:blipFill>
        <p:spPr>
          <a:xfrm>
            <a:off x="7072214" y="1632885"/>
            <a:ext cx="3695700" cy="657225"/>
          </a:xfrm>
          <a:prstGeom prst="rect">
            <a:avLst/>
          </a:prstGeom>
        </p:spPr>
      </p:pic>
      <p:pic>
        <p:nvPicPr>
          <p:cNvPr id="22" name="图片 21">
            <a:extLst>
              <a:ext uri="{FF2B5EF4-FFF2-40B4-BE49-F238E27FC236}">
                <a16:creationId xmlns:a16="http://schemas.microsoft.com/office/drawing/2014/main" id="{40008D78-EF1E-3D43-D70B-22FE164D6108}"/>
              </a:ext>
            </a:extLst>
          </p:cNvPr>
          <p:cNvPicPr>
            <a:picLocks noChangeAspect="1"/>
          </p:cNvPicPr>
          <p:nvPr/>
        </p:nvPicPr>
        <p:blipFill>
          <a:blip r:embed="rId7"/>
          <a:stretch>
            <a:fillRect/>
          </a:stretch>
        </p:blipFill>
        <p:spPr>
          <a:xfrm>
            <a:off x="6315939" y="3104953"/>
            <a:ext cx="5643048" cy="2213496"/>
          </a:xfrm>
          <a:prstGeom prst="rect">
            <a:avLst/>
          </a:prstGeom>
        </p:spPr>
      </p:pic>
      <p:sp>
        <p:nvSpPr>
          <p:cNvPr id="3" name="灯片编号占位符 2">
            <a:extLst>
              <a:ext uri="{FF2B5EF4-FFF2-40B4-BE49-F238E27FC236}">
                <a16:creationId xmlns:a16="http://schemas.microsoft.com/office/drawing/2014/main" id="{441DB6A6-B9CE-0070-3745-0AB5CDD86575}"/>
              </a:ext>
            </a:extLst>
          </p:cNvPr>
          <p:cNvSpPr>
            <a:spLocks noGrp="1"/>
          </p:cNvSpPr>
          <p:nvPr>
            <p:ph type="sldNum" sz="quarter" idx="12"/>
          </p:nvPr>
        </p:nvSpPr>
        <p:spPr/>
        <p:txBody>
          <a:bodyPr/>
          <a:lstStyle/>
          <a:p>
            <a:fld id="{EC037E6E-FE8A-4F75-BAB2-719FE3CE2426}" type="slidenum">
              <a:rPr lang="zh-CN" altLang="en-US" smtClean="0"/>
              <a:t>12</a:t>
            </a:fld>
            <a:endParaRPr lang="zh-CN" altLang="en-US"/>
          </a:p>
        </p:txBody>
      </p:sp>
    </p:spTree>
    <p:extLst>
      <p:ext uri="{BB962C8B-B14F-4D97-AF65-F5344CB8AC3E}">
        <p14:creationId xmlns:p14="http://schemas.microsoft.com/office/powerpoint/2010/main" val="4252975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46239-F721-FF31-E28E-CF4668A2314F}"/>
              </a:ext>
            </a:extLst>
          </p:cNvPr>
          <p:cNvSpPr>
            <a:spLocks noGrp="1"/>
          </p:cNvSpPr>
          <p:nvPr>
            <p:ph type="title"/>
          </p:nvPr>
        </p:nvSpPr>
        <p:spPr/>
        <p:txBody>
          <a:bodyPr/>
          <a:lstStyle/>
          <a:p>
            <a:r>
              <a:rPr lang="en-US" altLang="zh-CN" dirty="0"/>
              <a:t>Laughlin</a:t>
            </a:r>
            <a:r>
              <a:rPr lang="zh-CN" altLang="en-US" dirty="0"/>
              <a:t>多体波函数性质</a:t>
            </a:r>
          </a:p>
        </p:txBody>
      </p:sp>
      <p:sp>
        <p:nvSpPr>
          <p:cNvPr id="4" name="文本框 3">
            <a:extLst>
              <a:ext uri="{FF2B5EF4-FFF2-40B4-BE49-F238E27FC236}">
                <a16:creationId xmlns:a16="http://schemas.microsoft.com/office/drawing/2014/main" id="{D1C84B16-0826-DC0D-ACBC-87E5F87A18F4}"/>
              </a:ext>
            </a:extLst>
          </p:cNvPr>
          <p:cNvSpPr txBox="1"/>
          <p:nvPr/>
        </p:nvSpPr>
        <p:spPr>
          <a:xfrm>
            <a:off x="838201" y="1690688"/>
            <a:ext cx="5257800" cy="646331"/>
          </a:xfrm>
          <a:prstGeom prst="rect">
            <a:avLst/>
          </a:prstGeom>
          <a:noFill/>
        </p:spPr>
        <p:txBody>
          <a:bodyPr wrap="square" rtlCol="0">
            <a:spAutoFit/>
          </a:bodyPr>
          <a:lstStyle/>
          <a:p>
            <a:r>
              <a:rPr lang="zh-CN" altLang="en-US" dirty="0"/>
              <a:t>填充因子为</a:t>
            </a:r>
            <a:r>
              <a:rPr lang="en-US" altLang="zh-CN" dirty="0"/>
              <a:t>1</a:t>
            </a:r>
            <a:r>
              <a:rPr lang="zh-CN" altLang="en-US" dirty="0"/>
              <a:t>的时候，可以通过斯莱塔行列式得到电子具有最小角动量的多体波函数</a:t>
            </a:r>
          </a:p>
        </p:txBody>
      </p:sp>
      <p:pic>
        <p:nvPicPr>
          <p:cNvPr id="6" name="图片 5">
            <a:extLst>
              <a:ext uri="{FF2B5EF4-FFF2-40B4-BE49-F238E27FC236}">
                <a16:creationId xmlns:a16="http://schemas.microsoft.com/office/drawing/2014/main" id="{C23BDC7B-24A8-2F61-29D2-6D62C1B271E8}"/>
              </a:ext>
            </a:extLst>
          </p:cNvPr>
          <p:cNvPicPr>
            <a:picLocks noChangeAspect="1"/>
          </p:cNvPicPr>
          <p:nvPr/>
        </p:nvPicPr>
        <p:blipFill>
          <a:blip r:embed="rId2"/>
          <a:stretch>
            <a:fillRect/>
          </a:stretch>
        </p:blipFill>
        <p:spPr>
          <a:xfrm>
            <a:off x="506186" y="2442403"/>
            <a:ext cx="5936229" cy="2932029"/>
          </a:xfrm>
          <a:prstGeom prst="rect">
            <a:avLst/>
          </a:prstGeom>
        </p:spPr>
      </p:pic>
      <p:pic>
        <p:nvPicPr>
          <p:cNvPr id="10" name="图片 9">
            <a:extLst>
              <a:ext uri="{FF2B5EF4-FFF2-40B4-BE49-F238E27FC236}">
                <a16:creationId xmlns:a16="http://schemas.microsoft.com/office/drawing/2014/main" id="{BA77759F-7D1E-7FAF-8B69-095B77D821E1}"/>
              </a:ext>
            </a:extLst>
          </p:cNvPr>
          <p:cNvPicPr>
            <a:picLocks noChangeAspect="1"/>
          </p:cNvPicPr>
          <p:nvPr/>
        </p:nvPicPr>
        <p:blipFill>
          <a:blip r:embed="rId3"/>
          <a:stretch>
            <a:fillRect/>
          </a:stretch>
        </p:blipFill>
        <p:spPr>
          <a:xfrm>
            <a:off x="7043738" y="786882"/>
            <a:ext cx="3362325" cy="2895600"/>
          </a:xfrm>
          <a:prstGeom prst="rect">
            <a:avLst/>
          </a:prstGeom>
        </p:spPr>
      </p:pic>
      <p:pic>
        <p:nvPicPr>
          <p:cNvPr id="12" name="图片 11">
            <a:extLst>
              <a:ext uri="{FF2B5EF4-FFF2-40B4-BE49-F238E27FC236}">
                <a16:creationId xmlns:a16="http://schemas.microsoft.com/office/drawing/2014/main" id="{5EE52CE3-1ECF-7C52-11A7-4D4438FCC27B}"/>
              </a:ext>
            </a:extLst>
          </p:cNvPr>
          <p:cNvPicPr>
            <a:picLocks noChangeAspect="1"/>
          </p:cNvPicPr>
          <p:nvPr/>
        </p:nvPicPr>
        <p:blipFill>
          <a:blip r:embed="rId4"/>
          <a:stretch>
            <a:fillRect/>
          </a:stretch>
        </p:blipFill>
        <p:spPr>
          <a:xfrm>
            <a:off x="6621147" y="3713220"/>
            <a:ext cx="5064667" cy="2283251"/>
          </a:xfrm>
          <a:prstGeom prst="rect">
            <a:avLst/>
          </a:prstGeom>
        </p:spPr>
      </p:pic>
      <p:sp>
        <p:nvSpPr>
          <p:cNvPr id="13" name="文本框 12">
            <a:extLst>
              <a:ext uri="{FF2B5EF4-FFF2-40B4-BE49-F238E27FC236}">
                <a16:creationId xmlns:a16="http://schemas.microsoft.com/office/drawing/2014/main" id="{30F094C4-1EF5-1476-6C8D-0FBF0DD81722}"/>
              </a:ext>
            </a:extLst>
          </p:cNvPr>
          <p:cNvSpPr txBox="1"/>
          <p:nvPr/>
        </p:nvSpPr>
        <p:spPr>
          <a:xfrm>
            <a:off x="838200" y="5673305"/>
            <a:ext cx="5257800" cy="369332"/>
          </a:xfrm>
          <a:prstGeom prst="rect">
            <a:avLst/>
          </a:prstGeom>
          <a:noFill/>
        </p:spPr>
        <p:txBody>
          <a:bodyPr wrap="square" rtlCol="0">
            <a:spAutoFit/>
          </a:bodyPr>
          <a:lstStyle/>
          <a:p>
            <a:r>
              <a:rPr lang="zh-CN" altLang="en-US" dirty="0"/>
              <a:t>由于泡利不相容原理，这个体系具有不可压缩性</a:t>
            </a:r>
          </a:p>
        </p:txBody>
      </p:sp>
      <p:sp>
        <p:nvSpPr>
          <p:cNvPr id="3" name="灯片编号占位符 2">
            <a:extLst>
              <a:ext uri="{FF2B5EF4-FFF2-40B4-BE49-F238E27FC236}">
                <a16:creationId xmlns:a16="http://schemas.microsoft.com/office/drawing/2014/main" id="{340FB985-B286-16F0-9D83-270224929FC4}"/>
              </a:ext>
            </a:extLst>
          </p:cNvPr>
          <p:cNvSpPr>
            <a:spLocks noGrp="1"/>
          </p:cNvSpPr>
          <p:nvPr>
            <p:ph type="sldNum" sz="quarter" idx="12"/>
          </p:nvPr>
        </p:nvSpPr>
        <p:spPr/>
        <p:txBody>
          <a:bodyPr/>
          <a:lstStyle/>
          <a:p>
            <a:fld id="{EC037E6E-FE8A-4F75-BAB2-719FE3CE2426}" type="slidenum">
              <a:rPr lang="zh-CN" altLang="en-US" smtClean="0"/>
              <a:t>13</a:t>
            </a:fld>
            <a:endParaRPr lang="zh-CN" altLang="en-US"/>
          </a:p>
        </p:txBody>
      </p:sp>
    </p:spTree>
    <p:extLst>
      <p:ext uri="{BB962C8B-B14F-4D97-AF65-F5344CB8AC3E}">
        <p14:creationId xmlns:p14="http://schemas.microsoft.com/office/powerpoint/2010/main" val="292647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A0B1B471-99F9-70CF-B832-1AD1E45144B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𝜐</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m:rPr>
                            <m:sty m:val="p"/>
                          </m:rPr>
                          <a:rPr lang="en-US" altLang="zh-CN" i="1">
                            <a:latin typeface="Cambria Math" panose="02040503050406030204" pitchFamily="18" charset="0"/>
                          </a:rPr>
                          <m:t>m</m:t>
                        </m:r>
                      </m:den>
                    </m:f>
                  </m:oMath>
                </a14:m>
                <a:r>
                  <a:rPr lang="zh-CN" altLang="en-US" dirty="0"/>
                  <a:t>态波函数猜测</a:t>
                </a:r>
              </a:p>
            </p:txBody>
          </p:sp>
        </mc:Choice>
        <mc:Fallback xmlns="">
          <p:sp>
            <p:nvSpPr>
              <p:cNvPr id="2" name="标题 1">
                <a:extLst>
                  <a:ext uri="{FF2B5EF4-FFF2-40B4-BE49-F238E27FC236}">
                    <a16:creationId xmlns:a16="http://schemas.microsoft.com/office/drawing/2014/main" id="{A0B1B471-99F9-70CF-B832-1AD1E45144B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CB7F287D-9B3F-52BC-C3EE-0711F02DDFC6}"/>
              </a:ext>
            </a:extLst>
          </p:cNvPr>
          <p:cNvSpPr txBox="1">
            <a:spLocks/>
          </p:cNvSpPr>
          <p:nvPr/>
        </p:nvSpPr>
        <p:spPr>
          <a:xfrm>
            <a:off x="6230589" y="1825625"/>
            <a:ext cx="512321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6" name="图片 5">
            <a:extLst>
              <a:ext uri="{FF2B5EF4-FFF2-40B4-BE49-F238E27FC236}">
                <a16:creationId xmlns:a16="http://schemas.microsoft.com/office/drawing/2014/main" id="{21E944E1-9647-0922-45E6-F218F5A8678A}"/>
              </a:ext>
            </a:extLst>
          </p:cNvPr>
          <p:cNvPicPr>
            <a:picLocks noChangeAspect="1"/>
          </p:cNvPicPr>
          <p:nvPr/>
        </p:nvPicPr>
        <p:blipFill>
          <a:blip r:embed="rId3"/>
          <a:stretch>
            <a:fillRect/>
          </a:stretch>
        </p:blipFill>
        <p:spPr>
          <a:xfrm>
            <a:off x="838198" y="1690688"/>
            <a:ext cx="4834814" cy="1004637"/>
          </a:xfrm>
          <a:prstGeom prst="rect">
            <a:avLst/>
          </a:prstGeom>
        </p:spPr>
      </p:pic>
      <p:pic>
        <p:nvPicPr>
          <p:cNvPr id="8" name="图片 7">
            <a:extLst>
              <a:ext uri="{FF2B5EF4-FFF2-40B4-BE49-F238E27FC236}">
                <a16:creationId xmlns:a16="http://schemas.microsoft.com/office/drawing/2014/main" id="{767F308E-004B-FED4-9F64-6ACEDC433DE0}"/>
              </a:ext>
            </a:extLst>
          </p:cNvPr>
          <p:cNvPicPr>
            <a:picLocks noChangeAspect="1"/>
          </p:cNvPicPr>
          <p:nvPr/>
        </p:nvPicPr>
        <p:blipFill rotWithShape="1">
          <a:blip r:embed="rId4"/>
          <a:srcRect t="1" r="22645" b="-3363"/>
          <a:stretch/>
        </p:blipFill>
        <p:spPr>
          <a:xfrm>
            <a:off x="516781" y="2439737"/>
            <a:ext cx="5268200" cy="807316"/>
          </a:xfrm>
          <a:prstGeom prst="rect">
            <a:avLst/>
          </a:prstGeom>
        </p:spPr>
      </p:pic>
      <p:pic>
        <p:nvPicPr>
          <p:cNvPr id="10" name="图片 9">
            <a:extLst>
              <a:ext uri="{FF2B5EF4-FFF2-40B4-BE49-F238E27FC236}">
                <a16:creationId xmlns:a16="http://schemas.microsoft.com/office/drawing/2014/main" id="{6F34F124-04D5-8F18-B158-67BAC00B189E}"/>
              </a:ext>
            </a:extLst>
          </p:cNvPr>
          <p:cNvPicPr>
            <a:picLocks noChangeAspect="1"/>
          </p:cNvPicPr>
          <p:nvPr/>
        </p:nvPicPr>
        <p:blipFill>
          <a:blip r:embed="rId5"/>
          <a:stretch>
            <a:fillRect/>
          </a:stretch>
        </p:blipFill>
        <p:spPr>
          <a:xfrm>
            <a:off x="1402604" y="2947015"/>
            <a:ext cx="1381125" cy="600075"/>
          </a:xfrm>
          <a:prstGeom prst="rect">
            <a:avLst/>
          </a:prstGeom>
        </p:spPr>
      </p:pic>
      <p:pic>
        <p:nvPicPr>
          <p:cNvPr id="14" name="图片 13">
            <a:extLst>
              <a:ext uri="{FF2B5EF4-FFF2-40B4-BE49-F238E27FC236}">
                <a16:creationId xmlns:a16="http://schemas.microsoft.com/office/drawing/2014/main" id="{5DB34665-6793-0262-D4C8-04C31A610269}"/>
              </a:ext>
            </a:extLst>
          </p:cNvPr>
          <p:cNvPicPr>
            <a:picLocks noChangeAspect="1"/>
          </p:cNvPicPr>
          <p:nvPr/>
        </p:nvPicPr>
        <p:blipFill>
          <a:blip r:embed="rId6"/>
          <a:stretch>
            <a:fillRect/>
          </a:stretch>
        </p:blipFill>
        <p:spPr>
          <a:xfrm>
            <a:off x="643812" y="3444374"/>
            <a:ext cx="5029200" cy="99060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0FA8A52-C512-B545-A6FF-A60A3AA42905}"/>
                  </a:ext>
                </a:extLst>
              </p:cNvPr>
              <p:cNvSpPr txBox="1"/>
              <p:nvPr/>
            </p:nvSpPr>
            <p:spPr>
              <a:xfrm>
                <a:off x="772109" y="4304532"/>
                <a:ext cx="5268200" cy="1918859"/>
              </a:xfrm>
              <a:prstGeom prst="rect">
                <a:avLst/>
              </a:prstGeom>
              <a:noFill/>
            </p:spPr>
            <p:txBody>
              <a:bodyPr wrap="square">
                <a:spAutoFit/>
              </a:bodyPr>
              <a:lstStyle/>
              <a:p>
                <a:r>
                  <a:rPr lang="zh-CN" altLang="en-US" dirty="0"/>
                  <a:t>式子的对数项：电荷为m的粒子的二维相互作用势能</a:t>
                </a:r>
                <a:endParaRPr lang="en-US" altLang="zh-CN" dirty="0"/>
              </a:p>
              <a:p>
                <a:r>
                  <a:rPr lang="zh-CN" altLang="en-US" dirty="0"/>
                  <a:t>右侧的平方项：以坐标原点为参考点</a:t>
                </a:r>
                <a:r>
                  <a:rPr lang="en-US" altLang="zh-CN" dirty="0"/>
                  <a:t>,</a:t>
                </a:r>
                <a:r>
                  <a:rPr lang="zh-CN" altLang="en-US" dirty="0"/>
                  <a:t>电荷为m的粒子在均匀电荷背景下的势能。</a:t>
                </a:r>
                <a:endParaRPr lang="en-US" altLang="zh-CN" dirty="0"/>
              </a:p>
              <a:p>
                <a:r>
                  <a:rPr lang="zh-CN" altLang="en-US" dirty="0"/>
                  <a:t>将所有“电子”电荷量视为m,那么平方项暗示了一个电荷密度</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zh-CN" altLang="en-US" b="0" i="1" smtClean="0">
                            <a:latin typeface="Cambria Math" panose="02040503050406030204" pitchFamily="18" charset="0"/>
                          </a:rPr>
                          <m:t>𝜋</m:t>
                        </m:r>
                        <m:sSubSup>
                          <m:sSubSupPr>
                            <m:ctrlPr>
                              <a:rPr lang="en-US" altLang="zh-CN" b="0" i="1" smtClean="0">
                                <a:latin typeface="Cambria Math" panose="02040503050406030204" pitchFamily="18" charset="0"/>
                              </a:rPr>
                            </m:ctrlPr>
                          </m:sSubSup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𝐵</m:t>
                            </m:r>
                          </m:sub>
                          <m:sup>
                            <m:r>
                              <a:rPr lang="en-US" altLang="zh-CN" b="0" i="1" smtClean="0">
                                <a:latin typeface="Cambria Math" panose="02040503050406030204" pitchFamily="18" charset="0"/>
                              </a:rPr>
                              <m:t>2</m:t>
                            </m:r>
                          </m:sup>
                        </m:sSubSup>
                      </m:den>
                    </m:f>
                  </m:oMath>
                </a14:m>
                <a:r>
                  <a:rPr lang="zh-CN" altLang="en-US" dirty="0"/>
                  <a:t>的正电荷背景。</a:t>
                </a:r>
              </a:p>
            </p:txBody>
          </p:sp>
        </mc:Choice>
        <mc:Fallback xmlns="">
          <p:sp>
            <p:nvSpPr>
              <p:cNvPr id="16" name="文本框 15">
                <a:extLst>
                  <a:ext uri="{FF2B5EF4-FFF2-40B4-BE49-F238E27FC236}">
                    <a16:creationId xmlns:a16="http://schemas.microsoft.com/office/drawing/2014/main" id="{90FA8A52-C512-B545-A6FF-A60A3AA42905}"/>
                  </a:ext>
                </a:extLst>
              </p:cNvPr>
              <p:cNvSpPr txBox="1">
                <a:spLocks noRot="1" noChangeAspect="1" noMove="1" noResize="1" noEditPoints="1" noAdjustHandles="1" noChangeArrowheads="1" noChangeShapeType="1" noTextEdit="1"/>
              </p:cNvSpPr>
              <p:nvPr/>
            </p:nvSpPr>
            <p:spPr>
              <a:xfrm>
                <a:off x="772109" y="4304532"/>
                <a:ext cx="5268200" cy="1918859"/>
              </a:xfrm>
              <a:prstGeom prst="rect">
                <a:avLst/>
              </a:prstGeom>
              <a:blipFill>
                <a:blip r:embed="rId7"/>
                <a:stretch>
                  <a:fillRect l="-1042" t="-1587" r="-463"/>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8BBB2C53-B775-B4DC-6F53-7373818CCD40}"/>
              </a:ext>
            </a:extLst>
          </p:cNvPr>
          <p:cNvSpPr txBox="1"/>
          <p:nvPr/>
        </p:nvSpPr>
        <p:spPr>
          <a:xfrm>
            <a:off x="772109" y="6223391"/>
            <a:ext cx="3388569" cy="369332"/>
          </a:xfrm>
          <a:prstGeom prst="rect">
            <a:avLst/>
          </a:prstGeom>
          <a:noFill/>
        </p:spPr>
        <p:txBody>
          <a:bodyPr wrap="square" rtlCol="0">
            <a:spAutoFit/>
          </a:bodyPr>
          <a:lstStyle/>
          <a:p>
            <a:r>
              <a:rPr lang="zh-CN" altLang="en-US" dirty="0"/>
              <a:t>能量最低？密度相等</a:t>
            </a:r>
          </a:p>
        </p:txBody>
      </p:sp>
      <p:pic>
        <p:nvPicPr>
          <p:cNvPr id="21" name="图片 20">
            <a:extLst>
              <a:ext uri="{FF2B5EF4-FFF2-40B4-BE49-F238E27FC236}">
                <a16:creationId xmlns:a16="http://schemas.microsoft.com/office/drawing/2014/main" id="{794E627C-FB70-FBFD-1793-C919873D2FC2}"/>
              </a:ext>
            </a:extLst>
          </p:cNvPr>
          <p:cNvPicPr>
            <a:picLocks noChangeAspect="1"/>
          </p:cNvPicPr>
          <p:nvPr/>
        </p:nvPicPr>
        <p:blipFill>
          <a:blip r:embed="rId8"/>
          <a:stretch>
            <a:fillRect/>
          </a:stretch>
        </p:blipFill>
        <p:spPr>
          <a:xfrm>
            <a:off x="7268195" y="2193006"/>
            <a:ext cx="3048000" cy="923925"/>
          </a:xfrm>
          <a:prstGeom prst="rect">
            <a:avLst/>
          </a:prstGeom>
        </p:spPr>
      </p:pic>
      <p:pic>
        <p:nvPicPr>
          <p:cNvPr id="23" name="图片 22">
            <a:extLst>
              <a:ext uri="{FF2B5EF4-FFF2-40B4-BE49-F238E27FC236}">
                <a16:creationId xmlns:a16="http://schemas.microsoft.com/office/drawing/2014/main" id="{93654D41-E3D6-FCE4-988D-823604A12E29}"/>
              </a:ext>
            </a:extLst>
          </p:cNvPr>
          <p:cNvPicPr>
            <a:picLocks noChangeAspect="1"/>
          </p:cNvPicPr>
          <p:nvPr/>
        </p:nvPicPr>
        <p:blipFill>
          <a:blip r:embed="rId9"/>
          <a:stretch>
            <a:fillRect/>
          </a:stretch>
        </p:blipFill>
        <p:spPr>
          <a:xfrm>
            <a:off x="7818896" y="3020511"/>
            <a:ext cx="2114550" cy="847725"/>
          </a:xfrm>
          <a:prstGeom prst="rect">
            <a:avLst/>
          </a:prstGeom>
        </p:spPr>
      </p:pic>
      <p:sp>
        <p:nvSpPr>
          <p:cNvPr id="24" name="箭头: 右 23">
            <a:extLst>
              <a:ext uri="{FF2B5EF4-FFF2-40B4-BE49-F238E27FC236}">
                <a16:creationId xmlns:a16="http://schemas.microsoft.com/office/drawing/2014/main" id="{5A2CD791-EE6C-4502-3D3E-20D027EA1D48}"/>
              </a:ext>
            </a:extLst>
          </p:cNvPr>
          <p:cNvSpPr/>
          <p:nvPr/>
        </p:nvSpPr>
        <p:spPr>
          <a:xfrm>
            <a:off x="6431804" y="3116931"/>
            <a:ext cx="1265951" cy="6241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A7EA295-4F70-34B2-0CCB-ACF0C24E4A04}"/>
              </a:ext>
            </a:extLst>
          </p:cNvPr>
          <p:cNvSpPr txBox="1"/>
          <p:nvPr/>
        </p:nvSpPr>
        <p:spPr>
          <a:xfrm>
            <a:off x="6579225" y="4408237"/>
            <a:ext cx="2836506" cy="369332"/>
          </a:xfrm>
          <a:prstGeom prst="rect">
            <a:avLst/>
          </a:prstGeom>
          <a:noFill/>
        </p:spPr>
        <p:txBody>
          <a:bodyPr wrap="square" rtlCol="0">
            <a:spAutoFit/>
          </a:bodyPr>
          <a:lstStyle/>
          <a:p>
            <a:r>
              <a:rPr lang="zh-CN" altLang="en-US" dirty="0"/>
              <a:t>另一种解释：算面积</a:t>
            </a:r>
          </a:p>
        </p:txBody>
      </p:sp>
      <p:sp>
        <p:nvSpPr>
          <p:cNvPr id="3" name="灯片编号占位符 2">
            <a:extLst>
              <a:ext uri="{FF2B5EF4-FFF2-40B4-BE49-F238E27FC236}">
                <a16:creationId xmlns:a16="http://schemas.microsoft.com/office/drawing/2014/main" id="{80264A1B-3905-5523-ECC8-E49DB8E5DEFE}"/>
              </a:ext>
            </a:extLst>
          </p:cNvPr>
          <p:cNvSpPr>
            <a:spLocks noGrp="1"/>
          </p:cNvSpPr>
          <p:nvPr>
            <p:ph type="sldNum" sz="quarter" idx="12"/>
          </p:nvPr>
        </p:nvSpPr>
        <p:spPr/>
        <p:txBody>
          <a:bodyPr/>
          <a:lstStyle/>
          <a:p>
            <a:fld id="{EC037E6E-FE8A-4F75-BAB2-719FE3CE2426}" type="slidenum">
              <a:rPr lang="zh-CN" altLang="en-US" smtClean="0"/>
              <a:t>14</a:t>
            </a:fld>
            <a:endParaRPr lang="zh-CN" altLang="en-US"/>
          </a:p>
        </p:txBody>
      </p:sp>
    </p:spTree>
    <p:extLst>
      <p:ext uri="{BB962C8B-B14F-4D97-AF65-F5344CB8AC3E}">
        <p14:creationId xmlns:p14="http://schemas.microsoft.com/office/powerpoint/2010/main" val="81285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E513B-577B-A151-D9EB-FA7D667132DA}"/>
              </a:ext>
            </a:extLst>
          </p:cNvPr>
          <p:cNvSpPr>
            <a:spLocks noGrp="1"/>
          </p:cNvSpPr>
          <p:nvPr>
            <p:ph type="title"/>
          </p:nvPr>
        </p:nvSpPr>
        <p:spPr/>
        <p:txBody>
          <a:bodyPr/>
          <a:lstStyle/>
          <a:p>
            <a:r>
              <a:rPr lang="zh-CN" altLang="en-US" dirty="0"/>
              <a:t>分数电荷的准粒子激发</a:t>
            </a:r>
          </a:p>
        </p:txBody>
      </p:sp>
      <p:grpSp>
        <p:nvGrpSpPr>
          <p:cNvPr id="10" name="组合 9">
            <a:extLst>
              <a:ext uri="{FF2B5EF4-FFF2-40B4-BE49-F238E27FC236}">
                <a16:creationId xmlns:a16="http://schemas.microsoft.com/office/drawing/2014/main" id="{69CBA034-F357-49F9-5596-648C8D8BF7C2}"/>
              </a:ext>
            </a:extLst>
          </p:cNvPr>
          <p:cNvGrpSpPr/>
          <p:nvPr/>
        </p:nvGrpSpPr>
        <p:grpSpPr>
          <a:xfrm>
            <a:off x="533399" y="1690688"/>
            <a:ext cx="5722776" cy="1626602"/>
            <a:chOff x="547396" y="1456194"/>
            <a:chExt cx="5722776" cy="1626602"/>
          </a:xfrm>
        </p:grpSpPr>
        <p:pic>
          <p:nvPicPr>
            <p:cNvPr id="5" name="图片 4">
              <a:extLst>
                <a:ext uri="{FF2B5EF4-FFF2-40B4-BE49-F238E27FC236}">
                  <a16:creationId xmlns:a16="http://schemas.microsoft.com/office/drawing/2014/main" id="{A3B3CF69-F7E7-4515-586D-14AB6F7ACC40}"/>
                </a:ext>
              </a:extLst>
            </p:cNvPr>
            <p:cNvPicPr>
              <a:picLocks noChangeAspect="1"/>
            </p:cNvPicPr>
            <p:nvPr/>
          </p:nvPicPr>
          <p:blipFill>
            <a:blip r:embed="rId2"/>
            <a:stretch>
              <a:fillRect/>
            </a:stretch>
          </p:blipFill>
          <p:spPr>
            <a:xfrm>
              <a:off x="547396" y="1456194"/>
              <a:ext cx="5722776" cy="1090444"/>
            </a:xfrm>
            <a:prstGeom prst="rect">
              <a:avLst/>
            </a:prstGeom>
          </p:spPr>
        </p:pic>
        <p:pic>
          <p:nvPicPr>
            <p:cNvPr id="7" name="图片 6">
              <a:extLst>
                <a:ext uri="{FF2B5EF4-FFF2-40B4-BE49-F238E27FC236}">
                  <a16:creationId xmlns:a16="http://schemas.microsoft.com/office/drawing/2014/main" id="{FFC9E974-38E6-5B67-3550-12F313475EA0}"/>
                </a:ext>
              </a:extLst>
            </p:cNvPr>
            <p:cNvPicPr>
              <a:picLocks noChangeAspect="1"/>
            </p:cNvPicPr>
            <p:nvPr/>
          </p:nvPicPr>
          <p:blipFill>
            <a:blip r:embed="rId3"/>
            <a:stretch>
              <a:fillRect/>
            </a:stretch>
          </p:blipFill>
          <p:spPr>
            <a:xfrm>
              <a:off x="693575" y="2263646"/>
              <a:ext cx="3657600" cy="819150"/>
            </a:xfrm>
            <a:prstGeom prst="rect">
              <a:avLst/>
            </a:prstGeom>
          </p:spPr>
        </p:pic>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9876CB8-B621-9E6C-6777-44D71F612C42}"/>
                  </a:ext>
                </a:extLst>
              </p:cNvPr>
              <p:cNvSpPr txBox="1"/>
              <p:nvPr/>
            </p:nvSpPr>
            <p:spPr>
              <a:xfrm>
                <a:off x="693575" y="3290083"/>
                <a:ext cx="5402425" cy="1200329"/>
              </a:xfrm>
              <a:prstGeom prst="rect">
                <a:avLst/>
              </a:prstGeom>
              <a:noFill/>
            </p:spPr>
            <p:txBody>
              <a:bodyPr wrap="square">
                <a:spAutoFit/>
              </a:bodyPr>
              <a:lstStyle/>
              <a:p>
                <a:r>
                  <a:rPr lang="zh-CN" altLang="en-US" dirty="0">
                    <a:latin typeface="+mn-ea"/>
                  </a:rPr>
                  <a:t>额外项给出等离子体中电荷为 </a:t>
                </a:r>
                <a:r>
                  <a:rPr lang="en-US" altLang="zh-CN" dirty="0">
                    <a:latin typeface="+mn-ea"/>
                  </a:rPr>
                  <a:t>m</a:t>
                </a:r>
                <a:r>
                  <a:rPr lang="zh-CN" altLang="en-US" dirty="0">
                    <a:latin typeface="+mn-ea"/>
                  </a:rPr>
                  <a:t>的所有粒子和位于</a:t>
                </a:r>
                <a14:m>
                  <m:oMath xmlns:m="http://schemas.openxmlformats.org/officeDocument/2006/math">
                    <m:sSub>
                      <m:sSubPr>
                        <m:ctrlPr>
                          <a:rPr lang="en-US" altLang="zh-CN" i="1" smtClean="0">
                            <a:latin typeface="Cambria Math" panose="02040503050406030204" pitchFamily="18" charset="0"/>
                          </a:rPr>
                        </m:ctrlPr>
                      </m:sSubPr>
                      <m:e>
                        <m:r>
                          <a:rPr lang="en-US" altLang="zh-CN" b="0" i="1">
                            <a:latin typeface="Cambria Math" panose="02040503050406030204" pitchFamily="18" charset="0"/>
                          </a:rPr>
                          <m:t>𝑧</m:t>
                        </m:r>
                      </m:e>
                      <m:sub>
                        <m:r>
                          <a:rPr lang="en-US" altLang="zh-CN" b="0" i="1" smtClean="0">
                            <a:latin typeface="Cambria Math" panose="02040503050406030204" pitchFamily="18" charset="0"/>
                          </a:rPr>
                          <m:t>0</m:t>
                        </m:r>
                      </m:sub>
                    </m:sSub>
                  </m:oMath>
                </a14:m>
                <a:r>
                  <a:rPr lang="zh-CN" altLang="en-US" dirty="0">
                    <a:latin typeface="+mn-ea"/>
                  </a:rPr>
                  <a:t>的有效电荷为 1 的某个存在的库仑排斥作用. 因为实际上我们的电荷具有的电荷是</a:t>
                </a:r>
                <a:r>
                  <a:rPr lang="en-US" altLang="zh-CN" dirty="0">
                    <a:latin typeface="+mn-ea"/>
                  </a:rPr>
                  <a:t>e</a:t>
                </a:r>
                <a:r>
                  <a:rPr lang="zh-CN" altLang="en-US" dirty="0">
                    <a:latin typeface="+mn-ea"/>
                  </a:rPr>
                  <a:t>，所以这个被称为准粒子的激发具有的电荷为</a:t>
                </a:r>
                <a:r>
                  <a:rPr lang="en-US" altLang="zh-CN" dirty="0">
                    <a:latin typeface="+mn-ea"/>
                  </a:rPr>
                  <a:t>e/m</a:t>
                </a:r>
                <a:endParaRPr lang="zh-CN" altLang="en-US" dirty="0">
                  <a:latin typeface="+mn-ea"/>
                </a:endParaRPr>
              </a:p>
            </p:txBody>
          </p:sp>
        </mc:Choice>
        <mc:Fallback xmlns="">
          <p:sp>
            <p:nvSpPr>
              <p:cNvPr id="9" name="文本框 8">
                <a:extLst>
                  <a:ext uri="{FF2B5EF4-FFF2-40B4-BE49-F238E27FC236}">
                    <a16:creationId xmlns:a16="http://schemas.microsoft.com/office/drawing/2014/main" id="{D9876CB8-B621-9E6C-6777-44D71F612C42}"/>
                  </a:ext>
                </a:extLst>
              </p:cNvPr>
              <p:cNvSpPr txBox="1">
                <a:spLocks noRot="1" noChangeAspect="1" noMove="1" noResize="1" noEditPoints="1" noAdjustHandles="1" noChangeArrowheads="1" noChangeShapeType="1" noTextEdit="1"/>
              </p:cNvSpPr>
              <p:nvPr/>
            </p:nvSpPr>
            <p:spPr>
              <a:xfrm>
                <a:off x="693575" y="3290083"/>
                <a:ext cx="5402425" cy="1200329"/>
              </a:xfrm>
              <a:prstGeom prst="rect">
                <a:avLst/>
              </a:prstGeom>
              <a:blipFill>
                <a:blip r:embed="rId4"/>
                <a:stretch>
                  <a:fillRect l="-1016" t="-3046" b="-710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0E576DE5-BB95-14EA-2241-3FF4DC769AF1}"/>
              </a:ext>
            </a:extLst>
          </p:cNvPr>
          <p:cNvPicPr>
            <a:picLocks noChangeAspect="1"/>
          </p:cNvPicPr>
          <p:nvPr/>
        </p:nvPicPr>
        <p:blipFill>
          <a:blip r:embed="rId5"/>
          <a:stretch>
            <a:fillRect/>
          </a:stretch>
        </p:blipFill>
        <p:spPr>
          <a:xfrm>
            <a:off x="7288860" y="1828632"/>
            <a:ext cx="3343275" cy="952500"/>
          </a:xfrm>
          <a:prstGeom prst="rect">
            <a:avLst/>
          </a:prstGeom>
        </p:spPr>
      </p:pic>
      <p:pic>
        <p:nvPicPr>
          <p:cNvPr id="14" name="图片 13">
            <a:extLst>
              <a:ext uri="{FF2B5EF4-FFF2-40B4-BE49-F238E27FC236}">
                <a16:creationId xmlns:a16="http://schemas.microsoft.com/office/drawing/2014/main" id="{0F7A66C2-73DD-DABD-C326-82578FE96265}"/>
              </a:ext>
            </a:extLst>
          </p:cNvPr>
          <p:cNvPicPr>
            <a:picLocks noChangeAspect="1"/>
          </p:cNvPicPr>
          <p:nvPr/>
        </p:nvPicPr>
        <p:blipFill>
          <a:blip r:embed="rId6"/>
          <a:stretch>
            <a:fillRect/>
          </a:stretch>
        </p:blipFill>
        <p:spPr>
          <a:xfrm>
            <a:off x="7641284" y="2611891"/>
            <a:ext cx="2638425" cy="981075"/>
          </a:xfrm>
          <a:prstGeom prst="rect">
            <a:avLst/>
          </a:prstGeom>
        </p:spPr>
      </p:pic>
      <p:pic>
        <p:nvPicPr>
          <p:cNvPr id="16" name="图片 15">
            <a:extLst>
              <a:ext uri="{FF2B5EF4-FFF2-40B4-BE49-F238E27FC236}">
                <a16:creationId xmlns:a16="http://schemas.microsoft.com/office/drawing/2014/main" id="{DC67E771-3BB9-6555-46DA-4DA458852C50}"/>
              </a:ext>
            </a:extLst>
          </p:cNvPr>
          <p:cNvPicPr>
            <a:picLocks noChangeAspect="1"/>
          </p:cNvPicPr>
          <p:nvPr/>
        </p:nvPicPr>
        <p:blipFill>
          <a:blip r:embed="rId7"/>
          <a:stretch>
            <a:fillRect/>
          </a:stretch>
        </p:blipFill>
        <p:spPr>
          <a:xfrm>
            <a:off x="6109997" y="3429000"/>
            <a:ext cx="5915025" cy="962025"/>
          </a:xfrm>
          <a:prstGeom prst="rect">
            <a:avLst/>
          </a:prstGeom>
        </p:spPr>
      </p:pic>
      <p:sp>
        <p:nvSpPr>
          <p:cNvPr id="17" name="文本框 16">
            <a:extLst>
              <a:ext uri="{FF2B5EF4-FFF2-40B4-BE49-F238E27FC236}">
                <a16:creationId xmlns:a16="http://schemas.microsoft.com/office/drawing/2014/main" id="{1D574F2B-066E-6EAB-32F2-C87863E6679C}"/>
              </a:ext>
            </a:extLst>
          </p:cNvPr>
          <p:cNvSpPr txBox="1"/>
          <p:nvPr/>
        </p:nvSpPr>
        <p:spPr>
          <a:xfrm>
            <a:off x="6400801" y="4391025"/>
            <a:ext cx="4618653" cy="369332"/>
          </a:xfrm>
          <a:prstGeom prst="rect">
            <a:avLst/>
          </a:prstGeom>
          <a:noFill/>
        </p:spPr>
        <p:txBody>
          <a:bodyPr wrap="square" rtlCol="0">
            <a:spAutoFit/>
          </a:bodyPr>
          <a:lstStyle/>
          <a:p>
            <a:r>
              <a:rPr lang="zh-CN" altLang="en-US" dirty="0"/>
              <a:t>得到和等离子体近似相同的等效电荷</a:t>
            </a:r>
          </a:p>
        </p:txBody>
      </p:sp>
      <p:sp>
        <p:nvSpPr>
          <p:cNvPr id="3" name="灯片编号占位符 2">
            <a:extLst>
              <a:ext uri="{FF2B5EF4-FFF2-40B4-BE49-F238E27FC236}">
                <a16:creationId xmlns:a16="http://schemas.microsoft.com/office/drawing/2014/main" id="{16D499D3-7B29-60E7-1A98-E92B1B81AEEE}"/>
              </a:ext>
            </a:extLst>
          </p:cNvPr>
          <p:cNvSpPr>
            <a:spLocks noGrp="1"/>
          </p:cNvSpPr>
          <p:nvPr>
            <p:ph type="sldNum" sz="quarter" idx="12"/>
          </p:nvPr>
        </p:nvSpPr>
        <p:spPr/>
        <p:txBody>
          <a:bodyPr/>
          <a:lstStyle/>
          <a:p>
            <a:fld id="{EC037E6E-FE8A-4F75-BAB2-719FE3CE2426}" type="slidenum">
              <a:rPr lang="zh-CN" altLang="en-US" smtClean="0"/>
              <a:t>15</a:t>
            </a:fld>
            <a:endParaRPr lang="zh-CN" altLang="en-US"/>
          </a:p>
        </p:txBody>
      </p:sp>
    </p:spTree>
    <p:extLst>
      <p:ext uri="{BB962C8B-B14F-4D97-AF65-F5344CB8AC3E}">
        <p14:creationId xmlns:p14="http://schemas.microsoft.com/office/powerpoint/2010/main" val="120512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0758D-A202-4D24-84F0-30FA154D652A}"/>
              </a:ext>
            </a:extLst>
          </p:cNvPr>
          <p:cNvSpPr>
            <a:spLocks noGrp="1"/>
          </p:cNvSpPr>
          <p:nvPr>
            <p:ph type="title"/>
          </p:nvPr>
        </p:nvSpPr>
        <p:spPr/>
        <p:txBody>
          <a:bodyPr/>
          <a:lstStyle/>
          <a:p>
            <a:r>
              <a:rPr lang="zh-CN" altLang="en-US" dirty="0"/>
              <a:t>准粒子的统计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20EF5C-2FE3-696F-174C-5611077362F7}"/>
                  </a:ext>
                </a:extLst>
              </p:cNvPr>
              <p:cNvSpPr>
                <a:spLocks noGrp="1"/>
              </p:cNvSpPr>
              <p:nvPr>
                <p:ph idx="1"/>
              </p:nvPr>
            </p:nvSpPr>
            <p:spPr>
              <a:xfrm>
                <a:off x="1663182" y="5048382"/>
                <a:ext cx="8865636" cy="1200330"/>
              </a:xfrm>
            </p:spPr>
            <p:txBody>
              <a:bodyPr/>
              <a:lstStyle/>
              <a:p>
                <a:r>
                  <a:rPr lang="zh-CN" altLang="en-US" sz="1800" dirty="0">
                    <a:latin typeface="+mn-ea"/>
                  </a:rPr>
                  <a:t>可以把这个额外贝里相位认为是系统中添加了一个额外的磁通，这样就可以把</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𝑧</m:t>
                        </m:r>
                      </m:e>
                      <m:sub>
                        <m:r>
                          <a:rPr lang="en-US" altLang="zh-CN" sz="1800" b="0" i="1" smtClean="0">
                            <a:latin typeface="Cambria Math" panose="02040503050406030204" pitchFamily="18" charset="0"/>
                          </a:rPr>
                          <m:t>𝑏</m:t>
                        </m:r>
                      </m:sub>
                    </m:sSub>
                    <m:r>
                      <a:rPr lang="zh-CN" altLang="en-US" sz="1800" i="1">
                        <a:latin typeface="Cambria Math" panose="02040503050406030204" pitchFamily="18" charset="0"/>
                      </a:rPr>
                      <m:t>处</m:t>
                    </m:r>
                  </m:oMath>
                </a14:m>
                <a:r>
                  <a:rPr lang="zh-CN" altLang="en-US" sz="1800" dirty="0">
                    <a:latin typeface="+mn-ea"/>
                  </a:rPr>
                  <a:t>的准激发认为是一个玻色子和一个外界附加磁通（磁矢势）在同一个位置的结合。当然也可以把它当做是一个遵循奇怪统计的粒子。前者可以通过经典统计与动力学进行描述，因此具有一定的优势</a:t>
                </a:r>
              </a:p>
              <a:p>
                <a:endParaRPr lang="zh-CN" altLang="en-US" dirty="0"/>
              </a:p>
            </p:txBody>
          </p:sp>
        </mc:Choice>
        <mc:Fallback xmlns="">
          <p:sp>
            <p:nvSpPr>
              <p:cNvPr id="3" name="内容占位符 2">
                <a:extLst>
                  <a:ext uri="{FF2B5EF4-FFF2-40B4-BE49-F238E27FC236}">
                    <a16:creationId xmlns:a16="http://schemas.microsoft.com/office/drawing/2014/main" id="{1420EF5C-2FE3-696F-174C-5611077362F7}"/>
                  </a:ext>
                </a:extLst>
              </p:cNvPr>
              <p:cNvSpPr>
                <a:spLocks noGrp="1" noRot="1" noChangeAspect="1" noMove="1" noResize="1" noEditPoints="1" noAdjustHandles="1" noChangeArrowheads="1" noChangeShapeType="1" noTextEdit="1"/>
              </p:cNvSpPr>
              <p:nvPr>
                <p:ph idx="1"/>
              </p:nvPr>
            </p:nvSpPr>
            <p:spPr>
              <a:xfrm>
                <a:off x="1663182" y="5048382"/>
                <a:ext cx="8865636" cy="1200330"/>
              </a:xfrm>
              <a:blipFill>
                <a:blip r:embed="rId2"/>
                <a:stretch>
                  <a:fillRect l="-481" t="-4569" r="-55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94FBE9F-5DD1-5694-AAA0-111C9835B237}"/>
              </a:ext>
            </a:extLst>
          </p:cNvPr>
          <p:cNvPicPr>
            <a:picLocks noChangeAspect="1"/>
          </p:cNvPicPr>
          <p:nvPr/>
        </p:nvPicPr>
        <p:blipFill>
          <a:blip r:embed="rId3"/>
          <a:stretch>
            <a:fillRect/>
          </a:stretch>
        </p:blipFill>
        <p:spPr>
          <a:xfrm>
            <a:off x="838200" y="1690688"/>
            <a:ext cx="4267200" cy="609600"/>
          </a:xfrm>
          <a:prstGeom prst="rect">
            <a:avLst/>
          </a:prstGeom>
        </p:spPr>
      </p:pic>
      <p:pic>
        <p:nvPicPr>
          <p:cNvPr id="7" name="图片 6">
            <a:extLst>
              <a:ext uri="{FF2B5EF4-FFF2-40B4-BE49-F238E27FC236}">
                <a16:creationId xmlns:a16="http://schemas.microsoft.com/office/drawing/2014/main" id="{68A9BB2E-BB36-AE98-6912-5415A6188FD9}"/>
              </a:ext>
            </a:extLst>
          </p:cNvPr>
          <p:cNvPicPr>
            <a:picLocks noChangeAspect="1"/>
          </p:cNvPicPr>
          <p:nvPr/>
        </p:nvPicPr>
        <p:blipFill>
          <a:blip r:embed="rId4"/>
          <a:stretch>
            <a:fillRect/>
          </a:stretch>
        </p:blipFill>
        <p:spPr>
          <a:xfrm>
            <a:off x="6873551" y="668816"/>
            <a:ext cx="3408784" cy="2043744"/>
          </a:xfrm>
          <a:prstGeom prst="rect">
            <a:avLst/>
          </a:prstGeom>
        </p:spPr>
      </p:pic>
      <p:pic>
        <p:nvPicPr>
          <p:cNvPr id="9" name="图片 8">
            <a:extLst>
              <a:ext uri="{FF2B5EF4-FFF2-40B4-BE49-F238E27FC236}">
                <a16:creationId xmlns:a16="http://schemas.microsoft.com/office/drawing/2014/main" id="{81F03C1F-3A60-664A-7910-09386B90C2C1}"/>
              </a:ext>
            </a:extLst>
          </p:cNvPr>
          <p:cNvPicPr>
            <a:picLocks noChangeAspect="1"/>
          </p:cNvPicPr>
          <p:nvPr/>
        </p:nvPicPr>
        <p:blipFill rotWithShape="1">
          <a:blip r:embed="rId5"/>
          <a:srcRect l="-1" t="18016" r="-113" b="14108"/>
          <a:stretch/>
        </p:blipFill>
        <p:spPr>
          <a:xfrm>
            <a:off x="6710362" y="2677886"/>
            <a:ext cx="4262438" cy="1732643"/>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D1DE0DD-8A40-4FE8-4587-938F27D05D62}"/>
                  </a:ext>
                </a:extLst>
              </p:cNvPr>
              <p:cNvSpPr txBox="1"/>
              <p:nvPr/>
            </p:nvSpPr>
            <p:spPr>
              <a:xfrm>
                <a:off x="838200" y="2659290"/>
                <a:ext cx="5181697" cy="1200329"/>
              </a:xfrm>
              <a:prstGeom prst="rect">
                <a:avLst/>
              </a:prstGeom>
              <a:noFill/>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𝑏</m:t>
                        </m:r>
                      </m:sub>
                    </m:sSub>
                  </m:oMath>
                </a14:m>
                <a:r>
                  <a:rPr lang="zh-CN" altLang="en-US" dirty="0"/>
                  <a:t>处的粒子离环路很远</a:t>
                </a:r>
                <a:r>
                  <a:rPr lang="en-US" altLang="zh-CN" dirty="0"/>
                  <a:t>:</a:t>
                </a:r>
                <a:r>
                  <a:rPr lang="zh-CN" altLang="en-US" dirty="0"/>
                  <a:t>前述对单个准粒子的分析仍然适用。</a:t>
                </a:r>
                <a:endParaRPr lang="en-US" altLang="zh-CN" dirty="0"/>
              </a:p>
              <a:p>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𝑏</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𝑙</m:t>
                        </m:r>
                      </m:e>
                      <m:sub>
                        <m:r>
                          <a:rPr lang="en-US" altLang="zh-CN" b="0" i="1" smtClean="0">
                            <a:latin typeface="Cambria Math" panose="02040503050406030204" pitchFamily="18" charset="0"/>
                            <a:ea typeface="Cambria Math" panose="02040503050406030204" pitchFamily="18" charset="0"/>
                          </a:rPr>
                          <m:t>𝐵</m:t>
                        </m:r>
                      </m:sub>
                    </m:sSub>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环路</m:t>
                    </m:r>
                  </m:oMath>
                </a14:m>
                <a:r>
                  <a:rPr lang="zh-CN" altLang="en-US" dirty="0"/>
                  <a:t>包围电荷数，贝里相位会得到一个额外的值</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Δ</m:t>
                    </m:r>
                    <m:r>
                      <a:rPr lang="zh-CN" altLang="el-GR" i="1" smtClean="0">
                        <a:latin typeface="Cambria Math" panose="02040503050406030204" pitchFamily="18" charset="0"/>
                        <a:ea typeface="Cambria Math" panose="02040503050406030204" pitchFamily="18" charset="0"/>
                      </a:rPr>
                      <m:t>𝛾</m:t>
                    </m:r>
                    <m:r>
                      <a:rPr lang="en-US" altLang="zh-CN" b="0" i="1" smtClean="0">
                        <a:latin typeface="Cambria Math" panose="02040503050406030204" pitchFamily="18" charset="0"/>
                        <a:ea typeface="Cambria Math" panose="02040503050406030204" pitchFamily="18" charset="0"/>
                      </a:rPr>
                      <m:t>=2</m:t>
                    </m:r>
                    <m:r>
                      <a:rPr lang="zh-CN" altLang="en-US" b="0" i="1" smtClean="0">
                        <a:latin typeface="Cambria Math" panose="02040503050406030204" pitchFamily="18" charset="0"/>
                        <a:ea typeface="Cambria Math" panose="02040503050406030204" pitchFamily="18" charset="0"/>
                      </a:rPr>
                      <m:t>𝜋𝜐</m:t>
                    </m:r>
                  </m:oMath>
                </a14:m>
                <a:endParaRPr lang="zh-CN" altLang="en-US" dirty="0"/>
              </a:p>
            </p:txBody>
          </p:sp>
        </mc:Choice>
        <mc:Fallback xmlns="">
          <p:sp>
            <p:nvSpPr>
              <p:cNvPr id="11" name="文本框 10">
                <a:extLst>
                  <a:ext uri="{FF2B5EF4-FFF2-40B4-BE49-F238E27FC236}">
                    <a16:creationId xmlns:a16="http://schemas.microsoft.com/office/drawing/2014/main" id="{4D1DE0DD-8A40-4FE8-4587-938F27D05D62}"/>
                  </a:ext>
                </a:extLst>
              </p:cNvPr>
              <p:cNvSpPr txBox="1">
                <a:spLocks noRot="1" noChangeAspect="1" noMove="1" noResize="1" noEditPoints="1" noAdjustHandles="1" noChangeArrowheads="1" noChangeShapeType="1" noTextEdit="1"/>
              </p:cNvSpPr>
              <p:nvPr/>
            </p:nvSpPr>
            <p:spPr>
              <a:xfrm>
                <a:off x="838200" y="2659290"/>
                <a:ext cx="5181697" cy="1200329"/>
              </a:xfrm>
              <a:prstGeom prst="rect">
                <a:avLst/>
              </a:prstGeom>
              <a:blipFill>
                <a:blip r:embed="rId6"/>
                <a:stretch>
                  <a:fillRect l="-1059" t="-2538"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2CC3117-176A-2D97-DB93-29C2D9961964}"/>
                  </a:ext>
                </a:extLst>
              </p:cNvPr>
              <p:cNvSpPr txBox="1"/>
              <p:nvPr/>
            </p:nvSpPr>
            <p:spPr>
              <a:xfrm>
                <a:off x="838200" y="3895455"/>
                <a:ext cx="5046305" cy="646331"/>
              </a:xfrm>
              <a:prstGeom prst="rect">
                <a:avLst/>
              </a:prstGeom>
              <a:noFill/>
            </p:spPr>
            <p:txBody>
              <a:bodyPr wrap="square">
                <a:spAutoFit/>
              </a:bodyPr>
              <a:lstStyle/>
              <a:p>
                <a:r>
                  <a:rPr lang="zh-CN" altLang="en-US" dirty="0"/>
                  <a:t>当</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Δ</m:t>
                    </m:r>
                    <m:r>
                      <a:rPr lang="zh-CN" altLang="el-GR" i="1" smtClean="0">
                        <a:latin typeface="Cambria Math" panose="02040503050406030204" pitchFamily="18" charset="0"/>
                        <a:ea typeface="Cambria Math" panose="02040503050406030204" pitchFamily="18" charset="0"/>
                      </a:rPr>
                      <m:t>𝛾</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𝜋</m:t>
                    </m:r>
                  </m:oMath>
                </a14:m>
                <a:r>
                  <a:rPr lang="zh-CN" altLang="en-US" dirty="0"/>
                  <a:t>时对应于费米统计。此时</a:t>
                </a:r>
                <a14:m>
                  <m:oMath xmlns:m="http://schemas.openxmlformats.org/officeDocument/2006/math">
                    <m:r>
                      <a:rPr lang="zh-CN" altLang="el-GR" i="1" smtClean="0">
                        <a:latin typeface="Cambria Math" panose="02040503050406030204" pitchFamily="18" charset="0"/>
                        <a:ea typeface="Cambria Math" panose="02040503050406030204" pitchFamily="18" charset="0"/>
                      </a:rPr>
                      <m:t>𝜐</m:t>
                    </m:r>
                    <m:r>
                      <a:rPr lang="en-US" altLang="zh-CN" b="0" i="1" smtClean="0">
                        <a:latin typeface="Cambria Math" panose="02040503050406030204" pitchFamily="18" charset="0"/>
                        <a:ea typeface="Cambria Math" panose="02040503050406030204" pitchFamily="18" charset="0"/>
                      </a:rPr>
                      <m:t>=1</m:t>
                    </m:r>
                  </m:oMath>
                </a14:m>
                <a:r>
                  <a:rPr lang="zh-CN" altLang="en-US" dirty="0"/>
                  <a:t>，为整数电荷粒子的相互作用</a:t>
                </a:r>
              </a:p>
            </p:txBody>
          </p:sp>
        </mc:Choice>
        <mc:Fallback xmlns="">
          <p:sp>
            <p:nvSpPr>
              <p:cNvPr id="13" name="文本框 12">
                <a:extLst>
                  <a:ext uri="{FF2B5EF4-FFF2-40B4-BE49-F238E27FC236}">
                    <a16:creationId xmlns:a16="http://schemas.microsoft.com/office/drawing/2014/main" id="{32CC3117-176A-2D97-DB93-29C2D9961964}"/>
                  </a:ext>
                </a:extLst>
              </p:cNvPr>
              <p:cNvSpPr txBox="1">
                <a:spLocks noRot="1" noChangeAspect="1" noMove="1" noResize="1" noEditPoints="1" noAdjustHandles="1" noChangeArrowheads="1" noChangeShapeType="1" noTextEdit="1"/>
              </p:cNvSpPr>
              <p:nvPr/>
            </p:nvSpPr>
            <p:spPr>
              <a:xfrm>
                <a:off x="838200" y="3895455"/>
                <a:ext cx="5046305" cy="646331"/>
              </a:xfrm>
              <a:prstGeom prst="rect">
                <a:avLst/>
              </a:prstGeom>
              <a:blipFill>
                <a:blip r:embed="rId7"/>
                <a:stretch>
                  <a:fillRect l="-1088" t="-4717" b="-1415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7CBAA45-AABB-F7CB-3E86-D95FE7091835}"/>
              </a:ext>
            </a:extLst>
          </p:cNvPr>
          <p:cNvSpPr>
            <a:spLocks noGrp="1"/>
          </p:cNvSpPr>
          <p:nvPr>
            <p:ph type="sldNum" sz="quarter" idx="12"/>
          </p:nvPr>
        </p:nvSpPr>
        <p:spPr/>
        <p:txBody>
          <a:bodyPr/>
          <a:lstStyle/>
          <a:p>
            <a:fld id="{EC037E6E-FE8A-4F75-BAB2-719FE3CE2426}" type="slidenum">
              <a:rPr lang="zh-CN" altLang="en-US" smtClean="0"/>
              <a:t>16</a:t>
            </a:fld>
            <a:endParaRPr lang="zh-CN" altLang="en-US"/>
          </a:p>
        </p:txBody>
      </p:sp>
    </p:spTree>
    <p:extLst>
      <p:ext uri="{BB962C8B-B14F-4D97-AF65-F5344CB8AC3E}">
        <p14:creationId xmlns:p14="http://schemas.microsoft.com/office/powerpoint/2010/main" val="406933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55E71-76D5-6376-80C6-7A048915F924}"/>
              </a:ext>
            </a:extLst>
          </p:cNvPr>
          <p:cNvSpPr>
            <a:spLocks noGrp="1"/>
          </p:cNvSpPr>
          <p:nvPr>
            <p:ph type="title"/>
          </p:nvPr>
        </p:nvSpPr>
        <p:spPr/>
        <p:txBody>
          <a:bodyPr>
            <a:normAutofit/>
          </a:bodyPr>
          <a:lstStyle/>
          <a:p>
            <a:r>
              <a:rPr lang="zh-CN" altLang="en-US" sz="3600" dirty="0"/>
              <a:t>分数霍尔态波函数的构建</a:t>
            </a:r>
          </a:p>
        </p:txBody>
      </p:sp>
      <p:sp>
        <p:nvSpPr>
          <p:cNvPr id="4" name="文本框 3">
            <a:extLst>
              <a:ext uri="{FF2B5EF4-FFF2-40B4-BE49-F238E27FC236}">
                <a16:creationId xmlns:a16="http://schemas.microsoft.com/office/drawing/2014/main" id="{3F0CDB7C-9948-07E6-AAAF-9503B06D3AC1}"/>
              </a:ext>
            </a:extLst>
          </p:cNvPr>
          <p:cNvSpPr txBox="1"/>
          <p:nvPr/>
        </p:nvSpPr>
        <p:spPr>
          <a:xfrm>
            <a:off x="965815" y="1690688"/>
            <a:ext cx="4823926" cy="646331"/>
          </a:xfrm>
          <a:prstGeom prst="rect">
            <a:avLst/>
          </a:prstGeom>
          <a:noFill/>
        </p:spPr>
        <p:txBody>
          <a:bodyPr wrap="square" rtlCol="0">
            <a:spAutoFit/>
          </a:bodyPr>
          <a:lstStyle/>
          <a:p>
            <a:r>
              <a:rPr lang="zh-CN" altLang="en-US" dirty="0"/>
              <a:t>在填充因子为</a:t>
            </a:r>
            <a:r>
              <a:rPr lang="en-US" altLang="zh-CN" dirty="0"/>
              <a:t>1</a:t>
            </a:r>
            <a:r>
              <a:rPr lang="zh-CN" altLang="en-US" dirty="0"/>
              <a:t>的多体波函数上，在每一个电子的位置都进行前述的激发</a:t>
            </a:r>
            <a:endParaRPr lang="en-US" altLang="zh-CN" dirty="0"/>
          </a:p>
        </p:txBody>
      </p:sp>
      <p:pic>
        <p:nvPicPr>
          <p:cNvPr id="6" name="图片 5">
            <a:extLst>
              <a:ext uri="{FF2B5EF4-FFF2-40B4-BE49-F238E27FC236}">
                <a16:creationId xmlns:a16="http://schemas.microsoft.com/office/drawing/2014/main" id="{D27AC799-7660-67C5-3C12-2748B7069616}"/>
              </a:ext>
            </a:extLst>
          </p:cNvPr>
          <p:cNvPicPr>
            <a:picLocks noChangeAspect="1"/>
          </p:cNvPicPr>
          <p:nvPr/>
        </p:nvPicPr>
        <p:blipFill>
          <a:blip r:embed="rId2"/>
          <a:stretch>
            <a:fillRect/>
          </a:stretch>
        </p:blipFill>
        <p:spPr>
          <a:xfrm>
            <a:off x="965815" y="2337019"/>
            <a:ext cx="5019675" cy="120015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C28116D-B115-1063-126D-065557FA6676}"/>
                  </a:ext>
                </a:extLst>
              </p:cNvPr>
              <p:cNvSpPr txBox="1"/>
              <p:nvPr/>
            </p:nvSpPr>
            <p:spPr>
              <a:xfrm>
                <a:off x="838200" y="3326363"/>
                <a:ext cx="6097554" cy="3302507"/>
              </a:xfrm>
              <a:prstGeom prst="rect">
                <a:avLst/>
              </a:prstGeom>
              <a:noFill/>
            </p:spPr>
            <p:txBody>
              <a:bodyPr wrap="square">
                <a:spAutoFit/>
              </a:bodyPr>
              <a:lstStyle/>
              <a:p>
                <a:r>
                  <a:rPr lang="zh-CN" altLang="en-US" dirty="0"/>
                  <a:t>将基态变成填充因子为</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m:rPr>
                            <m:sty m:val="p"/>
                          </m:rPr>
                          <a:rPr lang="en-US" altLang="zh-CN" i="1">
                            <a:latin typeface="Cambria Math" panose="02040503050406030204" pitchFamily="18" charset="0"/>
                          </a:rPr>
                          <m:t>M</m:t>
                        </m:r>
                        <m:r>
                          <a:rPr lang="en-US" altLang="zh-CN" i="1">
                            <a:latin typeface="Cambria Math" panose="02040503050406030204" pitchFamily="18" charset="0"/>
                          </a:rPr>
                          <m:t>+1</m:t>
                        </m:r>
                      </m:den>
                    </m:f>
                  </m:oMath>
                </a14:m>
                <a:r>
                  <a:rPr lang="zh-CN" altLang="en-US" dirty="0"/>
                  <a:t>的态。</a:t>
                </a:r>
                <a:endParaRPr lang="en-US" altLang="zh-CN" dirty="0"/>
              </a:p>
              <a:p>
                <a:r>
                  <a:rPr lang="zh-CN" altLang="en-US" dirty="0"/>
                  <a:t>当</a:t>
                </a:r>
                <a:r>
                  <a:rPr lang="en-US" altLang="zh-CN" dirty="0"/>
                  <a:t>M=2</a:t>
                </a:r>
                <a:r>
                  <a:rPr lang="zh-CN" altLang="en-US" dirty="0"/>
                  <a:t>时：等效于在所有其他电子眼里, 每一个电子的位置都激发了两个磁通量子, 也可以理解为电子俘获了两根量子化磁通线. 而每一个电子它原先的局域波函数本身就包含了一个磁通量子、</a:t>
                </a:r>
                <a:endParaRPr lang="en-US" altLang="zh-CN" dirty="0"/>
              </a:p>
              <a:p>
                <a:r>
                  <a:rPr lang="zh-CN" altLang="en-US" dirty="0"/>
                  <a:t>在这种情况下一个电子占据了三个磁通量子，对应于</a:t>
                </a:r>
                <a14:m>
                  <m:oMath xmlns:m="http://schemas.openxmlformats.org/officeDocument/2006/math">
                    <m:r>
                      <a:rPr lang="zh-CN" altLang="en-US" i="1" smtClean="0">
                        <a:latin typeface="Cambria Math" panose="02040503050406030204" pitchFamily="18" charset="0"/>
                      </a:rPr>
                      <m:t>𝜈</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r>
                  <a:rPr lang="zh-CN" altLang="en-US" dirty="0"/>
                  <a:t>的填充因子。</a:t>
                </a:r>
                <a:endParaRPr lang="en-US" altLang="zh-CN" dirty="0"/>
              </a:p>
              <a:p>
                <a:r>
                  <a:rPr lang="zh-CN" altLang="en-US" dirty="0"/>
                  <a:t>这样,</a:t>
                </a:r>
                <a14:m>
                  <m:oMath xmlns:m="http://schemas.openxmlformats.org/officeDocument/2006/math">
                    <m:r>
                      <a:rPr lang="zh-CN" altLang="en-US" i="1" smtClean="0">
                        <a:latin typeface="Cambria Math" panose="02040503050406030204" pitchFamily="18" charset="0"/>
                      </a:rPr>
                      <m:t>𝜈</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r>
                  <a:rPr lang="zh-CN" altLang="en-US" dirty="0"/>
                  <a:t>态可看做是填充因子为</a:t>
                </a:r>
                <a:r>
                  <a:rPr lang="en-US" altLang="zh-CN" dirty="0"/>
                  <a:t>1</a:t>
                </a:r>
                <a:r>
                  <a:rPr lang="zh-CN" altLang="en-US" dirty="0"/>
                  <a:t>的态中，每个电子俘获两根量子化磁通线构成的新的复合粒子的</a:t>
                </a:r>
                <a14:m>
                  <m:oMath xmlns:m="http://schemas.openxmlformats.org/officeDocument/2006/math">
                    <m:r>
                      <a:rPr lang="zh-CN" altLang="en-US" i="1" smtClean="0">
                        <a:latin typeface="Cambria Math" panose="02040503050406030204" pitchFamily="18" charset="0"/>
                      </a:rPr>
                      <m:t>𝜈</m:t>
                    </m:r>
                    <m:r>
                      <a:rPr lang="en-US" altLang="zh-CN" b="0" i="1" smtClean="0">
                        <a:latin typeface="Cambria Math" panose="02040503050406030204" pitchFamily="18" charset="0"/>
                      </a:rPr>
                      <m:t>=1</m:t>
                    </m:r>
                  </m:oMath>
                </a14:m>
                <a:r>
                  <a:rPr lang="zh-CN" altLang="en-US" dirty="0"/>
                  <a:t>态</a:t>
                </a:r>
                <a:r>
                  <a:rPr lang="en-US" altLang="zh-CN" dirty="0"/>
                  <a:t>(</a:t>
                </a:r>
                <a:r>
                  <a:rPr lang="zh-CN" altLang="en-US" dirty="0"/>
                  <a:t>这里计数以磁通量子进行计数</a:t>
                </a:r>
                <a:r>
                  <a:rPr lang="en-US" altLang="zh-CN" dirty="0"/>
                  <a:t>)</a:t>
                </a:r>
                <a:r>
                  <a:rPr lang="zh-CN" altLang="en-US" dirty="0"/>
                  <a:t>.同时这种复合粒子带电</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e</m:t>
                        </m:r>
                      </m:num>
                      <m:den>
                        <m:r>
                          <a:rPr lang="en-US" altLang="zh-CN" b="0" i="1" smtClean="0">
                            <a:latin typeface="Cambria Math" panose="02040503050406030204" pitchFamily="18" charset="0"/>
                          </a:rPr>
                          <m:t>3</m:t>
                        </m:r>
                      </m:den>
                    </m:f>
                  </m:oMath>
                </a14:m>
                <a:r>
                  <a:rPr lang="zh-CN" altLang="en-US" dirty="0"/>
                  <a:t> </a:t>
                </a:r>
              </a:p>
            </p:txBody>
          </p:sp>
        </mc:Choice>
        <mc:Fallback xmlns="">
          <p:sp>
            <p:nvSpPr>
              <p:cNvPr id="8" name="文本框 7">
                <a:extLst>
                  <a:ext uri="{FF2B5EF4-FFF2-40B4-BE49-F238E27FC236}">
                    <a16:creationId xmlns:a16="http://schemas.microsoft.com/office/drawing/2014/main" id="{8C28116D-B115-1063-126D-065557FA6676}"/>
                  </a:ext>
                </a:extLst>
              </p:cNvPr>
              <p:cNvSpPr txBox="1">
                <a:spLocks noRot="1" noChangeAspect="1" noMove="1" noResize="1" noEditPoints="1" noAdjustHandles="1" noChangeArrowheads="1" noChangeShapeType="1" noTextEdit="1"/>
              </p:cNvSpPr>
              <p:nvPr/>
            </p:nvSpPr>
            <p:spPr>
              <a:xfrm>
                <a:off x="838200" y="3326363"/>
                <a:ext cx="6097554" cy="3302507"/>
              </a:xfrm>
              <a:prstGeom prst="rect">
                <a:avLst/>
              </a:prstGeom>
              <a:blipFill>
                <a:blip r:embed="rId3"/>
                <a:stretch>
                  <a:fillRect l="-900" r="-400" b="-37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7E51161E-E392-FC79-608D-792BDA1F61EE}"/>
              </a:ext>
            </a:extLst>
          </p:cNvPr>
          <p:cNvPicPr>
            <a:picLocks noChangeAspect="1"/>
          </p:cNvPicPr>
          <p:nvPr/>
        </p:nvPicPr>
        <p:blipFill>
          <a:blip r:embed="rId4"/>
          <a:stretch>
            <a:fillRect/>
          </a:stretch>
        </p:blipFill>
        <p:spPr>
          <a:xfrm>
            <a:off x="6922633" y="365125"/>
            <a:ext cx="4643394" cy="6072130"/>
          </a:xfrm>
          <a:prstGeom prst="rect">
            <a:avLst/>
          </a:prstGeom>
        </p:spPr>
      </p:pic>
      <p:sp>
        <p:nvSpPr>
          <p:cNvPr id="3" name="灯片编号占位符 2">
            <a:extLst>
              <a:ext uri="{FF2B5EF4-FFF2-40B4-BE49-F238E27FC236}">
                <a16:creationId xmlns:a16="http://schemas.microsoft.com/office/drawing/2014/main" id="{67A81BA2-B8D7-8BEF-4625-DB26212FAFD3}"/>
              </a:ext>
            </a:extLst>
          </p:cNvPr>
          <p:cNvSpPr>
            <a:spLocks noGrp="1"/>
          </p:cNvSpPr>
          <p:nvPr>
            <p:ph type="sldNum" sz="quarter" idx="12"/>
          </p:nvPr>
        </p:nvSpPr>
        <p:spPr/>
        <p:txBody>
          <a:bodyPr/>
          <a:lstStyle/>
          <a:p>
            <a:fld id="{EC037E6E-FE8A-4F75-BAB2-719FE3CE2426}" type="slidenum">
              <a:rPr lang="zh-CN" altLang="en-US" smtClean="0"/>
              <a:t>17</a:t>
            </a:fld>
            <a:endParaRPr lang="zh-CN" altLang="en-US"/>
          </a:p>
        </p:txBody>
      </p:sp>
    </p:spTree>
    <p:extLst>
      <p:ext uri="{BB962C8B-B14F-4D97-AF65-F5344CB8AC3E}">
        <p14:creationId xmlns:p14="http://schemas.microsoft.com/office/powerpoint/2010/main" val="166770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F19B-8A97-E426-050F-B00748F40F90}"/>
              </a:ext>
            </a:extLst>
          </p:cNvPr>
          <p:cNvSpPr>
            <a:spLocks noGrp="1"/>
          </p:cNvSpPr>
          <p:nvPr>
            <p:ph type="title"/>
          </p:nvPr>
        </p:nvSpPr>
        <p:spPr/>
        <p:txBody>
          <a:bodyPr/>
          <a:lstStyle/>
          <a:p>
            <a:r>
              <a:rPr lang="zh-CN" altLang="en-US" dirty="0"/>
              <a:t>分数霍尔效应的解释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15079B-256B-8FA2-85CC-6F241BF3A12B}"/>
                  </a:ext>
                </a:extLst>
              </p:cNvPr>
              <p:cNvSpPr>
                <a:spLocks noGrp="1"/>
              </p:cNvSpPr>
              <p:nvPr>
                <p:ph idx="1"/>
              </p:nvPr>
            </p:nvSpPr>
            <p:spPr>
              <a:xfrm>
                <a:off x="838200" y="1690688"/>
                <a:ext cx="10515600" cy="3973842"/>
              </a:xfrm>
            </p:spPr>
            <p:txBody>
              <a:bodyPr/>
              <a:lstStyle/>
              <a:p>
                <a:r>
                  <a:rPr lang="zh-CN" altLang="en-US" dirty="0"/>
                  <a:t>同时只有当俘获磁通是偶数时，电子与磁通组成的准粒子才满足费米统计。这被称为复合费米子。在费米统计的情况下这个准粒子和电子具有相同的性质，只是对于整个系统所包含的朗道能级简并度来说，每个简并度或者说准粒子只包含</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𝑒</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den>
                    </m:f>
                  </m:oMath>
                </a14:m>
                <a:r>
                  <a:rPr lang="zh-CN" altLang="en-US" dirty="0"/>
                  <a:t>电荷。从而可以认为这些准粒子对能带做了满填充，整体表现出和整数霍尔效应相同的性质。</a:t>
                </a:r>
                <a:endParaRPr lang="en-US" altLang="zh-CN" dirty="0"/>
              </a:p>
              <a:p>
                <a:r>
                  <a:rPr lang="zh-CN" altLang="en-US" dirty="0"/>
                  <a:t>这样</a:t>
                </a:r>
                <a:r>
                  <a:rPr lang="en-US" altLang="zh-CN" dirty="0"/>
                  <a:t>, </a:t>
                </a:r>
                <a:r>
                  <a:rPr lang="zh-CN" altLang="en-US" dirty="0"/>
                  <a:t>电子体系的分数量子霍尔效应可以解释为复合费米子的整数量子霍尔效应</a:t>
                </a:r>
                <a:r>
                  <a:rPr lang="en-US" altLang="zh-CN" dirty="0"/>
                  <a:t>, </a:t>
                </a:r>
                <a:r>
                  <a:rPr lang="zh-CN" altLang="en-US" dirty="0"/>
                  <a:t>两者由此得到统一的理解</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2615079B-256B-8FA2-85CC-6F241BF3A12B}"/>
                  </a:ext>
                </a:extLst>
              </p:cNvPr>
              <p:cNvSpPr>
                <a:spLocks noGrp="1" noRot="1" noChangeAspect="1" noMove="1" noResize="1" noEditPoints="1" noAdjustHandles="1" noChangeArrowheads="1" noChangeShapeType="1" noTextEdit="1"/>
              </p:cNvSpPr>
              <p:nvPr>
                <p:ph idx="1"/>
              </p:nvPr>
            </p:nvSpPr>
            <p:spPr>
              <a:xfrm>
                <a:off x="838200" y="1690688"/>
                <a:ext cx="10515600" cy="3973842"/>
              </a:xfrm>
              <a:blipFill>
                <a:blip r:embed="rId2"/>
                <a:stretch>
                  <a:fillRect l="-1043" t="-276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87F2C14-340E-0A77-D3CA-2CDBB7ED40B8}"/>
              </a:ext>
            </a:extLst>
          </p:cNvPr>
          <p:cNvSpPr>
            <a:spLocks noGrp="1"/>
          </p:cNvSpPr>
          <p:nvPr>
            <p:ph type="sldNum" sz="quarter" idx="12"/>
          </p:nvPr>
        </p:nvSpPr>
        <p:spPr/>
        <p:txBody>
          <a:bodyPr/>
          <a:lstStyle/>
          <a:p>
            <a:fld id="{EC037E6E-FE8A-4F75-BAB2-719FE3CE2426}" type="slidenum">
              <a:rPr lang="zh-CN" altLang="en-US" smtClean="0"/>
              <a:t>18</a:t>
            </a:fld>
            <a:endParaRPr lang="zh-CN" altLang="en-US"/>
          </a:p>
        </p:txBody>
      </p:sp>
    </p:spTree>
    <p:extLst>
      <p:ext uri="{BB962C8B-B14F-4D97-AF65-F5344CB8AC3E}">
        <p14:creationId xmlns:p14="http://schemas.microsoft.com/office/powerpoint/2010/main" val="268083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3191487-A2AA-89CB-5036-595C1B515900}"/>
              </a:ext>
            </a:extLst>
          </p:cNvPr>
          <p:cNvPicPr>
            <a:picLocks noChangeAspect="1"/>
          </p:cNvPicPr>
          <p:nvPr/>
        </p:nvPicPr>
        <p:blipFill>
          <a:blip r:embed="rId2"/>
          <a:stretch>
            <a:fillRect/>
          </a:stretch>
        </p:blipFill>
        <p:spPr>
          <a:xfrm>
            <a:off x="2676620" y="2986266"/>
            <a:ext cx="2870233" cy="653074"/>
          </a:xfrm>
          <a:prstGeom prst="rect">
            <a:avLst/>
          </a:prstGeom>
        </p:spPr>
      </p:pic>
      <p:sp>
        <p:nvSpPr>
          <p:cNvPr id="2" name="标题 1">
            <a:extLst>
              <a:ext uri="{FF2B5EF4-FFF2-40B4-BE49-F238E27FC236}">
                <a16:creationId xmlns:a16="http://schemas.microsoft.com/office/drawing/2014/main" id="{D1D15741-F26B-6FF5-AE56-9F08253020BA}"/>
              </a:ext>
            </a:extLst>
          </p:cNvPr>
          <p:cNvSpPr>
            <a:spLocks noGrp="1"/>
          </p:cNvSpPr>
          <p:nvPr>
            <p:ph type="title"/>
          </p:nvPr>
        </p:nvSpPr>
        <p:spPr/>
        <p:txBody>
          <a:bodyPr/>
          <a:lstStyle/>
          <a:p>
            <a:r>
              <a:rPr lang="zh-CN" altLang="en-US" dirty="0"/>
              <a:t>其余分数态的构建</a:t>
            </a:r>
          </a:p>
        </p:txBody>
      </p:sp>
      <p:pic>
        <p:nvPicPr>
          <p:cNvPr id="5" name="图片 4">
            <a:extLst>
              <a:ext uri="{FF2B5EF4-FFF2-40B4-BE49-F238E27FC236}">
                <a16:creationId xmlns:a16="http://schemas.microsoft.com/office/drawing/2014/main" id="{12FC5D21-9122-2BDA-2621-18A3247D5B1C}"/>
              </a:ext>
            </a:extLst>
          </p:cNvPr>
          <p:cNvPicPr>
            <a:picLocks noChangeAspect="1"/>
          </p:cNvPicPr>
          <p:nvPr/>
        </p:nvPicPr>
        <p:blipFill>
          <a:blip r:embed="rId3"/>
          <a:stretch>
            <a:fillRect/>
          </a:stretch>
        </p:blipFill>
        <p:spPr>
          <a:xfrm>
            <a:off x="6702260" y="635515"/>
            <a:ext cx="5010150" cy="3971925"/>
          </a:xfrm>
          <a:prstGeom prst="rect">
            <a:avLst/>
          </a:prstGeom>
        </p:spPr>
      </p:pic>
      <p:pic>
        <p:nvPicPr>
          <p:cNvPr id="7" name="图片 6">
            <a:extLst>
              <a:ext uri="{FF2B5EF4-FFF2-40B4-BE49-F238E27FC236}">
                <a16:creationId xmlns:a16="http://schemas.microsoft.com/office/drawing/2014/main" id="{F355B179-E156-5D0C-58A6-6518F358DFD9}"/>
              </a:ext>
            </a:extLst>
          </p:cNvPr>
          <p:cNvPicPr>
            <a:picLocks noChangeAspect="1"/>
          </p:cNvPicPr>
          <p:nvPr/>
        </p:nvPicPr>
        <p:blipFill>
          <a:blip r:embed="rId4"/>
          <a:stretch>
            <a:fillRect/>
          </a:stretch>
        </p:blipFill>
        <p:spPr>
          <a:xfrm>
            <a:off x="5701005" y="4490763"/>
            <a:ext cx="6285430" cy="1518151"/>
          </a:xfrm>
          <a:prstGeom prst="rect">
            <a:avLst/>
          </a:prstGeom>
        </p:spPr>
      </p:pic>
      <p:sp>
        <p:nvSpPr>
          <p:cNvPr id="8" name="文本框 7">
            <a:extLst>
              <a:ext uri="{FF2B5EF4-FFF2-40B4-BE49-F238E27FC236}">
                <a16:creationId xmlns:a16="http://schemas.microsoft.com/office/drawing/2014/main" id="{98CC77A2-86A7-0055-CCCD-4F6DF5A3C9DA}"/>
              </a:ext>
            </a:extLst>
          </p:cNvPr>
          <p:cNvSpPr txBox="1"/>
          <p:nvPr/>
        </p:nvSpPr>
        <p:spPr>
          <a:xfrm>
            <a:off x="946626" y="1849432"/>
            <a:ext cx="5010150" cy="461665"/>
          </a:xfrm>
          <a:prstGeom prst="rect">
            <a:avLst/>
          </a:prstGeom>
          <a:noFill/>
        </p:spPr>
        <p:txBody>
          <a:bodyPr wrap="square" rtlCol="0">
            <a:spAutoFit/>
          </a:bodyPr>
          <a:lstStyle/>
          <a:p>
            <a:r>
              <a:rPr lang="zh-CN" altLang="en-US" sz="2400" dirty="0"/>
              <a:t>在准粒子波函数之上继续激发</a:t>
            </a:r>
          </a:p>
        </p:txBody>
      </p:sp>
      <p:pic>
        <p:nvPicPr>
          <p:cNvPr id="10" name="图片 9">
            <a:extLst>
              <a:ext uri="{FF2B5EF4-FFF2-40B4-BE49-F238E27FC236}">
                <a16:creationId xmlns:a16="http://schemas.microsoft.com/office/drawing/2014/main" id="{0C94630D-FF1C-26B4-9472-0164E876968A}"/>
              </a:ext>
            </a:extLst>
          </p:cNvPr>
          <p:cNvPicPr>
            <a:picLocks noChangeAspect="1"/>
          </p:cNvPicPr>
          <p:nvPr/>
        </p:nvPicPr>
        <p:blipFill rotWithShape="1">
          <a:blip r:embed="rId5"/>
          <a:srcRect r="37138" b="-2070"/>
          <a:stretch/>
        </p:blipFill>
        <p:spPr>
          <a:xfrm>
            <a:off x="801680" y="2345099"/>
            <a:ext cx="5010150" cy="703887"/>
          </a:xfrm>
          <a:prstGeom prst="rect">
            <a:avLst/>
          </a:prstGeom>
        </p:spPr>
      </p:pic>
      <p:pic>
        <p:nvPicPr>
          <p:cNvPr id="14" name="图片 13">
            <a:extLst>
              <a:ext uri="{FF2B5EF4-FFF2-40B4-BE49-F238E27FC236}">
                <a16:creationId xmlns:a16="http://schemas.microsoft.com/office/drawing/2014/main" id="{F8399D7F-E7EC-678C-D0EC-B3695490A767}"/>
              </a:ext>
            </a:extLst>
          </p:cNvPr>
          <p:cNvPicPr>
            <a:picLocks noChangeAspect="1"/>
          </p:cNvPicPr>
          <p:nvPr/>
        </p:nvPicPr>
        <p:blipFill>
          <a:blip r:embed="rId6"/>
          <a:stretch>
            <a:fillRect/>
          </a:stretch>
        </p:blipFill>
        <p:spPr>
          <a:xfrm>
            <a:off x="835266" y="4042778"/>
            <a:ext cx="2238375" cy="657225"/>
          </a:xfrm>
          <a:prstGeom prst="rect">
            <a:avLst/>
          </a:prstGeom>
        </p:spPr>
      </p:pic>
      <p:pic>
        <p:nvPicPr>
          <p:cNvPr id="16" name="图片 15">
            <a:extLst>
              <a:ext uri="{FF2B5EF4-FFF2-40B4-BE49-F238E27FC236}">
                <a16:creationId xmlns:a16="http://schemas.microsoft.com/office/drawing/2014/main" id="{C14E1D09-9E19-AF2B-5FDB-754E7E259469}"/>
              </a:ext>
            </a:extLst>
          </p:cNvPr>
          <p:cNvPicPr>
            <a:picLocks noChangeAspect="1"/>
          </p:cNvPicPr>
          <p:nvPr/>
        </p:nvPicPr>
        <p:blipFill>
          <a:blip r:embed="rId7"/>
          <a:stretch>
            <a:fillRect/>
          </a:stretch>
        </p:blipFill>
        <p:spPr>
          <a:xfrm>
            <a:off x="3187849" y="3928477"/>
            <a:ext cx="1733550" cy="885825"/>
          </a:xfrm>
          <a:prstGeom prst="rect">
            <a:avLst/>
          </a:prstGeom>
        </p:spPr>
      </p:pic>
      <p:pic>
        <p:nvPicPr>
          <p:cNvPr id="18" name="图片 17">
            <a:extLst>
              <a:ext uri="{FF2B5EF4-FFF2-40B4-BE49-F238E27FC236}">
                <a16:creationId xmlns:a16="http://schemas.microsoft.com/office/drawing/2014/main" id="{4E30C9DF-2ADF-7C2D-50A9-79CD4700B15A}"/>
              </a:ext>
            </a:extLst>
          </p:cNvPr>
          <p:cNvPicPr>
            <a:picLocks noChangeAspect="1"/>
          </p:cNvPicPr>
          <p:nvPr/>
        </p:nvPicPr>
        <p:blipFill>
          <a:blip r:embed="rId8"/>
          <a:stretch>
            <a:fillRect/>
          </a:stretch>
        </p:blipFill>
        <p:spPr>
          <a:xfrm>
            <a:off x="1995494" y="5134045"/>
            <a:ext cx="1981200" cy="857250"/>
          </a:xfrm>
          <a:prstGeom prst="rect">
            <a:avLst/>
          </a:prstGeom>
        </p:spPr>
      </p:pic>
      <p:sp>
        <p:nvSpPr>
          <p:cNvPr id="20" name="文本框 19">
            <a:extLst>
              <a:ext uri="{FF2B5EF4-FFF2-40B4-BE49-F238E27FC236}">
                <a16:creationId xmlns:a16="http://schemas.microsoft.com/office/drawing/2014/main" id="{97600F7A-A086-6D03-9C84-76A7183DB65E}"/>
              </a:ext>
            </a:extLst>
          </p:cNvPr>
          <p:cNvSpPr txBox="1"/>
          <p:nvPr/>
        </p:nvSpPr>
        <p:spPr>
          <a:xfrm>
            <a:off x="911233" y="3608736"/>
            <a:ext cx="4498608" cy="461665"/>
          </a:xfrm>
          <a:prstGeom prst="rect">
            <a:avLst/>
          </a:prstGeom>
          <a:noFill/>
        </p:spPr>
        <p:txBody>
          <a:bodyPr wrap="square" rtlCol="0">
            <a:spAutoFit/>
          </a:bodyPr>
          <a:lstStyle/>
          <a:p>
            <a:r>
              <a:rPr lang="zh-CN" altLang="en-US" sz="2400" dirty="0"/>
              <a:t>新的准粒子感受到的等效磁场</a:t>
            </a:r>
          </a:p>
        </p:txBody>
      </p:sp>
      <p:sp>
        <p:nvSpPr>
          <p:cNvPr id="3" name="灯片编号占位符 2">
            <a:extLst>
              <a:ext uri="{FF2B5EF4-FFF2-40B4-BE49-F238E27FC236}">
                <a16:creationId xmlns:a16="http://schemas.microsoft.com/office/drawing/2014/main" id="{9EE60F5E-0A4C-9EDD-4A32-038242362C04}"/>
              </a:ext>
            </a:extLst>
          </p:cNvPr>
          <p:cNvSpPr>
            <a:spLocks noGrp="1"/>
          </p:cNvSpPr>
          <p:nvPr>
            <p:ph type="sldNum" sz="quarter" idx="12"/>
          </p:nvPr>
        </p:nvSpPr>
        <p:spPr/>
        <p:txBody>
          <a:bodyPr/>
          <a:lstStyle/>
          <a:p>
            <a:fld id="{EC037E6E-FE8A-4F75-BAB2-719FE3CE2426}" type="slidenum">
              <a:rPr lang="zh-CN" altLang="en-US" smtClean="0"/>
              <a:t>19</a:t>
            </a:fld>
            <a:endParaRPr lang="zh-CN" altLang="en-US"/>
          </a:p>
        </p:txBody>
      </p:sp>
    </p:spTree>
    <p:extLst>
      <p:ext uri="{BB962C8B-B14F-4D97-AF65-F5344CB8AC3E}">
        <p14:creationId xmlns:p14="http://schemas.microsoft.com/office/powerpoint/2010/main" val="275195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6C6F5-9D0A-6E50-10CC-C8EF6578E76D}"/>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BCF287E0-EA0F-313E-629F-1DB4BEAB5BF8}"/>
              </a:ext>
            </a:extLst>
          </p:cNvPr>
          <p:cNvSpPr>
            <a:spLocks noGrp="1"/>
          </p:cNvSpPr>
          <p:nvPr>
            <p:ph idx="1"/>
          </p:nvPr>
        </p:nvSpPr>
        <p:spPr/>
        <p:txBody>
          <a:bodyPr/>
          <a:lstStyle/>
          <a:p>
            <a:r>
              <a:rPr lang="zh-CN" altLang="en-US" dirty="0"/>
              <a:t>整数量子霍尔效应（</a:t>
            </a:r>
            <a:r>
              <a:rPr lang="en-US" altLang="zh-CN" dirty="0"/>
              <a:t>IQHE</a:t>
            </a:r>
            <a:r>
              <a:rPr lang="zh-CN" altLang="en-US" dirty="0"/>
              <a:t>）</a:t>
            </a:r>
            <a:endParaRPr lang="en-US" altLang="zh-CN" dirty="0"/>
          </a:p>
          <a:p>
            <a:pPr lvl="1"/>
            <a:r>
              <a:rPr lang="zh-CN" altLang="en-US" dirty="0"/>
              <a:t>实验简介</a:t>
            </a:r>
            <a:endParaRPr lang="en-US" altLang="zh-CN" dirty="0"/>
          </a:p>
          <a:p>
            <a:pPr lvl="1"/>
            <a:r>
              <a:rPr lang="zh-CN" altLang="en-US" dirty="0"/>
              <a:t>朗道能级</a:t>
            </a:r>
            <a:endParaRPr lang="en-US" altLang="zh-CN" dirty="0"/>
          </a:p>
          <a:p>
            <a:pPr lvl="1"/>
            <a:r>
              <a:rPr lang="zh-CN" altLang="en-US" dirty="0"/>
              <a:t>无序性与局域化</a:t>
            </a:r>
            <a:endParaRPr lang="en-US" altLang="zh-CN" dirty="0"/>
          </a:p>
          <a:p>
            <a:pPr lvl="1"/>
            <a:r>
              <a:rPr lang="zh-CN" altLang="en-US" dirty="0"/>
              <a:t>量子霍尔效应与规范</a:t>
            </a:r>
            <a:endParaRPr lang="en-US" altLang="zh-CN" dirty="0"/>
          </a:p>
          <a:p>
            <a:pPr lvl="1"/>
            <a:r>
              <a:rPr lang="zh-CN" altLang="en-US" dirty="0"/>
              <a:t>量子霍尔效应与拓扑</a:t>
            </a:r>
            <a:endParaRPr lang="en-US" altLang="zh-CN" dirty="0"/>
          </a:p>
          <a:p>
            <a:r>
              <a:rPr lang="zh-CN" altLang="en-US" dirty="0"/>
              <a:t>分数量子霍尔效应（</a:t>
            </a:r>
            <a:r>
              <a:rPr lang="en-US" altLang="zh-CN" dirty="0"/>
              <a:t>FQHE</a:t>
            </a:r>
            <a:r>
              <a:rPr lang="zh-CN" altLang="en-US" dirty="0"/>
              <a:t>）</a:t>
            </a:r>
            <a:endParaRPr lang="en-US" altLang="zh-CN" dirty="0"/>
          </a:p>
        </p:txBody>
      </p:sp>
      <p:sp>
        <p:nvSpPr>
          <p:cNvPr id="4" name="灯片编号占位符 3">
            <a:extLst>
              <a:ext uri="{FF2B5EF4-FFF2-40B4-BE49-F238E27FC236}">
                <a16:creationId xmlns:a16="http://schemas.microsoft.com/office/drawing/2014/main" id="{E039C94B-62B0-F036-A695-491FD763C22B}"/>
              </a:ext>
            </a:extLst>
          </p:cNvPr>
          <p:cNvSpPr>
            <a:spLocks noGrp="1"/>
          </p:cNvSpPr>
          <p:nvPr>
            <p:ph type="sldNum" sz="quarter" idx="12"/>
          </p:nvPr>
        </p:nvSpPr>
        <p:spPr/>
        <p:txBody>
          <a:bodyPr/>
          <a:lstStyle/>
          <a:p>
            <a:fld id="{EC037E6E-FE8A-4F75-BAB2-719FE3CE2426}" type="slidenum">
              <a:rPr lang="zh-CN" altLang="en-US" smtClean="0"/>
              <a:t>2</a:t>
            </a:fld>
            <a:endParaRPr lang="zh-CN" altLang="en-US" dirty="0"/>
          </a:p>
        </p:txBody>
      </p:sp>
    </p:spTree>
    <p:extLst>
      <p:ext uri="{BB962C8B-B14F-4D97-AF65-F5344CB8AC3E}">
        <p14:creationId xmlns:p14="http://schemas.microsoft.com/office/powerpoint/2010/main" val="38189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026B0-7831-A21C-7F0D-24E7B9251CCE}"/>
              </a:ext>
            </a:extLst>
          </p:cNvPr>
          <p:cNvSpPr>
            <a:spLocks noGrp="1"/>
          </p:cNvSpPr>
          <p:nvPr>
            <p:ph type="title"/>
          </p:nvPr>
        </p:nvSpPr>
        <p:spPr/>
        <p:txBody>
          <a:bodyPr/>
          <a:lstStyle/>
          <a:p>
            <a:r>
              <a:rPr lang="zh-CN" altLang="en-US" dirty="0"/>
              <a:t>其他现象解释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0D6AD4-6090-FACF-6F27-9C5571B833BF}"/>
                  </a:ext>
                </a:extLst>
              </p:cNvPr>
              <p:cNvSpPr>
                <a:spLocks noGrp="1"/>
              </p:cNvSpPr>
              <p:nvPr>
                <p:ph idx="1"/>
              </p:nvPr>
            </p:nvSpPr>
            <p:spPr>
              <a:xfrm>
                <a:off x="838200" y="1825625"/>
                <a:ext cx="10515600" cy="2188235"/>
              </a:xfrm>
            </p:spPr>
            <p:txBody>
              <a:bodyPr/>
              <a:lstStyle/>
              <a:p>
                <a:r>
                  <a:rPr lang="zh-CN" altLang="en-US" dirty="0"/>
                  <a:t>而对于</a:t>
                </a:r>
                <a14:m>
                  <m:oMath xmlns:m="http://schemas.openxmlformats.org/officeDocument/2006/math">
                    <m:r>
                      <a:rPr lang="zh-CN" altLang="en-US" i="1" smtClean="0">
                        <a:latin typeface="Cambria Math" panose="02040503050406030204" pitchFamily="18" charset="0"/>
                      </a:rPr>
                      <m:t>𝜈</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态</a:t>
                </a:r>
                <a:r>
                  <a:rPr lang="en-US" altLang="zh-CN" dirty="0"/>
                  <a:t>, </a:t>
                </a:r>
                <a:r>
                  <a:rPr lang="zh-CN" altLang="en-US" dirty="0"/>
                  <a:t>按照复合费米子理论</a:t>
                </a:r>
                <a:r>
                  <a:rPr lang="en-US" altLang="zh-CN" dirty="0"/>
                  <a:t>, </a:t>
                </a:r>
                <a:r>
                  <a:rPr lang="zh-CN" altLang="en-US" dirty="0"/>
                  <a:t>复合费米子感受到的有效场 </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B</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zh-CN" altLang="en-US" dirty="0"/>
                  <a:t>，其行为像零磁场下的自由电子</a:t>
                </a:r>
                <a:r>
                  <a:rPr lang="en-US" altLang="zh-CN" dirty="0"/>
                  <a:t>, </a:t>
                </a:r>
                <a:r>
                  <a:rPr lang="zh-CN" altLang="en-US" dirty="0"/>
                  <a:t>处于金属态</a:t>
                </a:r>
                <a:r>
                  <a:rPr lang="en-US" altLang="zh-CN" dirty="0"/>
                  <a:t>,</a:t>
                </a:r>
                <a:r>
                  <a:rPr lang="zh-CN" altLang="en-US" dirty="0"/>
                  <a:t>有复合费米子的费米面存在。这样在偶数分母填充因子下，电子等效不感受到磁场的作用，因此分数霍尔效应在偶数分母填充因子下不会发生。</a:t>
                </a:r>
              </a:p>
            </p:txBody>
          </p:sp>
        </mc:Choice>
        <mc:Fallback xmlns="">
          <p:sp>
            <p:nvSpPr>
              <p:cNvPr id="3" name="内容占位符 2">
                <a:extLst>
                  <a:ext uri="{FF2B5EF4-FFF2-40B4-BE49-F238E27FC236}">
                    <a16:creationId xmlns:a16="http://schemas.microsoft.com/office/drawing/2014/main" id="{AC0D6AD4-6090-FACF-6F27-9C5571B833BF}"/>
                  </a:ext>
                </a:extLst>
              </p:cNvPr>
              <p:cNvSpPr>
                <a:spLocks noGrp="1" noRot="1" noChangeAspect="1" noMove="1" noResize="1" noEditPoints="1" noAdjustHandles="1" noChangeArrowheads="1" noChangeShapeType="1" noTextEdit="1"/>
              </p:cNvSpPr>
              <p:nvPr>
                <p:ph idx="1"/>
              </p:nvPr>
            </p:nvSpPr>
            <p:spPr>
              <a:xfrm>
                <a:off x="838200" y="1825625"/>
                <a:ext cx="10515600" cy="2188235"/>
              </a:xfrm>
              <a:blipFill>
                <a:blip r:embed="rId2"/>
                <a:stretch>
                  <a:fillRect l="-1043" t="-836" r="-406" b="-668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B81B20F-0EBB-6371-18F1-727B55E06E1A}"/>
              </a:ext>
            </a:extLst>
          </p:cNvPr>
          <p:cNvSpPr txBox="1"/>
          <p:nvPr/>
        </p:nvSpPr>
        <p:spPr>
          <a:xfrm>
            <a:off x="1030184" y="4013860"/>
            <a:ext cx="10323616" cy="2677656"/>
          </a:xfrm>
          <a:prstGeom prst="rect">
            <a:avLst/>
          </a:prstGeom>
          <a:noFill/>
        </p:spPr>
        <p:txBody>
          <a:bodyPr wrap="square">
            <a:spAutoFit/>
          </a:bodyPr>
          <a:lstStyle/>
          <a:p>
            <a:r>
              <a:rPr lang="zh-CN" altLang="en-US" sz="2800" dirty="0"/>
              <a:t>问题：我们可以用任意有理数逼近所有的小数值，这样不应该在所有的填充因子下都看到分数霍尔效应吗？</a:t>
            </a:r>
            <a:endParaRPr lang="en-US" altLang="zh-CN" sz="2800" dirty="0"/>
          </a:p>
          <a:p>
            <a:r>
              <a:rPr lang="zh-CN" altLang="en-US" sz="2800" dirty="0"/>
              <a:t>由文献，</a:t>
            </a:r>
            <a:r>
              <a:rPr lang="en-US" altLang="zh-CN" sz="2800" dirty="0"/>
              <a:t>M&gt;71</a:t>
            </a:r>
            <a:r>
              <a:rPr lang="zh-CN" altLang="en-US" sz="2800" dirty="0"/>
              <a:t>时劳夫林波函数能量就大于电荷密度波的能量，电子不表现出费米液体的性质，从而也不会出现分数霍尔效应。这也解释了为什么只有一部分主要的有理分式填充因子值或出现分数霍尔效应。</a:t>
            </a:r>
          </a:p>
        </p:txBody>
      </p:sp>
      <p:sp>
        <p:nvSpPr>
          <p:cNvPr id="4" name="灯片编号占位符 3">
            <a:extLst>
              <a:ext uri="{FF2B5EF4-FFF2-40B4-BE49-F238E27FC236}">
                <a16:creationId xmlns:a16="http://schemas.microsoft.com/office/drawing/2014/main" id="{CF8639E3-06F7-889C-7D2B-4AD8157C131E}"/>
              </a:ext>
            </a:extLst>
          </p:cNvPr>
          <p:cNvSpPr>
            <a:spLocks noGrp="1"/>
          </p:cNvSpPr>
          <p:nvPr>
            <p:ph type="sldNum" sz="quarter" idx="12"/>
          </p:nvPr>
        </p:nvSpPr>
        <p:spPr/>
        <p:txBody>
          <a:bodyPr/>
          <a:lstStyle/>
          <a:p>
            <a:fld id="{EC037E6E-FE8A-4F75-BAB2-719FE3CE2426}" type="slidenum">
              <a:rPr lang="zh-CN" altLang="en-US" smtClean="0"/>
              <a:t>20</a:t>
            </a:fld>
            <a:endParaRPr lang="zh-CN" altLang="en-US"/>
          </a:p>
        </p:txBody>
      </p:sp>
    </p:spTree>
    <p:extLst>
      <p:ext uri="{BB962C8B-B14F-4D97-AF65-F5344CB8AC3E}">
        <p14:creationId xmlns:p14="http://schemas.microsoft.com/office/powerpoint/2010/main" val="1532524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4B921-9780-A135-BB90-BF64EF7822BD}"/>
              </a:ext>
            </a:extLst>
          </p:cNvPr>
          <p:cNvSpPr>
            <a:spLocks noGrp="1"/>
          </p:cNvSpPr>
          <p:nvPr>
            <p:ph type="title"/>
          </p:nvPr>
        </p:nvSpPr>
        <p:spPr>
          <a:xfrm>
            <a:off x="838200" y="2176120"/>
            <a:ext cx="10515600" cy="1325563"/>
          </a:xfrm>
        </p:spPr>
        <p:txBody>
          <a:bodyPr/>
          <a:lstStyle/>
          <a:p>
            <a:pPr algn="ctr"/>
            <a:r>
              <a:rPr lang="zh-CN" altLang="en-US" dirty="0"/>
              <a:t>感谢倾听！</a:t>
            </a:r>
          </a:p>
        </p:txBody>
      </p:sp>
      <p:sp>
        <p:nvSpPr>
          <p:cNvPr id="4" name="灯片编号占位符 3">
            <a:extLst>
              <a:ext uri="{FF2B5EF4-FFF2-40B4-BE49-F238E27FC236}">
                <a16:creationId xmlns:a16="http://schemas.microsoft.com/office/drawing/2014/main" id="{B834553A-5B1C-8550-479F-AEAE529D2B1E}"/>
              </a:ext>
            </a:extLst>
          </p:cNvPr>
          <p:cNvSpPr>
            <a:spLocks noGrp="1"/>
          </p:cNvSpPr>
          <p:nvPr>
            <p:ph type="sldNum" sz="quarter" idx="12"/>
          </p:nvPr>
        </p:nvSpPr>
        <p:spPr/>
        <p:txBody>
          <a:bodyPr/>
          <a:lstStyle/>
          <a:p>
            <a:fld id="{EC037E6E-FE8A-4F75-BAB2-719FE3CE2426}" type="slidenum">
              <a:rPr lang="zh-CN" altLang="en-US" smtClean="0"/>
              <a:t>21</a:t>
            </a:fld>
            <a:endParaRPr lang="zh-CN" altLang="en-US"/>
          </a:p>
        </p:txBody>
      </p:sp>
    </p:spTree>
    <p:extLst>
      <p:ext uri="{BB962C8B-B14F-4D97-AF65-F5344CB8AC3E}">
        <p14:creationId xmlns:p14="http://schemas.microsoft.com/office/powerpoint/2010/main" val="92181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3DA92-25FC-25D4-CA7F-154DDC08DCA0}"/>
              </a:ext>
            </a:extLst>
          </p:cNvPr>
          <p:cNvSpPr>
            <a:spLocks noGrp="1"/>
          </p:cNvSpPr>
          <p:nvPr>
            <p:ph type="title"/>
          </p:nvPr>
        </p:nvSpPr>
        <p:spPr/>
        <p:txBody>
          <a:bodyPr/>
          <a:lstStyle/>
          <a:p>
            <a:r>
              <a:rPr lang="en-US" altLang="zh-CN" dirty="0"/>
              <a:t>IQHE</a:t>
            </a:r>
            <a:r>
              <a:rPr lang="zh-CN" altLang="en-US" dirty="0"/>
              <a:t>：实验简介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38C3F5-F1BB-59B8-3E82-48511AFB61D7}"/>
                  </a:ext>
                </a:extLst>
              </p:cNvPr>
              <p:cNvSpPr>
                <a:spLocks noGrp="1"/>
              </p:cNvSpPr>
              <p:nvPr>
                <p:ph idx="1"/>
              </p:nvPr>
            </p:nvSpPr>
            <p:spPr>
              <a:xfrm>
                <a:off x="838199" y="1825625"/>
                <a:ext cx="5117571" cy="4351338"/>
              </a:xfrm>
            </p:spPr>
            <p:txBody>
              <a:bodyPr/>
              <a:lstStyle/>
              <a:p>
                <a:pPr marL="0" indent="0">
                  <a:buNone/>
                </a:pPr>
                <a:r>
                  <a:rPr lang="zh-CN" altLang="en-US" dirty="0"/>
                  <a:t>低温、高磁场下，二维材料中的异常导电性质：</a:t>
                </a:r>
                <a:endParaRPr lang="en-US" altLang="zh-CN" dirty="0"/>
              </a:p>
              <a:p>
                <a:r>
                  <a:rPr lang="zh-CN" altLang="en-US" dirty="0"/>
                  <a:t>纵向电阻</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𝑥𝑥</m:t>
                        </m:r>
                      </m:sub>
                    </m:sSub>
                  </m:oMath>
                </a14:m>
                <a:r>
                  <a:rPr lang="zh-CN" altLang="en-US" dirty="0"/>
                  <a:t>在一定范围内为</a:t>
                </a:r>
                <a:r>
                  <a:rPr lang="en-US" altLang="zh-CN" dirty="0"/>
                  <a:t>0</a:t>
                </a:r>
              </a:p>
              <a:p>
                <a:r>
                  <a:rPr lang="zh-CN" altLang="en-US" dirty="0"/>
                  <a:t>横向电阻</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𝑥</m:t>
                        </m:r>
                        <m:r>
                          <m:rPr>
                            <m:sty m:val="p"/>
                          </m:rPr>
                          <a:rPr lang="en-US" altLang="zh-CN" i="1">
                            <a:latin typeface="Cambria Math" panose="02040503050406030204" pitchFamily="18" charset="0"/>
                          </a:rPr>
                          <m:t>y</m:t>
                        </m:r>
                      </m:sub>
                    </m:sSub>
                  </m:oMath>
                </a14:m>
                <a:r>
                  <a:rPr lang="zh-CN" altLang="en-US" dirty="0"/>
                  <a:t>在一定范围产生平台装结构</a:t>
                </a:r>
                <a:endParaRPr lang="en-US" altLang="zh-CN" dirty="0"/>
              </a:p>
              <a:p>
                <a:r>
                  <a:rPr lang="zh-CN" altLang="en-US" dirty="0"/>
                  <a:t>平台中心</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ℏ</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𝑒</m:t>
                        </m:r>
                        <m:r>
                          <a:rPr lang="en-US" altLang="zh-CN" b="0" i="1" smtClean="0">
                            <a:latin typeface="Cambria Math" panose="02040503050406030204" pitchFamily="18" charset="0"/>
                          </a:rPr>
                          <m:t>𝜈</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Φ</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𝜈</m:t>
                        </m:r>
                      </m:den>
                    </m:f>
                  </m:oMath>
                </a14:m>
                <a:endParaRPr lang="en-US" altLang="zh-CN" dirty="0"/>
              </a:p>
              <a:p>
                <a:r>
                  <a:rPr lang="zh-CN" altLang="en-US" dirty="0"/>
                  <a:t>平台精确满足</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𝑥𝑦</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ℏ</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𝜈</m:t>
                          </m:r>
                        </m:den>
                      </m:f>
                    </m:oMath>
                  </m:oMathPara>
                </a14:m>
                <a:endParaRPr lang="zh-CN" altLang="en-US" dirty="0"/>
              </a:p>
            </p:txBody>
          </p:sp>
        </mc:Choice>
        <mc:Fallback xmlns="">
          <p:sp>
            <p:nvSpPr>
              <p:cNvPr id="3" name="内容占位符 2">
                <a:extLst>
                  <a:ext uri="{FF2B5EF4-FFF2-40B4-BE49-F238E27FC236}">
                    <a16:creationId xmlns:a16="http://schemas.microsoft.com/office/drawing/2014/main" id="{DB38C3F5-F1BB-59B8-3E82-48511AFB61D7}"/>
                  </a:ext>
                </a:extLst>
              </p:cNvPr>
              <p:cNvSpPr>
                <a:spLocks noGrp="1" noRot="1" noChangeAspect="1" noMove="1" noResize="1" noEditPoints="1" noAdjustHandles="1" noChangeArrowheads="1" noChangeShapeType="1" noTextEdit="1"/>
              </p:cNvSpPr>
              <p:nvPr>
                <p:ph idx="1"/>
              </p:nvPr>
            </p:nvSpPr>
            <p:spPr>
              <a:xfrm>
                <a:off x="838199" y="1825625"/>
                <a:ext cx="5117571" cy="4351338"/>
              </a:xfrm>
              <a:blipFill>
                <a:blip r:embed="rId2"/>
                <a:stretch>
                  <a:fillRect l="-2381" t="-2521" r="-35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B207079-AAD6-1AAB-148C-9E3F1D885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602" y="3819787"/>
            <a:ext cx="3954631" cy="3038213"/>
          </a:xfrm>
          <a:prstGeom prst="rect">
            <a:avLst/>
          </a:prstGeom>
        </p:spPr>
      </p:pic>
      <p:pic>
        <p:nvPicPr>
          <p:cNvPr id="7" name="图片 6">
            <a:extLst>
              <a:ext uri="{FF2B5EF4-FFF2-40B4-BE49-F238E27FC236}">
                <a16:creationId xmlns:a16="http://schemas.microsoft.com/office/drawing/2014/main" id="{70EDCB9B-52F2-57FA-31FD-EF3DEC5564A9}"/>
              </a:ext>
            </a:extLst>
          </p:cNvPr>
          <p:cNvPicPr>
            <a:picLocks noChangeAspect="1"/>
          </p:cNvPicPr>
          <p:nvPr/>
        </p:nvPicPr>
        <p:blipFill>
          <a:blip r:embed="rId4"/>
          <a:stretch>
            <a:fillRect/>
          </a:stretch>
        </p:blipFill>
        <p:spPr>
          <a:xfrm>
            <a:off x="8932528" y="2013066"/>
            <a:ext cx="1898961" cy="198822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1F60730-E005-5717-3895-0C43047770DB}"/>
                  </a:ext>
                </a:extLst>
              </p:cNvPr>
              <p:cNvSpPr txBox="1"/>
              <p:nvPr/>
            </p:nvSpPr>
            <p:spPr>
              <a:xfrm>
                <a:off x="6925895" y="2506467"/>
                <a:ext cx="2001889" cy="945259"/>
              </a:xfrm>
              <a:prstGeom prst="rect">
                <a:avLst/>
              </a:prstGeom>
              <a:noFill/>
            </p:spPr>
            <p:txBody>
              <a:bodyPr wrap="square" rtlCol="0">
                <a:spAutoFit/>
              </a:bodyPr>
              <a:lstStyle/>
              <a:p>
                <a:r>
                  <a:rPr lang="zh-CN" altLang="en-US" dirty="0"/>
                  <a:t>经典霍尔效应：</a:t>
                </a:r>
                <a:endParaRPr lang="en-US" altLang="zh-CN" dirty="0"/>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𝑥𝑥</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Const</m:t>
                    </m:r>
                  </m:oMath>
                </a14:m>
                <a:endParaRPr lang="en-US" altLang="zh-CN" b="0" dirty="0"/>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𝑥𝑦</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endParaRPr lang="en-US" altLang="zh-CN" dirty="0"/>
              </a:p>
            </p:txBody>
          </p:sp>
        </mc:Choice>
        <mc:Fallback xmlns="">
          <p:sp>
            <p:nvSpPr>
              <p:cNvPr id="8" name="文本框 7">
                <a:extLst>
                  <a:ext uri="{FF2B5EF4-FFF2-40B4-BE49-F238E27FC236}">
                    <a16:creationId xmlns:a16="http://schemas.microsoft.com/office/drawing/2014/main" id="{81F60730-E005-5717-3895-0C43047770DB}"/>
                  </a:ext>
                </a:extLst>
              </p:cNvPr>
              <p:cNvSpPr txBox="1">
                <a:spLocks noRot="1" noChangeAspect="1" noMove="1" noResize="1" noEditPoints="1" noAdjustHandles="1" noChangeArrowheads="1" noChangeShapeType="1" noTextEdit="1"/>
              </p:cNvSpPr>
              <p:nvPr/>
            </p:nvSpPr>
            <p:spPr>
              <a:xfrm>
                <a:off x="6925895" y="2506467"/>
                <a:ext cx="2001889" cy="945259"/>
              </a:xfrm>
              <a:prstGeom prst="rect">
                <a:avLst/>
              </a:prstGeom>
              <a:blipFill>
                <a:blip r:embed="rId5"/>
                <a:stretch>
                  <a:fillRect l="-2432" t="-3226" b="-5161"/>
                </a:stretch>
              </a:blipFill>
            </p:spPr>
            <p:txBody>
              <a:bodyPr/>
              <a:lstStyle/>
              <a:p>
                <a:r>
                  <a:rPr lang="zh-CN" altLang="en-US">
                    <a:noFill/>
                  </a:rPr>
                  <a:t> </a:t>
                </a:r>
              </a:p>
            </p:txBody>
          </p:sp>
        </mc:Fallback>
      </mc:AlternateContent>
      <p:sp>
        <p:nvSpPr>
          <p:cNvPr id="9" name="箭头: 下 8">
            <a:extLst>
              <a:ext uri="{FF2B5EF4-FFF2-40B4-BE49-F238E27FC236}">
                <a16:creationId xmlns:a16="http://schemas.microsoft.com/office/drawing/2014/main" id="{5544557A-6C55-E3DF-FE9B-4E9C3CA559C1}"/>
              </a:ext>
            </a:extLst>
          </p:cNvPr>
          <p:cNvSpPr/>
          <p:nvPr/>
        </p:nvSpPr>
        <p:spPr>
          <a:xfrm>
            <a:off x="8510852" y="3650972"/>
            <a:ext cx="627210" cy="700644"/>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15266B6-FC83-8F13-811E-455293F31F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0169" y="103106"/>
            <a:ext cx="3797495" cy="1587582"/>
          </a:xfrm>
          <a:prstGeom prst="rect">
            <a:avLst/>
          </a:prstGeom>
        </p:spPr>
      </p:pic>
      <p:sp>
        <p:nvSpPr>
          <p:cNvPr id="4" name="灯片编号占位符 3">
            <a:extLst>
              <a:ext uri="{FF2B5EF4-FFF2-40B4-BE49-F238E27FC236}">
                <a16:creationId xmlns:a16="http://schemas.microsoft.com/office/drawing/2014/main" id="{3C06D6D5-B07E-4D24-330B-012BA0C78128}"/>
              </a:ext>
            </a:extLst>
          </p:cNvPr>
          <p:cNvSpPr>
            <a:spLocks noGrp="1"/>
          </p:cNvSpPr>
          <p:nvPr>
            <p:ph type="sldNum" sz="quarter" idx="12"/>
          </p:nvPr>
        </p:nvSpPr>
        <p:spPr/>
        <p:txBody>
          <a:bodyPr/>
          <a:lstStyle/>
          <a:p>
            <a:fld id="{EC037E6E-FE8A-4F75-BAB2-719FE3CE2426}" type="slidenum">
              <a:rPr lang="zh-CN" altLang="en-US" smtClean="0"/>
              <a:t>3</a:t>
            </a:fld>
            <a:endParaRPr lang="zh-CN" altLang="en-US"/>
          </a:p>
        </p:txBody>
      </p:sp>
    </p:spTree>
    <p:extLst>
      <p:ext uri="{BB962C8B-B14F-4D97-AF65-F5344CB8AC3E}">
        <p14:creationId xmlns:p14="http://schemas.microsoft.com/office/powerpoint/2010/main" val="425755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3DA92-25FC-25D4-CA7F-154DDC08DCA0}"/>
              </a:ext>
            </a:extLst>
          </p:cNvPr>
          <p:cNvSpPr>
            <a:spLocks noGrp="1"/>
          </p:cNvSpPr>
          <p:nvPr>
            <p:ph type="title"/>
          </p:nvPr>
        </p:nvSpPr>
        <p:spPr/>
        <p:txBody>
          <a:bodyPr/>
          <a:lstStyle/>
          <a:p>
            <a:r>
              <a:rPr lang="en-US" altLang="zh-CN" dirty="0"/>
              <a:t>IQHE</a:t>
            </a:r>
            <a:r>
              <a:rPr lang="zh-CN" altLang="en-US" dirty="0"/>
              <a:t>：朗道能级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38C3F5-F1BB-59B8-3E82-48511AFB61D7}"/>
                  </a:ext>
                </a:extLst>
              </p:cNvPr>
              <p:cNvSpPr>
                <a:spLocks noGrp="1"/>
              </p:cNvSpPr>
              <p:nvPr>
                <p:ph idx="1"/>
              </p:nvPr>
            </p:nvSpPr>
            <p:spPr>
              <a:xfrm>
                <a:off x="789709" y="1825625"/>
                <a:ext cx="10622478" cy="4351338"/>
              </a:xfrm>
            </p:spPr>
            <p:txBody>
              <a:bodyPr>
                <a:normAutofit/>
              </a:bodyPr>
              <a:lstStyle/>
              <a:p>
                <a:pPr marL="0" indent="0">
                  <a:buNone/>
                </a:pPr>
                <a:r>
                  <a:rPr lang="zh-CN" altLang="en-US" sz="2400" dirty="0"/>
                  <a:t>有磁场时 </a:t>
                </a:r>
                <a14:m>
                  <m:oMath xmlns:m="http://schemas.openxmlformats.org/officeDocument/2006/math">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𝑚</m:t>
                        </m:r>
                      </m:den>
                    </m:f>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𝒑</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b="1" i="1" smtClean="0">
                                <a:latin typeface="Cambria Math" panose="02040503050406030204" pitchFamily="18" charset="0"/>
                              </a:rPr>
                              <m:t>𝑨</m:t>
                            </m:r>
                          </m:e>
                        </m:d>
                      </m:e>
                      <m:sup>
                        <m:r>
                          <a:rPr lang="en-US" altLang="zh-CN" sz="2400" b="0" i="1" smtClean="0">
                            <a:latin typeface="Cambria Math" panose="02040503050406030204" pitchFamily="18" charset="0"/>
                          </a:rPr>
                          <m:t>2</m:t>
                        </m:r>
                      </m:sup>
                    </m:sSup>
                  </m:oMath>
                </a14:m>
                <a:r>
                  <a:rPr lang="zh-CN" altLang="en-US" sz="2400" dirty="0"/>
                  <a:t>，朗道规范 </a:t>
                </a:r>
                <a14:m>
                  <m:oMath xmlns:m="http://schemas.openxmlformats.org/officeDocument/2006/math">
                    <m:r>
                      <a:rPr lang="en-US" altLang="zh-CN" sz="2400" b="1" i="1" smtClean="0">
                        <a:latin typeface="Cambria Math" panose="02040503050406030204" pitchFamily="18" charset="0"/>
                      </a:rPr>
                      <m:t>𝑨</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𝐵𝑥</m:t>
                    </m:r>
                    <m:acc>
                      <m:accPr>
                        <m:chr m:val="̂"/>
                        <m:ctrlPr>
                          <a:rPr lang="en-US" altLang="zh-CN" sz="2400" b="0" i="1" smtClean="0">
                            <a:latin typeface="Cambria Math" panose="02040503050406030204" pitchFamily="18" charset="0"/>
                          </a:rPr>
                        </m:ctrlPr>
                      </m:accPr>
                      <m:e>
                        <m:r>
                          <a:rPr lang="en-US" altLang="zh-CN" sz="2400" b="1" i="1" smtClean="0">
                            <a:latin typeface="Cambria Math" panose="02040503050406030204" pitchFamily="18" charset="0"/>
                          </a:rPr>
                          <m:t>𝒚</m:t>
                        </m:r>
                      </m:e>
                    </m:acc>
                  </m:oMath>
                </a14:m>
                <a:r>
                  <a:rPr lang="zh-CN" altLang="en-US" sz="2400" dirty="0"/>
                  <a:t>。</a:t>
                </a:r>
                <a:endParaRPr lang="en-US" altLang="zh-CN" sz="2400" dirty="0"/>
              </a:p>
              <a:p>
                <a:pPr marL="0" indent="0">
                  <a:buNone/>
                </a:pPr>
                <a:r>
                  <a:rPr lang="zh-CN" altLang="en-US" sz="2400" dirty="0"/>
                  <a:t>定态波函数：</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𝜓</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ⅈ</m:t>
                        </m:r>
                        <m:r>
                          <a:rPr lang="en-US" altLang="zh-CN" sz="2400" b="0" i="1" smtClean="0">
                            <a:latin typeface="Cambria Math" panose="02040503050406030204" pitchFamily="18" charset="0"/>
                          </a:rPr>
                          <m:t>𝑘𝑦</m:t>
                        </m:r>
                      </m:sup>
                    </m:s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t>，</a:t>
                </a:r>
                <a:r>
                  <a:rPr lang="en-US" altLang="zh-CN" sz="2400" dirty="0"/>
                  <a:t>x</a:t>
                </a:r>
                <a:r>
                  <a:rPr lang="zh-CN" altLang="en-US" sz="2400" dirty="0"/>
                  <a:t>方向上等效谐振子局域在</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ℏ</m:t>
                        </m:r>
                      </m:num>
                      <m:den>
                        <m:r>
                          <a:rPr lang="en-US" altLang="zh-CN" sz="2400" b="0" i="1" smtClean="0">
                            <a:latin typeface="Cambria Math" panose="02040503050406030204" pitchFamily="18" charset="0"/>
                          </a:rPr>
                          <m:t>𝑒𝐵</m:t>
                        </m:r>
                      </m:den>
                    </m:f>
                  </m:oMath>
                </a14:m>
                <a:r>
                  <a:rPr lang="zh-CN" altLang="en-US" sz="2400" dirty="0"/>
                  <a:t> 附近，</a:t>
                </a:r>
                <a:r>
                  <a:rPr lang="en-US" altLang="zh-CN" sz="2400" dirty="0"/>
                  <a:t>y</a:t>
                </a:r>
                <a:r>
                  <a:rPr lang="zh-CN" altLang="en-US" sz="2400" dirty="0"/>
                  <a:t>方向延展。</a:t>
                </a:r>
                <a:endParaRPr lang="en-US" altLang="zh-CN" sz="2400" dirty="0"/>
              </a:p>
              <a:p>
                <a:pPr marL="0" indent="0">
                  <a:buNone/>
                </a:pPr>
                <a:r>
                  <a:rPr lang="zh-CN" altLang="en-US" sz="2400" dirty="0"/>
                  <a:t>能量：</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=ℏ</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𝐵</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e>
                    </m:d>
                    <m:r>
                      <a:rPr lang="zh-CN" altLang="en-US" sz="2400" i="1">
                        <a:latin typeface="Cambria Math" panose="02040503050406030204" pitchFamily="18" charset="0"/>
                      </a:rPr>
                      <m:t>。</m:t>
                    </m:r>
                  </m:oMath>
                </a14:m>
                <a:r>
                  <a:rPr lang="zh-CN" altLang="en-US" sz="2400" dirty="0"/>
                  <a:t>其中</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𝜔</m:t>
                        </m:r>
                      </m:e>
                      <m:sub>
                        <m:r>
                          <a:rPr lang="en-US" altLang="zh-CN" sz="2400" b="0" i="1" dirty="0" smtClean="0">
                            <a:latin typeface="Cambria Math" panose="02040503050406030204" pitchFamily="18" charset="0"/>
                          </a:rPr>
                          <m:t>𝐵</m:t>
                        </m:r>
                      </m:sub>
                    </m:sSub>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𝑒𝐵</m:t>
                        </m:r>
                      </m:num>
                      <m:den>
                        <m:r>
                          <a:rPr lang="en-US" altLang="zh-CN" sz="2400" b="0" i="1" dirty="0" smtClean="0">
                            <a:latin typeface="Cambria Math" panose="02040503050406030204" pitchFamily="18" charset="0"/>
                          </a:rPr>
                          <m:t>𝑚</m:t>
                        </m:r>
                      </m:den>
                    </m:f>
                  </m:oMath>
                </a14:m>
                <a:r>
                  <a:rPr lang="zh-CN" altLang="en-US" sz="2400" dirty="0"/>
                  <a:t>。</a:t>
                </a:r>
                <a:endParaRPr lang="en-US" altLang="zh-CN" sz="2400" dirty="0"/>
              </a:p>
              <a:p>
                <a:pPr marL="0" indent="0">
                  <a:buNone/>
                </a:pPr>
                <a:endParaRPr lang="en-US" altLang="zh-CN" sz="2400" dirty="0"/>
              </a:p>
              <a:p>
                <a:pPr marL="0" indent="0">
                  <a:buNone/>
                </a:pPr>
                <a:r>
                  <a:rPr lang="zh-CN" altLang="en-US" sz="2400" dirty="0"/>
                  <a:t>朗道能级填满</a:t>
                </a:r>
                <a:r>
                  <a:rPr lang="en-US" altLang="zh-CN" sz="2400" dirty="0"/>
                  <a:t>⇒</a:t>
                </a:r>
                <a:r>
                  <a:rPr lang="zh-CN" altLang="en-US" sz="2400" dirty="0"/>
                  <a:t>无纵向电阻</a:t>
                </a:r>
                <a:endParaRPr lang="en-US" altLang="zh-CN" sz="2400" dirty="0"/>
              </a:p>
              <a:p>
                <a:pPr marL="0" indent="0">
                  <a:buNone/>
                </a:pPr>
                <a:r>
                  <a:rPr lang="zh-CN" altLang="en-US" sz="2400" dirty="0"/>
                  <a:t>与能带理论相同</a:t>
                </a:r>
                <a:endParaRPr lang="en-US" altLang="zh-CN" sz="24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DB38C3F5-F1BB-59B8-3E82-48511AFB61D7}"/>
                  </a:ext>
                </a:extLst>
              </p:cNvPr>
              <p:cNvSpPr>
                <a:spLocks noGrp="1" noRot="1" noChangeAspect="1" noMove="1" noResize="1" noEditPoints="1" noAdjustHandles="1" noChangeArrowheads="1" noChangeShapeType="1" noTextEdit="1"/>
              </p:cNvSpPr>
              <p:nvPr>
                <p:ph idx="1"/>
              </p:nvPr>
            </p:nvSpPr>
            <p:spPr>
              <a:xfrm>
                <a:off x="789709" y="1825625"/>
                <a:ext cx="10622478" cy="4351338"/>
              </a:xfrm>
              <a:blipFill>
                <a:blip r:embed="rId2"/>
                <a:stretch>
                  <a:fillRect l="-918" t="-140" r="-63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B074DDD-E388-9A47-3512-6957B2841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470" y="3501667"/>
            <a:ext cx="2889909" cy="2889909"/>
          </a:xfrm>
          <a:prstGeom prst="rect">
            <a:avLst/>
          </a:prstGeom>
        </p:spPr>
      </p:pic>
      <p:pic>
        <p:nvPicPr>
          <p:cNvPr id="7" name="图片 6">
            <a:extLst>
              <a:ext uri="{FF2B5EF4-FFF2-40B4-BE49-F238E27FC236}">
                <a16:creationId xmlns:a16="http://schemas.microsoft.com/office/drawing/2014/main" id="{5209D0F6-1178-B1B1-5DD5-E71C45E6289A}"/>
              </a:ext>
            </a:extLst>
          </p:cNvPr>
          <p:cNvPicPr>
            <a:picLocks noChangeAspect="1"/>
          </p:cNvPicPr>
          <p:nvPr/>
        </p:nvPicPr>
        <p:blipFill>
          <a:blip r:embed="rId4"/>
          <a:stretch>
            <a:fillRect/>
          </a:stretch>
        </p:blipFill>
        <p:spPr>
          <a:xfrm>
            <a:off x="4990733" y="4317194"/>
            <a:ext cx="3645087" cy="2476627"/>
          </a:xfrm>
          <a:prstGeom prst="rect">
            <a:avLst/>
          </a:prstGeom>
        </p:spPr>
      </p:pic>
      <p:sp>
        <p:nvSpPr>
          <p:cNvPr id="4" name="灯片编号占位符 3">
            <a:extLst>
              <a:ext uri="{FF2B5EF4-FFF2-40B4-BE49-F238E27FC236}">
                <a16:creationId xmlns:a16="http://schemas.microsoft.com/office/drawing/2014/main" id="{9C8532A6-769F-EAF0-A848-02E50B251CF2}"/>
              </a:ext>
            </a:extLst>
          </p:cNvPr>
          <p:cNvSpPr>
            <a:spLocks noGrp="1"/>
          </p:cNvSpPr>
          <p:nvPr>
            <p:ph type="sldNum" sz="quarter" idx="12"/>
          </p:nvPr>
        </p:nvSpPr>
        <p:spPr/>
        <p:txBody>
          <a:bodyPr/>
          <a:lstStyle/>
          <a:p>
            <a:fld id="{EC037E6E-FE8A-4F75-BAB2-719FE3CE2426}" type="slidenum">
              <a:rPr lang="zh-CN" altLang="en-US" smtClean="0"/>
              <a:t>4</a:t>
            </a:fld>
            <a:endParaRPr lang="zh-CN" altLang="en-US"/>
          </a:p>
        </p:txBody>
      </p:sp>
    </p:spTree>
    <p:extLst>
      <p:ext uri="{BB962C8B-B14F-4D97-AF65-F5344CB8AC3E}">
        <p14:creationId xmlns:p14="http://schemas.microsoft.com/office/powerpoint/2010/main" val="180863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2DEE2-E548-18FC-6F71-19BB0A646A0B}"/>
              </a:ext>
            </a:extLst>
          </p:cNvPr>
          <p:cNvSpPr>
            <a:spLocks noGrp="1"/>
          </p:cNvSpPr>
          <p:nvPr>
            <p:ph type="title"/>
          </p:nvPr>
        </p:nvSpPr>
        <p:spPr/>
        <p:txBody>
          <a:bodyPr/>
          <a:lstStyle/>
          <a:p>
            <a:r>
              <a:rPr lang="en-US" altLang="zh-CN" dirty="0"/>
              <a:t>IQHE</a:t>
            </a:r>
            <a:r>
              <a:rPr lang="zh-CN" altLang="en-US" dirty="0"/>
              <a:t>：无序性与局域化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883870-BCBD-01AD-CC8B-3AD98F08054E}"/>
                  </a:ext>
                </a:extLst>
              </p:cNvPr>
              <p:cNvSpPr>
                <a:spLocks noGrp="1"/>
              </p:cNvSpPr>
              <p:nvPr>
                <p:ph idx="1"/>
              </p:nvPr>
            </p:nvSpPr>
            <p:spPr>
              <a:xfrm>
                <a:off x="599704" y="1825625"/>
                <a:ext cx="6109854" cy="4351338"/>
              </a:xfrm>
            </p:spPr>
            <p:txBody>
              <a:bodyPr>
                <a:normAutofit/>
              </a:bodyPr>
              <a:lstStyle/>
              <a:p>
                <a:pPr marL="0" indent="0">
                  <a:buNone/>
                </a:pPr>
                <a:r>
                  <a:rPr lang="zh-CN" altLang="en-US" sz="2400" dirty="0"/>
                  <a:t>真实的系统具有无序性：</a:t>
                </a:r>
                <a14:m>
                  <m:oMath xmlns:m="http://schemas.openxmlformats.org/officeDocument/2006/math">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oMath>
                </a14:m>
                <a:r>
                  <a:rPr lang="zh-CN" altLang="en-US" sz="2400" dirty="0"/>
                  <a:t>，</a:t>
                </a:r>
                <a14:m>
                  <m:oMath xmlns:m="http://schemas.openxmlformats.org/officeDocument/2006/math">
                    <m:r>
                      <a:rPr lang="en-US" altLang="zh-CN" sz="2400" b="0" i="1" dirty="0" smtClean="0">
                        <a:latin typeface="Cambria Math" panose="02040503050406030204" pitchFamily="18" charset="0"/>
                      </a:rPr>
                      <m:t>𝑉</m:t>
                    </m:r>
                  </m:oMath>
                </a14:m>
                <a:r>
                  <a:rPr lang="zh-CN" altLang="en-US" sz="2400" dirty="0"/>
                  <a:t>为杂质引入的势能。</a:t>
                </a:r>
                <a:endParaRPr lang="en-US" altLang="zh-CN" sz="2400" dirty="0"/>
              </a:p>
              <a:p>
                <a:pPr marL="0" indent="0">
                  <a:buNone/>
                </a:pPr>
                <a:r>
                  <a:rPr lang="zh-CN" altLang="en-US" sz="2400" dirty="0"/>
                  <a:t>电子运动中心算符</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𝑦</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𝐵</m:t>
                            </m:r>
                          </m:sub>
                        </m:sSub>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𝑥</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𝐵</m:t>
                            </m:r>
                          </m:sub>
                        </m:sSub>
                      </m:den>
                    </m:f>
                  </m:oMath>
                </a14:m>
                <a:endParaRPr lang="en-US" altLang="zh-CN" sz="2400" dirty="0"/>
              </a:p>
              <a:p>
                <a:pPr marL="0" indent="0">
                  <a:buNone/>
                </a:pPr>
                <a:r>
                  <a:rPr lang="zh-CN" altLang="en-US" sz="2400" dirty="0"/>
                  <a:t>算符随时间演化：</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ⅈℏ</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𝑋</m:t>
                          </m:r>
                        </m:e>
                      </m:acc>
                      <m:r>
                        <a:rPr lang="en-US" altLang="zh-CN" sz="2400" b="0" i="1" dirty="0" smtClean="0">
                          <a:latin typeface="Cambria Math" panose="02040503050406030204" pitchFamily="18" charset="0"/>
                        </a:rPr>
                        <m:t>=</m:t>
                      </m:r>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𝑋</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𝐻</m:t>
                              </m:r>
                            </m:e>
                            <m:sub>
                              <m:r>
                                <a:rPr lang="en-US" altLang="zh-CN" sz="2400" b="0" i="1" dirty="0" smtClean="0">
                                  <a:latin typeface="Cambria Math" panose="02040503050406030204" pitchFamily="18" charset="0"/>
                                </a:rPr>
                                <m:t>0</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𝑉</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sSubSup>
                        <m:sSubSupPr>
                          <m:ctrlPr>
                            <a:rPr lang="en-US" altLang="zh-CN"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𝑙</m:t>
                          </m:r>
                        </m:e>
                        <m:sub>
                          <m:r>
                            <a:rPr lang="en-US" altLang="zh-CN" sz="2400" b="0" i="1" dirty="0" smtClean="0">
                              <a:latin typeface="Cambria Math" panose="02040503050406030204" pitchFamily="18" charset="0"/>
                            </a:rPr>
                            <m:t>𝐵</m:t>
                          </m:r>
                        </m:sub>
                        <m:sup>
                          <m:r>
                            <a:rPr lang="en-US" altLang="zh-CN" sz="2400" b="0" i="1" dirty="0" smtClean="0">
                              <a:latin typeface="Cambria Math" panose="02040503050406030204" pitchFamily="18" charset="0"/>
                            </a:rPr>
                            <m:t>2</m:t>
                          </m:r>
                        </m:sup>
                      </m:sSubSup>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𝑉</m:t>
                          </m:r>
                        </m:num>
                        <m:den>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𝑌</m:t>
                          </m:r>
                        </m:den>
                      </m:f>
                    </m:oMath>
                  </m:oMathPara>
                </a14:m>
                <a:endParaRPr lang="en-US" altLang="zh-CN" sz="2400" b="0" dirty="0"/>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ⅈℏ</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𝑌</m:t>
                          </m:r>
                        </m:e>
                      </m:acc>
                      <m:r>
                        <a:rPr lang="en-US" altLang="zh-CN" sz="2400" b="0" i="1" dirty="0" smtClean="0">
                          <a:latin typeface="Cambria Math" panose="02040503050406030204" pitchFamily="18" charset="0"/>
                        </a:rPr>
                        <m:t>=</m:t>
                      </m:r>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𝑌</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𝐻</m:t>
                              </m:r>
                            </m:e>
                            <m:sub>
                              <m:r>
                                <a:rPr lang="en-US" altLang="zh-CN" sz="2400" b="0" i="1" dirty="0" smtClean="0">
                                  <a:latin typeface="Cambria Math" panose="02040503050406030204" pitchFamily="18" charset="0"/>
                                </a:rPr>
                                <m:t>0</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𝑉</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𝑖</m:t>
                      </m:r>
                      <m:sSubSup>
                        <m:sSubSupPr>
                          <m:ctrlPr>
                            <a:rPr lang="en-US" altLang="zh-CN"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𝑙</m:t>
                          </m:r>
                        </m:e>
                        <m:sub>
                          <m:r>
                            <a:rPr lang="en-US" altLang="zh-CN" sz="2400" b="0" i="1" dirty="0" smtClean="0">
                              <a:latin typeface="Cambria Math" panose="02040503050406030204" pitchFamily="18" charset="0"/>
                            </a:rPr>
                            <m:t>𝐵</m:t>
                          </m:r>
                        </m:sub>
                        <m:sup>
                          <m:r>
                            <a:rPr lang="en-US" altLang="zh-CN" sz="2400" b="0" i="1" dirty="0" smtClean="0">
                              <a:latin typeface="Cambria Math" panose="02040503050406030204" pitchFamily="18" charset="0"/>
                            </a:rPr>
                            <m:t>2</m:t>
                          </m:r>
                        </m:sup>
                      </m:sSubSup>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𝑉</m:t>
                          </m:r>
                        </m:num>
                        <m:den>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𝑋</m:t>
                          </m:r>
                        </m:den>
                      </m:f>
                    </m:oMath>
                  </m:oMathPara>
                </a14:m>
                <a:endParaRPr lang="en-US" altLang="zh-CN" sz="2400" b="0" dirty="0"/>
              </a:p>
              <a:p>
                <a:pPr marL="0" indent="0">
                  <a:buNone/>
                </a:pPr>
                <a:r>
                  <a:rPr lang="zh-CN" altLang="en-US" sz="2400" dirty="0"/>
                  <a:t>电子被局域在势垒</a:t>
                </a:r>
                <a:r>
                  <a:rPr lang="en-US" altLang="zh-CN" sz="2400" dirty="0"/>
                  <a:t>/</a:t>
                </a:r>
                <a:r>
                  <a:rPr lang="zh-CN" altLang="en-US" sz="2400" dirty="0"/>
                  <a:t>势阱附近。</a:t>
                </a:r>
              </a:p>
            </p:txBody>
          </p:sp>
        </mc:Choice>
        <mc:Fallback xmlns="">
          <p:sp>
            <p:nvSpPr>
              <p:cNvPr id="3" name="内容占位符 2">
                <a:extLst>
                  <a:ext uri="{FF2B5EF4-FFF2-40B4-BE49-F238E27FC236}">
                    <a16:creationId xmlns:a16="http://schemas.microsoft.com/office/drawing/2014/main" id="{50883870-BCBD-01AD-CC8B-3AD98F08054E}"/>
                  </a:ext>
                </a:extLst>
              </p:cNvPr>
              <p:cNvSpPr>
                <a:spLocks noGrp="1" noRot="1" noChangeAspect="1" noMove="1" noResize="1" noEditPoints="1" noAdjustHandles="1" noChangeArrowheads="1" noChangeShapeType="1" noTextEdit="1"/>
              </p:cNvSpPr>
              <p:nvPr>
                <p:ph idx="1"/>
              </p:nvPr>
            </p:nvSpPr>
            <p:spPr>
              <a:xfrm>
                <a:off x="599704" y="1825625"/>
                <a:ext cx="6109854" cy="4351338"/>
              </a:xfrm>
              <a:blipFill>
                <a:blip r:embed="rId2"/>
                <a:stretch>
                  <a:fillRect l="-1496" t="-1821" r="-119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4B36E09-CA53-EFE3-C62B-6CAD5AF01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1221" y="3755324"/>
            <a:ext cx="2555667" cy="2555667"/>
          </a:xfrm>
          <a:prstGeom prst="rect">
            <a:avLst/>
          </a:prstGeom>
        </p:spPr>
      </p:pic>
      <p:pic>
        <p:nvPicPr>
          <p:cNvPr id="7" name="图片 6">
            <a:extLst>
              <a:ext uri="{FF2B5EF4-FFF2-40B4-BE49-F238E27FC236}">
                <a16:creationId xmlns:a16="http://schemas.microsoft.com/office/drawing/2014/main" id="{DDB7FEE5-D5B6-18A2-B3FD-4C9616E4A3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1277" y="3755323"/>
            <a:ext cx="2555668" cy="2555668"/>
          </a:xfrm>
          <a:prstGeom prst="rect">
            <a:avLst/>
          </a:prstGeom>
        </p:spPr>
      </p:pic>
      <p:sp>
        <p:nvSpPr>
          <p:cNvPr id="8" name="箭头: 右 7">
            <a:extLst>
              <a:ext uri="{FF2B5EF4-FFF2-40B4-BE49-F238E27FC236}">
                <a16:creationId xmlns:a16="http://schemas.microsoft.com/office/drawing/2014/main" id="{FE5A26B2-2CBF-C19D-3551-A29BCEAF8B49}"/>
              </a:ext>
            </a:extLst>
          </p:cNvPr>
          <p:cNvSpPr/>
          <p:nvPr/>
        </p:nvSpPr>
        <p:spPr>
          <a:xfrm>
            <a:off x="8651668" y="4987636"/>
            <a:ext cx="709553" cy="2909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832B778B-F5F1-769C-E538-23B252749ECF}"/>
              </a:ext>
            </a:extLst>
          </p:cNvPr>
          <p:cNvPicPr>
            <a:picLocks noChangeAspect="1"/>
          </p:cNvPicPr>
          <p:nvPr/>
        </p:nvPicPr>
        <p:blipFill>
          <a:blip r:embed="rId5"/>
          <a:stretch>
            <a:fillRect/>
          </a:stretch>
        </p:blipFill>
        <p:spPr>
          <a:xfrm>
            <a:off x="7277063" y="1319212"/>
            <a:ext cx="3325375" cy="1783464"/>
          </a:xfrm>
          <a:prstGeom prst="rect">
            <a:avLst/>
          </a:prstGeom>
        </p:spPr>
      </p:pic>
      <p:sp>
        <p:nvSpPr>
          <p:cNvPr id="4" name="灯片编号占位符 3">
            <a:extLst>
              <a:ext uri="{FF2B5EF4-FFF2-40B4-BE49-F238E27FC236}">
                <a16:creationId xmlns:a16="http://schemas.microsoft.com/office/drawing/2014/main" id="{A050BF58-2C24-8C94-749B-B1AF93F0C8F0}"/>
              </a:ext>
            </a:extLst>
          </p:cNvPr>
          <p:cNvSpPr>
            <a:spLocks noGrp="1"/>
          </p:cNvSpPr>
          <p:nvPr>
            <p:ph type="sldNum" sz="quarter" idx="12"/>
          </p:nvPr>
        </p:nvSpPr>
        <p:spPr/>
        <p:txBody>
          <a:bodyPr/>
          <a:lstStyle/>
          <a:p>
            <a:fld id="{EC037E6E-FE8A-4F75-BAB2-719FE3CE2426}" type="slidenum">
              <a:rPr lang="zh-CN" altLang="en-US" smtClean="0"/>
              <a:t>5</a:t>
            </a:fld>
            <a:endParaRPr lang="zh-CN" altLang="en-US"/>
          </a:p>
        </p:txBody>
      </p:sp>
    </p:spTree>
    <p:extLst>
      <p:ext uri="{BB962C8B-B14F-4D97-AF65-F5344CB8AC3E}">
        <p14:creationId xmlns:p14="http://schemas.microsoft.com/office/powerpoint/2010/main" val="61197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17B17-034D-5E72-1D72-5381C227E0DE}"/>
              </a:ext>
            </a:extLst>
          </p:cNvPr>
          <p:cNvSpPr>
            <a:spLocks noGrp="1"/>
          </p:cNvSpPr>
          <p:nvPr>
            <p:ph type="title"/>
          </p:nvPr>
        </p:nvSpPr>
        <p:spPr/>
        <p:txBody>
          <a:bodyPr/>
          <a:lstStyle/>
          <a:p>
            <a:r>
              <a:rPr lang="en-US" altLang="zh-CN" dirty="0"/>
              <a:t>IQHE</a:t>
            </a:r>
            <a:r>
              <a:rPr lang="zh-CN" altLang="en-US" dirty="0"/>
              <a:t>：量子霍尔效应与规范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A81AD5-2AA3-A807-88B1-3099A7272692}"/>
                  </a:ext>
                </a:extLst>
              </p:cNvPr>
              <p:cNvSpPr>
                <a:spLocks noGrp="1"/>
              </p:cNvSpPr>
              <p:nvPr>
                <p:ph idx="1"/>
              </p:nvPr>
            </p:nvSpPr>
            <p:spPr/>
            <p:txBody>
              <a:bodyPr>
                <a:normAutofit/>
              </a:bodyPr>
              <a:lstStyle/>
              <a:p>
                <a:r>
                  <a:rPr lang="zh-CN" altLang="en-US" sz="2400" dirty="0"/>
                  <a:t>相信整数量子霍尔效应不会因为系统的几何结构改变而消失</a:t>
                </a:r>
                <a:endParaRPr lang="en-US" altLang="zh-CN" sz="2400" dirty="0"/>
              </a:p>
              <a:p>
                <a:r>
                  <a:rPr lang="zh-CN" altLang="en-US" sz="2400" dirty="0"/>
                  <a:t>材料形成的环中心放入一个螺线管，以此代替施加在材料上的电场</a:t>
                </a:r>
                <a:endParaRPr lang="en-US" altLang="zh-CN" sz="2000" dirty="0"/>
              </a:p>
              <a:p>
                <a:r>
                  <a:rPr lang="zh-CN" altLang="en-US" sz="2400" dirty="0"/>
                  <a:t>电场</a:t>
                </a:r>
                <a14:m>
                  <m:oMath xmlns:m="http://schemas.openxmlformats.org/officeDocument/2006/math">
                    <m:r>
                      <a:rPr lang="en-US" altLang="zh-CN" sz="2400">
                        <a:latin typeface="Cambria Math" panose="02040503050406030204" pitchFamily="18" charset="0"/>
                      </a:rPr>
                      <m:t>𝐸</m:t>
                    </m:r>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a:latin typeface="Cambria Math" panose="02040503050406030204" pitchFamily="18" charset="0"/>
                          </a:rPr>
                          <m:t>1</m:t>
                        </m:r>
                      </m:num>
                      <m:den>
                        <m:r>
                          <a:rPr lang="en-US" altLang="zh-CN" sz="2400">
                            <a:latin typeface="Cambria Math" panose="02040503050406030204" pitchFamily="18" charset="0"/>
                          </a:rPr>
                          <m:t>2</m:t>
                        </m:r>
                        <m:r>
                          <a:rPr lang="en-US" altLang="zh-CN" sz="2400">
                            <a:latin typeface="Cambria Math" panose="02040503050406030204" pitchFamily="18" charset="0"/>
                          </a:rPr>
                          <m:t>𝜋</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𝐿</m:t>
                            </m:r>
                          </m:e>
                          <m:sub>
                            <m:r>
                              <a:rPr lang="en-US" altLang="zh-CN" sz="2400">
                                <a:latin typeface="Cambria Math" panose="02040503050406030204" pitchFamily="18" charset="0"/>
                              </a:rPr>
                              <m:t>𝑥</m:t>
                            </m:r>
                          </m:sub>
                        </m:sSub>
                      </m:den>
                    </m:f>
                    <m:f>
                      <m:fPr>
                        <m:ctrlPr>
                          <a:rPr lang="en-US" altLang="zh-CN" sz="2400" i="1">
                            <a:latin typeface="Cambria Math" panose="02040503050406030204" pitchFamily="18" charset="0"/>
                          </a:rPr>
                        </m:ctrlPr>
                      </m:fPr>
                      <m:num>
                        <m:r>
                          <a:rPr lang="en-US" altLang="zh-CN" sz="2400">
                            <a:latin typeface="Cambria Math" panose="02040503050406030204" pitchFamily="18" charset="0"/>
                          </a:rPr>
                          <m:t>ⅆ</m:t>
                        </m:r>
                        <m:r>
                          <m:rPr>
                            <m:sty m:val="p"/>
                          </m:rPr>
                          <a:rPr lang="en-US" altLang="zh-CN" sz="2400">
                            <a:latin typeface="Cambria Math" panose="02040503050406030204" pitchFamily="18" charset="0"/>
                          </a:rPr>
                          <m:t>Φ</m:t>
                        </m:r>
                      </m:num>
                      <m:den>
                        <m:r>
                          <a:rPr lang="en-US" altLang="zh-CN" sz="2400">
                            <a:latin typeface="Cambria Math" panose="02040503050406030204" pitchFamily="18" charset="0"/>
                          </a:rPr>
                          <m:t>ⅆ</m:t>
                        </m:r>
                        <m:r>
                          <a:rPr lang="en-US" altLang="zh-CN" sz="2400">
                            <a:latin typeface="Cambria Math" panose="02040503050406030204" pitchFamily="18" charset="0"/>
                          </a:rPr>
                          <m:t>𝑡</m:t>
                        </m:r>
                      </m:den>
                    </m:f>
                    <m:r>
                      <a:rPr lang="zh-CN" altLang="en-US" sz="2400">
                        <a:latin typeface="Cambria Math" panose="02040503050406030204" pitchFamily="18" charset="0"/>
                      </a:rPr>
                      <m:t>。额外</m:t>
                    </m:r>
                  </m:oMath>
                </a14:m>
                <a:r>
                  <a:rPr lang="zh-CN" altLang="en-US" sz="2400" dirty="0"/>
                  <a:t>磁矢势</a:t>
                </a:r>
                <a14:m>
                  <m:oMath xmlns:m="http://schemas.openxmlformats.org/officeDocument/2006/math">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𝑨</m:t>
                        </m:r>
                      </m:e>
                      <m:sub>
                        <m:r>
                          <m:rPr>
                            <m:sty m:val="p"/>
                          </m:rPr>
                          <a:rPr lang="en-US" altLang="zh-CN" sz="2400">
                            <a:latin typeface="Cambria Math" panose="02040503050406030204" pitchFamily="18" charset="0"/>
                          </a:rPr>
                          <m:t>Φ</m:t>
                        </m:r>
                      </m:sub>
                    </m:sSub>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m:rPr>
                            <m:sty m:val="p"/>
                          </m:rPr>
                          <a:rPr lang="en-US" altLang="zh-CN" sz="2400">
                            <a:latin typeface="Cambria Math" panose="02040503050406030204" pitchFamily="18" charset="0"/>
                          </a:rPr>
                          <m:t>Φ</m:t>
                        </m:r>
                      </m:num>
                      <m:den>
                        <m:r>
                          <a:rPr lang="en-US" altLang="zh-CN" sz="2400">
                            <a:latin typeface="Cambria Math" panose="02040503050406030204" pitchFamily="18" charset="0"/>
                          </a:rPr>
                          <m:t>2</m:t>
                        </m:r>
                        <m:r>
                          <a:rPr lang="en-US" altLang="zh-CN" sz="2400">
                            <a:latin typeface="Cambria Math" panose="02040503050406030204" pitchFamily="18" charset="0"/>
                          </a:rPr>
                          <m:t>𝜋</m:t>
                        </m:r>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𝐿</m:t>
                            </m:r>
                          </m:e>
                          <m:sub>
                            <m:r>
                              <a:rPr lang="en-US" altLang="zh-CN" sz="2400">
                                <a:latin typeface="Cambria Math" panose="02040503050406030204" pitchFamily="18" charset="0"/>
                              </a:rPr>
                              <m:t>𝑥</m:t>
                            </m:r>
                          </m:sub>
                        </m:sSub>
                      </m:den>
                    </m:f>
                    <m:acc>
                      <m:accPr>
                        <m:chr m:val="̂"/>
                        <m:ctrlPr>
                          <a:rPr lang="en-US" altLang="zh-CN" sz="2400" i="1">
                            <a:latin typeface="Cambria Math" panose="02040503050406030204" pitchFamily="18" charset="0"/>
                          </a:rPr>
                        </m:ctrlPr>
                      </m:accPr>
                      <m:e>
                        <m:r>
                          <a:rPr lang="en-US" altLang="zh-CN" sz="2400">
                            <a:latin typeface="Cambria Math" panose="02040503050406030204" pitchFamily="18" charset="0"/>
                          </a:rPr>
                          <m:t>𝝓</m:t>
                        </m:r>
                      </m:e>
                    </m:acc>
                    <m:r>
                      <a:rPr lang="zh-CN" altLang="en-US" sz="2400" dirty="0">
                        <a:latin typeface="Cambria Math" panose="02040503050406030204" pitchFamily="18" charset="0"/>
                      </a:rPr>
                      <m:t>。</m:t>
                    </m:r>
                  </m:oMath>
                </a14:m>
                <a:endParaRPr lang="en-US" altLang="zh-CN" sz="2400" dirty="0"/>
              </a:p>
              <a:p>
                <a:pPr marL="0" indent="0">
                  <a:buNone/>
                </a:pPr>
                <a:r>
                  <a:rPr lang="zh-CN" altLang="en-US" sz="2400" dirty="0"/>
                  <a:t>　哈密顿量</a:t>
                </a:r>
                <a14:m>
                  <m:oMath xmlns:m="http://schemas.openxmlformats.org/officeDocument/2006/math">
                    <m:r>
                      <a:rPr lang="en-US" altLang="zh-CN" sz="2400" dirty="0">
                        <a:latin typeface="Cambria Math" panose="02040503050406030204" pitchFamily="18" charset="0"/>
                      </a:rPr>
                      <m:t>𝐻</m:t>
                    </m:r>
                    <m:r>
                      <a:rPr lang="en-US" altLang="zh-CN" sz="2400"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dirty="0">
                            <a:latin typeface="Cambria Math" panose="02040503050406030204" pitchFamily="18" charset="0"/>
                          </a:rPr>
                          <m:t>1</m:t>
                        </m:r>
                      </m:num>
                      <m:den>
                        <m:r>
                          <a:rPr lang="en-US" altLang="zh-CN" sz="2400" dirty="0">
                            <a:latin typeface="Cambria Math" panose="02040503050406030204" pitchFamily="18" charset="0"/>
                          </a:rPr>
                          <m:t>2</m:t>
                        </m:r>
                        <m:r>
                          <a:rPr lang="en-US" altLang="zh-CN" sz="2400" dirty="0">
                            <a:latin typeface="Cambria Math" panose="02040503050406030204" pitchFamily="18" charset="0"/>
                          </a:rPr>
                          <m:t>𝑚</m:t>
                        </m:r>
                      </m:den>
                    </m:f>
                    <m:sSup>
                      <m:sSupPr>
                        <m:ctrlPr>
                          <a:rPr lang="en-US" altLang="zh-CN" sz="2400" i="1" dirty="0">
                            <a:latin typeface="Cambria Math" panose="02040503050406030204" pitchFamily="18" charset="0"/>
                          </a:rPr>
                        </m:ctrlPr>
                      </m:sSupPr>
                      <m:e>
                        <m:d>
                          <m:dPr>
                            <m:ctrlPr>
                              <a:rPr lang="en-US" altLang="zh-CN" sz="2400" i="1" dirty="0">
                                <a:latin typeface="Cambria Math" panose="02040503050406030204" pitchFamily="18" charset="0"/>
                              </a:rPr>
                            </m:ctrlPr>
                          </m:dPr>
                          <m:e>
                            <m:r>
                              <a:rPr lang="en-US" altLang="zh-CN" sz="2400" dirty="0">
                                <a:latin typeface="Cambria Math" panose="02040503050406030204" pitchFamily="18" charset="0"/>
                              </a:rPr>
                              <m:t>𝒑</m:t>
                            </m:r>
                            <m:r>
                              <a:rPr lang="en-US" altLang="zh-CN" sz="2400" dirty="0">
                                <a:latin typeface="Cambria Math" panose="02040503050406030204" pitchFamily="18" charset="0"/>
                              </a:rPr>
                              <m:t>+</m:t>
                            </m:r>
                            <m:r>
                              <a:rPr lang="en-US" altLang="zh-CN" sz="2400" dirty="0">
                                <a:latin typeface="Cambria Math" panose="02040503050406030204" pitchFamily="18" charset="0"/>
                              </a:rPr>
                              <m:t>𝑒𝐵𝑟</m:t>
                            </m:r>
                            <m:acc>
                              <m:accPr>
                                <m:chr m:val="̂"/>
                                <m:ctrlPr>
                                  <a:rPr lang="en-US" altLang="zh-CN" sz="2400" i="1" dirty="0">
                                    <a:latin typeface="Cambria Math" panose="02040503050406030204" pitchFamily="18" charset="0"/>
                                  </a:rPr>
                                </m:ctrlPr>
                              </m:accPr>
                              <m:e>
                                <m:r>
                                  <a:rPr lang="en-US" altLang="zh-CN" sz="2400" dirty="0">
                                    <a:latin typeface="Cambria Math" panose="02040503050406030204" pitchFamily="18" charset="0"/>
                                  </a:rPr>
                                  <m:t>𝝓</m:t>
                                </m:r>
                              </m:e>
                            </m:acc>
                            <m:r>
                              <a:rPr lang="en-US" altLang="zh-CN" sz="2400"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dirty="0">
                                    <a:latin typeface="Cambria Math" panose="02040503050406030204" pitchFamily="18" charset="0"/>
                                  </a:rPr>
                                  <m:t>𝑨</m:t>
                                </m:r>
                              </m:e>
                              <m:sub>
                                <m:r>
                                  <m:rPr>
                                    <m:sty m:val="p"/>
                                  </m:rPr>
                                  <a:rPr lang="en-US" altLang="zh-CN" sz="2400" dirty="0">
                                    <a:latin typeface="Cambria Math" panose="02040503050406030204" pitchFamily="18" charset="0"/>
                                  </a:rPr>
                                  <m:t>Φ</m:t>
                                </m:r>
                              </m:sub>
                            </m:sSub>
                          </m:e>
                        </m:d>
                      </m:e>
                      <m:sup>
                        <m:r>
                          <a:rPr lang="en-US" altLang="zh-CN" sz="2400" dirty="0">
                            <a:latin typeface="Cambria Math" panose="02040503050406030204" pitchFamily="18" charset="0"/>
                          </a:rPr>
                          <m:t>2</m:t>
                        </m:r>
                      </m:sup>
                    </m:sSup>
                    <m:r>
                      <a:rPr lang="en-US" altLang="zh-CN" sz="2400" b="0" i="0" dirty="0" smtClean="0">
                        <a:latin typeface="Cambria Math" panose="02040503050406030204" pitchFamily="18" charset="0"/>
                      </a:rPr>
                      <m:t>+</m:t>
                    </m:r>
                    <m:r>
                      <a:rPr lang="en-US" altLang="zh-CN" sz="2400" b="0" i="1" dirty="0" smtClean="0">
                        <a:latin typeface="Cambria Math" panose="02040503050406030204" pitchFamily="18" charset="0"/>
                      </a:rPr>
                      <m:t>𝑉</m:t>
                    </m:r>
                  </m:oMath>
                </a14:m>
                <a:endParaRPr lang="en-US" altLang="zh-CN" sz="2400" i="1" dirty="0"/>
              </a:p>
              <a:p>
                <a:r>
                  <a:rPr lang="zh-CN" altLang="en-US" sz="2400" dirty="0"/>
                  <a:t>当</a:t>
                </a:r>
                <a14:m>
                  <m:oMath xmlns:m="http://schemas.openxmlformats.org/officeDocument/2006/math">
                    <m:r>
                      <m:rPr>
                        <m:sty m:val="p"/>
                      </m:rPr>
                      <a:rPr lang="en-US" altLang="zh-CN" sz="2400">
                        <a:latin typeface="Cambria Math" panose="02040503050406030204" pitchFamily="18" charset="0"/>
                      </a:rPr>
                      <m:t>Φ</m:t>
                    </m:r>
                  </m:oMath>
                </a14:m>
                <a:r>
                  <a:rPr lang="zh-CN" altLang="en-US" sz="2400" dirty="0"/>
                  <a:t>改变时，电子定态发生改变，视作绝热变化</a:t>
                </a:r>
                <a:endParaRPr lang="en-US" altLang="zh-CN" sz="2400" dirty="0"/>
              </a:p>
              <a:p>
                <a:pPr marL="685800" lvl="2">
                  <a:spcBef>
                    <a:spcPts val="1000"/>
                  </a:spcBef>
                </a:pPr>
                <a:r>
                  <a:rPr lang="zh-CN" altLang="en-US" dirty="0"/>
                  <a:t>波函数附加相位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𝜓</m:t>
                        </m:r>
                      </m:e>
                      <m:sub>
                        <m:r>
                          <m:rPr>
                            <m:sty m:val="p"/>
                          </m:rPr>
                          <a:rPr lang="en-US" altLang="zh-CN" b="0" i="0" smtClean="0">
                            <a:latin typeface="Cambria Math" panose="02040503050406030204" pitchFamily="18" charset="0"/>
                          </a:rPr>
                          <m:t>Φ</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ΔΦ</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−ⅈ</m:t>
                        </m:r>
                        <m:r>
                          <a:rPr lang="en-US" altLang="zh-CN" b="0" i="1" smtClean="0">
                            <a:latin typeface="Cambria Math" panose="02040503050406030204" pitchFamily="18" charset="0"/>
                          </a:rPr>
                          <m:t>𝑒</m:t>
                        </m:r>
                        <m:r>
                          <a:rPr lang="en-US" altLang="zh-CN" b="0" i="1" smtClean="0">
                            <a:latin typeface="Cambria Math" panose="02040503050406030204" pitchFamily="18" charset="0"/>
                          </a:rPr>
                          <m:t>𝜙</m:t>
                        </m:r>
                        <m:r>
                          <m:rPr>
                            <m:sty m:val="p"/>
                          </m:rPr>
                          <a:rPr lang="en-US" altLang="zh-CN" b="0" i="0" smtClean="0">
                            <a:latin typeface="Cambria Math" panose="02040503050406030204" pitchFamily="18" charset="0"/>
                          </a:rPr>
                          <m:t>ΔΦ</m:t>
                        </m:r>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ℏ</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𝜓</m:t>
                        </m:r>
                      </m:e>
                      <m:sub>
                        <m:r>
                          <m:rPr>
                            <m:sty m:val="p"/>
                          </m:rPr>
                          <a:rPr lang="en-US" altLang="zh-CN" b="0" i="0" smtClean="0">
                            <a:latin typeface="Cambria Math" panose="02040503050406030204" pitchFamily="18" charset="0"/>
                          </a:rPr>
                          <m:t>Φ</m:t>
                        </m:r>
                      </m:sub>
                    </m:sSub>
                  </m:oMath>
                </a14:m>
                <a:endParaRPr lang="en-US" altLang="zh-CN" dirty="0"/>
              </a:p>
              <a:p>
                <a:pPr marL="685800" lvl="2">
                  <a:spcBef>
                    <a:spcPts val="1000"/>
                  </a:spcBef>
                </a:pPr>
                <a:r>
                  <a:rPr lang="zh-CN" altLang="en-US" dirty="0"/>
                  <a:t>对局域态可行</a:t>
                </a:r>
                <a:endParaRPr lang="en-US" altLang="zh-CN" dirty="0"/>
              </a:p>
              <a:p>
                <a:pPr marL="685800" lvl="2">
                  <a:spcBef>
                    <a:spcPts val="1000"/>
                  </a:spcBef>
                </a:pPr>
                <a:r>
                  <a:rPr lang="zh-CN" altLang="en-US" dirty="0"/>
                  <a:t>对延展态不可行</a:t>
                </a:r>
                <a:endParaRPr lang="en-US" altLang="zh-CN" dirty="0"/>
              </a:p>
              <a:p>
                <a:pPr marL="457200" lvl="2" indent="0">
                  <a:spcBef>
                    <a:spcPts val="1000"/>
                  </a:spcBef>
                  <a:buNone/>
                </a:pPr>
                <a:r>
                  <a:rPr lang="zh-CN" altLang="en-US" dirty="0"/>
                  <a:t>　仅当</a:t>
                </a:r>
                <a14:m>
                  <m:oMath xmlns:m="http://schemas.openxmlformats.org/officeDocument/2006/math">
                    <m:r>
                      <m:rPr>
                        <m:sty m:val="p"/>
                      </m:rPr>
                      <a:rPr lang="en-US" altLang="zh-CN" b="0" i="0" smtClean="0">
                        <a:latin typeface="Cambria Math" panose="02040503050406030204" pitchFamily="18" charset="0"/>
                      </a:rPr>
                      <m:t>ΔΦ</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Φ</m:t>
                        </m:r>
                      </m:e>
                      <m:sub>
                        <m:r>
                          <a:rPr lang="en-US" altLang="zh-CN" b="0" i="1" smtClean="0">
                            <a:latin typeface="Cambria Math" panose="02040503050406030204" pitchFamily="18" charset="0"/>
                          </a:rPr>
                          <m:t>0</m:t>
                        </m:r>
                      </m:sub>
                    </m:sSub>
                  </m:oMath>
                </a14:m>
                <a:r>
                  <a:rPr lang="zh-CN" altLang="en-US" dirty="0"/>
                  <a:t>时，附加相位单值</a:t>
                </a:r>
                <a:endParaRPr lang="en-US" altLang="zh-CN" dirty="0"/>
              </a:p>
            </p:txBody>
          </p:sp>
        </mc:Choice>
        <mc:Fallback xmlns="">
          <p:sp>
            <p:nvSpPr>
              <p:cNvPr id="3" name="内容占位符 2">
                <a:extLst>
                  <a:ext uri="{FF2B5EF4-FFF2-40B4-BE49-F238E27FC236}">
                    <a16:creationId xmlns:a16="http://schemas.microsoft.com/office/drawing/2014/main" id="{AFA81AD5-2AA3-A807-88B1-3099A7272692}"/>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71436F4-5EF8-CE1E-76CC-8538B537E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567" y="3864786"/>
            <a:ext cx="2971953" cy="2121009"/>
          </a:xfrm>
          <a:prstGeom prst="rect">
            <a:avLst/>
          </a:prstGeom>
        </p:spPr>
      </p:pic>
      <p:cxnSp>
        <p:nvCxnSpPr>
          <p:cNvPr id="14" name="直接箭头连接符 13">
            <a:extLst>
              <a:ext uri="{FF2B5EF4-FFF2-40B4-BE49-F238E27FC236}">
                <a16:creationId xmlns:a16="http://schemas.microsoft.com/office/drawing/2014/main" id="{7B7F5061-B890-6D3E-68E4-A1F43287274C}"/>
              </a:ext>
            </a:extLst>
          </p:cNvPr>
          <p:cNvCxnSpPr>
            <a:cxnSpLocks/>
          </p:cNvCxnSpPr>
          <p:nvPr/>
        </p:nvCxnSpPr>
        <p:spPr>
          <a:xfrm flipH="1">
            <a:off x="10646227" y="3912919"/>
            <a:ext cx="345374" cy="7243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直接箭头连接符 18">
            <a:extLst>
              <a:ext uri="{FF2B5EF4-FFF2-40B4-BE49-F238E27FC236}">
                <a16:creationId xmlns:a16="http://schemas.microsoft.com/office/drawing/2014/main" id="{49240884-7106-430E-3CB9-9E4AACA399EE}"/>
              </a:ext>
            </a:extLst>
          </p:cNvPr>
          <p:cNvCxnSpPr/>
          <p:nvPr/>
        </p:nvCxnSpPr>
        <p:spPr>
          <a:xfrm flipH="1" flipV="1">
            <a:off x="11204367" y="5183579"/>
            <a:ext cx="118753" cy="7540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EE3D2267-B296-5DA5-39CC-5F4B44EE95F2}"/>
              </a:ext>
            </a:extLst>
          </p:cNvPr>
          <p:cNvSpPr txBox="1"/>
          <p:nvPr/>
        </p:nvSpPr>
        <p:spPr>
          <a:xfrm>
            <a:off x="10899235" y="3545183"/>
            <a:ext cx="747320" cy="369332"/>
          </a:xfrm>
          <a:prstGeom prst="rect">
            <a:avLst/>
          </a:prstGeom>
          <a:noFill/>
        </p:spPr>
        <p:txBody>
          <a:bodyPr wrap="none" rtlCol="0">
            <a:spAutoFit/>
          </a:bodyPr>
          <a:lstStyle/>
          <a:p>
            <a:r>
              <a:rPr lang="en-US" altLang="zh-CN" dirty="0"/>
              <a:t>x</a:t>
            </a:r>
            <a:r>
              <a:rPr lang="zh-CN" altLang="en-US" dirty="0"/>
              <a:t>方向</a:t>
            </a:r>
          </a:p>
        </p:txBody>
      </p:sp>
      <p:sp>
        <p:nvSpPr>
          <p:cNvPr id="21" name="文本框 20">
            <a:extLst>
              <a:ext uri="{FF2B5EF4-FFF2-40B4-BE49-F238E27FC236}">
                <a16:creationId xmlns:a16="http://schemas.microsoft.com/office/drawing/2014/main" id="{1354E0C7-81C6-D2A6-E51A-7C10C23BFA29}"/>
              </a:ext>
            </a:extLst>
          </p:cNvPr>
          <p:cNvSpPr txBox="1"/>
          <p:nvPr/>
        </p:nvSpPr>
        <p:spPr>
          <a:xfrm>
            <a:off x="10991601" y="5925290"/>
            <a:ext cx="747320" cy="369332"/>
          </a:xfrm>
          <a:prstGeom prst="rect">
            <a:avLst/>
          </a:prstGeom>
          <a:noFill/>
        </p:spPr>
        <p:txBody>
          <a:bodyPr wrap="none" rtlCol="0">
            <a:spAutoFit/>
          </a:bodyPr>
          <a:lstStyle/>
          <a:p>
            <a:r>
              <a:rPr lang="en-US" altLang="zh-CN" dirty="0"/>
              <a:t>y</a:t>
            </a:r>
            <a:r>
              <a:rPr lang="zh-CN" altLang="en-US" dirty="0"/>
              <a:t>方向</a:t>
            </a:r>
          </a:p>
        </p:txBody>
      </p:sp>
      <p:sp>
        <p:nvSpPr>
          <p:cNvPr id="4" name="灯片编号占位符 3">
            <a:extLst>
              <a:ext uri="{FF2B5EF4-FFF2-40B4-BE49-F238E27FC236}">
                <a16:creationId xmlns:a16="http://schemas.microsoft.com/office/drawing/2014/main" id="{64CE9A2E-708B-4613-2347-8B7E093B6A20}"/>
              </a:ext>
            </a:extLst>
          </p:cNvPr>
          <p:cNvSpPr>
            <a:spLocks noGrp="1"/>
          </p:cNvSpPr>
          <p:nvPr>
            <p:ph type="sldNum" sz="quarter" idx="12"/>
          </p:nvPr>
        </p:nvSpPr>
        <p:spPr/>
        <p:txBody>
          <a:bodyPr/>
          <a:lstStyle/>
          <a:p>
            <a:fld id="{EC037E6E-FE8A-4F75-BAB2-719FE3CE2426}" type="slidenum">
              <a:rPr lang="zh-CN" altLang="en-US" smtClean="0"/>
              <a:t>6</a:t>
            </a:fld>
            <a:endParaRPr lang="zh-CN" altLang="en-US"/>
          </a:p>
        </p:txBody>
      </p:sp>
    </p:spTree>
    <p:extLst>
      <p:ext uri="{BB962C8B-B14F-4D97-AF65-F5344CB8AC3E}">
        <p14:creationId xmlns:p14="http://schemas.microsoft.com/office/powerpoint/2010/main" val="83138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17B17-034D-5E72-1D72-5381C227E0DE}"/>
              </a:ext>
            </a:extLst>
          </p:cNvPr>
          <p:cNvSpPr>
            <a:spLocks noGrp="1"/>
          </p:cNvSpPr>
          <p:nvPr>
            <p:ph type="title"/>
          </p:nvPr>
        </p:nvSpPr>
        <p:spPr/>
        <p:txBody>
          <a:bodyPr/>
          <a:lstStyle/>
          <a:p>
            <a:r>
              <a:rPr lang="en-US" altLang="zh-CN" dirty="0"/>
              <a:t>IQHE</a:t>
            </a:r>
            <a:r>
              <a:rPr lang="zh-CN" altLang="en-US" dirty="0"/>
              <a:t>：量子霍尔效应与规范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A81AD5-2AA3-A807-88B1-3099A7272692}"/>
                  </a:ext>
                </a:extLst>
              </p:cNvPr>
              <p:cNvSpPr>
                <a:spLocks noGrp="1"/>
              </p:cNvSpPr>
              <p:nvPr>
                <p:ph idx="1"/>
              </p:nvPr>
            </p:nvSpPr>
            <p:spPr/>
            <p:txBody>
              <a:bodyPr>
                <a:normAutofit/>
              </a:bodyPr>
              <a:lstStyle/>
              <a:p>
                <a:pPr marL="0" indent="0">
                  <a:buNone/>
                </a:pPr>
                <a:r>
                  <a:rPr lang="zh-CN" altLang="en-US" sz="2400" dirty="0"/>
                  <a:t>当</a:t>
                </a:r>
                <a14:m>
                  <m:oMath xmlns:m="http://schemas.openxmlformats.org/officeDocument/2006/math">
                    <m:r>
                      <m:rPr>
                        <m:sty m:val="p"/>
                      </m:rPr>
                      <a:rPr lang="en-US" altLang="zh-CN" sz="2400">
                        <a:latin typeface="Cambria Math" panose="02040503050406030204" pitchFamily="18" charset="0"/>
                      </a:rPr>
                      <m:t>Φ</m:t>
                    </m:r>
                  </m:oMath>
                </a14:m>
                <a:r>
                  <a:rPr lang="zh-CN" altLang="en-US" sz="2400" dirty="0"/>
                  <a:t>改变时，延展态如何发生改变？</a:t>
                </a:r>
                <a:endParaRPr lang="en-US" altLang="zh-CN" dirty="0"/>
              </a:p>
              <a:p>
                <a:pPr marL="342900" lvl="1" indent="-342900">
                  <a:spcBef>
                    <a:spcPts val="1000"/>
                  </a:spcBef>
                </a:pPr>
                <a:r>
                  <a:rPr lang="zh-CN" altLang="en-US" dirty="0"/>
                  <a:t>不考虑无序性，</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角量子数</a:t>
                </a:r>
                <a14:m>
                  <m:oMath xmlns:m="http://schemas.openxmlformats.org/officeDocument/2006/math">
                    <m:r>
                      <a:rPr lang="en-US" altLang="zh-CN" b="0" i="1" smtClean="0">
                        <a:latin typeface="Cambria Math" panose="02040503050406030204" pitchFamily="18" charset="0"/>
                      </a:rPr>
                      <m:t>𝑚</m:t>
                    </m:r>
                  </m:oMath>
                </a14:m>
                <a:r>
                  <a:rPr lang="zh-CN" altLang="en-US" dirty="0"/>
                  <a:t>是好的量子数，绝热变化</a:t>
                </a:r>
                <a14:m>
                  <m:oMath xmlns:m="http://schemas.openxmlformats.org/officeDocument/2006/math">
                    <m:r>
                      <a:rPr lang="en-US" altLang="zh-CN" b="0" i="1" smtClean="0">
                        <a:latin typeface="Cambria Math" panose="02040503050406030204" pitchFamily="18" charset="0"/>
                      </a:rPr>
                      <m:t>𝑚</m:t>
                    </m:r>
                  </m:oMath>
                </a14:m>
                <a:r>
                  <a:rPr lang="zh-CN" altLang="en-US" dirty="0"/>
                  <a:t>不变</a:t>
                </a:r>
                <a:endParaRPr lang="en-US" altLang="zh-CN" dirty="0"/>
              </a:p>
              <a:p>
                <a:pPr marL="0" lvl="1" indent="0">
                  <a:spcBef>
                    <a:spcPts val="1000"/>
                  </a:spcBef>
                  <a:buNone/>
                </a:pPr>
                <a:r>
                  <a:rPr lang="en-US" altLang="zh-CN" dirty="0"/>
                  <a:t>⇒</a:t>
                </a:r>
                <a:r>
                  <a:rPr lang="zh-CN" altLang="en-US" dirty="0"/>
                  <a:t>电子从</a:t>
                </a:r>
                <a14:m>
                  <m:oMath xmlns:m="http://schemas.openxmlformats.org/officeDocument/2006/math">
                    <m:r>
                      <a:rPr lang="en-US" altLang="zh-CN" b="0" i="1" smtClean="0">
                        <a:latin typeface="Cambria Math" panose="02040503050406030204" pitchFamily="18" charset="0"/>
                      </a:rPr>
                      <m:t>𝑘</m:t>
                    </m:r>
                  </m:oMath>
                </a14:m>
                <a:r>
                  <a:rPr lang="zh-CN" altLang="en-US" dirty="0"/>
                  <a:t>对应的</a:t>
                </a:r>
                <a14:m>
                  <m:oMath xmlns:m="http://schemas.openxmlformats.org/officeDocument/2006/math">
                    <m:r>
                      <a:rPr lang="en-US" altLang="zh-CN" b="0" i="1" smtClean="0">
                        <a:latin typeface="Cambria Math" panose="02040503050406030204" pitchFamily="18" charset="0"/>
                      </a:rPr>
                      <m:t>𝑟</m:t>
                    </m:r>
                  </m:oMath>
                </a14:m>
                <a:r>
                  <a:rPr lang="zh-CN" altLang="en-US" dirty="0"/>
                  <a:t>运动到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m:rPr>
                            <m:sty m:val="p"/>
                          </m:rPr>
                          <a:rPr lang="en-US" altLang="zh-CN" b="0" i="0" smtClean="0">
                            <a:latin typeface="Cambria Math" panose="02040503050406030204" pitchFamily="18" charset="0"/>
                          </a:rPr>
                          <m:t>ΔΦ</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𝑥</m:t>
                            </m:r>
                          </m:sub>
                        </m:s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Φ</m:t>
                            </m:r>
                          </m:e>
                          <m:sub>
                            <m:r>
                              <a:rPr lang="en-US" altLang="zh-CN" b="0" i="1" smtClean="0">
                                <a:latin typeface="Cambria Math" panose="02040503050406030204" pitchFamily="18" charset="0"/>
                              </a:rPr>
                              <m:t>0</m:t>
                            </m:r>
                          </m:sub>
                        </m:sSub>
                      </m:den>
                    </m:f>
                  </m:oMath>
                </a14:m>
                <a:r>
                  <a:rPr lang="zh-CN" altLang="en-US" dirty="0"/>
                  <a:t>对应的</a:t>
                </a:r>
                <a14:m>
                  <m:oMath xmlns:m="http://schemas.openxmlformats.org/officeDocument/2006/math">
                    <m:r>
                      <a:rPr lang="en-US" altLang="zh-CN" b="0" i="1" smtClean="0">
                        <a:latin typeface="Cambria Math" panose="02040503050406030204" pitchFamily="18" charset="0"/>
                      </a:rPr>
                      <m:t>𝑟</m:t>
                    </m:r>
                  </m:oMath>
                </a14:m>
                <a:endParaRPr lang="en-US" altLang="zh-CN" dirty="0"/>
              </a:p>
              <a:p>
                <a:pPr marL="0" lvl="1" indent="0">
                  <a:spcBef>
                    <a:spcPts val="1000"/>
                  </a:spcBef>
                  <a:buNone/>
                </a:pPr>
                <a:r>
                  <a:rPr lang="en-US" altLang="zh-CN" dirty="0"/>
                  <a:t>⇒</a:t>
                </a:r>
                <a:r>
                  <a:rPr lang="zh-CN" altLang="en-US" dirty="0"/>
                  <a:t>当</a:t>
                </a:r>
                <a14:m>
                  <m:oMath xmlns:m="http://schemas.openxmlformats.org/officeDocument/2006/math">
                    <m:r>
                      <m:rPr>
                        <m:sty m:val="p"/>
                      </m:rPr>
                      <a:rPr lang="en-US" altLang="zh-CN" i="0" dirty="0" smtClean="0">
                        <a:latin typeface="Cambria Math" panose="02040503050406030204" pitchFamily="18" charset="0"/>
                      </a:rPr>
                      <m:t>ΔΦ</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Φ</m:t>
                        </m:r>
                      </m:e>
                      <m:sub>
                        <m:r>
                          <a:rPr lang="en-US" altLang="zh-CN" i="1" dirty="0" smtClean="0">
                            <a:latin typeface="Cambria Math" panose="02040503050406030204" pitchFamily="18" charset="0"/>
                          </a:rPr>
                          <m:t>0</m:t>
                        </m:r>
                      </m:sub>
                    </m:sSub>
                  </m:oMath>
                </a14:m>
                <a:r>
                  <a:rPr lang="zh-CN" altLang="en-US" dirty="0"/>
                  <a:t>时电子基态向外运动一个位置</a:t>
                </a:r>
                <a:endParaRPr lang="en-US" altLang="zh-CN" dirty="0"/>
              </a:p>
              <a:p>
                <a:pPr marL="0" lvl="1" indent="0">
                  <a:spcBef>
                    <a:spcPts val="1000"/>
                  </a:spcBef>
                  <a:buNone/>
                </a:pPr>
                <a:r>
                  <a:rPr lang="en-US" altLang="zh-CN" dirty="0"/>
                  <a:t>⇒</a:t>
                </a:r>
                <a:r>
                  <a:rPr lang="zh-CN" altLang="en-US" dirty="0"/>
                  <a:t>每个延展态填满的朗道能级贡献一个电子从环内到环外</a:t>
                </a:r>
                <a:endParaRPr lang="en-US" altLang="zh-CN" dirty="0"/>
              </a:p>
              <a:p>
                <a:pPr marL="342900" lvl="1" indent="-342900">
                  <a:spcBef>
                    <a:spcPts val="1000"/>
                  </a:spcBef>
                </a:pPr>
                <a:r>
                  <a:rPr lang="zh-CN" altLang="en-US" dirty="0"/>
                  <a:t>考虑无序性</a:t>
                </a:r>
                <a:endParaRPr lang="en-US" altLang="zh-CN" dirty="0"/>
              </a:p>
              <a:p>
                <a:pPr marL="0" lvl="1" indent="0">
                  <a:spcBef>
                    <a:spcPts val="1000"/>
                  </a:spcBef>
                  <a:buNone/>
                </a:pPr>
                <a:r>
                  <a:rPr lang="zh-CN" altLang="en-US" dirty="0"/>
                  <a:t>当</a:t>
                </a:r>
                <a14:m>
                  <m:oMath xmlns:m="http://schemas.openxmlformats.org/officeDocument/2006/math">
                    <m:r>
                      <m:rPr>
                        <m:sty m:val="p"/>
                      </m:rPr>
                      <a:rPr lang="en-US" altLang="zh-CN" b="0" i="0" smtClean="0">
                        <a:latin typeface="Cambria Math" panose="02040503050406030204" pitchFamily="18" charset="0"/>
                      </a:rPr>
                      <m:t>ΔΦ</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Φ</m:t>
                        </m:r>
                      </m:e>
                      <m:sub>
                        <m:r>
                          <a:rPr lang="en-US" altLang="zh-CN" b="0" i="1" smtClean="0">
                            <a:latin typeface="Cambria Math" panose="02040503050406030204" pitchFamily="18" charset="0"/>
                          </a:rPr>
                          <m:t>0</m:t>
                        </m:r>
                      </m:sub>
                    </m:sSub>
                  </m:oMath>
                </a14:m>
                <a:r>
                  <a:rPr lang="zh-CN" altLang="en-US" dirty="0"/>
                  <a:t>时，</a:t>
                </a:r>
                <a:endParaRPr lang="en-US" altLang="zh-CN" dirty="0"/>
              </a:p>
              <a:p>
                <a:pPr marL="0" lvl="1" indent="0">
                  <a:spcBef>
                    <a:spcPts val="1000"/>
                  </a:spcBef>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𝜓</m:t>
                        </m:r>
                      </m:e>
                      <m:sub>
                        <m:r>
                          <m:rPr>
                            <m:sty m:val="p"/>
                          </m:rPr>
                          <a:rPr lang="en-US" altLang="zh-CN">
                            <a:latin typeface="Cambria Math" panose="02040503050406030204" pitchFamily="18" charset="0"/>
                          </a:rPr>
                          <m:t>Φ</m:t>
                        </m:r>
                        <m:r>
                          <a:rPr lang="en-US" altLang="zh-CN" i="1">
                            <a:latin typeface="Cambria Math" panose="02040503050406030204" pitchFamily="18" charset="0"/>
                          </a:rPr>
                          <m:t>+</m:t>
                        </m:r>
                        <m:r>
                          <m:rPr>
                            <m:sty m:val="p"/>
                          </m:rPr>
                          <a:rPr lang="en-US" altLang="zh-CN">
                            <a:latin typeface="Cambria Math" panose="02040503050406030204" pitchFamily="18" charset="0"/>
                          </a:rPr>
                          <m:t>ΔΦ</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−ⅈ</m:t>
                        </m:r>
                        <m:r>
                          <a:rPr lang="en-US" altLang="zh-CN" i="1">
                            <a:latin typeface="Cambria Math" panose="02040503050406030204" pitchFamily="18" charset="0"/>
                          </a:rPr>
                          <m:t>𝑒</m:t>
                        </m:r>
                        <m:r>
                          <a:rPr lang="en-US" altLang="zh-CN" i="1">
                            <a:latin typeface="Cambria Math" panose="02040503050406030204" pitchFamily="18" charset="0"/>
                          </a:rPr>
                          <m:t>𝜙</m:t>
                        </m:r>
                        <m:r>
                          <m:rPr>
                            <m:sty m:val="p"/>
                          </m:rPr>
                          <a:rPr lang="en-US" altLang="zh-CN">
                            <a:latin typeface="Cambria Math" panose="02040503050406030204" pitchFamily="18" charset="0"/>
                          </a:rPr>
                          <m:t>ΔΦ</m:t>
                        </m:r>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ℏ</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𝜓</m:t>
                        </m:r>
                      </m:e>
                      <m:sub>
                        <m:r>
                          <m:rPr>
                            <m:sty m:val="p"/>
                          </m:rPr>
                          <a:rPr lang="en-US" altLang="zh-CN">
                            <a:latin typeface="Cambria Math" panose="02040503050406030204" pitchFamily="18" charset="0"/>
                          </a:rPr>
                          <m:t>Φ</m:t>
                        </m:r>
                      </m:sub>
                    </m:sSub>
                    <m:r>
                      <a:rPr lang="zh-CN" altLang="en-US" i="1">
                        <a:latin typeface="Cambria Math" panose="02040503050406030204" pitchFamily="18" charset="0"/>
                      </a:rPr>
                      <m:t>，</m:t>
                    </m:r>
                  </m:oMath>
                </a14:m>
                <a:r>
                  <a:rPr lang="zh-CN" altLang="en-US" dirty="0"/>
                  <a:t>电子态归位</a:t>
                </a:r>
                <a:endParaRPr lang="en-US" altLang="zh-CN" dirty="0"/>
              </a:p>
              <a:p>
                <a:pPr marL="0" lvl="1" indent="0">
                  <a:spcBef>
                    <a:spcPts val="1000"/>
                  </a:spcBef>
                  <a:buNone/>
                </a:pPr>
                <a:r>
                  <a:rPr lang="en-US" altLang="zh-CN" dirty="0"/>
                  <a:t>⇒</a:t>
                </a:r>
                <a:r>
                  <a:rPr lang="zh-CN" altLang="en-US" dirty="0"/>
                  <a:t>当</a:t>
                </a:r>
                <a14:m>
                  <m:oMath xmlns:m="http://schemas.openxmlformats.org/officeDocument/2006/math">
                    <m:r>
                      <m:rPr>
                        <m:sty m:val="p"/>
                      </m:rPr>
                      <a:rPr lang="en-US" altLang="zh-CN" i="0" dirty="0" smtClean="0">
                        <a:latin typeface="Cambria Math" panose="02040503050406030204" pitchFamily="18" charset="0"/>
                      </a:rPr>
                      <m:t>ΔΦ</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Φ</m:t>
                        </m:r>
                      </m:e>
                      <m:sub>
                        <m:r>
                          <a:rPr lang="en-US" altLang="zh-CN" i="1" dirty="0" smtClean="0">
                            <a:latin typeface="Cambria Math" panose="02040503050406030204" pitchFamily="18" charset="0"/>
                          </a:rPr>
                          <m:t>0</m:t>
                        </m:r>
                      </m:sub>
                    </m:sSub>
                  </m:oMath>
                </a14:m>
                <a:r>
                  <a:rPr lang="zh-CN" altLang="en-US" dirty="0"/>
                  <a:t>时电子基态向外运动一个位置</a:t>
                </a:r>
                <a:endParaRPr lang="en-US" altLang="zh-CN" dirty="0"/>
              </a:p>
            </p:txBody>
          </p:sp>
        </mc:Choice>
        <mc:Fallback xmlns="">
          <p:sp>
            <p:nvSpPr>
              <p:cNvPr id="3" name="内容占位符 2">
                <a:extLst>
                  <a:ext uri="{FF2B5EF4-FFF2-40B4-BE49-F238E27FC236}">
                    <a16:creationId xmlns:a16="http://schemas.microsoft.com/office/drawing/2014/main" id="{AFA81AD5-2AA3-A807-88B1-3099A7272692}"/>
                  </a:ext>
                </a:extLst>
              </p:cNvPr>
              <p:cNvSpPr>
                <a:spLocks noGrp="1" noRot="1" noChangeAspect="1" noMove="1" noResize="1" noEditPoints="1" noAdjustHandles="1" noChangeArrowheads="1" noChangeShapeType="1" noTextEdit="1"/>
              </p:cNvSpPr>
              <p:nvPr>
                <p:ph idx="1"/>
              </p:nvPr>
            </p:nvSpPr>
            <p:spPr>
              <a:blipFill>
                <a:blip r:embed="rId2"/>
                <a:stretch>
                  <a:fillRect l="-928" t="-1821" b="-154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71436F4-5EF8-CE1E-76CC-8538B537E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567" y="3864786"/>
            <a:ext cx="2971953" cy="2121009"/>
          </a:xfrm>
          <a:prstGeom prst="rect">
            <a:avLst/>
          </a:prstGeom>
        </p:spPr>
      </p:pic>
      <p:cxnSp>
        <p:nvCxnSpPr>
          <p:cNvPr id="14" name="直接箭头连接符 13">
            <a:extLst>
              <a:ext uri="{FF2B5EF4-FFF2-40B4-BE49-F238E27FC236}">
                <a16:creationId xmlns:a16="http://schemas.microsoft.com/office/drawing/2014/main" id="{7B7F5061-B890-6D3E-68E4-A1F43287274C}"/>
              </a:ext>
            </a:extLst>
          </p:cNvPr>
          <p:cNvCxnSpPr>
            <a:cxnSpLocks/>
          </p:cNvCxnSpPr>
          <p:nvPr/>
        </p:nvCxnSpPr>
        <p:spPr>
          <a:xfrm flipH="1">
            <a:off x="10646227" y="3912919"/>
            <a:ext cx="345374" cy="7243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直接箭头连接符 18">
            <a:extLst>
              <a:ext uri="{FF2B5EF4-FFF2-40B4-BE49-F238E27FC236}">
                <a16:creationId xmlns:a16="http://schemas.microsoft.com/office/drawing/2014/main" id="{49240884-7106-430E-3CB9-9E4AACA399EE}"/>
              </a:ext>
            </a:extLst>
          </p:cNvPr>
          <p:cNvCxnSpPr/>
          <p:nvPr/>
        </p:nvCxnSpPr>
        <p:spPr>
          <a:xfrm flipH="1" flipV="1">
            <a:off x="11204367" y="5183579"/>
            <a:ext cx="118753" cy="7540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EE3D2267-B296-5DA5-39CC-5F4B44EE95F2}"/>
              </a:ext>
            </a:extLst>
          </p:cNvPr>
          <p:cNvSpPr txBox="1"/>
          <p:nvPr/>
        </p:nvSpPr>
        <p:spPr>
          <a:xfrm>
            <a:off x="10899235" y="3545183"/>
            <a:ext cx="747320" cy="369332"/>
          </a:xfrm>
          <a:prstGeom prst="rect">
            <a:avLst/>
          </a:prstGeom>
          <a:noFill/>
        </p:spPr>
        <p:txBody>
          <a:bodyPr wrap="none" rtlCol="0">
            <a:spAutoFit/>
          </a:bodyPr>
          <a:lstStyle/>
          <a:p>
            <a:r>
              <a:rPr lang="en-US" altLang="zh-CN" dirty="0"/>
              <a:t>x</a:t>
            </a:r>
            <a:r>
              <a:rPr lang="zh-CN" altLang="en-US" dirty="0"/>
              <a:t>方向</a:t>
            </a:r>
          </a:p>
        </p:txBody>
      </p:sp>
      <p:sp>
        <p:nvSpPr>
          <p:cNvPr id="21" name="文本框 20">
            <a:extLst>
              <a:ext uri="{FF2B5EF4-FFF2-40B4-BE49-F238E27FC236}">
                <a16:creationId xmlns:a16="http://schemas.microsoft.com/office/drawing/2014/main" id="{1354E0C7-81C6-D2A6-E51A-7C10C23BFA29}"/>
              </a:ext>
            </a:extLst>
          </p:cNvPr>
          <p:cNvSpPr txBox="1"/>
          <p:nvPr/>
        </p:nvSpPr>
        <p:spPr>
          <a:xfrm>
            <a:off x="10991601" y="5925290"/>
            <a:ext cx="747320" cy="369332"/>
          </a:xfrm>
          <a:prstGeom prst="rect">
            <a:avLst/>
          </a:prstGeom>
          <a:noFill/>
        </p:spPr>
        <p:txBody>
          <a:bodyPr wrap="none" rtlCol="0">
            <a:spAutoFit/>
          </a:bodyPr>
          <a:lstStyle/>
          <a:p>
            <a:r>
              <a:rPr lang="en-US" altLang="zh-CN" dirty="0"/>
              <a:t>y</a:t>
            </a:r>
            <a:r>
              <a:rPr lang="zh-CN" altLang="en-US" dirty="0"/>
              <a:t>方向</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8BCC95F-B7E1-CB36-44E7-C2C364C28A1A}"/>
                  </a:ext>
                </a:extLst>
              </p:cNvPr>
              <p:cNvSpPr txBox="1"/>
              <p:nvPr/>
            </p:nvSpPr>
            <p:spPr>
              <a:xfrm>
                <a:off x="10179199" y="946216"/>
                <a:ext cx="1411050" cy="496611"/>
              </a:xfrm>
              <a:prstGeom prst="rect">
                <a:avLst/>
              </a:prstGeom>
              <a:noFill/>
            </p:spPr>
            <p:txBody>
              <a:bodyPr wrap="square">
                <a:spAutoFit/>
              </a:bodyPr>
              <a:lstStyle/>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ℏ</m:t>
                        </m:r>
                      </m:num>
                      <m:den>
                        <m:r>
                          <a:rPr lang="en-US" altLang="zh-CN" sz="1800" b="0" i="1" smtClean="0">
                            <a:latin typeface="Cambria Math" panose="02040503050406030204" pitchFamily="18" charset="0"/>
                          </a:rPr>
                          <m:t>𝑒𝐵</m:t>
                        </m:r>
                      </m:den>
                    </m:f>
                  </m:oMath>
                </a14:m>
                <a:r>
                  <a:rPr lang="zh-CN" altLang="en-US" sz="1800" dirty="0"/>
                  <a:t> </a:t>
                </a:r>
                <a:endParaRPr lang="zh-CN" altLang="en-US" dirty="0"/>
              </a:p>
            </p:txBody>
          </p:sp>
        </mc:Choice>
        <mc:Fallback>
          <p:sp>
            <p:nvSpPr>
              <p:cNvPr id="5" name="文本框 4">
                <a:extLst>
                  <a:ext uri="{FF2B5EF4-FFF2-40B4-BE49-F238E27FC236}">
                    <a16:creationId xmlns:a16="http://schemas.microsoft.com/office/drawing/2014/main" id="{B8BCC95F-B7E1-CB36-44E7-C2C364C28A1A}"/>
                  </a:ext>
                </a:extLst>
              </p:cNvPr>
              <p:cNvSpPr txBox="1">
                <a:spLocks noRot="1" noChangeAspect="1" noMove="1" noResize="1" noEditPoints="1" noAdjustHandles="1" noChangeArrowheads="1" noChangeShapeType="1" noTextEdit="1"/>
              </p:cNvSpPr>
              <p:nvPr/>
            </p:nvSpPr>
            <p:spPr>
              <a:xfrm>
                <a:off x="10179199" y="946216"/>
                <a:ext cx="1411050" cy="496611"/>
              </a:xfrm>
              <a:prstGeom prst="rect">
                <a:avLst/>
              </a:prstGeom>
              <a:blipFill>
                <a:blip r:embed="rId4"/>
                <a:stretch>
                  <a:fillRect b="-1220"/>
                </a:stretch>
              </a:blipFill>
            </p:spPr>
            <p:txBody>
              <a:bodyPr/>
              <a:lstStyle/>
              <a:p>
                <a:r>
                  <a:rPr lang="zh-CN" altLang="en-US">
                    <a:noFill/>
                  </a:rPr>
                  <a:t> </a:t>
                </a:r>
              </a:p>
            </p:txBody>
          </p:sp>
        </mc:Fallback>
      </mc:AlternateContent>
      <p:cxnSp>
        <p:nvCxnSpPr>
          <p:cNvPr id="7" name="连接符: 肘形 6">
            <a:extLst>
              <a:ext uri="{FF2B5EF4-FFF2-40B4-BE49-F238E27FC236}">
                <a16:creationId xmlns:a16="http://schemas.microsoft.com/office/drawing/2014/main" id="{7D96B634-2A2B-3F8F-8049-81268EBD02EC}"/>
              </a:ext>
            </a:extLst>
          </p:cNvPr>
          <p:cNvCxnSpPr>
            <a:cxnSpLocks/>
          </p:cNvCxnSpPr>
          <p:nvPr/>
        </p:nvCxnSpPr>
        <p:spPr>
          <a:xfrm rot="16200000" flipH="1">
            <a:off x="9465004" y="342632"/>
            <a:ext cx="2839440" cy="2614552"/>
          </a:xfrm>
          <a:prstGeom prst="bentConnector3">
            <a:avLst>
              <a:gd name="adj1" fmla="val 62756"/>
            </a:avLst>
          </a:prstGeom>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E32DDDE6-4EA5-977B-A21C-CF655DA578E7}"/>
              </a:ext>
            </a:extLst>
          </p:cNvPr>
          <p:cNvSpPr/>
          <p:nvPr/>
        </p:nvSpPr>
        <p:spPr>
          <a:xfrm>
            <a:off x="9216668" y="4772251"/>
            <a:ext cx="1602578" cy="459814"/>
          </a:xfrm>
          <a:prstGeom prst="ellipse">
            <a:avLst/>
          </a:prstGeom>
          <a:noFill/>
          <a:ln w="381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9BBF871-153D-3F72-ADA9-B04FFBB93C91}"/>
              </a:ext>
            </a:extLst>
          </p:cNvPr>
          <p:cNvSpPr/>
          <p:nvPr/>
        </p:nvSpPr>
        <p:spPr>
          <a:xfrm>
            <a:off x="8944164" y="4630382"/>
            <a:ext cx="2144168" cy="754083"/>
          </a:xfrm>
          <a:prstGeom prst="ellipse">
            <a:avLst/>
          </a:prstGeom>
          <a:noFill/>
          <a:ln w="381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D0A29619-E1DE-C224-1639-2F72995A0A6F}"/>
              </a:ext>
            </a:extLst>
          </p:cNvPr>
          <p:cNvCxnSpPr>
            <a:cxnSpLocks/>
          </p:cNvCxnSpPr>
          <p:nvPr/>
        </p:nvCxnSpPr>
        <p:spPr>
          <a:xfrm>
            <a:off x="10286076" y="5232065"/>
            <a:ext cx="360151" cy="544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562B3C8A-91CD-75E4-E78B-A1BDD005FA36}"/>
              </a:ext>
            </a:extLst>
          </p:cNvPr>
          <p:cNvSpPr>
            <a:spLocks noGrp="1"/>
          </p:cNvSpPr>
          <p:nvPr>
            <p:ph type="sldNum" sz="quarter" idx="12"/>
          </p:nvPr>
        </p:nvSpPr>
        <p:spPr/>
        <p:txBody>
          <a:bodyPr/>
          <a:lstStyle/>
          <a:p>
            <a:fld id="{EC037E6E-FE8A-4F75-BAB2-719FE3CE2426}" type="slidenum">
              <a:rPr lang="zh-CN" altLang="en-US" smtClean="0"/>
              <a:t>7</a:t>
            </a:fld>
            <a:endParaRPr lang="zh-CN" altLang="en-US"/>
          </a:p>
        </p:txBody>
      </p:sp>
    </p:spTree>
    <p:extLst>
      <p:ext uri="{BB962C8B-B14F-4D97-AF65-F5344CB8AC3E}">
        <p14:creationId xmlns:p14="http://schemas.microsoft.com/office/powerpoint/2010/main" val="394165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6B5C-9EB2-CD3A-EE86-94DB43A7B06B}"/>
              </a:ext>
            </a:extLst>
          </p:cNvPr>
          <p:cNvSpPr>
            <a:spLocks noGrp="1"/>
          </p:cNvSpPr>
          <p:nvPr>
            <p:ph type="title"/>
          </p:nvPr>
        </p:nvSpPr>
        <p:spPr/>
        <p:txBody>
          <a:bodyPr/>
          <a:lstStyle/>
          <a:p>
            <a:r>
              <a:rPr lang="en-US" altLang="zh-CN" dirty="0"/>
              <a:t>IQHE</a:t>
            </a:r>
            <a:r>
              <a:rPr lang="zh-CN" altLang="en-US" dirty="0"/>
              <a:t>：量子霍尔效应与规范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7DDFEA-5AA3-C546-DA4F-8BB355D0A094}"/>
                  </a:ext>
                </a:extLst>
              </p:cNvPr>
              <p:cNvSpPr>
                <a:spLocks noGrp="1"/>
              </p:cNvSpPr>
              <p:nvPr>
                <p:ph idx="1"/>
              </p:nvPr>
            </p:nvSpPr>
            <p:spPr>
              <a:xfrm>
                <a:off x="838200" y="2251933"/>
                <a:ext cx="10515600" cy="4351338"/>
              </a:xfrm>
            </p:spPr>
            <p:txBody>
              <a:bodyPr>
                <a:normAutofit/>
              </a:bodyPr>
              <a:lstStyle/>
              <a:p>
                <a:pPr marL="0" indent="0">
                  <a:buNone/>
                </a:pPr>
                <a14:m>
                  <m:oMath xmlns:m="http://schemas.openxmlformats.org/officeDocument/2006/math">
                    <m:r>
                      <a:rPr lang="en-US" altLang="zh-CN" b="0" i="1" smtClean="0">
                        <a:latin typeface="Cambria Math" panose="02040503050406030204" pitchFamily="18" charset="0"/>
                      </a:rPr>
                      <m:t>𝜈</m:t>
                    </m:r>
                  </m:oMath>
                </a14:m>
                <a:r>
                  <a:rPr lang="zh-CN" altLang="en-US" dirty="0"/>
                  <a:t>个朗道能级的延展态被填满时，每增加一个</a:t>
                </a:r>
                <a14:m>
                  <m:oMath xmlns:m="http://schemas.openxmlformats.org/officeDocument/2006/math">
                    <m:r>
                      <m:rPr>
                        <m:sty m:val="p"/>
                      </m:rPr>
                      <a:rPr lang="en-US" altLang="zh-CN" b="0" i="0" smtClean="0">
                        <a:latin typeface="Cambria Math" panose="02040503050406030204" pitchFamily="18" charset="0"/>
                      </a:rPr>
                      <m:t>ΔΦ</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Φ</m:t>
                        </m:r>
                      </m:e>
                      <m:sub>
                        <m:r>
                          <a:rPr lang="en-US" altLang="zh-CN" b="0" i="1" smtClean="0">
                            <a:latin typeface="Cambria Math" panose="02040503050406030204" pitchFamily="18" charset="0"/>
                          </a:rPr>
                          <m:t>0</m:t>
                        </m:r>
                      </m:sub>
                    </m:sSub>
                  </m:oMath>
                </a14:m>
                <a:r>
                  <a:rPr lang="zh-CN" altLang="en-US" dirty="0"/>
                  <a:t>，移动</a:t>
                </a:r>
                <a14:m>
                  <m:oMath xmlns:m="http://schemas.openxmlformats.org/officeDocument/2006/math">
                    <m:r>
                      <a:rPr lang="en-US" altLang="zh-CN" b="0" i="1" smtClean="0">
                        <a:latin typeface="Cambria Math" panose="02040503050406030204" pitchFamily="18" charset="0"/>
                      </a:rPr>
                      <m:t>𝜈</m:t>
                    </m:r>
                  </m:oMath>
                </a14:m>
                <a:r>
                  <a:rPr lang="zh-CN" altLang="en-US" dirty="0"/>
                  <a:t>个电子：</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𝑥𝑦</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𝜙</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𝑟</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ΔΦ</m:t>
                          </m:r>
                          <m:r>
                            <m:rPr>
                              <m:lit/>
                            </m:rP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𝜈</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r>
                            <a:rPr lang="en-US" altLang="zh-CN" b="0" i="1" smtClean="0">
                              <a:latin typeface="Cambria Math" panose="02040503050406030204" pitchFamily="18" charset="0"/>
                            </a:rPr>
                            <m:t>ℏ</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𝜈</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𝑥𝑦</m:t>
                          </m:r>
                        </m:sub>
                      </m:sSub>
                    </m:oMath>
                  </m:oMathPara>
                </a14:m>
                <a:endParaRPr lang="en-US" altLang="zh-CN" dirty="0"/>
              </a:p>
              <a:p>
                <a:pPr marL="0" indent="0">
                  <a:buNone/>
                </a:pPr>
                <a:r>
                  <a:rPr lang="zh-CN" altLang="en-US" dirty="0"/>
                  <a:t>与实验的结果相同！</a:t>
                </a:r>
              </a:p>
            </p:txBody>
          </p:sp>
        </mc:Choice>
        <mc:Fallback xmlns="">
          <p:sp>
            <p:nvSpPr>
              <p:cNvPr id="3" name="内容占位符 2">
                <a:extLst>
                  <a:ext uri="{FF2B5EF4-FFF2-40B4-BE49-F238E27FC236}">
                    <a16:creationId xmlns:a16="http://schemas.microsoft.com/office/drawing/2014/main" id="{B57DDFEA-5AA3-C546-DA4F-8BB355D0A094}"/>
                  </a:ext>
                </a:extLst>
              </p:cNvPr>
              <p:cNvSpPr>
                <a:spLocks noGrp="1" noRot="1" noChangeAspect="1" noMove="1" noResize="1" noEditPoints="1" noAdjustHandles="1" noChangeArrowheads="1" noChangeShapeType="1" noTextEdit="1"/>
              </p:cNvSpPr>
              <p:nvPr>
                <p:ph idx="1"/>
              </p:nvPr>
            </p:nvSpPr>
            <p:spPr>
              <a:xfrm>
                <a:off x="838200" y="2251933"/>
                <a:ext cx="10515600" cy="4351338"/>
              </a:xfrm>
              <a:blipFill>
                <a:blip r:embed="rId2"/>
                <a:stretch>
                  <a:fillRect l="-1217" t="-2381" r="-63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68B7DA0-658F-F61C-8894-8BE9F0CC2AF0}"/>
              </a:ext>
            </a:extLst>
          </p:cNvPr>
          <p:cNvSpPr>
            <a:spLocks noGrp="1"/>
          </p:cNvSpPr>
          <p:nvPr>
            <p:ph type="sldNum" sz="quarter" idx="12"/>
          </p:nvPr>
        </p:nvSpPr>
        <p:spPr/>
        <p:txBody>
          <a:bodyPr/>
          <a:lstStyle/>
          <a:p>
            <a:fld id="{EC037E6E-FE8A-4F75-BAB2-719FE3CE2426}" type="slidenum">
              <a:rPr lang="zh-CN" altLang="en-US" smtClean="0"/>
              <a:t>8</a:t>
            </a:fld>
            <a:endParaRPr lang="zh-CN" altLang="en-US"/>
          </a:p>
        </p:txBody>
      </p:sp>
    </p:spTree>
    <p:extLst>
      <p:ext uri="{BB962C8B-B14F-4D97-AF65-F5344CB8AC3E}">
        <p14:creationId xmlns:p14="http://schemas.microsoft.com/office/powerpoint/2010/main" val="287595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AFB86-0C81-2028-779B-A52C91F188D9}"/>
              </a:ext>
            </a:extLst>
          </p:cNvPr>
          <p:cNvSpPr>
            <a:spLocks noGrp="1"/>
          </p:cNvSpPr>
          <p:nvPr>
            <p:ph type="title"/>
          </p:nvPr>
        </p:nvSpPr>
        <p:spPr/>
        <p:txBody>
          <a:bodyPr/>
          <a:lstStyle/>
          <a:p>
            <a:r>
              <a:rPr lang="en-US" altLang="zh-CN" dirty="0"/>
              <a:t>IQHE</a:t>
            </a:r>
            <a:r>
              <a:rPr lang="zh-CN" altLang="en-US" dirty="0"/>
              <a:t>：量子霍尔效应与拓扑</a:t>
            </a:r>
          </a:p>
        </p:txBody>
      </p:sp>
      <p:pic>
        <p:nvPicPr>
          <p:cNvPr id="5" name="图片 4">
            <a:extLst>
              <a:ext uri="{FF2B5EF4-FFF2-40B4-BE49-F238E27FC236}">
                <a16:creationId xmlns:a16="http://schemas.microsoft.com/office/drawing/2014/main" id="{F5D44B47-29A6-4C3C-F06A-14AF38DB5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216" y="4183483"/>
            <a:ext cx="2413124" cy="2063856"/>
          </a:xfrm>
          <a:prstGeom prst="rect">
            <a:avLst/>
          </a:prstGeom>
        </p:spPr>
      </p:pic>
      <p:pic>
        <p:nvPicPr>
          <p:cNvPr id="7" name="图片 6">
            <a:extLst>
              <a:ext uri="{FF2B5EF4-FFF2-40B4-BE49-F238E27FC236}">
                <a16:creationId xmlns:a16="http://schemas.microsoft.com/office/drawing/2014/main" id="{D190F5D0-83F6-4D8C-1A89-54EE75E74A24}"/>
              </a:ext>
            </a:extLst>
          </p:cNvPr>
          <p:cNvPicPr>
            <a:picLocks noChangeAspect="1"/>
          </p:cNvPicPr>
          <p:nvPr/>
        </p:nvPicPr>
        <p:blipFill>
          <a:blip r:embed="rId3"/>
          <a:stretch>
            <a:fillRect/>
          </a:stretch>
        </p:blipFill>
        <p:spPr>
          <a:xfrm>
            <a:off x="468801" y="1798673"/>
            <a:ext cx="4845578" cy="615737"/>
          </a:xfrm>
          <a:prstGeom prst="rect">
            <a:avLst/>
          </a:prstGeom>
        </p:spPr>
      </p:pic>
      <p:pic>
        <p:nvPicPr>
          <p:cNvPr id="9" name="图片 8">
            <a:extLst>
              <a:ext uri="{FF2B5EF4-FFF2-40B4-BE49-F238E27FC236}">
                <a16:creationId xmlns:a16="http://schemas.microsoft.com/office/drawing/2014/main" id="{C524C23E-192B-0254-E330-AE514093DC89}"/>
              </a:ext>
            </a:extLst>
          </p:cNvPr>
          <p:cNvPicPr>
            <a:picLocks noChangeAspect="1"/>
          </p:cNvPicPr>
          <p:nvPr/>
        </p:nvPicPr>
        <p:blipFill>
          <a:blip r:embed="rId4"/>
          <a:stretch>
            <a:fillRect/>
          </a:stretch>
        </p:blipFill>
        <p:spPr>
          <a:xfrm>
            <a:off x="648112" y="2437728"/>
            <a:ext cx="2300973" cy="678064"/>
          </a:xfrm>
          <a:prstGeom prst="rect">
            <a:avLst/>
          </a:prstGeom>
        </p:spPr>
      </p:pic>
      <p:pic>
        <p:nvPicPr>
          <p:cNvPr id="11" name="图片 10">
            <a:extLst>
              <a:ext uri="{FF2B5EF4-FFF2-40B4-BE49-F238E27FC236}">
                <a16:creationId xmlns:a16="http://schemas.microsoft.com/office/drawing/2014/main" id="{00019C6B-542D-6233-CC86-9E1205A71189}"/>
              </a:ext>
            </a:extLst>
          </p:cNvPr>
          <p:cNvPicPr>
            <a:picLocks noChangeAspect="1"/>
          </p:cNvPicPr>
          <p:nvPr/>
        </p:nvPicPr>
        <p:blipFill>
          <a:blip r:embed="rId5"/>
          <a:stretch>
            <a:fillRect/>
          </a:stretch>
        </p:blipFill>
        <p:spPr>
          <a:xfrm>
            <a:off x="540906" y="3016360"/>
            <a:ext cx="5690331" cy="737956"/>
          </a:xfrm>
          <a:prstGeom prst="rect">
            <a:avLst/>
          </a:prstGeom>
        </p:spPr>
      </p:pic>
      <p:pic>
        <p:nvPicPr>
          <p:cNvPr id="13" name="图片 12">
            <a:extLst>
              <a:ext uri="{FF2B5EF4-FFF2-40B4-BE49-F238E27FC236}">
                <a16:creationId xmlns:a16="http://schemas.microsoft.com/office/drawing/2014/main" id="{1C74577D-3B6E-FF82-0BC0-283D8DAD66A9}"/>
              </a:ext>
            </a:extLst>
          </p:cNvPr>
          <p:cNvPicPr>
            <a:picLocks noChangeAspect="1"/>
          </p:cNvPicPr>
          <p:nvPr/>
        </p:nvPicPr>
        <p:blipFill>
          <a:blip r:embed="rId6"/>
          <a:stretch>
            <a:fillRect/>
          </a:stretch>
        </p:blipFill>
        <p:spPr>
          <a:xfrm>
            <a:off x="648112" y="3754316"/>
            <a:ext cx="4791480" cy="758247"/>
          </a:xfrm>
          <a:prstGeom prst="rect">
            <a:avLst/>
          </a:prstGeom>
        </p:spPr>
      </p:pic>
      <p:pic>
        <p:nvPicPr>
          <p:cNvPr id="15" name="图片 14">
            <a:extLst>
              <a:ext uri="{FF2B5EF4-FFF2-40B4-BE49-F238E27FC236}">
                <a16:creationId xmlns:a16="http://schemas.microsoft.com/office/drawing/2014/main" id="{F00DE45A-B949-4B05-15C9-1FFD3C8792B9}"/>
              </a:ext>
            </a:extLst>
          </p:cNvPr>
          <p:cNvPicPr>
            <a:picLocks noChangeAspect="1"/>
          </p:cNvPicPr>
          <p:nvPr/>
        </p:nvPicPr>
        <p:blipFill>
          <a:blip r:embed="rId7"/>
          <a:stretch>
            <a:fillRect/>
          </a:stretch>
        </p:blipFill>
        <p:spPr>
          <a:xfrm>
            <a:off x="648112" y="4492272"/>
            <a:ext cx="3172984" cy="708206"/>
          </a:xfrm>
          <a:prstGeom prst="rect">
            <a:avLst/>
          </a:prstGeom>
        </p:spPr>
      </p:pic>
      <p:pic>
        <p:nvPicPr>
          <p:cNvPr id="17" name="图片 16">
            <a:extLst>
              <a:ext uri="{FF2B5EF4-FFF2-40B4-BE49-F238E27FC236}">
                <a16:creationId xmlns:a16="http://schemas.microsoft.com/office/drawing/2014/main" id="{B41C01B4-5002-6335-2D50-CDB4525DCA36}"/>
              </a:ext>
            </a:extLst>
          </p:cNvPr>
          <p:cNvPicPr>
            <a:picLocks noChangeAspect="1"/>
          </p:cNvPicPr>
          <p:nvPr/>
        </p:nvPicPr>
        <p:blipFill>
          <a:blip r:embed="rId8"/>
          <a:stretch>
            <a:fillRect/>
          </a:stretch>
        </p:blipFill>
        <p:spPr>
          <a:xfrm>
            <a:off x="635734" y="5200478"/>
            <a:ext cx="5090867" cy="614030"/>
          </a:xfrm>
          <a:prstGeom prst="rect">
            <a:avLst/>
          </a:prstGeom>
        </p:spPr>
      </p:pic>
      <p:pic>
        <p:nvPicPr>
          <p:cNvPr id="19" name="图片 18">
            <a:extLst>
              <a:ext uri="{FF2B5EF4-FFF2-40B4-BE49-F238E27FC236}">
                <a16:creationId xmlns:a16="http://schemas.microsoft.com/office/drawing/2014/main" id="{88492610-DC56-2DE4-E2B8-3B48913732FB}"/>
              </a:ext>
            </a:extLst>
          </p:cNvPr>
          <p:cNvPicPr>
            <a:picLocks noChangeAspect="1"/>
          </p:cNvPicPr>
          <p:nvPr/>
        </p:nvPicPr>
        <p:blipFill>
          <a:blip r:embed="rId9"/>
          <a:stretch>
            <a:fillRect/>
          </a:stretch>
        </p:blipFill>
        <p:spPr>
          <a:xfrm>
            <a:off x="648112" y="5908684"/>
            <a:ext cx="1836007" cy="467227"/>
          </a:xfrm>
          <a:prstGeom prst="rect">
            <a:avLst/>
          </a:prstGeom>
        </p:spPr>
      </p:pic>
      <p:pic>
        <p:nvPicPr>
          <p:cNvPr id="21" name="图片 20">
            <a:extLst>
              <a:ext uri="{FF2B5EF4-FFF2-40B4-BE49-F238E27FC236}">
                <a16:creationId xmlns:a16="http://schemas.microsoft.com/office/drawing/2014/main" id="{289AA98B-9336-8B1D-C7B3-56966543E262}"/>
              </a:ext>
            </a:extLst>
          </p:cNvPr>
          <p:cNvPicPr>
            <a:picLocks noChangeAspect="1"/>
          </p:cNvPicPr>
          <p:nvPr/>
        </p:nvPicPr>
        <p:blipFill>
          <a:blip r:embed="rId10"/>
          <a:stretch>
            <a:fillRect/>
          </a:stretch>
        </p:blipFill>
        <p:spPr>
          <a:xfrm>
            <a:off x="7068685" y="1774276"/>
            <a:ext cx="2947326" cy="670615"/>
          </a:xfrm>
          <a:prstGeom prst="rect">
            <a:avLst/>
          </a:prstGeom>
        </p:spPr>
      </p:pic>
      <p:pic>
        <p:nvPicPr>
          <p:cNvPr id="23" name="图片 22">
            <a:extLst>
              <a:ext uri="{FF2B5EF4-FFF2-40B4-BE49-F238E27FC236}">
                <a16:creationId xmlns:a16="http://schemas.microsoft.com/office/drawing/2014/main" id="{0CED5949-4B5C-C806-AB89-4ADDD14CA8A4}"/>
              </a:ext>
            </a:extLst>
          </p:cNvPr>
          <p:cNvPicPr>
            <a:picLocks noChangeAspect="1"/>
          </p:cNvPicPr>
          <p:nvPr/>
        </p:nvPicPr>
        <p:blipFill>
          <a:blip r:embed="rId11"/>
          <a:stretch>
            <a:fillRect/>
          </a:stretch>
        </p:blipFill>
        <p:spPr>
          <a:xfrm>
            <a:off x="6886277" y="2651808"/>
            <a:ext cx="3038899" cy="1209844"/>
          </a:xfrm>
          <a:prstGeom prst="rect">
            <a:avLst/>
          </a:prstGeom>
        </p:spPr>
      </p:pic>
      <p:sp>
        <p:nvSpPr>
          <p:cNvPr id="24" name="文本框 23">
            <a:extLst>
              <a:ext uri="{FF2B5EF4-FFF2-40B4-BE49-F238E27FC236}">
                <a16:creationId xmlns:a16="http://schemas.microsoft.com/office/drawing/2014/main" id="{7EB0EF28-221E-A450-5CF1-00D6BF472D92}"/>
              </a:ext>
            </a:extLst>
          </p:cNvPr>
          <p:cNvSpPr txBox="1"/>
          <p:nvPr/>
        </p:nvSpPr>
        <p:spPr>
          <a:xfrm>
            <a:off x="7154563" y="4133439"/>
            <a:ext cx="2045042" cy="923330"/>
          </a:xfrm>
          <a:prstGeom prst="rect">
            <a:avLst/>
          </a:prstGeom>
          <a:noFill/>
        </p:spPr>
        <p:txBody>
          <a:bodyPr wrap="square" rtlCol="0">
            <a:spAutoFit/>
          </a:bodyPr>
          <a:lstStyle/>
          <a:p>
            <a:r>
              <a:rPr lang="zh-CN" altLang="en-US" dirty="0"/>
              <a:t>横向电阻同拓扑示性数陈数相关联：</a:t>
            </a:r>
            <a:endParaRPr lang="en-US" altLang="zh-CN" dirty="0"/>
          </a:p>
          <a:p>
            <a:r>
              <a:rPr lang="en-US" altLang="zh-CN" dirty="0"/>
              <a:t>TKNN</a:t>
            </a:r>
            <a:r>
              <a:rPr lang="zh-CN" altLang="en-US" dirty="0"/>
              <a:t>不变关系</a:t>
            </a:r>
          </a:p>
        </p:txBody>
      </p:sp>
      <p:sp>
        <p:nvSpPr>
          <p:cNvPr id="25" name="矩形 24">
            <a:extLst>
              <a:ext uri="{FF2B5EF4-FFF2-40B4-BE49-F238E27FC236}">
                <a16:creationId xmlns:a16="http://schemas.microsoft.com/office/drawing/2014/main" id="{7E28C0F5-C0B7-AEA9-E275-8FA667137F5D}"/>
              </a:ext>
            </a:extLst>
          </p:cNvPr>
          <p:cNvSpPr/>
          <p:nvPr/>
        </p:nvSpPr>
        <p:spPr>
          <a:xfrm>
            <a:off x="7000103" y="2651808"/>
            <a:ext cx="2817340" cy="11664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4541F97B-F134-1216-8AE3-EAB96A368A45}"/>
              </a:ext>
            </a:extLst>
          </p:cNvPr>
          <p:cNvSpPr>
            <a:spLocks noGrp="1"/>
          </p:cNvSpPr>
          <p:nvPr>
            <p:ph type="sldNum" sz="quarter" idx="12"/>
          </p:nvPr>
        </p:nvSpPr>
        <p:spPr/>
        <p:txBody>
          <a:bodyPr/>
          <a:lstStyle/>
          <a:p>
            <a:fld id="{EC037E6E-FE8A-4F75-BAB2-719FE3CE2426}" type="slidenum">
              <a:rPr lang="zh-CN" altLang="en-US" smtClean="0"/>
              <a:t>9</a:t>
            </a:fld>
            <a:endParaRPr lang="zh-CN" altLang="en-US"/>
          </a:p>
        </p:txBody>
      </p:sp>
    </p:spTree>
    <p:extLst>
      <p:ext uri="{BB962C8B-B14F-4D97-AF65-F5344CB8AC3E}">
        <p14:creationId xmlns:p14="http://schemas.microsoft.com/office/powerpoint/2010/main" val="1468255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1481</Words>
  <Application>Microsoft Office PowerPoint</Application>
  <PresentationFormat>宽屏</PresentationFormat>
  <Paragraphs>131</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Arial</vt:lpstr>
      <vt:lpstr>Cambria Math</vt:lpstr>
      <vt:lpstr>Office 主题​​</vt:lpstr>
      <vt:lpstr>量子霍尔效应</vt:lpstr>
      <vt:lpstr>目录</vt:lpstr>
      <vt:lpstr>IQHE：实验简介</vt:lpstr>
      <vt:lpstr>IQHE：朗道能级</vt:lpstr>
      <vt:lpstr>IQHE：无序性与局域化</vt:lpstr>
      <vt:lpstr>IQHE：量子霍尔效应与规范</vt:lpstr>
      <vt:lpstr>IQHE：量子霍尔效应与规范</vt:lpstr>
      <vt:lpstr>IQHE：量子霍尔效应与规范</vt:lpstr>
      <vt:lpstr>IQHE：量子霍尔效应与拓扑</vt:lpstr>
      <vt:lpstr>FQHE：实验简介</vt:lpstr>
      <vt:lpstr>PowerPoint 演示文稿</vt:lpstr>
      <vt:lpstr>Laughlin波函数</vt:lpstr>
      <vt:lpstr>Laughlin多体波函数性质</vt:lpstr>
      <vt:lpstr>υ=1/m态波函数猜测</vt:lpstr>
      <vt:lpstr>分数电荷的准粒子激发</vt:lpstr>
      <vt:lpstr>准粒子的统计</vt:lpstr>
      <vt:lpstr>分数霍尔态波函数的构建</vt:lpstr>
      <vt:lpstr>分数霍尔效应的解释</vt:lpstr>
      <vt:lpstr>其余分数态的构建</vt:lpstr>
      <vt:lpstr>其他现象解释</vt:lpstr>
      <vt:lpstr>感谢倾听！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量子霍尔效应</dc:title>
  <dc:creator>Lyhow Goo</dc:creator>
  <cp:lastModifiedBy>Lyhow Goo</cp:lastModifiedBy>
  <cp:revision>14</cp:revision>
  <dcterms:created xsi:type="dcterms:W3CDTF">2024-05-28T14:08:18Z</dcterms:created>
  <dcterms:modified xsi:type="dcterms:W3CDTF">2024-05-29T08:06:33Z</dcterms:modified>
</cp:coreProperties>
</file>