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3" r:id="rId3"/>
    <p:sldId id="277" r:id="rId4"/>
    <p:sldId id="275" r:id="rId5"/>
    <p:sldId id="276" r:id="rId6"/>
    <p:sldId id="274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7" autoAdjust="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B076C-31B9-45BA-A8B9-0DB2BC8591D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AA6A-C148-4B91-8513-4221DF12F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7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2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07537-78FA-4D7D-895A-D4CA5DD2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18495-E56A-40D7-8CF6-F1A169BE7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4BABA-9E0A-407E-96EF-47FB78B4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29899-7DAD-4F96-829D-28D884BD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81CA4-FE07-40C7-8DD4-2BA1493E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2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226AF-295E-4C20-926C-DD9E27BF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5E5CF1-4E1A-4B18-BFBB-052F49B76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74378-8369-47A3-BE14-0845CC71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F6B38-1004-41BB-8D36-8CF50341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B82DE-1FB6-4E28-98CB-B62CE4CE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285334-93C2-45A7-B618-AECE003B8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22957-4575-4A0B-BD54-0AF236E8F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C5A02-ACF4-44B0-832F-57AE294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4C518-42A4-4487-8354-329CAF2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F972F-AD82-4C51-8805-FA9D1A1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87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1" y="6727674"/>
            <a:ext cx="6096001" cy="130326"/>
          </a:xfrm>
          <a:prstGeom prst="rect">
            <a:avLst/>
          </a:prstGeom>
          <a:solidFill>
            <a:srgbClr val="7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0" tIns="60865" rIns="121730" bIns="60865" spcCol="0" rtlCol="0" anchor="ctr"/>
          <a:lstStyle/>
          <a:p>
            <a:pPr algn="ctr"/>
            <a:endParaRPr lang="zh-CN" altLang="en-US" sz="180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118375" y="662187"/>
            <a:ext cx="10169108" cy="0"/>
          </a:xfrm>
          <a:prstGeom prst="line">
            <a:avLst/>
          </a:prstGeom>
          <a:ln w="22225">
            <a:solidFill>
              <a:srgbClr val="7B1B1B">
                <a:alpha val="8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 userDrawn="1"/>
        </p:nvGrpSpPr>
        <p:grpSpPr>
          <a:xfrm>
            <a:off x="247991" y="208040"/>
            <a:ext cx="625057" cy="557281"/>
            <a:chOff x="247539" y="208088"/>
            <a:chExt cx="623918" cy="557410"/>
          </a:xfrm>
        </p:grpSpPr>
        <p:sp>
          <p:nvSpPr>
            <p:cNvPr id="24" name="矩形 23"/>
            <p:cNvSpPr/>
            <p:nvPr userDrawn="1"/>
          </p:nvSpPr>
          <p:spPr>
            <a:xfrm>
              <a:off x="247539" y="208088"/>
              <a:ext cx="364740" cy="36474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439409" y="333450"/>
              <a:ext cx="432048" cy="432048"/>
            </a:xfrm>
            <a:prstGeom prst="rect">
              <a:avLst/>
            </a:prstGeom>
            <a:solidFill>
              <a:srgbClr val="7B1B1B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6092768" y="6727674"/>
            <a:ext cx="6096001" cy="130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0" tIns="60865" rIns="121730" bIns="60865" spcCol="0"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5227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:blinds dir="vert"/>
      </p:transition>
    </mc:Choice>
    <mc:Fallback xmlns="">
      <p:transition spd="slow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C2788-E6AC-4073-8BCB-0B963C32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9B302-E18B-4FF0-BE74-EBAA6FD3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31060-9FF9-4C4D-9893-3E2B40D5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4020C-8C67-4C3C-82F4-0D87A5BB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52135-B08E-42AC-9AFC-4D3693B6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C82BE-9CA5-4E2F-BEE6-48AD0AC2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3900A-4438-4917-95D0-FF2B1AF1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FAF92-C63B-424B-BE40-D5E42FF4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7C1DE-3BD6-4809-8B61-F2B98277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D95E6-AF65-4CDF-A45F-21E39809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7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F367-E453-480C-A0D9-DC65243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EE69B-AA23-49CD-8C90-FE5D618B6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078C83-AD78-4B69-9DEE-672D6B01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E0CF8-9C38-45BB-944E-7FD2285C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FC118-5CF6-45A1-BAD0-B22AAEAC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E1CC8-41C9-4B48-A95C-82765598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E1A3F-BD0B-47C3-8102-E4B2C21F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EBE37-4098-4780-B0C1-42662BBC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2585F-FE0C-44BD-9087-3A604C486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543FBD-5544-414C-ABA1-DFDF01FB3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180B5-96D1-43EE-B2B5-EC6F21E9C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968068-6F09-4BDA-887C-CAF291D5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57F3E-F2C4-4DF6-ADE2-8433A65D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7F3FF-9680-4AB4-AE5C-F3D17CDE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5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3B74A-0E96-4EFC-A208-7E19E4AE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2AD9F0-96B5-4F10-AA77-79B43F97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0B6195-FB66-46FE-806F-70BEB021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72892-CE85-459F-AC91-F119A4D8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788669-3B59-4402-9A41-3D7D083A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0CE0BB-7AFA-4824-BD8A-748B241C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7918A-F1D8-47A3-AF6F-11103D5D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C2253-26EC-47D5-A10B-440D81C3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8FA19-0C56-47DB-B409-C29928E2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53E7D-0874-4E09-A126-3453CF53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E12DD-37DB-4B27-BF87-DD7DA785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6AAAA-0561-4DD2-8894-DCC3C18B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E152D-AD90-4589-A9CE-1D6BB104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3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A9F22-DB10-4558-9F88-BB3ABBF9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3CCDDE-A872-4EDC-9303-8E9854D57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2B300-38D2-420E-B6C8-EA0C6E78A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42854-11BC-48BC-A09A-29803455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455C8-C387-4C10-A9BE-2EDD3567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5E11A-E4FC-4340-8919-C029D989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3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900AEE-4F5D-41E0-88AF-67950F4E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B69CB-0F6E-49A2-A387-0633F02B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8864C-27B2-4B3F-A037-ACB0C8929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BEE9-8A63-4370-B864-7377F526D5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914B9-4371-4470-978E-C53AB943B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7936C-B68A-432A-ADF9-5328C94B3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A6A8-90C4-4D60-B960-C38C9544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7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97286" y="249203"/>
            <a:ext cx="4154087" cy="369233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MOVEO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机器人 </a:t>
            </a:r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b="1" dirty="0">
              <a:solidFill>
                <a:srgbClr val="7B1B1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99FE55-F066-41E6-AD32-07916CA83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35" y="1410835"/>
            <a:ext cx="4036329" cy="40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97234"/>
      </p:ext>
    </p:extLst>
  </p:cSld>
  <p:clrMapOvr>
    <a:masterClrMapping/>
  </p:clrMapOvr>
  <p:transition spd="slow" advTm="8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97286" y="249203"/>
            <a:ext cx="4154087" cy="369233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MOVEO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机器人 </a:t>
            </a:r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技术指标</a:t>
            </a:r>
            <a:endParaRPr lang="en-US" altLang="zh-CN" b="1" dirty="0">
              <a:solidFill>
                <a:srgbClr val="7B1B1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9E63DE9-468F-4097-8A1F-A1D423B64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20037"/>
              </p:ext>
            </p:extLst>
          </p:nvPr>
        </p:nvGraphicFramePr>
        <p:xfrm>
          <a:off x="1197286" y="3380025"/>
          <a:ext cx="10063648" cy="25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3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8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zh-CN" altLang="en-US" sz="1400" b="1" spc="-120" dirty="0">
                          <a:solidFill>
                            <a:srgbClr val="D90000"/>
                          </a:solidFill>
                          <a:latin typeface="Verdana"/>
                          <a:cs typeface="Verdana"/>
                        </a:rPr>
                        <a:t>运动范围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29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zh-CN" altLang="en-US" sz="1400" b="1" spc="-180" dirty="0">
                          <a:solidFill>
                            <a:srgbClr val="D90000"/>
                          </a:solidFill>
                          <a:latin typeface="Verdana"/>
                          <a:cs typeface="Verdana"/>
                        </a:rPr>
                        <a:t>最大速度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Axis </a:t>
                      </a:r>
                      <a:r>
                        <a:rPr sz="1400" spc="-31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400" spc="-3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400" spc="-3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Rotation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2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210" dirty="0">
                          <a:latin typeface="Verdana"/>
                          <a:cs typeface="Verdana"/>
                        </a:rPr>
                        <a:t>+1</a:t>
                      </a:r>
                      <a:r>
                        <a:rPr lang="en-US" altLang="zh-CN" sz="1400" spc="-210" dirty="0">
                          <a:latin typeface="Verdana"/>
                          <a:cs typeface="Verdana"/>
                        </a:rPr>
                        <a:t>10° </a:t>
                      </a:r>
                      <a:r>
                        <a:rPr sz="1400" spc="-2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3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2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8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altLang="zh-CN" sz="1400" spc="-180" dirty="0">
                          <a:latin typeface="Verdana"/>
                          <a:cs typeface="Verdana"/>
                        </a:rPr>
                        <a:t>70°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2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altLang="zh-CN" sz="1400" spc="-140" dirty="0">
                          <a:latin typeface="Verdana"/>
                          <a:cs typeface="Verdana"/>
                        </a:rPr>
                        <a:t>20</a:t>
                      </a:r>
                      <a:r>
                        <a:rPr sz="14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°/s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Axis </a:t>
                      </a:r>
                      <a:r>
                        <a:rPr sz="1400" spc="-18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4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4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400" spc="-60" dirty="0">
                          <a:latin typeface="Verdana"/>
                          <a:cs typeface="Verdana"/>
                        </a:rPr>
                        <a:t>Bend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2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204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en-US" altLang="zh-CN" sz="1400" spc="-204" dirty="0">
                          <a:latin typeface="Verdana"/>
                          <a:cs typeface="Verdana"/>
                        </a:rPr>
                        <a:t>120°</a:t>
                      </a:r>
                      <a:r>
                        <a:rPr sz="1400" spc="-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400" spc="-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3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90" dirty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400" spc="-190" dirty="0">
                          <a:latin typeface="Verdana"/>
                          <a:cs typeface="Verdana"/>
                        </a:rPr>
                        <a:t>50°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2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altLang="zh-CN" sz="1400" spc="-140" dirty="0">
                          <a:latin typeface="Verdana"/>
                          <a:cs typeface="Verdana"/>
                        </a:rPr>
                        <a:t>36</a:t>
                      </a:r>
                      <a:r>
                        <a:rPr sz="14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°/s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Axis </a:t>
                      </a:r>
                      <a:r>
                        <a:rPr lang="en-US" altLang="zh-CN" sz="1400" spc="-215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140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400" spc="-355" dirty="0">
                          <a:latin typeface="Verdana"/>
                          <a:cs typeface="Verdana"/>
                        </a:rPr>
                        <a:t>  </a:t>
                      </a:r>
                      <a:r>
                        <a:rPr lang="en-US" altLang="zh-CN" sz="1400" spc="-60" dirty="0">
                          <a:latin typeface="Verdana"/>
                          <a:cs typeface="Verdana"/>
                        </a:rPr>
                        <a:t>Bend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2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1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en-US" altLang="zh-CN" sz="1400" spc="-210" dirty="0">
                          <a:latin typeface="Verdana"/>
                          <a:cs typeface="Verdana"/>
                        </a:rPr>
                        <a:t>150° </a:t>
                      </a:r>
                      <a:r>
                        <a:rPr sz="1400" spc="-2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3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2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8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altLang="zh-CN" sz="1400" spc="-180" dirty="0">
                          <a:latin typeface="Verdana"/>
                          <a:cs typeface="Verdana"/>
                        </a:rPr>
                        <a:t>130°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2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altLang="zh-CN" sz="1400" spc="-140" dirty="0">
                          <a:latin typeface="Verdana"/>
                          <a:cs typeface="Verdana"/>
                        </a:rPr>
                        <a:t>20</a:t>
                      </a:r>
                      <a:r>
                        <a:rPr sz="14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°/s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Axis </a:t>
                      </a:r>
                      <a:r>
                        <a:rPr lang="en-US" altLang="zh-CN" sz="1400" spc="-165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40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40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400" spc="-25" dirty="0">
                          <a:latin typeface="Verdana"/>
                          <a:cs typeface="Verdana"/>
                        </a:rPr>
                        <a:t>Rotation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2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95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en-US" altLang="zh-CN" sz="1400" spc="-195" dirty="0">
                          <a:latin typeface="Verdana"/>
                          <a:cs typeface="Verdana"/>
                        </a:rPr>
                        <a:t>12</a:t>
                      </a:r>
                      <a:r>
                        <a:rPr sz="1400" spc="-195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sz="1400" spc="-195" dirty="0">
                          <a:latin typeface="Verdana"/>
                          <a:cs typeface="Verdana"/>
                        </a:rPr>
                        <a:t>°  </a:t>
                      </a:r>
                      <a:r>
                        <a:rPr sz="1400" spc="3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1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altLang="zh-CN" sz="1400" spc="-210" dirty="0">
                          <a:latin typeface="Verdana"/>
                          <a:cs typeface="Verdana"/>
                        </a:rPr>
                        <a:t>90°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3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altLang="zh-CN" sz="1400" spc="-140" dirty="0">
                          <a:latin typeface="Verdana"/>
                          <a:cs typeface="Verdana"/>
                        </a:rPr>
                        <a:t>15</a:t>
                      </a:r>
                      <a:r>
                        <a:rPr sz="14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°/s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Axis </a:t>
                      </a:r>
                      <a:r>
                        <a:rPr lang="en-US" altLang="zh-CN" sz="1400" spc="-65" dirty="0">
                          <a:latin typeface="Verdana"/>
                          <a:cs typeface="Verdana"/>
                        </a:rPr>
                        <a:t>5</a:t>
                      </a:r>
                      <a:r>
                        <a:rPr sz="1400" spc="-3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400" spc="-3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400" spc="-60" dirty="0">
                          <a:latin typeface="Verdana"/>
                          <a:cs typeface="Verdana"/>
                        </a:rPr>
                        <a:t>Bend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2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95" dirty="0">
                          <a:latin typeface="Verdana"/>
                          <a:cs typeface="Verdana"/>
                        </a:rPr>
                        <a:t>+90</a:t>
                      </a:r>
                      <a:r>
                        <a:rPr lang="en-US" altLang="zh-CN" sz="1400" spc="-195" dirty="0">
                          <a:latin typeface="Verdana"/>
                          <a:cs typeface="Verdana"/>
                        </a:rPr>
                        <a:t>°</a:t>
                      </a:r>
                      <a:r>
                        <a:rPr sz="14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4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3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2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altLang="zh-CN" sz="1400" spc="-15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sz="1400" spc="-150" dirty="0">
                          <a:latin typeface="Verdana"/>
                          <a:cs typeface="Verdana"/>
                        </a:rPr>
                        <a:t>°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3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altLang="zh-CN" sz="1400" spc="-35" dirty="0">
                          <a:latin typeface="Verdana"/>
                          <a:cs typeface="Verdana"/>
                        </a:rPr>
                        <a:t>15</a:t>
                      </a:r>
                      <a:r>
                        <a:rPr sz="14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°/s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altLang="zh-CN" sz="1400" spc="-50" dirty="0">
                          <a:latin typeface="Verdana"/>
                          <a:cs typeface="Verdana"/>
                        </a:rPr>
                        <a:t>Servo Gripper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252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altLang="zh-CN" sz="1400" kern="1200" spc="-195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Verdana"/>
                        </a:rPr>
                        <a:t>+90°  </a:t>
                      </a:r>
                      <a:r>
                        <a:rPr lang="en-US" altLang="zh-CN" sz="1400" spc="3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lang="en-US" altLang="zh-CN" sz="1400" kern="1200" spc="-195" dirty="0">
                          <a:solidFill>
                            <a:schemeClr val="tx1"/>
                          </a:solidFill>
                          <a:latin typeface="Verdana"/>
                          <a:ea typeface="+mn-ea"/>
                          <a:cs typeface="Verdana"/>
                        </a:rPr>
                        <a:t>  0°</a:t>
                      </a:r>
                      <a:endParaRPr sz="1400" kern="1200" spc="-195" dirty="0">
                        <a:solidFill>
                          <a:schemeClr val="tx1"/>
                        </a:solidFill>
                        <a:latin typeface="Verdana"/>
                        <a:ea typeface="+mn-e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3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2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3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304E4B7-BDF3-4C5B-974A-E570C0D2D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450"/>
              </p:ext>
            </p:extLst>
          </p:nvPr>
        </p:nvGraphicFramePr>
        <p:xfrm>
          <a:off x="1197286" y="1426532"/>
          <a:ext cx="10063648" cy="1746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7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7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1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altLang="zh-CN" sz="1400" b="1" spc="-310" dirty="0">
                          <a:solidFill>
                            <a:srgbClr val="D90000"/>
                          </a:solidFill>
                          <a:latin typeface="Verdana"/>
                          <a:cs typeface="Verdana"/>
                        </a:rPr>
                        <a:t>M O V E O 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2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0" dirty="0">
                          <a:latin typeface="Verdana"/>
                          <a:cs typeface="Verdana"/>
                        </a:rPr>
                        <a:t>Payload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1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10" dirty="0">
                          <a:latin typeface="Verdana"/>
                          <a:cs typeface="Verdana"/>
                        </a:rPr>
                        <a:t>0.</a:t>
                      </a:r>
                      <a:r>
                        <a:rPr lang="en-US" altLang="zh-CN" sz="1400" b="1" spc="-110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1400" b="1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45" dirty="0">
                          <a:latin typeface="Verdana"/>
                          <a:cs typeface="Verdana"/>
                        </a:rPr>
                        <a:t>kg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2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80" dirty="0">
                          <a:latin typeface="Verdana"/>
                          <a:cs typeface="Verdana"/>
                        </a:rPr>
                        <a:t>Reach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1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14" dirty="0">
                          <a:latin typeface="Verdana"/>
                          <a:cs typeface="Verdana"/>
                        </a:rPr>
                        <a:t>559</a:t>
                      </a:r>
                      <a:r>
                        <a:rPr sz="1400" spc="-1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0" dirty="0">
                          <a:latin typeface="Verdana"/>
                          <a:cs typeface="Verdana"/>
                        </a:rPr>
                        <a:t>mm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2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Footprint</a:t>
                      </a:r>
                    </a:p>
                  </a:txBody>
                  <a:tcPr marL="0" marR="0" marT="2984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1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altLang="zh-CN" sz="1400" spc="-140" dirty="0">
                          <a:latin typeface="Verdana"/>
                          <a:cs typeface="Verdana"/>
                        </a:rPr>
                        <a:t>450</a:t>
                      </a:r>
                      <a:r>
                        <a:rPr sz="1400" spc="-100" dirty="0">
                          <a:latin typeface="Verdana"/>
                          <a:cs typeface="Verdana"/>
                        </a:rPr>
                        <a:t>mm </a:t>
                      </a:r>
                      <a:r>
                        <a:rPr sz="1400" spc="-345" dirty="0">
                          <a:latin typeface="Verdana"/>
                          <a:cs typeface="Verdana"/>
                        </a:rPr>
                        <a:t>* 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lang="en-US" altLang="zh-CN" sz="1400" spc="-120" dirty="0">
                          <a:latin typeface="Verdana"/>
                          <a:cs typeface="Verdana"/>
                        </a:rPr>
                        <a:t>50</a:t>
                      </a:r>
                      <a:r>
                        <a:rPr sz="1400" spc="-2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0" dirty="0">
                          <a:latin typeface="Verdana"/>
                          <a:cs typeface="Verdana"/>
                        </a:rPr>
                        <a:t>mm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72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45" dirty="0">
                          <a:latin typeface="Verdana"/>
                          <a:cs typeface="Verdana"/>
                        </a:rPr>
                        <a:t>Weight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741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altLang="zh-CN" sz="1400" b="1" spc="-120" dirty="0">
                          <a:latin typeface="Verdana"/>
                          <a:cs typeface="Verdana"/>
                        </a:rPr>
                        <a:t>5</a:t>
                      </a:r>
                      <a:r>
                        <a:rPr sz="1400" b="1" spc="-2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45" dirty="0">
                          <a:latin typeface="Verdana"/>
                          <a:cs typeface="Verdana"/>
                        </a:rPr>
                        <a:t>kg</a:t>
                      </a:r>
                      <a:endParaRPr sz="1400" b="1" dirty="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432692"/>
      </p:ext>
    </p:extLst>
  </p:cSld>
  <p:clrMapOvr>
    <a:masterClrMapping/>
  </p:clrMapOvr>
  <p:transition spd="slow" advTm="8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921C0788-EFB7-4CDC-826A-761B3F801309}"/>
              </a:ext>
            </a:extLst>
          </p:cNvPr>
          <p:cNvSpPr txBox="1"/>
          <p:nvPr/>
        </p:nvSpPr>
        <p:spPr>
          <a:xfrm>
            <a:off x="1213762" y="208014"/>
            <a:ext cx="4154087" cy="369233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MOVEO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机器人 </a:t>
            </a:r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系统集成</a:t>
            </a:r>
            <a:endParaRPr lang="en-US" altLang="zh-CN" b="1" dirty="0">
              <a:solidFill>
                <a:srgbClr val="7B1B1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6410DF-4B59-4DDE-AD3A-C7F7CA1C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45710"/>
            <a:ext cx="3556000" cy="2053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ACE541-48AB-40BA-8203-D3E871B1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24" y="2142414"/>
            <a:ext cx="1035676" cy="8734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DEB34D-993C-47D8-B381-31DCD8384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24" y="3094634"/>
            <a:ext cx="1035676" cy="3331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33F689-F8AB-49FD-8D4C-DB0C0238D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57300"/>
            <a:ext cx="1346200" cy="1270522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C6F6F477-11B0-437B-A054-AB5177DE1F85}"/>
              </a:ext>
            </a:extLst>
          </p:cNvPr>
          <p:cNvSpPr/>
          <p:nvPr/>
        </p:nvSpPr>
        <p:spPr>
          <a:xfrm>
            <a:off x="4014705" y="2628900"/>
            <a:ext cx="976395" cy="287934"/>
          </a:xfrm>
          <a:prstGeom prst="rightArrow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650E4F9-1668-4D54-B810-6B28B8AFA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46" y="1572991"/>
            <a:ext cx="1550907" cy="10559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AC49EF9-0369-43C2-8B17-2D4F45A75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1105" y="2904134"/>
            <a:ext cx="1630224" cy="1035251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A5225F60-FAAE-4D1E-BA6A-0DE3377F170F}"/>
              </a:ext>
            </a:extLst>
          </p:cNvPr>
          <p:cNvSpPr/>
          <p:nvPr/>
        </p:nvSpPr>
        <p:spPr>
          <a:xfrm>
            <a:off x="7116196" y="2628900"/>
            <a:ext cx="976395" cy="287934"/>
          </a:xfrm>
          <a:prstGeom prst="rightArrow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0B0B58-42A5-4EB6-A23E-3311886384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58" y="1822076"/>
            <a:ext cx="2739743" cy="22098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07B3E40-5C8F-417A-9056-044B6DEE2DC4}"/>
              </a:ext>
            </a:extLst>
          </p:cNvPr>
          <p:cNvSpPr txBox="1"/>
          <p:nvPr/>
        </p:nvSpPr>
        <p:spPr>
          <a:xfrm>
            <a:off x="3908205" y="2133712"/>
            <a:ext cx="118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电机步数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607204-BB2A-4305-9BE6-8CD249B15D8F}"/>
              </a:ext>
            </a:extLst>
          </p:cNvPr>
          <p:cNvSpPr txBox="1"/>
          <p:nvPr/>
        </p:nvSpPr>
        <p:spPr>
          <a:xfrm>
            <a:off x="7009696" y="2120913"/>
            <a:ext cx="118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脉冲信号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2A0A61-5328-47E6-94EB-24C9ED2C71AD}"/>
              </a:ext>
            </a:extLst>
          </p:cNvPr>
          <p:cNvSpPr txBox="1"/>
          <p:nvPr/>
        </p:nvSpPr>
        <p:spPr>
          <a:xfrm>
            <a:off x="1832483" y="4705698"/>
            <a:ext cx="852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/>
              <a:t>ROS</a:t>
            </a:r>
            <a:r>
              <a:rPr lang="zh-CN" altLang="en-US" dirty="0"/>
              <a:t>完成对机械臂的建模与仿真，并配置关节属性与人机交互接口，将输入的数据转化为各个电机转动的步数通过串口传给下位机</a:t>
            </a:r>
            <a:r>
              <a:rPr lang="en-US" altLang="zh-CN" dirty="0"/>
              <a:t>Arduino</a:t>
            </a:r>
            <a:r>
              <a:rPr lang="zh-CN" altLang="en-US" dirty="0"/>
              <a:t>，</a:t>
            </a:r>
            <a:r>
              <a:rPr lang="en-US" altLang="zh-CN" dirty="0"/>
              <a:t> Arduino</a:t>
            </a:r>
            <a:r>
              <a:rPr lang="zh-CN" altLang="en-US" dirty="0"/>
              <a:t>将转动步数转化为脉冲信号并结合驱动板</a:t>
            </a:r>
            <a:r>
              <a:rPr lang="en-US" altLang="zh-CN" dirty="0"/>
              <a:t>TB6560</a:t>
            </a:r>
            <a:r>
              <a:rPr lang="zh-CN" altLang="en-US" dirty="0"/>
              <a:t>，实现对机械臂绝对位置或相对位置的控制。</a:t>
            </a:r>
          </a:p>
        </p:txBody>
      </p:sp>
    </p:spTree>
    <p:extLst>
      <p:ext uri="{BB962C8B-B14F-4D97-AF65-F5344CB8AC3E}">
        <p14:creationId xmlns:p14="http://schemas.microsoft.com/office/powerpoint/2010/main" val="37358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:blinds dir="vert"/>
      </p:transition>
    </mc:Choice>
    <mc:Fallback xmlns="">
      <p:transition spd="slow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63231E1F-356B-4206-8480-DF1F0F89B0F5}"/>
              </a:ext>
            </a:extLst>
          </p:cNvPr>
          <p:cNvSpPr txBox="1"/>
          <p:nvPr/>
        </p:nvSpPr>
        <p:spPr>
          <a:xfrm>
            <a:off x="1213762" y="208014"/>
            <a:ext cx="4154087" cy="369233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MOVEO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机器人 </a:t>
            </a:r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形体配置</a:t>
            </a:r>
            <a:endParaRPr lang="en-US" altLang="zh-CN" b="1" dirty="0">
              <a:solidFill>
                <a:srgbClr val="7B1B1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B6C462-249D-4F1E-BBD5-3AE9567B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11" y="5309009"/>
            <a:ext cx="982283" cy="9822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C3E1BD-89D4-4285-A38F-700B5671C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83" y="4415658"/>
            <a:ext cx="840146" cy="8401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16F68C2-8A96-45D3-915C-CA74D02BC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72" y="2216918"/>
            <a:ext cx="753812" cy="7616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960C6D2-050F-4886-9BCC-E993AF6E8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72" y="1266548"/>
            <a:ext cx="572363" cy="688471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D36EBF10-5698-475B-8F0B-AF7E3F3C627A}"/>
              </a:ext>
            </a:extLst>
          </p:cNvPr>
          <p:cNvGrpSpPr/>
          <p:nvPr/>
        </p:nvGrpSpPr>
        <p:grpSpPr>
          <a:xfrm>
            <a:off x="6040948" y="3267285"/>
            <a:ext cx="5185881" cy="840146"/>
            <a:chOff x="5990241" y="2837155"/>
            <a:chExt cx="4423760" cy="84014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919B571-9476-43C0-A737-84FCA1FB4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453" y="2938049"/>
              <a:ext cx="746816" cy="668373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0C1567-E133-44FE-9AAB-89C6DE78EE8E}"/>
                </a:ext>
              </a:extLst>
            </p:cNvPr>
            <p:cNvSpPr/>
            <p:nvPr/>
          </p:nvSpPr>
          <p:spPr>
            <a:xfrm>
              <a:off x="7628334" y="2972963"/>
              <a:ext cx="24636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zh-CN" altLang="en-US" dirty="0"/>
                <a:t>ema 17</a:t>
              </a:r>
              <a:endParaRPr lang="en-US" altLang="zh-CN" sz="2400" dirty="0"/>
            </a:p>
            <a:p>
              <a:r>
                <a:rPr lang="zh-CN" altLang="en-US" dirty="0"/>
                <a:t>17HS19-1684S-PG5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B5B4D6C-07FF-47E1-B561-7375617C28CF}"/>
                </a:ext>
              </a:extLst>
            </p:cNvPr>
            <p:cNvSpPr/>
            <p:nvPr/>
          </p:nvSpPr>
          <p:spPr>
            <a:xfrm>
              <a:off x="5990241" y="2837155"/>
              <a:ext cx="4423760" cy="84014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9F8EE8C-99C5-47D7-8A1F-668F9FDBFC16}"/>
                </a:ext>
              </a:extLst>
            </p:cNvPr>
            <p:cNvSpPr txBox="1"/>
            <p:nvPr/>
          </p:nvSpPr>
          <p:spPr>
            <a:xfrm>
              <a:off x="8862570" y="2984803"/>
              <a:ext cx="107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2N.m</a:t>
              </a:r>
              <a:endParaRPr lang="zh-CN" altLang="en-US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0F569041-05C2-42CA-8A6B-81ADB5A462E7}"/>
              </a:ext>
            </a:extLst>
          </p:cNvPr>
          <p:cNvSpPr/>
          <p:nvPr/>
        </p:nvSpPr>
        <p:spPr>
          <a:xfrm>
            <a:off x="6040949" y="2177673"/>
            <a:ext cx="5185880" cy="840146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E5B474-ACE2-4151-B16D-692B0E2C5602}"/>
              </a:ext>
            </a:extLst>
          </p:cNvPr>
          <p:cNvSpPr/>
          <p:nvPr/>
        </p:nvSpPr>
        <p:spPr>
          <a:xfrm>
            <a:off x="6040949" y="1208829"/>
            <a:ext cx="5198550" cy="840146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042B88-139C-42A9-88ED-10291C164154}"/>
              </a:ext>
            </a:extLst>
          </p:cNvPr>
          <p:cNvSpPr/>
          <p:nvPr/>
        </p:nvSpPr>
        <p:spPr>
          <a:xfrm>
            <a:off x="6015578" y="4274917"/>
            <a:ext cx="5211252" cy="840146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1AC2AB-278E-4DCF-A709-D70E9CE8F2B8}"/>
              </a:ext>
            </a:extLst>
          </p:cNvPr>
          <p:cNvSpPr/>
          <p:nvPr/>
        </p:nvSpPr>
        <p:spPr>
          <a:xfrm>
            <a:off x="6028246" y="5310405"/>
            <a:ext cx="5211253" cy="840146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4A91462-C33D-4ED6-B563-860BED06B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20" y="1092288"/>
            <a:ext cx="2390195" cy="519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54EB5A88-D70F-4C31-944B-B1838AEA8711}"/>
              </a:ext>
            </a:extLst>
          </p:cNvPr>
          <p:cNvSpPr/>
          <p:nvPr/>
        </p:nvSpPr>
        <p:spPr>
          <a:xfrm>
            <a:off x="7912129" y="1271809"/>
            <a:ext cx="2463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ema </a:t>
            </a:r>
            <a:r>
              <a:rPr lang="en-US" altLang="zh-CN" dirty="0"/>
              <a:t>14</a:t>
            </a:r>
            <a:endParaRPr lang="en-US" altLang="zh-CN" sz="2400" dirty="0"/>
          </a:p>
          <a:p>
            <a:r>
              <a:rPr lang="en-US" altLang="zh-CN" dirty="0"/>
              <a:t>SY35ST36-1004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917366-61D6-4F2D-8F9E-38A25C3E1B76}"/>
              </a:ext>
            </a:extLst>
          </p:cNvPr>
          <p:cNvSpPr txBox="1"/>
          <p:nvPr/>
        </p:nvSpPr>
        <p:spPr>
          <a:xfrm>
            <a:off x="9405310" y="1302605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0.5N.m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01960A1-BBFF-4159-A40B-CB4D8664D5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064" y="1426305"/>
            <a:ext cx="684642" cy="466802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E6879302-3E02-40AE-928E-7B78A520AC8E}"/>
              </a:ext>
            </a:extLst>
          </p:cNvPr>
          <p:cNvSpPr/>
          <p:nvPr/>
        </p:nvSpPr>
        <p:spPr>
          <a:xfrm>
            <a:off x="7962928" y="4385752"/>
            <a:ext cx="2463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ema </a:t>
            </a:r>
            <a:r>
              <a:rPr lang="en-US" altLang="zh-CN" dirty="0"/>
              <a:t>23  </a:t>
            </a:r>
            <a:endParaRPr lang="en-US" altLang="zh-CN" sz="2400" dirty="0"/>
          </a:p>
          <a:p>
            <a:r>
              <a:rPr lang="en-US" altLang="zh-CN" dirty="0"/>
              <a:t>SM57HT112-3004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DBAFB27-E154-42A8-9BC6-CE0EF1A40940}"/>
              </a:ext>
            </a:extLst>
          </p:cNvPr>
          <p:cNvCxnSpPr>
            <a:cxnSpLocks/>
          </p:cNvCxnSpPr>
          <p:nvPr/>
        </p:nvCxnSpPr>
        <p:spPr>
          <a:xfrm>
            <a:off x="9029608" y="4572124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3CF94-46B5-447C-9BAE-D7AFB8D2FB36}"/>
              </a:ext>
            </a:extLst>
          </p:cNvPr>
          <p:cNvSpPr txBox="1"/>
          <p:nvPr/>
        </p:nvSpPr>
        <p:spPr>
          <a:xfrm>
            <a:off x="9474108" y="4377686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2.8N.m</a:t>
            </a: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5BA3FF9-A0A4-48FE-A570-BF06F4B4A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508" y="4514043"/>
            <a:ext cx="684642" cy="466802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5B3B518D-82FA-415D-AC8B-DA833F847F98}"/>
              </a:ext>
            </a:extLst>
          </p:cNvPr>
          <p:cNvSpPr/>
          <p:nvPr/>
        </p:nvSpPr>
        <p:spPr>
          <a:xfrm>
            <a:off x="7937529" y="5408724"/>
            <a:ext cx="2463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ema 17</a:t>
            </a:r>
            <a:endParaRPr lang="en-US" altLang="zh-CN" sz="2400" dirty="0"/>
          </a:p>
          <a:p>
            <a:r>
              <a:rPr lang="en-US" altLang="zh-CN" dirty="0"/>
              <a:t> SM42HT47-1684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A747346-3929-4CD7-9579-8CC71BDFE86A}"/>
              </a:ext>
            </a:extLst>
          </p:cNvPr>
          <p:cNvCxnSpPr/>
          <p:nvPr/>
        </p:nvCxnSpPr>
        <p:spPr>
          <a:xfrm>
            <a:off x="9055008" y="5574415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8802F37-A8C4-470B-88F1-4F08FD5E9195}"/>
              </a:ext>
            </a:extLst>
          </p:cNvPr>
          <p:cNvSpPr txBox="1"/>
          <p:nvPr/>
        </p:nvSpPr>
        <p:spPr>
          <a:xfrm>
            <a:off x="9448708" y="5382398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1.5N.m</a:t>
            </a:r>
            <a:endParaRPr lang="zh-CN" altLang="en-US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6C9219BC-C2F4-4514-8DFF-F70D9CCEA1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64" y="5522691"/>
            <a:ext cx="684642" cy="466802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C1FB94B0-EB70-49AA-9942-251E4E39B463}"/>
              </a:ext>
            </a:extLst>
          </p:cNvPr>
          <p:cNvSpPr/>
          <p:nvPr/>
        </p:nvSpPr>
        <p:spPr>
          <a:xfrm>
            <a:off x="7924829" y="2185332"/>
            <a:ext cx="2463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ema </a:t>
            </a:r>
            <a:r>
              <a:rPr lang="en-US" altLang="zh-CN" dirty="0"/>
              <a:t>17</a:t>
            </a:r>
            <a:endParaRPr lang="en-US" altLang="zh-CN" sz="2400" dirty="0"/>
          </a:p>
          <a:p>
            <a:r>
              <a:rPr lang="en-US" altLang="zh-CN" dirty="0"/>
              <a:t>SM42HT33-1334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2E07AC9-0D4B-4F72-AE8C-FFE13F2E55AA}"/>
              </a:ext>
            </a:extLst>
          </p:cNvPr>
          <p:cNvSpPr txBox="1"/>
          <p:nvPr/>
        </p:nvSpPr>
        <p:spPr>
          <a:xfrm>
            <a:off x="9418010" y="2216128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1N.m</a:t>
            </a:r>
            <a:endParaRPr lang="zh-CN" altLang="en-US" dirty="0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98F107F3-5CD4-4D80-BC61-32441CC70E0F}"/>
              </a:ext>
            </a:extLst>
          </p:cNvPr>
          <p:cNvSpPr/>
          <p:nvPr/>
        </p:nvSpPr>
        <p:spPr>
          <a:xfrm rot="6093864">
            <a:off x="4233679" y="4009522"/>
            <a:ext cx="0" cy="3240000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8EA5AEFF-0B5B-423F-BBB9-8D47CD617BEF}"/>
              </a:ext>
            </a:extLst>
          </p:cNvPr>
          <p:cNvSpPr/>
          <p:nvPr/>
        </p:nvSpPr>
        <p:spPr>
          <a:xfrm rot="5603753">
            <a:off x="4805333" y="3944829"/>
            <a:ext cx="0" cy="2052000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2A366F42-7375-4C11-BAE6-78671568B7DF}"/>
              </a:ext>
            </a:extLst>
          </p:cNvPr>
          <p:cNvSpPr/>
          <p:nvPr/>
        </p:nvSpPr>
        <p:spPr>
          <a:xfrm rot="5217946">
            <a:off x="4219408" y="2840274"/>
            <a:ext cx="0" cy="3456000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D960FD74-754D-459C-BDC4-408B5995474A}"/>
              </a:ext>
            </a:extLst>
          </p:cNvPr>
          <p:cNvSpPr/>
          <p:nvPr/>
        </p:nvSpPr>
        <p:spPr>
          <a:xfrm rot="5400000">
            <a:off x="4655285" y="2280365"/>
            <a:ext cx="0" cy="2628000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46EF088-4C55-419A-BBB9-C183E277B03F}"/>
              </a:ext>
            </a:extLst>
          </p:cNvPr>
          <p:cNvSpPr/>
          <p:nvPr/>
        </p:nvSpPr>
        <p:spPr>
          <a:xfrm rot="5400000">
            <a:off x="4586559" y="1175745"/>
            <a:ext cx="0" cy="2736000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6966045B-4B69-4BA3-A425-240FF4BF7B78}"/>
              </a:ext>
            </a:extLst>
          </p:cNvPr>
          <p:cNvSpPr/>
          <p:nvPr/>
        </p:nvSpPr>
        <p:spPr>
          <a:xfrm rot="4923110">
            <a:off x="4573198" y="394982"/>
            <a:ext cx="0" cy="2700000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63033DF-C300-4703-AED3-F1909C12C15F}"/>
              </a:ext>
            </a:extLst>
          </p:cNvPr>
          <p:cNvSpPr txBox="1"/>
          <p:nvPr/>
        </p:nvSpPr>
        <p:spPr>
          <a:xfrm>
            <a:off x="6067341" y="5549024"/>
            <a:ext cx="96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Joint_1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D60511-2A09-4A3F-A74E-FE306DF701BC}"/>
              </a:ext>
            </a:extLst>
          </p:cNvPr>
          <p:cNvSpPr txBox="1"/>
          <p:nvPr/>
        </p:nvSpPr>
        <p:spPr>
          <a:xfrm>
            <a:off x="6096000" y="4505099"/>
            <a:ext cx="96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Joint_2</a:t>
            </a:r>
            <a:endParaRPr lang="zh-CN" altLang="en-US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D2009A-9107-420B-9220-128BDF39DD63}"/>
              </a:ext>
            </a:extLst>
          </p:cNvPr>
          <p:cNvSpPr txBox="1"/>
          <p:nvPr/>
        </p:nvSpPr>
        <p:spPr>
          <a:xfrm>
            <a:off x="6083300" y="3463699"/>
            <a:ext cx="96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Joint_3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DB81EBF-420F-4A6E-9C7E-26495428FCA8}"/>
              </a:ext>
            </a:extLst>
          </p:cNvPr>
          <p:cNvSpPr txBox="1"/>
          <p:nvPr/>
        </p:nvSpPr>
        <p:spPr>
          <a:xfrm>
            <a:off x="6096000" y="2396899"/>
            <a:ext cx="96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Joint_4</a:t>
            </a:r>
            <a:endParaRPr lang="zh-CN" altLang="en-US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152313A-7545-4D1C-8EED-1227F63A63C6}"/>
              </a:ext>
            </a:extLst>
          </p:cNvPr>
          <p:cNvSpPr txBox="1"/>
          <p:nvPr/>
        </p:nvSpPr>
        <p:spPr>
          <a:xfrm>
            <a:off x="6083300" y="1393599"/>
            <a:ext cx="96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Joint_5</a:t>
            </a:r>
            <a:endParaRPr lang="zh-CN" altLang="en-US" b="1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23A056F0-6BFC-4B6F-A99D-26B1A14C15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064" y="3524142"/>
            <a:ext cx="684642" cy="466802"/>
          </a:xfrm>
          <a:prstGeom prst="rect">
            <a:avLst/>
          </a:prstGeom>
        </p:spPr>
      </p:pic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6B46B9F-51DC-43B9-9B2F-5E1426E94164}"/>
              </a:ext>
            </a:extLst>
          </p:cNvPr>
          <p:cNvCxnSpPr/>
          <p:nvPr/>
        </p:nvCxnSpPr>
        <p:spPr>
          <a:xfrm>
            <a:off x="9055008" y="3593215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EE733C3-F92E-446D-96DE-A2DB9D02621D}"/>
              </a:ext>
            </a:extLst>
          </p:cNvPr>
          <p:cNvCxnSpPr/>
          <p:nvPr/>
        </p:nvCxnSpPr>
        <p:spPr>
          <a:xfrm>
            <a:off x="9055008" y="2374015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C6C1117-2A93-4A47-91FF-2EAA9DDB1D19}"/>
              </a:ext>
            </a:extLst>
          </p:cNvPr>
          <p:cNvCxnSpPr/>
          <p:nvPr/>
        </p:nvCxnSpPr>
        <p:spPr>
          <a:xfrm>
            <a:off x="9067708" y="1485015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:blinds dir="vert"/>
      </p:transition>
    </mc:Choice>
    <mc:Fallback xmlns="">
      <p:transition spd="slow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AB1605F9-A9F6-4D48-9E47-A6A86D6853A2}"/>
              </a:ext>
            </a:extLst>
          </p:cNvPr>
          <p:cNvSpPr txBox="1"/>
          <p:nvPr/>
        </p:nvSpPr>
        <p:spPr>
          <a:xfrm>
            <a:off x="1213762" y="208014"/>
            <a:ext cx="4154087" cy="369233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MOVEO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机器人 </a:t>
            </a:r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电路配置</a:t>
            </a:r>
            <a:endParaRPr lang="en-US" altLang="zh-CN" b="1" dirty="0">
              <a:solidFill>
                <a:srgbClr val="7B1B1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E9E1D1-55D1-4A9E-B04A-797E8A4C7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36" y="946244"/>
            <a:ext cx="4369313" cy="5363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F737BF-4904-425E-A4C5-13CC768B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346199"/>
            <a:ext cx="2895600" cy="14478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B67CA58-4F02-41AB-81A9-A28AEAB56AE7}"/>
              </a:ext>
            </a:extLst>
          </p:cNvPr>
          <p:cNvGrpSpPr/>
          <p:nvPr/>
        </p:nvGrpSpPr>
        <p:grpSpPr>
          <a:xfrm>
            <a:off x="9010947" y="909309"/>
            <a:ext cx="2321579" cy="2321579"/>
            <a:chOff x="8391239" y="985510"/>
            <a:chExt cx="2321579" cy="232157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E2B17D8-93D3-445C-AFBA-3563F3E86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239" y="985510"/>
              <a:ext cx="2321579" cy="232157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CF50775-F64E-4AC7-8810-348198FA8FCD}"/>
                </a:ext>
              </a:extLst>
            </p:cNvPr>
            <p:cNvSpPr/>
            <p:nvPr/>
          </p:nvSpPr>
          <p:spPr>
            <a:xfrm>
              <a:off x="10312400" y="2984500"/>
              <a:ext cx="400418" cy="322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9ADB0C4E-7B4F-4CC4-9418-00E4434F5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008" y="3069593"/>
            <a:ext cx="2173875" cy="1447800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15ED0C51-80BC-47F6-B9F2-804EF57C7709}"/>
              </a:ext>
            </a:extLst>
          </p:cNvPr>
          <p:cNvSpPr/>
          <p:nvPr/>
        </p:nvSpPr>
        <p:spPr>
          <a:xfrm flipH="1">
            <a:off x="6096000" y="1051928"/>
            <a:ext cx="72009" cy="5151767"/>
          </a:xfrm>
          <a:custGeom>
            <a:avLst/>
            <a:gdLst/>
            <a:ahLst/>
            <a:cxnLst/>
            <a:rect l="l" t="t" r="r" b="b"/>
            <a:pathLst>
              <a:path h="3981450">
                <a:moveTo>
                  <a:pt x="0" y="0"/>
                </a:moveTo>
                <a:lnTo>
                  <a:pt x="0" y="3980916"/>
                </a:lnTo>
              </a:path>
            </a:pathLst>
          </a:custGeom>
          <a:ln w="1905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4B99AD-0C9C-4B6A-AE71-75AE4DDA0E51}"/>
              </a:ext>
            </a:extLst>
          </p:cNvPr>
          <p:cNvSpPr txBox="1"/>
          <p:nvPr/>
        </p:nvSpPr>
        <p:spPr>
          <a:xfrm>
            <a:off x="7035009" y="256246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Arduino Mega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E74DBD-13EE-45F1-BB76-FE682878BCD9}"/>
              </a:ext>
            </a:extLst>
          </p:cNvPr>
          <p:cNvSpPr txBox="1"/>
          <p:nvPr/>
        </p:nvSpPr>
        <p:spPr>
          <a:xfrm>
            <a:off x="9511942" y="2562464"/>
            <a:ext cx="14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RAMPS V1.4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5CA1AA-4782-4C44-9709-EDD71737B865}"/>
              </a:ext>
            </a:extLst>
          </p:cNvPr>
          <p:cNvSpPr txBox="1"/>
          <p:nvPr/>
        </p:nvSpPr>
        <p:spPr>
          <a:xfrm>
            <a:off x="8512618" y="4447153"/>
            <a:ext cx="9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TB6560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0E22E9-804F-40AD-BE14-5B68B3991D25}"/>
              </a:ext>
            </a:extLst>
          </p:cNvPr>
          <p:cNvSpPr txBox="1"/>
          <p:nvPr/>
        </p:nvSpPr>
        <p:spPr>
          <a:xfrm>
            <a:off x="6540795" y="5383899"/>
            <a:ext cx="494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RAMPS V1.4 </a:t>
            </a:r>
            <a:r>
              <a:rPr lang="zh-CN" altLang="en-US" dirty="0"/>
              <a:t>管理</a:t>
            </a:r>
            <a:r>
              <a:rPr lang="en-US" altLang="zh-CN" dirty="0"/>
              <a:t>6</a:t>
            </a:r>
            <a:r>
              <a:rPr lang="zh-CN" altLang="en-US" dirty="0"/>
              <a:t>个电机，</a:t>
            </a:r>
            <a:r>
              <a:rPr lang="en-US" altLang="zh-CN" dirty="0"/>
              <a:t>Arduino Mega</a:t>
            </a:r>
            <a:endParaRPr lang="zh-CN" altLang="en-US" dirty="0"/>
          </a:p>
          <a:p>
            <a:pPr algn="ctr"/>
            <a:r>
              <a:rPr lang="zh-CN" altLang="en-US" dirty="0"/>
              <a:t>输出</a:t>
            </a:r>
            <a:r>
              <a:rPr lang="zh-CN" altLang="en-US" b="1" dirty="0"/>
              <a:t>电机</a:t>
            </a:r>
            <a:r>
              <a:rPr lang="zh-CN" altLang="en-US" dirty="0"/>
              <a:t>脉冲信号与方向信号、</a:t>
            </a:r>
            <a:r>
              <a:rPr lang="zh-CN" altLang="en-US" b="1" dirty="0"/>
              <a:t>舵机</a:t>
            </a:r>
            <a:r>
              <a:rPr lang="zh-CN" altLang="en-US" dirty="0"/>
              <a:t>角度信号</a:t>
            </a:r>
          </a:p>
        </p:txBody>
      </p:sp>
    </p:spTree>
    <p:extLst>
      <p:ext uri="{BB962C8B-B14F-4D97-AF65-F5344CB8AC3E}">
        <p14:creationId xmlns:p14="http://schemas.microsoft.com/office/powerpoint/2010/main" val="40661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:blinds dir="vert"/>
      </p:transition>
    </mc:Choice>
    <mc:Fallback xmlns="">
      <p:transition spd="slow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13762" y="208014"/>
            <a:ext cx="4154087" cy="369233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MOVEO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机器人 </a:t>
            </a:r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软件配置</a:t>
            </a:r>
            <a:endParaRPr lang="en-US" altLang="zh-CN" b="1" dirty="0">
              <a:solidFill>
                <a:srgbClr val="7B1B1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5E5CE0-F543-403C-AF0D-B636A6CECD27}"/>
              </a:ext>
            </a:extLst>
          </p:cNvPr>
          <p:cNvSpPr txBox="1"/>
          <p:nvPr/>
        </p:nvSpPr>
        <p:spPr>
          <a:xfrm>
            <a:off x="1296988" y="961677"/>
            <a:ext cx="1601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URDF</a:t>
            </a:r>
          </a:p>
          <a:p>
            <a:pPr algn="ctr"/>
            <a:r>
              <a:rPr lang="en-US" altLang="zh-CN" sz="1400" dirty="0"/>
              <a:t>(</a:t>
            </a:r>
            <a:r>
              <a:rPr lang="zh-CN" altLang="en-US" sz="1400" dirty="0"/>
              <a:t>机器人模型文件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DE9CA7D-1D03-4B5F-80CF-49E90198BFCD}"/>
              </a:ext>
            </a:extLst>
          </p:cNvPr>
          <p:cNvCxnSpPr>
            <a:cxnSpLocks/>
          </p:cNvCxnSpPr>
          <p:nvPr/>
        </p:nvCxnSpPr>
        <p:spPr>
          <a:xfrm>
            <a:off x="2097512" y="1483532"/>
            <a:ext cx="0" cy="3981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3E4E16A-E1A1-413E-98FE-C660E4EA4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2" y="1908348"/>
            <a:ext cx="2764578" cy="162771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C1FB837-7F3E-4732-97CC-EE668FAE9889}"/>
              </a:ext>
            </a:extLst>
          </p:cNvPr>
          <p:cNvSpPr txBox="1"/>
          <p:nvPr/>
        </p:nvSpPr>
        <p:spPr>
          <a:xfrm>
            <a:off x="1268706" y="3551919"/>
            <a:ext cx="160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模型驱动配置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31A8BDA-D847-4D64-AA6A-0DB5879795A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069230" y="3859696"/>
            <a:ext cx="0" cy="3141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6C93C42-843C-4BFD-9071-48A338D43680}"/>
              </a:ext>
            </a:extLst>
          </p:cNvPr>
          <p:cNvSpPr txBox="1"/>
          <p:nvPr/>
        </p:nvSpPr>
        <p:spPr>
          <a:xfrm>
            <a:off x="1268706" y="4269271"/>
            <a:ext cx="160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控制器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FBFFA8A-A316-406D-8796-B6344E0DA500}"/>
              </a:ext>
            </a:extLst>
          </p:cNvPr>
          <p:cNvCxnSpPr>
            <a:cxnSpLocks/>
          </p:cNvCxnSpPr>
          <p:nvPr/>
        </p:nvCxnSpPr>
        <p:spPr>
          <a:xfrm>
            <a:off x="2069230" y="4523258"/>
            <a:ext cx="0" cy="11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0B836F0-E70F-4B6C-A0E8-E88DA3891EC9}"/>
              </a:ext>
            </a:extLst>
          </p:cNvPr>
          <p:cNvSpPr txBox="1"/>
          <p:nvPr/>
        </p:nvSpPr>
        <p:spPr>
          <a:xfrm>
            <a:off x="1268706" y="4610185"/>
            <a:ext cx="160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关节规划组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72496C-2311-43F6-A3F2-3FC2B6CE2EE8}"/>
              </a:ext>
            </a:extLst>
          </p:cNvPr>
          <p:cNvSpPr txBox="1"/>
          <p:nvPr/>
        </p:nvSpPr>
        <p:spPr>
          <a:xfrm>
            <a:off x="1268706" y="5001223"/>
            <a:ext cx="160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初始状态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E56BC05-C58C-4647-8ECC-5D94D24E1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14" y="4173821"/>
            <a:ext cx="1060454" cy="1060454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EBF98D4-CF4C-4082-A9EF-09C8A710F599}"/>
              </a:ext>
            </a:extLst>
          </p:cNvPr>
          <p:cNvCxnSpPr>
            <a:cxnSpLocks/>
          </p:cNvCxnSpPr>
          <p:nvPr/>
        </p:nvCxnSpPr>
        <p:spPr>
          <a:xfrm>
            <a:off x="2069230" y="4917962"/>
            <a:ext cx="0" cy="11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3547096-A22C-4780-A1AB-55FB4701F01B}"/>
              </a:ext>
            </a:extLst>
          </p:cNvPr>
          <p:cNvSpPr/>
          <p:nvPr/>
        </p:nvSpPr>
        <p:spPr>
          <a:xfrm>
            <a:off x="1434866" y="4269271"/>
            <a:ext cx="1231900" cy="1027596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153D44-174B-4EC0-8492-BD25D5FAFEE9}"/>
              </a:ext>
            </a:extLst>
          </p:cNvPr>
          <p:cNvCxnSpPr/>
          <p:nvPr/>
        </p:nvCxnSpPr>
        <p:spPr>
          <a:xfrm>
            <a:off x="2927457" y="4768850"/>
            <a:ext cx="635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41024FD-FE71-40D3-AAF3-A225766795BD}"/>
              </a:ext>
            </a:extLst>
          </p:cNvPr>
          <p:cNvSpPr txBox="1"/>
          <p:nvPr/>
        </p:nvSpPr>
        <p:spPr>
          <a:xfrm>
            <a:off x="3943338" y="4402807"/>
            <a:ext cx="70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配置文件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92FD757-AEFD-4629-BB2E-52A44C1E938A}"/>
              </a:ext>
            </a:extLst>
          </p:cNvPr>
          <p:cNvCxnSpPr>
            <a:cxnSpLocks/>
          </p:cNvCxnSpPr>
          <p:nvPr/>
        </p:nvCxnSpPr>
        <p:spPr>
          <a:xfrm>
            <a:off x="4273292" y="2684179"/>
            <a:ext cx="19309" cy="13460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EAEFBC0-857A-4847-B834-BDEB522D401B}"/>
              </a:ext>
            </a:extLst>
          </p:cNvPr>
          <p:cNvCxnSpPr>
            <a:cxnSpLocks/>
          </p:cNvCxnSpPr>
          <p:nvPr/>
        </p:nvCxnSpPr>
        <p:spPr>
          <a:xfrm>
            <a:off x="4292600" y="5228794"/>
            <a:ext cx="0" cy="371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E0DE5CB-26D5-4930-A0E4-963108ED64A7}"/>
              </a:ext>
            </a:extLst>
          </p:cNvPr>
          <p:cNvCxnSpPr>
            <a:cxnSpLocks/>
          </p:cNvCxnSpPr>
          <p:nvPr/>
        </p:nvCxnSpPr>
        <p:spPr>
          <a:xfrm>
            <a:off x="4282946" y="2689641"/>
            <a:ext cx="127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4C4795B-DFC8-48F4-AE94-6BD45E0C9FB0}"/>
              </a:ext>
            </a:extLst>
          </p:cNvPr>
          <p:cNvCxnSpPr/>
          <p:nvPr/>
        </p:nvCxnSpPr>
        <p:spPr>
          <a:xfrm>
            <a:off x="4292600" y="5600700"/>
            <a:ext cx="15367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1133B6ED-FB05-4EE5-B793-0BD5E7505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828" y="4610185"/>
            <a:ext cx="1344144" cy="195985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40AD479-976E-4D42-A7FD-FF68E7EB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977" y="2090633"/>
            <a:ext cx="2426312" cy="1338367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164CB9B-8BE3-4155-AFEB-C4C6B8A041D0}"/>
              </a:ext>
            </a:extLst>
          </p:cNvPr>
          <p:cNvCxnSpPr>
            <a:cxnSpLocks/>
          </p:cNvCxnSpPr>
          <p:nvPr/>
        </p:nvCxnSpPr>
        <p:spPr>
          <a:xfrm>
            <a:off x="6674900" y="3536062"/>
            <a:ext cx="0" cy="9382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9338401-067C-402F-83D3-068BD8370E59}"/>
              </a:ext>
            </a:extLst>
          </p:cNvPr>
          <p:cNvSpPr txBox="1"/>
          <p:nvPr/>
        </p:nvSpPr>
        <p:spPr>
          <a:xfrm>
            <a:off x="6142549" y="3474935"/>
            <a:ext cx="461665" cy="11811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关节角度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53F37FCA-D920-4381-833D-AAEECCE2C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9237" y="2083571"/>
            <a:ext cx="1233194" cy="1921619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CE212A7A-B92E-4886-A410-8E1072B0C3CB}"/>
              </a:ext>
            </a:extLst>
          </p:cNvPr>
          <p:cNvSpPr txBox="1"/>
          <p:nvPr/>
        </p:nvSpPr>
        <p:spPr>
          <a:xfrm>
            <a:off x="4292600" y="2691890"/>
            <a:ext cx="400110" cy="1338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运动规划控制器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1305D90-6F4C-4BD5-B311-DED260F144EE}"/>
              </a:ext>
            </a:extLst>
          </p:cNvPr>
          <p:cNvSpPr txBox="1"/>
          <p:nvPr/>
        </p:nvSpPr>
        <p:spPr>
          <a:xfrm>
            <a:off x="4144330" y="5614698"/>
            <a:ext cx="160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可视化界面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96651AE-7456-45AD-A24B-E7C007E9F6F5}"/>
              </a:ext>
            </a:extLst>
          </p:cNvPr>
          <p:cNvCxnSpPr>
            <a:cxnSpLocks/>
          </p:cNvCxnSpPr>
          <p:nvPr/>
        </p:nvCxnSpPr>
        <p:spPr>
          <a:xfrm>
            <a:off x="8258046" y="2722205"/>
            <a:ext cx="153365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9AAFC81-C75A-45C5-A179-CD04303B1B5B}"/>
              </a:ext>
            </a:extLst>
          </p:cNvPr>
          <p:cNvSpPr txBox="1"/>
          <p:nvPr/>
        </p:nvSpPr>
        <p:spPr>
          <a:xfrm>
            <a:off x="8239032" y="2759816"/>
            <a:ext cx="160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关节步数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D1A985DA-F0F1-4DBE-86A5-58AD3B56D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49" y="4610185"/>
            <a:ext cx="2070132" cy="195985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7E03C04-3B64-4553-B8BE-43641376D53E}"/>
              </a:ext>
            </a:extLst>
          </p:cNvPr>
          <p:cNvCxnSpPr/>
          <p:nvPr/>
        </p:nvCxnSpPr>
        <p:spPr>
          <a:xfrm>
            <a:off x="10655300" y="4105748"/>
            <a:ext cx="0" cy="1123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6569D15-2B95-40D1-9C96-492EBB70D03A}"/>
              </a:ext>
            </a:extLst>
          </p:cNvPr>
          <p:cNvCxnSpPr/>
          <p:nvPr/>
        </p:nvCxnSpPr>
        <p:spPr>
          <a:xfrm>
            <a:off x="10655300" y="4491652"/>
            <a:ext cx="0" cy="1123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03A23D0-CABC-499E-93C3-A11AC95394FF}"/>
              </a:ext>
            </a:extLst>
          </p:cNvPr>
          <p:cNvCxnSpPr/>
          <p:nvPr/>
        </p:nvCxnSpPr>
        <p:spPr>
          <a:xfrm flipH="1">
            <a:off x="9929237" y="5600700"/>
            <a:ext cx="72606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A7EBD03A-FC64-4AD1-9A5E-FCC6A13A23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825" y="1019818"/>
            <a:ext cx="2458606" cy="620311"/>
          </a:xfrm>
          <a:prstGeom prst="rect">
            <a:avLst/>
          </a:prstGeom>
        </p:spPr>
      </p:pic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9797BB4-4674-4C45-9541-66ED52F43C80}"/>
              </a:ext>
            </a:extLst>
          </p:cNvPr>
          <p:cNvCxnSpPr>
            <a:cxnSpLocks/>
          </p:cNvCxnSpPr>
          <p:nvPr/>
        </p:nvCxnSpPr>
        <p:spPr>
          <a:xfrm>
            <a:off x="7336183" y="1274899"/>
            <a:ext cx="0" cy="7139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4D60A70-2C70-4F69-BA1E-4423B14A298F}"/>
              </a:ext>
            </a:extLst>
          </p:cNvPr>
          <p:cNvCxnSpPr>
            <a:cxnSpLocks/>
          </p:cNvCxnSpPr>
          <p:nvPr/>
        </p:nvCxnSpPr>
        <p:spPr>
          <a:xfrm>
            <a:off x="7346972" y="1289476"/>
            <a:ext cx="12636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467AB88-6A42-43E4-A146-C444B2E3B1CB}"/>
              </a:ext>
            </a:extLst>
          </p:cNvPr>
          <p:cNvSpPr txBox="1"/>
          <p:nvPr/>
        </p:nvSpPr>
        <p:spPr>
          <a:xfrm>
            <a:off x="7172790" y="1339185"/>
            <a:ext cx="1601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终端数据输入</a:t>
            </a:r>
            <a:endParaRPr lang="en-US" altLang="zh-CN" sz="1600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4D14C39-FE28-48D9-9A4E-089B0AB32E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12" y="733876"/>
            <a:ext cx="1392194" cy="1367865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B2A1778-B639-4838-87B4-A2B9288D0064}"/>
              </a:ext>
            </a:extLst>
          </p:cNvPr>
          <p:cNvCxnSpPr>
            <a:cxnSpLocks/>
          </p:cNvCxnSpPr>
          <p:nvPr/>
        </p:nvCxnSpPr>
        <p:spPr>
          <a:xfrm>
            <a:off x="5333806" y="1305259"/>
            <a:ext cx="12636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EDBA3C8-4D59-4011-B667-1BF70EE829A6}"/>
              </a:ext>
            </a:extLst>
          </p:cNvPr>
          <p:cNvCxnSpPr>
            <a:cxnSpLocks/>
          </p:cNvCxnSpPr>
          <p:nvPr/>
        </p:nvCxnSpPr>
        <p:spPr>
          <a:xfrm>
            <a:off x="6597434" y="1292667"/>
            <a:ext cx="0" cy="7139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4DC358A-46BE-4BD3-B5AC-8CCE95021BED}"/>
              </a:ext>
            </a:extLst>
          </p:cNvPr>
          <p:cNvSpPr txBox="1"/>
          <p:nvPr/>
        </p:nvSpPr>
        <p:spPr>
          <a:xfrm>
            <a:off x="5162888" y="1352173"/>
            <a:ext cx="1601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关节状态输入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22497208"/>
      </p:ext>
    </p:extLst>
  </p:cSld>
  <p:clrMapOvr>
    <a:masterClrMapping/>
  </p:clrMapOvr>
  <p:transition spd="slow" advTm="8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453735-89FE-4F37-9FDC-BB011F5A27AA}"/>
              </a:ext>
            </a:extLst>
          </p:cNvPr>
          <p:cNvSpPr/>
          <p:nvPr/>
        </p:nvSpPr>
        <p:spPr>
          <a:xfrm>
            <a:off x="6444341" y="3691345"/>
            <a:ext cx="4096659" cy="625324"/>
          </a:xfrm>
          <a:prstGeom prst="roundRect">
            <a:avLst/>
          </a:prstGeom>
          <a:solidFill>
            <a:srgbClr val="BDDAFA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578D910-2A6D-46C4-B699-69A2D6F0ADA6}"/>
              </a:ext>
            </a:extLst>
          </p:cNvPr>
          <p:cNvSpPr/>
          <p:nvPr/>
        </p:nvSpPr>
        <p:spPr>
          <a:xfrm>
            <a:off x="6444339" y="2949059"/>
            <a:ext cx="4096659" cy="625324"/>
          </a:xfrm>
          <a:prstGeom prst="roundRect">
            <a:avLst/>
          </a:prstGeom>
          <a:solidFill>
            <a:srgbClr val="BDDAFA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CB55E6E-33FA-48B0-BDC9-3419D4B6159B}"/>
              </a:ext>
            </a:extLst>
          </p:cNvPr>
          <p:cNvSpPr/>
          <p:nvPr/>
        </p:nvSpPr>
        <p:spPr>
          <a:xfrm>
            <a:off x="6444339" y="2206773"/>
            <a:ext cx="4096659" cy="625324"/>
          </a:xfrm>
          <a:prstGeom prst="roundRect">
            <a:avLst/>
          </a:prstGeom>
          <a:solidFill>
            <a:srgbClr val="BDDAFA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768EB75-2423-4533-8E66-1DBE303B0CE8}"/>
              </a:ext>
            </a:extLst>
          </p:cNvPr>
          <p:cNvSpPr/>
          <p:nvPr/>
        </p:nvSpPr>
        <p:spPr>
          <a:xfrm>
            <a:off x="6444341" y="4429276"/>
            <a:ext cx="4096659" cy="625324"/>
          </a:xfrm>
          <a:prstGeom prst="roundRect">
            <a:avLst/>
          </a:prstGeom>
          <a:solidFill>
            <a:srgbClr val="BDDAFA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7B6F2A36-8D04-4A90-BB56-943D628FFB71}"/>
              </a:ext>
            </a:extLst>
          </p:cNvPr>
          <p:cNvSpPr txBox="1"/>
          <p:nvPr/>
        </p:nvSpPr>
        <p:spPr>
          <a:xfrm>
            <a:off x="1213762" y="208014"/>
            <a:ext cx="4154087" cy="369233"/>
          </a:xfrm>
          <a:prstGeom prst="rect">
            <a:avLst/>
          </a:prstGeom>
          <a:noFill/>
        </p:spPr>
        <p:txBody>
          <a:bodyPr wrap="square" lIns="91403" tIns="45702" rIns="91403" bIns="45702" rtlCol="0">
            <a:spAutoFit/>
          </a:bodyPr>
          <a:lstStyle/>
          <a:p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MOVEO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机器人 </a:t>
            </a:r>
            <a:r>
              <a:rPr lang="en-US" altLang="zh-CN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>
                <a:solidFill>
                  <a:srgbClr val="7B1B1B"/>
                </a:solidFill>
                <a:latin typeface="微软雅黑" pitchFamily="34" charset="-122"/>
                <a:ea typeface="微软雅黑" pitchFamily="34" charset="-122"/>
              </a:rPr>
              <a:t>现有不足</a:t>
            </a:r>
            <a:endParaRPr lang="en-US" altLang="zh-CN" b="1" dirty="0">
              <a:solidFill>
                <a:srgbClr val="7B1B1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837AE-48F9-44C3-841B-C7B2D96AE039}"/>
              </a:ext>
            </a:extLst>
          </p:cNvPr>
          <p:cNvSpPr txBox="1"/>
          <p:nvPr/>
        </p:nvSpPr>
        <p:spPr>
          <a:xfrm>
            <a:off x="6622141" y="4541883"/>
            <a:ext cx="262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带传动精度差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5DCC0C-7D8E-4A1F-9871-DACD74C8626A}"/>
              </a:ext>
            </a:extLst>
          </p:cNvPr>
          <p:cNvSpPr txBox="1"/>
          <p:nvPr/>
        </p:nvSpPr>
        <p:spPr>
          <a:xfrm>
            <a:off x="6622141" y="3828015"/>
            <a:ext cx="262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步进电机缺少反馈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DD1153-0394-4EDE-BB53-8E70B46DBC51}"/>
              </a:ext>
            </a:extLst>
          </p:cNvPr>
          <p:cNvSpPr txBox="1"/>
          <p:nvPr/>
        </p:nvSpPr>
        <p:spPr>
          <a:xfrm>
            <a:off x="6622141" y="3061666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作业空间小，灵活性不足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E56AA3-B407-4AEE-ADEB-A53892C46324}"/>
              </a:ext>
            </a:extLst>
          </p:cNvPr>
          <p:cNvSpPr txBox="1"/>
          <p:nvPr/>
        </p:nvSpPr>
        <p:spPr>
          <a:xfrm>
            <a:off x="6622141" y="231938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舵机运动角度小且负载受限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C455D6-407B-40CE-9596-8C5C6769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38" y="1724209"/>
            <a:ext cx="4763423" cy="39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:blinds dir="vert"/>
      </p:transition>
    </mc:Choice>
    <mc:Fallback xmlns="">
      <p:transition spd="slow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345</Words>
  <Application>Microsoft Office PowerPoint</Application>
  <PresentationFormat>宽屏</PresentationFormat>
  <Paragraphs>83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21825201@zju.edu.cn</dc:creator>
  <cp:lastModifiedBy>21825201@zju.edu.cn</cp:lastModifiedBy>
  <cp:revision>63</cp:revision>
  <dcterms:created xsi:type="dcterms:W3CDTF">2019-11-26T22:56:53Z</dcterms:created>
  <dcterms:modified xsi:type="dcterms:W3CDTF">2020-06-14T14:14:27Z</dcterms:modified>
</cp:coreProperties>
</file>