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6" r:id="rId2"/>
    <p:sldId id="29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3460" autoAdjust="0"/>
  </p:normalViewPr>
  <p:slideViewPr>
    <p:cSldViewPr snapToGrid="0">
      <p:cViewPr varScale="1">
        <p:scale>
          <a:sx n="81" d="100"/>
          <a:sy n="81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B076C-31B9-45BA-A8B9-0DB2BC8591D4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DAA6A-C148-4B91-8513-4221DF12F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7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AA6A-C148-4B91-8513-4221DF12F69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1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07537-78FA-4D7D-895A-D4CA5DD20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18495-E56A-40D7-8CF6-F1A169BE7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4BABA-9E0A-407E-96EF-47FB78B4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29899-7DAD-4F96-829D-28D884BD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81CA4-FE07-40C7-8DD4-2BA1493E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2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226AF-295E-4C20-926C-DD9E27BF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5E5CF1-4E1A-4B18-BFBB-052F49B76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74378-8369-47A3-BE14-0845CC71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F6B38-1004-41BB-8D36-8CF50341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B82DE-1FB6-4E28-98CB-B62CE4CE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6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285334-93C2-45A7-B618-AECE003B8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22957-4575-4A0B-BD54-0AF236E8F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C5A02-ACF4-44B0-832F-57AE294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4C518-42A4-4487-8354-329CAF2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F972F-AD82-4C51-8805-FA9D1A1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87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1" y="6727674"/>
            <a:ext cx="6096001" cy="130326"/>
          </a:xfrm>
          <a:prstGeom prst="rect">
            <a:avLst/>
          </a:prstGeom>
          <a:solidFill>
            <a:srgbClr val="7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0" tIns="60865" rIns="121730" bIns="60865" spcCol="0" rtlCol="0" anchor="ctr"/>
          <a:lstStyle/>
          <a:p>
            <a:pPr algn="ctr"/>
            <a:endParaRPr lang="zh-CN" altLang="en-US" sz="180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118375" y="662187"/>
            <a:ext cx="10169108" cy="0"/>
          </a:xfrm>
          <a:prstGeom prst="line">
            <a:avLst/>
          </a:prstGeom>
          <a:ln w="22225">
            <a:solidFill>
              <a:srgbClr val="7B1B1B">
                <a:alpha val="8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 userDrawn="1"/>
        </p:nvGrpSpPr>
        <p:grpSpPr>
          <a:xfrm>
            <a:off x="247991" y="208040"/>
            <a:ext cx="625057" cy="557281"/>
            <a:chOff x="247539" y="208088"/>
            <a:chExt cx="623918" cy="557410"/>
          </a:xfrm>
        </p:grpSpPr>
        <p:sp>
          <p:nvSpPr>
            <p:cNvPr id="24" name="矩形 23"/>
            <p:cNvSpPr/>
            <p:nvPr userDrawn="1"/>
          </p:nvSpPr>
          <p:spPr>
            <a:xfrm>
              <a:off x="247539" y="208088"/>
              <a:ext cx="364740" cy="36474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439409" y="333450"/>
              <a:ext cx="432048" cy="432048"/>
            </a:xfrm>
            <a:prstGeom prst="rect">
              <a:avLst/>
            </a:prstGeom>
            <a:solidFill>
              <a:srgbClr val="7B1B1B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6092768" y="6727674"/>
            <a:ext cx="6096001" cy="130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0" tIns="60865" rIns="121730" bIns="60865" spcCol="0"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5227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:blinds dir="vert"/>
      </p:transition>
    </mc:Choice>
    <mc:Fallback xmlns="">
      <p:transition spd="slow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C2788-E6AC-4073-8BCB-0B963C32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9B302-E18B-4FF0-BE74-EBAA6FD3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31060-9FF9-4C4D-9893-3E2B40D5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4020C-8C67-4C3C-82F4-0D87A5BB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52135-B08E-42AC-9AFC-4D3693B6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C82BE-9CA5-4E2F-BEE6-48AD0AC2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3900A-4438-4917-95D0-FF2B1AF1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FAF92-C63B-424B-BE40-D5E42FF4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7C1DE-3BD6-4809-8B61-F2B98277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D95E6-AF65-4CDF-A45F-21E39809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7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5F367-E453-480C-A0D9-DC65243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EE69B-AA23-49CD-8C90-FE5D618B6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078C83-AD78-4B69-9DEE-672D6B013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E0CF8-9C38-45BB-944E-7FD2285C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FC118-5CF6-45A1-BAD0-B22AAEAC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E1CC8-41C9-4B48-A95C-82765598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E1A3F-BD0B-47C3-8102-E4B2C21F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EBE37-4098-4780-B0C1-42662BBC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E2585F-FE0C-44BD-9087-3A604C486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543FBD-5544-414C-ABA1-DFDF01FB3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9180B5-96D1-43EE-B2B5-EC6F21E9C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968068-6F09-4BDA-887C-CAF291D5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957F3E-F2C4-4DF6-ADE2-8433A65D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A7F3FF-9680-4AB4-AE5C-F3D17CDE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5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3B74A-0E96-4EFC-A208-7E19E4AE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2AD9F0-96B5-4F10-AA77-79B43F97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0B6195-FB66-46FE-806F-70BEB021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372892-CE85-459F-AC91-F119A4D8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788669-3B59-4402-9A41-3D7D083A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0CE0BB-7AFA-4824-BD8A-748B241C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7918A-F1D8-47A3-AF6F-11103D5D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C2253-26EC-47D5-A10B-440D81C3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8FA19-0C56-47DB-B409-C29928E2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53E7D-0874-4E09-A126-3453CF53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E12DD-37DB-4B27-BF87-DD7DA785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6AAAA-0561-4DD2-8894-DCC3C18B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E152D-AD90-4589-A9CE-1D6BB104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3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A9F22-DB10-4558-9F88-BB3ABBF9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3CCDDE-A872-4EDC-9303-8E9854D57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2B300-38D2-420E-B6C8-EA0C6E78A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42854-11BC-48BC-A09A-29803455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455C8-C387-4C10-A9BE-2EDD3567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5E11A-E4FC-4340-8919-C029D989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3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900AEE-4F5D-41E0-88AF-67950F4E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B69CB-0F6E-49A2-A387-0633F02B1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8864C-27B2-4B3F-A037-ACB0C8929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BEE9-8A63-4370-B864-7377F526D5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914B9-4371-4470-978E-C53AB943B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7936C-B68A-432A-ADF9-5328C94B3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7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hyperlink" Target="https://www.omc-stepperonline.com/nema-23-dual-shaft-stepper-motor-l-56mm-gear-ratio-50-1-high-precision-planetary-gearbox-9-5mm-rear-shaft-length.html" TargetMode="External"/><Relationship Id="rId12" Type="http://schemas.openxmlformats.org/officeDocument/2006/relationships/hyperlink" Target="https://www.omc-stepperonline.com/nema-17-dual-shaft-stepper-motor-l-39mm-gear-ratio-50-1-high-precision-planetary-gearbox-9-5mm-rear-shaft-length.html" TargetMode="Externa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hyperlink" Target="https://www.omc-stepperonline.com/nema-17-dual-shaft-external-48mm-stack-1-68a-lead-8mm-0-31496-length-200mm-rear-shaft-length-13mm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hyperlink" Target="https://www.omc-stepperonline.com/nema-17-dual-shaft-stepper-motor-l-39mm-gear-ratio-10-1-high-precision-planetary-gearbox-9-5mm-rear-shaft-length.html" TargetMode="External"/><Relationship Id="rId15" Type="http://schemas.openxmlformats.org/officeDocument/2006/relationships/image" Target="../media/image9.png"/><Relationship Id="rId10" Type="http://schemas.microsoft.com/office/2007/relationships/hdphoto" Target="../media/hdphoto1.wdp"/><Relationship Id="rId19" Type="http://schemas.openxmlformats.org/officeDocument/2006/relationships/hyperlink" Target="https://www.omc-stepperonline.com/nema-14-dual-shaft-stepper-motor-bipolar-l-28mm-w-gear-ratio-19-1-planetary-gearbox-9-5mm-rear-shaft-length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hyperlink" Target="https://www.omc-stepperonline.com/nema-11-dual-shaft-stepper-motor-bipolar-l-51mm-w-gear-ratio-14-1-planetary-gearbox-9-5mm-rear-shaft-length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921C0788-EFB7-4CDC-826A-761B3F801309}"/>
              </a:ext>
            </a:extLst>
          </p:cNvPr>
          <p:cNvSpPr txBox="1"/>
          <p:nvPr/>
        </p:nvSpPr>
        <p:spPr>
          <a:xfrm>
            <a:off x="1213762" y="208014"/>
            <a:ext cx="4154087" cy="369233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RV3-2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机器人 </a:t>
            </a:r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传动</a:t>
            </a:r>
            <a:endParaRPr lang="en-US" altLang="zh-CN" b="1" dirty="0">
              <a:solidFill>
                <a:srgbClr val="7B1B1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D068C7-D738-40D2-8780-A0ABA5ECE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/>
          <a:stretch/>
        </p:blipFill>
        <p:spPr>
          <a:xfrm>
            <a:off x="122548" y="1334400"/>
            <a:ext cx="4553148" cy="542621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20B72D2-6F0A-4301-AE9F-4C89AD0529FB}"/>
              </a:ext>
            </a:extLst>
          </p:cNvPr>
          <p:cNvSpPr/>
          <p:nvPr/>
        </p:nvSpPr>
        <p:spPr>
          <a:xfrm>
            <a:off x="4805333" y="1248825"/>
            <a:ext cx="6346988" cy="5359896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107E9D-6AF5-4A85-BD3C-A0BF783F1792}"/>
              </a:ext>
            </a:extLst>
          </p:cNvPr>
          <p:cNvSpPr/>
          <p:nvPr/>
        </p:nvSpPr>
        <p:spPr>
          <a:xfrm>
            <a:off x="6753835" y="2054182"/>
            <a:ext cx="2463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N</a:t>
            </a:r>
            <a:r>
              <a:rPr lang="zh-CN" altLang="en-US" sz="1600" dirty="0"/>
              <a:t>ema </a:t>
            </a:r>
            <a:r>
              <a:rPr lang="en-US" altLang="zh-CN" sz="1600" dirty="0"/>
              <a:t>17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4CF884E-5E82-4BDD-8B52-5222DD0DE584}"/>
              </a:ext>
            </a:extLst>
          </p:cNvPr>
          <p:cNvSpPr txBox="1"/>
          <p:nvPr/>
        </p:nvSpPr>
        <p:spPr>
          <a:xfrm>
            <a:off x="8144601" y="2066092"/>
            <a:ext cx="1079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0.14N.m</a:t>
            </a:r>
            <a:endParaRPr lang="zh-CN" altLang="en-US" sz="16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E5A4AA3-5A75-4938-A7C8-3655884AA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79" y="2160007"/>
            <a:ext cx="804542" cy="548552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10086917-7921-4030-8196-4F19CE543CB1}"/>
              </a:ext>
            </a:extLst>
          </p:cNvPr>
          <p:cNvSpPr/>
          <p:nvPr/>
        </p:nvSpPr>
        <p:spPr>
          <a:xfrm>
            <a:off x="6740134" y="4457378"/>
            <a:ext cx="2463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N</a:t>
            </a:r>
            <a:r>
              <a:rPr lang="zh-CN" altLang="en-US" sz="1600" dirty="0"/>
              <a:t>ema </a:t>
            </a:r>
            <a:r>
              <a:rPr lang="en-US" altLang="zh-CN" sz="1600" dirty="0"/>
              <a:t>23  </a:t>
            </a:r>
            <a:endParaRPr lang="en-US" altLang="zh-CN" sz="20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9BA9D5A-15E3-4D0C-A43B-FA33A25F9BAA}"/>
              </a:ext>
            </a:extLst>
          </p:cNvPr>
          <p:cNvCxnSpPr>
            <a:cxnSpLocks/>
          </p:cNvCxnSpPr>
          <p:nvPr/>
        </p:nvCxnSpPr>
        <p:spPr>
          <a:xfrm>
            <a:off x="7730298" y="4613926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D8C7214-5BC1-459E-92EB-D8DC9B5C14CE}"/>
              </a:ext>
            </a:extLst>
          </p:cNvPr>
          <p:cNvSpPr txBox="1"/>
          <p:nvPr/>
        </p:nvSpPr>
        <p:spPr>
          <a:xfrm>
            <a:off x="8121391" y="4464088"/>
            <a:ext cx="246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1.02N.m    50:1</a:t>
            </a:r>
            <a:r>
              <a:rPr lang="zh-CN" altLang="en-US" sz="1600" dirty="0"/>
              <a:t>减速比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A654F38-6B0C-42FE-9D0F-D45E2A01CC38}"/>
              </a:ext>
            </a:extLst>
          </p:cNvPr>
          <p:cNvSpPr/>
          <p:nvPr/>
        </p:nvSpPr>
        <p:spPr>
          <a:xfrm>
            <a:off x="6769204" y="5270621"/>
            <a:ext cx="1263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N</a:t>
            </a:r>
            <a:r>
              <a:rPr lang="zh-CN" altLang="en-US" sz="1600" dirty="0"/>
              <a:t>ema 17</a:t>
            </a:r>
            <a:endParaRPr lang="en-US" altLang="zh-CN" sz="20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BCFC983-46F4-4E2C-A975-B49EEF66F8AD}"/>
              </a:ext>
            </a:extLst>
          </p:cNvPr>
          <p:cNvCxnSpPr/>
          <p:nvPr/>
        </p:nvCxnSpPr>
        <p:spPr>
          <a:xfrm>
            <a:off x="7758579" y="5439898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6376982-B06B-450E-8C30-5341E2742EE3}"/>
              </a:ext>
            </a:extLst>
          </p:cNvPr>
          <p:cNvSpPr txBox="1"/>
          <p:nvPr/>
        </p:nvSpPr>
        <p:spPr>
          <a:xfrm>
            <a:off x="8141318" y="5252118"/>
            <a:ext cx="266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0.39N.m   10:1</a:t>
            </a:r>
            <a:r>
              <a:rPr lang="zh-CN" altLang="en-US" sz="1600" dirty="0"/>
              <a:t>减速比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F2E4F79-0E5C-407E-8F26-30DE5E8FE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31" y="5335151"/>
            <a:ext cx="770275" cy="525189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ACA456E9-CFBA-41F3-92F8-5565B6524218}"/>
              </a:ext>
            </a:extLst>
          </p:cNvPr>
          <p:cNvSpPr/>
          <p:nvPr/>
        </p:nvSpPr>
        <p:spPr>
          <a:xfrm>
            <a:off x="6701726" y="2864551"/>
            <a:ext cx="2463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N</a:t>
            </a:r>
            <a:r>
              <a:rPr lang="zh-CN" altLang="en-US" sz="1600" dirty="0"/>
              <a:t>ema </a:t>
            </a:r>
            <a:r>
              <a:rPr lang="en-US" altLang="zh-CN" sz="1600" dirty="0"/>
              <a:t>17</a:t>
            </a:r>
            <a:endParaRPr lang="en-US" altLang="zh-CN" sz="2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D783CC-4781-466E-918E-6C3502B5A090}"/>
              </a:ext>
            </a:extLst>
          </p:cNvPr>
          <p:cNvSpPr txBox="1"/>
          <p:nvPr/>
        </p:nvSpPr>
        <p:spPr>
          <a:xfrm>
            <a:off x="8136766" y="2848702"/>
            <a:ext cx="2148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0.44N.m   13:1</a:t>
            </a:r>
            <a:r>
              <a:rPr lang="zh-CN" altLang="en-US" sz="1600" dirty="0"/>
              <a:t>减速比</a:t>
            </a:r>
            <a:r>
              <a:rPr lang="en-US" altLang="zh-CN" sz="1600" dirty="0"/>
              <a:t>      </a:t>
            </a:r>
            <a:endParaRPr lang="zh-CN" altLang="en-US" sz="1600" dirty="0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DE652032-F75F-4422-839C-531D0D274FB0}"/>
              </a:ext>
            </a:extLst>
          </p:cNvPr>
          <p:cNvSpPr/>
          <p:nvPr/>
        </p:nvSpPr>
        <p:spPr>
          <a:xfrm rot="5400000" flipH="1">
            <a:off x="2987856" y="3997143"/>
            <a:ext cx="45719" cy="3593908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B626C55-0156-4316-BE40-3992FF303746}"/>
              </a:ext>
            </a:extLst>
          </p:cNvPr>
          <p:cNvSpPr/>
          <p:nvPr/>
        </p:nvSpPr>
        <p:spPr>
          <a:xfrm rot="4797107">
            <a:off x="3583364" y="3704370"/>
            <a:ext cx="45719" cy="2437191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15D13C71-36D2-4577-BF90-4A2E9590FAD1}"/>
              </a:ext>
            </a:extLst>
          </p:cNvPr>
          <p:cNvSpPr/>
          <p:nvPr/>
        </p:nvSpPr>
        <p:spPr>
          <a:xfrm rot="4926586">
            <a:off x="3565387" y="2966958"/>
            <a:ext cx="45719" cy="2524016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0B0DF49E-87A1-4C53-99DF-7824A34875BB}"/>
              </a:ext>
            </a:extLst>
          </p:cNvPr>
          <p:cNvSpPr/>
          <p:nvPr/>
        </p:nvSpPr>
        <p:spPr>
          <a:xfrm rot="5400000">
            <a:off x="3509195" y="-264872"/>
            <a:ext cx="0" cy="2628000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FFBB25BB-93F0-4B6D-97F2-198BF449F4F9}"/>
              </a:ext>
            </a:extLst>
          </p:cNvPr>
          <p:cNvSpPr/>
          <p:nvPr/>
        </p:nvSpPr>
        <p:spPr>
          <a:xfrm rot="5774306" flipH="1">
            <a:off x="3580419" y="1935673"/>
            <a:ext cx="45719" cy="2449367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C964DEC7-535F-4890-9347-5F6D761475D5}"/>
              </a:ext>
            </a:extLst>
          </p:cNvPr>
          <p:cNvSpPr/>
          <p:nvPr/>
        </p:nvSpPr>
        <p:spPr>
          <a:xfrm rot="5235365">
            <a:off x="3365360" y="1134304"/>
            <a:ext cx="45719" cy="2854166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2CF1DBB-52AC-479A-B25F-1EAD18B6F142}"/>
              </a:ext>
            </a:extLst>
          </p:cNvPr>
          <p:cNvSpPr txBox="1"/>
          <p:nvPr/>
        </p:nvSpPr>
        <p:spPr>
          <a:xfrm>
            <a:off x="4807670" y="5280903"/>
            <a:ext cx="96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Joint_1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60C1022-F595-4A10-9980-35BF59022665}"/>
              </a:ext>
            </a:extLst>
          </p:cNvPr>
          <p:cNvSpPr txBox="1"/>
          <p:nvPr/>
        </p:nvSpPr>
        <p:spPr>
          <a:xfrm>
            <a:off x="4807165" y="4493129"/>
            <a:ext cx="96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Joint_2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785D0F8-4B4B-4515-B92C-3459171490DF}"/>
              </a:ext>
            </a:extLst>
          </p:cNvPr>
          <p:cNvSpPr txBox="1"/>
          <p:nvPr/>
        </p:nvSpPr>
        <p:spPr>
          <a:xfrm>
            <a:off x="4815501" y="3747824"/>
            <a:ext cx="96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Joint_3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6A3D73E-87DF-4DCD-93EB-E3290FF8533C}"/>
              </a:ext>
            </a:extLst>
          </p:cNvPr>
          <p:cNvSpPr txBox="1"/>
          <p:nvPr/>
        </p:nvSpPr>
        <p:spPr>
          <a:xfrm>
            <a:off x="4814829" y="2897996"/>
            <a:ext cx="96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Joint_4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B0361FC-A5D2-463C-B745-65E7DED40C64}"/>
              </a:ext>
            </a:extLst>
          </p:cNvPr>
          <p:cNvSpPr txBox="1"/>
          <p:nvPr/>
        </p:nvSpPr>
        <p:spPr>
          <a:xfrm>
            <a:off x="4805333" y="2082578"/>
            <a:ext cx="96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Joint_5</a:t>
            </a:r>
            <a:endParaRPr lang="zh-CN" altLang="en-US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F5E6FF9-714D-4EC7-9525-3262CD8872FD}"/>
              </a:ext>
            </a:extLst>
          </p:cNvPr>
          <p:cNvCxnSpPr/>
          <p:nvPr/>
        </p:nvCxnSpPr>
        <p:spPr>
          <a:xfrm>
            <a:off x="7730298" y="3837722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CDE7D57-3BF3-4F52-BF9A-53C3932ECDDE}"/>
              </a:ext>
            </a:extLst>
          </p:cNvPr>
          <p:cNvCxnSpPr/>
          <p:nvPr/>
        </p:nvCxnSpPr>
        <p:spPr>
          <a:xfrm>
            <a:off x="7705858" y="3031149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5F9EAA0-29E3-4949-A910-B646A8573B93}"/>
              </a:ext>
            </a:extLst>
          </p:cNvPr>
          <p:cNvCxnSpPr/>
          <p:nvPr/>
        </p:nvCxnSpPr>
        <p:spPr>
          <a:xfrm>
            <a:off x="7696431" y="2229648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501D4E9C-6F49-457D-A001-56B84B18DF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8"/>
          <a:stretch/>
        </p:blipFill>
        <p:spPr>
          <a:xfrm>
            <a:off x="5792852" y="5340070"/>
            <a:ext cx="717376" cy="576184"/>
          </a:xfrm>
          <a:prstGeom prst="rect">
            <a:avLst/>
          </a:prstGeom>
          <a:ln>
            <a:noFill/>
          </a:ln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FE6D6671-5585-4F33-8AB8-13B7CF24765F}"/>
              </a:ext>
            </a:extLst>
          </p:cNvPr>
          <p:cNvSpPr/>
          <p:nvPr/>
        </p:nvSpPr>
        <p:spPr>
          <a:xfrm>
            <a:off x="6717431" y="5538118"/>
            <a:ext cx="2589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3366"/>
                </a:solidFill>
                <a:latin typeface="Open Sans"/>
                <a:hlinkClick r:id="rId5"/>
              </a:rPr>
              <a:t>17HS15-1684D-HG10-AR3</a:t>
            </a:r>
            <a:endParaRPr lang="zh-CN" altLang="en-US" sz="1600" dirty="0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9A862581-85FA-4C23-9669-8607C9A9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42" y="4496968"/>
            <a:ext cx="802086" cy="737289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47672732-B38A-4186-A9DF-699C2FC57D0F}"/>
              </a:ext>
            </a:extLst>
          </p:cNvPr>
          <p:cNvSpPr/>
          <p:nvPr/>
        </p:nvSpPr>
        <p:spPr>
          <a:xfrm>
            <a:off x="6750961" y="4784699"/>
            <a:ext cx="2589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3366"/>
                </a:solidFill>
                <a:latin typeface="Open Sans"/>
                <a:hlinkClick r:id="rId7"/>
              </a:rPr>
              <a:t>23HS22-2804D-HG50-AR3</a:t>
            </a:r>
            <a:endParaRPr lang="zh-CN" altLang="en-US" sz="1600" dirty="0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3A5EDA22-66B2-416B-885C-1A1FD85DD6A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9" t="8852" r="7539" b="12089"/>
          <a:stretch/>
        </p:blipFill>
        <p:spPr>
          <a:xfrm>
            <a:off x="5899850" y="5911335"/>
            <a:ext cx="619676" cy="630547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49714CE4-24E7-4DBB-BEF4-D66901331042}"/>
              </a:ext>
            </a:extLst>
          </p:cNvPr>
          <p:cNvSpPr/>
          <p:nvPr/>
        </p:nvSpPr>
        <p:spPr>
          <a:xfrm>
            <a:off x="4807670" y="5960200"/>
            <a:ext cx="1263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编码器</a:t>
            </a:r>
            <a:endParaRPr lang="en-US" altLang="zh-CN" sz="2000" b="1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521656F-CDEA-4607-9A22-17FF4AAA2725}"/>
              </a:ext>
            </a:extLst>
          </p:cNvPr>
          <p:cNvCxnSpPr>
            <a:cxnSpLocks/>
          </p:cNvCxnSpPr>
          <p:nvPr/>
        </p:nvCxnSpPr>
        <p:spPr>
          <a:xfrm flipV="1">
            <a:off x="4814760" y="5907109"/>
            <a:ext cx="6364849" cy="953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9" name="图片 68">
            <a:extLst>
              <a:ext uri="{FF2B5EF4-FFF2-40B4-BE49-F238E27FC236}">
                <a16:creationId xmlns:a16="http://schemas.microsoft.com/office/drawing/2014/main" id="{2359BD0F-4E04-44FD-9B58-986E17F0B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4655" y="3899534"/>
            <a:ext cx="940746" cy="43954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022D3DEB-2C05-4949-9D2D-64033B577A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24" y="3694430"/>
            <a:ext cx="858718" cy="787319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F467DAF6-86EF-4840-88BE-85C33DFE7733}"/>
              </a:ext>
            </a:extLst>
          </p:cNvPr>
          <p:cNvSpPr/>
          <p:nvPr/>
        </p:nvSpPr>
        <p:spPr>
          <a:xfrm>
            <a:off x="6711034" y="3996902"/>
            <a:ext cx="2589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3366"/>
                </a:solidFill>
                <a:latin typeface="Open Sans"/>
                <a:hlinkClick r:id="rId12"/>
              </a:rPr>
              <a:t>17HS15-1684D-HG50-AR3</a:t>
            </a:r>
            <a:endParaRPr lang="zh-CN" altLang="en-US" sz="1600" dirty="0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CD213F1F-2911-4D7A-A531-518EC9449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32" y="3055742"/>
            <a:ext cx="770275" cy="525189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E4D10225-1036-490D-A9B3-8BE693840BB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t="14183" r="7992" b="11759"/>
          <a:stretch/>
        </p:blipFill>
        <p:spPr>
          <a:xfrm>
            <a:off x="5727231" y="2984818"/>
            <a:ext cx="821517" cy="611750"/>
          </a:xfrm>
          <a:prstGeom prst="rect">
            <a:avLst/>
          </a:prstGeom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D14873F9-7BEC-42A5-BC0D-9E29D89582CC}"/>
              </a:ext>
            </a:extLst>
          </p:cNvPr>
          <p:cNvSpPr/>
          <p:nvPr/>
        </p:nvSpPr>
        <p:spPr>
          <a:xfrm>
            <a:off x="6731001" y="3176023"/>
            <a:ext cx="255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3366"/>
                </a:solidFill>
                <a:latin typeface="Open Sans"/>
                <a:hlinkClick r:id="rId14"/>
              </a:rPr>
              <a:t>11HS20-0674D-PG14-AR3</a:t>
            </a:r>
            <a:endParaRPr lang="zh-CN" altLang="en-US" sz="1600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FEC41AD-74B2-457C-9964-72237B27894F}"/>
              </a:ext>
            </a:extLst>
          </p:cNvPr>
          <p:cNvCxnSpPr>
            <a:cxnSpLocks/>
          </p:cNvCxnSpPr>
          <p:nvPr/>
        </p:nvCxnSpPr>
        <p:spPr>
          <a:xfrm flipV="1">
            <a:off x="4814760" y="5227953"/>
            <a:ext cx="6364849" cy="953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C36638D-1F30-464A-AB5A-0CB4B69F407E}"/>
              </a:ext>
            </a:extLst>
          </p:cNvPr>
          <p:cNvCxnSpPr>
            <a:cxnSpLocks/>
          </p:cNvCxnSpPr>
          <p:nvPr/>
        </p:nvCxnSpPr>
        <p:spPr>
          <a:xfrm flipV="1">
            <a:off x="4823195" y="4449698"/>
            <a:ext cx="6364849" cy="953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278323EA-6695-481D-96EB-06794FC08946}"/>
              </a:ext>
            </a:extLst>
          </p:cNvPr>
          <p:cNvSpPr txBox="1"/>
          <p:nvPr/>
        </p:nvSpPr>
        <p:spPr>
          <a:xfrm>
            <a:off x="8163214" y="3664890"/>
            <a:ext cx="266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0.39N.m   50:1</a:t>
            </a:r>
            <a:r>
              <a:rPr lang="zh-CN" altLang="en-US" sz="1600" dirty="0"/>
              <a:t>减速比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069907A-9C66-4E60-9700-9F83883C01A6}"/>
              </a:ext>
            </a:extLst>
          </p:cNvPr>
          <p:cNvSpPr/>
          <p:nvPr/>
        </p:nvSpPr>
        <p:spPr>
          <a:xfrm>
            <a:off x="6722092" y="3670727"/>
            <a:ext cx="1263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N</a:t>
            </a:r>
            <a:r>
              <a:rPr lang="zh-CN" altLang="en-US" sz="1600" dirty="0"/>
              <a:t>ema 17</a:t>
            </a:r>
            <a:endParaRPr lang="en-US" altLang="zh-CN" sz="2000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69F5679-0AFF-4D7A-BF90-B99337ADD635}"/>
              </a:ext>
            </a:extLst>
          </p:cNvPr>
          <p:cNvCxnSpPr>
            <a:cxnSpLocks/>
          </p:cNvCxnSpPr>
          <p:nvPr/>
        </p:nvCxnSpPr>
        <p:spPr>
          <a:xfrm flipV="1">
            <a:off x="4823194" y="3627587"/>
            <a:ext cx="6364849" cy="953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1E49568-795A-4E6E-98AA-2A5940809E06}"/>
              </a:ext>
            </a:extLst>
          </p:cNvPr>
          <p:cNvCxnSpPr>
            <a:cxnSpLocks/>
          </p:cNvCxnSpPr>
          <p:nvPr/>
        </p:nvCxnSpPr>
        <p:spPr>
          <a:xfrm flipV="1">
            <a:off x="4863121" y="2837215"/>
            <a:ext cx="6364849" cy="953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1" name="图片 80">
            <a:extLst>
              <a:ext uri="{FF2B5EF4-FFF2-40B4-BE49-F238E27FC236}">
                <a16:creationId xmlns:a16="http://schemas.microsoft.com/office/drawing/2014/main" id="{9945CBEF-BF44-4B32-B3A4-D318F28DE28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5" t="12581" r="-41109" b="-50909"/>
          <a:stretch/>
        </p:blipFill>
        <p:spPr>
          <a:xfrm>
            <a:off x="5387071" y="2035597"/>
            <a:ext cx="1740998" cy="1225034"/>
          </a:xfrm>
          <a:prstGeom prst="diagStripe">
            <a:avLst/>
          </a:prstGeom>
        </p:spPr>
      </p:pic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41DE805-59A6-4C4F-8EC3-BF449B9300BC}"/>
              </a:ext>
            </a:extLst>
          </p:cNvPr>
          <p:cNvCxnSpPr>
            <a:cxnSpLocks/>
          </p:cNvCxnSpPr>
          <p:nvPr/>
        </p:nvCxnSpPr>
        <p:spPr>
          <a:xfrm flipV="1">
            <a:off x="4796402" y="2026767"/>
            <a:ext cx="6364849" cy="953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798AE1D1-4339-4769-908F-D56B347B7362}"/>
              </a:ext>
            </a:extLst>
          </p:cNvPr>
          <p:cNvSpPr/>
          <p:nvPr/>
        </p:nvSpPr>
        <p:spPr>
          <a:xfrm>
            <a:off x="6683461" y="2395518"/>
            <a:ext cx="2464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3366"/>
                </a:solidFill>
                <a:latin typeface="Open Sans"/>
                <a:hlinkClick r:id="rId16"/>
              </a:rPr>
              <a:t>17LS19-1684E-200G-AR3</a:t>
            </a:r>
            <a:endParaRPr lang="zh-CN" altLang="en-US" sz="1600" dirty="0"/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52437D8A-C110-4B45-A72E-60B7CD0705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97" y="2166036"/>
            <a:ext cx="1119026" cy="518607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38B67B33-54FF-4E69-9D9D-8A27D7E1A36F}"/>
              </a:ext>
            </a:extLst>
          </p:cNvPr>
          <p:cNvSpPr txBox="1"/>
          <p:nvPr/>
        </p:nvSpPr>
        <p:spPr>
          <a:xfrm>
            <a:off x="4814829" y="1264006"/>
            <a:ext cx="96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Joint_6</a:t>
            </a:r>
            <a:endParaRPr lang="zh-CN" altLang="en-US" b="1" dirty="0"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8BA2EAB7-3E4C-4708-B4C0-0C6DA76379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63" y="1290444"/>
            <a:ext cx="860643" cy="723098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9E7E6B56-9289-4C51-88C9-6A66696CB044}"/>
              </a:ext>
            </a:extLst>
          </p:cNvPr>
          <p:cNvSpPr/>
          <p:nvPr/>
        </p:nvSpPr>
        <p:spPr>
          <a:xfrm>
            <a:off x="6699982" y="1556766"/>
            <a:ext cx="2557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3366"/>
                </a:solidFill>
                <a:latin typeface="Open Sans"/>
                <a:hlinkClick r:id="rId19"/>
              </a:rPr>
              <a:t>14HS11-1004D-PG19-AR3</a:t>
            </a:r>
            <a:endParaRPr lang="zh-CN" altLang="en-US" sz="16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BFCCDDF-9E44-47BF-88C2-688934EE1EDD}"/>
              </a:ext>
            </a:extLst>
          </p:cNvPr>
          <p:cNvSpPr/>
          <p:nvPr/>
        </p:nvSpPr>
        <p:spPr>
          <a:xfrm>
            <a:off x="6707164" y="1235674"/>
            <a:ext cx="2463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N</a:t>
            </a:r>
            <a:r>
              <a:rPr lang="zh-CN" altLang="en-US" sz="1600" dirty="0"/>
              <a:t>ema </a:t>
            </a:r>
            <a:r>
              <a:rPr lang="en-US" altLang="zh-CN" sz="1600" dirty="0"/>
              <a:t>14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2DC0AFC-689D-4B69-A767-0D099356F693}"/>
              </a:ext>
            </a:extLst>
          </p:cNvPr>
          <p:cNvSpPr txBox="1"/>
          <p:nvPr/>
        </p:nvSpPr>
        <p:spPr>
          <a:xfrm>
            <a:off x="8097930" y="1247584"/>
            <a:ext cx="255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0.125N.m  19:1</a:t>
            </a:r>
            <a:r>
              <a:rPr lang="zh-CN" altLang="en-US" sz="1600" dirty="0"/>
              <a:t>减速比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424BD47-DC14-4DA8-8013-CEE664E78A2D}"/>
              </a:ext>
            </a:extLst>
          </p:cNvPr>
          <p:cNvCxnSpPr/>
          <p:nvPr/>
        </p:nvCxnSpPr>
        <p:spPr>
          <a:xfrm>
            <a:off x="7649760" y="1411140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291C264-0C88-46FF-8B7D-C780645C41F0}"/>
              </a:ext>
            </a:extLst>
          </p:cNvPr>
          <p:cNvSpPr txBox="1"/>
          <p:nvPr/>
        </p:nvSpPr>
        <p:spPr>
          <a:xfrm>
            <a:off x="6769204" y="5931669"/>
            <a:ext cx="153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AMT10X</a:t>
            </a:r>
            <a:endParaRPr lang="zh-CN" altLang="en-US" sz="1600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1EADC64-F5FF-40EC-A323-B38AAD943163}"/>
              </a:ext>
            </a:extLst>
          </p:cNvPr>
          <p:cNvCxnSpPr/>
          <p:nvPr/>
        </p:nvCxnSpPr>
        <p:spPr>
          <a:xfrm>
            <a:off x="7770941" y="6129477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15AEE74B-74FF-4660-96E4-5CB8715DC97C}"/>
              </a:ext>
            </a:extLst>
          </p:cNvPr>
          <p:cNvSpPr txBox="1"/>
          <p:nvPr/>
        </p:nvSpPr>
        <p:spPr>
          <a:xfrm>
            <a:off x="8097930" y="5988434"/>
            <a:ext cx="266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正交，带刻度角（增量）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8AA6B0E-F7E0-40F4-9B6E-0BF73019AB0A}"/>
              </a:ext>
            </a:extLst>
          </p:cNvPr>
          <p:cNvSpPr txBox="1"/>
          <p:nvPr/>
        </p:nvSpPr>
        <p:spPr>
          <a:xfrm>
            <a:off x="6760274" y="6263626"/>
            <a:ext cx="153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AMT102-V</a:t>
            </a:r>
            <a:endParaRPr lang="zh-CN" alt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21400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:blinds dir="vert"/>
      </p:transition>
    </mc:Choice>
    <mc:Fallback xmlns="">
      <p:transition spd="slow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63231E1F-356B-4206-8480-DF1F0F89B0F5}"/>
              </a:ext>
            </a:extLst>
          </p:cNvPr>
          <p:cNvSpPr txBox="1"/>
          <p:nvPr/>
        </p:nvSpPr>
        <p:spPr>
          <a:xfrm>
            <a:off x="1159122" y="206340"/>
            <a:ext cx="4154087" cy="369233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RV3-2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机器人 </a:t>
            </a:r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特征参数</a:t>
            </a:r>
            <a:endParaRPr lang="en-US" altLang="zh-CN" b="1" dirty="0">
              <a:solidFill>
                <a:srgbClr val="7B1B1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F9E52CB-3CD0-416F-8346-0F2E1F34B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95409"/>
              </p:ext>
            </p:extLst>
          </p:nvPr>
        </p:nvGraphicFramePr>
        <p:xfrm>
          <a:off x="1445342" y="795301"/>
          <a:ext cx="8180438" cy="568012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90220">
                  <a:extLst>
                    <a:ext uri="{9D8B030D-6E8A-4147-A177-3AD203B41FA5}">
                      <a16:colId xmlns:a16="http://schemas.microsoft.com/office/drawing/2014/main" val="356396448"/>
                    </a:ext>
                  </a:extLst>
                </a:gridCol>
                <a:gridCol w="275303">
                  <a:extLst>
                    <a:ext uri="{9D8B030D-6E8A-4147-A177-3AD203B41FA5}">
                      <a16:colId xmlns:a16="http://schemas.microsoft.com/office/drawing/2014/main" val="1576254769"/>
                    </a:ext>
                  </a:extLst>
                </a:gridCol>
                <a:gridCol w="3814915">
                  <a:extLst>
                    <a:ext uri="{9D8B030D-6E8A-4147-A177-3AD203B41FA5}">
                      <a16:colId xmlns:a16="http://schemas.microsoft.com/office/drawing/2014/main" val="2079489310"/>
                    </a:ext>
                  </a:extLst>
                </a:gridCol>
              </a:tblGrid>
              <a:tr h="38997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RV3-2 ROBOT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99428"/>
                  </a:ext>
                </a:extLst>
              </a:tr>
              <a:tr h="38997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0" dirty="0"/>
                        <a:t>参数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95818"/>
                  </a:ext>
                </a:extLst>
              </a:tr>
              <a:tr h="38997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0" dirty="0"/>
                        <a:t>展开臂长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629mm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12028"/>
                  </a:ext>
                </a:extLst>
              </a:tr>
              <a:tr h="38997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0" dirty="0"/>
                        <a:t>精度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0.05mm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318754"/>
                  </a:ext>
                </a:extLst>
              </a:tr>
              <a:tr h="38997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0" dirty="0"/>
                        <a:t>底座覆盖区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245mm*150mm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91100"/>
                  </a:ext>
                </a:extLst>
              </a:tr>
              <a:tr h="38997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0" dirty="0"/>
                        <a:t>重量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15kg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43742"/>
                  </a:ext>
                </a:extLst>
              </a:tr>
              <a:tr h="38997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0" dirty="0"/>
                        <a:t>温度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0-50°C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99977"/>
                  </a:ext>
                </a:extLst>
              </a:tr>
              <a:tr h="38997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rgbClr val="FF0000"/>
                          </a:solidFill>
                        </a:rPr>
                        <a:t>运动范围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64821"/>
                  </a:ext>
                </a:extLst>
              </a:tr>
              <a:tr h="338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关节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转动范围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20041"/>
                  </a:ext>
                </a:extLst>
              </a:tr>
              <a:tr h="349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关节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-170°~+170°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38342"/>
                  </a:ext>
                </a:extLst>
              </a:tr>
              <a:tr h="338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关节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-129°~+0°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61705"/>
                  </a:ext>
                </a:extLst>
              </a:tr>
              <a:tr h="338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关节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+1°~+143°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19823"/>
                  </a:ext>
                </a:extLst>
              </a:tr>
              <a:tr h="338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关节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-164°~+164°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210021"/>
                  </a:ext>
                </a:extLst>
              </a:tr>
              <a:tr h="338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关节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-104°~+104°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45980"/>
                  </a:ext>
                </a:extLst>
              </a:tr>
              <a:tr h="338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关节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-148°~+148°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7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93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:blinds dir="vert"/>
      </p:transition>
    </mc:Choice>
    <mc:Fallback xmlns="">
      <p:transition spd="slow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159</Words>
  <Application>Microsoft Office PowerPoint</Application>
  <PresentationFormat>宽屏</PresentationFormat>
  <Paragraphs>59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Open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21825201@zju.edu.cn</dc:creator>
  <cp:lastModifiedBy>汪 若菡</cp:lastModifiedBy>
  <cp:revision>138</cp:revision>
  <dcterms:created xsi:type="dcterms:W3CDTF">2019-11-26T22:56:53Z</dcterms:created>
  <dcterms:modified xsi:type="dcterms:W3CDTF">2020-07-05T15:27:40Z</dcterms:modified>
</cp:coreProperties>
</file>