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0" autoAdjust="0"/>
  </p:normalViewPr>
  <p:slideViewPr>
    <p:cSldViewPr snapToGrid="0">
      <p:cViewPr>
        <p:scale>
          <a:sx n="75" d="100"/>
          <a:sy n="75" d="100"/>
        </p:scale>
        <p:origin x="715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3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29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8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46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82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24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71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10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92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26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33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7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1369C3-110E-44D7-8DC1-E6DB8EAB8ABC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6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F4F0-E7DA-1F9B-8DB2-03329A4BE997}"/>
                  </a:ext>
                </a:extLst>
              </p:cNvPr>
              <p:cNvSpPr txBox="1"/>
              <p:nvPr/>
            </p:nvSpPr>
            <p:spPr>
              <a:xfrm>
                <a:off x="1592963" y="4768320"/>
                <a:ext cx="1173349" cy="32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Chain </a:t>
                </a:r>
                <a14:m>
                  <m:oMath xmlns:m="http://schemas.openxmlformats.org/officeDocument/2006/math">
                    <m:r>
                      <a:rPr lang="en-US" sz="1199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F4F0-E7DA-1F9B-8DB2-03329A4BE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63" y="4768320"/>
                <a:ext cx="1173349" cy="320472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85163-377C-6EE9-A6DB-5830FE342866}"/>
                  </a:ext>
                </a:extLst>
              </p:cNvPr>
              <p:cNvSpPr txBox="1"/>
              <p:nvPr/>
            </p:nvSpPr>
            <p:spPr>
              <a:xfrm>
                <a:off x="1592963" y="5058212"/>
                <a:ext cx="1173349" cy="320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Chain </a:t>
                </a:r>
                <a14:m>
                  <m:oMath xmlns:m="http://schemas.openxmlformats.org/officeDocument/2006/math">
                    <m:r>
                      <a:rPr lang="en-US" sz="1199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85163-377C-6EE9-A6DB-5830FE34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63" y="5058212"/>
                <a:ext cx="1173349" cy="320665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2E268D-173A-61E8-8E75-9956B8A9E9EB}"/>
                  </a:ext>
                </a:extLst>
              </p:cNvPr>
              <p:cNvSpPr txBox="1"/>
              <p:nvPr/>
            </p:nvSpPr>
            <p:spPr>
              <a:xfrm>
                <a:off x="1592963" y="5670077"/>
                <a:ext cx="1173349" cy="31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Chain </a:t>
                </a:r>
                <a14:m>
                  <m:oMath xmlns:m="http://schemas.openxmlformats.org/officeDocument/2006/math">
                    <m:r>
                      <a:rPr lang="en-US" sz="1199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2E268D-173A-61E8-8E75-9956B8A9E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63" y="5670077"/>
                <a:ext cx="1173349" cy="314125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A9620EB-9FDA-E55C-E18C-9BE906FFA4EB}"/>
              </a:ext>
            </a:extLst>
          </p:cNvPr>
          <p:cNvSpPr txBox="1"/>
          <p:nvPr/>
        </p:nvSpPr>
        <p:spPr>
          <a:xfrm rot="5400000">
            <a:off x="2273018" y="5411096"/>
            <a:ext cx="328863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99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AU" sz="11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1C9F-073F-51B3-5B22-971ED48B72D5}"/>
              </a:ext>
            </a:extLst>
          </p:cNvPr>
          <p:cNvSpPr txBox="1"/>
          <p:nvPr/>
        </p:nvSpPr>
        <p:spPr>
          <a:xfrm>
            <a:off x="3616026" y="3951041"/>
            <a:ext cx="771427" cy="461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99" i="1" dirty="0">
                <a:latin typeface="Arial" panose="020B0604020202020204" pitchFamily="34" charset="0"/>
                <a:cs typeface="Arial" panose="020B0604020202020204" pitchFamily="34" charset="0"/>
              </a:rPr>
              <a:t>Regular DE-</a:t>
            </a:r>
            <a:r>
              <a:rPr lang="en-US" sz="1199" i="1" dirty="0" err="1">
                <a:latin typeface="Arial" panose="020B0604020202020204" pitchFamily="34" charset="0"/>
                <a:cs typeface="Arial" panose="020B0604020202020204" pitchFamily="34" charset="0"/>
              </a:rPr>
              <a:t>MCz</a:t>
            </a:r>
            <a:endParaRPr lang="en-AU" sz="1199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1A8FF0-DEE0-F020-1EC4-7A4ACFFF994A}"/>
                  </a:ext>
                </a:extLst>
              </p:cNvPr>
              <p:cNvSpPr txBox="1"/>
              <p:nvPr/>
            </p:nvSpPr>
            <p:spPr>
              <a:xfrm>
                <a:off x="4759411" y="3996052"/>
                <a:ext cx="3305542" cy="36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Proposal: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99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1A8FF0-DEE0-F020-1EC4-7A4ACFFF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11" y="3996052"/>
                <a:ext cx="3305542" cy="36849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9D234D-AA11-8B70-024D-BE705FD70F4F}"/>
                  </a:ext>
                </a:extLst>
              </p:cNvPr>
              <p:cNvSpPr txBox="1"/>
              <p:nvPr/>
            </p:nvSpPr>
            <p:spPr>
              <a:xfrm>
                <a:off x="4759411" y="4559982"/>
                <a:ext cx="2939180" cy="552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 a third chain:</a:t>
                </a:r>
                <a:r>
                  <a:rPr lang="en-US" sz="1199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Proposal: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9D234D-AA11-8B70-024D-BE705FD70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11" y="4559982"/>
                <a:ext cx="2939180" cy="552844"/>
              </a:xfrm>
              <a:prstGeom prst="rect">
                <a:avLst/>
              </a:prstGeom>
              <a:blipFill>
                <a:blip r:embed="rId6"/>
                <a:stretch>
                  <a:fillRect l="-207" b="-43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A7D67CD-2A4E-50B5-0BD0-3D13767A176C}"/>
              </a:ext>
            </a:extLst>
          </p:cNvPr>
          <p:cNvSpPr txBox="1"/>
          <p:nvPr/>
        </p:nvSpPr>
        <p:spPr>
          <a:xfrm>
            <a:off x="3616026" y="4608171"/>
            <a:ext cx="771427" cy="461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99" i="1" dirty="0">
                <a:latin typeface="Arial" panose="020B0604020202020204" pitchFamily="34" charset="0"/>
                <a:cs typeface="Arial" panose="020B0604020202020204" pitchFamily="34" charset="0"/>
              </a:rPr>
              <a:t>Snooker update</a:t>
            </a:r>
            <a:endParaRPr lang="en-AU" sz="1199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D4A41A-FF41-7F6A-342F-E9E23B4307CE}"/>
                  </a:ext>
                </a:extLst>
              </p:cNvPr>
              <p:cNvSpPr txBox="1"/>
              <p:nvPr/>
            </p:nvSpPr>
            <p:spPr>
              <a:xfrm>
                <a:off x="3322516" y="3497318"/>
                <a:ext cx="3305541" cy="320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Randomly select two distinct chains: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sz="1199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D4A41A-FF41-7F6A-342F-E9E23B43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516" y="3497318"/>
                <a:ext cx="3305541" cy="320665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Left Brace 79">
            <a:extLst>
              <a:ext uri="{FF2B5EF4-FFF2-40B4-BE49-F238E27FC236}">
                <a16:creationId xmlns:a16="http://schemas.microsoft.com/office/drawing/2014/main" id="{85213A74-D029-9EF3-1C2E-76E3EF5A2185}"/>
              </a:ext>
            </a:extLst>
          </p:cNvPr>
          <p:cNvSpPr/>
          <p:nvPr/>
        </p:nvSpPr>
        <p:spPr>
          <a:xfrm>
            <a:off x="1434720" y="4900195"/>
            <a:ext cx="117663" cy="94000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99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A6E216-CA39-4D00-FB76-1ECBB1FE3ED4}"/>
              </a:ext>
            </a:extLst>
          </p:cNvPr>
          <p:cNvSpPr txBox="1"/>
          <p:nvPr/>
        </p:nvSpPr>
        <p:spPr>
          <a:xfrm>
            <a:off x="3322516" y="3245262"/>
            <a:ext cx="1969440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Proposal Generation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334F39-004D-F28A-9D95-77FE1A6A2598}"/>
              </a:ext>
            </a:extLst>
          </p:cNvPr>
          <p:cNvSpPr txBox="1"/>
          <p:nvPr/>
        </p:nvSpPr>
        <p:spPr>
          <a:xfrm>
            <a:off x="3322517" y="5547087"/>
            <a:ext cx="1969440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Acceptance Probability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3328448-2EDC-329D-4C3C-CAB245F09EC8}"/>
                  </a:ext>
                </a:extLst>
              </p:cNvPr>
              <p:cNvSpPr txBox="1"/>
              <p:nvPr/>
            </p:nvSpPr>
            <p:spPr>
              <a:xfrm>
                <a:off x="3322516" y="5829872"/>
                <a:ext cx="2897528" cy="756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sz="1199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1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1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1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199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9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199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sz="1199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if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199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99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199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99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3328448-2EDC-329D-4C3C-CAB245F09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516" y="5829872"/>
                <a:ext cx="2897528" cy="756169"/>
              </a:xfrm>
              <a:prstGeom prst="rect">
                <a:avLst/>
              </a:prstGeom>
              <a:blipFill>
                <a:blip r:embed="rId8"/>
                <a:stretch>
                  <a:fillRect t="-116129" b="-2024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0E9BDF5D-C705-FA88-D178-68F100C28AAF}"/>
              </a:ext>
            </a:extLst>
          </p:cNvPr>
          <p:cNvSpPr txBox="1"/>
          <p:nvPr/>
        </p:nvSpPr>
        <p:spPr>
          <a:xfrm>
            <a:off x="168826" y="6120654"/>
            <a:ext cx="2531787" cy="461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Population Update and Thinning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9494F6B-4DBD-2EC9-01F2-EBECF3D26E12}"/>
                  </a:ext>
                </a:extLst>
              </p:cNvPr>
              <p:cNvSpPr txBox="1"/>
              <p:nvPr/>
            </p:nvSpPr>
            <p:spPr>
              <a:xfrm>
                <a:off x="168826" y="6409973"/>
                <a:ext cx="3305541" cy="743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sz="1199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1199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Population: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99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sup>
                    </m:sSup>
                    <m:r>
                      <a:rPr lang="en-US" sz="1199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199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199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1199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| 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=1, 2,…,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sz="1199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199" dirty="0">
                  <a:latin typeface="Arial" panose="020B0604020202020204" pitchFamily="34" charset="0"/>
                </a:endParaRPr>
              </a:p>
              <a:p>
                <a:r>
                  <a:rPr lang="en-US" sz="1199" dirty="0">
                    <a:latin typeface="Arial" panose="020B0604020202020204" pitchFamily="34" charset="0"/>
                  </a:rPr>
                  <a:t>Retain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99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1199" dirty="0">
                    <a:latin typeface="Arial" panose="020B0604020202020204" pitchFamily="34" charset="0"/>
                  </a:rPr>
                  <a:t> every </a:t>
                </a:r>
                <a14:m>
                  <m:oMath xmlns:m="http://schemas.openxmlformats.org/officeDocument/2006/math">
                    <m:r>
                      <a:rPr lang="en-US" sz="1199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</a:rPr>
                  <a:t>-</a:t>
                </a:r>
                <a:r>
                  <a:rPr lang="en-US" sz="1199" dirty="0" err="1">
                    <a:latin typeface="Arial" panose="020B0604020202020204" pitchFamily="34" charset="0"/>
                  </a:rPr>
                  <a:t>th</a:t>
                </a:r>
                <a:r>
                  <a:rPr lang="en-US" sz="1199" dirty="0">
                    <a:latin typeface="Arial" panose="020B0604020202020204" pitchFamily="34" charset="0"/>
                  </a:rPr>
                  <a:t> interval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9494F6B-4DBD-2EC9-01F2-EBECF3D26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" y="6409973"/>
                <a:ext cx="3305541" cy="743730"/>
              </a:xfrm>
              <a:prstGeom prst="rect">
                <a:avLst/>
              </a:prstGeom>
              <a:blipFill>
                <a:blip r:embed="rId9"/>
                <a:stretch>
                  <a:fillRect l="-185" t="-1639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D54A8B-1CCE-376B-246A-1A73B3A89C9E}"/>
                  </a:ext>
                </a:extLst>
              </p:cNvPr>
              <p:cNvSpPr txBox="1"/>
              <p:nvPr/>
            </p:nvSpPr>
            <p:spPr>
              <a:xfrm>
                <a:off x="168825" y="4255938"/>
                <a:ext cx="3305541" cy="551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sz="1199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Population: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99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=1, 2,…,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sz="1199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D54A8B-1CCE-376B-246A-1A73B3A89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5" y="4255938"/>
                <a:ext cx="3305541" cy="551433"/>
              </a:xfrm>
              <a:prstGeom prst="rect">
                <a:avLst/>
              </a:prstGeom>
              <a:blipFill>
                <a:blip r:embed="rId10"/>
                <a:stretch>
                  <a:fillRect l="-185" t="-10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DB15F3AD-D9BC-9777-7939-051F404A7AD7}"/>
              </a:ext>
            </a:extLst>
          </p:cNvPr>
          <p:cNvSpPr txBox="1"/>
          <p:nvPr/>
        </p:nvSpPr>
        <p:spPr>
          <a:xfrm>
            <a:off x="168825" y="3239212"/>
            <a:ext cx="2531787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36B7425-7A31-92B4-E54E-483E32250118}"/>
                  </a:ext>
                </a:extLst>
              </p:cNvPr>
              <p:cNvSpPr txBox="1"/>
              <p:nvPr/>
            </p:nvSpPr>
            <p:spPr>
              <a:xfrm>
                <a:off x="-595298" y="3541750"/>
                <a:ext cx="4060031" cy="366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9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199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=1, 2,…,</m:t>
                          </m:r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en-US" sz="1199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AU" sz="1199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36B7425-7A31-92B4-E54E-483E3225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298" y="3541750"/>
                <a:ext cx="4060031" cy="3668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72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CA589-FDD3-E1EB-9AD8-E69E3247A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5412E184-83A2-50C9-9CB7-F515A26C4B5C}"/>
              </a:ext>
            </a:extLst>
          </p:cNvPr>
          <p:cNvSpPr/>
          <p:nvPr/>
        </p:nvSpPr>
        <p:spPr>
          <a:xfrm>
            <a:off x="-819822" y="2409462"/>
            <a:ext cx="9759706" cy="69160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B25ECEE-CDDC-4FBC-DD33-B6830C9FB7CD}"/>
              </a:ext>
            </a:extLst>
          </p:cNvPr>
          <p:cNvSpPr/>
          <p:nvPr/>
        </p:nvSpPr>
        <p:spPr>
          <a:xfrm flipH="1">
            <a:off x="-202268" y="3706424"/>
            <a:ext cx="4396005" cy="5121127"/>
          </a:xfrm>
          <a:prstGeom prst="roundRect">
            <a:avLst>
              <a:gd name="adj" fmla="val 4576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99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34BE1C-34DF-83F1-AA23-108CD6E2D1D0}"/>
              </a:ext>
            </a:extLst>
          </p:cNvPr>
          <p:cNvSpPr/>
          <p:nvPr/>
        </p:nvSpPr>
        <p:spPr>
          <a:xfrm>
            <a:off x="-28317" y="5361559"/>
            <a:ext cx="4103937" cy="742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99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1D7864-8EC8-3EB1-BE40-70225592F678}"/>
              </a:ext>
            </a:extLst>
          </p:cNvPr>
          <p:cNvSpPr/>
          <p:nvPr/>
        </p:nvSpPr>
        <p:spPr>
          <a:xfrm>
            <a:off x="-18539" y="4428731"/>
            <a:ext cx="4103937" cy="59069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99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08C3CD-B37C-ED13-EEB1-0BD9963817DE}"/>
              </a:ext>
            </a:extLst>
          </p:cNvPr>
          <p:cNvSpPr txBox="1"/>
          <p:nvPr/>
        </p:nvSpPr>
        <p:spPr>
          <a:xfrm>
            <a:off x="8429" y="4508844"/>
            <a:ext cx="771427" cy="461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99" b="1" i="1" dirty="0">
                <a:latin typeface="Arial" panose="020B0604020202020204" pitchFamily="34" charset="0"/>
                <a:cs typeface="Arial" panose="020B0604020202020204" pitchFamily="34" charset="0"/>
              </a:rPr>
              <a:t>Regular DE-</a:t>
            </a:r>
            <a:r>
              <a:rPr lang="en-US" sz="1199" b="1" i="1" dirty="0" err="1">
                <a:latin typeface="Arial" panose="020B0604020202020204" pitchFamily="34" charset="0"/>
                <a:cs typeface="Arial" panose="020B0604020202020204" pitchFamily="34" charset="0"/>
              </a:rPr>
              <a:t>MCz</a:t>
            </a:r>
            <a:endParaRPr lang="en-AU" sz="1199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7A6D41-E63B-5345-FC27-EBE6B7BD388D}"/>
                  </a:ext>
                </a:extLst>
              </p:cNvPr>
              <p:cNvSpPr txBox="1"/>
              <p:nvPr/>
            </p:nvSpPr>
            <p:spPr>
              <a:xfrm>
                <a:off x="869472" y="4428731"/>
                <a:ext cx="3332596" cy="596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Randomly select two distinct chains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Proposal: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99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7A6D41-E63B-5345-FC27-EBE6B7B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72" y="4428731"/>
                <a:ext cx="3332596" cy="596830"/>
              </a:xfrm>
              <a:prstGeom prst="rect">
                <a:avLst/>
              </a:prstGeom>
              <a:blipFill>
                <a:blip r:embed="rId2"/>
                <a:stretch>
                  <a:fillRect l="-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12FBD0-2205-D652-4813-4F707CB675B3}"/>
                  </a:ext>
                </a:extLst>
              </p:cNvPr>
              <p:cNvSpPr txBox="1"/>
              <p:nvPr/>
            </p:nvSpPr>
            <p:spPr>
              <a:xfrm>
                <a:off x="859694" y="5361559"/>
                <a:ext cx="2939180" cy="774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Randomly select a chain</a:t>
                </a:r>
                <a:r>
                  <a:rPr lang="en-US" sz="1199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 along with the other two distinct chains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Proposal: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12FBD0-2205-D652-4813-4F707CB67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4" y="5361559"/>
                <a:ext cx="2939180" cy="774636"/>
              </a:xfrm>
              <a:prstGeom prst="rect">
                <a:avLst/>
              </a:prstGeom>
              <a:blipFill>
                <a:blip r:embed="rId3"/>
                <a:stretch>
                  <a:fillRect b="-31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75BB485-F8EE-BD81-FDF8-7B6E92A0FD09}"/>
              </a:ext>
            </a:extLst>
          </p:cNvPr>
          <p:cNvSpPr txBox="1"/>
          <p:nvPr/>
        </p:nvSpPr>
        <p:spPr>
          <a:xfrm>
            <a:off x="-1349" y="5517582"/>
            <a:ext cx="870821" cy="461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99" b="1" i="1" dirty="0">
                <a:latin typeface="Arial" panose="020B0604020202020204" pitchFamily="34" charset="0"/>
                <a:cs typeface="Arial" panose="020B0604020202020204" pitchFamily="34" charset="0"/>
              </a:rPr>
              <a:t>Snooker update</a:t>
            </a:r>
            <a:endParaRPr lang="en-AU" sz="1199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9ACEAE-C395-ABC5-B97A-9EF20B489B45}"/>
              </a:ext>
            </a:extLst>
          </p:cNvPr>
          <p:cNvSpPr txBox="1"/>
          <p:nvPr/>
        </p:nvSpPr>
        <p:spPr>
          <a:xfrm>
            <a:off x="-28317" y="3810171"/>
            <a:ext cx="1715858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Proposal Generation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BF0CE0-D1CB-8948-9257-0C1A72CB2C8A}"/>
                  </a:ext>
                </a:extLst>
              </p:cNvPr>
              <p:cNvSpPr txBox="1"/>
              <p:nvPr/>
            </p:nvSpPr>
            <p:spPr>
              <a:xfrm>
                <a:off x="-28318" y="5107269"/>
                <a:ext cx="1413730" cy="276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sz="1199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𝜁</m:t>
                    </m:r>
                  </m:oMath>
                </a14:m>
                <a:endParaRPr lang="en-US" sz="1199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BF0CE0-D1CB-8948-9257-0C1A72CB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318" y="5107269"/>
                <a:ext cx="1413730" cy="276871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CF1063-5A3E-3287-5D9D-7E9652982234}"/>
                  </a:ext>
                </a:extLst>
              </p:cNvPr>
              <p:cNvSpPr txBox="1"/>
              <p:nvPr/>
            </p:nvSpPr>
            <p:spPr>
              <a:xfrm>
                <a:off x="-20000" y="4152304"/>
                <a:ext cx="1413730" cy="276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sz="1199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en-US" sz="1199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𝜁</m:t>
                    </m:r>
                  </m:oMath>
                </a14:m>
                <a:endParaRPr lang="en-US" sz="1199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CF1063-5A3E-3287-5D9D-7E9652982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00" y="4152304"/>
                <a:ext cx="1413730" cy="276871"/>
              </a:xfrm>
              <a:prstGeom prst="rect">
                <a:avLst/>
              </a:prstGeom>
              <a:blipFill>
                <a:blip r:embed="rId5"/>
                <a:stretch>
                  <a:fillRect l="-431" t="-2174" b="-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D16C500-1EE2-815C-71BA-BD7CCFD7FAE9}"/>
              </a:ext>
            </a:extLst>
          </p:cNvPr>
          <p:cNvCxnSpPr>
            <a:cxnSpLocks/>
            <a:stCxn id="70" idx="2"/>
            <a:endCxn id="101" idx="0"/>
          </p:cNvCxnSpPr>
          <p:nvPr/>
        </p:nvCxnSpPr>
        <p:spPr>
          <a:xfrm rot="5400000">
            <a:off x="1848642" y="3559331"/>
            <a:ext cx="294185" cy="12700"/>
          </a:xfrm>
          <a:prstGeom prst="bentConnector3">
            <a:avLst>
              <a:gd name="adj1" fmla="val -5258"/>
            </a:avLst>
          </a:prstGeom>
          <a:ln w="28575">
            <a:solidFill>
              <a:schemeClr val="tx1"/>
            </a:solidFill>
            <a:headEnd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AD8286F-42D0-6A1F-D193-AA57B9F9B0A5}"/>
              </a:ext>
            </a:extLst>
          </p:cNvPr>
          <p:cNvGrpSpPr/>
          <p:nvPr/>
        </p:nvGrpSpPr>
        <p:grpSpPr>
          <a:xfrm>
            <a:off x="4798161" y="2978337"/>
            <a:ext cx="1054823" cy="608275"/>
            <a:chOff x="4446574" y="6974322"/>
            <a:chExt cx="1054823" cy="60827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9B27D5C-F210-A1E5-D507-756A530AE2D0}"/>
                </a:ext>
              </a:extLst>
            </p:cNvPr>
            <p:cNvSpPr/>
            <p:nvPr/>
          </p:nvSpPr>
          <p:spPr>
            <a:xfrm flipH="1">
              <a:off x="4446574" y="6974322"/>
              <a:ext cx="1022584" cy="608275"/>
            </a:xfrm>
            <a:prstGeom prst="roundRect">
              <a:avLst>
                <a:gd name="adj" fmla="val 20327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D30BB1-5C92-DADF-F82F-28DD5DDCED74}"/>
                </a:ext>
              </a:extLst>
            </p:cNvPr>
            <p:cNvSpPr txBox="1"/>
            <p:nvPr/>
          </p:nvSpPr>
          <p:spPr>
            <a:xfrm>
              <a:off x="4506635" y="7063226"/>
              <a:ext cx="994762" cy="4614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Boundary Conditions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821DEF6-DEA3-4951-3100-4FEA3F259449}"/>
              </a:ext>
            </a:extLst>
          </p:cNvPr>
          <p:cNvGrpSpPr/>
          <p:nvPr/>
        </p:nvGrpSpPr>
        <p:grpSpPr>
          <a:xfrm>
            <a:off x="-202268" y="2975331"/>
            <a:ext cx="4396004" cy="436908"/>
            <a:chOff x="-281080" y="2478532"/>
            <a:chExt cx="4396004" cy="436908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10C8ED1-689F-4211-D8F0-B55EAB9264ED}"/>
                </a:ext>
              </a:extLst>
            </p:cNvPr>
            <p:cNvSpPr/>
            <p:nvPr/>
          </p:nvSpPr>
          <p:spPr>
            <a:xfrm flipH="1">
              <a:off x="-281080" y="2478532"/>
              <a:ext cx="4396004" cy="436908"/>
            </a:xfrm>
            <a:prstGeom prst="roundRect">
              <a:avLst>
                <a:gd name="adj" fmla="val 31168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9B8E2AA-FA4D-1BFA-63AC-A3A7B1DABA40}"/>
                    </a:ext>
                  </a:extLst>
                </p:cNvPr>
                <p:cNvSpPr txBox="1"/>
                <p:nvPr/>
              </p:nvSpPr>
              <p:spPr>
                <a:xfrm>
                  <a:off x="1047146" y="2531405"/>
                  <a:ext cx="2225858" cy="3668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=1, 2,…,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m:rPr>
                                <m:nor/>
                              </m:rPr>
                              <a:rPr lang="en-US" sz="1199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AU" sz="1199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9B8E2AA-FA4D-1BFA-63AC-A3A7B1DAB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146" y="2531405"/>
                  <a:ext cx="2225858" cy="3668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C75077-7CF0-8035-4264-D82E914F9714}"/>
                </a:ext>
              </a:extLst>
            </p:cNvPr>
            <p:cNvSpPr txBox="1"/>
            <p:nvPr/>
          </p:nvSpPr>
          <p:spPr>
            <a:xfrm>
              <a:off x="-70381" y="2573307"/>
              <a:ext cx="2531787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Initialization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EEE0936-6C40-045F-9600-16640653275C}"/>
              </a:ext>
            </a:extLst>
          </p:cNvPr>
          <p:cNvGrpSpPr/>
          <p:nvPr/>
        </p:nvGrpSpPr>
        <p:grpSpPr>
          <a:xfrm>
            <a:off x="5266183" y="7643630"/>
            <a:ext cx="2636866" cy="964353"/>
            <a:chOff x="8292806" y="4610470"/>
            <a:chExt cx="2636866" cy="964353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D34A46D-BF57-7DFF-A67B-E39A9E4A6E4D}"/>
                </a:ext>
              </a:extLst>
            </p:cNvPr>
            <p:cNvSpPr/>
            <p:nvPr/>
          </p:nvSpPr>
          <p:spPr>
            <a:xfrm flipH="1">
              <a:off x="8292806" y="4610470"/>
              <a:ext cx="2600017" cy="964353"/>
            </a:xfrm>
            <a:prstGeom prst="roundRect">
              <a:avLst>
                <a:gd name="adj" fmla="val 20327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A5FA30-CB55-BE1A-1898-23BCC5CD6F88}"/>
                </a:ext>
              </a:extLst>
            </p:cNvPr>
            <p:cNvSpPr txBox="1"/>
            <p:nvPr/>
          </p:nvSpPr>
          <p:spPr>
            <a:xfrm>
              <a:off x="8352719" y="4700345"/>
              <a:ext cx="2576631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Population Update and Thinning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691B17E-7002-A022-C7F8-A6587D9EFE7E}"/>
                    </a:ext>
                  </a:extLst>
                </p:cNvPr>
                <p:cNvSpPr txBox="1"/>
                <p:nvPr/>
              </p:nvSpPr>
              <p:spPr>
                <a:xfrm>
                  <a:off x="8361358" y="4973414"/>
                  <a:ext cx="2568314" cy="5591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99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99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99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199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99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199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| </m:t>
                            </m:r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=1, 2,…,</m:t>
                            </m:r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  <m:r>
                              <m:rPr>
                                <m:nor/>
                              </m:rPr>
                              <a:rPr lang="en-US" sz="1199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AU" sz="1199" dirty="0"/>
                </a:p>
                <a:p>
                  <a:r>
                    <a:rPr lang="en-US" sz="1199" dirty="0">
                      <a:latin typeface="Arial" panose="020B0604020202020204" pitchFamily="34" charset="0"/>
                    </a:rPr>
                    <a:t>Retain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99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+1)</m:t>
                          </m:r>
                        </m:sup>
                      </m:sSup>
                    </m:oMath>
                  </a14:m>
                  <a:r>
                    <a:rPr lang="en-US" sz="1199" dirty="0">
                      <a:latin typeface="Arial" panose="020B0604020202020204" pitchFamily="34" charset="0"/>
                    </a:rPr>
                    <a:t> every </a:t>
                  </a:r>
                  <a14:m>
                    <m:oMath xmlns:m="http://schemas.openxmlformats.org/officeDocument/2006/math">
                      <m:r>
                        <a:rPr lang="en-US" sz="1199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a14:m>
                  <a:r>
                    <a:rPr lang="en-US" sz="1199" dirty="0">
                      <a:latin typeface="Arial" panose="020B0604020202020204" pitchFamily="34" charset="0"/>
                    </a:rPr>
                    <a:t>-</a:t>
                  </a:r>
                  <a:r>
                    <a:rPr lang="en-US" sz="1199" dirty="0" err="1">
                      <a:latin typeface="Arial" panose="020B0604020202020204" pitchFamily="34" charset="0"/>
                    </a:rPr>
                    <a:t>th</a:t>
                  </a:r>
                  <a:r>
                    <a:rPr lang="en-US" sz="1199" dirty="0">
                      <a:latin typeface="Arial" panose="020B0604020202020204" pitchFamily="34" charset="0"/>
                    </a:rPr>
                    <a:t> interval</a:t>
                  </a: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691B17E-7002-A022-C7F8-A6587D9EF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358" y="4973414"/>
                  <a:ext cx="2568314" cy="559192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25605B6-35D4-C5F9-EF71-32DA38097040}"/>
              </a:ext>
            </a:extLst>
          </p:cNvPr>
          <p:cNvGrpSpPr/>
          <p:nvPr/>
        </p:nvGrpSpPr>
        <p:grpSpPr>
          <a:xfrm>
            <a:off x="4798162" y="3881152"/>
            <a:ext cx="3539547" cy="3762479"/>
            <a:chOff x="4434092" y="3381612"/>
            <a:chExt cx="3539547" cy="376247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47062AA-C371-A3EA-E1EE-7A532A37DA0A}"/>
                </a:ext>
              </a:extLst>
            </p:cNvPr>
            <p:cNvSpPr/>
            <p:nvPr/>
          </p:nvSpPr>
          <p:spPr>
            <a:xfrm>
              <a:off x="4434092" y="3381612"/>
              <a:ext cx="3539547" cy="3428654"/>
            </a:xfrm>
            <a:prstGeom prst="roundRect">
              <a:avLst>
                <a:gd name="adj" fmla="val 7037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5EEC5EF-ACEA-2223-3390-219F240C760C}"/>
                </a:ext>
              </a:extLst>
            </p:cNvPr>
            <p:cNvSpPr/>
            <p:nvPr/>
          </p:nvSpPr>
          <p:spPr>
            <a:xfrm>
              <a:off x="4554146" y="4855437"/>
              <a:ext cx="3337039" cy="7425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2B3D6B0-B4E8-4AA6-3851-F19EF073B9D4}"/>
                </a:ext>
              </a:extLst>
            </p:cNvPr>
            <p:cNvSpPr/>
            <p:nvPr/>
          </p:nvSpPr>
          <p:spPr>
            <a:xfrm>
              <a:off x="4554146" y="3922609"/>
              <a:ext cx="2230680" cy="5906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C78944A-69AB-4997-F7C1-87D55F7109D5}"/>
                </a:ext>
              </a:extLst>
            </p:cNvPr>
            <p:cNvSpPr txBox="1"/>
            <p:nvPr/>
          </p:nvSpPr>
          <p:spPr>
            <a:xfrm>
              <a:off x="4554146" y="3467317"/>
              <a:ext cx="1969440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Acceptance Probability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164A9A-1FAE-315B-8946-19DECE2E3FD5}"/>
                    </a:ext>
                  </a:extLst>
                </p:cNvPr>
                <p:cNvSpPr txBox="1"/>
                <p:nvPr/>
              </p:nvSpPr>
              <p:spPr>
                <a:xfrm>
                  <a:off x="4535429" y="5918129"/>
                  <a:ext cx="2897528" cy="7561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9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Generate </a:t>
                  </a:r>
                  <a14:m>
                    <m:oMath xmlns:m="http://schemas.openxmlformats.org/officeDocument/2006/math">
                      <m:r>
                        <a:rPr lang="en-US" sz="1199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1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1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1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1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sz="1199" dirty="0">
                    <a:latin typeface="Arial" panose="020B0604020202020204" pitchFamily="34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1199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if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199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otherwise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199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164A9A-1FAE-315B-8946-19DECE2E3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429" y="5918129"/>
                  <a:ext cx="2897528" cy="756169"/>
                </a:xfrm>
                <a:prstGeom prst="rect">
                  <a:avLst/>
                </a:prstGeom>
                <a:blipFill>
                  <a:blip r:embed="rId8"/>
                  <a:stretch>
                    <a:fillRect l="-211" t="-116129" b="-20241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A09317C-76C3-27EC-B9BC-3F1BBD3573C3}"/>
                    </a:ext>
                  </a:extLst>
                </p:cNvPr>
                <p:cNvSpPr txBox="1"/>
                <p:nvPr/>
              </p:nvSpPr>
              <p:spPr>
                <a:xfrm>
                  <a:off x="4564384" y="3931202"/>
                  <a:ext cx="2527714" cy="5803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199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f>
                                  <m:f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199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A09317C-76C3-27EC-B9BC-3F1BBD357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384" y="3931202"/>
                  <a:ext cx="2527714" cy="580352"/>
                </a:xfrm>
                <a:prstGeom prst="rect">
                  <a:avLst/>
                </a:prstGeom>
                <a:blipFill>
                  <a:blip r:embed="rId9"/>
                  <a:stretch>
                    <a:fillRect b="-210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A3FED1-B257-5872-0C37-4123D50533EF}"/>
                    </a:ext>
                  </a:extLst>
                </p:cNvPr>
                <p:cNvSpPr txBox="1"/>
                <p:nvPr/>
              </p:nvSpPr>
              <p:spPr>
                <a:xfrm>
                  <a:off x="4554146" y="4847128"/>
                  <a:ext cx="3419492" cy="7816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199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f>
                                  <m:f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199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A3FED1-B257-5872-0C37-4123D5053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146" y="4847128"/>
                  <a:ext cx="3419492" cy="7816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129FCF0F-D837-5271-3D9F-2A1A138FE5FE}"/>
                </a:ext>
              </a:extLst>
            </p:cNvPr>
            <p:cNvCxnSpPr>
              <a:cxnSpLocks/>
              <a:stCxn id="48" idx="2"/>
              <a:endCxn id="68" idx="0"/>
            </p:cNvCxnSpPr>
            <p:nvPr/>
          </p:nvCxnSpPr>
          <p:spPr>
            <a:xfrm rot="5400000">
              <a:off x="6036082" y="6976306"/>
              <a:ext cx="333824" cy="1745"/>
            </a:xfrm>
            <a:prstGeom prst="bentConnector3">
              <a:avLst>
                <a:gd name="adj1" fmla="val 50000"/>
              </a:avLst>
            </a:prstGeom>
            <a:ln w="28575"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54151CB-D87F-7586-FB63-47E32E05298F}"/>
              </a:ext>
            </a:extLst>
          </p:cNvPr>
          <p:cNvCxnSpPr>
            <a:cxnSpLocks/>
            <a:stCxn id="68" idx="2"/>
            <a:endCxn id="101" idx="3"/>
          </p:cNvCxnSpPr>
          <p:nvPr/>
        </p:nvCxnSpPr>
        <p:spPr>
          <a:xfrm rot="5400000" flipH="1">
            <a:off x="2011464" y="4053257"/>
            <a:ext cx="2340995" cy="6768459"/>
          </a:xfrm>
          <a:prstGeom prst="bentConnector4">
            <a:avLst>
              <a:gd name="adj1" fmla="val -19144"/>
              <a:gd name="adj2" fmla="val 103377"/>
            </a:avLst>
          </a:prstGeom>
          <a:ln w="28575">
            <a:headEnd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0D1BFE-0609-6719-6C3D-D38FC7A9CA8F}"/>
                  </a:ext>
                </a:extLst>
              </p:cNvPr>
              <p:cNvSpPr txBox="1"/>
              <p:nvPr/>
            </p:nvSpPr>
            <p:spPr>
              <a:xfrm>
                <a:off x="1628305" y="3780459"/>
                <a:ext cx="2178314" cy="366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99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1199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99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199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| 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=1, 2,…,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en-US" sz="1199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AU" sz="1199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0D1BFE-0609-6719-6C3D-D38FC7A9C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05" y="3780459"/>
                <a:ext cx="2178314" cy="3668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82611FF-871E-EACB-61E8-954BF82F431E}"/>
              </a:ext>
            </a:extLst>
          </p:cNvPr>
          <p:cNvGrpSpPr/>
          <p:nvPr/>
        </p:nvGrpSpPr>
        <p:grpSpPr>
          <a:xfrm>
            <a:off x="-28317" y="6167738"/>
            <a:ext cx="4128744" cy="2481501"/>
            <a:chOff x="11985272" y="-4156372"/>
            <a:chExt cx="6199170" cy="3725890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DCFAFB6-69C9-03DE-686A-EE650C383FB3}"/>
                </a:ext>
              </a:extLst>
            </p:cNvPr>
            <p:cNvSpPr/>
            <p:nvPr/>
          </p:nvSpPr>
          <p:spPr>
            <a:xfrm>
              <a:off x="11985272" y="-4156372"/>
              <a:ext cx="6176605" cy="3725890"/>
            </a:xfrm>
            <a:prstGeom prst="roundRect">
              <a:avLst>
                <a:gd name="adj" fmla="val 7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88CD219-7F41-E3A4-56D1-D7FBD42F0B31}"/>
                </a:ext>
              </a:extLst>
            </p:cNvPr>
            <p:cNvGrpSpPr/>
            <p:nvPr/>
          </p:nvGrpSpPr>
          <p:grpSpPr>
            <a:xfrm>
              <a:off x="13464632" y="-3906716"/>
              <a:ext cx="3550528" cy="2377425"/>
              <a:chOff x="7784024" y="1995332"/>
              <a:chExt cx="3550528" cy="2377425"/>
            </a:xfrm>
          </p:grpSpPr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8845E75-7607-E63F-2491-6036393D0F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0598" y="2339979"/>
                <a:ext cx="2353809" cy="203277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3DC77363-30F1-9166-EA56-30F130B1C1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4441" y="1995332"/>
                    <a:ext cx="645288" cy="47164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3DC77363-30F1-9166-EA56-30F130B1C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4441" y="1995332"/>
                    <a:ext cx="645288" cy="4716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9D5A50EE-F003-83BC-A803-0C25C2646603}"/>
                      </a:ext>
                    </a:extLst>
                  </p:cNvPr>
                  <p:cNvSpPr txBox="1"/>
                  <p:nvPr/>
                </p:nvSpPr>
                <p:spPr>
                  <a:xfrm>
                    <a:off x="9060688" y="2920555"/>
                    <a:ext cx="648105" cy="4857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9D5A50EE-F003-83BC-A803-0C25C26466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0688" y="2920555"/>
                    <a:ext cx="648105" cy="4857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8BEF48FE-055D-B35A-4B2B-C81215025F5D}"/>
                      </a:ext>
                    </a:extLst>
                  </p:cNvPr>
                  <p:cNvSpPr txBox="1"/>
                  <p:nvPr/>
                </p:nvSpPr>
                <p:spPr>
                  <a:xfrm>
                    <a:off x="8347825" y="2898371"/>
                    <a:ext cx="767587" cy="4826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8BEF48FE-055D-B35A-4B2B-C81215025F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7825" y="2898371"/>
                    <a:ext cx="767587" cy="48262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CF9DB0C6-5341-B7CF-03A9-18189DAC004F}"/>
                      </a:ext>
                    </a:extLst>
                  </p:cNvPr>
                  <p:cNvSpPr txBox="1"/>
                  <p:nvPr/>
                </p:nvSpPr>
                <p:spPr>
                  <a:xfrm>
                    <a:off x="7784024" y="3204663"/>
                    <a:ext cx="713323" cy="48291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CF9DB0C6-5341-B7CF-03A9-18189DAC00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4024" y="3204663"/>
                    <a:ext cx="713323" cy="48291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9D6187A-514F-015B-DDAB-9305CB2217EB}"/>
                  </a:ext>
                </a:extLst>
              </p:cNvPr>
              <p:cNvCxnSpPr>
                <a:cxnSpLocks/>
                <a:stCxn id="150" idx="1"/>
              </p:cNvCxnSpPr>
              <p:nvPr/>
            </p:nvCxnSpPr>
            <p:spPr>
              <a:xfrm>
                <a:off x="8802867" y="3348072"/>
                <a:ext cx="336645" cy="39017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3267A57-A83C-7606-5863-3D0421641DDA}"/>
                  </a:ext>
                </a:extLst>
              </p:cNvPr>
              <p:cNvCxnSpPr>
                <a:cxnSpLocks/>
                <a:stCxn id="151" idx="5"/>
              </p:cNvCxnSpPr>
              <p:nvPr/>
            </p:nvCxnSpPr>
            <p:spPr>
              <a:xfrm>
                <a:off x="8372163" y="3547803"/>
                <a:ext cx="421938" cy="4768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2AA5389C-34AF-E5FC-DC9F-E5EA69C04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2867" y="3724197"/>
                <a:ext cx="361874" cy="315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8372AAA-CA2B-36D9-7F04-9C2FB19BEF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5471" y="2853616"/>
                <a:ext cx="668623" cy="5804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33BD9CC-91F1-194C-C38E-298D2A8F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8759190" y="3821048"/>
                    <a:ext cx="1588870" cy="4157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33BD9CC-91F1-194C-C38E-298D2A8F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9190" y="3821048"/>
                    <a:ext cx="1588870" cy="41571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03D8693-44CC-4DB6-B6DD-0D9AAA5D9E71}"/>
                      </a:ext>
                    </a:extLst>
                  </p:cNvPr>
                  <p:cNvSpPr txBox="1"/>
                  <p:nvPr/>
                </p:nvSpPr>
                <p:spPr>
                  <a:xfrm>
                    <a:off x="9745682" y="3156422"/>
                    <a:ext cx="1588870" cy="6866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AU" sz="1199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03D8693-44CC-4DB6-B6DD-0D9AAA5D9E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5682" y="3156422"/>
                    <a:ext cx="1588870" cy="68662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t="-64000" r="-13218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8A89A6A-0AEC-2BC4-47F6-2F56C080124B}"/>
                  </a:ext>
                </a:extLst>
              </p:cNvPr>
              <p:cNvSpPr/>
              <p:nvPr/>
            </p:nvSpPr>
            <p:spPr>
              <a:xfrm>
                <a:off x="10575007" y="2456786"/>
                <a:ext cx="59860" cy="598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FF573A6-C8CE-F8F7-FEED-809BAF0A050C}"/>
                  </a:ext>
                </a:extLst>
              </p:cNvPr>
              <p:cNvSpPr/>
              <p:nvPr/>
            </p:nvSpPr>
            <p:spPr>
              <a:xfrm>
                <a:off x="8794101" y="3339306"/>
                <a:ext cx="59860" cy="598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9D43543-763A-58E3-15DC-91B5C5B66974}"/>
                  </a:ext>
                </a:extLst>
              </p:cNvPr>
              <p:cNvSpPr/>
              <p:nvPr/>
            </p:nvSpPr>
            <p:spPr>
              <a:xfrm>
                <a:off x="8321069" y="3496709"/>
                <a:ext cx="59860" cy="598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5842403-2C4E-D971-15FB-FEDFCA997FFC}"/>
                  </a:ext>
                </a:extLst>
              </p:cNvPr>
              <p:cNvSpPr/>
              <p:nvPr/>
            </p:nvSpPr>
            <p:spPr>
              <a:xfrm>
                <a:off x="9450605" y="3414616"/>
                <a:ext cx="59860" cy="598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923D2EF-F450-3820-B14B-51B269D51B13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095" y="2520513"/>
                    <a:ext cx="590271" cy="4157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923D2EF-F450-3820-B14B-51B269D51B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095" y="2520513"/>
                    <a:ext cx="590271" cy="41571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1AD4472-5557-F88D-867E-935138D70653}"/>
                    </a:ext>
                  </a:extLst>
                </p:cNvPr>
                <p:cNvSpPr txBox="1"/>
                <p:nvPr/>
              </p:nvSpPr>
              <p:spPr>
                <a:xfrm>
                  <a:off x="12236888" y="-1455465"/>
                  <a:ext cx="2769813" cy="9892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066" i="1" dirty="0"/>
                    <a:t>Proposal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AU" sz="1066" i="1" dirty="0"/>
                    <a:t> is generated along the line through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1066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66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AU" sz="1066" i="1" dirty="0"/>
                    <a:t>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ctrlPr>
                                <a:rPr lang="en-US" sz="1066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66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AU" sz="1066" i="1" dirty="0"/>
                    <a:t>  </a:t>
                  </a: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1AD4472-5557-F88D-867E-935138D70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6888" y="-1455465"/>
                  <a:ext cx="2769813" cy="98921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D5A9854-9D07-FDEC-4BA2-011A6370B930}"/>
                </a:ext>
              </a:extLst>
            </p:cNvPr>
            <p:cNvSpPr txBox="1"/>
            <p:nvPr/>
          </p:nvSpPr>
          <p:spPr>
            <a:xfrm>
              <a:off x="15830632" y="-2242881"/>
              <a:ext cx="2353810" cy="16470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66" i="1" dirty="0"/>
                <a:t>Project the other two distinct chain orthogonally onto the line and calculate the difference between the projection points</a:t>
              </a:r>
              <a:r>
                <a:rPr lang="en-US" sz="1199" i="1" dirty="0"/>
                <a:t>.</a:t>
              </a:r>
              <a:endParaRPr lang="en-AU" sz="1199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7E0BA8B-6CDA-4B1C-6931-D516E111CB72}"/>
                    </a:ext>
                  </a:extLst>
                </p:cNvPr>
                <p:cNvSpPr txBox="1"/>
                <p:nvPr/>
              </p:nvSpPr>
              <p:spPr>
                <a:xfrm>
                  <a:off x="12236888" y="-4009423"/>
                  <a:ext cx="3057494" cy="9396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066" i="1" dirty="0"/>
                    <a:t>Proposal point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066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066" i="1" dirty="0"/>
                    <a:t> is generated by adding a multiple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sz="1066" i="1" dirty="0"/>
                    <a:t>) of the difference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1066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66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endParaRPr lang="en-AU" sz="1066" i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7E0BA8B-6CDA-4B1C-6931-D516E111C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6888" y="-4009423"/>
                  <a:ext cx="3057494" cy="939636"/>
                </a:xfrm>
                <a:prstGeom prst="rect">
                  <a:avLst/>
                </a:prstGeom>
                <a:blipFill>
                  <a:blip r:embed="rId20"/>
                  <a:stretch>
                    <a:fillRect b="-49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60BC36EE-0C2F-514B-4C0D-CB4E0F6EAE7C}"/>
              </a:ext>
            </a:extLst>
          </p:cNvPr>
          <p:cNvCxnSpPr>
            <a:cxnSpLocks/>
          </p:cNvCxnSpPr>
          <p:nvPr/>
        </p:nvCxnSpPr>
        <p:spPr>
          <a:xfrm>
            <a:off x="4202068" y="5662219"/>
            <a:ext cx="596093" cy="3737"/>
          </a:xfrm>
          <a:prstGeom prst="bentConnector3">
            <a:avLst>
              <a:gd name="adj1" fmla="val -1133"/>
            </a:avLst>
          </a:prstGeom>
          <a:ln w="28575">
            <a:headEnd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2D7535C-C133-4384-3B93-53EC16484AB5}"/>
              </a:ext>
            </a:extLst>
          </p:cNvPr>
          <p:cNvCxnSpPr>
            <a:cxnSpLocks/>
            <a:stCxn id="69" idx="3"/>
          </p:cNvCxnSpPr>
          <p:nvPr/>
        </p:nvCxnSpPr>
        <p:spPr>
          <a:xfrm rot="10800000" flipV="1">
            <a:off x="4411045" y="3282475"/>
            <a:ext cx="387117" cy="2379744"/>
          </a:xfrm>
          <a:prstGeom prst="bentConnector2">
            <a:avLst/>
          </a:prstGeom>
          <a:ln w="28575">
            <a:headEnd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666BDEB-2C40-2180-31C7-C26DBFFE4E52}"/>
              </a:ext>
            </a:extLst>
          </p:cNvPr>
          <p:cNvSpPr txBox="1"/>
          <p:nvPr/>
        </p:nvSpPr>
        <p:spPr>
          <a:xfrm>
            <a:off x="-819823" y="2504665"/>
            <a:ext cx="9759705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Adaptive Differential Evolution Markov Chain with Snooker updater (DE-</a:t>
            </a:r>
            <a:r>
              <a:rPr lang="en-US" sz="1199" b="1" dirty="0" err="1">
                <a:latin typeface="Arial" panose="020B0604020202020204" pitchFamily="34" charset="0"/>
                <a:cs typeface="Arial" panose="020B0604020202020204" pitchFamily="34" charset="0"/>
              </a:rPr>
              <a:t>MCzS</a:t>
            </a:r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968DFDC-E0CA-1176-849A-11A0A8941925}"/>
              </a:ext>
            </a:extLst>
          </p:cNvPr>
          <p:cNvGrpSpPr/>
          <p:nvPr/>
        </p:nvGrpSpPr>
        <p:grpSpPr>
          <a:xfrm>
            <a:off x="3895847" y="9592057"/>
            <a:ext cx="2248149" cy="1693149"/>
            <a:chOff x="2804650" y="9040619"/>
            <a:chExt cx="2248149" cy="1693149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B0DAC164-F878-FCB8-8F5E-EA7209F3C7BA}"/>
                </a:ext>
              </a:extLst>
            </p:cNvPr>
            <p:cNvSpPr/>
            <p:nvPr/>
          </p:nvSpPr>
          <p:spPr>
            <a:xfrm>
              <a:off x="2899715" y="9040619"/>
              <a:ext cx="2153084" cy="1690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AFB07B2-C9FA-994B-F381-65DEA26319CD}"/>
                </a:ext>
              </a:extLst>
            </p:cNvPr>
            <p:cNvSpPr txBox="1"/>
            <p:nvPr/>
          </p:nvSpPr>
          <p:spPr>
            <a:xfrm>
              <a:off x="3138518" y="9135514"/>
              <a:ext cx="1755703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Posterior distribution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D142E08-4F23-1097-08C6-DAB5F100120B}"/>
                </a:ext>
              </a:extLst>
            </p:cNvPr>
            <p:cNvGrpSpPr/>
            <p:nvPr/>
          </p:nvGrpSpPr>
          <p:grpSpPr>
            <a:xfrm>
              <a:off x="2804650" y="9389942"/>
              <a:ext cx="2206239" cy="1343826"/>
              <a:chOff x="5336316" y="415241"/>
              <a:chExt cx="2206239" cy="1343826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2B79BA16-E7F1-6593-EAE5-F4DB5D4C258B}"/>
                  </a:ext>
                </a:extLst>
              </p:cNvPr>
              <p:cNvGrpSpPr/>
              <p:nvPr/>
            </p:nvGrpSpPr>
            <p:grpSpPr>
              <a:xfrm>
                <a:off x="5797360" y="659811"/>
                <a:ext cx="1421126" cy="993024"/>
                <a:chOff x="2728274" y="9115891"/>
                <a:chExt cx="2276601" cy="1338949"/>
              </a:xfrm>
            </p:grpSpPr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3B45A73B-AB21-4F9B-DB2B-D9BD03F72A8F}"/>
                    </a:ext>
                  </a:extLst>
                </p:cNvPr>
                <p:cNvCxnSpPr/>
                <p:nvPr/>
              </p:nvCxnSpPr>
              <p:spPr>
                <a:xfrm flipV="1">
                  <a:off x="2728274" y="9115891"/>
                  <a:ext cx="0" cy="133455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E62E6791-160A-5438-6383-A1964D92E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8274" y="10450446"/>
                  <a:ext cx="227660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D6A703F3-7E80-2326-0EB2-EF024E6FBBE4}"/>
                    </a:ext>
                  </a:extLst>
                </p:cNvPr>
                <p:cNvSpPr/>
                <p:nvPr/>
              </p:nvSpPr>
              <p:spPr>
                <a:xfrm>
                  <a:off x="2756920" y="9327604"/>
                  <a:ext cx="2103120" cy="1127236"/>
                </a:xfrm>
                <a:custGeom>
                  <a:avLst/>
                  <a:gdLst>
                    <a:gd name="connsiteX0" fmla="*/ 0 w 2103120"/>
                    <a:gd name="connsiteY0" fmla="*/ 1106916 h 1127236"/>
                    <a:gd name="connsiteX1" fmla="*/ 172720 w 2103120"/>
                    <a:gd name="connsiteY1" fmla="*/ 497316 h 1127236"/>
                    <a:gd name="connsiteX2" fmla="*/ 335280 w 2103120"/>
                    <a:gd name="connsiteY2" fmla="*/ 70596 h 1127236"/>
                    <a:gd name="connsiteX3" fmla="*/ 508000 w 2103120"/>
                    <a:gd name="connsiteY3" fmla="*/ 19796 h 1127236"/>
                    <a:gd name="connsiteX4" fmla="*/ 660400 w 2103120"/>
                    <a:gd name="connsiteY4" fmla="*/ 273796 h 1127236"/>
                    <a:gd name="connsiteX5" fmla="*/ 914400 w 2103120"/>
                    <a:gd name="connsiteY5" fmla="*/ 619236 h 1127236"/>
                    <a:gd name="connsiteX6" fmla="*/ 1615440 w 2103120"/>
                    <a:gd name="connsiteY6" fmla="*/ 964676 h 1127236"/>
                    <a:gd name="connsiteX7" fmla="*/ 2103120 w 2103120"/>
                    <a:gd name="connsiteY7" fmla="*/ 1127236 h 1127236"/>
                    <a:gd name="connsiteX8" fmla="*/ 2103120 w 2103120"/>
                    <a:gd name="connsiteY8" fmla="*/ 1127236 h 1127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03120" h="1127236">
                      <a:moveTo>
                        <a:pt x="0" y="1106916"/>
                      </a:moveTo>
                      <a:cubicBezTo>
                        <a:pt x="58420" y="888476"/>
                        <a:pt x="116840" y="670036"/>
                        <a:pt x="172720" y="497316"/>
                      </a:cubicBezTo>
                      <a:cubicBezTo>
                        <a:pt x="228600" y="324596"/>
                        <a:pt x="279400" y="150183"/>
                        <a:pt x="335280" y="70596"/>
                      </a:cubicBezTo>
                      <a:cubicBezTo>
                        <a:pt x="391160" y="-8991"/>
                        <a:pt x="453813" y="-14071"/>
                        <a:pt x="508000" y="19796"/>
                      </a:cubicBezTo>
                      <a:cubicBezTo>
                        <a:pt x="562187" y="53663"/>
                        <a:pt x="592667" y="173889"/>
                        <a:pt x="660400" y="273796"/>
                      </a:cubicBezTo>
                      <a:cubicBezTo>
                        <a:pt x="728133" y="373703"/>
                        <a:pt x="755227" y="504089"/>
                        <a:pt x="914400" y="619236"/>
                      </a:cubicBezTo>
                      <a:cubicBezTo>
                        <a:pt x="1073573" y="734383"/>
                        <a:pt x="1417320" y="880009"/>
                        <a:pt x="1615440" y="964676"/>
                      </a:cubicBezTo>
                      <a:cubicBezTo>
                        <a:pt x="1813560" y="1049343"/>
                        <a:pt x="2103120" y="1127236"/>
                        <a:pt x="2103120" y="1127236"/>
                      </a:cubicBezTo>
                      <a:lnTo>
                        <a:pt x="2103120" y="112723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3061E4A9-9403-9647-B298-E9282D19F652}"/>
                      </a:ext>
                    </a:extLst>
                  </p:cNvPr>
                  <p:cNvSpPr txBox="1"/>
                  <p:nvPr/>
                </p:nvSpPr>
                <p:spPr>
                  <a:xfrm>
                    <a:off x="7122083" y="1482068"/>
                    <a:ext cx="42047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AU" sz="1200" dirty="0"/>
                  </a:p>
                </p:txBody>
              </p:sp>
            </mc:Choice>
            <mc:Fallback xmlns="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3061E4A9-9403-9647-B298-E9282D19F6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2083" y="1482068"/>
                    <a:ext cx="420472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894DC6D8-4468-680F-322F-4B72867E1B7F}"/>
                      </a:ext>
                    </a:extLst>
                  </p:cNvPr>
                  <p:cNvSpPr txBox="1"/>
                  <p:nvPr/>
                </p:nvSpPr>
                <p:spPr>
                  <a:xfrm>
                    <a:off x="5336316" y="415241"/>
                    <a:ext cx="875711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1200" dirty="0"/>
                  </a:p>
                </p:txBody>
              </p:sp>
            </mc:Choice>
            <mc:Fallback xmlns="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894DC6D8-4468-680F-322F-4B72867E1B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6316" y="415241"/>
                    <a:ext cx="875711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1649811-9595-97B6-FACC-268966B930CF}"/>
              </a:ext>
            </a:extLst>
          </p:cNvPr>
          <p:cNvGrpSpPr/>
          <p:nvPr/>
        </p:nvGrpSpPr>
        <p:grpSpPr>
          <a:xfrm>
            <a:off x="925543" y="434668"/>
            <a:ext cx="2153084" cy="1704984"/>
            <a:chOff x="-899593" y="215411"/>
            <a:chExt cx="2153084" cy="1704984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C3853EF-FC35-D150-8945-79C63885C13A}"/>
                </a:ext>
              </a:extLst>
            </p:cNvPr>
            <p:cNvSpPr/>
            <p:nvPr/>
          </p:nvSpPr>
          <p:spPr>
            <a:xfrm>
              <a:off x="-899593" y="215411"/>
              <a:ext cx="2153084" cy="1690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99633563-D9EB-0994-216A-36D2A26C597D}"/>
                </a:ext>
              </a:extLst>
            </p:cNvPr>
            <p:cNvGrpSpPr/>
            <p:nvPr/>
          </p:nvGrpSpPr>
          <p:grpSpPr>
            <a:xfrm>
              <a:off x="-899593" y="547632"/>
              <a:ext cx="2153084" cy="1372763"/>
              <a:chOff x="894945" y="483589"/>
              <a:chExt cx="2153084" cy="1372763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C5858E3-9AD0-0C5A-E9BD-D9F683D24E64}"/>
                  </a:ext>
                </a:extLst>
              </p:cNvPr>
              <p:cNvGrpSpPr/>
              <p:nvPr/>
            </p:nvGrpSpPr>
            <p:grpSpPr>
              <a:xfrm>
                <a:off x="1323105" y="737499"/>
                <a:ext cx="1405169" cy="965187"/>
                <a:chOff x="1323105" y="368131"/>
                <a:chExt cx="2276601" cy="1334555"/>
              </a:xfrm>
            </p:grpSpPr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9CA47786-9970-3F5A-E162-1BC184812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23105" y="368131"/>
                  <a:ext cx="0" cy="133455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5479A970-8331-48C4-D9A1-F65B283C6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3105" y="1702686"/>
                  <a:ext cx="227660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6BA07A6-4E16-C93A-11B0-DCA8626CA94C}"/>
                    </a:ext>
                  </a:extLst>
                </p:cNvPr>
                <p:cNvSpPr/>
                <p:nvPr/>
              </p:nvSpPr>
              <p:spPr>
                <a:xfrm>
                  <a:off x="1333499" y="576307"/>
                  <a:ext cx="2019297" cy="1126378"/>
                </a:xfrm>
                <a:custGeom>
                  <a:avLst/>
                  <a:gdLst>
                    <a:gd name="connsiteX0" fmla="*/ 0 w 1699260"/>
                    <a:gd name="connsiteY0" fmla="*/ 1092473 h 1092473"/>
                    <a:gd name="connsiteX1" fmla="*/ 312420 w 1699260"/>
                    <a:gd name="connsiteY1" fmla="*/ 886733 h 1092473"/>
                    <a:gd name="connsiteX2" fmla="*/ 678180 w 1699260"/>
                    <a:gd name="connsiteY2" fmla="*/ 101873 h 1092473"/>
                    <a:gd name="connsiteX3" fmla="*/ 891540 w 1699260"/>
                    <a:gd name="connsiteY3" fmla="*/ 40913 h 1092473"/>
                    <a:gd name="connsiteX4" fmla="*/ 1104900 w 1699260"/>
                    <a:gd name="connsiteY4" fmla="*/ 391433 h 1092473"/>
                    <a:gd name="connsiteX5" fmla="*/ 1371600 w 1699260"/>
                    <a:gd name="connsiteY5" fmla="*/ 901973 h 1092473"/>
                    <a:gd name="connsiteX6" fmla="*/ 1699260 w 1699260"/>
                    <a:gd name="connsiteY6" fmla="*/ 1084853 h 1092473"/>
                    <a:gd name="connsiteX7" fmla="*/ 1699260 w 1699260"/>
                    <a:gd name="connsiteY7" fmla="*/ 1084853 h 1092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99260" h="1092473">
                      <a:moveTo>
                        <a:pt x="0" y="1092473"/>
                      </a:moveTo>
                      <a:cubicBezTo>
                        <a:pt x="99695" y="1072153"/>
                        <a:pt x="199390" y="1051833"/>
                        <a:pt x="312420" y="886733"/>
                      </a:cubicBezTo>
                      <a:cubicBezTo>
                        <a:pt x="425450" y="721633"/>
                        <a:pt x="581660" y="242843"/>
                        <a:pt x="678180" y="101873"/>
                      </a:cubicBezTo>
                      <a:cubicBezTo>
                        <a:pt x="774700" y="-39097"/>
                        <a:pt x="820420" y="-7347"/>
                        <a:pt x="891540" y="40913"/>
                      </a:cubicBezTo>
                      <a:cubicBezTo>
                        <a:pt x="962660" y="89173"/>
                        <a:pt x="1024890" y="247923"/>
                        <a:pt x="1104900" y="391433"/>
                      </a:cubicBezTo>
                      <a:cubicBezTo>
                        <a:pt x="1184910" y="534943"/>
                        <a:pt x="1272540" y="786403"/>
                        <a:pt x="1371600" y="901973"/>
                      </a:cubicBezTo>
                      <a:cubicBezTo>
                        <a:pt x="1470660" y="1017543"/>
                        <a:pt x="1699260" y="1084853"/>
                        <a:pt x="1699260" y="1084853"/>
                      </a:cubicBezTo>
                      <a:lnTo>
                        <a:pt x="1699260" y="1084853"/>
                      </a:ln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AE58B08E-8581-BDEC-9083-66BD603F6BB7}"/>
                      </a:ext>
                    </a:extLst>
                  </p:cNvPr>
                  <p:cNvSpPr txBox="1"/>
                  <p:nvPr/>
                </p:nvSpPr>
                <p:spPr>
                  <a:xfrm>
                    <a:off x="894945" y="483589"/>
                    <a:ext cx="875711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AE58B08E-8581-BDEC-9083-66BD603F6B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45" y="483589"/>
                    <a:ext cx="875711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EFAC0E31-D747-3A2A-2F8A-8B667E175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627557" y="1579353"/>
                    <a:ext cx="42047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AU" sz="1200" dirty="0"/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EFAC0E31-D747-3A2A-2F8A-8B667E1754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557" y="1579353"/>
                    <a:ext cx="420472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298C31A-E335-0BB1-7941-0270A4DFDA4A}"/>
                </a:ext>
              </a:extLst>
            </p:cNvPr>
            <p:cNvSpPr txBox="1"/>
            <p:nvPr/>
          </p:nvSpPr>
          <p:spPr>
            <a:xfrm>
              <a:off x="-712448" y="286278"/>
              <a:ext cx="1755703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Prior distribution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3D234CA-EE52-1D4D-E741-38A8AD3CC9C5}"/>
              </a:ext>
            </a:extLst>
          </p:cNvPr>
          <p:cNvGrpSpPr/>
          <p:nvPr/>
        </p:nvGrpSpPr>
        <p:grpSpPr>
          <a:xfrm>
            <a:off x="6210776" y="1261022"/>
            <a:ext cx="2225858" cy="859063"/>
            <a:chOff x="6085347" y="780197"/>
            <a:chExt cx="2225858" cy="859063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9E19414-6BD3-F6F8-1AA2-40DF74E8C558}"/>
                </a:ext>
              </a:extLst>
            </p:cNvPr>
            <p:cNvSpPr/>
            <p:nvPr/>
          </p:nvSpPr>
          <p:spPr>
            <a:xfrm>
              <a:off x="6085347" y="780197"/>
              <a:ext cx="2225858" cy="8590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089337F-F938-F9A9-6E86-1E7BECB485A9}"/>
                </a:ext>
              </a:extLst>
            </p:cNvPr>
            <p:cNvSpPr txBox="1"/>
            <p:nvPr/>
          </p:nvSpPr>
          <p:spPr>
            <a:xfrm>
              <a:off x="6097497" y="821326"/>
              <a:ext cx="2213708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Model Likelihood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D137BDCE-8108-5FC7-B49E-C3147EA0D285}"/>
                    </a:ext>
                  </a:extLst>
                </p:cNvPr>
                <p:cNvSpPr txBox="1"/>
                <p:nvPr/>
              </p:nvSpPr>
              <p:spPr>
                <a:xfrm>
                  <a:off x="6085347" y="1088482"/>
                  <a:ext cx="2225858" cy="4548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𝐿𝑃</m:t>
                                </m:r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9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99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199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AU" sz="1199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D137BDCE-8108-5FC7-B49E-C3147EA0D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347" y="1088482"/>
                  <a:ext cx="2225858" cy="454868"/>
                </a:xfrm>
                <a:prstGeom prst="rect">
                  <a:avLst/>
                </a:prstGeom>
                <a:blipFill>
                  <a:blip r:embed="rId24"/>
                  <a:stretch>
                    <a:fillRect t="-141333" r="-3288" b="-208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B76CA40-6B63-58CC-EE24-FFBA2914E75B}"/>
              </a:ext>
            </a:extLst>
          </p:cNvPr>
          <p:cNvGrpSpPr/>
          <p:nvPr/>
        </p:nvGrpSpPr>
        <p:grpSpPr>
          <a:xfrm>
            <a:off x="3510415" y="1396739"/>
            <a:ext cx="2234164" cy="740502"/>
            <a:chOff x="3347494" y="780198"/>
            <a:chExt cx="2234164" cy="740502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DFDDAD5-DA04-BE90-7D61-78810002D10D}"/>
                </a:ext>
              </a:extLst>
            </p:cNvPr>
            <p:cNvSpPr/>
            <p:nvPr/>
          </p:nvSpPr>
          <p:spPr>
            <a:xfrm>
              <a:off x="3347494" y="780198"/>
              <a:ext cx="2225858" cy="7405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0C602111-C164-E2DB-BDCF-FE8CACF3FAC7}"/>
                    </a:ext>
                  </a:extLst>
                </p:cNvPr>
                <p:cNvSpPr txBox="1"/>
                <p:nvPr/>
              </p:nvSpPr>
              <p:spPr>
                <a:xfrm>
                  <a:off x="3355800" y="1163291"/>
                  <a:ext cx="2225858" cy="2768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99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=1, 2,…,</m:t>
                            </m:r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1199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AU" sz="1199" dirty="0"/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0C602111-C164-E2DB-BDCF-FE8CACF3F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00" y="1163291"/>
                  <a:ext cx="2225858" cy="276871"/>
                </a:xfrm>
                <a:prstGeom prst="rect">
                  <a:avLst/>
                </a:prstGeom>
                <a:blipFill>
                  <a:blip r:embed="rId25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706F981-CA09-BBA6-6E9C-0A13B034C965}"/>
                </a:ext>
              </a:extLst>
            </p:cNvPr>
            <p:cNvSpPr txBox="1"/>
            <p:nvPr/>
          </p:nvSpPr>
          <p:spPr>
            <a:xfrm>
              <a:off x="3347494" y="838162"/>
              <a:ext cx="2225858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Observations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ADE0FEFA-E2B1-B04A-155B-D3AFAD02D424}"/>
              </a:ext>
            </a:extLst>
          </p:cNvPr>
          <p:cNvSpPr txBox="1"/>
          <p:nvPr/>
        </p:nvSpPr>
        <p:spPr>
          <a:xfrm>
            <a:off x="6506607" y="432667"/>
            <a:ext cx="1634196" cy="461408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Distribution Fitting Analysis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F0AD1CE-DFDF-FF86-94FF-59739006C3FA}"/>
              </a:ext>
            </a:extLst>
          </p:cNvPr>
          <p:cNvSpPr txBox="1"/>
          <p:nvPr/>
        </p:nvSpPr>
        <p:spPr>
          <a:xfrm>
            <a:off x="-509441" y="1049351"/>
            <a:ext cx="1046767" cy="461408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Prior Knowledge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122750F-27AE-2DDE-0CE3-C6ADDFC72BBF}"/>
              </a:ext>
            </a:extLst>
          </p:cNvPr>
          <p:cNvCxnSpPr>
            <a:stCxn id="258" idx="3"/>
            <a:endCxn id="253" idx="1"/>
          </p:cNvCxnSpPr>
          <p:nvPr/>
        </p:nvCxnSpPr>
        <p:spPr>
          <a:xfrm>
            <a:off x="537326" y="1280055"/>
            <a:ext cx="388217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E245B06-60DD-BD40-291E-2E1EEE7C14E5}"/>
              </a:ext>
            </a:extLst>
          </p:cNvPr>
          <p:cNvCxnSpPr>
            <a:cxnSpLocks/>
            <a:stCxn id="257" idx="2"/>
            <a:endCxn id="249" idx="0"/>
          </p:cNvCxnSpPr>
          <p:nvPr/>
        </p:nvCxnSpPr>
        <p:spPr>
          <a:xfrm>
            <a:off x="7323705" y="894075"/>
            <a:ext cx="0" cy="36694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DB66B35A-134F-2CFF-366D-A2481F8A9E98}"/>
              </a:ext>
            </a:extLst>
          </p:cNvPr>
          <p:cNvCxnSpPr>
            <a:cxnSpLocks/>
          </p:cNvCxnSpPr>
          <p:nvPr/>
        </p:nvCxnSpPr>
        <p:spPr>
          <a:xfrm>
            <a:off x="1984002" y="2121470"/>
            <a:ext cx="6537" cy="287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CAFB7CC-39D8-EA78-AFED-C34B77B45B1B}"/>
              </a:ext>
            </a:extLst>
          </p:cNvPr>
          <p:cNvCxnSpPr>
            <a:cxnSpLocks/>
          </p:cNvCxnSpPr>
          <p:nvPr/>
        </p:nvCxnSpPr>
        <p:spPr>
          <a:xfrm>
            <a:off x="4641433" y="2120523"/>
            <a:ext cx="6537" cy="287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33549CB-F9BE-AF97-F24D-7D8A44EF7461}"/>
              </a:ext>
            </a:extLst>
          </p:cNvPr>
          <p:cNvCxnSpPr>
            <a:cxnSpLocks/>
          </p:cNvCxnSpPr>
          <p:nvPr/>
        </p:nvCxnSpPr>
        <p:spPr>
          <a:xfrm>
            <a:off x="7306610" y="2139612"/>
            <a:ext cx="6537" cy="287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C826DBD8-7FA4-A81A-F839-188455F7DB7B}"/>
              </a:ext>
            </a:extLst>
          </p:cNvPr>
          <p:cNvCxnSpPr>
            <a:cxnSpLocks/>
          </p:cNvCxnSpPr>
          <p:nvPr/>
        </p:nvCxnSpPr>
        <p:spPr>
          <a:xfrm>
            <a:off x="2695659" y="9325536"/>
            <a:ext cx="6537" cy="287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3E93C171-7A48-31FA-160E-3F4021C2CFB8}"/>
              </a:ext>
            </a:extLst>
          </p:cNvPr>
          <p:cNvSpPr txBox="1"/>
          <p:nvPr/>
        </p:nvSpPr>
        <p:spPr>
          <a:xfrm>
            <a:off x="2106797" y="9620029"/>
            <a:ext cx="1190797" cy="461408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MCMC</a:t>
            </a:r>
          </a:p>
          <a:p>
            <a:pPr algn="ctr"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20615977-64E7-171A-A0AD-79B9125A096F}"/>
              </a:ext>
            </a:extLst>
          </p:cNvPr>
          <p:cNvCxnSpPr>
            <a:cxnSpLocks/>
            <a:stCxn id="284" idx="2"/>
            <a:endCxn id="255" idx="1"/>
          </p:cNvCxnSpPr>
          <p:nvPr/>
        </p:nvCxnSpPr>
        <p:spPr>
          <a:xfrm rot="16200000" flipH="1">
            <a:off x="3168550" y="9615083"/>
            <a:ext cx="356008" cy="1288716"/>
          </a:xfrm>
          <a:prstGeom prst="bentConnector2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5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B4284D1-2871-635D-EFB0-E27815215B00}"/>
              </a:ext>
            </a:extLst>
          </p:cNvPr>
          <p:cNvGrpSpPr/>
          <p:nvPr/>
        </p:nvGrpSpPr>
        <p:grpSpPr>
          <a:xfrm>
            <a:off x="853920" y="4088380"/>
            <a:ext cx="3916536" cy="2054398"/>
            <a:chOff x="1282133" y="1439564"/>
            <a:chExt cx="5880546" cy="3084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3A8A630-6038-216A-AB22-AD2B51CD0E0C}"/>
                </a:ext>
              </a:extLst>
            </p:cNvPr>
            <p:cNvGrpSpPr/>
            <p:nvPr/>
          </p:nvGrpSpPr>
          <p:grpSpPr>
            <a:xfrm>
              <a:off x="2389850" y="1449162"/>
              <a:ext cx="3550528" cy="2377425"/>
              <a:chOff x="7784024" y="1995332"/>
              <a:chExt cx="3550528" cy="2377425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B4B7A52F-FFC0-047E-55B2-02421E7A3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0598" y="2339979"/>
                <a:ext cx="2353809" cy="203277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0BF634AE-922C-64CD-C6F5-51A2BC2AF6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4441" y="1995332"/>
                    <a:ext cx="645288" cy="47164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0BF634AE-922C-64CD-C6F5-51A2BC2AF6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4441" y="1995332"/>
                    <a:ext cx="645288" cy="47164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FB5B4CB-BA43-8613-0582-36F58B25E62F}"/>
                      </a:ext>
                    </a:extLst>
                  </p:cNvPr>
                  <p:cNvSpPr txBox="1"/>
                  <p:nvPr/>
                </p:nvSpPr>
                <p:spPr>
                  <a:xfrm>
                    <a:off x="9060688" y="2920555"/>
                    <a:ext cx="648105" cy="4857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FB5B4CB-BA43-8613-0582-36F58B25E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0688" y="2920555"/>
                    <a:ext cx="648105" cy="4857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3BE18F9-AD52-9983-C28C-F69D50700475}"/>
                      </a:ext>
                    </a:extLst>
                  </p:cNvPr>
                  <p:cNvSpPr txBox="1"/>
                  <p:nvPr/>
                </p:nvSpPr>
                <p:spPr>
                  <a:xfrm>
                    <a:off x="8347825" y="2898371"/>
                    <a:ext cx="767587" cy="4826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3BE18F9-AD52-9983-C28C-F69D507004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7825" y="2898371"/>
                    <a:ext cx="767587" cy="4826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0F516D9-783B-77AB-CE14-0B2697762094}"/>
                      </a:ext>
                    </a:extLst>
                  </p:cNvPr>
                  <p:cNvSpPr txBox="1"/>
                  <p:nvPr/>
                </p:nvSpPr>
                <p:spPr>
                  <a:xfrm>
                    <a:off x="7784024" y="3204663"/>
                    <a:ext cx="713323" cy="48291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0F516D9-783B-77AB-CE14-0B26977620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4024" y="3204663"/>
                    <a:ext cx="713323" cy="48291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A50D2FF-F18C-90EF-92A7-9C238B5D5177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>
                <a:off x="8802867" y="3348072"/>
                <a:ext cx="336645" cy="39017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B52B5E6-2B9D-CBBE-ED8D-854FB2CB13B9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>
                <a:off x="8372163" y="3547803"/>
                <a:ext cx="421938" cy="4768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819804D-FAD5-75EB-499F-3CA7C2D0D7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2867" y="3724197"/>
                <a:ext cx="361874" cy="315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87BF43B-511B-203E-103D-97E1448FE5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5471" y="2853616"/>
                <a:ext cx="668623" cy="5804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B00517C-8BD8-982B-9E1C-A62825B8243B}"/>
                      </a:ext>
                    </a:extLst>
                  </p:cNvPr>
                  <p:cNvSpPr txBox="1"/>
                  <p:nvPr/>
                </p:nvSpPr>
                <p:spPr>
                  <a:xfrm>
                    <a:off x="8759190" y="3821048"/>
                    <a:ext cx="1588870" cy="4157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B00517C-8BD8-982B-9E1C-A62825B824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9190" y="3821048"/>
                    <a:ext cx="1588870" cy="4157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494EF23-FF60-21B4-97D1-B029739C9B4B}"/>
                      </a:ext>
                    </a:extLst>
                  </p:cNvPr>
                  <p:cNvSpPr txBox="1"/>
                  <p:nvPr/>
                </p:nvSpPr>
                <p:spPr>
                  <a:xfrm>
                    <a:off x="9745682" y="3156422"/>
                    <a:ext cx="1588870" cy="6866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AU" sz="1199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494EF23-FF60-21B4-97D1-B029739C9B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5682" y="3156422"/>
                    <a:ext cx="1588870" cy="68662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4000" r="-13218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1D12F73-BCC8-C161-CC93-7AD226542C8C}"/>
                  </a:ext>
                </a:extLst>
              </p:cNvPr>
              <p:cNvSpPr/>
              <p:nvPr/>
            </p:nvSpPr>
            <p:spPr>
              <a:xfrm>
                <a:off x="10575007" y="2456786"/>
                <a:ext cx="59860" cy="598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5234615-9F9E-83D7-7D20-05EC4AA3974C}"/>
                  </a:ext>
                </a:extLst>
              </p:cNvPr>
              <p:cNvSpPr/>
              <p:nvPr/>
            </p:nvSpPr>
            <p:spPr>
              <a:xfrm>
                <a:off x="8794101" y="3339306"/>
                <a:ext cx="59860" cy="598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9BA9A3A-FCA1-A9D6-C281-BB399823CD57}"/>
                  </a:ext>
                </a:extLst>
              </p:cNvPr>
              <p:cNvSpPr/>
              <p:nvPr/>
            </p:nvSpPr>
            <p:spPr>
              <a:xfrm>
                <a:off x="8321069" y="3496709"/>
                <a:ext cx="59860" cy="598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A229FC4-9BEC-D539-84A3-64D32F34BBD7}"/>
                  </a:ext>
                </a:extLst>
              </p:cNvPr>
              <p:cNvSpPr/>
              <p:nvPr/>
            </p:nvSpPr>
            <p:spPr>
              <a:xfrm>
                <a:off x="9450605" y="3414616"/>
                <a:ext cx="59860" cy="598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937B18E-7F2C-CF67-0F64-5D0FFECD8761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095" y="2520513"/>
                    <a:ext cx="590271" cy="4157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937B18E-7F2C-CF67-0F64-5D0FFECD8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095" y="2520513"/>
                    <a:ext cx="590271" cy="41571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2951676-DF51-9BCF-0049-33CC1CCD6F5A}"/>
                    </a:ext>
                  </a:extLst>
                </p:cNvPr>
                <p:cNvSpPr txBox="1"/>
                <p:nvPr/>
              </p:nvSpPr>
              <p:spPr>
                <a:xfrm>
                  <a:off x="1282133" y="3900412"/>
                  <a:ext cx="2649787" cy="6237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932" i="1" dirty="0"/>
                    <a:t>Proposal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AU" sz="932" i="1" dirty="0"/>
                    <a:t> is generated along the line through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93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32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AU" sz="932" i="1" dirty="0"/>
                    <a:t>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ctrlPr>
                                <a:rPr lang="en-US" sz="93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32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AU" sz="932" i="1" dirty="0"/>
                    <a:t> 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2951676-DF51-9BCF-0049-33CC1CCD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133" y="3900412"/>
                  <a:ext cx="2649787" cy="623762"/>
                </a:xfrm>
                <a:prstGeom prst="rect">
                  <a:avLst/>
                </a:prstGeom>
                <a:blipFill>
                  <a:blip r:embed="rId9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65D32E-AE1C-ECE7-B89F-65346D957B46}"/>
                </a:ext>
              </a:extLst>
            </p:cNvPr>
            <p:cNvSpPr txBox="1"/>
            <p:nvPr/>
          </p:nvSpPr>
          <p:spPr>
            <a:xfrm>
              <a:off x="4808870" y="3303368"/>
              <a:ext cx="2353809" cy="1215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32" i="1" dirty="0"/>
                <a:t>Project the other two distinct chain orthogonally onto the line and calculate the difference between the projection points.</a:t>
              </a:r>
              <a:endParaRPr lang="en-AU" sz="932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9C97326-CEC7-234D-DC9D-53E38B4C7A73}"/>
                    </a:ext>
                  </a:extLst>
                </p:cNvPr>
                <p:cNvSpPr txBox="1"/>
                <p:nvPr/>
              </p:nvSpPr>
              <p:spPr>
                <a:xfrm>
                  <a:off x="1282133" y="1439564"/>
                  <a:ext cx="3919768" cy="6237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932" i="1" dirty="0"/>
                    <a:t>Proposal point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932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932" i="1" dirty="0"/>
                    <a:t> is generated by adding a multiple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sz="932" i="1" dirty="0"/>
                    <a:t>) of the difference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93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32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endParaRPr lang="en-AU" sz="932" i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9C97326-CEC7-234D-DC9D-53E38B4C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133" y="1439564"/>
                  <a:ext cx="3919768" cy="623762"/>
                </a:xfrm>
                <a:prstGeom prst="rect">
                  <a:avLst/>
                </a:prstGeom>
                <a:blipFill>
                  <a:blip r:embed="rId10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854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B2643C-44A3-9610-2234-1BA07D9EB5DD}"/>
              </a:ext>
            </a:extLst>
          </p:cNvPr>
          <p:cNvGrpSpPr/>
          <p:nvPr/>
        </p:nvGrpSpPr>
        <p:grpSpPr>
          <a:xfrm>
            <a:off x="-1014905" y="1298566"/>
            <a:ext cx="10683261" cy="8229618"/>
            <a:chOff x="-4169585" y="1298565"/>
            <a:chExt cx="10683261" cy="8229618"/>
          </a:xfrm>
        </p:grpSpPr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F3A91C2D-BDC7-0310-B648-99845650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69585" y="1298566"/>
              <a:ext cx="5486411" cy="8229617"/>
            </a:xfrm>
            <a:prstGeom prst="rect">
              <a:avLst/>
            </a:prstGeom>
          </p:spPr>
        </p:pic>
        <p:pic>
          <p:nvPicPr>
            <p:cNvPr id="3" name="Picture 2" descr="A screenshot of a graph&#10;&#10;Description automatically generated">
              <a:extLst>
                <a:ext uri="{FF2B5EF4-FFF2-40B4-BE49-F238E27FC236}">
                  <a16:creationId xmlns:a16="http://schemas.microsoft.com/office/drawing/2014/main" id="{37280206-7D7C-9F5D-407F-D0FE3C01E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"/>
            <a:stretch/>
          </p:blipFill>
          <p:spPr>
            <a:xfrm>
              <a:off x="1194906" y="1298565"/>
              <a:ext cx="5318770" cy="8229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43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9108</TotalTime>
  <Words>346</Words>
  <Application>Microsoft Office PowerPoint</Application>
  <PresentationFormat>B4 (ISO) Paper (250x353 mm)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 Wang</dc:creator>
  <cp:lastModifiedBy>Yanni Wang</cp:lastModifiedBy>
  <cp:revision>11</cp:revision>
  <dcterms:created xsi:type="dcterms:W3CDTF">2024-11-17T07:20:15Z</dcterms:created>
  <dcterms:modified xsi:type="dcterms:W3CDTF">2024-12-01T09:32:13Z</dcterms:modified>
</cp:coreProperties>
</file>