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429" r:id="rId5"/>
    <p:sldId id="426" r:id="rId6"/>
    <p:sldId id="265" r:id="rId7"/>
    <p:sldId id="391" r:id="rId8"/>
    <p:sldId id="427" r:id="rId9"/>
    <p:sldId id="430" r:id="rId10"/>
    <p:sldId id="431" r:id="rId11"/>
  </p:sldIdLst>
  <p:sldSz cx="9144000" cy="6858000" type="screen4x3"/>
  <p:notesSz cx="6858000" cy="92360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9D2E1-A171-1248-AE39-2C3B2584AEF5}" v="9" dt="2020-09-23T18:31:37.991"/>
    <p1510:client id="{E88DA739-117A-4141-A15D-134AFA24469D}" v="3" dt="2020-09-23T19:45:24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0287" autoAdjust="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" userId="643f926e-de78-47a1-a8f3-9a8f817aea20" providerId="ADAL" clId="{E88DA739-117A-4141-A15D-134AFA24469D}"/>
    <pc:docChg chg="custSel mod modSld">
      <pc:chgData name="John" userId="643f926e-de78-47a1-a8f3-9a8f817aea20" providerId="ADAL" clId="{E88DA739-117A-4141-A15D-134AFA24469D}" dt="2020-09-23T20:01:39.283" v="5" actId="1035"/>
      <pc:docMkLst>
        <pc:docMk/>
      </pc:docMkLst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968364920" sldId="265"/>
        </pc:sldMkLst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2484204815" sldId="391"/>
        </pc:sldMkLst>
      </pc:sldChg>
      <pc:sldChg chg="modSp modTransition">
        <pc:chgData name="John" userId="643f926e-de78-47a1-a8f3-9a8f817aea20" providerId="ADAL" clId="{E88DA739-117A-4141-A15D-134AFA24469D}" dt="2020-09-23T20:01:39.283" v="5" actId="1035"/>
        <pc:sldMkLst>
          <pc:docMk/>
          <pc:sldMk cId="1535560320" sldId="426"/>
        </pc:sldMkLst>
        <pc:spChg chg="mod">
          <ac:chgData name="John" userId="643f926e-de78-47a1-a8f3-9a8f817aea20" providerId="ADAL" clId="{E88DA739-117A-4141-A15D-134AFA24469D}" dt="2020-09-23T20:01:39.283" v="5" actId="1035"/>
          <ac:spMkLst>
            <pc:docMk/>
            <pc:sldMk cId="1535560320" sldId="426"/>
            <ac:spMk id="2" creationId="{F403B563-F6B2-4336-9155-54F9022297FE}"/>
          </ac:spMkLst>
        </pc:spChg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254924912" sldId="427"/>
        </pc:sldMkLst>
      </pc:sldChg>
      <pc:sldChg chg="addSp delSp modSp mod modTransition setBg">
        <pc:chgData name="John" userId="643f926e-de78-47a1-a8f3-9a8f817aea20" providerId="ADAL" clId="{E88DA739-117A-4141-A15D-134AFA24469D}" dt="2020-09-23T20:01:33.030" v="4" actId="478"/>
        <pc:sldMkLst>
          <pc:docMk/>
          <pc:sldMk cId="439374365" sldId="429"/>
        </pc:sldMkLst>
        <pc:spChg chg="del mod ord">
          <ac:chgData name="John" userId="643f926e-de78-47a1-a8f3-9a8f817aea20" providerId="ADAL" clId="{E88DA739-117A-4141-A15D-134AFA24469D}" dt="2020-09-23T20:01:33.030" v="4" actId="478"/>
          <ac:spMkLst>
            <pc:docMk/>
            <pc:sldMk cId="439374365" sldId="429"/>
            <ac:spMk id="2" creationId="{48707A33-F2A1-4C82-B4D6-5130CBA2A4DC}"/>
          </ac:spMkLst>
        </pc:spChg>
        <pc:spChg chg="add">
          <ac:chgData name="John" userId="643f926e-de78-47a1-a8f3-9a8f817aea20" providerId="ADAL" clId="{E88DA739-117A-4141-A15D-134AFA24469D}" dt="2020-09-23T20:01:12.657" v="3" actId="26606"/>
          <ac:spMkLst>
            <pc:docMk/>
            <pc:sldMk cId="439374365" sldId="429"/>
            <ac:spMk id="9" creationId="{32BC26D8-82FB-445E-AA49-62A77D7C1EE0}"/>
          </ac:spMkLst>
        </pc:spChg>
        <pc:spChg chg="add">
          <ac:chgData name="John" userId="643f926e-de78-47a1-a8f3-9a8f817aea20" providerId="ADAL" clId="{E88DA739-117A-4141-A15D-134AFA24469D}" dt="2020-09-23T20:01:12.657" v="3" actId="26606"/>
          <ac:spMkLst>
            <pc:docMk/>
            <pc:sldMk cId="439374365" sldId="429"/>
            <ac:spMk id="11" creationId="{CB44330D-EA18-4254-AA95-EB49948539B8}"/>
          </ac:spMkLst>
        </pc:spChg>
        <pc:picChg chg="mod">
          <ac:chgData name="John" userId="643f926e-de78-47a1-a8f3-9a8f817aea20" providerId="ADAL" clId="{E88DA739-117A-4141-A15D-134AFA24469D}" dt="2020-09-23T20:01:12.657" v="3" actId="26606"/>
          <ac:picMkLst>
            <pc:docMk/>
            <pc:sldMk cId="439374365" sldId="429"/>
            <ac:picMk id="4" creationId="{FB3A4714-787F-49E6-8AA0-F17520D0FB21}"/>
          </ac:picMkLst>
        </pc:picChg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548272257" sldId="430"/>
        </pc:sldMkLst>
      </pc:sldChg>
      <pc:sldChg chg="modTransition">
        <pc:chgData name="John" userId="643f926e-de78-47a1-a8f3-9a8f817aea20" providerId="ADAL" clId="{E88DA739-117A-4141-A15D-134AFA24469D}" dt="2020-09-23T19:45:24.070" v="2"/>
        <pc:sldMkLst>
          <pc:docMk/>
          <pc:sldMk cId="3551233221" sldId="43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9B22-0B6E-45B8-B154-F3DBBF495AD7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405F-F63F-474E-9DF7-189FFA2D1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54F4-5288-4ED1-9E70-917F5C628695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592D-B118-4597-920D-55DE54985784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9A49-D02D-4E50-AE6B-B4FFD852BFD7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64203757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743D-9D7B-4010-83B6-2FC2215A9A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C66C-391F-43BA-929E-1A4EE6D0AB44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8170-FD7D-4795-9CD9-D848DC898037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CF86-E90E-42C5-8BC5-01357DA6F93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A5EA-E093-4B57-952D-C65B2FEEA63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8CD7-6234-404F-BFC4-97DA32A985F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158-E9BC-46B7-AC7D-4E8896F7E3AB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E75-9FC4-409E-96E7-25FE4C0533B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0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4E3D-66FC-4474-96F7-DB328AD848A7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CC72-36D5-43CD-9F83-AD2BCE8B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48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B3A4714-787F-49E6-8AA0-F17520D0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6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43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3B563-F6B2-4336-9155-54F90222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DB3EA-0ED6-4158-9EF5-71C4ABA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7" y="1379807"/>
            <a:ext cx="5562600" cy="167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1" dirty="0"/>
              <a:t>Instructor: </a:t>
            </a:r>
            <a:r>
              <a:rPr lang="en-US" sz="2800" dirty="0"/>
              <a:t>John Garcia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 teach advanced data analytics at the University of North Texas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D7EADA-37B3-44D3-AAC0-C3BC3CC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A89EF458-F4B6-49C7-A380-0638F4DB1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73" y="1432658"/>
            <a:ext cx="1336654" cy="1311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F3C993B-595A-4734-B716-69D94F02CF21}"/>
              </a:ext>
            </a:extLst>
          </p:cNvPr>
          <p:cNvSpPr txBox="1">
            <a:spLocks/>
          </p:cNvSpPr>
          <p:nvPr/>
        </p:nvSpPr>
        <p:spPr>
          <a:xfrm>
            <a:off x="76200" y="2865437"/>
            <a:ext cx="899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800" b="1" dirty="0"/>
              <a:t>Project: </a:t>
            </a:r>
            <a:r>
              <a:rPr lang="en-US" sz="2800" dirty="0"/>
              <a:t>We will use R to fit three classification model to a highly imbalanced dataset:</a:t>
            </a:r>
          </a:p>
          <a:p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xmlns="" id="{5D827F7C-76CE-4725-82AE-14C5EAD14E2B}"/>
              </a:ext>
            </a:extLst>
          </p:cNvPr>
          <p:cNvSpPr/>
          <p:nvPr/>
        </p:nvSpPr>
        <p:spPr>
          <a:xfrm>
            <a:off x="1371600" y="3963454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 marL="0" lvl="1" fontAlgn="base">
              <a:spcBef>
                <a:spcPts val="300"/>
              </a:spcBef>
            </a:pPr>
            <a:r>
              <a:rPr lang="en-US" sz="2200" b="1" dirty="0"/>
              <a:t>Decision Tree: </a:t>
            </a:r>
            <a:r>
              <a:rPr lang="en-US" sz="2200" dirty="0"/>
              <a:t>Uses a tree-like model of decisions to arrive at a classification prediction. 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xmlns="" id="{71900687-3E39-45F8-B99A-663E704CC44C}"/>
              </a:ext>
            </a:extLst>
          </p:cNvPr>
          <p:cNvSpPr/>
          <p:nvPr/>
        </p:nvSpPr>
        <p:spPr>
          <a:xfrm>
            <a:off x="1371600" y="4663288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 marL="0" lvl="1" fontAlgn="base">
              <a:spcBef>
                <a:spcPts val="300"/>
              </a:spcBef>
            </a:pPr>
            <a:r>
              <a:rPr lang="en-US" sz="2200" b="1" dirty="0"/>
              <a:t>Naïve Bayes classifier:</a:t>
            </a:r>
            <a:r>
              <a:rPr lang="en-US" sz="2200" dirty="0"/>
              <a:t> Uses Bayes’ theorem to use probability to arrive at a classification prediction. 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xmlns="" id="{DF628A34-CF38-4779-9FF2-111EB60D758E}"/>
              </a:ext>
            </a:extLst>
          </p:cNvPr>
          <p:cNvSpPr/>
          <p:nvPr/>
        </p:nvSpPr>
        <p:spPr>
          <a:xfrm>
            <a:off x="1371600" y="5363121"/>
            <a:ext cx="7405726" cy="556434"/>
          </a:xfrm>
          <a:prstGeom prst="rect">
            <a:avLst/>
          </a:prstGeom>
          <a:solidFill>
            <a:srgbClr val="EEEEEE"/>
          </a:solidFill>
          <a:ln w="12700" cap="flat" cmpd="sng" algn="ctr">
            <a:noFill/>
            <a:prstDash val="solid"/>
          </a:ln>
          <a:effectLst/>
        </p:spPr>
        <p:txBody>
          <a:bodyPr lIns="91440" rIns="45720" anchor="ctr"/>
          <a:lstStyle/>
          <a:p>
            <a:pPr>
              <a:lnSpc>
                <a:spcPct val="90000"/>
              </a:lnSpc>
            </a:pPr>
            <a:r>
              <a:rPr lang="en-US" sz="2200" b="1" dirty="0"/>
              <a:t>Linear Discriminant Analysis</a:t>
            </a:r>
            <a:r>
              <a:rPr lang="en-US" sz="2200" dirty="0"/>
              <a:t>: Finds a linear combination of features that is used to separate the classes.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xmlns="" id="{64FB43AE-B6EE-4D85-B295-A64DF7920485}"/>
              </a:ext>
            </a:extLst>
          </p:cNvPr>
          <p:cNvSpPr/>
          <p:nvPr/>
        </p:nvSpPr>
        <p:spPr>
          <a:xfrm>
            <a:off x="549876" y="3971618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xmlns="" id="{97815023-9C1E-452C-948A-272EB2C7BFA4}"/>
              </a:ext>
            </a:extLst>
          </p:cNvPr>
          <p:cNvSpPr/>
          <p:nvPr/>
        </p:nvSpPr>
        <p:spPr>
          <a:xfrm>
            <a:off x="549876" y="4671452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xmlns="" id="{9118F0AF-F620-4FD2-B258-6CD4A03FEABC}"/>
              </a:ext>
            </a:extLst>
          </p:cNvPr>
          <p:cNvSpPr/>
          <p:nvPr/>
        </p:nvSpPr>
        <p:spPr>
          <a:xfrm>
            <a:off x="549876" y="5371285"/>
            <a:ext cx="721954" cy="556434"/>
          </a:xfrm>
          <a:prstGeom prst="rect">
            <a:avLst/>
          </a:prstGeom>
          <a:solidFill>
            <a:srgbClr val="0085C3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/>
          <a:p>
            <a:pPr algn="ctr"/>
            <a:r>
              <a:rPr lang="en-US" b="1" kern="0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5560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will use R to…..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00646" y="1570746"/>
            <a:ext cx="6647290" cy="3823396"/>
            <a:chOff x="1025718" y="713496"/>
            <a:chExt cx="6647290" cy="3823396"/>
          </a:xfrm>
        </p:grpSpPr>
        <p:sp>
          <p:nvSpPr>
            <p:cNvPr id="4" name="Freeform 3"/>
            <p:cNvSpPr/>
            <p:nvPr/>
          </p:nvSpPr>
          <p:spPr>
            <a:xfrm>
              <a:off x="1025718" y="713496"/>
              <a:ext cx="1053825" cy="1064039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9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Explore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9541" y="713497"/>
              <a:ext cx="5593467" cy="6916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Perform Exploratory Data Analysis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025718" y="1633283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Split Data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9541" y="1633283"/>
              <a:ext cx="5593467" cy="69162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Randomly split our data into a training / test set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025718" y="2553068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bg1"/>
                  </a:solidFill>
                </a:rPr>
                <a:t>Balance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9541" y="2553067"/>
              <a:ext cx="5593467" cy="6916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Apply synthetic balancing techniques to balance the highly imbalanced training dataset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025718" y="3472854"/>
              <a:ext cx="1053825" cy="1064038"/>
            </a:xfrm>
            <a:custGeom>
              <a:avLst/>
              <a:gdLst>
                <a:gd name="connsiteX0" fmla="*/ 0 w 1097794"/>
                <a:gd name="connsiteY0" fmla="*/ 0 h 768456"/>
                <a:gd name="connsiteX1" fmla="*/ 713566 w 1097794"/>
                <a:gd name="connsiteY1" fmla="*/ 0 h 768456"/>
                <a:gd name="connsiteX2" fmla="*/ 1097794 w 1097794"/>
                <a:gd name="connsiteY2" fmla="*/ 384228 h 768456"/>
                <a:gd name="connsiteX3" fmla="*/ 713566 w 1097794"/>
                <a:gd name="connsiteY3" fmla="*/ 768456 h 768456"/>
                <a:gd name="connsiteX4" fmla="*/ 0 w 1097794"/>
                <a:gd name="connsiteY4" fmla="*/ 768456 h 768456"/>
                <a:gd name="connsiteX5" fmla="*/ 384228 w 1097794"/>
                <a:gd name="connsiteY5" fmla="*/ 384228 h 768456"/>
                <a:gd name="connsiteX6" fmla="*/ 0 w 1097794"/>
                <a:gd name="connsiteY6" fmla="*/ 0 h 7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794" h="768456">
                  <a:moveTo>
                    <a:pt x="1097793" y="0"/>
                  </a:moveTo>
                  <a:lnTo>
                    <a:pt x="1097793" y="499496"/>
                  </a:lnTo>
                  <a:lnTo>
                    <a:pt x="548897" y="768456"/>
                  </a:lnTo>
                  <a:lnTo>
                    <a:pt x="1" y="499496"/>
                  </a:lnTo>
                  <a:lnTo>
                    <a:pt x="1" y="0"/>
                  </a:lnTo>
                  <a:lnTo>
                    <a:pt x="548897" y="268960"/>
                  </a:lnTo>
                  <a:lnTo>
                    <a:pt x="10977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390578" rIns="6350" bIns="390578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Train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9541" y="3472853"/>
              <a:ext cx="5593467" cy="69162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897" tIns="39913" rIns="39913" bIns="39914" numCol="1" spcCol="1270" anchor="ctr" anchorCtr="0">
              <a:noAutofit/>
            </a:bodyPr>
            <a:lstStyle/>
            <a:p>
              <a:pPr marL="331788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Train our three classification models.</a:t>
              </a: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77475485-935D-41CD-A61A-8CB07C2904FC}"/>
              </a:ext>
            </a:extLst>
          </p:cNvPr>
          <p:cNvSpPr/>
          <p:nvPr/>
        </p:nvSpPr>
        <p:spPr>
          <a:xfrm>
            <a:off x="1200644" y="5241516"/>
            <a:ext cx="1053825" cy="1064038"/>
          </a:xfrm>
          <a:custGeom>
            <a:avLst/>
            <a:gdLst>
              <a:gd name="connsiteX0" fmla="*/ 0 w 1097794"/>
              <a:gd name="connsiteY0" fmla="*/ 0 h 768456"/>
              <a:gd name="connsiteX1" fmla="*/ 713566 w 1097794"/>
              <a:gd name="connsiteY1" fmla="*/ 0 h 768456"/>
              <a:gd name="connsiteX2" fmla="*/ 1097794 w 1097794"/>
              <a:gd name="connsiteY2" fmla="*/ 384228 h 768456"/>
              <a:gd name="connsiteX3" fmla="*/ 713566 w 1097794"/>
              <a:gd name="connsiteY3" fmla="*/ 768456 h 768456"/>
              <a:gd name="connsiteX4" fmla="*/ 0 w 1097794"/>
              <a:gd name="connsiteY4" fmla="*/ 768456 h 768456"/>
              <a:gd name="connsiteX5" fmla="*/ 384228 w 1097794"/>
              <a:gd name="connsiteY5" fmla="*/ 384228 h 768456"/>
              <a:gd name="connsiteX6" fmla="*/ 0 w 1097794"/>
              <a:gd name="connsiteY6" fmla="*/ 0 h 7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794" h="768456">
                <a:moveTo>
                  <a:pt x="1097793" y="0"/>
                </a:moveTo>
                <a:lnTo>
                  <a:pt x="1097793" y="499496"/>
                </a:lnTo>
                <a:lnTo>
                  <a:pt x="548897" y="768456"/>
                </a:lnTo>
                <a:lnTo>
                  <a:pt x="1" y="499496"/>
                </a:lnTo>
                <a:lnTo>
                  <a:pt x="1" y="0"/>
                </a:lnTo>
                <a:lnTo>
                  <a:pt x="548897" y="268960"/>
                </a:lnTo>
                <a:lnTo>
                  <a:pt x="109779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1" tIns="390578" rIns="6350" bIns="390578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</a:rPr>
              <a:t>Evaluate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29A0AA-A3FF-4151-81FF-31D5F2A3E6AE}"/>
              </a:ext>
            </a:extLst>
          </p:cNvPr>
          <p:cNvSpPr/>
          <p:nvPr/>
        </p:nvSpPr>
        <p:spPr>
          <a:xfrm>
            <a:off x="2254467" y="5241515"/>
            <a:ext cx="5593467" cy="691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897" tIns="39913" rIns="39913" bIns="39914" numCol="1" spcCol="1270" anchor="ctr" anchorCtr="0">
            <a:noAutofit/>
          </a:bodyPr>
          <a:lstStyle/>
          <a:p>
            <a:pPr marL="331788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bg1"/>
                </a:solidFill>
              </a:rPr>
              <a:t>Evaluate their performance on the test data set.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301AB5B8-3B1E-40EB-B845-ECA5E570ECC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19CC72-36D5-43CD-9F83-AD2BCE8BD65C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649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5611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latin typeface="Calibri"/>
              <a:ea typeface="+mj-ea"/>
              <a:cs typeface="+mj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Balance our Dataset?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4</a:t>
            </a:fld>
            <a:endParaRPr lang="en-US" dirty="0"/>
          </a:p>
        </p:txBody>
      </p:sp>
      <p:pic>
        <p:nvPicPr>
          <p:cNvPr id="25602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566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49" y="139802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2111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83943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94814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91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9" y="21714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3945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6128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7215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209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49" y="13332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5563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17746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833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2851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49" y="214087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36397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258228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69099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34654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24" y="125890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148199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70031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80901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11998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24" y="203234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225543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47375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58245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28178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24" y="119414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41723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63555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74425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089394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24" y="2001754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2224846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44316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24" y="129540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73" y="120776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74" y="143085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9" y="164916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24" y="175787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24" y="20688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73" y="19812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74" y="22042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9" y="24226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24" y="25313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4" y="12306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73" y="11430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74" y="13660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49" y="15844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24" y="16931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24" y="2038252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73" y="1950612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74" y="2173704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49" y="2392021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24" y="2500729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04048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99" y="295284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17594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39425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50296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81392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9" y="372628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394938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416769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27640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97572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99" y="288808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311118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32949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43820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78334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99" y="369570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391879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13710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24581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86" y="292046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35" y="283282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36" y="305592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1" y="327423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86" y="338294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86" y="369390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35" y="360626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36" y="382936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411" y="404767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86" y="415638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86" y="2855708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35" y="2768068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36" y="2991160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11" y="3209477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86" y="3318185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86" y="3663320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35" y="3575680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36" y="3798772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11" y="4017089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86" y="4125797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53838"/>
            <a:ext cx="507239" cy="37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" descr="Image result for hor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73506"/>
            <a:ext cx="361950" cy="27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49" y="3085866"/>
            <a:ext cx="302451" cy="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308958"/>
            <a:ext cx="327025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52727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635983"/>
            <a:ext cx="336550" cy="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2038350" y="4931674"/>
            <a:ext cx="5237906" cy="1858743"/>
            <a:chOff x="2595597" y="1528600"/>
            <a:chExt cx="3818423" cy="2550238"/>
          </a:xfrm>
        </p:grpSpPr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2595597" y="1837065"/>
              <a:ext cx="3816317" cy="1205873"/>
            </a:xfrm>
            <a:custGeom>
              <a:avLst/>
              <a:gdLst>
                <a:gd name="T0" fmla="*/ 0 w 10564"/>
                <a:gd name="T1" fmla="*/ 0 h 6199"/>
                <a:gd name="T2" fmla="*/ 10564 w 10564"/>
                <a:gd name="T3" fmla="*/ 0 h 6199"/>
                <a:gd name="T4" fmla="*/ 7801 w 10564"/>
                <a:gd name="T5" fmla="*/ 2251 h 6199"/>
                <a:gd name="T6" fmla="*/ 6589 w 10564"/>
                <a:gd name="T7" fmla="*/ 4281 h 6199"/>
                <a:gd name="T8" fmla="*/ 6585 w 10564"/>
                <a:gd name="T9" fmla="*/ 6199 h 6199"/>
                <a:gd name="T10" fmla="*/ 3979 w 10564"/>
                <a:gd name="T11" fmla="*/ 6199 h 6199"/>
                <a:gd name="T12" fmla="*/ 3977 w 10564"/>
                <a:gd name="T13" fmla="*/ 4309 h 6199"/>
                <a:gd name="T14" fmla="*/ 2786 w 10564"/>
                <a:gd name="T15" fmla="*/ 2372 h 6199"/>
                <a:gd name="T16" fmla="*/ 0 w 10564"/>
                <a:gd name="T17" fmla="*/ 0 h 6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4" h="6199">
                  <a:moveTo>
                    <a:pt x="0" y="0"/>
                  </a:moveTo>
                  <a:lnTo>
                    <a:pt x="10564" y="0"/>
                  </a:lnTo>
                  <a:lnTo>
                    <a:pt x="7801" y="2251"/>
                  </a:lnTo>
                  <a:lnTo>
                    <a:pt x="6589" y="4281"/>
                  </a:lnTo>
                  <a:lnTo>
                    <a:pt x="6585" y="6199"/>
                  </a:lnTo>
                  <a:lnTo>
                    <a:pt x="3979" y="6199"/>
                  </a:lnTo>
                  <a:lnTo>
                    <a:pt x="3977" y="4309"/>
                  </a:lnTo>
                  <a:lnTo>
                    <a:pt x="2786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2599808" y="1529042"/>
              <a:ext cx="3814212" cy="306443"/>
            </a:xfrm>
            <a:prstGeom prst="rect">
              <a:avLst/>
            </a:prstGeom>
            <a:solidFill>
              <a:srgbClr val="3E4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28" name="Freeform 18"/>
            <p:cNvSpPr>
              <a:spLocks/>
            </p:cNvSpPr>
            <p:nvPr/>
          </p:nvSpPr>
          <p:spPr bwMode="auto">
            <a:xfrm>
              <a:off x="3512127" y="3379074"/>
              <a:ext cx="1888801" cy="699764"/>
            </a:xfrm>
            <a:custGeom>
              <a:avLst/>
              <a:gdLst>
                <a:gd name="T0" fmla="*/ 125 w 2589"/>
                <a:gd name="T1" fmla="*/ 0 h 2589"/>
                <a:gd name="T2" fmla="*/ 2463 w 2589"/>
                <a:gd name="T3" fmla="*/ 0 h 2589"/>
                <a:gd name="T4" fmla="*/ 2589 w 2589"/>
                <a:gd name="T5" fmla="*/ 126 h 2589"/>
                <a:gd name="T6" fmla="*/ 2589 w 2589"/>
                <a:gd name="T7" fmla="*/ 2464 h 2589"/>
                <a:gd name="T8" fmla="*/ 2463 w 2589"/>
                <a:gd name="T9" fmla="*/ 2589 h 2589"/>
                <a:gd name="T10" fmla="*/ 125 w 2589"/>
                <a:gd name="T11" fmla="*/ 2589 h 2589"/>
                <a:gd name="T12" fmla="*/ 0 w 2589"/>
                <a:gd name="T13" fmla="*/ 2464 h 2589"/>
                <a:gd name="T14" fmla="*/ 0 w 2589"/>
                <a:gd name="T15" fmla="*/ 126 h 2589"/>
                <a:gd name="T16" fmla="*/ 125 w 2589"/>
                <a:gd name="T17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9" h="2589">
                  <a:moveTo>
                    <a:pt x="125" y="0"/>
                  </a:moveTo>
                  <a:lnTo>
                    <a:pt x="2463" y="0"/>
                  </a:lnTo>
                  <a:cubicBezTo>
                    <a:pt x="2532" y="0"/>
                    <a:pt x="2589" y="57"/>
                    <a:pt x="2589" y="126"/>
                  </a:cubicBezTo>
                  <a:lnTo>
                    <a:pt x="2589" y="2464"/>
                  </a:lnTo>
                  <a:cubicBezTo>
                    <a:pt x="2589" y="2532"/>
                    <a:pt x="2532" y="2589"/>
                    <a:pt x="2463" y="2589"/>
                  </a:cubicBezTo>
                  <a:lnTo>
                    <a:pt x="125" y="2589"/>
                  </a:lnTo>
                  <a:cubicBezTo>
                    <a:pt x="56" y="2589"/>
                    <a:pt x="0" y="2532"/>
                    <a:pt x="0" y="2464"/>
                  </a:cubicBezTo>
                  <a:lnTo>
                    <a:pt x="0" y="126"/>
                  </a:lnTo>
                  <a:cubicBezTo>
                    <a:pt x="0" y="57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008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19"/>
            <p:cNvSpPr>
              <a:spLocks noEditPoints="1"/>
            </p:cNvSpPr>
            <p:nvPr/>
          </p:nvSpPr>
          <p:spPr bwMode="auto">
            <a:xfrm>
              <a:off x="4318575" y="3075768"/>
              <a:ext cx="366468" cy="274851"/>
            </a:xfrm>
            <a:custGeom>
              <a:avLst/>
              <a:gdLst>
                <a:gd name="T0" fmla="*/ 254 w 1015"/>
                <a:gd name="T1" fmla="*/ 0 h 1015"/>
                <a:gd name="T2" fmla="*/ 254 w 1015"/>
                <a:gd name="T3" fmla="*/ 508 h 1015"/>
                <a:gd name="T4" fmla="*/ 0 w 1015"/>
                <a:gd name="T5" fmla="*/ 508 h 1015"/>
                <a:gd name="T6" fmla="*/ 507 w 1015"/>
                <a:gd name="T7" fmla="*/ 1015 h 1015"/>
                <a:gd name="T8" fmla="*/ 1015 w 1015"/>
                <a:gd name="T9" fmla="*/ 508 h 1015"/>
                <a:gd name="T10" fmla="*/ 761 w 1015"/>
                <a:gd name="T11" fmla="*/ 508 h 1015"/>
                <a:gd name="T12" fmla="*/ 761 w 1015"/>
                <a:gd name="T13" fmla="*/ 0 h 1015"/>
                <a:gd name="T14" fmla="*/ 254 w 1015"/>
                <a:gd name="T15" fmla="*/ 0 h 1015"/>
                <a:gd name="T16" fmla="*/ 507 w 1015"/>
                <a:gd name="T17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5" h="1015">
                  <a:moveTo>
                    <a:pt x="254" y="0"/>
                  </a:moveTo>
                  <a:lnTo>
                    <a:pt x="254" y="508"/>
                  </a:lnTo>
                  <a:lnTo>
                    <a:pt x="0" y="508"/>
                  </a:lnTo>
                  <a:lnTo>
                    <a:pt x="507" y="1015"/>
                  </a:lnTo>
                  <a:lnTo>
                    <a:pt x="1015" y="508"/>
                  </a:lnTo>
                  <a:lnTo>
                    <a:pt x="761" y="508"/>
                  </a:lnTo>
                  <a:lnTo>
                    <a:pt x="761" y="0"/>
                  </a:lnTo>
                  <a:lnTo>
                    <a:pt x="254" y="0"/>
                  </a:lnTo>
                  <a:close/>
                  <a:moveTo>
                    <a:pt x="507" y="0"/>
                  </a:moveTo>
                </a:path>
              </a:pathLst>
            </a:custGeom>
            <a:solidFill>
              <a:srgbClr val="EAE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3564656" y="1528600"/>
              <a:ext cx="1884515" cy="248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488" tIns="46038" rIns="90488" bIns="46038">
              <a:spAutoFit/>
            </a:bodyPr>
            <a:lstStyle/>
            <a:p>
              <a:pPr algn="ctr">
                <a:defRPr/>
              </a:pPr>
              <a:endParaRPr lang="da-DK" b="1" kern="0">
                <a:solidFill>
                  <a:srgbClr val="FFFFFF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3512126" y="3436826"/>
              <a:ext cx="1888801" cy="22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488" tIns="46038" rIns="90488" bIns="46038">
              <a:spAutoFit/>
            </a:bodyPr>
            <a:lstStyle/>
            <a:p>
              <a:pPr algn="ctr">
                <a:defRPr/>
              </a:pPr>
              <a:r>
                <a:rPr lang="da-DK" sz="1600" b="1" kern="0" dirty="0">
                  <a:solidFill>
                    <a:srgbClr val="FFFF00"/>
                  </a:solidFill>
                </a:rPr>
                <a:t>100 Horses</a:t>
              </a:r>
              <a:endParaRPr lang="da-DK" sz="1200" b="1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8" name="Freeform 13"/>
          <p:cNvSpPr>
            <a:spLocks noEditPoints="1"/>
          </p:cNvSpPr>
          <p:nvPr/>
        </p:nvSpPr>
        <p:spPr bwMode="auto">
          <a:xfrm>
            <a:off x="4282024" y="4518876"/>
            <a:ext cx="502701" cy="408783"/>
          </a:xfrm>
          <a:custGeom>
            <a:avLst/>
            <a:gdLst>
              <a:gd name="T0" fmla="*/ 254 w 1015"/>
              <a:gd name="T1" fmla="*/ 0 h 1015"/>
              <a:gd name="T2" fmla="*/ 254 w 1015"/>
              <a:gd name="T3" fmla="*/ 507 h 1015"/>
              <a:gd name="T4" fmla="*/ 0 w 1015"/>
              <a:gd name="T5" fmla="*/ 507 h 1015"/>
              <a:gd name="T6" fmla="*/ 508 w 1015"/>
              <a:gd name="T7" fmla="*/ 1015 h 1015"/>
              <a:gd name="T8" fmla="*/ 1015 w 1015"/>
              <a:gd name="T9" fmla="*/ 507 h 1015"/>
              <a:gd name="T10" fmla="*/ 761 w 1015"/>
              <a:gd name="T11" fmla="*/ 507 h 1015"/>
              <a:gd name="T12" fmla="*/ 761 w 1015"/>
              <a:gd name="T13" fmla="*/ 0 h 1015"/>
              <a:gd name="T14" fmla="*/ 254 w 1015"/>
              <a:gd name="T15" fmla="*/ 0 h 1015"/>
              <a:gd name="T16" fmla="*/ 508 w 1015"/>
              <a:gd name="T17" fmla="*/ 0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5" h="1015">
                <a:moveTo>
                  <a:pt x="254" y="0"/>
                </a:moveTo>
                <a:lnTo>
                  <a:pt x="254" y="507"/>
                </a:lnTo>
                <a:lnTo>
                  <a:pt x="0" y="507"/>
                </a:lnTo>
                <a:lnTo>
                  <a:pt x="508" y="1015"/>
                </a:lnTo>
                <a:lnTo>
                  <a:pt x="1015" y="507"/>
                </a:lnTo>
                <a:lnTo>
                  <a:pt x="761" y="507"/>
                </a:lnTo>
                <a:lnTo>
                  <a:pt x="761" y="0"/>
                </a:lnTo>
                <a:lnTo>
                  <a:pt x="254" y="0"/>
                </a:lnTo>
                <a:close/>
                <a:moveTo>
                  <a:pt x="508" y="0"/>
                </a:move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5297269"/>
            <a:ext cx="232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Algorithm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All Horses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6720" y="786368"/>
            <a:ext cx="484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Dataset: 99 Horses…..1 Zebra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6324600"/>
            <a:ext cx="160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99% Accuracy</a:t>
            </a:r>
          </a:p>
        </p:txBody>
      </p:sp>
    </p:spTree>
    <p:extLst>
      <p:ext uri="{BB962C8B-B14F-4D97-AF65-F5344CB8AC3E}">
        <p14:creationId xmlns:p14="http://schemas.microsoft.com/office/powerpoint/2010/main" val="248420481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9" y="274638"/>
            <a:ext cx="8564437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0BD8E6E-5211-DF4E-B386-D214476AA6C8}"/>
              </a:ext>
            </a:extLst>
          </p:cNvPr>
          <p:cNvCxnSpPr/>
          <p:nvPr/>
        </p:nvCxnSpPr>
        <p:spPr>
          <a:xfrm>
            <a:off x="7696200" y="609600"/>
            <a:ext cx="6096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49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85" y="274638"/>
            <a:ext cx="7862784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0BD8E6E-5211-DF4E-B386-D214476AA6C8}"/>
              </a:ext>
            </a:extLst>
          </p:cNvPr>
          <p:cNvCxnSpPr>
            <a:cxnSpLocks/>
          </p:cNvCxnSpPr>
          <p:nvPr/>
        </p:nvCxnSpPr>
        <p:spPr>
          <a:xfrm flipH="1">
            <a:off x="1371600" y="4191000"/>
            <a:ext cx="6858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722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1F0DA5-CEF7-49B6-BF37-0C7455E3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1B4B42-50BA-40AE-81C2-5E6EFC0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C72-36D5-43CD-9F83-AD2BCE8BD65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A5B333-44C9-4CD7-9B83-C890190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379" y="319088"/>
            <a:ext cx="6529995" cy="6081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0BD8E6E-5211-DF4E-B386-D214476AA6C8}"/>
              </a:ext>
            </a:extLst>
          </p:cNvPr>
          <p:cNvCxnSpPr>
            <a:cxnSpLocks/>
          </p:cNvCxnSpPr>
          <p:nvPr/>
        </p:nvCxnSpPr>
        <p:spPr>
          <a:xfrm>
            <a:off x="835979" y="1143000"/>
            <a:ext cx="5334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3322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enwS_VSKWblQ3Y06keq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0155DBF7167646BF83D13C2435A93B" ma:contentTypeVersion="13" ma:contentTypeDescription="Create a new document." ma:contentTypeScope="" ma:versionID="a7f821de4f78abee22557e7acf3d83e8">
  <xsd:schema xmlns:xsd="http://www.w3.org/2001/XMLSchema" xmlns:xs="http://www.w3.org/2001/XMLSchema" xmlns:p="http://schemas.microsoft.com/office/2006/metadata/properties" xmlns:ns3="4e726064-a3b3-427c-9606-6f9ae9374f47" xmlns:ns4="e41dd372-ef1f-48a1-a5c8-fbe7468c4b36" targetNamespace="http://schemas.microsoft.com/office/2006/metadata/properties" ma:root="true" ma:fieldsID="ee46014a03b2ee492d9cdd7a4d52013b" ns3:_="" ns4:_="">
    <xsd:import namespace="4e726064-a3b3-427c-9606-6f9ae9374f47"/>
    <xsd:import namespace="e41dd372-ef1f-48a1-a5c8-fbe7468c4b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26064-a3b3-427c-9606-6f9ae9374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dd372-ef1f-48a1-a5c8-fbe7468c4b3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6CE909-2258-49F6-94CD-20C84DAA93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3AB856-3841-43A4-8AA0-39028C987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26064-a3b3-427c-9606-6f9ae9374f47"/>
    <ds:schemaRef ds:uri="e41dd372-ef1f-48a1-a5c8-fbe7468c4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16C3D-AD00-4555-93DD-BB41C0B7A664}">
  <ds:schemaRefs>
    <ds:schemaRef ds:uri="e41dd372-ef1f-48a1-a5c8-fbe7468c4b36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4e726064-a3b3-427c-9606-6f9ae9374f47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全屏显示(4:3)</PresentationFormat>
  <Paragraphs>36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think-cell Slide</vt:lpstr>
      <vt:lpstr>PowerPoint 演示文稿</vt:lpstr>
      <vt:lpstr>Background</vt:lpstr>
      <vt:lpstr>We will use R to…..</vt:lpstr>
      <vt:lpstr>Why Balance our Dataset?</vt:lpstr>
      <vt:lpstr>Navigation</vt:lpstr>
      <vt:lpstr>Navigation</vt:lpstr>
      <vt:lpstr>Navigation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Garcia</dc:creator>
  <cp:lastModifiedBy>WY</cp:lastModifiedBy>
  <cp:revision>1</cp:revision>
  <dcterms:created xsi:type="dcterms:W3CDTF">2020-09-23T20:01:12Z</dcterms:created>
  <dcterms:modified xsi:type="dcterms:W3CDTF">2022-02-10T10:16:37Z</dcterms:modified>
</cp:coreProperties>
</file>