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4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pdate" id="{2B6D846B-4E25-3144-A6E0-F6D7744E5629}">
          <p14:sldIdLst>
            <p14:sldId id="256"/>
            <p14:sldId id="266"/>
            <p14:sldId id="264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F881BF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84000"/>
  </p:normalViewPr>
  <p:slideViewPr>
    <p:cSldViewPr snapToGrid="0">
      <p:cViewPr varScale="1">
        <p:scale>
          <a:sx n="117" d="100"/>
          <a:sy n="117" d="100"/>
        </p:scale>
        <p:origin x="2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A95E5-55B0-634E-918F-3416156D9BDA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5D1F7-6682-C941-8668-F9D5DF5A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*We have 6 replicates for batch effect correction.</a:t>
            </a:r>
          </a:p>
          <a:p>
            <a:pPr marL="342900" indent="-342900">
              <a:buAutoNum type="arabicPeriod"/>
            </a:pPr>
            <a:r>
              <a:rPr lang="en-US" dirty="0"/>
              <a:t>Compare different timepoints for converters and find patterns</a:t>
            </a:r>
            <a:endParaRPr lang="en-US" sz="1200" dirty="0"/>
          </a:p>
          <a:p>
            <a:pPr marL="342900" indent="-342900">
              <a:buAutoNum type="arabicPeriod"/>
            </a:pPr>
            <a:r>
              <a:rPr lang="en-US" b="1" dirty="0"/>
              <a:t>Classification on sig/non-sig groups. Converters/ERA have more signature groups; non-converters have fewer signature groups.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/>
              <a:t>Observe the trend.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D1F7-6682-C941-8668-F9D5DF5A7E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54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= Pearson correlation</a:t>
            </a:r>
          </a:p>
          <a:p>
            <a:r>
              <a:rPr lang="en-US" dirty="0"/>
              <a:t>BR3789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D1F7-6682-C941-8668-F9D5DF5A7E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1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5D1F7-6682-C941-8668-F9D5DF5A7E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5A5E-8EEC-BBD7-0CC5-21453F480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C51A1-45EC-96DF-B3DA-1C933D9B5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70080-08EE-0241-5DD5-6D4C815E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D18E-8952-61C7-EDCB-5315ED89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63D9F-A606-9C76-09CF-780A2734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8326-AC00-53B4-C099-57F1486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712E9-08A8-5B13-B2CE-F0CE8ED76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D3991-3B99-3731-02AA-97E26162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BBEE-0A35-0243-189A-97B83394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E4255-1816-4B8E-C703-4A6C403C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B3D4A8-3E2C-31BF-6AAF-022987B09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A2BEB-4301-9393-5059-9218042F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FEF0F-C6BF-D37A-6D1D-AF09109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CE1D-5103-5818-3663-DFD80A7E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7C88-29D3-866B-9DD9-3E6C768F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58CA-2405-8067-73B1-459CE6A8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1A962-6DBB-0375-1F9F-2940D0D7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ED721-FDD4-B9C8-723C-3B46AC5B4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D0B9-1B31-7F93-6309-00384FCA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F5052-8861-0A30-1772-0575BE3F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CDA-D1DF-4ECE-0724-1B7320C0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2878-53C7-801E-86FD-F47E482F9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E1BF-D70C-66ED-EBA6-C6ECC303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9695-3F3D-AACF-F05C-4D52986A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7BF2B-533C-919B-6B7E-03C6A2DD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4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D52B-93E7-2E62-AE32-93807294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7896-447D-6512-6726-5290C4145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875B9-E950-E798-9D7C-F2992A96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AE4B5-D72B-0FCE-60FA-41010C1C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1D2B2-8D2B-440A-3ED8-5DE598A7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EFBDE-CC13-BA56-D710-5FFB674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C771-2CDC-7A36-7DEC-86F46DDC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0A7D-7B81-C6B6-0F4D-D59968557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120CC-D28C-15E0-2410-CB1D46C4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F8D88-89B0-CC66-27CA-0E08EBB67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60F5D-6B1C-B1B9-77B4-E45AE5D7D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18FBC-5F7D-F9F4-18EE-34DF036F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D0663-4B88-C721-4516-B9110CDF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E331A-0564-11EC-FB74-C977B0C9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7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1955-B428-D873-1EBB-AFEBD220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01CA8-0976-B4E6-679F-F7CE8EBA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F8D4-E54F-BDFD-FCC9-C46F3508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B3415-E43B-F25C-79E9-258C207E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875C-3F88-3924-603E-A977520B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7BFED-16D4-CF4E-7E43-96081228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7A049-5FD8-E4E4-5E98-572985A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8559-D48F-F3D2-7BDE-E4B09E0D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809F-CDC1-D81A-303C-15026589A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7394B-D252-5E44-34B5-1805D9C95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74B6D-182D-3598-C883-003C703F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55C2-C0BF-6A64-9DFB-58FC6A6E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EDF0-690E-AB0C-036A-020099F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5665-3D8F-8C60-8234-CCB661D6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C3767-FE45-101B-A9EA-7420644ED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31971-1AED-A412-3AA0-6EBEF8F0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FF81F-00C7-733B-8B21-19F98ACE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6A1A2-F192-F7B3-2009-794EE5F17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D5898-0B3B-989F-33F0-B407E7C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2241D-17EB-2A70-97BB-C40C4A7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4648-DA4C-2B5B-A864-4CBC7A69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029-7C2F-674D-BA21-BE83D8694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A91B5-E222-7146-B1DD-D3E6DB1025C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9C66-7346-1C7F-7013-727A8915B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496A-C432-61BC-B845-5A7F5B63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A061C-C9BF-2741-A422-DCDF7869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5E50-7C41-6B12-628A-1E8DC8861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Longitudinal pre-RA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DA0A6-C5B2-B84C-F565-FECBD05D5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Cong</a:t>
            </a:r>
          </a:p>
          <a:p>
            <a:r>
              <a:rPr lang="en-US" dirty="0"/>
              <a:t>20250319</a:t>
            </a:r>
          </a:p>
        </p:txBody>
      </p:sp>
    </p:spTree>
    <p:extLst>
      <p:ext uri="{BB962C8B-B14F-4D97-AF65-F5344CB8AC3E}">
        <p14:creationId xmlns:p14="http://schemas.microsoft.com/office/powerpoint/2010/main" val="42647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AFA-3287-E9F9-A271-6EA06B33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003092-3595-5B24-990F-978945339568}"/>
              </a:ext>
            </a:extLst>
          </p:cNvPr>
          <p:cNvSpPr/>
          <p:nvPr/>
        </p:nvSpPr>
        <p:spPr>
          <a:xfrm>
            <a:off x="-4479636" y="1550772"/>
            <a:ext cx="1737360" cy="640080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(n=35)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968D2-F005-EB2F-B5A6-722F29D75D5F}"/>
              </a:ext>
            </a:extLst>
          </p:cNvPr>
          <p:cNvSpPr/>
          <p:nvPr/>
        </p:nvSpPr>
        <p:spPr>
          <a:xfrm>
            <a:off x="945805" y="1693681"/>
            <a:ext cx="1737360" cy="64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Non-converter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(n=20)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7C597-DFE0-117F-4758-8730442CFF99}"/>
              </a:ext>
            </a:extLst>
          </p:cNvPr>
          <p:cNvSpPr/>
          <p:nvPr/>
        </p:nvSpPr>
        <p:spPr>
          <a:xfrm>
            <a:off x="-4322882" y="5307227"/>
            <a:ext cx="1737360" cy="64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Early RA</a:t>
            </a:r>
          </a:p>
          <a:p>
            <a:pPr algn="ctr"/>
            <a:r>
              <a:rPr lang="en-US" dirty="0"/>
              <a:t>(n=6)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8D9DE-E317-C4F0-EB48-6045269F3578}"/>
              </a:ext>
            </a:extLst>
          </p:cNvPr>
          <p:cNvSpPr/>
          <p:nvPr/>
        </p:nvSpPr>
        <p:spPr>
          <a:xfrm>
            <a:off x="-2415307" y="1550773"/>
            <a:ext cx="2011680" cy="640080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Visit 1</a:t>
            </a:r>
          </a:p>
          <a:p>
            <a:pPr algn="ctr"/>
            <a:r>
              <a:rPr lang="en-US" dirty="0"/>
              <a:t>(n=35)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454813-C180-2465-D1A0-FD3ECCF7E8D9}"/>
              </a:ext>
            </a:extLst>
          </p:cNvPr>
          <p:cNvSpPr/>
          <p:nvPr/>
        </p:nvSpPr>
        <p:spPr>
          <a:xfrm>
            <a:off x="3010133" y="1693681"/>
            <a:ext cx="2011680" cy="64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 1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(n=20)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1642D-BDC9-5E45-E513-D906A6544CB1}"/>
              </a:ext>
            </a:extLst>
          </p:cNvPr>
          <p:cNvSpPr/>
          <p:nvPr/>
        </p:nvSpPr>
        <p:spPr>
          <a:xfrm>
            <a:off x="5222901" y="1690688"/>
            <a:ext cx="2011680" cy="64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Visit 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(n=20)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E2263-F139-0292-1CD6-B27F6BDDE87B}"/>
              </a:ext>
            </a:extLst>
          </p:cNvPr>
          <p:cNvSpPr/>
          <p:nvPr/>
        </p:nvSpPr>
        <p:spPr>
          <a:xfrm>
            <a:off x="-2258553" y="5307227"/>
            <a:ext cx="2011680" cy="6400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Visit 1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(n=6)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2562AC-C981-6056-7118-DCD86B99CE13}"/>
              </a:ext>
            </a:extLst>
          </p:cNvPr>
          <p:cNvSpPr/>
          <p:nvPr/>
        </p:nvSpPr>
        <p:spPr>
          <a:xfrm>
            <a:off x="945804" y="2584895"/>
            <a:ext cx="1737360" cy="25794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(n=16)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6AA230-9BF6-BD98-5001-4A4FB39611DB}"/>
              </a:ext>
            </a:extLst>
          </p:cNvPr>
          <p:cNvGrpSpPr/>
          <p:nvPr/>
        </p:nvGrpSpPr>
        <p:grpSpPr>
          <a:xfrm>
            <a:off x="3010133" y="2584903"/>
            <a:ext cx="6488672" cy="2579416"/>
            <a:chOff x="2766291" y="3461599"/>
            <a:chExt cx="6488672" cy="183247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2BF931-C074-3B2D-9B73-5277816588AB}"/>
                </a:ext>
              </a:extLst>
            </p:cNvPr>
            <p:cNvSpPr/>
            <p:nvPr/>
          </p:nvSpPr>
          <p:spPr>
            <a:xfrm>
              <a:off x="2766291" y="3461603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Visit 1, pre-conv.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B65D38-8215-E11C-B468-1BE580850E27}"/>
                </a:ext>
              </a:extLst>
            </p:cNvPr>
            <p:cNvSpPr/>
            <p:nvPr/>
          </p:nvSpPr>
          <p:spPr>
            <a:xfrm>
              <a:off x="4979059" y="3461603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Visit 2, mid-conv.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65E330-20F4-8FA2-833D-0B74FDC816F6}"/>
                </a:ext>
              </a:extLst>
            </p:cNvPr>
            <p:cNvSpPr/>
            <p:nvPr/>
          </p:nvSpPr>
          <p:spPr>
            <a:xfrm>
              <a:off x="7241040" y="3461603"/>
              <a:ext cx="2013923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Visit 3, post-conv.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8ADC26-AA7B-A9B7-34DF-8F56B23CDF9D}"/>
                </a:ext>
              </a:extLst>
            </p:cNvPr>
            <p:cNvSpPr/>
            <p:nvPr/>
          </p:nvSpPr>
          <p:spPr>
            <a:xfrm>
              <a:off x="2766291" y="3852530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n=11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854470-946E-3F73-0462-BCFE810035E1}"/>
                </a:ext>
              </a:extLst>
            </p:cNvPr>
            <p:cNvSpPr/>
            <p:nvPr/>
          </p:nvSpPr>
          <p:spPr>
            <a:xfrm>
              <a:off x="4979059" y="3852530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n=11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446AFB-53F5-51C7-603A-A9D99C8DF03B}"/>
                </a:ext>
              </a:extLst>
            </p:cNvPr>
            <p:cNvSpPr/>
            <p:nvPr/>
          </p:nvSpPr>
          <p:spPr>
            <a:xfrm>
              <a:off x="7241040" y="3879827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n=11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493450-4A5F-B0F4-EBA7-CA7B1A1B25CF}"/>
                </a:ext>
              </a:extLst>
            </p:cNvPr>
            <p:cNvSpPr/>
            <p:nvPr/>
          </p:nvSpPr>
          <p:spPr>
            <a:xfrm>
              <a:off x="2766291" y="4639620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2CB618-C4B4-1EB1-88D7-31761A8231ED}"/>
                </a:ext>
              </a:extLst>
            </p:cNvPr>
            <p:cNvSpPr/>
            <p:nvPr/>
          </p:nvSpPr>
          <p:spPr>
            <a:xfrm>
              <a:off x="7241040" y="5019763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849C77-5A0B-9BE0-4C5C-417B8C58702C}"/>
                </a:ext>
              </a:extLst>
            </p:cNvPr>
            <p:cNvSpPr/>
            <p:nvPr/>
          </p:nvSpPr>
          <p:spPr>
            <a:xfrm>
              <a:off x="7241040" y="4639620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F3F5D0-BA03-74F1-7CA4-B568A2A7DF96}"/>
                </a:ext>
              </a:extLst>
            </p:cNvPr>
            <p:cNvSpPr/>
            <p:nvPr/>
          </p:nvSpPr>
          <p:spPr>
            <a:xfrm>
              <a:off x="2766291" y="4246075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279CAC-C2DD-4721-129F-41DDCF3B3DFC}"/>
                </a:ext>
              </a:extLst>
            </p:cNvPr>
            <p:cNvSpPr/>
            <p:nvPr/>
          </p:nvSpPr>
          <p:spPr>
            <a:xfrm>
              <a:off x="4979059" y="4246075"/>
              <a:ext cx="2011680" cy="2743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n=3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E6FB45-5F80-13E6-1D03-FA69E7980635}"/>
              </a:ext>
            </a:extLst>
          </p:cNvPr>
          <p:cNvSpPr txBox="1"/>
          <p:nvPr/>
        </p:nvSpPr>
        <p:spPr>
          <a:xfrm>
            <a:off x="945804" y="5467730"/>
            <a:ext cx="71498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Objective:</a:t>
            </a:r>
          </a:p>
          <a:p>
            <a:pPr marL="342900" indent="-342900">
              <a:buAutoNum type="arabicPeriod"/>
            </a:pPr>
            <a:r>
              <a:rPr lang="en-US" dirty="0"/>
              <a:t>Check if the signature is still there in later time points. </a:t>
            </a:r>
          </a:p>
          <a:p>
            <a:pPr marL="342900" indent="-342900">
              <a:buAutoNum type="arabicPeriod"/>
            </a:pPr>
            <a:r>
              <a:rPr lang="en-US" dirty="0"/>
              <a:t>Check if the signature is correlated to non-convert/converter states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B9A1-8A71-97CB-FC52-25A11A7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1516" cy="1325563"/>
          </a:xfrm>
        </p:spPr>
        <p:txBody>
          <a:bodyPr/>
          <a:lstStyle/>
          <a:p>
            <a:r>
              <a:rPr lang="en-US" dirty="0"/>
              <a:t>Hierarchical clustering with Kmeans group label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A2739-529B-3578-702F-F0A28B182A78}"/>
              </a:ext>
            </a:extLst>
          </p:cNvPr>
          <p:cNvSpPr txBox="1"/>
          <p:nvPr/>
        </p:nvSpPr>
        <p:spPr>
          <a:xfrm>
            <a:off x="8855059" y="1267970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G4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D2BA6E-B4DD-4E3F-35EC-67C541853B81}"/>
              </a:ext>
            </a:extLst>
          </p:cNvPr>
          <p:cNvGrpSpPr>
            <a:grpSpLocks noChangeAspect="1"/>
          </p:cNvGrpSpPr>
          <p:nvPr/>
        </p:nvGrpSpPr>
        <p:grpSpPr>
          <a:xfrm>
            <a:off x="966020" y="1637302"/>
            <a:ext cx="10058400" cy="5041277"/>
            <a:chOff x="739878" y="1533655"/>
            <a:chExt cx="10203424" cy="5113963"/>
          </a:xfrm>
        </p:grpSpPr>
        <p:pic>
          <p:nvPicPr>
            <p:cNvPr id="10" name="Picture 9" descr="A close-up of a screen&#10;&#10;AI-generated content may be incorrect.">
              <a:extLst>
                <a:ext uri="{FF2B5EF4-FFF2-40B4-BE49-F238E27FC236}">
                  <a16:creationId xmlns:a16="http://schemas.microsoft.com/office/drawing/2014/main" id="{AC99F47A-5A6C-5386-1CED-C6D6C7CEE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9" y="1533655"/>
              <a:ext cx="10105103" cy="5113963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229446-A93E-14AB-5042-FD6F69A394A6}"/>
                </a:ext>
              </a:extLst>
            </p:cNvPr>
            <p:cNvSpPr/>
            <p:nvPr/>
          </p:nvSpPr>
          <p:spPr>
            <a:xfrm>
              <a:off x="8264769" y="1533655"/>
              <a:ext cx="1507253" cy="503294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EF382A6-D1AD-8CBA-BE85-0D7DE7261DC3}"/>
                </a:ext>
              </a:extLst>
            </p:cNvPr>
            <p:cNvSpPr/>
            <p:nvPr/>
          </p:nvSpPr>
          <p:spPr>
            <a:xfrm>
              <a:off x="739878" y="5324345"/>
              <a:ext cx="9116563" cy="116853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260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0A866-8ACB-38F2-AA78-02A4190B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A486C90-91BF-432C-9FD0-6A303620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32" y="2131193"/>
            <a:ext cx="4736264" cy="36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6A5AC-C79B-25FC-1827-925FF817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G4 is multi-lineage group enriched in non-converters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FA8FE-E88D-86E8-796B-110D48951431}"/>
              </a:ext>
            </a:extLst>
          </p:cNvPr>
          <p:cNvSpPr txBox="1"/>
          <p:nvPr/>
        </p:nvSpPr>
        <p:spPr>
          <a:xfrm>
            <a:off x="9712315" y="3448664"/>
            <a:ext cx="70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</a:t>
            </a:r>
          </a:p>
        </p:txBody>
      </p:sp>
      <p:pic>
        <p:nvPicPr>
          <p:cNvPr id="8" name="Picture 7" descr="A close-up of a chart&#10;&#10;AI-generated content may be incorrect.">
            <a:extLst>
              <a:ext uri="{FF2B5EF4-FFF2-40B4-BE49-F238E27FC236}">
                <a16:creationId xmlns:a16="http://schemas.microsoft.com/office/drawing/2014/main" id="{FFC592AB-A987-50F9-688A-42BBE28A4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96754"/>
            <a:ext cx="4726653" cy="33264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E9E2C9-036F-A77D-E145-6FEAE07AA007}"/>
              </a:ext>
            </a:extLst>
          </p:cNvPr>
          <p:cNvSpPr txBox="1"/>
          <p:nvPr/>
        </p:nvSpPr>
        <p:spPr>
          <a:xfrm>
            <a:off x="7800199" y="5859966"/>
            <a:ext cx="1518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Chi-squared test </a:t>
            </a:r>
          </a:p>
          <a:p>
            <a:r>
              <a:rPr lang="en-US" sz="1400" dirty="0"/>
              <a:t>**** &lt; 1e-5</a:t>
            </a:r>
          </a:p>
          <a:p>
            <a:r>
              <a:rPr lang="en-US" sz="1400" dirty="0"/>
              <a:t>*** &lt; 1e-4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070EC-F4FF-6D0E-99D7-4319EFD69A20}"/>
              </a:ext>
            </a:extLst>
          </p:cNvPr>
          <p:cNvSpPr txBox="1"/>
          <p:nvPr/>
        </p:nvSpPr>
        <p:spPr>
          <a:xfrm>
            <a:off x="8433659" y="3887603"/>
            <a:ext cx="70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67CB38-4EF7-D40B-7679-E46E179D0830}"/>
              </a:ext>
            </a:extLst>
          </p:cNvPr>
          <p:cNvSpPr txBox="1"/>
          <p:nvPr/>
        </p:nvSpPr>
        <p:spPr>
          <a:xfrm>
            <a:off x="7760409" y="1927422"/>
            <a:ext cx="70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***</a:t>
            </a:r>
          </a:p>
        </p:txBody>
      </p:sp>
    </p:spTree>
    <p:extLst>
      <p:ext uri="{BB962C8B-B14F-4D97-AF65-F5344CB8AC3E}">
        <p14:creationId xmlns:p14="http://schemas.microsoft.com/office/powerpoint/2010/main" val="2651268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475F-0E29-38E3-2F1B-7989BDC6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B1B1-1879-9C1C-6548-71527D57F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 of new RA signature with previous signature </a:t>
            </a:r>
          </a:p>
        </p:txBody>
      </p:sp>
      <p:pic>
        <p:nvPicPr>
          <p:cNvPr id="5" name="Picture 4" descr="A graph of a number of cells&#10;&#10;AI-generated content may be incorrect.">
            <a:extLst>
              <a:ext uri="{FF2B5EF4-FFF2-40B4-BE49-F238E27FC236}">
                <a16:creationId xmlns:a16="http://schemas.microsoft.com/office/drawing/2014/main" id="{EDF1D899-EC39-B09B-DC46-A1D4F70D0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04" y="1139491"/>
            <a:ext cx="3840480" cy="5529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EDDA6-FEB1-3DE4-2550-242FF5F6A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88" y="2075406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1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6780</TotalTime>
  <Words>209</Words>
  <Application>Microsoft Macintosh PowerPoint</Application>
  <PresentationFormat>Widescreen</PresentationFormat>
  <Paragraphs>54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Longitudinal pre-RA analysis</vt:lpstr>
      <vt:lpstr>Longitudinal data overview</vt:lpstr>
      <vt:lpstr>Hierarchical clustering with Kmeans group label</vt:lpstr>
      <vt:lpstr>G4 is multi-lineage group enriched in non-converters</vt:lpstr>
      <vt:lpstr>Overlap of new RA signature with previous signature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Signature TFs validation in established RA dataset</dc:title>
  <dc:creator>Cong Liu</dc:creator>
  <cp:lastModifiedBy>Liu, Cong</cp:lastModifiedBy>
  <cp:revision>148</cp:revision>
  <dcterms:created xsi:type="dcterms:W3CDTF">2024-04-01T19:30:16Z</dcterms:created>
  <dcterms:modified xsi:type="dcterms:W3CDTF">2025-03-16T18:41:43Z</dcterms:modified>
</cp:coreProperties>
</file>