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81" r:id="rId3"/>
    <p:sldId id="264" r:id="rId4"/>
    <p:sldId id="282" r:id="rId5"/>
    <p:sldId id="275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pdate" id="{2B6D846B-4E25-3144-A6E0-F6D7744E5629}">
          <p14:sldIdLst>
            <p14:sldId id="256"/>
            <p14:sldId id="281"/>
            <p14:sldId id="264"/>
            <p14:sldId id="282"/>
            <p14:sldId id="27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AD47"/>
    <a:srgbClr val="F881BF"/>
    <a:srgbClr val="99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237"/>
    <p:restoredTop sz="94576"/>
  </p:normalViewPr>
  <p:slideViewPr>
    <p:cSldViewPr snapToGrid="0">
      <p:cViewPr varScale="1">
        <p:scale>
          <a:sx n="147" d="100"/>
          <a:sy n="147" d="100"/>
        </p:scale>
        <p:origin x="52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8A95E5-55B0-634E-918F-3416156D9BDA}" type="datetimeFigureOut">
              <a:rPr lang="en-US" smtClean="0"/>
              <a:t>3/10/25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35D1F7-6682-C941-8668-F9D5DF5A7E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787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5D1F7-6682-C941-8668-F9D5DF5A7E5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407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Method = Pearson correlation</a:t>
            </a:r>
          </a:p>
          <a:p>
            <a:r>
              <a:rPr lang="en-US" dirty="0"/>
              <a:t>BR3789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5D1F7-6682-C941-8668-F9D5DF5A7E5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440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5D1F7-6682-C941-8668-F9D5DF5A7E5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2841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D5A5E-8EEC-BBD7-0CC5-21453F4808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0C51A1-45EC-96DF-B3DA-1C933D9B54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970080-08EE-0241-5DD5-6D4C815ED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A91B5-E222-7146-B1DD-D3E6DB1025CF}" type="datetimeFigureOut">
              <a:rPr lang="en-US" smtClean="0"/>
              <a:t>3/10/25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35D18E-8952-61C7-EDCB-5315ED897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663D9F-A606-9C76-09CF-780A27343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A061C-C9BF-2741-A422-DCDF78693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614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58326-AC00-53B4-C099-57F1486EA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1712E9-08A8-5B13-B2CE-F0CE8ED760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ED3991-3B99-3731-02AA-97E26162B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A91B5-E222-7146-B1DD-D3E6DB1025CF}" type="datetimeFigureOut">
              <a:rPr lang="en-US" smtClean="0"/>
              <a:t>3/10/25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63BBEE-0A35-0243-189A-97B83394A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3E4255-1816-4B8E-C703-4A6C403C0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A061C-C9BF-2741-A422-DCDF78693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29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B3D4A8-3E2C-31BF-6AAF-022987B09A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1A2BEB-4301-9393-5059-9218042FA3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7FEF0F-C6BF-D37A-6D1D-AF09109A5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A91B5-E222-7146-B1DD-D3E6DB1025CF}" type="datetimeFigureOut">
              <a:rPr lang="en-US" smtClean="0"/>
              <a:t>3/10/25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F6CE1D-5103-5818-3663-DFD80A7EB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097C88-29D3-866B-9DD9-3E6C768F8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A061C-C9BF-2741-A422-DCDF78693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587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E58CA-2405-8067-73B1-459CE6A84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01A962-6DBB-0375-1F9F-2940D0D717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DED721-FDD4-B9C8-723C-3B46AC5B4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A91B5-E222-7146-B1DD-D3E6DB1025CF}" type="datetimeFigureOut">
              <a:rPr lang="en-US" smtClean="0"/>
              <a:t>3/10/25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10D0B9-1B31-7F93-6309-00384FCA0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1F5052-8861-0A30-1772-0575BE3F2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A061C-C9BF-2741-A422-DCDF78693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984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63CDA-D1DF-4ECE-0724-1B7320C09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9D2878-53C7-801E-86FD-F47E482F90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01E1BF-D70C-66ED-EBA6-C6ECC303E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A91B5-E222-7146-B1DD-D3E6DB1025CF}" type="datetimeFigureOut">
              <a:rPr lang="en-US" smtClean="0"/>
              <a:t>3/10/25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69695-3F3D-AACF-F05C-4D52986A5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7BF2B-533C-919B-6B7E-03C6A2DD9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A061C-C9BF-2741-A422-DCDF78693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584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AD52B-93E7-2E62-AE32-93807294E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E57896-447D-6512-6726-5290C4145C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E875B9-E950-E798-9D7C-F2992A9620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2AE4B5-D72B-0FCE-60FA-41010C1C7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A91B5-E222-7146-B1DD-D3E6DB1025CF}" type="datetimeFigureOut">
              <a:rPr lang="en-US" smtClean="0"/>
              <a:t>3/10/25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41D2B2-8D2B-440A-3ED8-5DE598A7B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6EFBDE-CC13-BA56-D710-5FFB674F9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A061C-C9BF-2741-A422-DCDF78693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783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CC771-2CDC-7A36-7DEC-86F46DDC8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FF0A7D-7B81-C6B6-0F4D-D599685579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2120CC-D28C-15E0-2410-CB1D46C46E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CF8D88-89B0-CC66-27CA-0E08EBB679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260F5D-6B1C-B1B9-77B4-E45AE5D7DC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818FBC-5F7D-F9F4-18EE-34DF036FE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A91B5-E222-7146-B1DD-D3E6DB1025CF}" type="datetimeFigureOut">
              <a:rPr lang="en-US" smtClean="0"/>
              <a:t>3/10/25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9D0663-4B88-C721-4516-B9110CDFC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EE331A-0564-11EC-FB74-C977B0C99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A061C-C9BF-2741-A422-DCDF78693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873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F1955-B428-D873-1EBB-AFEBD2209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201CA8-0976-B4E6-679F-F7CE8EBAE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A91B5-E222-7146-B1DD-D3E6DB1025CF}" type="datetimeFigureOut">
              <a:rPr lang="en-US" smtClean="0"/>
              <a:t>3/10/25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FDF8D4-E54F-BDFD-FCC9-C46F35080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DB3415-E43B-F25C-79E9-258C207E5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A061C-C9BF-2741-A422-DCDF78693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018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8A875C-3F88-3924-603E-A977520B3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A91B5-E222-7146-B1DD-D3E6DB1025CF}" type="datetimeFigureOut">
              <a:rPr lang="en-US" smtClean="0"/>
              <a:t>3/10/25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C7BFED-16D4-CF4E-7E43-960812287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27A049-5FD8-E4E4-5E98-572985A4B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A061C-C9BF-2741-A422-DCDF78693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745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58559-D48F-F3D2-7BDE-E4B09E0D9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D2809F-CDC1-D81A-303C-15026589AD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77394B-D252-5E44-34B5-1805D9C95F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374B6D-182D-3598-C883-003C703FD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A91B5-E222-7146-B1DD-D3E6DB1025CF}" type="datetimeFigureOut">
              <a:rPr lang="en-US" smtClean="0"/>
              <a:t>3/10/25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F755C2-C0BF-6A64-9DFB-58FC6A6E4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40EDF0-690E-AB0C-036A-020099FA6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A061C-C9BF-2741-A422-DCDF78693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976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65665-3D8F-8C60-8234-CCB661D6A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EC3767-FE45-101B-A9EA-7420644ED0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731971-1AED-A412-3AA0-6EBEF8F097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7FF81F-00C7-733B-8B21-19F98ACE7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A91B5-E222-7146-B1DD-D3E6DB1025CF}" type="datetimeFigureOut">
              <a:rPr lang="en-US" smtClean="0"/>
              <a:t>3/10/25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86A1A2-F192-F7B3-2009-794EE5F17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CD5898-0B3B-989F-33F0-B407E7C81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A061C-C9BF-2741-A422-DCDF78693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823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A2241D-17EB-2A70-97BB-C40C4A739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F94648-DA4C-2B5B-A864-4CBC7A6996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FB4029-7C2F-674D-BA21-BE83D86941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B7A91B5-E222-7146-B1DD-D3E6DB1025CF}" type="datetimeFigureOut">
              <a:rPr lang="en-US" smtClean="0"/>
              <a:t>3/10/25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699C66-7346-1C7F-7013-727A8915BE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78496A-C432-61BC-B845-5A7F5B639C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B8A061C-C9BF-2741-A422-DCDF78693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3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35E50-7C41-6B12-628A-1E8DC8861F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IBD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DDA0A6-C5B2-B84C-F565-FECBD05D5A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Cong</a:t>
            </a:r>
          </a:p>
          <a:p>
            <a:r>
              <a:rPr lang="en-US"/>
              <a:t>20250310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4773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8E1FA-7F66-8EAE-6DA9-97A0E622E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309E4CC-EA14-069E-6830-6352F6499E7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410"/>
          <a:stretch/>
        </p:blipFill>
        <p:spPr bwMode="auto">
          <a:xfrm>
            <a:off x="1046040" y="1901640"/>
            <a:ext cx="6905000" cy="4330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82CB15C-0CE8-FE14-4BDC-ED30357C1201}"/>
              </a:ext>
            </a:extLst>
          </p:cNvPr>
          <p:cNvSpPr txBox="1"/>
          <p:nvPr/>
        </p:nvSpPr>
        <p:spPr>
          <a:xfrm>
            <a:off x="606056" y="6443330"/>
            <a:ext cx="38106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https://</a:t>
            </a:r>
            <a:r>
              <a:rPr lang="en-US" sz="1000" dirty="0" err="1"/>
              <a:t>academic.oup.com</a:t>
            </a:r>
            <a:r>
              <a:rPr lang="en-US" sz="1000" dirty="0"/>
              <a:t>/</a:t>
            </a:r>
            <a:r>
              <a:rPr lang="en-US" sz="1000" dirty="0" err="1"/>
              <a:t>ecco-jcc</a:t>
            </a:r>
            <a:r>
              <a:rPr lang="en-US" sz="1000" dirty="0"/>
              <a:t>/article/18/12/1939/7645140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90C8B9-5655-7279-5555-22E5CFD71B0B}"/>
              </a:ext>
            </a:extLst>
          </p:cNvPr>
          <p:cNvSpPr txBox="1"/>
          <p:nvPr/>
        </p:nvSpPr>
        <p:spPr>
          <a:xfrm>
            <a:off x="8803759" y="2498651"/>
            <a:ext cx="29771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29 samples: 19 </a:t>
            </a:r>
            <a:r>
              <a:rPr lang="en-US" dirty="0" err="1"/>
              <a:t>Crohns</a:t>
            </a:r>
            <a:r>
              <a:rPr lang="en-US" dirty="0"/>
              <a:t>, 10 healthy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72,457 cells into 292 pseudo-bulk clusters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597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B6BE6C5D-9061-51C8-D728-F177C646C313}"/>
              </a:ext>
            </a:extLst>
          </p:cNvPr>
          <p:cNvGrpSpPr/>
          <p:nvPr/>
        </p:nvGrpSpPr>
        <p:grpSpPr>
          <a:xfrm>
            <a:off x="596693" y="1358538"/>
            <a:ext cx="11228733" cy="4783644"/>
            <a:chOff x="762159" y="1358538"/>
            <a:chExt cx="11228733" cy="4783644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BE3437EA-41E5-0321-2976-39F3FE35B097}"/>
                </a:ext>
              </a:extLst>
            </p:cNvPr>
            <p:cNvGrpSpPr/>
            <p:nvPr/>
          </p:nvGrpSpPr>
          <p:grpSpPr>
            <a:xfrm>
              <a:off x="762159" y="1461396"/>
              <a:ext cx="11228733" cy="4636423"/>
              <a:chOff x="762159" y="1461396"/>
              <a:chExt cx="11228733" cy="4636423"/>
            </a:xfrm>
          </p:grpSpPr>
          <p:pic>
            <p:nvPicPr>
              <p:cNvPr id="10" name="Picture 9" descr="A close-up of a screen&#10;&#10;AI-generated content may be incorrect.">
                <a:extLst>
                  <a:ext uri="{FF2B5EF4-FFF2-40B4-BE49-F238E27FC236}">
                    <a16:creationId xmlns:a16="http://schemas.microsoft.com/office/drawing/2014/main" id="{7CFF1447-C880-C664-91B0-DC40FB9F742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rcRect t="6608" r="9227"/>
              <a:stretch/>
            </p:blipFill>
            <p:spPr>
              <a:xfrm>
                <a:off x="762160" y="2090057"/>
                <a:ext cx="10192711" cy="4007762"/>
              </a:xfrm>
              <a:prstGeom prst="rect">
                <a:avLst/>
              </a:prstGeom>
            </p:spPr>
          </p:pic>
          <p:pic>
            <p:nvPicPr>
              <p:cNvPr id="14" name="Picture 13" descr="A close-up of a screen&#10;&#10;AI-generated content may be incorrect.">
                <a:extLst>
                  <a:ext uri="{FF2B5EF4-FFF2-40B4-BE49-F238E27FC236}">
                    <a16:creationId xmlns:a16="http://schemas.microsoft.com/office/drawing/2014/main" id="{CC770850-B60E-BD27-9D7C-0E09400DF35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rcRect t="2518" b="92247"/>
              <a:stretch/>
            </p:blipFill>
            <p:spPr>
              <a:xfrm>
                <a:off x="762159" y="1461396"/>
                <a:ext cx="11228733" cy="678846"/>
              </a:xfrm>
              <a:prstGeom prst="rect">
                <a:avLst/>
              </a:prstGeom>
            </p:spPr>
          </p:pic>
        </p:grp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34E75C7-498D-4048-924A-3AF711514F98}"/>
                </a:ext>
              </a:extLst>
            </p:cNvPr>
            <p:cNvSpPr/>
            <p:nvPr/>
          </p:nvSpPr>
          <p:spPr>
            <a:xfrm>
              <a:off x="1654628" y="1358538"/>
              <a:ext cx="1672046" cy="4783644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D8EB9A1-8A71-97CB-FC52-25A11A7D4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00144" cy="1325563"/>
          </a:xfrm>
        </p:spPr>
        <p:txBody>
          <a:bodyPr/>
          <a:lstStyle/>
          <a:p>
            <a:r>
              <a:rPr lang="en-US" dirty="0"/>
              <a:t>Hierarchical clustering with Kmeans group label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0E7291-66C4-A0DE-5EFA-77EAA0B5B181}"/>
              </a:ext>
            </a:extLst>
          </p:cNvPr>
          <p:cNvSpPr txBox="1"/>
          <p:nvPr/>
        </p:nvSpPr>
        <p:spPr>
          <a:xfrm>
            <a:off x="10768365" y="1591061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K=4</a:t>
            </a:r>
          </a:p>
        </p:txBody>
      </p:sp>
      <p:pic>
        <p:nvPicPr>
          <p:cNvPr id="21" name="Picture 20" descr="A chart of different cells&#10;&#10;AI-generated content may be incorrect.">
            <a:extLst>
              <a:ext uri="{FF2B5EF4-FFF2-40B4-BE49-F238E27FC236}">
                <a16:creationId xmlns:a16="http://schemas.microsoft.com/office/drawing/2014/main" id="{33A11303-7A48-F439-8E05-3859910860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57344" y="2140242"/>
            <a:ext cx="1334656" cy="2408780"/>
          </a:xfrm>
          <a:prstGeom prst="rect">
            <a:avLst/>
          </a:prstGeom>
        </p:spPr>
      </p:pic>
      <p:pic>
        <p:nvPicPr>
          <p:cNvPr id="23" name="Picture 22" descr="A close-up of a logo&#10;&#10;AI-generated content may be incorrect.">
            <a:extLst>
              <a:ext uri="{FF2B5EF4-FFF2-40B4-BE49-F238E27FC236}">
                <a16:creationId xmlns:a16="http://schemas.microsoft.com/office/drawing/2014/main" id="{F2942002-F880-07BA-088A-EB30FBC13C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12072" y="4775683"/>
            <a:ext cx="1256589" cy="678847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8E817B58-30A3-DF9A-24E3-10C667A5F8F7}"/>
              </a:ext>
            </a:extLst>
          </p:cNvPr>
          <p:cNvSpPr txBox="1"/>
          <p:nvPr/>
        </p:nvSpPr>
        <p:spPr>
          <a:xfrm>
            <a:off x="1236617" y="6276155"/>
            <a:ext cx="2622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G1 is enriched in healthy</a:t>
            </a:r>
          </a:p>
        </p:txBody>
      </p:sp>
    </p:spTree>
    <p:extLst>
      <p:ext uri="{BB962C8B-B14F-4D97-AF65-F5344CB8AC3E}">
        <p14:creationId xmlns:p14="http://schemas.microsoft.com/office/powerpoint/2010/main" val="3704465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370EB-6ECB-27BE-AF0C-57EAB9D77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Kmeans groups statistics</a:t>
            </a:r>
          </a:p>
        </p:txBody>
      </p:sp>
      <p:pic>
        <p:nvPicPr>
          <p:cNvPr id="5" name="Content Placeholder 4" descr="A graph of different colored bars&#10;&#10;AI-generated content may be incorrect.">
            <a:extLst>
              <a:ext uri="{FF2B5EF4-FFF2-40B4-BE49-F238E27FC236}">
                <a16:creationId xmlns:a16="http://schemas.microsoft.com/office/drawing/2014/main" id="{BC113CA1-918C-0F33-B1AB-66A671F8C1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46410" y="1690688"/>
            <a:ext cx="4491273" cy="4351338"/>
          </a:xfrm>
        </p:spPr>
      </p:pic>
      <p:pic>
        <p:nvPicPr>
          <p:cNvPr id="7" name="Picture 6" descr="A close-up of a test&#10;&#10;AI-generated content may be incorrect.">
            <a:extLst>
              <a:ext uri="{FF2B5EF4-FFF2-40B4-BE49-F238E27FC236}">
                <a16:creationId xmlns:a16="http://schemas.microsoft.com/office/drawing/2014/main" id="{096401E6-71A8-3FA2-A408-FBF969B5AE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697" y="1894684"/>
            <a:ext cx="5488890" cy="4147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2357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FE475F-0E29-38E3-2F1B-7989BDC667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9B1B1-1879-9C1C-6548-71527D57F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40291" cy="1325563"/>
          </a:xfrm>
        </p:spPr>
        <p:txBody>
          <a:bodyPr/>
          <a:lstStyle/>
          <a:p>
            <a:r>
              <a:rPr lang="en-US" dirty="0"/>
              <a:t>Overlap of IBD signature with pre-RA signature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64ED3E-0094-E7EC-ED5E-81B60CF6A3E6}"/>
              </a:ext>
            </a:extLst>
          </p:cNvPr>
          <p:cNvSpPr txBox="1"/>
          <p:nvPr/>
        </p:nvSpPr>
        <p:spPr>
          <a:xfrm>
            <a:off x="9610726" y="1916361"/>
            <a:ext cx="25812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Reactome pathways related to IBD TFs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9C72FF4-9BC9-508A-F079-52614ED3AF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1916361"/>
            <a:ext cx="4572000" cy="3657600"/>
          </a:xfrm>
          <a:prstGeom prst="rect">
            <a:avLst/>
          </a:prstGeom>
        </p:spPr>
      </p:pic>
      <p:pic>
        <p:nvPicPr>
          <p:cNvPr id="7" name="Picture 6" descr="A graph with red dots and black text&#10;&#10;AI-generated content may be incorrect.">
            <a:extLst>
              <a:ext uri="{FF2B5EF4-FFF2-40B4-BE49-F238E27FC236}">
                <a16:creationId xmlns:a16="http://schemas.microsoft.com/office/drawing/2014/main" id="{E263A6E6-C079-F028-D44E-34D6DD32E4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1932" y="1496072"/>
            <a:ext cx="3657600" cy="5228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7243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6277</TotalTime>
  <Words>70</Words>
  <Application>Microsoft Macintosh PowerPoint</Application>
  <PresentationFormat>Widescreen</PresentationFormat>
  <Paragraphs>19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IBD analysis</vt:lpstr>
      <vt:lpstr>Dataset </vt:lpstr>
      <vt:lpstr>Hierarchical clustering with Kmeans group label</vt:lpstr>
      <vt:lpstr>Kmeans groups statistics</vt:lpstr>
      <vt:lpstr>Overlap of IBD signature with pre-RA signature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Signature TFs validation in established RA dataset</dc:title>
  <dc:creator>Cong Liu</dc:creator>
  <cp:lastModifiedBy>Liu, Cong</cp:lastModifiedBy>
  <cp:revision>135</cp:revision>
  <dcterms:created xsi:type="dcterms:W3CDTF">2024-04-01T19:30:16Z</dcterms:created>
  <dcterms:modified xsi:type="dcterms:W3CDTF">2025-03-10T19:04:25Z</dcterms:modified>
</cp:coreProperties>
</file>