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5" r:id="rId26"/>
    <p:sldId id="280" r:id="rId27"/>
    <p:sldId id="281" r:id="rId28"/>
    <p:sldId id="282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296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0" autoAdjust="0"/>
    <p:restoredTop sz="94660"/>
  </p:normalViewPr>
  <p:slideViewPr>
    <p:cSldViewPr>
      <p:cViewPr varScale="1">
        <p:scale>
          <a:sx n="115" d="100"/>
          <a:sy n="115" d="100"/>
        </p:scale>
        <p:origin x="12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D1F56-FBEB-409C-A390-134DA76B89B3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C95DE-325C-436D-A525-B1E8EB8A90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22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5DE-325C-436D-A525-B1E8EB8A900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4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057-19A4-433F-988F-B36CEF73AD30}" type="datetimeFigureOut">
              <a:rPr lang="en-CA" smtClean="0"/>
              <a:pPr/>
              <a:t>2014-04-01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F6A4-3E41-4B3A-BDAF-3AF6AA8879A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057-19A4-433F-988F-B36CEF73AD30}" type="datetimeFigureOut">
              <a:rPr lang="en-CA" smtClean="0"/>
              <a:pPr/>
              <a:t>2014-04-01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F6A4-3E41-4B3A-BDAF-3AF6AA8879A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057-19A4-433F-988F-B36CEF73AD30}" type="datetimeFigureOut">
              <a:rPr lang="en-CA" smtClean="0"/>
              <a:pPr/>
              <a:t>2014-04-01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F6A4-3E41-4B3A-BDAF-3AF6AA8879A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057-19A4-433F-988F-B36CEF73AD30}" type="datetimeFigureOut">
              <a:rPr lang="en-CA" smtClean="0"/>
              <a:pPr/>
              <a:t>2014-04-01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F6A4-3E41-4B3A-BDAF-3AF6AA8879A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057-19A4-433F-988F-B36CEF73AD30}" type="datetimeFigureOut">
              <a:rPr lang="en-CA" smtClean="0"/>
              <a:pPr/>
              <a:t>2014-04-01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F6A4-3E41-4B3A-BDAF-3AF6AA8879A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057-19A4-433F-988F-B36CEF73AD30}" type="datetimeFigureOut">
              <a:rPr lang="en-CA" smtClean="0"/>
              <a:pPr/>
              <a:t>2014-04-01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F6A4-3E41-4B3A-BDAF-3AF6AA8879A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057-19A4-433F-988F-B36CEF73AD30}" type="datetimeFigureOut">
              <a:rPr lang="en-CA" smtClean="0"/>
              <a:pPr/>
              <a:t>2014-04-01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F6A4-3E41-4B3A-BDAF-3AF6AA8879A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057-19A4-433F-988F-B36CEF73AD30}" type="datetimeFigureOut">
              <a:rPr lang="en-CA" smtClean="0"/>
              <a:pPr/>
              <a:t>2014-04-01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F6A4-3E41-4B3A-BDAF-3AF6AA8879A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057-19A4-433F-988F-B36CEF73AD30}" type="datetimeFigureOut">
              <a:rPr lang="en-CA" smtClean="0"/>
              <a:pPr/>
              <a:t>2014-04-01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F6A4-3E41-4B3A-BDAF-3AF6AA8879A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057-19A4-433F-988F-B36CEF73AD30}" type="datetimeFigureOut">
              <a:rPr lang="en-CA" smtClean="0"/>
              <a:pPr/>
              <a:t>2014-04-01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F6A4-3E41-4B3A-BDAF-3AF6AA8879A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057-19A4-433F-988F-B36CEF73AD30}" type="datetimeFigureOut">
              <a:rPr lang="en-CA" smtClean="0"/>
              <a:pPr/>
              <a:t>2014-04-01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F6A4-3E41-4B3A-BDAF-3AF6AA8879A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057-19A4-433F-988F-B36CEF73AD30}" type="datetimeFigureOut">
              <a:rPr lang="en-CA" smtClean="0"/>
              <a:pPr/>
              <a:t>2014-04-01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BF6A4-3E41-4B3A-BDAF-3AF6AA8879A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Digital Neural Signal Processing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Theo </a:t>
            </a:r>
            <a:r>
              <a:rPr lang="en-CA" dirty="0" err="1" smtClean="0"/>
              <a:t>Zanos</a:t>
            </a:r>
            <a:endParaRPr lang="en-CA" dirty="0"/>
          </a:p>
          <a:p>
            <a:r>
              <a:rPr lang="en-CA" dirty="0" smtClean="0"/>
              <a:t>Dept. Of Neurology &amp; Neurosurgery</a:t>
            </a:r>
            <a:br>
              <a:rPr lang="en-CA" dirty="0" smtClean="0"/>
            </a:br>
            <a:r>
              <a:rPr lang="en-CA" dirty="0" smtClean="0"/>
              <a:t>Montreal Neurological Institute </a:t>
            </a:r>
          </a:p>
          <a:p>
            <a:r>
              <a:rPr lang="en-CA" dirty="0" smtClean="0"/>
              <a:t>McGill University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Fourier Transform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CA" dirty="0" smtClean="0"/>
              <a:t>Any signal can be expressed as a combination of different sine waves, each with its own frequency, amplitude and phase</a:t>
            </a:r>
          </a:p>
          <a:p>
            <a:endParaRPr lang="en-CA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068960"/>
            <a:ext cx="5017811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From time to frequency domain</a:t>
            </a:r>
            <a:endParaRPr lang="en-CA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00808"/>
            <a:ext cx="6984776" cy="4732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Fourier Transform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Mathematical definition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Euler’s formula</a:t>
            </a:r>
          </a:p>
          <a:p>
            <a:pPr>
              <a:buNone/>
            </a:pPr>
            <a:r>
              <a:rPr lang="en-CA" i="1" dirty="0" smtClean="0"/>
              <a:t>		e</a:t>
            </a:r>
            <a:r>
              <a:rPr lang="en-CA" baseline="30000" dirty="0" smtClean="0"/>
              <a:t>2</a:t>
            </a:r>
            <a:r>
              <a:rPr lang="el-GR" i="1" baseline="30000" dirty="0"/>
              <a:t>π</a:t>
            </a:r>
            <a:r>
              <a:rPr lang="en-CA" i="1" baseline="30000" dirty="0" err="1"/>
              <a:t>i</a:t>
            </a:r>
            <a:r>
              <a:rPr lang="el-GR" i="1" baseline="30000" dirty="0"/>
              <a:t>θ</a:t>
            </a:r>
            <a:r>
              <a:rPr lang="el-GR" dirty="0"/>
              <a:t>= </a:t>
            </a:r>
            <a:r>
              <a:rPr lang="en-CA" dirty="0" err="1"/>
              <a:t>cos</a:t>
            </a:r>
            <a:r>
              <a:rPr lang="en-CA" dirty="0"/>
              <a:t>(2</a:t>
            </a:r>
            <a:r>
              <a:rPr lang="el-GR" dirty="0"/>
              <a:t>πθ) + </a:t>
            </a:r>
            <a:r>
              <a:rPr lang="en-CA" i="1" dirty="0" err="1"/>
              <a:t>i</a:t>
            </a:r>
            <a:r>
              <a:rPr lang="en-CA" dirty="0"/>
              <a:t> sin(2</a:t>
            </a:r>
            <a:r>
              <a:rPr lang="el-GR" dirty="0"/>
              <a:t>πθ)</a:t>
            </a:r>
            <a:endParaRPr lang="en-CA" dirty="0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204864"/>
            <a:ext cx="341225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Discrete Fourier Transform (DFT)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For digitally sampled signals there’s DFT</a:t>
            </a:r>
          </a:p>
          <a:p>
            <a:r>
              <a:rPr lang="en-CA" dirty="0" smtClean="0"/>
              <a:t>Mathematical definition (for N points)</a:t>
            </a:r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Frequency	k/N Hz per sample</a:t>
            </a:r>
          </a:p>
          <a:p>
            <a:r>
              <a:rPr lang="en-CA" dirty="0" smtClean="0"/>
              <a:t>Amplitude</a:t>
            </a:r>
          </a:p>
          <a:p>
            <a:r>
              <a:rPr lang="en-CA" dirty="0" smtClean="0"/>
              <a:t>Phase</a:t>
            </a:r>
            <a:endParaRPr lang="en-CA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708920"/>
            <a:ext cx="314171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 descr="|X_k|/N = \sqrt{\operatorname{Re}(X_k)^2 + \operatorname{Im}(X_k)^2}/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4653136"/>
            <a:ext cx="4306079" cy="360040"/>
          </a:xfrm>
          <a:prstGeom prst="rect">
            <a:avLst/>
          </a:prstGeom>
          <a:noFill/>
        </p:spPr>
      </p:pic>
      <p:pic>
        <p:nvPicPr>
          <p:cNvPr id="10247" name="Picture 7" descr="\arg(X_k) = \operatorname{atan2}\big( \operatorname{Im}(X_k), \operatorname{Re}(X_k) \big),"/>
          <p:cNvPicPr>
            <a:picLocks noChangeAspect="1" noChangeArrowheads="1"/>
          </p:cNvPicPr>
          <p:nvPr/>
        </p:nvPicPr>
        <p:blipFill>
          <a:blip r:embed="rId4" cstate="print"/>
          <a:srcRect r="1639"/>
          <a:stretch>
            <a:fillRect/>
          </a:stretch>
        </p:blipFill>
        <p:spPr bwMode="auto">
          <a:xfrm>
            <a:off x="3059832" y="5229200"/>
            <a:ext cx="4320480" cy="360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Discrete Fourier Transform (DFT)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DFT is symmetric around center point </a:t>
            </a:r>
            <a:r>
              <a:rPr lang="en-CA" dirty="0" err="1" smtClean="0"/>
              <a:t>f</a:t>
            </a:r>
            <a:r>
              <a:rPr lang="en-CA" baseline="-25000" dirty="0" err="1" smtClean="0"/>
              <a:t>s</a:t>
            </a:r>
            <a:r>
              <a:rPr lang="en-CA" baseline="-25000" dirty="0" smtClean="0"/>
              <a:t> </a:t>
            </a:r>
            <a:r>
              <a:rPr lang="en-CA" dirty="0" smtClean="0"/>
              <a:t>/2</a:t>
            </a:r>
          </a:p>
          <a:p>
            <a:endParaRPr lang="en-CA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420888"/>
            <a:ext cx="47910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Fast Fourier Transform (FFT)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Algorithm used to compute DFT efficiently</a:t>
            </a:r>
          </a:p>
          <a:p>
            <a:r>
              <a:rPr lang="en-CA" dirty="0" smtClean="0"/>
              <a:t>For N points, DFT scales O(N</a:t>
            </a:r>
            <a:r>
              <a:rPr lang="en-CA" baseline="30000" dirty="0" smtClean="0"/>
              <a:t>2</a:t>
            </a:r>
            <a:r>
              <a:rPr lang="en-CA" dirty="0" smtClean="0"/>
              <a:t>)</a:t>
            </a:r>
          </a:p>
          <a:p>
            <a:r>
              <a:rPr lang="en-CA" dirty="0" smtClean="0"/>
              <a:t>With FFT, the process scales </a:t>
            </a:r>
            <a:r>
              <a:rPr lang="en-CA" dirty="0" err="1" smtClean="0"/>
              <a:t>Nlog</a:t>
            </a:r>
            <a:r>
              <a:rPr lang="en-CA" dirty="0" smtClean="0"/>
              <a:t>(N)</a:t>
            </a:r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573015"/>
            <a:ext cx="3960440" cy="3050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Nyquist</a:t>
            </a:r>
            <a:r>
              <a:rPr lang="en-CA" dirty="0" smtClean="0"/>
              <a:t> Theorem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The sampling frequency should be at least twice the highest frequency contained in the signal</a:t>
            </a:r>
          </a:p>
          <a:p>
            <a:pPr algn="ctr">
              <a:buNone/>
            </a:pPr>
            <a:r>
              <a:rPr lang="en-CA" dirty="0" err="1" smtClean="0"/>
              <a:t>f</a:t>
            </a:r>
            <a:r>
              <a:rPr lang="en-CA" baseline="-25000" dirty="0" err="1" smtClean="0"/>
              <a:t>s</a:t>
            </a:r>
            <a:r>
              <a:rPr lang="en-CA" dirty="0" err="1" smtClean="0"/>
              <a:t>≥f</a:t>
            </a:r>
            <a:r>
              <a:rPr lang="en-CA" baseline="-25000" dirty="0" err="1" smtClean="0"/>
              <a:t>c</a:t>
            </a:r>
            <a:endParaRPr lang="en-CA" baseline="-25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12977"/>
            <a:ext cx="6597148" cy="3447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90113"/>
            <a:ext cx="6597148" cy="3470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90113"/>
            <a:ext cx="6589778" cy="344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62" y="3164762"/>
            <a:ext cx="6589778" cy="349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183" y="3164762"/>
            <a:ext cx="6584098" cy="3481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83284"/>
            <a:ext cx="6567667" cy="3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08758"/>
            <a:ext cx="6597148" cy="343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Signal frequencies higher than the </a:t>
            </a:r>
            <a:r>
              <a:rPr lang="en-US" sz="2800" dirty="0" err="1"/>
              <a:t>Nyquist</a:t>
            </a:r>
            <a:r>
              <a:rPr lang="en-US" sz="2800" dirty="0"/>
              <a:t> frequency will encounter a "folding" about the </a:t>
            </a:r>
            <a:r>
              <a:rPr lang="en-US" sz="2800" dirty="0" err="1"/>
              <a:t>Nyquist</a:t>
            </a:r>
            <a:r>
              <a:rPr lang="en-US" sz="2800" dirty="0"/>
              <a:t> frequency, back into lower frequencies</a:t>
            </a:r>
            <a:r>
              <a:rPr lang="en-US" sz="2800" dirty="0" smtClean="0"/>
              <a:t>.</a:t>
            </a:r>
          </a:p>
          <a:p>
            <a:pPr marL="0" indent="0" algn="ctr">
              <a:buNone/>
            </a:pPr>
            <a:r>
              <a:rPr lang="en-US" sz="2800" dirty="0" err="1" smtClean="0"/>
              <a:t>f</a:t>
            </a:r>
            <a:r>
              <a:rPr lang="en-US" sz="2800" baseline="-25000" dirty="0" err="1" smtClean="0"/>
              <a:t>folded</a:t>
            </a:r>
            <a:r>
              <a:rPr lang="en-US" sz="2800" dirty="0" smtClean="0"/>
              <a:t> = |</a:t>
            </a:r>
            <a:r>
              <a:rPr lang="en-US" sz="2800" dirty="0" err="1" smtClean="0"/>
              <a:t>f</a:t>
            </a:r>
            <a:r>
              <a:rPr lang="en-US" sz="2800" baseline="-25000" dirty="0" err="1" smtClean="0"/>
              <a:t>sampling</a:t>
            </a:r>
            <a:r>
              <a:rPr lang="en-US" sz="2800" dirty="0" smtClean="0"/>
              <a:t> – </a:t>
            </a:r>
            <a:r>
              <a:rPr lang="en-US" sz="2800" dirty="0" err="1" smtClean="0"/>
              <a:t>N·f</a:t>
            </a:r>
            <a:r>
              <a:rPr lang="en-US" sz="2800" baseline="-25000" dirty="0" err="1" smtClean="0"/>
              <a:t>signal</a:t>
            </a:r>
            <a:r>
              <a:rPr lang="en-US" sz="2800" dirty="0" smtClean="0"/>
              <a:t>|, N≠0</a:t>
            </a: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221088"/>
            <a:ext cx="3854373" cy="1311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584" y="4415122"/>
            <a:ext cx="4008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Signal has a frequency of 0.9Hz</a:t>
            </a:r>
          </a:p>
          <a:p>
            <a:r>
              <a:rPr lang="en-US" dirty="0" smtClean="0"/>
              <a:t>We sample at a frequency of 1Hz.</a:t>
            </a:r>
          </a:p>
          <a:p>
            <a:r>
              <a:rPr lang="en-US" dirty="0" smtClean="0"/>
              <a:t>Folded frequency will appear at 0.1Hz.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5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– quick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filters (analog or digital) we can remove frequencies from a certain signal</a:t>
            </a:r>
          </a:p>
          <a:p>
            <a:pPr lvl="1"/>
            <a:r>
              <a:rPr lang="en-US" dirty="0" smtClean="0"/>
              <a:t>Low pass</a:t>
            </a:r>
          </a:p>
          <a:p>
            <a:pPr lvl="1"/>
            <a:r>
              <a:rPr lang="en-US" dirty="0" smtClean="0"/>
              <a:t>High pass</a:t>
            </a:r>
          </a:p>
          <a:p>
            <a:pPr lvl="1"/>
            <a:r>
              <a:rPr lang="en-US" dirty="0" smtClean="0"/>
              <a:t>Band pass</a:t>
            </a:r>
          </a:p>
          <a:p>
            <a:pPr lvl="1"/>
            <a:r>
              <a:rPr lang="en-US" dirty="0" smtClean="0"/>
              <a:t>Band stop (notch filter)</a:t>
            </a:r>
          </a:p>
          <a:p>
            <a:r>
              <a:rPr lang="en-US" dirty="0" smtClean="0"/>
              <a:t>Every filter has a phase response (while filtering, it shifts the oscillations of the signal according to the phase response of the filter)</a:t>
            </a:r>
          </a:p>
          <a:p>
            <a:r>
              <a:rPr lang="en-US" dirty="0" smtClean="0"/>
              <a:t>To account for that, double-pass filter (</a:t>
            </a:r>
            <a:r>
              <a:rPr lang="en-US" dirty="0" err="1" smtClean="0"/>
              <a:t>filtfilt</a:t>
            </a:r>
            <a:r>
              <a:rPr lang="en-US" dirty="0" smtClean="0"/>
              <a:t> command)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Stationarity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signal processing, </a:t>
            </a:r>
            <a:r>
              <a:rPr lang="en-US" dirty="0" err="1" smtClean="0"/>
              <a:t>stationarity</a:t>
            </a:r>
            <a:r>
              <a:rPr lang="en-US" dirty="0" smtClean="0"/>
              <a:t> denotes that the signal does not change it’s frequency content across time</a:t>
            </a:r>
          </a:p>
          <a:p>
            <a:r>
              <a:rPr lang="en-US" dirty="0" smtClean="0"/>
              <a:t>Thus the DFT is an adequate way to represent the signal in the frequency domain and using IDFT, we can reconstruct the signal from it’s spectrum</a:t>
            </a:r>
          </a:p>
          <a:p>
            <a:r>
              <a:rPr lang="en-US" dirty="0" smtClean="0"/>
              <a:t>What happens with non-stationary signals?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2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Contact Info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Office:</a:t>
            </a:r>
            <a:br>
              <a:rPr lang="en-CA" dirty="0" smtClean="0"/>
            </a:br>
            <a:r>
              <a:rPr lang="en-CA" dirty="0" smtClean="0"/>
              <a:t>Montreal Neurological Institute </a:t>
            </a:r>
            <a:br>
              <a:rPr lang="en-CA" dirty="0" smtClean="0"/>
            </a:br>
            <a:r>
              <a:rPr lang="en-CA" dirty="0" smtClean="0"/>
              <a:t>3801 University Street, #894 </a:t>
            </a:r>
          </a:p>
          <a:p>
            <a:r>
              <a:rPr lang="en-CA" dirty="0" smtClean="0"/>
              <a:t>Tel: 5482</a:t>
            </a:r>
          </a:p>
          <a:p>
            <a:r>
              <a:rPr lang="en-CA" dirty="0" smtClean="0"/>
              <a:t>Email: theodoros.zanos@mcgill.ca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Short-Time Fourier Transform (STFT)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 sliding window in time, STFT calculates the Fourier transform of these snippets of time</a:t>
            </a:r>
          </a:p>
          <a:p>
            <a:endParaRPr lang="en-US" dirty="0" smtClean="0"/>
          </a:p>
          <a:p>
            <a:r>
              <a:rPr lang="en-US" dirty="0" smtClean="0"/>
              <a:t>For the DFT equivalent (STDFT)</a:t>
            </a:r>
          </a:p>
          <a:p>
            <a:endParaRPr lang="en-US" dirty="0"/>
          </a:p>
          <a:p>
            <a:r>
              <a:rPr lang="en-US" dirty="0" smtClean="0"/>
              <a:t>Spectrogram is the squared magnitude of STFT</a:t>
            </a:r>
          </a:p>
          <a:p>
            <a:r>
              <a:rPr lang="en-US" dirty="0" smtClean="0"/>
              <a:t>Choice of length and type of window </a:t>
            </a:r>
            <a:r>
              <a:rPr lang="en-US" smtClean="0"/>
              <a:t>is critical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819" y="3068960"/>
            <a:ext cx="5189990" cy="59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93096"/>
            <a:ext cx="5545706" cy="69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91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Wavelets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76872"/>
            <a:ext cx="364659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204864"/>
            <a:ext cx="4180309" cy="329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Wavelets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en-CA" dirty="0" smtClean="0"/>
              <a:t>Two criteria for the wavelet function </a:t>
            </a:r>
            <a:r>
              <a:rPr lang="el-GR" dirty="0" smtClean="0"/>
              <a:t>ψ</a:t>
            </a:r>
            <a:r>
              <a:rPr lang="en-CA" dirty="0" smtClean="0"/>
              <a:t>(x)</a:t>
            </a:r>
          </a:p>
          <a:p>
            <a:endParaRPr lang="en-CA" dirty="0" smtClean="0"/>
          </a:p>
          <a:p>
            <a:pPr lvl="1"/>
            <a:r>
              <a:rPr lang="en-CA" dirty="0" smtClean="0"/>
              <a:t> 			  ( (equal area above and below zero)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 			   (square </a:t>
            </a:r>
            <a:r>
              <a:rPr lang="en-CA" dirty="0" err="1" smtClean="0"/>
              <a:t>integrable</a:t>
            </a:r>
            <a:r>
              <a:rPr lang="en-CA" dirty="0" smtClean="0"/>
              <a:t> – converges to 						     zero at infinity)</a:t>
            </a:r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420888"/>
            <a:ext cx="2286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501008"/>
            <a:ext cx="20955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4484330"/>
            <a:ext cx="2514846" cy="218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Continuous Wavelet Transform (CWT)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Mathematical Definition</a:t>
            </a:r>
          </a:p>
          <a:p>
            <a:endParaRPr lang="en-CA" dirty="0" smtClean="0"/>
          </a:p>
          <a:p>
            <a:endParaRPr lang="en-CA" dirty="0" smtClean="0"/>
          </a:p>
          <a:p>
            <a:pPr>
              <a:buNone/>
            </a:pPr>
            <a:r>
              <a:rPr lang="en-CA" dirty="0" smtClean="0"/>
              <a:t>	where t is time and s is scale (analogous to f)</a:t>
            </a:r>
          </a:p>
          <a:p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	s is for scaling, t is for translating (shifting)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276872"/>
            <a:ext cx="34861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4149080"/>
            <a:ext cx="3048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Choosing wavelet functions</a:t>
            </a:r>
            <a:endParaRPr lang="en-CA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4290246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2621" y="2348880"/>
            <a:ext cx="4261379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40" y="5661248"/>
            <a:ext cx="4365476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1875744"/>
            <a:ext cx="2880320" cy="47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Morlet</a:t>
            </a:r>
            <a:r>
              <a:rPr lang="en-CA" dirty="0" smtClean="0"/>
              <a:t> Wavelet Origins</a:t>
            </a:r>
            <a:endParaRPr lang="en-CA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4723963" cy="513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 l="44618" t="8150" b="10350"/>
          <a:stretch>
            <a:fillRect/>
          </a:stretch>
        </p:blipFill>
        <p:spPr bwMode="auto">
          <a:xfrm>
            <a:off x="4716016" y="1844824"/>
            <a:ext cx="4262787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Convolution with a wavelet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8280000" cy="508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713" y="1412776"/>
            <a:ext cx="8020598" cy="5043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697" y="1498639"/>
            <a:ext cx="8064896" cy="493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Wavelets and convolution</a:t>
            </a:r>
            <a:endParaRPr lang="en-C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310426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844824"/>
            <a:ext cx="4985409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653136"/>
            <a:ext cx="844300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3207" y="1052736"/>
            <a:ext cx="8712968" cy="5539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3367" y="2815789"/>
            <a:ext cx="8647113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CWT – the complex part of it</a:t>
            </a:r>
            <a:endParaRPr lang="en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7654197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30" y="1351890"/>
            <a:ext cx="8965504" cy="543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Power and Phase information through Wavelets</a:t>
            </a:r>
            <a:endParaRPr lang="en-CA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2121" y="3074243"/>
            <a:ext cx="452437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627889"/>
            <a:ext cx="5724127" cy="316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23528" y="5445224"/>
            <a:ext cx="5899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Real part of the vector : Filtered LFP at the specific frequency</a:t>
            </a:r>
          </a:p>
          <a:p>
            <a:r>
              <a:rPr lang="en-CA" dirty="0" smtClean="0"/>
              <a:t>Length of vector m: Magnitude at the specific frequency</a:t>
            </a:r>
          </a:p>
          <a:p>
            <a:r>
              <a:rPr lang="en-CA" dirty="0" smtClean="0"/>
              <a:t>Angle </a:t>
            </a:r>
            <a:r>
              <a:rPr lang="el-GR" dirty="0" smtClean="0"/>
              <a:t>θ </a:t>
            </a:r>
            <a:r>
              <a:rPr lang="en-CA" dirty="0" smtClean="0"/>
              <a:t>: Instantaneous phase at the specific frequency</a:t>
            </a:r>
          </a:p>
          <a:p>
            <a:r>
              <a:rPr lang="en-CA" dirty="0" smtClean="0"/>
              <a:t>m = </a:t>
            </a:r>
            <a:r>
              <a:rPr lang="en-CA" dirty="0" err="1" smtClean="0"/>
              <a:t>sqrt</a:t>
            </a:r>
            <a:r>
              <a:rPr lang="en-CA" dirty="0" smtClean="0"/>
              <a:t>(real^2+imag^2)       </a:t>
            </a:r>
            <a:r>
              <a:rPr lang="el-GR" dirty="0" smtClean="0"/>
              <a:t>θ = </a:t>
            </a:r>
            <a:r>
              <a:rPr lang="en-CA" dirty="0" err="1" smtClean="0"/>
              <a:t>arctan</a:t>
            </a:r>
            <a:r>
              <a:rPr lang="en-CA" dirty="0" smtClean="0"/>
              <a:t>(</a:t>
            </a:r>
            <a:r>
              <a:rPr lang="en-CA" dirty="0" err="1" smtClean="0"/>
              <a:t>imag</a:t>
            </a:r>
            <a:r>
              <a:rPr lang="en-CA" dirty="0" smtClean="0"/>
              <a:t>/real)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 of the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Neuronal Oscillations</a:t>
            </a:r>
          </a:p>
          <a:p>
            <a:pPr lvl="1"/>
            <a:r>
              <a:rPr lang="en-CA" dirty="0" smtClean="0"/>
              <a:t>What is an Oscillation - How are neuronal oscillations created</a:t>
            </a:r>
          </a:p>
          <a:p>
            <a:pPr lvl="1"/>
            <a:r>
              <a:rPr lang="en-CA" dirty="0" smtClean="0"/>
              <a:t>Frequency, Phase and Power</a:t>
            </a:r>
          </a:p>
          <a:p>
            <a:pPr lvl="1"/>
            <a:r>
              <a:rPr lang="en-CA" dirty="0" smtClean="0"/>
              <a:t>Fourier Transform – DFT – FFT</a:t>
            </a:r>
          </a:p>
          <a:p>
            <a:pPr lvl="1"/>
            <a:r>
              <a:rPr lang="en-CA" dirty="0" smtClean="0"/>
              <a:t>Wavelets – CWT – Interpretation</a:t>
            </a:r>
          </a:p>
          <a:p>
            <a:r>
              <a:rPr lang="en-CA" dirty="0" smtClean="0"/>
              <a:t>Brain Connectivity through synchronicity</a:t>
            </a:r>
          </a:p>
          <a:p>
            <a:pPr lvl="1"/>
            <a:r>
              <a:rPr lang="en-CA" dirty="0" smtClean="0"/>
              <a:t>Correlation</a:t>
            </a:r>
          </a:p>
          <a:p>
            <a:pPr lvl="1"/>
            <a:r>
              <a:rPr lang="en-CA" dirty="0" smtClean="0"/>
              <a:t>Coherence</a:t>
            </a:r>
          </a:p>
          <a:p>
            <a:pPr lvl="1"/>
            <a:r>
              <a:rPr lang="en-CA" dirty="0" smtClean="0"/>
              <a:t>Phase Coherence</a:t>
            </a:r>
          </a:p>
          <a:p>
            <a:pPr lvl="1"/>
            <a:r>
              <a:rPr lang="en-CA" dirty="0" smtClean="0"/>
              <a:t>Granger Causality</a:t>
            </a:r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CA" dirty="0" smtClean="0"/>
              <a:t>Results of a CWT</a:t>
            </a:r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606" y="1052736"/>
            <a:ext cx="8018834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Power Law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Power decreases with increasing frequency</a:t>
            </a:r>
          </a:p>
          <a:p>
            <a:pPr lvl="1"/>
            <a:r>
              <a:rPr lang="en-CA" sz="2400" dirty="0" smtClean="0"/>
              <a:t>At low frequencies, power approaches a 1/f function</a:t>
            </a:r>
            <a:endParaRPr lang="en-CA" sz="2400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861048"/>
            <a:ext cx="3245931" cy="270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61048"/>
            <a:ext cx="324036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35696" y="5229200"/>
            <a:ext cx="12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Linear scale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5940152" y="4797152"/>
            <a:ext cx="103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Log scale</a:t>
            </a:r>
            <a:endParaRPr lang="en-CA" dirty="0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2523339"/>
            <a:ext cx="4651796" cy="131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Power law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Possible effects in higher frequencies will be nearly impossible to see when plotted on the same scale as low frequencies</a:t>
            </a:r>
            <a:endParaRPr lang="en-CA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385" y="3212976"/>
            <a:ext cx="4145591" cy="3369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212336"/>
            <a:ext cx="4354463" cy="3418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47926" y="2852936"/>
            <a:ext cx="288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Colorscale</a:t>
            </a:r>
            <a:r>
              <a:rPr lang="en-CA" dirty="0" smtClean="0"/>
              <a:t> for all frequencies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757308" y="2852936"/>
            <a:ext cx="4063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Colorscale</a:t>
            </a:r>
            <a:r>
              <a:rPr lang="en-CA" dirty="0" smtClean="0"/>
              <a:t> optimized for high frequencies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Power normalization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Baseline vector</a:t>
            </a:r>
          </a:p>
          <a:p>
            <a:pPr lvl="1"/>
            <a:r>
              <a:rPr lang="en-CA" sz="2400" dirty="0" smtClean="0"/>
              <a:t>Depends on what is considered baseline</a:t>
            </a:r>
          </a:p>
          <a:p>
            <a:pPr lvl="2"/>
            <a:r>
              <a:rPr lang="en-CA" sz="2000" dirty="0" smtClean="0"/>
              <a:t>Average of all wavelet </a:t>
            </a:r>
            <a:r>
              <a:rPr lang="en-CA" sz="2000" dirty="0" err="1" smtClean="0"/>
              <a:t>coeffs</a:t>
            </a:r>
            <a:r>
              <a:rPr lang="en-CA" sz="2000" dirty="0" smtClean="0"/>
              <a:t> during the whole recording</a:t>
            </a:r>
          </a:p>
          <a:p>
            <a:pPr lvl="2"/>
            <a:r>
              <a:rPr lang="en-CA" sz="2000" dirty="0" smtClean="0"/>
              <a:t>Pre-stimulus wavelet </a:t>
            </a:r>
            <a:r>
              <a:rPr lang="en-CA" sz="2000" dirty="0" err="1" smtClean="0"/>
              <a:t>coeffs</a:t>
            </a:r>
            <a:endParaRPr lang="en-CA" sz="2000" dirty="0" smtClean="0"/>
          </a:p>
          <a:p>
            <a:pPr lvl="2"/>
            <a:r>
              <a:rPr lang="en-CA" sz="2000" dirty="0" smtClean="0"/>
              <a:t>Average wavelet </a:t>
            </a:r>
            <a:r>
              <a:rPr lang="en-CA" sz="2000" dirty="0" err="1" smtClean="0"/>
              <a:t>coeffs</a:t>
            </a:r>
            <a:r>
              <a:rPr lang="en-CA" sz="2000" dirty="0" smtClean="0"/>
              <a:t> of spontaneous activity</a:t>
            </a:r>
          </a:p>
          <a:p>
            <a:r>
              <a:rPr lang="en-CA" dirty="0" smtClean="0"/>
              <a:t>dB ratio (scale-free)</a:t>
            </a:r>
          </a:p>
          <a:p>
            <a:pPr lvl="1">
              <a:buNone/>
            </a:pPr>
            <a:r>
              <a:rPr lang="en-CA" dirty="0" smtClean="0"/>
              <a:t>	dB = 10*log10(activity/baseline)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dB Scaling – Edge Artifacts</a:t>
            </a:r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433" y="1341408"/>
            <a:ext cx="3318198" cy="2696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340768"/>
            <a:ext cx="348538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5938" y="4127293"/>
            <a:ext cx="6264696" cy="267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Brain Connectivity through synchronicity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How do different brain regions connect and communicate?</a:t>
            </a:r>
          </a:p>
          <a:p>
            <a:r>
              <a:rPr lang="en-CA" dirty="0" err="1" smtClean="0"/>
              <a:t>Hebb</a:t>
            </a:r>
            <a:r>
              <a:rPr lang="en-CA" dirty="0" smtClean="0"/>
              <a:t> – “Cells that fire together, wire together”</a:t>
            </a:r>
          </a:p>
          <a:p>
            <a:r>
              <a:rPr lang="en-CA" dirty="0" smtClean="0"/>
              <a:t>For oscillations, “areas that oscillate together, are connected”</a:t>
            </a:r>
          </a:p>
          <a:p>
            <a:r>
              <a:rPr lang="en-CA" dirty="0" smtClean="0"/>
              <a:t>Synchronous oscillations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345404"/>
            <a:ext cx="2448272" cy="2251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Synchronicity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Synchronous oscillations – an intuitive concept but how can you measure it quantitatively?</a:t>
            </a:r>
            <a:endParaRPr lang="en-CA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636912"/>
            <a:ext cx="4680520" cy="391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Correlation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For continuous functions</a:t>
            </a:r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For discrete functions</a:t>
            </a:r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Convolution between f(t) and g(-t)</a:t>
            </a:r>
          </a:p>
          <a:p>
            <a:r>
              <a:rPr lang="en-CA" dirty="0" smtClean="0"/>
              <a:t>Not necessarily good for oscillatory data</a:t>
            </a:r>
            <a:endParaRPr lang="en-CA" dirty="0"/>
          </a:p>
        </p:txBody>
      </p:sp>
      <p:pic>
        <p:nvPicPr>
          <p:cNvPr id="16388" name="Picture 4" descr="(f \star g)(t)\ \stackrel{\mathrm{def}}{=} \int_{-\infty}^{\infty} f^*(\tau)\ g(t+\tau)\,d\tau,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76872"/>
            <a:ext cx="4127927" cy="648072"/>
          </a:xfrm>
          <a:prstGeom prst="rect">
            <a:avLst/>
          </a:prstGeom>
          <a:noFill/>
        </p:spPr>
      </p:pic>
      <p:pic>
        <p:nvPicPr>
          <p:cNvPr id="16390" name="Picture 6" descr="(f \star g)[n]\ \stackrel{\mathrm{def}}{=} \sum_{m=-\infty}^{\infty} f^*[m]\ g[n+m]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005064"/>
            <a:ext cx="4253798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Power Spectral Density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r>
              <a:rPr lang="en-CA" dirty="0" smtClean="0"/>
              <a:t>Energy Spectral Density for transient signals</a:t>
            </a:r>
          </a:p>
          <a:p>
            <a:endParaRPr lang="en-CA" dirty="0" smtClean="0"/>
          </a:p>
          <a:p>
            <a:r>
              <a:rPr lang="en-CA" dirty="0" smtClean="0"/>
              <a:t>Power Spectral Density for continuous signals</a:t>
            </a:r>
          </a:p>
          <a:p>
            <a:pPr>
              <a:buNone/>
            </a:pPr>
            <a:r>
              <a:rPr lang="en-CA" dirty="0" smtClean="0"/>
              <a:t>					   where </a:t>
            </a:r>
          </a:p>
          <a:p>
            <a:r>
              <a:rPr lang="en-CA" dirty="0" smtClean="0"/>
              <a:t>Relating it to the FT</a:t>
            </a:r>
          </a:p>
          <a:p>
            <a:pPr lvl="1">
              <a:buNone/>
            </a:pPr>
            <a:r>
              <a:rPr lang="en-CA" dirty="0" smtClean="0"/>
              <a:t>	</a:t>
            </a:r>
            <a:r>
              <a:rPr lang="en-CA" dirty="0" err="1" smtClean="0"/>
              <a:t>Sxx</a:t>
            </a:r>
            <a:r>
              <a:rPr lang="en-CA" dirty="0" smtClean="0"/>
              <a:t> = </a:t>
            </a:r>
            <a:r>
              <a:rPr lang="en-CA" dirty="0" err="1" smtClean="0"/>
              <a:t>F</a:t>
            </a:r>
            <a:r>
              <a:rPr lang="en-CA" baseline="-25000" dirty="0" err="1" smtClean="0"/>
              <a:t>x</a:t>
            </a:r>
            <a:r>
              <a:rPr lang="en-CA" dirty="0" smtClean="0"/>
              <a:t>(</a:t>
            </a:r>
            <a:r>
              <a:rPr lang="el-GR" dirty="0" smtClean="0"/>
              <a:t>ω) </a:t>
            </a:r>
            <a:r>
              <a:rPr lang="en-US" dirty="0" smtClean="0"/>
              <a:t>F</a:t>
            </a:r>
            <a:r>
              <a:rPr lang="en-US" baseline="30000" dirty="0" smtClean="0"/>
              <a:t>*</a:t>
            </a:r>
            <a:r>
              <a:rPr lang="en-US" baseline="-25000" dirty="0" smtClean="0"/>
              <a:t>x</a:t>
            </a:r>
            <a:r>
              <a:rPr lang="en-US" dirty="0" smtClean="0"/>
              <a:t>(</a:t>
            </a:r>
            <a:r>
              <a:rPr lang="el-GR" dirty="0" smtClean="0"/>
              <a:t>ω)</a:t>
            </a:r>
          </a:p>
          <a:p>
            <a:pPr lvl="1">
              <a:buNone/>
            </a:pPr>
            <a:r>
              <a:rPr lang="en-CA" dirty="0" smtClean="0"/>
              <a:t>where </a:t>
            </a:r>
            <a:r>
              <a:rPr lang="en-CA" dirty="0" err="1" smtClean="0"/>
              <a:t>F</a:t>
            </a:r>
            <a:r>
              <a:rPr lang="en-CA" baseline="-25000" dirty="0" err="1" smtClean="0"/>
              <a:t>x</a:t>
            </a:r>
            <a:r>
              <a:rPr lang="en-CA" dirty="0" smtClean="0"/>
              <a:t>(</a:t>
            </a:r>
            <a:r>
              <a:rPr lang="el-GR" dirty="0" smtClean="0"/>
              <a:t>ω) </a:t>
            </a:r>
            <a:r>
              <a:rPr lang="en-US" dirty="0" smtClean="0"/>
              <a:t>is the Fourier Transform of x</a:t>
            </a:r>
            <a:r>
              <a:rPr lang="el-GR" dirty="0" smtClean="0"/>
              <a:t> </a:t>
            </a:r>
            <a:r>
              <a:rPr lang="en-CA" dirty="0" smtClean="0"/>
              <a:t>and *</a:t>
            </a:r>
            <a:r>
              <a:rPr lang="en-US" dirty="0" smtClean="0"/>
              <a:t> is the complex conjugate FT of x</a:t>
            </a:r>
            <a:endParaRPr lang="en-CA" dirty="0" smtClean="0"/>
          </a:p>
        </p:txBody>
      </p:sp>
      <p:pic>
        <p:nvPicPr>
          <p:cNvPr id="4098" name="Picture 2" descr=" S_{xx}(\omega) = |\hat{x}(\omega)|^2 = \left|\int\limits_{-\infty}^\infty x(t)e^{-i\omega t}\,{d}t\right|^2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132856"/>
            <a:ext cx="3544144" cy="720080"/>
          </a:xfrm>
          <a:prstGeom prst="rect">
            <a:avLst/>
          </a:prstGeom>
          <a:noFill/>
        </p:spPr>
      </p:pic>
      <p:pic>
        <p:nvPicPr>
          <p:cNvPr id="4100" name="Picture 4" descr=" S_{xx}(\omega) = \lim_{T \rightarrow \infty} \mathbf{E} \left[ | \hat{x}_T(\omega) | ^ 2 \right]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501008"/>
            <a:ext cx="3275203" cy="432048"/>
          </a:xfrm>
          <a:prstGeom prst="rect">
            <a:avLst/>
          </a:prstGeom>
          <a:noFill/>
        </p:spPr>
      </p:pic>
      <p:pic>
        <p:nvPicPr>
          <p:cNvPr id="4102" name="Picture 6" descr=" \hat{x}_T(\omega) = \frac{1}{\sqrt{T}} \int_0^T x(t) e^{-i\omega t}\, dt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3429000"/>
            <a:ext cx="3043114" cy="5760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Coherence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229600" cy="4525963"/>
          </a:xfrm>
        </p:spPr>
        <p:txBody>
          <a:bodyPr/>
          <a:lstStyle/>
          <a:p>
            <a:r>
              <a:rPr lang="en-CA" dirty="0" smtClean="0"/>
              <a:t>Cross Spectrum between two signals</a:t>
            </a:r>
          </a:p>
          <a:p>
            <a:pPr>
              <a:buNone/>
            </a:pPr>
            <a:r>
              <a:rPr lang="en-CA" dirty="0" smtClean="0"/>
              <a:t>				        </a:t>
            </a:r>
          </a:p>
          <a:p>
            <a:pPr lvl="1">
              <a:buNone/>
            </a:pPr>
            <a:r>
              <a:rPr lang="en-CA" sz="2400" dirty="0" smtClean="0"/>
              <a:t>	where </a:t>
            </a:r>
            <a:r>
              <a:rPr lang="en-CA" sz="2400" dirty="0" err="1" smtClean="0"/>
              <a:t>F</a:t>
            </a:r>
            <a:r>
              <a:rPr lang="en-CA" sz="2400" baseline="-25000" dirty="0" err="1" smtClean="0"/>
              <a:t>x</a:t>
            </a:r>
            <a:r>
              <a:rPr lang="en-CA" sz="2400" dirty="0" smtClean="0"/>
              <a:t>(</a:t>
            </a:r>
            <a:r>
              <a:rPr lang="el-GR" sz="2400" dirty="0" smtClean="0"/>
              <a:t>ω) </a:t>
            </a:r>
            <a:r>
              <a:rPr lang="en-US" sz="2400" dirty="0" smtClean="0"/>
              <a:t>is the Fourier Transform of x </a:t>
            </a:r>
            <a:r>
              <a:rPr lang="en-CA" sz="2400" dirty="0" smtClean="0"/>
              <a:t>and F*</a:t>
            </a:r>
            <a:r>
              <a:rPr lang="en-CA" sz="2400" baseline="-25000" dirty="0" smtClean="0"/>
              <a:t>y</a:t>
            </a:r>
            <a:r>
              <a:rPr lang="en-CA" sz="2400" dirty="0" smtClean="0"/>
              <a:t>(</a:t>
            </a:r>
            <a:r>
              <a:rPr lang="el-GR" sz="2400" dirty="0" smtClean="0"/>
              <a:t>ω)</a:t>
            </a:r>
            <a:r>
              <a:rPr lang="en-US" sz="2400" dirty="0" smtClean="0"/>
              <a:t> is the complex conjugate FT of y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dirty="0" smtClean="0"/>
              <a:t>Magnitude Square Coherence</a:t>
            </a:r>
          </a:p>
          <a:p>
            <a:endParaRPr lang="en-US" dirty="0" smtClean="0"/>
          </a:p>
          <a:p>
            <a:endParaRPr lang="en-CA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132856"/>
            <a:ext cx="325307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653136"/>
            <a:ext cx="367664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http://www.mathworks.com/help/signal/ug/msc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3212976"/>
            <a:ext cx="2922277" cy="3212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Oscillations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an oscillation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Definition: sin (2*pi*freq*time)</a:t>
            </a:r>
          </a:p>
          <a:p>
            <a:pPr>
              <a:buNone/>
            </a:pP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348880"/>
            <a:ext cx="68961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Phase Coherence</a:t>
            </a:r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1844824"/>
            <a:ext cx="4320479" cy="456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4366" y="1844825"/>
            <a:ext cx="4360122" cy="453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83636" y="1484784"/>
            <a:ext cx="19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Electrodes A and 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484784"/>
            <a:ext cx="19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Electrodes A and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Coherence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132856"/>
            <a:ext cx="326707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060848"/>
            <a:ext cx="32575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83636" y="1484784"/>
            <a:ext cx="19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Electrodes A and 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484784"/>
            <a:ext cx="19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Electrodes A and C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72868" y="3797586"/>
            <a:ext cx="558972" cy="634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818762" y="3717032"/>
            <a:ext cx="1137614" cy="429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59832" y="5949280"/>
            <a:ext cx="3393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Magnitude of average vector from</a:t>
            </a:r>
          </a:p>
          <a:p>
            <a:r>
              <a:rPr lang="en-US" dirty="0" smtClean="0"/>
              <a:t>polar phase difference histograms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59632" y="5517232"/>
            <a:ext cx="243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 Coherence = 0.11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80112" y="5517232"/>
            <a:ext cx="243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 Coherence = 0.94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equation is fairly simple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be used for specific frequency bands</a:t>
            </a:r>
          </a:p>
          <a:p>
            <a:endParaRPr lang="en-US" dirty="0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 cstate="print"/>
          <a:srcRect l="868" t="2305" r="1053" b="3196"/>
          <a:stretch>
            <a:fillRect/>
          </a:stretch>
        </p:blipFill>
        <p:spPr bwMode="auto">
          <a:xfrm>
            <a:off x="539552" y="2348880"/>
            <a:ext cx="813690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Granger Causality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Causality implies directional measure of connectivity</a:t>
            </a:r>
          </a:p>
          <a:p>
            <a:r>
              <a:rPr lang="en-CA" dirty="0" smtClean="0"/>
              <a:t>Granger causality measures whether signal X happens before signal Y and helps predict it</a:t>
            </a:r>
          </a:p>
          <a:p>
            <a:r>
              <a:rPr lang="en-CA" dirty="0" smtClean="0"/>
              <a:t>Steps</a:t>
            </a:r>
          </a:p>
          <a:p>
            <a:pPr lvl="1"/>
            <a:r>
              <a:rPr lang="en-CA" dirty="0" smtClean="0"/>
              <a:t>Develop a base case autoregressive model for Y using Y’s lagged </a:t>
            </a:r>
            <a:r>
              <a:rPr lang="en-CA" dirty="0" err="1" smtClean="0"/>
              <a:t>balues</a:t>
            </a:r>
            <a:endParaRPr lang="en-CA" dirty="0" smtClean="0"/>
          </a:p>
          <a:p>
            <a:pPr lvl="1"/>
            <a:r>
              <a:rPr lang="en-CA" dirty="0" smtClean="0"/>
              <a:t>Develop a test case model by adding a second lagged independent variable you want to test (signal X)</a:t>
            </a:r>
          </a:p>
          <a:p>
            <a:pPr lvl="1"/>
            <a:r>
              <a:rPr lang="en-CA" dirty="0" smtClean="0"/>
              <a:t>Calculate the square of the residual errors for the two models and run an t-test (unpaired) or an F-test to check if the residuals are significantly lower when you add the second test variable.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Granger Causality</a:t>
            </a:r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 l="24466" t="22833" r="16726" b="12767"/>
          <a:stretch>
            <a:fillRect/>
          </a:stretch>
        </p:blipFill>
        <p:spPr bwMode="auto">
          <a:xfrm>
            <a:off x="683568" y="1412776"/>
            <a:ext cx="7704856" cy="474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Granger Causality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 Model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method</a:t>
            </a:r>
          </a:p>
          <a:p>
            <a:r>
              <a:rPr lang="en-US" dirty="0" smtClean="0"/>
              <a:t>Directional</a:t>
            </a:r>
          </a:p>
          <a:p>
            <a:r>
              <a:rPr lang="en-US" dirty="0" smtClean="0"/>
              <a:t>Causality or connectivity assessed with such metrics does not necessarily means real connectivity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04864"/>
            <a:ext cx="601705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Volterra</a:t>
            </a:r>
            <a:r>
              <a:rPr lang="en-US" dirty="0" smtClean="0"/>
              <a:t> Functional Connectivity (shameless self promotion)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measure of connectivity</a:t>
            </a:r>
          </a:p>
          <a:p>
            <a:r>
              <a:rPr lang="en-US" dirty="0" smtClean="0"/>
              <a:t>Versatile with both continuous or point process data</a:t>
            </a:r>
          </a:p>
          <a:p>
            <a:r>
              <a:rPr lang="en-US" dirty="0" smtClean="0"/>
              <a:t>Computationally much more tractable than nonlinear Granger causality or information theory based methods</a:t>
            </a:r>
          </a:p>
          <a:p>
            <a:r>
              <a:rPr lang="en-US" dirty="0" smtClean="0"/>
              <a:t>Similar idea with GC – expanded to account nonlinearities and multiple inputs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Volterra</a:t>
            </a:r>
            <a:r>
              <a:rPr lang="en-US" dirty="0" smtClean="0"/>
              <a:t> Functional Connectivity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59632" y="3717032"/>
            <a:ext cx="2781271" cy="2102297"/>
            <a:chOff x="179512" y="4509120"/>
            <a:chExt cx="2781271" cy="2102297"/>
          </a:xfrm>
        </p:grpSpPr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 l="6587" t="5855"/>
            <a:stretch>
              <a:fillRect/>
            </a:stretch>
          </p:blipFill>
          <p:spPr bwMode="auto">
            <a:xfrm>
              <a:off x="179512" y="4509120"/>
              <a:ext cx="2781271" cy="2102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1589228" y="4580399"/>
              <a:ext cx="1066800" cy="2286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4" cstate="print"/>
          <a:srcRect t="5263"/>
          <a:stretch>
            <a:fillRect/>
          </a:stretch>
        </p:blipFill>
        <p:spPr bwMode="auto">
          <a:xfrm>
            <a:off x="4932040" y="3789040"/>
            <a:ext cx="2609695" cy="185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1475656" y="1844824"/>
          <a:ext cx="60991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3" name="Equation" r:id="rId5" imgW="4216320" imgH="914400" progId="Equation.DSMT4">
                  <p:embed/>
                </p:oleObj>
              </mc:Choice>
              <mc:Fallback>
                <p:oleObj name="Equation" r:id="rId5" imgW="4216320" imgH="91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844824"/>
                        <a:ext cx="6099175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Volterra</a:t>
            </a:r>
            <a:r>
              <a:rPr lang="en-US" dirty="0" smtClean="0"/>
              <a:t> Functional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Measure of prediction accuracy depends on the data’s nature</a:t>
            </a:r>
          </a:p>
          <a:p>
            <a:pPr lvl="1"/>
            <a:r>
              <a:rPr lang="en-US" dirty="0" smtClean="0"/>
              <a:t>ROC-AUC for point processes</a:t>
            </a:r>
          </a:p>
          <a:p>
            <a:pPr lvl="1"/>
            <a:r>
              <a:rPr lang="en-US" dirty="0" smtClean="0"/>
              <a:t>NMSE for continuous data</a:t>
            </a:r>
          </a:p>
          <a:p>
            <a:r>
              <a:rPr lang="en-US" dirty="0" smtClean="0"/>
              <a:t>Constructed model that predicts signal y from signal x is compared with random predictor models (using as input surrogate signals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r</a:t>
            </a:r>
            <a:r>
              <a:rPr lang="en-US" dirty="0" smtClean="0"/>
              <a:t> with similar structure as x) and Monte-Carlo runs that establish a 95% or 99% confidence</a:t>
            </a:r>
            <a:endParaRPr lang="en-US" baseline="-25000" dirty="0" smtClean="0"/>
          </a:p>
          <a:p>
            <a:r>
              <a:rPr lang="en-US" dirty="0" smtClean="0"/>
              <a:t>For more details, check Zanos et al. IEEE Trans Neural Engineering 2008.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Neuronal Oscillations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Continuous Neural Data (not point processes)</a:t>
            </a:r>
          </a:p>
          <a:p>
            <a:pPr lvl="1"/>
            <a:r>
              <a:rPr lang="en-CA" dirty="0" smtClean="0"/>
              <a:t>Firing Rate Data</a:t>
            </a:r>
          </a:p>
          <a:p>
            <a:pPr lvl="1"/>
            <a:r>
              <a:rPr lang="en-CA" dirty="0" smtClean="0"/>
              <a:t>Extracellular</a:t>
            </a:r>
            <a:br>
              <a:rPr lang="en-CA" dirty="0" smtClean="0"/>
            </a:br>
            <a:r>
              <a:rPr lang="en-CA" dirty="0" smtClean="0"/>
              <a:t>recordings</a:t>
            </a:r>
            <a:br>
              <a:rPr lang="en-CA" dirty="0" smtClean="0"/>
            </a:br>
            <a:r>
              <a:rPr lang="en-CA" dirty="0" smtClean="0"/>
              <a:t>(raw wideband)</a:t>
            </a:r>
          </a:p>
          <a:p>
            <a:pPr lvl="1"/>
            <a:r>
              <a:rPr lang="en-CA" dirty="0" smtClean="0"/>
              <a:t>Local Field Potentials - LFPs (low frequency filtered version of extracellular recordings)</a:t>
            </a:r>
          </a:p>
          <a:p>
            <a:pPr lvl="1"/>
            <a:r>
              <a:rPr lang="en-CA" dirty="0" smtClean="0"/>
              <a:t>Electroencephalography signals – EEGs</a:t>
            </a:r>
          </a:p>
          <a:p>
            <a:pPr lvl="1"/>
            <a:r>
              <a:rPr lang="en-CA" dirty="0" err="1" smtClean="0"/>
              <a:t>Electrocorticography</a:t>
            </a:r>
            <a:r>
              <a:rPr lang="en-CA" dirty="0" smtClean="0"/>
              <a:t> – ECOG</a:t>
            </a:r>
          </a:p>
          <a:p>
            <a:pPr lvl="1"/>
            <a:r>
              <a:rPr lang="en-CA" dirty="0" smtClean="0"/>
              <a:t>MEG, </a:t>
            </a:r>
            <a:r>
              <a:rPr lang="en-CA" dirty="0" err="1" smtClean="0"/>
              <a:t>fMRI</a:t>
            </a:r>
            <a:r>
              <a:rPr lang="en-CA" dirty="0" smtClean="0"/>
              <a:t> etc.</a:t>
            </a:r>
          </a:p>
          <a:p>
            <a:pPr lvl="1"/>
            <a:endParaRPr lang="en-CA" dirty="0"/>
          </a:p>
        </p:txBody>
      </p:sp>
      <p:grpSp>
        <p:nvGrpSpPr>
          <p:cNvPr id="9" name="Group 8"/>
          <p:cNvGrpSpPr/>
          <p:nvPr/>
        </p:nvGrpSpPr>
        <p:grpSpPr>
          <a:xfrm>
            <a:off x="4457700" y="2215897"/>
            <a:ext cx="4686300" cy="1645151"/>
            <a:chOff x="4139952" y="2204864"/>
            <a:chExt cx="4686300" cy="1645151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39952" y="2204864"/>
              <a:ext cx="4686300" cy="141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6156176" y="3573016"/>
              <a:ext cx="24270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Goldberg &amp; Fee, Nat </a:t>
              </a:r>
              <a:r>
                <a:rPr lang="en-CA" sz="1200" dirty="0" err="1" smtClean="0"/>
                <a:t>Neurosci</a:t>
              </a:r>
              <a:r>
                <a:rPr lang="en-CA" sz="1200" dirty="0" smtClean="0"/>
                <a:t>. 2012</a:t>
              </a:r>
              <a:endParaRPr lang="en-CA" sz="1200" dirty="0"/>
            </a:p>
          </p:txBody>
        </p:sp>
      </p:grp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 cstate="print"/>
          <a:srcRect t="9086" b="53442"/>
          <a:stretch>
            <a:fillRect/>
          </a:stretch>
        </p:blipFill>
        <p:spPr bwMode="auto">
          <a:xfrm>
            <a:off x="4140714" y="2204864"/>
            <a:ext cx="495103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2090593"/>
            <a:ext cx="4824536" cy="177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causes LFP / </a:t>
            </a:r>
            <a:r>
              <a:rPr lang="en-CA" dirty="0" err="1" smtClean="0"/>
              <a:t>ECoG</a:t>
            </a:r>
            <a:r>
              <a:rPr lang="en-CA" dirty="0" smtClean="0"/>
              <a:t> / EEG Oscillations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72816"/>
            <a:ext cx="7826921" cy="451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causes LFP / </a:t>
            </a:r>
            <a:r>
              <a:rPr lang="en-CA" dirty="0" err="1" smtClean="0"/>
              <a:t>ECoG</a:t>
            </a:r>
            <a:r>
              <a:rPr lang="en-CA" dirty="0" smtClean="0"/>
              <a:t> / EEG Oscillations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CA" sz="2400" dirty="0" smtClean="0"/>
              <a:t>Oscillations arise from the interplay between inhibitory </a:t>
            </a:r>
            <a:r>
              <a:rPr lang="en-CA" sz="2400" dirty="0" err="1" smtClean="0"/>
              <a:t>interneurons</a:t>
            </a:r>
            <a:r>
              <a:rPr lang="en-CA" sz="2400" dirty="0" smtClean="0"/>
              <a:t> and excitatory cells (EPSPs </a:t>
            </a:r>
            <a:r>
              <a:rPr lang="en-CA" sz="2400" dirty="0" err="1" smtClean="0"/>
              <a:t>vs</a:t>
            </a:r>
            <a:r>
              <a:rPr lang="en-CA" sz="2400" dirty="0" smtClean="0"/>
              <a:t> IPSPs)</a:t>
            </a:r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r>
              <a:rPr lang="en-CA" sz="2400" dirty="0" smtClean="0"/>
              <a:t>Inter and intra-areal network activity, feed-forward and feed-back connections.</a:t>
            </a:r>
          </a:p>
          <a:p>
            <a:r>
              <a:rPr lang="en-CA" sz="2400" dirty="0" err="1" smtClean="0"/>
              <a:t>Subthreshold</a:t>
            </a:r>
            <a:r>
              <a:rPr lang="en-CA" sz="2400" dirty="0" smtClean="0"/>
              <a:t> potentials of nearby neurons (LFPs only)</a:t>
            </a:r>
          </a:p>
          <a:p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492896"/>
            <a:ext cx="6480720" cy="240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typical LFP signal</a:t>
            </a:r>
            <a:endParaRPr lang="en-C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564904"/>
            <a:ext cx="8552786" cy="3138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Frequency – Phase - Power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04864"/>
            <a:ext cx="7380287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6447</TotalTime>
  <Words>1055</Words>
  <Application>Microsoft Office PowerPoint</Application>
  <PresentationFormat>On-screen Show (4:3)</PresentationFormat>
  <Paragraphs>220</Paragraphs>
  <Slides>48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Office Theme</vt:lpstr>
      <vt:lpstr>Equation</vt:lpstr>
      <vt:lpstr>Digital Neural Signal Processing</vt:lpstr>
      <vt:lpstr>Contact Info</vt:lpstr>
      <vt:lpstr>Overview of the class</vt:lpstr>
      <vt:lpstr>Oscillations</vt:lpstr>
      <vt:lpstr>Neuronal Oscillations</vt:lpstr>
      <vt:lpstr>What causes LFP / ECoG / EEG Oscillations</vt:lpstr>
      <vt:lpstr>What causes LFP / ECoG / EEG Oscillations</vt:lpstr>
      <vt:lpstr>A typical LFP signal</vt:lpstr>
      <vt:lpstr>Frequency – Phase - Power</vt:lpstr>
      <vt:lpstr>Fourier Transform</vt:lpstr>
      <vt:lpstr>From time to frequency domain</vt:lpstr>
      <vt:lpstr>Fourier Transform</vt:lpstr>
      <vt:lpstr>Discrete Fourier Transform (DFT)</vt:lpstr>
      <vt:lpstr>Discrete Fourier Transform (DFT)</vt:lpstr>
      <vt:lpstr>Fast Fourier Transform (FFT)</vt:lpstr>
      <vt:lpstr>Nyquist Theorem</vt:lpstr>
      <vt:lpstr>Aliasing</vt:lpstr>
      <vt:lpstr>Filtering – quick overview</vt:lpstr>
      <vt:lpstr>Stationarity</vt:lpstr>
      <vt:lpstr>Short-Time Fourier Transform (STFT)</vt:lpstr>
      <vt:lpstr>Wavelets</vt:lpstr>
      <vt:lpstr>Wavelets</vt:lpstr>
      <vt:lpstr>Continuous Wavelet Transform (CWT)</vt:lpstr>
      <vt:lpstr>Choosing wavelet functions</vt:lpstr>
      <vt:lpstr>Morlet Wavelet Origins</vt:lpstr>
      <vt:lpstr>Convolution with a wavelet</vt:lpstr>
      <vt:lpstr>Wavelets and convolution</vt:lpstr>
      <vt:lpstr>CWT – the complex part of it</vt:lpstr>
      <vt:lpstr>Power and Phase information through Wavelets</vt:lpstr>
      <vt:lpstr>Results of a CWT</vt:lpstr>
      <vt:lpstr>Power Law</vt:lpstr>
      <vt:lpstr>Power law</vt:lpstr>
      <vt:lpstr>Power normalization</vt:lpstr>
      <vt:lpstr>dB Scaling – Edge Artifacts</vt:lpstr>
      <vt:lpstr>Brain Connectivity through synchronicity</vt:lpstr>
      <vt:lpstr>Synchronicity</vt:lpstr>
      <vt:lpstr>Correlation</vt:lpstr>
      <vt:lpstr>Power Spectral Density</vt:lpstr>
      <vt:lpstr>Coherence</vt:lpstr>
      <vt:lpstr>Phase Coherence</vt:lpstr>
      <vt:lpstr>Phase Coherence</vt:lpstr>
      <vt:lpstr>Phase Coherence</vt:lpstr>
      <vt:lpstr>Granger Causality</vt:lpstr>
      <vt:lpstr>Granger Causality</vt:lpstr>
      <vt:lpstr>Granger Causality</vt:lpstr>
      <vt:lpstr>Volterra Functional Connectivity (shameless self promotion)</vt:lpstr>
      <vt:lpstr>Volterra Functional Connectivity</vt:lpstr>
      <vt:lpstr>Volterra Functional Connectivity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Neural Signal Processing</dc:title>
  <dc:creator>Theo Zanos</dc:creator>
  <cp:lastModifiedBy>Seqian Wang</cp:lastModifiedBy>
  <cp:revision>637</cp:revision>
  <dcterms:created xsi:type="dcterms:W3CDTF">2013-01-24T22:39:32Z</dcterms:created>
  <dcterms:modified xsi:type="dcterms:W3CDTF">2014-04-01T20:26:46Z</dcterms:modified>
</cp:coreProperties>
</file>