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71" r:id="rId3"/>
    <p:sldId id="270" r:id="rId4"/>
    <p:sldId id="285" r:id="rId5"/>
    <p:sldId id="272" r:id="rId6"/>
    <p:sldId id="275" r:id="rId7"/>
    <p:sldId id="274" r:id="rId8"/>
    <p:sldId id="277" r:id="rId9"/>
    <p:sldId id="278" r:id="rId10"/>
    <p:sldId id="279" r:id="rId11"/>
    <p:sldId id="273" r:id="rId12"/>
    <p:sldId id="280" r:id="rId13"/>
    <p:sldId id="281" r:id="rId14"/>
    <p:sldId id="286" r:id="rId15"/>
    <p:sldId id="282" r:id="rId16"/>
    <p:sldId id="283" r:id="rId17"/>
    <p:sldId id="284" r:id="rId18"/>
    <p:sldId id="287" r:id="rId19"/>
    <p:sldId id="289" r:id="rId20"/>
    <p:sldId id="288" r:id="rId21"/>
    <p:sldId id="290" r:id="rId22"/>
    <p:sldId id="291" r:id="rId23"/>
    <p:sldId id="26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81014" autoAdjust="0"/>
  </p:normalViewPr>
  <p:slideViewPr>
    <p:cSldViewPr snapToGrid="0">
      <p:cViewPr varScale="1">
        <p:scale>
          <a:sx n="74" d="100"/>
          <a:sy n="74" d="100"/>
        </p:scale>
        <p:origin x="13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E87A-828F-4D86-BA3E-5FBF7B163B5F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04C7-04F9-433D-BF6C-94FEDF786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44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02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13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730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330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59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82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083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259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743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60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5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3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1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42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4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6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15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204C7-04F9-433D-BF6C-94FEDF786C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07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35896" y="1196752"/>
            <a:ext cx="5040560" cy="2664296"/>
          </a:xfrm>
        </p:spPr>
        <p:txBody>
          <a:bodyPr/>
          <a:lstStyle>
            <a:lvl1pPr>
              <a:defRPr>
                <a:solidFill>
                  <a:srgbClr val="06164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635896" y="4221088"/>
            <a:ext cx="5040560" cy="15841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465913-F851-4CDE-909E-A3CDE6BB4F6C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35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文多_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9" y="116632"/>
            <a:ext cx="7283152" cy="72008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295E-1FBD-40FF-ADEC-25FB620F4B63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80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3" y="274638"/>
            <a:ext cx="70671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8521-1051-4C0D-9F49-B3D0ABFFB568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47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7824" y="4077072"/>
            <a:ext cx="5684168" cy="2016224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87824" y="3140969"/>
            <a:ext cx="5684168" cy="936104"/>
          </a:xfrm>
        </p:spPr>
        <p:txBody>
          <a:bodyPr anchor="b"/>
          <a:lstStyle>
            <a:lvl1pPr marL="0" indent="0">
              <a:buNone/>
              <a:defRPr sz="1500">
                <a:solidFill>
                  <a:srgbClr val="06164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4099-D5F2-4D80-9C68-570E744A7E84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06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3" y="274638"/>
            <a:ext cx="70671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0EA9-3557-4BC5-8242-2B9683C76197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5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3" y="274638"/>
            <a:ext cx="70671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2465-EC41-4CB1-A809-A2F5F3218BA1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75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3" y="274638"/>
            <a:ext cx="70671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C92F-FB41-43D3-9531-A90F8DCCEEBF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658-4B82-4C98-9B18-8441106F2038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4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3" y="274638"/>
            <a:ext cx="70671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CA30-B308-4613-BB48-964C33C1AE82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內文多_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03649" y="116632"/>
            <a:ext cx="7283152" cy="72008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8489-B729-4A11-BB8A-CB93D64B528A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196754"/>
            <a:ext cx="8229600" cy="49294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525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E78AB71-E958-4B64-857E-3429A7ADA133}" type="datetime1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8173598-30C2-4041-A3B4-97784B17D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9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470988" y="1187422"/>
            <a:ext cx="5542383" cy="2664296"/>
          </a:xfrm>
        </p:spPr>
        <p:txBody>
          <a:bodyPr>
            <a:normAutofit/>
          </a:bodyPr>
          <a:lstStyle/>
          <a:p>
            <a:r>
              <a:rPr lang="en-US" altLang="zh-TW" sz="2400" b="0" i="0" u="none" strike="noStrike" baseline="0" dirty="0">
                <a:cs typeface="Times New Roman" panose="02020603050405020304" pitchFamily="18" charset="0"/>
              </a:rPr>
              <a:t>Quantization and Training of Neural Networks for Efficient</a:t>
            </a:r>
            <a:br>
              <a:rPr lang="en-US" altLang="zh-TW" sz="2400" b="0" i="0" u="none" strike="noStrike" baseline="0" dirty="0">
                <a:cs typeface="Times New Roman" panose="02020603050405020304" pitchFamily="18" charset="0"/>
              </a:rPr>
            </a:br>
            <a:r>
              <a:rPr lang="en-US" altLang="zh-TW" sz="2400" b="0" i="0" u="none" strike="noStrike" baseline="0" dirty="0">
                <a:cs typeface="Times New Roman" panose="02020603050405020304" pitchFamily="18" charset="0"/>
              </a:rPr>
              <a:t>Integer-Arithmetic-Only Inference</a:t>
            </a:r>
            <a:endParaRPr lang="zh-TW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王品岳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鄭桂忠教授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48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FB362-772D-4B32-8157-AB669B11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Fake-quantize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16FE5D-F0DB-4FEB-9728-B44736E67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774" y="3304295"/>
            <a:ext cx="6677957" cy="2219635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5AF949-73FC-4590-8B75-C07090B9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78203D-1C18-4D73-B773-23E8120B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5DDF4E-4EDE-4827-ACF8-F2D3FD8AFB2C}"/>
              </a:ext>
            </a:extLst>
          </p:cNvPr>
          <p:cNvSpPr txBox="1"/>
          <p:nvPr/>
        </p:nvSpPr>
        <p:spPr>
          <a:xfrm>
            <a:off x="404038" y="1829178"/>
            <a:ext cx="8399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quantization is essentially a combination of quantization and dequantization, simulating the error caused by rounding during quantization.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80B97-E6B2-4134-A473-96833AC0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Integer-arithmetic-only quantization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F8E554-DF35-421D-9958-06E0254B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C71D3A-729F-4341-9EE5-AA705259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959D24E-5D82-4307-B596-09057906F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9370" y="2062904"/>
            <a:ext cx="5656246" cy="3330217"/>
          </a:xfrm>
        </p:spPr>
      </p:pic>
    </p:spTree>
    <p:extLst>
      <p:ext uri="{BB962C8B-B14F-4D97-AF65-F5344CB8AC3E}">
        <p14:creationId xmlns:p14="http://schemas.microsoft.com/office/powerpoint/2010/main" val="126452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DBA14-4C51-4E0F-9910-BC7AA70A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Quantization Ranges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66390C-10D3-426E-ABD2-45A04BE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Activation ranges depend on inputs </a:t>
            </a:r>
          </a:p>
          <a:p>
            <a:pPr lvl="1"/>
            <a:r>
              <a:rPr lang="en-US" altLang="zh-TW" dirty="0"/>
              <a:t>must be estimated during training.</a:t>
            </a:r>
          </a:p>
          <a:p>
            <a:r>
              <a:rPr lang="en-US" altLang="zh-TW" dirty="0"/>
              <a:t>Ranges [</a:t>
            </a:r>
            <a:r>
              <a:rPr lang="zh-TW" altLang="en-US" dirty="0"/>
              <a:t>𝑎</a:t>
            </a:r>
            <a:r>
              <a:rPr lang="en-US" altLang="zh-TW" dirty="0"/>
              <a:t>,</a:t>
            </a:r>
            <a:r>
              <a:rPr lang="zh-TW" altLang="en-US" dirty="0"/>
              <a:t>𝑏</a:t>
            </a:r>
            <a:r>
              <a:rPr lang="en-US" altLang="zh-TW" dirty="0"/>
              <a:t>]collected and smoothed via EMA across steps.</a:t>
            </a:r>
          </a:p>
          <a:p>
            <a:r>
              <a:rPr lang="en-US" altLang="zh-TW" dirty="0"/>
              <a:t>Problem: EMA updates too slowly when ranges shift rapidly.</a:t>
            </a:r>
          </a:p>
          <a:p>
            <a:r>
              <a:rPr lang="en-US" altLang="zh-TW" dirty="0"/>
              <a:t> Solution: Disable activation quantization early (50k–2M steps)</a:t>
            </a:r>
          </a:p>
          <a:p>
            <a:pPr lvl="1"/>
            <a:r>
              <a:rPr lang="en-US" altLang="zh-TW" dirty="0"/>
              <a:t>enable later when model stabilizes.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6C1334-EE22-4176-84FD-9958A807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6B8006-6053-4C25-B98E-ADFEFFC5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82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1B911-7716-4372-9661-9D3DF400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Quantized graph training and inference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2B390B-E2CB-43D6-9963-EA3AD7C8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 training graph of the floating-point model.</a:t>
            </a:r>
          </a:p>
          <a:p>
            <a:r>
              <a:rPr lang="en-US" altLang="zh-TW" dirty="0"/>
              <a:t> Insert fake quantization operations in locations where tensors will be </a:t>
            </a:r>
            <a:r>
              <a:rPr lang="en-US" altLang="zh-TW" dirty="0" err="1"/>
              <a:t>downcasted</a:t>
            </a:r>
            <a:r>
              <a:rPr lang="en-US" altLang="zh-TW" dirty="0"/>
              <a:t> to fewer bits during inference </a:t>
            </a:r>
          </a:p>
          <a:p>
            <a:r>
              <a:rPr lang="en-US" altLang="zh-TW" dirty="0"/>
              <a:t>Train in simulated quantized mode until convergence.</a:t>
            </a:r>
          </a:p>
          <a:p>
            <a:r>
              <a:rPr lang="en-US" altLang="zh-TW" dirty="0"/>
              <a:t>Create and optimize the inference graph for running in a low bit inference engine.</a:t>
            </a:r>
          </a:p>
          <a:p>
            <a:r>
              <a:rPr lang="en-US" altLang="zh-TW" dirty="0"/>
              <a:t>Run inference using the quantized inference graph.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3E6FB6-C26C-465A-BE34-0FB0C7BC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1AC017-B383-46EE-A6B8-38E5747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47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0903C-2A0E-4CE8-8111-F5E992B8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between two equations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0797CFF-5B21-4F04-99DE-00AFF99B7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2198" y="1960628"/>
            <a:ext cx="4553585" cy="1619476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341E5C-5D76-42C0-A26D-FD13BE25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4A7B76-14FF-482D-8C8A-452AE4F9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D9C665-78DB-42F8-8FD6-1172CF9BB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916" y="3898559"/>
            <a:ext cx="5372850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7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22EEE-6D84-4CD9-9E0F-EB4C0014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050D932-DBDA-41AC-B437-0EB4FB2A8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744" y="1657321"/>
            <a:ext cx="5772956" cy="1943371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44F56B-AA35-470C-84F6-4C4736B3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5FB5C2-69EC-4849-A79F-5774C772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95B15F-91FD-40CD-B0CE-5A359418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17" y="3840375"/>
            <a:ext cx="566816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8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365F2-4233-43F0-8886-BD022603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225D4F5-1283-4B26-9B90-F0A590197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7939" y="2230510"/>
            <a:ext cx="5992061" cy="305795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DD43F3-C2D1-4A89-B382-B507A0B9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CB417D-2BDC-4935-B6B2-443B47AD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4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8C9D7-525C-4132-9210-CC99517F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of </a:t>
            </a:r>
            <a:r>
              <a:rPr lang="en-US" altLang="zh-TW" dirty="0" err="1"/>
              <a:t>MobileNets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FBB40C-CDB4-485B-9C69-2A670F48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CA0327-0DCE-49F3-B7C7-6E1870F4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9015E56-AA70-4B15-8C2B-EECE75605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43" y="1914113"/>
            <a:ext cx="466790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9D9DE-B74B-4597-96AB-9F758990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9420FF7-2136-422C-B88D-05F96E368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8" y="1604548"/>
            <a:ext cx="8898052" cy="2238582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674850-A71F-4AD8-A61F-710D6EBC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AF5079-9FA7-48D7-84D8-3BA97FF4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5FC46B0-1CA7-4E58-BE56-62EDB8FB5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1" y="4364923"/>
            <a:ext cx="7709557" cy="7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1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7B33E-F8D7-49D3-8CE8-E3FF4CBD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70BAA47-C274-43BD-80EA-31D0C7930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72" y="1553076"/>
            <a:ext cx="3905728" cy="5304924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3AA63E-627F-4110-8252-74727A92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9078E1-C42D-4F3D-9451-0137AAB3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41A50-8541-4E79-9B4F-52CF2CFD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4D5FFA-89F1-47B7-B769-13DF7293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main acceleration directions:</a:t>
            </a:r>
          </a:p>
          <a:p>
            <a:pPr lvl="1"/>
            <a:r>
              <a:rPr lang="en-US" altLang="zh-TW" b="1" dirty="0"/>
              <a:t>Efficient architectures</a:t>
            </a:r>
            <a:r>
              <a:rPr lang="en-US" altLang="zh-TW" dirty="0"/>
              <a:t> (e.g., </a:t>
            </a:r>
            <a:r>
              <a:rPr lang="en-US" altLang="zh-TW" dirty="0" err="1"/>
              <a:t>MobileNet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/>
              <a:t>Quantization</a:t>
            </a:r>
            <a:endParaRPr lang="en-US" altLang="zh-TW" dirty="0"/>
          </a:p>
          <a:p>
            <a:r>
              <a:rPr lang="en-US" altLang="zh-TW" dirty="0"/>
              <a:t>Challenge:</a:t>
            </a:r>
          </a:p>
          <a:p>
            <a:pPr lvl="1"/>
            <a:r>
              <a:rPr lang="en-US" altLang="zh-TW" dirty="0"/>
              <a:t>Quantization on large models is only proof-of-concept; the real challenge is quantizing efficient models like </a:t>
            </a:r>
            <a:r>
              <a:rPr lang="en-US" altLang="zh-TW" dirty="0" err="1"/>
              <a:t>MobileNet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Weight-only quantization → saves storage, not speed</a:t>
            </a:r>
          </a:p>
          <a:p>
            <a:pPr lvl="1"/>
            <a:r>
              <a:rPr lang="en-US" altLang="zh-TW" dirty="0"/>
              <a:t>Binary/Ternary/Bit-shift nets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527D01-43DF-4036-BEA5-D4784538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6C6611-5D49-43A6-A6EA-51DC39F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87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E77FA-C5E8-4CA3-9962-4C34BBBC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14534C-612E-405B-ABA0-323BE0AB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CA1DD9-40CB-481E-9D47-57252FB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9DF35BC-5AC2-40A0-A05D-4ECFB2AB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74" y="2532718"/>
            <a:ext cx="6752392" cy="23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53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05C23-E7DF-4597-A8E0-F7EB54FD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AE802E-37A2-4644-97C2-B839C914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8A720F-00CE-491A-9537-6D907CA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12E7D06C-96AC-433E-8491-E06C1B67E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3" y="1637751"/>
            <a:ext cx="5254732" cy="4498488"/>
          </a:xfrm>
        </p:spPr>
      </p:pic>
    </p:spTree>
    <p:extLst>
      <p:ext uri="{BB962C8B-B14F-4D97-AF65-F5344CB8AC3E}">
        <p14:creationId xmlns:p14="http://schemas.microsoft.com/office/powerpoint/2010/main" val="130760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08B5E-472A-4351-AD69-C246F8D9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E1E9BC-AD1F-4974-B5A5-0B7E1A6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4CDCA5-F8AF-48AF-AF23-15B8A422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99BA308-FD6B-42B1-867D-19EFE47EA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99" y="2168004"/>
            <a:ext cx="6295226" cy="29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9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2632" y="3429000"/>
            <a:ext cx="5684168" cy="2016224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The END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79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AA795-7658-4C6F-B436-CFDA5D48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12A722-6A15-417A-8A9F-3A5803F7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Introduces integer-only inference for higher efficiency on existing hardware</a:t>
            </a:r>
          </a:p>
          <a:p>
            <a:r>
              <a:rPr lang="en-US" altLang="zh-TW" dirty="0"/>
              <a:t>Co-designed training preserves accuracy after quantization, improving the accuracy-latency tradeoff. </a:t>
            </a:r>
          </a:p>
          <a:p>
            <a:r>
              <a:rPr lang="en-US" altLang="zh-TW" dirty="0"/>
              <a:t>Significant gains shown on </a:t>
            </a:r>
            <a:r>
              <a:rPr lang="en-US" altLang="zh-TW" dirty="0" err="1"/>
              <a:t>MobileNets</a:t>
            </a:r>
            <a:r>
              <a:rPr lang="en-US" altLang="zh-TW" dirty="0"/>
              <a:t> with ImageNet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0A2F90-8A07-4F30-8F91-49FBF24C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6EA453-52B5-4A17-BB99-6C1882D6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1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93ABC-6DE3-4817-85F8-947A6299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Post-training-quantization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64CC0-63D8-4C2C-B829-138F9A1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Post-Training Quantization (PTQ) Workflow</a:t>
            </a:r>
          </a:p>
          <a:p>
            <a:pPr lvl="1"/>
            <a:r>
              <a:rPr lang="en-US" altLang="zh-TW" dirty="0"/>
              <a:t>Train baseline model with </a:t>
            </a:r>
            <a:r>
              <a:rPr lang="en-US" altLang="zh-TW" b="1" dirty="0"/>
              <a:t>FP32 precision</a:t>
            </a:r>
          </a:p>
          <a:p>
            <a:pPr lvl="1"/>
            <a:r>
              <a:rPr lang="en-US" altLang="zh-TW" dirty="0"/>
              <a:t>Calibrate with small dataset → collect </a:t>
            </a:r>
            <a:r>
              <a:rPr lang="en-US" altLang="zh-TW" b="1" dirty="0"/>
              <a:t>min/max stats</a:t>
            </a:r>
            <a:r>
              <a:rPr lang="en-US" altLang="zh-TW" dirty="0"/>
              <a:t> of weights &amp; activations</a:t>
            </a:r>
          </a:p>
          <a:p>
            <a:pPr lvl="1"/>
            <a:r>
              <a:rPr lang="en-US" altLang="zh-TW" dirty="0"/>
              <a:t>Compute </a:t>
            </a:r>
            <a:r>
              <a:rPr lang="en-US" altLang="zh-TW" b="1" dirty="0"/>
              <a:t>quantization parameters</a:t>
            </a:r>
            <a:r>
              <a:rPr lang="en-US" altLang="zh-TW" dirty="0"/>
              <a:t> S (scale), Z (zero-point)</a:t>
            </a:r>
          </a:p>
          <a:p>
            <a:pPr lvl="1"/>
            <a:r>
              <a:rPr lang="en-US" altLang="zh-TW" dirty="0"/>
              <a:t>Apply quantization to baseline → get </a:t>
            </a:r>
            <a:r>
              <a:rPr lang="en-US" altLang="zh-TW" b="1" dirty="0"/>
              <a:t>INT8 model for inference</a:t>
            </a:r>
          </a:p>
          <a:p>
            <a:r>
              <a:rPr lang="en-US" altLang="zh-TW" dirty="0"/>
              <a:t>PTQ works well on large models.</a:t>
            </a:r>
            <a:r>
              <a:rPr lang="zh-TW" altLang="en-US" dirty="0"/>
              <a:t> </a:t>
            </a:r>
            <a:r>
              <a:rPr lang="en-US" altLang="zh-TW" dirty="0"/>
              <a:t>But often causes significant accuracy loss on small models.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CE20A9-D475-42D7-B56B-B3446FD9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97024-C1EC-4621-AEB9-9EA49F76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02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C3AD0-7CC5-4C46-A8FF-476ACCC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1D3B5-776F-4BC3-9F0B-60CA7C8E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Quantization scheme</a:t>
            </a:r>
          </a:p>
          <a:p>
            <a:pPr lvl="1"/>
            <a:r>
              <a:rPr lang="en-US" altLang="zh-TW" dirty="0"/>
              <a:t>Weights &amp; activations to 8-bit, bias to 32-bit</a:t>
            </a:r>
          </a:p>
          <a:p>
            <a:r>
              <a:rPr lang="en-US" altLang="zh-TW" dirty="0"/>
              <a:t>Quantized inference framework</a:t>
            </a:r>
          </a:p>
          <a:p>
            <a:pPr lvl="1"/>
            <a:r>
              <a:rPr lang="en-US" altLang="zh-TW" dirty="0"/>
              <a:t>Runs efficiently on integer-only hardware (Qualcomm Hexagon, ARM NEON)</a:t>
            </a:r>
          </a:p>
          <a:p>
            <a:r>
              <a:rPr lang="en-US" altLang="zh-TW" dirty="0"/>
              <a:t>Quantization-aware training (QAT)</a:t>
            </a:r>
          </a:p>
          <a:p>
            <a:pPr lvl="1"/>
            <a:r>
              <a:rPr lang="en-US" altLang="zh-TW" dirty="0"/>
              <a:t>Co-designed with inference to preserve accuracy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1779B0-B7D4-425A-9346-40135E78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D55907-703A-40BE-B85F-E4401238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1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2149D-3755-46CF-907D-2F3FA093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Quantization scheme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C9623-D6EC-4613-B734-02452C25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affine mapping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𝑟</a:t>
            </a:r>
            <a:r>
              <a:rPr lang="en-US" altLang="zh-TW" dirty="0"/>
              <a:t>: real value (float)</a:t>
            </a:r>
          </a:p>
          <a:p>
            <a:pPr lvl="1"/>
            <a:r>
              <a:rPr lang="zh-TW" altLang="en-US" dirty="0"/>
              <a:t>𝑞</a:t>
            </a:r>
            <a:r>
              <a:rPr lang="en-US" altLang="zh-TW" dirty="0"/>
              <a:t>: quantized integer</a:t>
            </a:r>
          </a:p>
          <a:p>
            <a:pPr lvl="1"/>
            <a:r>
              <a:rPr lang="en-US" altLang="zh-TW" dirty="0"/>
              <a:t>Scale (S): positive real number, defines the step size</a:t>
            </a:r>
          </a:p>
          <a:p>
            <a:pPr lvl="1"/>
            <a:r>
              <a:rPr lang="en-US" altLang="zh-TW" dirty="0"/>
              <a:t>Zero-point (Z): integer value corresponding to real 0</a:t>
            </a:r>
          </a:p>
          <a:p>
            <a:pPr lvl="1"/>
            <a:r>
              <a:rPr lang="en-US" altLang="zh-TW" dirty="0"/>
              <a:t>Each weight have its own </a:t>
            </a:r>
            <a:r>
              <a:rPr lang="zh-TW" altLang="en-US" dirty="0"/>
              <a:t>𝑆</a:t>
            </a:r>
            <a:r>
              <a:rPr lang="en-US" altLang="zh-TW" dirty="0"/>
              <a:t>,</a:t>
            </a:r>
            <a:r>
              <a:rPr lang="zh-TW" altLang="en-US" dirty="0"/>
              <a:t>𝑍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D01125-E453-46C7-9BED-367433F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D2F154-B567-4480-AB10-9D16C6DC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內容版面配置區 8">
            <a:extLst>
              <a:ext uri="{FF2B5EF4-FFF2-40B4-BE49-F238E27FC236}">
                <a16:creationId xmlns:a16="http://schemas.microsoft.com/office/drawing/2014/main" id="{2D1B0FF5-AC7A-4DE0-BA71-3C05429C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30" y="2124706"/>
            <a:ext cx="2514951" cy="7716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0858A4-6740-4555-B445-F1F2E2033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330" y="4974171"/>
            <a:ext cx="2127203" cy="56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8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D6E5F-0A0A-4770-9687-697FB557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51" y="227015"/>
            <a:ext cx="7906067" cy="1143000"/>
          </a:xfrm>
        </p:spPr>
        <p:txBody>
          <a:bodyPr/>
          <a:lstStyle/>
          <a:p>
            <a:r>
              <a:rPr lang="en-US" altLang="zh-TW" dirty="0"/>
              <a:t>Integer </a:t>
            </a:r>
            <a:r>
              <a:rPr lang="en-US" altLang="zh-TW" dirty="0" err="1"/>
              <a:t>arithmeticonly</a:t>
            </a:r>
            <a:r>
              <a:rPr lang="en-US" altLang="zh-TW" dirty="0"/>
              <a:t> matrix multiplication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0666DA-5661-440B-942A-74834753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6BEB1C-24B3-41A2-B6BF-BC30BB58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883EBBD-DB8C-4C04-997C-ECEE267A2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2481" y="3496981"/>
            <a:ext cx="1924319" cy="838317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CA860D0-5F7A-4018-AFC0-6764C51C4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72" y="1598633"/>
            <a:ext cx="3267531" cy="6477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98EB3E8-DCF4-41C6-B62D-77FC0B364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3" y="2323945"/>
            <a:ext cx="6039693" cy="126700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93FA647-9539-484C-8618-ECA944F42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47" y="3496981"/>
            <a:ext cx="5715798" cy="104789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1FD96DE-FFD5-4B8B-B9E6-807DF7594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790" y="4544877"/>
            <a:ext cx="1762371" cy="543001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CE49F0C-812F-42F8-B061-6B67A1CE9ED6}"/>
              </a:ext>
            </a:extLst>
          </p:cNvPr>
          <p:cNvSpPr txBox="1"/>
          <p:nvPr/>
        </p:nvSpPr>
        <p:spPr>
          <a:xfrm>
            <a:off x="4395298" y="4585545"/>
            <a:ext cx="378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:fixed-point multiplier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C03B13B-6D1E-4F57-9A76-301E4F716F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3839" y="4585545"/>
            <a:ext cx="447737" cy="409632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E3BC24A2-0E9D-4743-9926-3C112E3E24B2}"/>
              </a:ext>
            </a:extLst>
          </p:cNvPr>
          <p:cNvSpPr txBox="1"/>
          <p:nvPr/>
        </p:nvSpPr>
        <p:spPr>
          <a:xfrm>
            <a:off x="4048219" y="5013905"/>
            <a:ext cx="5095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(int16 or int32 depending on hardware capability)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5AEC4-A9E2-4ED0-9727-1CCB36A7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of a typical fused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FDCD15-BC62-4AFB-97D3-FA682FD08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Quantized </a:t>
            </a:r>
            <a:r>
              <a:rPr lang="en-US" altLang="zh-TW" dirty="0" err="1"/>
              <a:t>MatMul</a:t>
            </a:r>
            <a:r>
              <a:rPr lang="en-US" altLang="zh-TW" dirty="0"/>
              <a:t> is extended by fusing bias addition and activation (e.g., ReLU6).</a:t>
            </a:r>
          </a:p>
          <a:p>
            <a:r>
              <a:rPr lang="en-US" altLang="zh-TW" dirty="0"/>
              <a:t>Inference fused ops must align with the placement of fake quantization nodes in training.</a:t>
            </a:r>
          </a:p>
          <a:p>
            <a:r>
              <a:rPr lang="en-US" altLang="zh-TW" dirty="0"/>
              <a:t>Ensures that the trained model and the inference computation remain consistent.</a:t>
            </a:r>
          </a:p>
          <a:p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C30122-2951-4E20-8C3A-BF724700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6A63FC-CFDF-45B3-A77F-C21F4B6E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8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37C7D-7394-48D6-A19F-784CC41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of a typical fused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4834C-78D5-49CD-8B05-DAF4CA63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types for the calculation process:</a:t>
            </a:r>
          </a:p>
          <a:p>
            <a:pPr lvl="1"/>
            <a:r>
              <a:rPr lang="en-US" altLang="zh-TW" dirty="0"/>
              <a:t>Weight &amp; activation = int8</a:t>
            </a:r>
          </a:p>
          <a:p>
            <a:pPr lvl="1"/>
            <a:r>
              <a:rPr lang="en-US" altLang="zh-TW" dirty="0"/>
              <a:t>Multiply the accumulator = int32 accumulator</a:t>
            </a:r>
          </a:p>
          <a:p>
            <a:pPr lvl="1"/>
            <a:r>
              <a:rPr lang="en-US" altLang="zh-TW" dirty="0"/>
              <a:t>bias = int32 (because higher accuracy )</a:t>
            </a:r>
          </a:p>
          <a:p>
            <a:r>
              <a:rPr lang="en-US" altLang="zh-TW" dirty="0"/>
              <a:t>Processing Order:</a:t>
            </a:r>
          </a:p>
          <a:p>
            <a:pPr lvl="1"/>
            <a:r>
              <a:rPr lang="en-US" altLang="zh-TW" dirty="0" err="1"/>
              <a:t>MatMul</a:t>
            </a:r>
            <a:r>
              <a:rPr lang="en-US" altLang="zh-TW" dirty="0"/>
              <a:t> result (int32 accumulator)</a:t>
            </a:r>
          </a:p>
          <a:p>
            <a:pPr lvl="1"/>
            <a:r>
              <a:rPr lang="en-US" altLang="zh-TW" dirty="0"/>
              <a:t>plus int32 bias</a:t>
            </a:r>
          </a:p>
          <a:p>
            <a:pPr lvl="1"/>
            <a:r>
              <a:rPr lang="en-US" altLang="zh-TW" dirty="0"/>
              <a:t>Then do scale down (implemented with fixed-point multiplication + bit-shift)</a:t>
            </a:r>
          </a:p>
          <a:p>
            <a:pPr lvl="1"/>
            <a:r>
              <a:rPr lang="en-US" altLang="zh-TW" dirty="0"/>
              <a:t>Then clamp to [0,255]</a:t>
            </a:r>
          </a:p>
          <a:p>
            <a:pPr lvl="1"/>
            <a:r>
              <a:rPr lang="en-US" altLang="zh-TW" dirty="0"/>
              <a:t>Finally, cast into uint8 → output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B4A5E8-9890-41BB-BAAD-9F82EE79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NTHU - NBME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832760-CAC7-4E97-B9F7-3DD2F43F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3598-30C2-4041-A3B4-97784B17DC4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344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927A65C5-C20E-4AAF-A003-969A1ABDB8DD}" vid="{F49882D0-ECE3-4DEA-97A6-5487481F419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10767</TotalTime>
  <Words>648</Words>
  <Application>Microsoft Office PowerPoint</Application>
  <PresentationFormat>如螢幕大小 (4:3)</PresentationFormat>
  <Paragraphs>144</Paragraphs>
  <Slides>23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標楷體</vt:lpstr>
      <vt:lpstr>Arial</vt:lpstr>
      <vt:lpstr>Calibri</vt:lpstr>
      <vt:lpstr>Times New Roman</vt:lpstr>
      <vt:lpstr>佈景主題1</vt:lpstr>
      <vt:lpstr>Quantization and Training of Neural Networks for Efficient Integer-Arithmetic-Only Inference</vt:lpstr>
      <vt:lpstr>Introduction</vt:lpstr>
      <vt:lpstr>Introduction</vt:lpstr>
      <vt:lpstr>Post-training-quantization</vt:lpstr>
      <vt:lpstr>Contributions</vt:lpstr>
      <vt:lpstr>Quantization scheme</vt:lpstr>
      <vt:lpstr>Integer arithmeticonly matrix multiplication</vt:lpstr>
      <vt:lpstr>Implementation of a typical fused layer</vt:lpstr>
      <vt:lpstr>Implementation of a typical fused layer</vt:lpstr>
      <vt:lpstr>Fake-quantize</vt:lpstr>
      <vt:lpstr>Integer-arithmetic-only quantization</vt:lpstr>
      <vt:lpstr>Activation Quantization Ranges</vt:lpstr>
      <vt:lpstr>Quantized graph training and inference</vt:lpstr>
      <vt:lpstr>Different between two equations</vt:lpstr>
      <vt:lpstr>Result</vt:lpstr>
      <vt:lpstr>Result</vt:lpstr>
      <vt:lpstr>Quantization of MobileNets</vt:lpstr>
      <vt:lpstr>Progress</vt:lpstr>
      <vt:lpstr>Progress</vt:lpstr>
      <vt:lpstr>Progress</vt:lpstr>
      <vt:lpstr>Progress</vt:lpstr>
      <vt:lpstr>Progress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 2018/01/21</dc:title>
  <dc:creator>魏瑋辰</dc:creator>
  <cp:lastModifiedBy>王品岳 (110802007)</cp:lastModifiedBy>
  <cp:revision>258</cp:revision>
  <dcterms:created xsi:type="dcterms:W3CDTF">2018-01-21T13:47:38Z</dcterms:created>
  <dcterms:modified xsi:type="dcterms:W3CDTF">2025-09-10T03:07:09Z</dcterms:modified>
</cp:coreProperties>
</file>