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5" r:id="rId6"/>
    <p:sldId id="268" r:id="rId7"/>
    <p:sldId id="269" r:id="rId8"/>
    <p:sldId id="266" r:id="rId9"/>
    <p:sldId id="265" r:id="rId10"/>
    <p:sldId id="276" r:id="rId11"/>
    <p:sldId id="277" r:id="rId12"/>
    <p:sldId id="259" r:id="rId13"/>
    <p:sldId id="270" r:id="rId14"/>
    <p:sldId id="271" r:id="rId15"/>
    <p:sldId id="272" r:id="rId16"/>
    <p:sldId id="273" r:id="rId17"/>
    <p:sldId id="264" r:id="rId18"/>
    <p:sldId id="26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F5F5-462E-4316-8FC5-D018F1A571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22A-FB24-4294-AB28-AAF9DF65E5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F5F5-462E-4316-8FC5-D018F1A571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22A-FB24-4294-AB28-AAF9DF65E5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F5F5-462E-4316-8FC5-D018F1A571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22A-FB24-4294-AB28-AAF9DF65E5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F5F5-462E-4316-8FC5-D018F1A571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22A-FB24-4294-AB28-AAF9DF65E5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F5F5-462E-4316-8FC5-D018F1A571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22A-FB24-4294-AB28-AAF9DF65E5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F5F5-462E-4316-8FC5-D018F1A571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22A-FB24-4294-AB28-AAF9DF65E5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F5F5-462E-4316-8FC5-D018F1A571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22A-FB24-4294-AB28-AAF9DF65E5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F5F5-462E-4316-8FC5-D018F1A571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22A-FB24-4294-AB28-AAF9DF65E5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F5F5-462E-4316-8FC5-D018F1A571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22A-FB24-4294-AB28-AAF9DF65E5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F5F5-462E-4316-8FC5-D018F1A571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22A-FB24-4294-AB28-AAF9DF65E5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F5F5-462E-4316-8FC5-D018F1A571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22A-FB24-4294-AB28-AAF9DF65E5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3F5F5-462E-4316-8FC5-D018F1A571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3A22A-FB24-4294-AB28-AAF9DF65E5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纯爷们线上实体物资交换平台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组长：裴承轩</a:t>
            </a:r>
            <a:endParaRPr lang="en-US" altLang="zh-CN" dirty="0"/>
          </a:p>
          <a:p>
            <a:r>
              <a:rPr lang="zh-CN" altLang="en-US" dirty="0"/>
              <a:t>组员：汪陈军，张超，万仁杰，沈超羿，金富源，蒋鑫，李子健，黄启轩，汪家锋（按照微信群组默认排名，不分先后）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290" y="365126"/>
            <a:ext cx="10515600" cy="1048420"/>
          </a:xfrm>
        </p:spPr>
        <p:txBody>
          <a:bodyPr/>
          <a:lstStyle/>
          <a:p>
            <a:r>
              <a:rPr lang="zh-CN" altLang="en-US" dirty="0"/>
              <a:t>余额</a:t>
            </a:r>
            <a:r>
              <a:rPr lang="zh-CN" altLang="en-US" dirty="0"/>
              <a:t>显示</a:t>
            </a:r>
            <a:endParaRPr lang="zh-CN" altLang="en-US" dirty="0"/>
          </a:p>
        </p:txBody>
      </p:sp>
      <p:pic>
        <p:nvPicPr>
          <p:cNvPr id="4" name="内容占位符 3" descr="图形用户界面, 应用程序&#10;&#10;描述已自动生成"/>
          <p:cNvPicPr>
            <a:picLocks noGrp="1" noChangeAspect="1"/>
          </p:cNvPicPr>
          <p:nvPr>
            <p:ph idx="1"/>
          </p:nvPr>
        </p:nvPicPr>
        <p:blipFill>
          <a:blip/>
          <a:srcRect/>
          <a:stretch>
            <a:fillRect/>
          </a:stretch>
        </p:blipFill>
        <p:spPr bwMode="auto">
          <a:xfrm>
            <a:off x="642075" y="1603666"/>
            <a:ext cx="4554629" cy="198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图形用户界面, 应用程序, Teams&#10;&#10;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42075" y="3861898"/>
            <a:ext cx="5274310" cy="2531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1866265"/>
            <a:ext cx="10612120" cy="29838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5532"/>
          </a:xfrm>
        </p:spPr>
        <p:txBody>
          <a:bodyPr/>
          <a:lstStyle/>
          <a:p>
            <a:r>
              <a:rPr lang="zh-CN" altLang="en-US" dirty="0"/>
              <a:t>后台</a:t>
            </a:r>
            <a:r>
              <a:rPr lang="zh-CN" altLang="en-US" dirty="0"/>
              <a:t>界面展示</a:t>
            </a:r>
            <a:endParaRPr lang="zh-CN" altLang="en-US" dirty="0"/>
          </a:p>
        </p:txBody>
      </p:sp>
      <p:pic>
        <p:nvPicPr>
          <p:cNvPr id="4" name="内容占位符 3" descr="图形用户界面, 文本, 应用程序&#10;&#10;描述已自动生成"/>
          <p:cNvPicPr>
            <a:picLocks noGrp="1" noChangeAspect="1"/>
          </p:cNvPicPr>
          <p:nvPr>
            <p:ph idx="1"/>
          </p:nvPr>
        </p:nvPicPr>
        <p:blipFill>
          <a:blip/>
          <a:srcRect/>
          <a:stretch>
            <a:fillRect/>
          </a:stretch>
        </p:blipFill>
        <p:spPr bwMode="auto">
          <a:xfrm>
            <a:off x="978376" y="1480658"/>
            <a:ext cx="3207324" cy="90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几个不同颜色的手机&#10;&#10;中度可信度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978376" y="2491909"/>
            <a:ext cx="3826584" cy="27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图形用户界面, 应用程序&#10;&#10;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4973057" y="1433177"/>
            <a:ext cx="4045108" cy="2327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图形用户界面&#10;&#10;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5019198" y="3871708"/>
            <a:ext cx="4105284" cy="2055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9370" y="1541780"/>
            <a:ext cx="8821420" cy="46596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530"/>
          </a:xfrm>
        </p:spPr>
        <p:txBody>
          <a:bodyPr/>
          <a:lstStyle/>
          <a:p>
            <a:r>
              <a:rPr lang="zh-CN" altLang="en-US" dirty="0"/>
              <a:t>现有订单</a:t>
            </a:r>
            <a:r>
              <a:rPr lang="zh-CN" altLang="en-US" dirty="0"/>
              <a:t>展示</a:t>
            </a:r>
            <a:endParaRPr lang="zh-CN" altLang="en-US" dirty="0"/>
          </a:p>
        </p:txBody>
      </p:sp>
      <p:pic>
        <p:nvPicPr>
          <p:cNvPr id="4" name="内容占位符 3" descr="图形用户界面, 应用程序&#10;&#10;中度可信度描述已自动生成"/>
          <p:cNvPicPr>
            <a:picLocks noGrp="1" noChangeAspect="1"/>
          </p:cNvPicPr>
          <p:nvPr>
            <p:ph idx="1"/>
          </p:nvPr>
        </p:nvPicPr>
        <p:blipFill>
          <a:blip/>
          <a:srcRect/>
          <a:stretch>
            <a:fillRect/>
          </a:stretch>
        </p:blipFill>
        <p:spPr bwMode="auto">
          <a:xfrm>
            <a:off x="867561" y="1431027"/>
            <a:ext cx="6657363" cy="177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表格&#10;&#10;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1076372" y="2954657"/>
            <a:ext cx="5274310" cy="38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图形用户界面&#10;&#10;中度可信度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442744" y="3035950"/>
            <a:ext cx="4349907" cy="3815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图形用户界面, 应用程序&#10;&#10;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7776593" y="1004942"/>
            <a:ext cx="2567247" cy="203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285" y="1431290"/>
            <a:ext cx="9782175" cy="50831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530"/>
          </a:xfrm>
        </p:spPr>
        <p:txBody>
          <a:bodyPr/>
          <a:lstStyle/>
          <a:p>
            <a:r>
              <a:rPr lang="zh-CN" altLang="en-US" dirty="0"/>
              <a:t>历史订单</a:t>
            </a:r>
            <a:r>
              <a:rPr lang="zh-CN" altLang="en-US" dirty="0"/>
              <a:t>展示</a:t>
            </a:r>
            <a:endParaRPr lang="zh-CN" altLang="en-US" dirty="0"/>
          </a:p>
        </p:txBody>
      </p:sp>
      <p:pic>
        <p:nvPicPr>
          <p:cNvPr id="4" name="内容占位符 3" descr="图形用户界面, 应用程序&#10;&#10;中度可信度描述已自动生成"/>
          <p:cNvPicPr>
            <a:picLocks noGrp="1" noChangeAspect="1"/>
          </p:cNvPicPr>
          <p:nvPr>
            <p:ph idx="1"/>
          </p:nvPr>
        </p:nvPicPr>
        <p:blipFill>
          <a:blip/>
          <a:srcRect/>
          <a:stretch>
            <a:fillRect/>
          </a:stretch>
        </p:blipFill>
        <p:spPr bwMode="auto">
          <a:xfrm>
            <a:off x="867561" y="1431027"/>
            <a:ext cx="6657363" cy="177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表格&#10;&#10;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1076372" y="2954657"/>
            <a:ext cx="5274310" cy="38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图形用户界面&#10;&#10;中度可信度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442744" y="3035950"/>
            <a:ext cx="4349907" cy="3815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图形用户界面, 应用程序&#10;&#10;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7776593" y="1004942"/>
            <a:ext cx="2567247" cy="203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195" y="1236345"/>
            <a:ext cx="10415905" cy="55695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530"/>
          </a:xfrm>
        </p:spPr>
        <p:txBody>
          <a:bodyPr/>
          <a:lstStyle/>
          <a:p>
            <a:r>
              <a:rPr lang="zh-CN" altLang="en-US" dirty="0"/>
              <a:t>商品管理界面</a:t>
            </a:r>
            <a:r>
              <a:rPr lang="zh-CN" altLang="en-US" dirty="0"/>
              <a:t>展示</a:t>
            </a:r>
            <a:endParaRPr lang="zh-CN" altLang="en-US" dirty="0"/>
          </a:p>
        </p:txBody>
      </p:sp>
      <p:pic>
        <p:nvPicPr>
          <p:cNvPr id="4" name="内容占位符 3" descr="图形用户界面, 应用程序&#10;&#10;中度可信度描述已自动生成"/>
          <p:cNvPicPr>
            <a:picLocks noGrp="1" noChangeAspect="1"/>
          </p:cNvPicPr>
          <p:nvPr>
            <p:ph idx="1"/>
          </p:nvPr>
        </p:nvPicPr>
        <p:blipFill>
          <a:blip/>
          <a:srcRect/>
          <a:stretch>
            <a:fillRect/>
          </a:stretch>
        </p:blipFill>
        <p:spPr bwMode="auto">
          <a:xfrm>
            <a:off x="867561" y="1431027"/>
            <a:ext cx="6657363" cy="177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表格&#10;&#10;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1076372" y="2954657"/>
            <a:ext cx="5274310" cy="38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图形用户界面&#10;&#10;中度可信度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442744" y="3035950"/>
            <a:ext cx="4349907" cy="3815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图形用户界面, 应用程序&#10;&#10;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7776593" y="1004942"/>
            <a:ext cx="2567247" cy="203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720" y="1250315"/>
            <a:ext cx="10926445" cy="54324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530"/>
          </a:xfrm>
        </p:spPr>
        <p:txBody>
          <a:bodyPr/>
          <a:lstStyle/>
          <a:p>
            <a:r>
              <a:rPr lang="zh-CN" altLang="en-US" dirty="0"/>
              <a:t>商品编辑</a:t>
            </a:r>
            <a:r>
              <a:rPr lang="zh-CN" altLang="en-US" dirty="0"/>
              <a:t>界面</a:t>
            </a:r>
            <a:endParaRPr lang="zh-CN" altLang="en-US" dirty="0"/>
          </a:p>
        </p:txBody>
      </p:sp>
      <p:pic>
        <p:nvPicPr>
          <p:cNvPr id="4" name="内容占位符 3" descr="图形用户界面, 应用程序&#10;&#10;中度可信度描述已自动生成"/>
          <p:cNvPicPr>
            <a:picLocks noGrp="1" noChangeAspect="1"/>
          </p:cNvPicPr>
          <p:nvPr>
            <p:ph idx="1"/>
          </p:nvPr>
        </p:nvPicPr>
        <p:blipFill>
          <a:blip/>
          <a:srcRect/>
          <a:stretch>
            <a:fillRect/>
          </a:stretch>
        </p:blipFill>
        <p:spPr bwMode="auto">
          <a:xfrm>
            <a:off x="867561" y="1431027"/>
            <a:ext cx="6657363" cy="177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表格&#10;&#10;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1076372" y="2954657"/>
            <a:ext cx="5274310" cy="38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图形用户界面&#10;&#10;中度可信度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442744" y="3035950"/>
            <a:ext cx="4349907" cy="3815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图形用户界面, 应用程序&#10;&#10;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7776593" y="1004942"/>
            <a:ext cx="2567247" cy="203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0890" y="617220"/>
            <a:ext cx="7075805" cy="60490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530"/>
          </a:xfrm>
        </p:spPr>
        <p:txBody>
          <a:bodyPr/>
          <a:lstStyle/>
          <a:p>
            <a:r>
              <a:rPr lang="zh-CN" altLang="en-US" dirty="0"/>
              <a:t>订单</a:t>
            </a:r>
            <a:r>
              <a:rPr lang="zh-CN" altLang="en-US" dirty="0"/>
              <a:t>编辑</a:t>
            </a:r>
            <a:endParaRPr lang="zh-CN" altLang="en-US" dirty="0"/>
          </a:p>
        </p:txBody>
      </p:sp>
      <p:pic>
        <p:nvPicPr>
          <p:cNvPr id="4" name="内容占位符 3" descr="图形用户界面, 应用程序&#10;&#10;中度可信度描述已自动生成"/>
          <p:cNvPicPr>
            <a:picLocks noGrp="1" noChangeAspect="1"/>
          </p:cNvPicPr>
          <p:nvPr>
            <p:ph idx="1"/>
          </p:nvPr>
        </p:nvPicPr>
        <p:blipFill>
          <a:blip/>
          <a:srcRect/>
          <a:stretch>
            <a:fillRect/>
          </a:stretch>
        </p:blipFill>
        <p:spPr bwMode="auto">
          <a:xfrm>
            <a:off x="867561" y="1431027"/>
            <a:ext cx="6657363" cy="177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表格&#10;&#10;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1076372" y="2954657"/>
            <a:ext cx="5274310" cy="38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图形用户界面&#10;&#10;中度可信度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442744" y="3035950"/>
            <a:ext cx="4349907" cy="3815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图形用户界面, 应用程序&#10;&#10;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7776593" y="1004942"/>
            <a:ext cx="2567247" cy="203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1575" y="365125"/>
            <a:ext cx="6847205" cy="63157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530"/>
          </a:xfrm>
        </p:spPr>
        <p:txBody>
          <a:bodyPr/>
          <a:lstStyle/>
          <a:p>
            <a:r>
              <a:rPr lang="zh-CN" altLang="en-US" dirty="0"/>
              <a:t>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1571"/>
            <a:ext cx="10515600" cy="4935392"/>
          </a:xfrm>
        </p:spPr>
        <p:txBody>
          <a:bodyPr/>
          <a:lstStyle/>
          <a:p>
            <a:r>
              <a:rPr lang="zh-CN" altLang="en-US" dirty="0"/>
              <a:t>主要的问题：</a:t>
            </a:r>
            <a:endParaRPr lang="en-US" altLang="zh-CN" dirty="0"/>
          </a:p>
          <a:p>
            <a:pPr lvl="1"/>
            <a:r>
              <a:rPr lang="zh-CN" altLang="en-US" dirty="0"/>
              <a:t>沟通效率极为低下</a:t>
            </a:r>
            <a:endParaRPr lang="en-US" altLang="zh-CN" dirty="0"/>
          </a:p>
          <a:p>
            <a:pPr lvl="2"/>
            <a:r>
              <a:rPr lang="zh-CN" altLang="en-US" dirty="0"/>
              <a:t>原因：线上交流存在信息延时，从问题提出到信息反馈往往需要数天。</a:t>
            </a:r>
            <a:endParaRPr lang="en-US" altLang="zh-CN" dirty="0"/>
          </a:p>
          <a:p>
            <a:pPr lvl="2"/>
            <a:r>
              <a:rPr lang="zh-CN" altLang="en-US" dirty="0"/>
              <a:t>解决办法（未实施）：</a:t>
            </a:r>
            <a:endParaRPr lang="en-US" altLang="zh-CN" dirty="0"/>
          </a:p>
          <a:p>
            <a:pPr lvl="3"/>
            <a:r>
              <a:rPr lang="zh-CN" altLang="en-US" dirty="0"/>
              <a:t>使用更为高效的沟通工具，如钉钉，确保信息能更加准确传达。</a:t>
            </a:r>
            <a:endParaRPr lang="en-US" altLang="zh-CN" dirty="0"/>
          </a:p>
          <a:p>
            <a:pPr lvl="3"/>
            <a:r>
              <a:rPr lang="zh-CN" altLang="en-US" dirty="0"/>
              <a:t>增加线下会议频率。</a:t>
            </a:r>
            <a:endParaRPr lang="en-US" altLang="zh-CN" dirty="0"/>
          </a:p>
          <a:p>
            <a:r>
              <a:rPr lang="zh-CN" altLang="en-US" dirty="0"/>
              <a:t>其他问题：</a:t>
            </a:r>
            <a:endParaRPr lang="en-US" altLang="zh-CN" dirty="0"/>
          </a:p>
          <a:p>
            <a:pPr lvl="1"/>
            <a:r>
              <a:rPr lang="zh-CN" altLang="en-US" dirty="0"/>
              <a:t>成员开发经验不同，难以确保开发进度的同步。</a:t>
            </a:r>
            <a:endParaRPr lang="en-US" altLang="zh-CN" dirty="0"/>
          </a:p>
          <a:p>
            <a:pPr lvl="1"/>
            <a:r>
              <a:rPr lang="zh-CN" altLang="en-US" dirty="0"/>
              <a:t>对于整体系统架构的把握经验不足，难以确保代码的优美性以及专业性。</a:t>
            </a:r>
            <a:endParaRPr lang="en-US" altLang="zh-CN" dirty="0"/>
          </a:p>
          <a:p>
            <a:pPr lvl="1"/>
            <a:r>
              <a:rPr lang="zh-CN" altLang="en-US" dirty="0"/>
              <a:t>成员实验室任务繁重，难以划分出足够时间完成开发</a:t>
            </a:r>
            <a:r>
              <a:rPr lang="zh-CN" altLang="en-US"/>
              <a:t>任务，沟通效率低下更加加剧了开发任务进度的延迟。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/>
          <a:lstStyle/>
          <a:p>
            <a:r>
              <a:rPr lang="zh-CN" altLang="en-US" dirty="0"/>
              <a:t>微服务划分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前端</a:t>
            </a:r>
            <a:endParaRPr lang="en-US" altLang="zh-CN" dirty="0"/>
          </a:p>
          <a:p>
            <a:pPr lvl="1"/>
            <a:r>
              <a:rPr lang="zh-CN" altLang="en-US" dirty="0"/>
              <a:t>张超：用户搜索、购物、收藏和订单等界面</a:t>
            </a:r>
            <a:endParaRPr lang="en-US" altLang="zh-CN" dirty="0"/>
          </a:p>
          <a:p>
            <a:pPr lvl="1"/>
            <a:r>
              <a:rPr lang="zh-CN" altLang="en-US" dirty="0"/>
              <a:t>李子健：后台管理界面，主要包括商品、订单等信息展示的设计</a:t>
            </a:r>
            <a:endParaRPr lang="en-US" altLang="zh-CN" dirty="0"/>
          </a:p>
          <a:p>
            <a:r>
              <a:rPr lang="zh-CN" altLang="en-US" dirty="0"/>
              <a:t>后端：</a:t>
            </a:r>
            <a:endParaRPr lang="en-US" altLang="zh-CN" dirty="0"/>
          </a:p>
          <a:p>
            <a:pPr lvl="1"/>
            <a:r>
              <a:rPr lang="zh-CN" altLang="en-US" dirty="0"/>
              <a:t>购物车（</a:t>
            </a:r>
            <a:r>
              <a:rPr lang="en-US" altLang="zh-CN" dirty="0"/>
              <a:t>Cart</a:t>
            </a:r>
            <a:r>
              <a:rPr lang="zh-CN" altLang="en-US" dirty="0"/>
              <a:t>）</a:t>
            </a:r>
            <a:r>
              <a:rPr lang="zh-CN" altLang="en-US" dirty="0">
                <a:sym typeface="Wingdings" panose="05000000000000000000" pitchFamily="2" charset="2"/>
              </a:rPr>
              <a:t>：（裴承轩）用户将商品添加进购物车，结账，更新购物车。</a:t>
            </a:r>
            <a:endParaRPr lang="en-US" altLang="zh-CN" dirty="0"/>
          </a:p>
          <a:p>
            <a:pPr lvl="1"/>
            <a:r>
              <a:rPr lang="zh-CN" altLang="en-US" dirty="0"/>
              <a:t>收藏（</a:t>
            </a:r>
            <a:r>
              <a:rPr lang="en-US" altLang="zh-CN" dirty="0"/>
              <a:t>Collection</a:t>
            </a:r>
            <a:r>
              <a:rPr lang="zh-CN" altLang="en-US" dirty="0"/>
              <a:t>）</a:t>
            </a:r>
            <a:r>
              <a:rPr lang="zh-CN" altLang="en-US" dirty="0">
                <a:sym typeface="Wingdings" panose="05000000000000000000" pitchFamily="2" charset="2"/>
              </a:rPr>
              <a:t>（黄启轩）商品收藏功能的实现。</a:t>
            </a:r>
            <a:endParaRPr lang="en-US" altLang="zh-CN" dirty="0"/>
          </a:p>
          <a:p>
            <a:pPr lvl="1"/>
            <a:r>
              <a:rPr lang="zh-CN" altLang="en-US" dirty="0"/>
              <a:t>订单（</a:t>
            </a:r>
            <a:r>
              <a:rPr lang="en-US" altLang="zh-CN" dirty="0"/>
              <a:t>Orders</a:t>
            </a:r>
            <a:r>
              <a:rPr lang="zh-CN" altLang="en-US" dirty="0"/>
              <a:t>）：（万仁杰）父子订单模块设计与实现；（汪陈军）对前台订单模块的实现；（汪家锋）对后台接口订单模块的实现。</a:t>
            </a:r>
            <a:endParaRPr lang="en-US" altLang="zh-CN" dirty="0"/>
          </a:p>
          <a:p>
            <a:pPr lvl="1"/>
            <a:r>
              <a:rPr lang="zh-CN" altLang="en-US" dirty="0"/>
              <a:t>购物（</a:t>
            </a:r>
            <a:r>
              <a:rPr lang="en-US" altLang="zh-CN" dirty="0"/>
              <a:t>Shop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商品（</a:t>
            </a:r>
            <a:r>
              <a:rPr lang="en-US" altLang="zh-CN" dirty="0"/>
              <a:t>Product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>
                <a:sym typeface="Wingdings" panose="05000000000000000000" pitchFamily="2" charset="2"/>
              </a:rPr>
              <a:t>（金富源、蒋鑫）商品增</a:t>
            </a:r>
            <a:r>
              <a:rPr lang="zh-CN" altLang="en-US">
                <a:sym typeface="Wingdings" panose="05000000000000000000" pitchFamily="2" charset="2"/>
              </a:rPr>
              <a:t>删改查的实现</a:t>
            </a:r>
            <a:endParaRPr lang="en-US" altLang="zh-CN" dirty="0"/>
          </a:p>
          <a:p>
            <a:pPr lvl="1"/>
            <a:r>
              <a:rPr lang="zh-CN" altLang="en-US" dirty="0"/>
              <a:t>用户（</a:t>
            </a:r>
            <a:r>
              <a:rPr lang="en-US" altLang="zh-CN" dirty="0"/>
              <a:t>User</a:t>
            </a:r>
            <a:r>
              <a:rPr lang="zh-CN" altLang="en-US" dirty="0"/>
              <a:t>）</a:t>
            </a:r>
            <a:r>
              <a:rPr lang="zh-CN" altLang="en-US" dirty="0">
                <a:sym typeface="Wingdings" panose="05000000000000000000" pitchFamily="2" charset="2"/>
              </a:rPr>
              <a:t>（沈超羿）用户登录、注册和退出的实现。</a:t>
            </a:r>
            <a:endParaRPr lang="en-US" altLang="zh-CN" dirty="0"/>
          </a:p>
          <a:p>
            <a:pPr lvl="1"/>
            <a:r>
              <a:rPr lang="zh-CN" altLang="en-US" dirty="0"/>
              <a:t>管理员</a:t>
            </a:r>
            <a:r>
              <a:rPr lang="en-US" altLang="zh-CN" dirty="0"/>
              <a:t>/</a:t>
            </a:r>
            <a:r>
              <a:rPr lang="zh-CN" altLang="en-US" dirty="0"/>
              <a:t>商家（</a:t>
            </a:r>
            <a:r>
              <a:rPr lang="en-US" altLang="zh-CN" dirty="0"/>
              <a:t>Admin</a:t>
            </a:r>
            <a:r>
              <a:rPr lang="zh-CN" altLang="en-US" dirty="0"/>
              <a:t>）</a:t>
            </a:r>
            <a:r>
              <a:rPr lang="zh-CN" altLang="en-US" dirty="0">
                <a:sym typeface="Wingdings" panose="05000000000000000000" pitchFamily="2" charset="2"/>
              </a:rPr>
              <a:t>（沈超羿）管理员以及商家登录、注册和退出的实现。</a:t>
            </a:r>
            <a:endParaRPr lang="en-US" altLang="zh-CN" dirty="0"/>
          </a:p>
          <a:p>
            <a:r>
              <a:rPr lang="zh-CN" altLang="en-US" dirty="0"/>
              <a:t>服务发现：</a:t>
            </a:r>
            <a:endParaRPr lang="en-US" altLang="zh-CN" dirty="0"/>
          </a:p>
          <a:p>
            <a:pPr lvl="1"/>
            <a:r>
              <a:rPr lang="en-US" altLang="zh-CN" dirty="0"/>
              <a:t>Nginx</a:t>
            </a:r>
            <a:r>
              <a:rPr lang="zh-CN" altLang="en-US" dirty="0">
                <a:sym typeface="Wingdings" panose="05000000000000000000" pitchFamily="2" charset="2"/>
              </a:rPr>
              <a:t>（裴承轩）对所有微服务进行代理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02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整体架构</a:t>
            </a:r>
            <a:endParaRPr lang="zh-CN" altLang="en-US" dirty="0"/>
          </a:p>
        </p:txBody>
      </p:sp>
      <p:pic>
        <p:nvPicPr>
          <p:cNvPr id="5" name="内容占位符 4" descr="显示器 纯色填充"/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5638800" y="787934"/>
            <a:ext cx="914400" cy="914400"/>
          </a:xfrm>
        </p:spPr>
      </p:pic>
      <p:pic>
        <p:nvPicPr>
          <p:cNvPr id="7" name="图形 6" descr="服务器 纯色填充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711808" y="1980398"/>
            <a:ext cx="914400" cy="914400"/>
          </a:xfrm>
          <a:prstGeom prst="rect">
            <a:avLst/>
          </a:prstGeom>
        </p:spPr>
      </p:pic>
      <p:pic>
        <p:nvPicPr>
          <p:cNvPr id="8" name="图形 7" descr="服务器 纯色填充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506104" y="1980398"/>
            <a:ext cx="914400" cy="914400"/>
          </a:xfrm>
          <a:prstGeom prst="rect">
            <a:avLst/>
          </a:prstGeom>
        </p:spPr>
      </p:pic>
      <p:pic>
        <p:nvPicPr>
          <p:cNvPr id="10" name="图形 9" descr="服务器 轮廓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638800" y="1980398"/>
            <a:ext cx="914400" cy="914400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7" idx="3"/>
            <a:endCxn id="10" idx="1"/>
          </p:cNvCxnSpPr>
          <p:nvPr/>
        </p:nvCxnSpPr>
        <p:spPr>
          <a:xfrm>
            <a:off x="4626208" y="2437598"/>
            <a:ext cx="1012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1"/>
            <a:endCxn id="10" idx="3"/>
          </p:cNvCxnSpPr>
          <p:nvPr/>
        </p:nvCxnSpPr>
        <p:spPr>
          <a:xfrm flipH="1">
            <a:off x="6553200" y="2437598"/>
            <a:ext cx="952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5" idx="2"/>
          </p:cNvCxnSpPr>
          <p:nvPr/>
        </p:nvCxnSpPr>
        <p:spPr>
          <a:xfrm flipV="1">
            <a:off x="6096000" y="1702334"/>
            <a:ext cx="0" cy="2780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7" idx="0"/>
            <a:endCxn id="5" idx="1"/>
          </p:cNvCxnSpPr>
          <p:nvPr/>
        </p:nvCxnSpPr>
        <p:spPr>
          <a:xfrm rot="16200000">
            <a:off x="4536123" y="877888"/>
            <a:ext cx="735330" cy="147002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/>
          <p:cNvCxnSpPr>
            <a:stCxn id="5" idx="3"/>
            <a:endCxn id="8" idx="0"/>
          </p:cNvCxnSpPr>
          <p:nvPr/>
        </p:nvCxnSpPr>
        <p:spPr>
          <a:xfrm>
            <a:off x="6553200" y="1245134"/>
            <a:ext cx="1410104" cy="73526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638800" y="4625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Display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299606" y="2865822"/>
            <a:ext cx="158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前台操作界面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172640" y="2866035"/>
            <a:ext cx="158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后台管理界面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619549" y="2869632"/>
            <a:ext cx="95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pic>
        <p:nvPicPr>
          <p:cNvPr id="25" name="图形 24" descr="服务器 纯色填充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437002" y="3966608"/>
            <a:ext cx="914400" cy="914400"/>
          </a:xfrm>
          <a:prstGeom prst="rect">
            <a:avLst/>
          </a:prstGeom>
        </p:spPr>
      </p:pic>
      <p:pic>
        <p:nvPicPr>
          <p:cNvPr id="27" name="图形 26" descr="数据库 纯色填充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437002" y="5405423"/>
            <a:ext cx="914400" cy="9144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302779" y="6251753"/>
            <a:ext cx="11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DataBase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197915" y="4773883"/>
            <a:ext cx="139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Cart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1881619" y="5113905"/>
            <a:ext cx="0" cy="337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形 35" descr="服务器 纯色填充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433441" y="3974182"/>
            <a:ext cx="914400" cy="914400"/>
          </a:xfrm>
          <a:prstGeom prst="rect">
            <a:avLst/>
          </a:prstGeom>
        </p:spPr>
      </p:pic>
      <p:pic>
        <p:nvPicPr>
          <p:cNvPr id="37" name="图形 36" descr="数据库 纯色填充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433441" y="5412997"/>
            <a:ext cx="914400" cy="91440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3299218" y="6259327"/>
            <a:ext cx="11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DataBase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3878058" y="5121479"/>
            <a:ext cx="0" cy="337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254530" y="4779731"/>
            <a:ext cx="12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Collection</a:t>
            </a:r>
            <a:endParaRPr lang="zh-CN" altLang="en-US" dirty="0"/>
          </a:p>
        </p:txBody>
      </p:sp>
      <p:pic>
        <p:nvPicPr>
          <p:cNvPr id="41" name="图形 40" descr="服务器 纯色填充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551577" y="3943436"/>
            <a:ext cx="914400" cy="914400"/>
          </a:xfrm>
          <a:prstGeom prst="rect">
            <a:avLst/>
          </a:prstGeom>
        </p:spPr>
      </p:pic>
      <p:pic>
        <p:nvPicPr>
          <p:cNvPr id="42" name="图形 41" descr="数据库 纯色填充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551577" y="5382251"/>
            <a:ext cx="914400" cy="91440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5471585" y="6228581"/>
            <a:ext cx="11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DataBase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5996194" y="5090733"/>
            <a:ext cx="0" cy="337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297812" y="4792381"/>
            <a:ext cx="139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Orders</a:t>
            </a:r>
            <a:endParaRPr lang="zh-CN" altLang="en-US" dirty="0"/>
          </a:p>
        </p:txBody>
      </p:sp>
      <p:pic>
        <p:nvPicPr>
          <p:cNvPr id="46" name="图形 45" descr="服务器 纯色填充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506104" y="3943436"/>
            <a:ext cx="914400" cy="914400"/>
          </a:xfrm>
          <a:prstGeom prst="rect">
            <a:avLst/>
          </a:prstGeom>
        </p:spPr>
      </p:pic>
      <p:pic>
        <p:nvPicPr>
          <p:cNvPr id="47" name="图形 46" descr="数据库 纯色填充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506104" y="5382251"/>
            <a:ext cx="914400" cy="914400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7371881" y="6228581"/>
            <a:ext cx="11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DataBase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7950721" y="5090733"/>
            <a:ext cx="0" cy="337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264920" y="4795563"/>
            <a:ext cx="139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Shop</a:t>
            </a:r>
            <a:endParaRPr lang="zh-CN" altLang="en-US" dirty="0"/>
          </a:p>
        </p:txBody>
      </p:sp>
      <p:pic>
        <p:nvPicPr>
          <p:cNvPr id="51" name="图形 50" descr="服务器 纯色填充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404300" y="3943436"/>
            <a:ext cx="914400" cy="914400"/>
          </a:xfrm>
          <a:prstGeom prst="rect">
            <a:avLst/>
          </a:prstGeom>
        </p:spPr>
      </p:pic>
      <p:pic>
        <p:nvPicPr>
          <p:cNvPr id="52" name="图形 51" descr="数据库 纯色填充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404300" y="5382251"/>
            <a:ext cx="914400" cy="91440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9270077" y="6228581"/>
            <a:ext cx="11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DataBase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9848917" y="5090733"/>
            <a:ext cx="0" cy="337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9150535" y="4748985"/>
            <a:ext cx="139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pic>
        <p:nvPicPr>
          <p:cNvPr id="56" name="图形 55" descr="服务器 纯色填充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245681" y="3943436"/>
            <a:ext cx="914400" cy="914400"/>
          </a:xfrm>
          <a:prstGeom prst="rect">
            <a:avLst/>
          </a:prstGeom>
        </p:spPr>
      </p:pic>
      <p:pic>
        <p:nvPicPr>
          <p:cNvPr id="57" name="图形 56" descr="数据库 纯色填充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245681" y="5382251"/>
            <a:ext cx="914400" cy="914400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11111458" y="6228581"/>
            <a:ext cx="11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DataBase</a:t>
            </a:r>
            <a:endParaRPr lang="zh-CN" altLang="en-US" dirty="0"/>
          </a:p>
        </p:txBody>
      </p:sp>
      <p:cxnSp>
        <p:nvCxnSpPr>
          <p:cNvPr id="59" name="直接箭头连接符 58"/>
          <p:cNvCxnSpPr/>
          <p:nvPr/>
        </p:nvCxnSpPr>
        <p:spPr>
          <a:xfrm flipV="1">
            <a:off x="11690298" y="5090733"/>
            <a:ext cx="0" cy="337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0991916" y="4748985"/>
            <a:ext cx="139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Admin</a:t>
            </a:r>
            <a:endParaRPr lang="zh-CN" altLang="en-US" dirty="0"/>
          </a:p>
        </p:txBody>
      </p:sp>
      <p:cxnSp>
        <p:nvCxnSpPr>
          <p:cNvPr id="64" name="连接符: 肘形 63"/>
          <p:cNvCxnSpPr>
            <a:stCxn id="25" idx="0"/>
            <a:endCxn id="24" idx="2"/>
          </p:cNvCxnSpPr>
          <p:nvPr/>
        </p:nvCxnSpPr>
        <p:spPr>
          <a:xfrm rot="5400000" flipH="1" flipV="1">
            <a:off x="3631279" y="1501887"/>
            <a:ext cx="727644" cy="42017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/>
          <p:cNvCxnSpPr>
            <a:stCxn id="36" idx="0"/>
            <a:endCxn id="24" idx="2"/>
          </p:cNvCxnSpPr>
          <p:nvPr/>
        </p:nvCxnSpPr>
        <p:spPr>
          <a:xfrm rot="5400000" flipH="1" flipV="1">
            <a:off x="4625711" y="2503894"/>
            <a:ext cx="735218" cy="220535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/>
          <p:cNvCxnSpPr/>
          <p:nvPr/>
        </p:nvCxnSpPr>
        <p:spPr>
          <a:xfrm rot="5400000" flipH="1" flipV="1">
            <a:off x="5700153" y="3555658"/>
            <a:ext cx="704472" cy="8722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/>
          <p:cNvCxnSpPr/>
          <p:nvPr/>
        </p:nvCxnSpPr>
        <p:spPr>
          <a:xfrm rot="16200000" flipV="1">
            <a:off x="6677416" y="2669134"/>
            <a:ext cx="704472" cy="186730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/>
          <p:cNvCxnSpPr/>
          <p:nvPr/>
        </p:nvCxnSpPr>
        <p:spPr>
          <a:xfrm rot="16200000" flipH="1">
            <a:off x="7626514" y="1716520"/>
            <a:ext cx="704472" cy="37655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肘形 77"/>
          <p:cNvCxnSpPr/>
          <p:nvPr/>
        </p:nvCxnSpPr>
        <p:spPr>
          <a:xfrm rot="16200000" flipH="1">
            <a:off x="8547204" y="801294"/>
            <a:ext cx="704472" cy="560688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530"/>
          </a:xfrm>
        </p:spPr>
        <p:txBody>
          <a:bodyPr/>
          <a:lstStyle/>
          <a:p>
            <a:r>
              <a:rPr lang="zh-CN" altLang="en-US" dirty="0"/>
              <a:t>登录</a:t>
            </a:r>
            <a:r>
              <a:rPr lang="zh-CN" altLang="en-US" dirty="0"/>
              <a:t>界面：</a:t>
            </a:r>
            <a:endParaRPr lang="zh-CN" altLang="en-US" dirty="0"/>
          </a:p>
        </p:txBody>
      </p:sp>
      <p:pic>
        <p:nvPicPr>
          <p:cNvPr id="4" name="内容占位符 3" descr="图形用户界面, 应用程序&#10;&#10;中度可信度描述已自动生成"/>
          <p:cNvPicPr>
            <a:picLocks noGrp="1" noChangeAspect="1"/>
          </p:cNvPicPr>
          <p:nvPr>
            <p:ph idx="1"/>
          </p:nvPr>
        </p:nvPicPr>
        <p:blipFill>
          <a:blip/>
          <a:srcRect/>
          <a:stretch>
            <a:fillRect/>
          </a:stretch>
        </p:blipFill>
        <p:spPr bwMode="auto">
          <a:xfrm>
            <a:off x="867561" y="1431027"/>
            <a:ext cx="6657363" cy="177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表格&#10;&#10;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1076372" y="2954657"/>
            <a:ext cx="5274310" cy="38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图形用户界面&#10;&#10;中度可信度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442744" y="3035950"/>
            <a:ext cx="4349907" cy="3815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图形用户界面, 应用程序&#10;&#10;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7776593" y="1004942"/>
            <a:ext cx="2567247" cy="203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31290"/>
            <a:ext cx="9141460" cy="4972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35" y="335281"/>
            <a:ext cx="10515600" cy="964530"/>
          </a:xfrm>
        </p:spPr>
        <p:txBody>
          <a:bodyPr/>
          <a:lstStyle/>
          <a:p>
            <a:r>
              <a:rPr lang="zh-CN" altLang="en-US" dirty="0"/>
              <a:t>前台</a:t>
            </a:r>
            <a:r>
              <a:rPr lang="zh-CN" altLang="en-US" dirty="0"/>
              <a:t>订单展示</a:t>
            </a:r>
            <a:endParaRPr lang="zh-CN" altLang="en-US" dirty="0"/>
          </a:p>
        </p:txBody>
      </p:sp>
      <p:pic>
        <p:nvPicPr>
          <p:cNvPr id="4" name="内容占位符 3" descr="图形用户界面, 应用程序&#10;&#10;中度可信度描述已自动生成"/>
          <p:cNvPicPr>
            <a:picLocks noGrp="1" noChangeAspect="1"/>
          </p:cNvPicPr>
          <p:nvPr>
            <p:ph idx="1"/>
          </p:nvPr>
        </p:nvPicPr>
        <p:blipFill>
          <a:blip/>
          <a:srcRect/>
          <a:stretch>
            <a:fillRect/>
          </a:stretch>
        </p:blipFill>
        <p:spPr bwMode="auto">
          <a:xfrm>
            <a:off x="867561" y="1431027"/>
            <a:ext cx="6657363" cy="177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表格&#10;&#10;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1076372" y="2954657"/>
            <a:ext cx="5274310" cy="38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图形用户界面&#10;&#10;中度可信度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442744" y="3035950"/>
            <a:ext cx="4349907" cy="3815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图形用户界面, 应用程序&#10;&#10;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7776593" y="1004942"/>
            <a:ext cx="2567247" cy="203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0" y="145415"/>
            <a:ext cx="7487285" cy="65671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05436"/>
            <a:ext cx="10515600" cy="964530"/>
          </a:xfrm>
        </p:spPr>
        <p:txBody>
          <a:bodyPr/>
          <a:lstStyle/>
          <a:p>
            <a:r>
              <a:rPr lang="zh-CN" altLang="en-US" dirty="0"/>
              <a:t>收藏功能</a:t>
            </a:r>
            <a:r>
              <a:rPr lang="zh-CN" altLang="en-US" dirty="0"/>
              <a:t>展示</a:t>
            </a:r>
            <a:endParaRPr lang="zh-CN" altLang="en-US" dirty="0"/>
          </a:p>
        </p:txBody>
      </p:sp>
      <p:pic>
        <p:nvPicPr>
          <p:cNvPr id="4" name="内容占位符 3" descr="图形用户界面, 应用程序&#10;&#10;中度可信度描述已自动生成"/>
          <p:cNvPicPr>
            <a:picLocks noGrp="1" noChangeAspect="1"/>
          </p:cNvPicPr>
          <p:nvPr>
            <p:ph idx="1"/>
          </p:nvPr>
        </p:nvPicPr>
        <p:blipFill>
          <a:blip/>
          <a:srcRect/>
          <a:stretch>
            <a:fillRect/>
          </a:stretch>
        </p:blipFill>
        <p:spPr bwMode="auto">
          <a:xfrm>
            <a:off x="867561" y="1431027"/>
            <a:ext cx="6657363" cy="177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表格&#10;&#10;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1076372" y="2954657"/>
            <a:ext cx="5274310" cy="38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图形用户界面&#10;&#10;中度可信度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442744" y="3035950"/>
            <a:ext cx="4349907" cy="3815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图形用户界面, 应用程序&#10;&#10;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7776593" y="1004942"/>
            <a:ext cx="2567247" cy="203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表格&#10;&#10;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1203372" y="3081657"/>
            <a:ext cx="5274310" cy="38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" y="1623060"/>
            <a:ext cx="11544935" cy="30727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" y="335281"/>
            <a:ext cx="10515600" cy="96453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购物车</a:t>
            </a:r>
            <a:br>
              <a:rPr lang="zh-CN" altLang="en-US" dirty="0"/>
            </a:br>
            <a:r>
              <a:rPr lang="zh-CN" altLang="en-US" dirty="0"/>
              <a:t>功能展示</a:t>
            </a:r>
            <a:endParaRPr lang="zh-CN" altLang="en-US" dirty="0"/>
          </a:p>
        </p:txBody>
      </p:sp>
      <p:pic>
        <p:nvPicPr>
          <p:cNvPr id="4" name="内容占位符 3" descr="图形用户界面, 应用程序&#10;&#10;中度可信度描述已自动生成"/>
          <p:cNvPicPr>
            <a:picLocks noGrp="1" noChangeAspect="1"/>
          </p:cNvPicPr>
          <p:nvPr>
            <p:ph idx="1"/>
          </p:nvPr>
        </p:nvPicPr>
        <p:blipFill>
          <a:blip/>
          <a:srcRect/>
          <a:stretch>
            <a:fillRect/>
          </a:stretch>
        </p:blipFill>
        <p:spPr bwMode="auto">
          <a:xfrm>
            <a:off x="867561" y="1431027"/>
            <a:ext cx="6657363" cy="177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表格&#10;&#10;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1076372" y="2954657"/>
            <a:ext cx="5274310" cy="38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图形用户界面&#10;&#10;中度可信度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442744" y="3035950"/>
            <a:ext cx="4349907" cy="3815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图形用户界面, 应用程序&#10;&#10;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7776593" y="1004942"/>
            <a:ext cx="2567247" cy="203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7515" y="163830"/>
            <a:ext cx="8943975" cy="6530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335281"/>
            <a:ext cx="10515600" cy="964530"/>
          </a:xfrm>
        </p:spPr>
        <p:txBody>
          <a:bodyPr/>
          <a:lstStyle/>
          <a:p>
            <a:r>
              <a:rPr lang="zh-CN" altLang="en-US" dirty="0"/>
              <a:t>商品展示</a:t>
            </a:r>
            <a:endParaRPr lang="zh-CN" altLang="en-US" dirty="0"/>
          </a:p>
        </p:txBody>
      </p:sp>
      <p:pic>
        <p:nvPicPr>
          <p:cNvPr id="4" name="内容占位符 3" descr="图形用户界面, 应用程序&#10;&#10;中度可信度描述已自动生成"/>
          <p:cNvPicPr>
            <a:picLocks noGrp="1" noChangeAspect="1"/>
          </p:cNvPicPr>
          <p:nvPr>
            <p:ph idx="1"/>
          </p:nvPr>
        </p:nvPicPr>
        <p:blipFill>
          <a:blip/>
          <a:srcRect/>
          <a:stretch>
            <a:fillRect/>
          </a:stretch>
        </p:blipFill>
        <p:spPr bwMode="auto">
          <a:xfrm>
            <a:off x="867561" y="1431027"/>
            <a:ext cx="6657363" cy="177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表格&#10;&#10;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1076372" y="2954657"/>
            <a:ext cx="5274310" cy="38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图形用户界面&#10;&#10;中度可信度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442744" y="3035950"/>
            <a:ext cx="4349907" cy="3815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图形用户界面, 应用程序&#10;&#10;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7776593" y="1004942"/>
            <a:ext cx="2567247" cy="203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8775" y="495935"/>
            <a:ext cx="8565515" cy="5578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48420"/>
          </a:xfrm>
        </p:spPr>
        <p:txBody>
          <a:bodyPr/>
          <a:lstStyle/>
          <a:p>
            <a:r>
              <a:rPr lang="zh-CN" altLang="en-US" dirty="0"/>
              <a:t>商品内容</a:t>
            </a:r>
            <a:r>
              <a:rPr lang="zh-CN" altLang="en-US" dirty="0"/>
              <a:t>展示</a:t>
            </a:r>
            <a:endParaRPr lang="zh-CN" altLang="en-US" dirty="0"/>
          </a:p>
        </p:txBody>
      </p:sp>
      <p:pic>
        <p:nvPicPr>
          <p:cNvPr id="4" name="内容占位符 3" descr="图形用户界面, 应用程序&#10;&#10;描述已自动生成"/>
          <p:cNvPicPr>
            <a:picLocks noGrp="1" noChangeAspect="1"/>
          </p:cNvPicPr>
          <p:nvPr>
            <p:ph idx="1"/>
          </p:nvPr>
        </p:nvPicPr>
        <p:blipFill>
          <a:blip/>
          <a:srcRect/>
          <a:stretch>
            <a:fillRect/>
          </a:stretch>
        </p:blipFill>
        <p:spPr bwMode="auto">
          <a:xfrm>
            <a:off x="642075" y="1603666"/>
            <a:ext cx="4554629" cy="198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图形用户界面, 应用程序, Teams&#10;&#10;描述已自动生成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42075" y="3861898"/>
            <a:ext cx="5274310" cy="2531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0" y="1048385"/>
            <a:ext cx="10705465" cy="53600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WPS 演示</Application>
  <PresentationFormat>宽屏</PresentationFormat>
  <Paragraphs>94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纯爷们线上实体物资交换平台</vt:lpstr>
      <vt:lpstr>微服务划分</vt:lpstr>
      <vt:lpstr>整体架构</vt:lpstr>
      <vt:lpstr>登录界面：</vt:lpstr>
      <vt:lpstr>各界面效果展示（前台）</vt:lpstr>
      <vt:lpstr>各界面效果展示（前台）</vt:lpstr>
      <vt:lpstr>各界面效果展示（前台）</vt:lpstr>
      <vt:lpstr>各界面效果展示（前台）</vt:lpstr>
      <vt:lpstr>各界面效果展示（后台）</vt:lpstr>
      <vt:lpstr>各界面效果展示（后台）</vt:lpstr>
      <vt:lpstr>各界面效果展示（前台）</vt:lpstr>
      <vt:lpstr>各界面效果展示（前台）</vt:lpstr>
      <vt:lpstr>各界面效果展示（前台）</vt:lpstr>
      <vt:lpstr>各界面效果展示（前台）</vt:lpstr>
      <vt:lpstr>各界面效果展示（前台）</vt:lpstr>
      <vt:lpstr>各界面效果展示（前台）</vt:lpstr>
      <vt:lpstr>遇到的问题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纯爷们线上实体物资交换平台</dc:title>
  <dc:creator/>
  <cp:lastModifiedBy>@白杨树@</cp:lastModifiedBy>
  <cp:revision>8</cp:revision>
  <dcterms:created xsi:type="dcterms:W3CDTF">2021-11-21T08:25:00Z</dcterms:created>
  <dcterms:modified xsi:type="dcterms:W3CDTF">2021-12-19T16:48:42Z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DA00B4CAE500440B9D8891037A2D3B4B</vt:lpwstr>
  </property>
  <property fmtid="{D5CDD505-2E9C-101B-9397-08002B2CF9AE}" pid="3" name="KSOProductBuildVer">
    <vt:lpwstr>2052-11.1.0.11045</vt:lpwstr>
  </property>
</Properties>
</file>