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36"/>
  </p:notesMasterIdLst>
  <p:sldIdLst>
    <p:sldId id="256" r:id="rId2"/>
    <p:sldId id="258" r:id="rId3"/>
    <p:sldId id="279" r:id="rId4"/>
    <p:sldId id="278" r:id="rId5"/>
    <p:sldId id="277" r:id="rId6"/>
    <p:sldId id="267" r:id="rId7"/>
    <p:sldId id="280" r:id="rId8"/>
    <p:sldId id="272" r:id="rId9"/>
    <p:sldId id="281" r:id="rId10"/>
    <p:sldId id="259" r:id="rId11"/>
    <p:sldId id="269" r:id="rId12"/>
    <p:sldId id="260" r:id="rId13"/>
    <p:sldId id="282" r:id="rId14"/>
    <p:sldId id="261" r:id="rId15"/>
    <p:sldId id="271" r:id="rId16"/>
    <p:sldId id="268" r:id="rId17"/>
    <p:sldId id="270" r:id="rId18"/>
    <p:sldId id="262" r:id="rId19"/>
    <p:sldId id="273" r:id="rId20"/>
    <p:sldId id="276" r:id="rId21"/>
    <p:sldId id="274" r:id="rId22"/>
    <p:sldId id="275" r:id="rId23"/>
    <p:sldId id="263" r:id="rId24"/>
    <p:sldId id="265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6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0" autoAdjust="0"/>
  </p:normalViewPr>
  <p:slideViewPr>
    <p:cSldViewPr snapToGrid="0">
      <p:cViewPr varScale="1">
        <p:scale>
          <a:sx n="95" d="100"/>
          <a:sy n="95" d="100"/>
        </p:scale>
        <p:origin x="86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FAA6-8EFA-4582-95F1-18452ED545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04795-E742-4CCE-ADCB-B36844E1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04795-E742-4CCE-ADCB-B36844E113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04795-E742-4CCE-ADCB-B36844E113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380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5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2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E6491E-EE1D-4F7D-AEEF-BF07428A462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53D5-DC9E-41DD-8B8F-9F9FD6139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2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6442" y="1447802"/>
            <a:ext cx="6966470" cy="1732428"/>
          </a:xfrm>
        </p:spPr>
        <p:txBody>
          <a:bodyPr/>
          <a:lstStyle/>
          <a:p>
            <a:r>
              <a:rPr lang="zh-CN" altLang="zh-CN" sz="5400" dirty="0"/>
              <a:t>Case Study in Statistical</a:t>
            </a:r>
            <a:r>
              <a:rPr lang="en-US" altLang="zh-CN" sz="5400" dirty="0"/>
              <a:t> </a:t>
            </a:r>
            <a:r>
              <a:rPr lang="zh-CN" altLang="zh-CN" sz="5400" dirty="0"/>
              <a:t>Learning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51108" y="5149913"/>
            <a:ext cx="6620968" cy="8614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WANG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Chuning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51108" y="3523130"/>
            <a:ext cx="727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orbel" panose="020B0503020204020204" pitchFamily="34" charset="0"/>
              </a:rPr>
              <a:t>The Impact of Combinations of Anticancer Drugs </a:t>
            </a:r>
            <a:endParaRPr lang="zh-CN" altLang="en-US" sz="3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6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710" y="752395"/>
            <a:ext cx="7055380" cy="1400530"/>
          </a:xfrm>
        </p:spPr>
        <p:txBody>
          <a:bodyPr/>
          <a:lstStyle/>
          <a:p>
            <a:r>
              <a:rPr lang="zh-CN" altLang="zh-CN" sz="4000" dirty="0"/>
              <a:t>Ridge </a:t>
            </a:r>
            <a:r>
              <a:rPr lang="en-US" altLang="zh-CN" sz="4000" dirty="0"/>
              <a:t>R</a:t>
            </a:r>
            <a:r>
              <a:rPr lang="zh-CN" altLang="zh-CN" sz="4000" dirty="0"/>
              <a:t>egression</a:t>
            </a:r>
            <a:endParaRPr lang="en-US" altLang="zh-C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04432" y="2152925"/>
                <a:ext cx="6711654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Corbel" panose="020B0503020204020204" pitchFamily="34" charset="0"/>
                  </a:rPr>
                  <a:t>Estimates coefficients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Corbel" panose="020B0503020204020204" pitchFamily="34" charset="0"/>
                  </a:rPr>
                  <a:t>minimizing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latin typeface="Corbel" panose="020B0503020204020204" pitchFamily="34" charset="0"/>
                  </a:rPr>
                  <a:t>: tuning parameter</a:t>
                </a:r>
              </a:p>
              <a:p>
                <a:r>
                  <a:rPr lang="en-US" altLang="zh-CN" dirty="0">
                    <a:latin typeface="Corbel" panose="020B0503020204020204" pitchFamily="34" charset="0"/>
                  </a:rPr>
                  <a:t>Apply 8-folds cross-validation to training data to determine the value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Corbel" panose="020B0503020204020204" pitchFamily="34" charset="0"/>
                  </a:rPr>
                  <a:t> minimizing mean squared error (MSE)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sz="2200" dirty="0">
                    <a:latin typeface="Corbel" panose="020B0503020204020204" pitchFamily="34" charset="0"/>
                  </a:rPr>
                  <a:t>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/>
                        </m:ctrlPr>
                      </m:sSubPr>
                      <m:e>
                        <m:r>
                          <a:rPr lang="en-US" altLang="zh-CN" sz="2200" i="1"/>
                          <m:t>𝛽</m:t>
                        </m:r>
                      </m:e>
                      <m:sub>
                        <m:r>
                          <a:rPr lang="en-US" altLang="zh-CN" sz="2200" i="1"/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orbel" panose="020B0503020204020204" pitchFamily="34" charset="0"/>
                  </a:rPr>
                  <a:t>: Positive effect on killing cancer cells. Lower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/>
                        </m:ctrlPr>
                      </m:sSubPr>
                      <m:e>
                        <m:r>
                          <a:rPr lang="en-US" altLang="zh-CN" sz="2200" i="1"/>
                          <m:t>𝛽</m:t>
                        </m:r>
                      </m:e>
                      <m:sub>
                        <m:r>
                          <a:rPr lang="en-US" altLang="zh-CN" sz="2200" i="1"/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orbel" panose="020B0503020204020204" pitchFamily="34" charset="0"/>
                  </a:rPr>
                  <a:t> takes, better the efficacy is. Especially for the cross terms, such as VM, VE, 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/>
                        </m:ctrlPr>
                      </m:sSubPr>
                      <m:e>
                        <m:r>
                          <a:rPr lang="en-US" altLang="zh-CN" sz="2200" i="1"/>
                          <m:t>𝛽</m:t>
                        </m:r>
                      </m:e>
                      <m:sub>
                        <m:r>
                          <a:rPr lang="en-US" altLang="zh-CN" sz="2200" i="1"/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orbel" panose="020B0503020204020204" pitchFamily="34" charset="0"/>
                  </a:rPr>
                  <a:t> means that the two kinds of drugs reject each other, and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/>
                        </m:ctrlPr>
                      </m:sSubPr>
                      <m:e>
                        <m:r>
                          <a:rPr lang="en-US" altLang="zh-CN" sz="2200" i="1"/>
                          <m:t>𝛽</m:t>
                        </m:r>
                      </m:e>
                      <m:sub>
                        <m:r>
                          <a:rPr lang="en-US" altLang="zh-CN" sz="2200" i="1"/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orbel" panose="020B0503020204020204" pitchFamily="34" charset="0"/>
                  </a:rPr>
                  <a:t> means that they cooperate well with each other on treating the cancer.</a:t>
                </a:r>
                <a:endParaRPr lang="zh-CN" altLang="zh-CN" sz="2200" dirty="0">
                  <a:latin typeface="Corbel" panose="020B0503020204020204" pitchFamily="34" charset="0"/>
                </a:endParaRPr>
              </a:p>
              <a:p>
                <a:endParaRPr lang="en-US" dirty="0">
                  <a:latin typeface="Corbel" panose="020B0503020204020204" pitchFamily="34" charset="0"/>
                </a:endParaRPr>
              </a:p>
              <a:p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4432" y="2152925"/>
                <a:ext cx="6711654" cy="4195481"/>
              </a:xfrm>
              <a:blipFill>
                <a:blip r:embed="rId2"/>
                <a:stretch>
                  <a:fillRect l="-636" t="-5087" r="-1362" b="-1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710" y="533400"/>
            <a:ext cx="7055380" cy="1400530"/>
          </a:xfrm>
        </p:spPr>
        <p:txBody>
          <a:bodyPr/>
          <a:lstStyle/>
          <a:p>
            <a:r>
              <a:rPr lang="en-US" sz="4000" dirty="0"/>
              <a:t>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8436" y="2200844"/>
                <a:ext cx="6711654" cy="41954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Corbel" panose="020B0503020204020204" pitchFamily="34" charset="0"/>
                  </a:rPr>
                  <a:t>Estimates coefficients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latin typeface="Corbel" panose="020B0503020204020204" pitchFamily="34" charset="0"/>
                  </a:rPr>
                  <a:t>minimizing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800" dirty="0">
                    <a:latin typeface="Corbel" panose="020B0503020204020204" pitchFamily="34" charset="0"/>
                  </a:rPr>
                  <a:t>: tuning parameter</a:t>
                </a:r>
              </a:p>
              <a:p>
                <a:r>
                  <a:rPr lang="en-US" altLang="zh-CN" sz="2800" dirty="0">
                    <a:latin typeface="Corbel" panose="020B0503020204020204" pitchFamily="34" charset="0"/>
                  </a:rPr>
                  <a:t>Determine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>
                    <a:latin typeface="Corbel" panose="020B0503020204020204" pitchFamily="34" charset="0"/>
                  </a:rPr>
                  <a:t> minimizing mean squared error (MSE)</a:t>
                </a:r>
                <a:endParaRPr lang="en-US" altLang="zh-CN" sz="2800" dirty="0"/>
              </a:p>
              <a:p>
                <a:r>
                  <a:rPr lang="en-US" altLang="zh-CN" sz="2800" dirty="0">
                    <a:latin typeface="Corbel" panose="020B0503020204020204" pitchFamily="34" charset="0"/>
                  </a:rPr>
                  <a:t>Determine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>
                    <a:latin typeface="Corbel" panose="020B0503020204020204" pitchFamily="34" charset="0"/>
                  </a:rPr>
                  <a:t> giving a sparse model.</a:t>
                </a:r>
              </a:p>
              <a:p>
                <a:r>
                  <a:rPr lang="en-US" altLang="zh-CN" sz="2800" dirty="0">
                    <a:latin typeface="Corbel" panose="020B0503020204020204" pitchFamily="34" charset="0"/>
                  </a:rPr>
                  <a:t>The way to interpret the model is similar to the case of Ridge regression.</a:t>
                </a:r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endParaRPr lang="en-US" sz="2400" dirty="0">
                  <a:latin typeface="Corbel" panose="020B0503020204020204" pitchFamily="34" charset="0"/>
                </a:endParaRPr>
              </a:p>
              <a:p>
                <a:endParaRPr lang="en-US" sz="24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36" y="2200844"/>
                <a:ext cx="6711654" cy="4195481"/>
              </a:xfrm>
              <a:blipFill>
                <a:blip r:embed="rId2"/>
                <a:stretch>
                  <a:fillRect l="-1181" t="-1163" b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8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9312" y="2352654"/>
            <a:ext cx="5650778" cy="2864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altLang="zh-CN" sz="4000" dirty="0"/>
              <a:t>Multi-Layer Perceptron neural network (MLP)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97377" y="1881980"/>
            <a:ext cx="7293588" cy="4195481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Corbel" panose="020B0503020204020204" pitchFamily="34" charset="0"/>
              </a:rPr>
              <a:t>Structure of a Single Perceptron</a:t>
            </a:r>
          </a:p>
          <a:p>
            <a:endParaRPr lang="en-US" altLang="zh-CN" sz="2400" dirty="0">
              <a:latin typeface="Corbel" panose="020B0503020204020204" pitchFamily="34" charset="0"/>
            </a:endParaRPr>
          </a:p>
          <a:p>
            <a:endParaRPr lang="en-US" altLang="zh-CN" sz="2400" dirty="0">
              <a:latin typeface="Corbel" panose="020B0503020204020204" pitchFamily="34" charset="0"/>
            </a:endParaRPr>
          </a:p>
          <a:p>
            <a:endParaRPr lang="en-US" altLang="zh-CN" sz="2400" dirty="0">
              <a:latin typeface="Corbel" panose="020B0503020204020204" pitchFamily="34" charset="0"/>
            </a:endParaRPr>
          </a:p>
          <a:p>
            <a:endParaRPr lang="en-US" altLang="zh-CN" sz="2400" dirty="0">
              <a:latin typeface="Corbel" panose="020B0503020204020204" pitchFamily="34" charset="0"/>
            </a:endParaRPr>
          </a:p>
          <a:p>
            <a:endParaRPr lang="en-US" altLang="zh-C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Corbel" panose="020B0503020204020204" pitchFamily="34" charset="0"/>
            </a:endParaRPr>
          </a:p>
          <a:p>
            <a:r>
              <a:rPr lang="en-US" altLang="zh-CN" sz="2400" dirty="0">
                <a:latin typeface="Corbel" panose="020B0503020204020204" pitchFamily="34" charset="0"/>
              </a:rPr>
              <a:t>Adopt sigmoid function as activation function here.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12" y="2357133"/>
            <a:ext cx="5680015" cy="26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0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710" y="380646"/>
            <a:ext cx="7055380" cy="1400530"/>
          </a:xfrm>
        </p:spPr>
        <p:txBody>
          <a:bodyPr/>
          <a:lstStyle/>
          <a:p>
            <a:r>
              <a:rPr lang="en-US" altLang="zh-CN" sz="4000" dirty="0"/>
              <a:t>Multi-Layer Perceptron neural network (MLP)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05537" y="1781176"/>
                <a:ext cx="7375937" cy="4195481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>
                    <a:latin typeface="Corbel" panose="020B0503020204020204" pitchFamily="34" charset="0"/>
                  </a:rPr>
                  <a:t>Structure of MLP with Single Hidden Layer</a:t>
                </a:r>
              </a:p>
              <a:p>
                <a:endParaRPr lang="en-US" altLang="zh-CN" sz="2400" dirty="0">
                  <a:latin typeface="Corbel" panose="020B0503020204020204" pitchFamily="34" charset="0"/>
                </a:endParaRPr>
              </a:p>
              <a:p>
                <a:endParaRPr lang="en-US" altLang="zh-CN" sz="2400" dirty="0">
                  <a:latin typeface="Corbel" panose="020B0503020204020204" pitchFamily="34" charset="0"/>
                </a:endParaRPr>
              </a:p>
              <a:p>
                <a:endParaRPr lang="en-US" altLang="zh-CN" sz="2400" dirty="0">
                  <a:latin typeface="Corbel" panose="020B0503020204020204" pitchFamily="34" charset="0"/>
                </a:endParaRPr>
              </a:p>
              <a:p>
                <a:endParaRPr lang="en-US" altLang="zh-CN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Corbel" panose="020B0503020204020204" pitchFamily="34" charset="0"/>
                </a:endParaRPr>
              </a:p>
              <a:p>
                <a:endParaRPr lang="en-US" altLang="zh-CN" sz="2400" dirty="0">
                  <a:latin typeface="Corbel" panose="020B0503020204020204" pitchFamily="34" charset="0"/>
                </a:endParaRPr>
              </a:p>
              <a:p>
                <a:endParaRPr lang="en-US" altLang="zh-CN" sz="2400" dirty="0">
                  <a:latin typeface="Corbel" panose="020B0503020204020204" pitchFamily="34" charset="0"/>
                </a:endParaRPr>
              </a:p>
              <a:p>
                <a:r>
                  <a:rPr lang="en-US" altLang="zh-CN" sz="2400" dirty="0">
                    <a:latin typeface="Corbel" panose="020B0503020204020204" pitchFamily="34" charset="0"/>
                  </a:rPr>
                  <a:t>Back propagation algorithm is used to adjust weights to minimize the error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1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537" y="1781176"/>
                <a:ext cx="7375937" cy="4195481"/>
              </a:xfrm>
              <a:blipFill>
                <a:blip r:embed="rId2"/>
                <a:stretch>
                  <a:fillRect l="-661" t="-1163" b="-19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90" y="2282352"/>
            <a:ext cx="4643030" cy="34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9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Random Forest</a:t>
            </a:r>
            <a:endParaRPr lang="en-US" altLang="zh-CN" sz="4000" dirty="0"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8436" y="1853248"/>
                <a:ext cx="6711654" cy="41954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Corbel" panose="020B0503020204020204" pitchFamily="34" charset="0"/>
                  </a:rPr>
                  <a:t>Decision Tree: A flowchart-like structure classifier.</a:t>
                </a:r>
              </a:p>
              <a:p>
                <a:r>
                  <a:rPr lang="en-US" altLang="zh-CN" sz="2800" dirty="0">
                    <a:latin typeface="Corbel" panose="020B0503020204020204" pitchFamily="34" charset="0"/>
                  </a:rPr>
                  <a:t>Construct 100 decision trees, each only taking into consideration a random subset of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>
                    <a:latin typeface="Corbel" panose="020B0503020204020204" pitchFamily="34" charset="0"/>
                  </a:rPr>
                  <a:t> samples from the full set of samples. </a:t>
                </a:r>
              </a:p>
              <a:p>
                <a:r>
                  <a:rPr lang="en-US" altLang="zh-CN" sz="2800" dirty="0">
                    <a:latin typeface="Corbel" panose="020B0503020204020204" pitchFamily="34" charset="0"/>
                  </a:rPr>
                  <a:t>Make Prediction: Random forest takes the mean of predictions of each tree as output.</a:t>
                </a:r>
                <a:endParaRPr lang="zh-CN" altLang="en-US" sz="36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36" y="1853248"/>
                <a:ext cx="6711654" cy="4195481"/>
              </a:xfrm>
              <a:blipFill>
                <a:blip r:embed="rId2"/>
                <a:stretch>
                  <a:fillRect l="-1181" t="-1308" r="-3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85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139" y="2698377"/>
            <a:ext cx="7055380" cy="1400530"/>
          </a:xfrm>
        </p:spPr>
        <p:txBody>
          <a:bodyPr/>
          <a:lstStyle/>
          <a:p>
            <a:r>
              <a:rPr lang="en-US" sz="4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1839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Quadratic Regression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8436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Feature Scaling: </a:t>
            </a:r>
            <a:r>
              <a:rPr lang="en-US" altLang="zh-CN" sz="2400" dirty="0">
                <a:latin typeface="Corbel" panose="020B0503020204020204" pitchFamily="34" charset="0"/>
              </a:rPr>
              <a:t>V performs best, followed by M, E, VM, D. </a:t>
            </a:r>
          </a:p>
          <a:p>
            <a:pPr marL="0" indent="0">
              <a:buNone/>
            </a:pPr>
            <a:endParaRPr lang="en-US" altLang="zh-CN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Studentized Residual: </a:t>
            </a:r>
            <a:r>
              <a:rPr lang="en-US" altLang="zh-CN" sz="2400" dirty="0">
                <a:latin typeface="Corbel" panose="020B0503020204020204" pitchFamily="34" charset="0"/>
              </a:rPr>
              <a:t>V performs best, followed by E, D, M, VM.</a:t>
            </a:r>
            <a:endParaRPr lang="en-US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000"/>
            <a:ext cx="9144000" cy="5104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Ridge Regression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8436" y="2052925"/>
            <a:ext cx="6711654" cy="4195481"/>
          </a:xfrm>
        </p:spPr>
        <p:txBody>
          <a:bodyPr>
            <a:normAutofit/>
          </a:bodyPr>
          <a:lstStyle/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3599" y="3048387"/>
            <a:ext cx="218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rbel" panose="020B0503020204020204" pitchFamily="34" charset="0"/>
              </a:rPr>
              <a:t>V, VM, E, VV, EE</a:t>
            </a:r>
            <a:endParaRPr lang="zh-CN" alt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4494" y="5726230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rbel" panose="020B0503020204020204" pitchFamily="34" charset="0"/>
              </a:rPr>
              <a:t>V, E, D, M, VM</a:t>
            </a:r>
            <a:endParaRPr lang="zh-CN" alt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3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Lasso Regression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59"/>
            <a:ext cx="9144000" cy="5213541"/>
          </a:xfrm>
        </p:spPr>
      </p:pic>
      <p:sp>
        <p:nvSpPr>
          <p:cNvPr id="7" name="矩形 6"/>
          <p:cNvSpPr/>
          <p:nvPr/>
        </p:nvSpPr>
        <p:spPr>
          <a:xfrm>
            <a:off x="5812447" y="3460400"/>
            <a:ext cx="1973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rbel" panose="020B0503020204020204" pitchFamily="34" charset="0"/>
              </a:rPr>
              <a:t>V, M, E, VM, D</a:t>
            </a:r>
            <a:endParaRPr lang="zh-CN" alt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879476" y="2924735"/>
            <a:ext cx="1559859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641041" y="2931458"/>
            <a:ext cx="1553135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540090" y="2931458"/>
            <a:ext cx="1402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439335" y="5681382"/>
            <a:ext cx="330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rbel" panose="020B0503020204020204" pitchFamily="34" charset="0"/>
              </a:rPr>
              <a:t>V, E, VM, D, VD, DD, ED</a:t>
            </a:r>
            <a:endParaRPr lang="zh-CN" alt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4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1434" y="486947"/>
            <a:ext cx="7055380" cy="1400530"/>
          </a:xfrm>
        </p:spPr>
        <p:txBody>
          <a:bodyPr/>
          <a:lstStyle/>
          <a:p>
            <a:r>
              <a:rPr lang="en-US" altLang="zh-CN" sz="4000" dirty="0"/>
              <a:t>Lasso Regression</a:t>
            </a:r>
            <a:endParaRPr lang="en-US" sz="4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8174"/>
            <a:ext cx="9144000" cy="5549826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5500255" y="1447800"/>
            <a:ext cx="13854" cy="5084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779929" y="1512794"/>
            <a:ext cx="6724" cy="4948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17913" y="5512859"/>
            <a:ext cx="6965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rbel" panose="020B0503020204020204" pitchFamily="34" charset="0"/>
              </a:rPr>
              <a:t>V, VD, E, ED, VM, D, DD, EE, MD, MM, VE, ME, M, VV</a:t>
            </a:r>
            <a:endParaRPr lang="zh-CN" alt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267635" y="5512859"/>
            <a:ext cx="490818" cy="46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639235" y="6332363"/>
            <a:ext cx="290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giving </a:t>
            </a:r>
            <a:r>
              <a:rPr lang="en-US" altLang="zh-CN" sz="2000" dirty="0">
                <a:solidFill>
                  <a:schemeClr val="bg1"/>
                </a:solidFill>
                <a:latin typeface="Corbel" panose="020B0503020204020204" pitchFamily="34" charset="0"/>
              </a:rPr>
              <a:t>sparse model</a:t>
            </a:r>
            <a:endParaRPr lang="zh-CN" alt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0359" y="6398634"/>
            <a:ext cx="210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Corbel" panose="020B0503020204020204" pitchFamily="34" charset="0"/>
              </a:rPr>
              <a:t>minimizing MSE</a:t>
            </a:r>
            <a:endParaRPr lang="zh-CN" alt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2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9021" y="585208"/>
            <a:ext cx="7055380" cy="1400530"/>
          </a:xfrm>
        </p:spPr>
        <p:txBody>
          <a:bodyPr/>
          <a:lstStyle/>
          <a:p>
            <a:r>
              <a:rPr lang="en-US" altLang="zh-CN" sz="4000" dirty="0"/>
              <a:t>Dataset</a:t>
            </a:r>
            <a:endParaRPr lang="en-US" sz="4000" dirty="0"/>
          </a:p>
        </p:txBody>
      </p:sp>
      <p:pic>
        <p:nvPicPr>
          <p:cNvPr id="7" name="內容版面配置區 6" descr="C:\Users\Charlene\Pictures\Screenshots\屏幕截图(92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71" y="1917163"/>
            <a:ext cx="6711950" cy="182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71" y="4386426"/>
            <a:ext cx="6711950" cy="13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08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Lasso Regression</a:t>
            </a:r>
            <a:endParaRPr lang="en-US" sz="4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67691"/>
            <a:ext cx="9144811" cy="55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Lasso Regression</a:t>
            </a:r>
            <a:endParaRPr lang="en-US" sz="4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629"/>
            <a:ext cx="9144000" cy="16396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13727" y="3087772"/>
                <a:ext cx="775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rbel" panose="020B0503020204020204" pitchFamily="34" charset="0"/>
                  </a:rPr>
                  <a:t>Figure 10: Coefficients of Lasso Model (Studentized Residual)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latin typeface="Corbel" panose="020B0503020204020204" pitchFamily="34" charset="0"/>
                  </a:rPr>
                  <a:t> minimizing mean squared error (MSE)</a:t>
                </a:r>
                <a:r>
                  <a:rPr lang="en-US" altLang="zh-CN" sz="2400" dirty="0"/>
                  <a:t>.</a:t>
                </a:r>
                <a:endParaRPr lang="zh-CN" altLang="en-US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27" y="3087772"/>
                <a:ext cx="7758953" cy="830997"/>
              </a:xfrm>
              <a:prstGeom prst="rect">
                <a:avLst/>
              </a:prstGeom>
              <a:blipFill>
                <a:blip r:embed="rId3"/>
                <a:stretch>
                  <a:fillRect l="-1178" t="-5882" r="-290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2299"/>
            <a:ext cx="9165204" cy="15467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3727" y="5672560"/>
            <a:ext cx="7818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rbel" panose="020B0503020204020204" pitchFamily="34" charset="0"/>
              </a:rPr>
              <a:t>Figure 11: Coefficients of Lasso Model (Studentized Residual) for the Sparse Model</a:t>
            </a:r>
            <a:endParaRPr lang="zh-CN" altLang="en-US" sz="2400" dirty="0">
              <a:latin typeface="Corbel" panose="020B0503020204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7148" y="2560493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rbel" panose="020B0503020204020204" pitchFamily="34" charset="0"/>
              </a:rPr>
              <a:t>V, E, D, M, VM</a:t>
            </a:r>
            <a:endParaRPr lang="zh-CN" alt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44453" y="5136776"/>
            <a:ext cx="267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rbel" panose="020B0503020204020204" pitchFamily="34" charset="0"/>
              </a:rPr>
              <a:t>V, E, D, VM, M, DD</a:t>
            </a:r>
            <a:endParaRPr lang="zh-CN" alt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4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Lasso Regression</a:t>
            </a:r>
            <a:endParaRPr lang="en-US" sz="4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8915"/>
            <a:ext cx="9144000" cy="556908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flipH="1">
            <a:off x="5458691" y="1503218"/>
            <a:ext cx="6927" cy="491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2628900" y="1503218"/>
            <a:ext cx="6724" cy="4971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39235" y="6332363"/>
            <a:ext cx="290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giving </a:t>
            </a:r>
            <a:r>
              <a:rPr lang="en-US" altLang="zh-CN" sz="2000" dirty="0">
                <a:solidFill>
                  <a:schemeClr val="bg1"/>
                </a:solidFill>
                <a:latin typeface="Corbel" panose="020B0503020204020204" pitchFamily="34" charset="0"/>
              </a:rPr>
              <a:t>sparse model</a:t>
            </a:r>
            <a:endParaRPr lang="zh-CN" alt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83391" y="6414655"/>
            <a:ext cx="210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Corbel" panose="020B0503020204020204" pitchFamily="34" charset="0"/>
              </a:rPr>
              <a:t>minimizing MSE</a:t>
            </a:r>
            <a:endParaRPr lang="zh-CN" alt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2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709" y="175627"/>
            <a:ext cx="7055380" cy="1400530"/>
          </a:xfrm>
        </p:spPr>
        <p:txBody>
          <a:bodyPr/>
          <a:lstStyle/>
          <a:p>
            <a:r>
              <a:rPr lang="en-US" altLang="zh-CN" sz="4000" dirty="0"/>
              <a:t>Multi-Layer Perceptron neural network (MLP)</a:t>
            </a:r>
            <a:endParaRPr lang="en-US" sz="4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219" y="1784586"/>
            <a:ext cx="5871350" cy="43948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4709" y="6239000"/>
            <a:ext cx="8478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rbel" panose="020B0503020204020204" pitchFamily="34" charset="0"/>
              </a:rPr>
              <a:t>Figure 13: The Importance of Inputs in MLP with Feature Scaling.</a:t>
            </a:r>
            <a:endParaRPr lang="zh-CN" altLang="en-US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7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0902" y="355736"/>
            <a:ext cx="7055380" cy="1400530"/>
          </a:xfrm>
        </p:spPr>
        <p:txBody>
          <a:bodyPr/>
          <a:lstStyle/>
          <a:p>
            <a:r>
              <a:rPr lang="en-US" altLang="zh-CN" sz="4000" dirty="0"/>
              <a:t>Multi-Layer Perceptron neural network (MLP)</a:t>
            </a:r>
            <a:endParaRPr 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20" y="1756266"/>
            <a:ext cx="5979747" cy="4515216"/>
          </a:xfrm>
        </p:spPr>
      </p:pic>
      <p:sp>
        <p:nvSpPr>
          <p:cNvPr id="6" name="矩形 5"/>
          <p:cNvSpPr/>
          <p:nvPr/>
        </p:nvSpPr>
        <p:spPr>
          <a:xfrm>
            <a:off x="148533" y="6271482"/>
            <a:ext cx="96409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rbel" panose="020B0503020204020204" pitchFamily="34" charset="0"/>
              </a:rPr>
              <a:t>Figure 14: The Importance of Inputs in MLP with Studentized Residual.</a:t>
            </a:r>
            <a:endParaRPr lang="zh-CN" altLang="en-US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2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882" y="766482"/>
            <a:ext cx="7055380" cy="1400530"/>
          </a:xfrm>
        </p:spPr>
        <p:txBody>
          <a:bodyPr/>
          <a:lstStyle/>
          <a:p>
            <a:r>
              <a:rPr lang="en-US" altLang="zh-CN" sz="4000" dirty="0"/>
              <a:t>Random Forest</a:t>
            </a:r>
            <a:endParaRPr lang="zh-CN" altLang="en-US" sz="4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809"/>
            <a:ext cx="9144000" cy="4584191"/>
          </a:xfrm>
        </p:spPr>
      </p:pic>
      <p:cxnSp>
        <p:nvCxnSpPr>
          <p:cNvPr id="8" name="直線接點 7"/>
          <p:cNvCxnSpPr/>
          <p:nvPr/>
        </p:nvCxnSpPr>
        <p:spPr>
          <a:xfrm flipV="1">
            <a:off x="741218" y="3075709"/>
            <a:ext cx="6504709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766482" y="4356847"/>
            <a:ext cx="6420971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741218" y="3798794"/>
            <a:ext cx="6432788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2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6791" y="2906806"/>
            <a:ext cx="8107961" cy="1400530"/>
          </a:xfrm>
        </p:spPr>
        <p:txBody>
          <a:bodyPr/>
          <a:lstStyle/>
          <a:p>
            <a:r>
              <a:rPr lang="en-US" altLang="zh-CN" sz="4400" dirty="0"/>
              <a:t>Performance of</a:t>
            </a:r>
            <a:r>
              <a:rPr lang="zh-CN" altLang="en-US" sz="4400" dirty="0"/>
              <a:t> </a:t>
            </a:r>
            <a:r>
              <a:rPr lang="en-US" altLang="zh-CN" sz="4400" dirty="0"/>
              <a:t>the Models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4819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Mean Squared Error</a:t>
            </a:r>
            <a:endParaRPr lang="zh-CN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" y="2563092"/>
            <a:ext cx="9144935" cy="3470563"/>
          </a:xfrm>
        </p:spPr>
      </p:pic>
    </p:spTree>
    <p:extLst>
      <p:ext uri="{BB962C8B-B14F-4D97-AF65-F5344CB8AC3E}">
        <p14:creationId xmlns:p14="http://schemas.microsoft.com/office/powerpoint/2010/main" val="3989489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Cross-Validation 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400" dirty="0">
                    <a:latin typeface="Corbel" panose="020B0503020204020204" pitchFamily="34" charset="0"/>
                  </a:rPr>
                  <a:t>Retraining Random Forest with feature scaling for ten times, VE, VV, VD, and V always outperforms other terms considering importance.</a:t>
                </a:r>
              </a:p>
              <a:p>
                <a:r>
                  <a:rPr lang="en-US" altLang="zh-CN" sz="2400" dirty="0">
                    <a:latin typeface="Corbel" panose="020B0503020204020204" pitchFamily="34" charset="0"/>
                  </a:rPr>
                  <a:t>As for Lasso models with feature scaling , the models at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latin typeface="Corbel" panose="020B0503020204020204" pitchFamily="34" charset="0"/>
                  </a:rPr>
                  <a:t>minimizing MSE always give that V, M, E, VM, and D performs better than others. The coefficients of VE and ME are always positive. And the coefficient of MM is always about 0.13 and suggests that if we give too much </a:t>
                </a:r>
                <a:r>
                  <a:rPr lang="zh-CN" altLang="zh-CN" sz="2400" dirty="0">
                    <a:latin typeface="Corbel" panose="020B0503020204020204" pitchFamily="34" charset="0"/>
                  </a:rPr>
                  <a:t>Mitoxantrone</a:t>
                </a:r>
                <a:r>
                  <a:rPr lang="en-US" altLang="zh-CN" sz="2400" dirty="0">
                    <a:latin typeface="Corbel" panose="020B0503020204020204" pitchFamily="34" charset="0"/>
                  </a:rPr>
                  <a:t>, cell viability may even be increasing. </a:t>
                </a:r>
                <a:endParaRPr lang="zh-CN" alt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2035" r="-2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1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Cross-Validation</a:t>
            </a:r>
            <a:endParaRPr lang="zh-CN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Corbel" panose="020B0503020204020204" pitchFamily="34" charset="0"/>
              </a:rPr>
              <a:t>MSE is stably small.</a:t>
            </a:r>
          </a:p>
          <a:p>
            <a:endParaRPr lang="zh-CN" altLang="en-US" sz="2400" dirty="0">
              <a:latin typeface="Corbel" panose="020B0503020204020204" pitchFamily="34" charset="0"/>
            </a:endParaRPr>
          </a:p>
        </p:txBody>
      </p:sp>
      <p:pic>
        <p:nvPicPr>
          <p:cNvPr id="11" name="內容版面配置區 7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7789"/>
            <a:ext cx="9198404" cy="20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1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1740" y="2671483"/>
            <a:ext cx="7055380" cy="1400530"/>
          </a:xfrm>
        </p:spPr>
        <p:txBody>
          <a:bodyPr/>
          <a:lstStyle/>
          <a:p>
            <a:r>
              <a:rPr lang="en-US" altLang="zh-CN" sz="4400" dirty="0"/>
              <a:t>Data Processing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32845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Cross-Validation</a:t>
            </a:r>
            <a:endParaRPr lang="zh-CN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193501"/>
            <a:ext cx="6341108" cy="5664499"/>
          </a:xfrm>
        </p:spPr>
      </p:pic>
    </p:spTree>
    <p:extLst>
      <p:ext uri="{BB962C8B-B14F-4D97-AF65-F5344CB8AC3E}">
        <p14:creationId xmlns:p14="http://schemas.microsoft.com/office/powerpoint/2010/main" val="217506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010" y="2651312"/>
            <a:ext cx="7055380" cy="1400530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590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0628" y="1803529"/>
            <a:ext cx="6711654" cy="4195481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Corbel" panose="020B0503020204020204" pitchFamily="34" charset="0"/>
              </a:rPr>
              <a:t> </a:t>
            </a:r>
            <a:r>
              <a:rPr lang="en-US" altLang="zh-CN" dirty="0">
                <a:latin typeface="Corbel" panose="020B0503020204020204" pitchFamily="34" charset="0"/>
              </a:rPr>
              <a:t>R</a:t>
            </a:r>
            <a:r>
              <a:rPr lang="zh-CN" altLang="zh-CN" dirty="0">
                <a:latin typeface="Corbel" panose="020B0503020204020204" pitchFamily="34" charset="0"/>
              </a:rPr>
              <a:t>andom forest and </a:t>
            </a:r>
            <a:r>
              <a:rPr lang="en-US" altLang="zh-CN" dirty="0">
                <a:latin typeface="Corbel" panose="020B0503020204020204" pitchFamily="34" charset="0"/>
              </a:rPr>
              <a:t>L</a:t>
            </a:r>
            <a:r>
              <a:rPr lang="zh-CN" altLang="zh-CN" dirty="0">
                <a:latin typeface="Corbel" panose="020B0503020204020204" pitchFamily="34" charset="0"/>
              </a:rPr>
              <a:t>asso regression performs quite well at capturing the pattern of the impact of combination of medicines on cell viability.</a:t>
            </a:r>
            <a:endParaRPr lang="en-US" altLang="zh-CN" dirty="0">
              <a:latin typeface="Corbel" panose="020B0503020204020204" pitchFamily="34" charset="0"/>
            </a:endParaRPr>
          </a:p>
          <a:p>
            <a:r>
              <a:rPr lang="zh-CN" altLang="zh-CN" dirty="0">
                <a:latin typeface="Corbel" panose="020B0503020204020204" pitchFamily="34" charset="0"/>
              </a:rPr>
              <a:t>VM may be </a:t>
            </a:r>
            <a:r>
              <a:rPr lang="en-US" altLang="zh-CN" dirty="0">
                <a:latin typeface="Corbel" panose="020B0503020204020204" pitchFamily="34" charset="0"/>
              </a:rPr>
              <a:t>a </a:t>
            </a:r>
            <a:r>
              <a:rPr lang="zh-CN" altLang="zh-CN" dirty="0">
                <a:latin typeface="Corbel" panose="020B0503020204020204" pitchFamily="34" charset="0"/>
              </a:rPr>
              <a:t>candidate for more effective therapy against leukemia.</a:t>
            </a:r>
            <a:endParaRPr lang="en-US" altLang="zh-CN" dirty="0">
              <a:latin typeface="Corbel" panose="020B0503020204020204" pitchFamily="34" charset="0"/>
            </a:endParaRPr>
          </a:p>
          <a:p>
            <a:r>
              <a:rPr lang="en-US" altLang="zh-CN" dirty="0">
                <a:latin typeface="Corbel" panose="020B0503020204020204" pitchFamily="34" charset="0"/>
              </a:rPr>
              <a:t>T</a:t>
            </a:r>
            <a:r>
              <a:rPr lang="zh-CN" altLang="zh-CN" dirty="0">
                <a:latin typeface="Corbel" panose="020B0503020204020204" pitchFamily="34" charset="0"/>
              </a:rPr>
              <a:t>he combination of Etoposide with Mitoxantrone or Vincristine may not work well. And the excessive use of Mitoxantrone may result in lower efficacy on treating leukemia.</a:t>
            </a:r>
            <a:endParaRPr lang="en-US" altLang="zh-CN" dirty="0">
              <a:latin typeface="Corbel" panose="020B0503020204020204" pitchFamily="34" charset="0"/>
            </a:endParaRPr>
          </a:p>
          <a:p>
            <a:r>
              <a:rPr lang="en-US" altLang="zh-CN" dirty="0">
                <a:latin typeface="Corbel" panose="020B0503020204020204" pitchFamily="34" charset="0"/>
              </a:rPr>
              <a:t>Remaining Problem: the results of different models may disagree with each other in some way.</a:t>
            </a:r>
          </a:p>
          <a:p>
            <a:endParaRPr lang="zh-CN" altLang="en-US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13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Further Improvement</a:t>
            </a:r>
            <a:endParaRPr lang="zh-CN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Corbel" panose="020B0503020204020204" pitchFamily="34" charset="0"/>
              </a:rPr>
              <a:t>Data Processing</a:t>
            </a:r>
          </a:p>
          <a:p>
            <a:pPr marL="0" indent="0">
              <a:buNone/>
            </a:pPr>
            <a:r>
              <a:rPr lang="en-US" altLang="zh-CN" sz="2800" dirty="0">
                <a:latin typeface="Corbel" panose="020B0503020204020204" pitchFamily="34" charset="0"/>
              </a:rPr>
              <a:t>   -Take only cross terms as input</a:t>
            </a:r>
          </a:p>
          <a:p>
            <a:pPr marL="0" indent="0">
              <a:buNone/>
            </a:pPr>
            <a:r>
              <a:rPr lang="en-US" altLang="zh-CN" sz="2800" dirty="0">
                <a:latin typeface="Corbel" panose="020B0503020204020204" pitchFamily="34" charset="0"/>
              </a:rPr>
              <a:t>   -Higher order approximation</a:t>
            </a:r>
          </a:p>
          <a:p>
            <a:r>
              <a:rPr lang="en-US" altLang="zh-CN" sz="2800" dirty="0">
                <a:latin typeface="Corbel" panose="020B0503020204020204" pitchFamily="34" charset="0"/>
              </a:rPr>
              <a:t>Model</a:t>
            </a:r>
          </a:p>
          <a:p>
            <a:pPr marL="0" indent="0">
              <a:buNone/>
            </a:pPr>
            <a:r>
              <a:rPr lang="en-US" altLang="zh-CN" sz="2800" dirty="0">
                <a:latin typeface="Corbel" panose="020B0503020204020204" pitchFamily="34" charset="0"/>
              </a:rPr>
              <a:t>   -Combine Ridge and Lasso</a:t>
            </a:r>
          </a:p>
          <a:p>
            <a:r>
              <a:rPr lang="en-US" altLang="zh-CN" sz="2800" dirty="0">
                <a:latin typeface="Corbel" panose="020B0503020204020204" pitchFamily="34" charset="0"/>
              </a:rPr>
              <a:t>Interesting Phenomena:</a:t>
            </a:r>
          </a:p>
          <a:p>
            <a:pPr marL="0" indent="0">
              <a:buNone/>
            </a:pPr>
            <a:r>
              <a:rPr lang="en-US" altLang="zh-CN" sz="2800" dirty="0">
                <a:latin typeface="Corbel" panose="020B0503020204020204" pitchFamily="34" charset="0"/>
              </a:rPr>
              <a:t>   -Variation of the coefficient of ED</a:t>
            </a:r>
          </a:p>
          <a:p>
            <a:pPr marL="0" indent="0">
              <a:buNone/>
            </a:pPr>
            <a:endParaRPr lang="en-US" altLang="zh-CN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2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866442" y="4777382"/>
            <a:ext cx="6620968" cy="861420"/>
          </a:xfrm>
        </p:spPr>
        <p:txBody>
          <a:bodyPr>
            <a:normAutofit/>
          </a:bodyPr>
          <a:lstStyle/>
          <a:p>
            <a:r>
              <a:rPr lang="en-US" sz="2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7239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Normalization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Corbel" panose="020B0503020204020204" pitchFamily="34" charset="0"/>
                  </a:rPr>
                  <a:t>Feature Scaling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Corbel" panose="020B0503020204020204" pitchFamily="34" charset="0"/>
                </a:endParaRPr>
              </a:p>
              <a:p>
                <a:r>
                  <a:rPr lang="en-US" altLang="zh-CN" sz="2400" dirty="0">
                    <a:latin typeface="Corbel" panose="020B0503020204020204" pitchFamily="34" charset="0"/>
                  </a:rPr>
                  <a:t>Studentized Residual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89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Adding Variables</a:t>
            </a:r>
            <a:endParaRPr lang="zh-CN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010"/>
            <a:ext cx="9148140" cy="4054289"/>
          </a:xfrm>
        </p:spPr>
      </p:pic>
    </p:spTree>
    <p:extLst>
      <p:ext uri="{BB962C8B-B14F-4D97-AF65-F5344CB8AC3E}">
        <p14:creationId xmlns:p14="http://schemas.microsoft.com/office/powerpoint/2010/main" val="24478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31476"/>
          </a:xfrm>
        </p:spPr>
        <p:txBody>
          <a:bodyPr/>
          <a:lstStyle/>
          <a:p>
            <a:r>
              <a:rPr lang="en-US" sz="4000" dirty="0"/>
              <a:t>Cross-Validation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700" y="2052925"/>
            <a:ext cx="7679218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Randomly select 32 groups of data as testing data, else as training data.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Reselect testing data and redo the whole process for ten times and compare the results.</a:t>
            </a:r>
          </a:p>
        </p:txBody>
      </p:sp>
    </p:spTree>
    <p:extLst>
      <p:ext uri="{BB962C8B-B14F-4D97-AF65-F5344CB8AC3E}">
        <p14:creationId xmlns:p14="http://schemas.microsoft.com/office/powerpoint/2010/main" val="41129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2950" y="2944419"/>
            <a:ext cx="7837908" cy="1400530"/>
          </a:xfrm>
        </p:spPr>
        <p:txBody>
          <a:bodyPr/>
          <a:lstStyle/>
          <a:p>
            <a:r>
              <a:rPr lang="en-US" altLang="zh-CN" sz="4400" dirty="0"/>
              <a:t>Statistical Learning Models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821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6039" y="1905008"/>
            <a:ext cx="7825970" cy="387050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Corbel" panose="020B0503020204020204" pitchFamily="34" charset="0"/>
              </a:rPr>
              <a:t>Q</a:t>
            </a:r>
            <a:r>
              <a:rPr lang="zh-CN" altLang="zh-CN" sz="2800" dirty="0">
                <a:latin typeface="Corbel" panose="020B0503020204020204" pitchFamily="34" charset="0"/>
              </a:rPr>
              <a:t>uadratic </a:t>
            </a:r>
            <a:r>
              <a:rPr lang="en-US" altLang="zh-CN" sz="2800" dirty="0">
                <a:latin typeface="Corbel" panose="020B0503020204020204" pitchFamily="34" charset="0"/>
              </a:rPr>
              <a:t>R</a:t>
            </a:r>
            <a:r>
              <a:rPr lang="zh-CN" altLang="zh-CN" sz="2800" dirty="0">
                <a:latin typeface="Corbel" panose="020B0503020204020204" pitchFamily="34" charset="0"/>
              </a:rPr>
              <a:t>egression</a:t>
            </a:r>
            <a:endParaRPr lang="en-US" altLang="zh-CN" sz="2800" dirty="0">
              <a:latin typeface="Corbel" panose="020B0503020204020204" pitchFamily="34" charset="0"/>
            </a:endParaRPr>
          </a:p>
          <a:p>
            <a:r>
              <a:rPr lang="zh-CN" altLang="zh-CN" sz="2800" dirty="0">
                <a:latin typeface="Corbel" panose="020B0503020204020204" pitchFamily="34" charset="0"/>
              </a:rPr>
              <a:t>Ridge </a:t>
            </a:r>
            <a:r>
              <a:rPr lang="en-US" altLang="zh-CN" sz="2800" dirty="0">
                <a:latin typeface="Corbel" panose="020B0503020204020204" pitchFamily="34" charset="0"/>
              </a:rPr>
              <a:t>R</a:t>
            </a:r>
            <a:r>
              <a:rPr lang="zh-CN" altLang="zh-CN" sz="2800" dirty="0">
                <a:latin typeface="Corbel" panose="020B0503020204020204" pitchFamily="34" charset="0"/>
              </a:rPr>
              <a:t>egression</a:t>
            </a:r>
            <a:endParaRPr lang="en-US" altLang="zh-CN" sz="2800" dirty="0">
              <a:latin typeface="Corbel" panose="020B0503020204020204" pitchFamily="34" charset="0"/>
            </a:endParaRPr>
          </a:p>
          <a:p>
            <a:r>
              <a:rPr lang="zh-CN" altLang="zh-CN" sz="2800" dirty="0">
                <a:latin typeface="Corbel" panose="020B0503020204020204" pitchFamily="34" charset="0"/>
              </a:rPr>
              <a:t>Lasso </a:t>
            </a:r>
            <a:r>
              <a:rPr lang="en-US" altLang="zh-CN" sz="2800" dirty="0">
                <a:latin typeface="Corbel" panose="020B0503020204020204" pitchFamily="34" charset="0"/>
              </a:rPr>
              <a:t>R</a:t>
            </a:r>
            <a:r>
              <a:rPr lang="zh-CN" altLang="zh-CN" sz="2800" dirty="0">
                <a:latin typeface="Corbel" panose="020B0503020204020204" pitchFamily="34" charset="0"/>
              </a:rPr>
              <a:t>egression</a:t>
            </a:r>
            <a:endParaRPr lang="en-US" altLang="zh-CN" sz="2800" dirty="0">
              <a:latin typeface="Corbel" panose="020B0503020204020204" pitchFamily="34" charset="0"/>
            </a:endParaRPr>
          </a:p>
          <a:p>
            <a:r>
              <a:rPr lang="en-US" altLang="zh-CN" sz="2800" dirty="0">
                <a:latin typeface="Corbel" panose="020B0503020204020204" pitchFamily="34" charset="0"/>
              </a:rPr>
              <a:t>Multi-Layer Perceptron neural network (MLP)</a:t>
            </a:r>
          </a:p>
          <a:p>
            <a:r>
              <a:rPr lang="en-US" altLang="zh-CN" sz="2800" dirty="0">
                <a:latin typeface="Corbel" panose="020B0503020204020204" pitchFamily="34" charset="0"/>
              </a:rPr>
              <a:t>Random Forest</a:t>
            </a:r>
            <a:endParaRPr lang="en-US" sz="2800" dirty="0"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4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710" y="681318"/>
            <a:ext cx="7055380" cy="1400530"/>
          </a:xfrm>
        </p:spPr>
        <p:txBody>
          <a:bodyPr/>
          <a:lstStyle/>
          <a:p>
            <a:r>
              <a:rPr lang="en-US" altLang="zh-CN" sz="4000" dirty="0"/>
              <a:t>Quadratic Regression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8436" y="2355484"/>
                <a:ext cx="6711654" cy="41954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Corbel" panose="020B0503020204020204" pitchFamily="34" charset="0"/>
                  </a:rPr>
                  <a:t>Linear regression of the 14 terms</a:t>
                </a:r>
              </a:p>
              <a:p>
                <a:pPr marL="0" indent="0">
                  <a:buNone/>
                </a:pPr>
                <a:endParaRPr lang="en-US" altLang="zh-CN" sz="2800" dirty="0">
                  <a:latin typeface="Corbel" panose="020B0503020204020204" pitchFamily="34" charset="0"/>
                </a:endParaRPr>
              </a:p>
              <a:p>
                <a:r>
                  <a:rPr lang="pt-BR" altLang="zh-CN" sz="2800" dirty="0">
                    <a:latin typeface="Corbel" panose="020B0503020204020204" pitchFamily="34" charset="0"/>
                  </a:rPr>
                  <a:t>Estimates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zh-CN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pt-BR" altLang="zh-CN" sz="2800" dirty="0">
                    <a:latin typeface="Corbel" panose="020B0503020204020204" pitchFamily="34" charset="0"/>
                  </a:rPr>
                  <a:t> minimizing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36" y="2355484"/>
                <a:ext cx="6711654" cy="4195481"/>
              </a:xfrm>
              <a:blipFill>
                <a:blip r:embed="rId2"/>
                <a:stretch>
                  <a:fillRect l="-1181" t="-1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858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3179</TotalTime>
  <Words>661</Words>
  <Application>Microsoft Office PowerPoint</Application>
  <PresentationFormat>如螢幕大小 (4:3)</PresentationFormat>
  <Paragraphs>118</Paragraphs>
  <Slides>34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新細明體</vt:lpstr>
      <vt:lpstr>等线</vt:lpstr>
      <vt:lpstr>宋体</vt:lpstr>
      <vt:lpstr>Arial</vt:lpstr>
      <vt:lpstr>Calibri</vt:lpstr>
      <vt:lpstr>Cambria Math</vt:lpstr>
      <vt:lpstr>Century Gothic</vt:lpstr>
      <vt:lpstr>Corbel</vt:lpstr>
      <vt:lpstr>Courier New</vt:lpstr>
      <vt:lpstr>Wingdings 3</vt:lpstr>
      <vt:lpstr>離子</vt:lpstr>
      <vt:lpstr>Case Study in Statistical Learning</vt:lpstr>
      <vt:lpstr>Dataset</vt:lpstr>
      <vt:lpstr>Data Processing</vt:lpstr>
      <vt:lpstr>Normalization</vt:lpstr>
      <vt:lpstr>Adding Variables</vt:lpstr>
      <vt:lpstr>Cross-Validation</vt:lpstr>
      <vt:lpstr>Statistical Learning Models</vt:lpstr>
      <vt:lpstr>PowerPoint 簡報</vt:lpstr>
      <vt:lpstr>Quadratic Regression</vt:lpstr>
      <vt:lpstr>Ridge Regression</vt:lpstr>
      <vt:lpstr>Lasso Regression</vt:lpstr>
      <vt:lpstr>Multi-Layer Perceptron neural network (MLP)</vt:lpstr>
      <vt:lpstr>Multi-Layer Perceptron neural network (MLP)</vt:lpstr>
      <vt:lpstr>Random Forest</vt:lpstr>
      <vt:lpstr>Results</vt:lpstr>
      <vt:lpstr>Quadratic Regression</vt:lpstr>
      <vt:lpstr>Ridge Regression</vt:lpstr>
      <vt:lpstr>Lasso Regression</vt:lpstr>
      <vt:lpstr>Lasso Regression</vt:lpstr>
      <vt:lpstr>Lasso Regression</vt:lpstr>
      <vt:lpstr>Lasso Regression</vt:lpstr>
      <vt:lpstr>Lasso Regression</vt:lpstr>
      <vt:lpstr>Multi-Layer Perceptron neural network (MLP)</vt:lpstr>
      <vt:lpstr>Multi-Layer Perceptron neural network (MLP)</vt:lpstr>
      <vt:lpstr>Random Forest</vt:lpstr>
      <vt:lpstr>Performance of the Models</vt:lpstr>
      <vt:lpstr>Mean Squared Error</vt:lpstr>
      <vt:lpstr>Cross-Validation </vt:lpstr>
      <vt:lpstr>Cross-Validation</vt:lpstr>
      <vt:lpstr>Cross-Validation</vt:lpstr>
      <vt:lpstr>Conclusion</vt:lpstr>
      <vt:lpstr>PowerPoint 簡報</vt:lpstr>
      <vt:lpstr>Further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Trading</dc:title>
  <dc:creator>Chuning Wang</dc:creator>
  <cp:lastModifiedBy>Chuning Wang</cp:lastModifiedBy>
  <cp:revision>92</cp:revision>
  <dcterms:created xsi:type="dcterms:W3CDTF">2016-05-06T13:56:27Z</dcterms:created>
  <dcterms:modified xsi:type="dcterms:W3CDTF">2016-11-30T04:44:50Z</dcterms:modified>
</cp:coreProperties>
</file>