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04" r:id="rId3"/>
    <p:sldId id="408" r:id="rId4"/>
    <p:sldId id="354" r:id="rId5"/>
    <p:sldId id="409" r:id="rId6"/>
    <p:sldId id="444" r:id="rId7"/>
    <p:sldId id="378" r:id="rId8"/>
    <p:sldId id="445" r:id="rId9"/>
    <p:sldId id="446" r:id="rId10"/>
    <p:sldId id="377" r:id="rId11"/>
    <p:sldId id="379" r:id="rId12"/>
    <p:sldId id="410" r:id="rId13"/>
    <p:sldId id="376" r:id="rId14"/>
    <p:sldId id="430" r:id="rId15"/>
    <p:sldId id="431" r:id="rId16"/>
    <p:sldId id="425" r:id="rId17"/>
    <p:sldId id="426" r:id="rId18"/>
    <p:sldId id="427" r:id="rId19"/>
    <p:sldId id="447" r:id="rId20"/>
    <p:sldId id="428" r:id="rId21"/>
    <p:sldId id="433" r:id="rId22"/>
    <p:sldId id="434" r:id="rId23"/>
    <p:sldId id="435" r:id="rId24"/>
    <p:sldId id="448" r:id="rId25"/>
    <p:sldId id="436" r:id="rId26"/>
    <p:sldId id="437" r:id="rId27"/>
    <p:sldId id="438" r:id="rId28"/>
    <p:sldId id="439" r:id="rId29"/>
    <p:sldId id="449" r:id="rId30"/>
    <p:sldId id="440" r:id="rId31"/>
    <p:sldId id="411" r:id="rId32"/>
    <p:sldId id="356" r:id="rId33"/>
    <p:sldId id="412" r:id="rId34"/>
    <p:sldId id="357" r:id="rId35"/>
    <p:sldId id="450" r:id="rId36"/>
    <p:sldId id="451" r:id="rId37"/>
    <p:sldId id="413" r:id="rId38"/>
    <p:sldId id="358" r:id="rId39"/>
    <p:sldId id="452" r:id="rId40"/>
    <p:sldId id="442" r:id="rId41"/>
    <p:sldId id="441" r:id="rId42"/>
    <p:sldId id="453" r:id="rId43"/>
    <p:sldId id="443" r:id="rId44"/>
    <p:sldId id="418" r:id="rId45"/>
    <p:sldId id="385" r:id="rId46"/>
    <p:sldId id="419" r:id="rId47"/>
    <p:sldId id="387" r:id="rId48"/>
    <p:sldId id="386" r:id="rId49"/>
    <p:sldId id="260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66298" autoAdjust="0"/>
  </p:normalViewPr>
  <p:slideViewPr>
    <p:cSldViewPr>
      <p:cViewPr varScale="1">
        <p:scale>
          <a:sx n="114" d="100"/>
          <a:sy n="114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0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jpaProperties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二级缓存相关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hibernate.cache.region.factory_class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org.hibernate.cache.ehcache.EhCacheRegionFactory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net.sf.ehcache.configurationResourceName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ehcache-hibernate.xml&lt;/prop&gt;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生成的数据表的列的映射策略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hibernate.ejb.naming_strategy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org.hibernate.cfg.ImprovedNamingStrategy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 </a:t>
            </a:r>
            <a:r>
              <a:rPr lang="zh-CN" alt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基本属性 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hibernate.dialect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"&gt;org.hibernate.dialect.MySQL5InnoDBDialect&lt;/prop&gt;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hibernate.show_sql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hibernate.format_sql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"hibernate.hbm2ddl.auto"&gt;update&lt;/prop&gt;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&lt;/property&gt;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&lt;property name=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jpaProperties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二级缓存相关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hibernate.cache.region.factory_class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org.hibernate.cache.ehcache.EhCacheRegionFactory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key="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net.sf.ehcache.configurationResourceName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ehcache-hibernate.xml&lt;/prop&gt;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生成的数据表的列的映射策略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hibernate.ejb.naming_strategy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org.hibernate.cfg.ImprovedNamingStrategy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&lt;!-- 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 </a:t>
            </a:r>
            <a:r>
              <a:rPr lang="zh-CN" alt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基本属性 </a:t>
            </a:r>
            <a:r>
              <a:rPr lang="en-US" altLang="zh-CN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hibernate.dialect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"&gt;org.hibernate.dialect.MySQL5InnoDBDialect&lt;/prop&gt;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hibernate.show_sql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hibernate.format_sql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"&gt;true&lt;/prop&gt;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&lt;prop key=</a:t>
            </a:r>
            <a:r>
              <a:rPr lang="en-US" altLang="zh-CN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"hibernate.hbm2ddl.auto"&gt;update&lt;/prop&gt;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&lt;/props&gt;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&lt;/property&gt;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讲师：佟刚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/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尚硅谷官方微信：</a:t>
            </a:r>
            <a:r>
              <a:rPr lang="en-US" altLang="zh-CN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endParaRPr lang="en-US" altLang="zh-CN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568952" cy="1470025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84" y="5782271"/>
            <a:ext cx="10191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搭建环境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266429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同时下载 </a:t>
            </a:r>
            <a:r>
              <a:rPr lang="en-US" altLang="zh-CN" sz="28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Commons </a:t>
            </a:r>
            <a:r>
              <a:rPr lang="zh-CN" altLang="en-US" sz="28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8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JPA </a:t>
            </a:r>
            <a:r>
              <a:rPr lang="zh-CN" altLang="en-US" sz="28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两个发布包：</a:t>
            </a:r>
            <a:endParaRPr lang="en-US" altLang="zh-CN" sz="2800" dirty="0">
              <a:highlight>
                <a:srgbClr val="FFFF00"/>
              </a:highligh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Commons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的基础包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并把相关的依赖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文件加入到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CLASSPATH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的配置文件中配置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6"/>
            <a:ext cx="82010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28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9385"/>
            <a:ext cx="8229600" cy="1143000"/>
          </a:xfrm>
        </p:spPr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示例代码和测试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0FF8AB-30FC-4577-967D-A52EE5D6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25" y="4010152"/>
            <a:ext cx="6714286" cy="24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21E09E-0F13-492F-B198-09663C92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8247"/>
            <a:ext cx="8000000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7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861048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060EF3-1842-4811-977B-ECDB0672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6714286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4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970" y="692696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接口概述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772816"/>
            <a:ext cx="8229600" cy="43924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2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接口是 </a:t>
            </a:r>
            <a:r>
              <a:rPr lang="en-US" altLang="zh-CN" sz="22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2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的一个核心接口，它不提供任何方法，开发者需要在自己定义的接口中声明需要的方法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en-US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interface Repository&lt;T, ID extends Serializable&gt; { }</a:t>
            </a:r>
            <a:r>
              <a:rPr lang="zh-CN" altLang="en-US" sz="22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这是一个空接口</a:t>
            </a:r>
            <a:endParaRPr lang="en-US" altLang="zh-CN" sz="2200" dirty="0">
              <a:highlight>
                <a:srgbClr val="FFFF00"/>
              </a:highligh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可以让我们只定义接口，只要遵循 </a:t>
            </a:r>
            <a:r>
              <a:rPr lang="en-US" altLang="zh-CN" sz="22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r>
              <a:rPr lang="zh-CN" altLang="en-US" sz="22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的规范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，就无需写实现类。  </a:t>
            </a:r>
            <a:endParaRPr lang="en-US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与继承 </a:t>
            </a:r>
            <a:r>
              <a:rPr lang="en-US" altLang="zh-CN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等价的一种方式，就是在持久层接口上使用 </a:t>
            </a:r>
            <a:r>
              <a:rPr lang="en-US" altLang="zh-CN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200" b="1" dirty="0" err="1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RepositoryDefinition</a:t>
            </a:r>
            <a:r>
              <a:rPr lang="en-US" altLang="zh-CN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，并为其指定 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domainClass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idClass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属性。如下两种方式是完全等价的</a:t>
            </a:r>
          </a:p>
        </p:txBody>
      </p:sp>
    </p:spTree>
    <p:extLst>
      <p:ext uri="{BB962C8B-B14F-4D97-AF65-F5344CB8AC3E}">
        <p14:creationId xmlns:p14="http://schemas.microsoft.com/office/powerpoint/2010/main" val="3210748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9249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的子接口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424936" cy="46805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基础的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提供了最基本的数据访问功能，其几个子接口则扩展了一些功能。它们的继承关系如下： 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仅仅是一个标识，表明任何继承它的均为仓库接口类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继承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，实现了一组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相关的方法 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继承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，实现了一组分页排序相关的方法 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继承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，实现一组 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规范相关的方法 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自定义的 </a:t>
            </a:r>
            <a:r>
              <a:rPr lang="en-US" altLang="zh-CN" sz="1800" b="1" dirty="0" err="1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XxxxRepository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需要继承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，这样的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XxxxRepository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接口就具备了通用的数据访问控制层的能力。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b="1" dirty="0" err="1">
                <a:solidFill>
                  <a:srgbClr val="0000FF"/>
                </a:solidFill>
                <a:highlight>
                  <a:srgbClr val="FF00FF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JpaSpecificationExecutor</a:t>
            </a:r>
            <a:r>
              <a:rPr lang="zh-CN" altLang="en-US" sz="1800" dirty="0">
                <a:highlight>
                  <a:srgbClr val="FF00FF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 不属于</a:t>
            </a:r>
            <a:r>
              <a:rPr lang="en-US" altLang="zh-CN" sz="1800" dirty="0">
                <a:highlight>
                  <a:srgbClr val="FF00FF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1800" dirty="0">
                <a:highlight>
                  <a:srgbClr val="FF00FF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体系，实现一组 </a:t>
            </a:r>
            <a:r>
              <a:rPr lang="en-US" altLang="zh-CN" sz="1800" dirty="0">
                <a:highlight>
                  <a:srgbClr val="FF00FF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</a:t>
            </a:r>
            <a:r>
              <a:rPr lang="en-US" altLang="zh-CN" sz="1800" b="1" dirty="0">
                <a:solidFill>
                  <a:srgbClr val="FF0000"/>
                </a:solidFill>
                <a:highlight>
                  <a:srgbClr val="FF00FF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Criteria </a:t>
            </a:r>
            <a:r>
              <a:rPr lang="zh-CN" altLang="en-US" sz="1800" dirty="0">
                <a:highlight>
                  <a:srgbClr val="FF00FF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查询相关的方法 </a:t>
            </a:r>
            <a:endParaRPr lang="en-US" altLang="zh-CN" sz="1800" dirty="0">
              <a:highlight>
                <a:srgbClr val="FF00FF"/>
              </a:highligh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15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259228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方法定义规范</a:t>
            </a:r>
          </a:p>
        </p:txBody>
      </p:sp>
    </p:spTree>
    <p:extLst>
      <p:ext uri="{BB962C8B-B14F-4D97-AF65-F5344CB8AC3E}">
        <p14:creationId xmlns:p14="http://schemas.microsoft.com/office/powerpoint/2010/main" val="68371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简单条件查询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16224"/>
            <a:ext cx="8424936" cy="406104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简单条件查询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查询某一个实体类或者集合 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按照 </a:t>
            </a:r>
            <a:r>
              <a:rPr lang="en-US" altLang="zh-CN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的规范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查询方法以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 | read | get </a:t>
            </a:r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开头，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b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涉及条件查询时，条件的属性用条件关键字连接，要注意的是：条件属性以首字母大写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 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例如：定义一个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Entity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实体类 </a:t>
            </a:r>
            <a:b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User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｛ </a:t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firstName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 </a:t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lastName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 </a:t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｝ </a:t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</a:t>
            </a:r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条件连接时，应这样写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 </a:t>
            </a:r>
            <a:b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findByLastNameAndFirstName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lastName,String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firstName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 </a:t>
            </a:r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条件的属性名称与个数要与参数的位置与个数一一对应 </a:t>
            </a:r>
          </a:p>
        </p:txBody>
      </p:sp>
    </p:spTree>
    <p:extLst>
      <p:ext uri="{BB962C8B-B14F-4D97-AF65-F5344CB8AC3E}">
        <p14:creationId xmlns:p14="http://schemas.microsoft.com/office/powerpoint/2010/main" val="81783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支持的关键字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9647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直接在接口中定义查询方法，如果是符合规范的，可以不用写实现，目前支持的关键字写法如下：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85714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13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支持的关键字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96470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直接在接口中定义查询方法，如果是符合规范的，可以不用写实现，目前支持的关键字写法如下：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7" y="2802979"/>
            <a:ext cx="80295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26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AD1A3-0E84-4370-A1E1-83147B62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00FF00"/>
                </a:highlight>
              </a:rPr>
              <a:t>使用关键字的注意事项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A4D7E16-6A3A-48DD-8451-C3CA350D5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223" y="1600200"/>
            <a:ext cx="67755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11734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查询方法解析流程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363272" cy="4896544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假如创建如下的查询：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</a:t>
            </a:r>
            <a:r>
              <a:rPr lang="en-US" altLang="zh-CN" sz="18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UserDepUuid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，框架在解析该方法时，首先剔除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，然后对剩下的属性进行解析，假设查询实体为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</a:t>
            </a:r>
          </a:p>
          <a:p>
            <a:pPr lvl="1"/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先判断 </a:t>
            </a:r>
            <a:r>
              <a:rPr lang="en-US" altLang="zh-CN" sz="1600" b="1" dirty="0" err="1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userDepUuid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（根据 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POJO 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规范，首字母变为小写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）是否为查询实体的一个属性，如果是，则表示根据该属性进行查询；如果没有该属性，继续第二步；</a:t>
            </a:r>
          </a:p>
          <a:p>
            <a:pPr lvl="1"/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从右往左截取第一个大写字母开头的字符串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此处为</a:t>
            </a:r>
            <a:r>
              <a:rPr lang="en-US" altLang="zh-CN" sz="1600" b="1" dirty="0" err="1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Uuid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，然后检查剩下的字符串是否为查询实体的一个属性，如果是，则表示根据该属性进行查询；如果没有该属性，则重复第二步，继续从右往左截取；最后假设 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为查询实体的一个属性；</a:t>
            </a:r>
          </a:p>
          <a:p>
            <a:pPr lvl="1"/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接着处理剩下部分（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DepUuid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），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先判断 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所对应的类型是否有</a:t>
            </a:r>
            <a:r>
              <a:rPr lang="en-US" altLang="zh-CN" sz="1600" dirty="0" err="1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depUuid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属性，如果有，则表示该方法最终是根据 “ </a:t>
            </a:r>
            <a:r>
              <a:rPr lang="en-US" altLang="zh-CN" sz="1600" dirty="0" err="1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Doc.user.depUuid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的取值进行查询；否则继续按照步骤 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的规则从右往左截取，最终表示根据 “</a:t>
            </a:r>
            <a:r>
              <a:rPr lang="en-US" altLang="zh-CN" sz="1600" b="1" dirty="0" err="1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Doc.user.dep.uuid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的值进行查询。</a:t>
            </a:r>
          </a:p>
          <a:p>
            <a:pPr lvl="1"/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可能会存在一种特殊情况，比如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Doc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包含一个 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的属性，也有一个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userDep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属性，此时会存在混淆。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可以明确在属性之间加上 </a:t>
            </a:r>
            <a:r>
              <a:rPr lang="en-US" altLang="zh-CN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"_" </a:t>
            </a:r>
            <a:r>
              <a:rPr lang="zh-CN" altLang="en-US" sz="16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以显式表达意图</a:t>
            </a:r>
            <a:r>
              <a:rPr lang="zh-CN" altLang="en-US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，比如 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en-US" altLang="zh-CN" sz="1600" dirty="0" err="1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findByUser_DepUuid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()" </a:t>
            </a:r>
            <a:r>
              <a:rPr lang="zh-CN" altLang="en-US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 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en-US" altLang="zh-CN" sz="1600" dirty="0" err="1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findByUserDep_uuid</a:t>
            </a:r>
            <a:r>
              <a:rPr lang="en-US" altLang="zh-CN" sz="16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()"</a:t>
            </a:r>
            <a:endParaRPr lang="en-US" altLang="zh-CN" sz="1400" dirty="0">
              <a:highlight>
                <a:srgbClr val="00FF00"/>
              </a:highligh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特殊的参数： 还可以直接在方法的参数上加入分页或排序的参数，比如：</a:t>
            </a:r>
          </a:p>
          <a:p>
            <a:pPr lvl="1"/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name,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 lvl="1"/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1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findByName</a:t>
            </a:r>
            <a:r>
              <a:rPr lang="en-US" altLang="zh-CN" sz="1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name, Sort sort);</a:t>
            </a:r>
          </a:p>
          <a:p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48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注解（需要实现更加复杂的查询（</a:t>
            </a:r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带子查询的就搞不定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））</a:t>
            </a:r>
          </a:p>
        </p:txBody>
      </p:sp>
    </p:spTree>
    <p:extLst>
      <p:ext uri="{BB962C8B-B14F-4D97-AF65-F5344CB8AC3E}">
        <p14:creationId xmlns:p14="http://schemas.microsoft.com/office/powerpoint/2010/main" val="159959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424936" cy="187220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这种查询可以声明在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方法中，</a:t>
            </a:r>
            <a:r>
              <a:rPr lang="zh-CN" altLang="en-US" sz="2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摆脱像命名查询那样的约束，将查询直接在相应的接口方法中声明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，结构更为清晰，这是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的特有实现。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40"/>
            <a:ext cx="787742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C47C38-A409-42AD-A8F0-FE8F6978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6" y="4797152"/>
            <a:ext cx="8219048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62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索引参数与命名参数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索引参数如下所示，索引值从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开始，查询中 ”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?X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个数需要与方法定义的参数个数相一致，并且顺序也要一致 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命名参数（推荐使用这种方式）：可以定义好参数名，赋值时采用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("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参数名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")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，而不用管顺序。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26" y="4499527"/>
            <a:ext cx="7855074" cy="93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4D6D85-7397-4C0A-B08C-74C3747D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31" y="2724238"/>
            <a:ext cx="6180952" cy="7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992DC4-A98A-45FA-A7A8-CA5191EC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7" y="5614213"/>
            <a:ext cx="8640960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1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C1606-431D-4D35-BC56-44AF80FF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有个细节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984240-E976-43EC-9123-124F2F426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132856"/>
            <a:ext cx="7790476" cy="11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7038E0-D846-401B-A141-A3FF6C63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6438095" cy="6095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7BA08A-0937-4C8C-BF53-1925341D28E7}"/>
              </a:ext>
            </a:extLst>
          </p:cNvPr>
          <p:cNvSpPr txBox="1"/>
          <p:nvPr/>
        </p:nvSpPr>
        <p:spPr>
          <a:xfrm>
            <a:off x="813972" y="126876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%</a:t>
            </a:r>
            <a:r>
              <a:rPr lang="zh-CN" altLang="en-US" dirty="0">
                <a:highlight>
                  <a:srgbClr val="00FF00"/>
                </a:highlight>
              </a:rPr>
              <a:t>写在参数中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65B61E-547C-4127-BD87-8A71D9A6561B}"/>
              </a:ext>
            </a:extLst>
          </p:cNvPr>
          <p:cNvSpPr txBox="1"/>
          <p:nvPr/>
        </p:nvSpPr>
        <p:spPr>
          <a:xfrm>
            <a:off x="899592" y="357301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%</a:t>
            </a:r>
            <a:r>
              <a:rPr lang="zh-CN" altLang="en-US" dirty="0">
                <a:highlight>
                  <a:srgbClr val="00FF00"/>
                </a:highlight>
              </a:rPr>
              <a:t>写在</a:t>
            </a:r>
            <a:r>
              <a:rPr lang="en-US" altLang="zh-CN" dirty="0" err="1">
                <a:highlight>
                  <a:srgbClr val="00FF00"/>
                </a:highlight>
              </a:rPr>
              <a:t>sql</a:t>
            </a:r>
            <a:r>
              <a:rPr lang="zh-CN" altLang="en-US" dirty="0">
                <a:highlight>
                  <a:srgbClr val="00FF00"/>
                </a:highlight>
              </a:rPr>
              <a:t>语句中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D372D7-A30F-48C5-A55B-ECE590D9D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990931"/>
            <a:ext cx="7085714" cy="6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080FFF-6964-404C-902F-779798722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69" y="4981581"/>
            <a:ext cx="6838095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9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索引参数与命名参数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如果是 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 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中有 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LIKE 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关键字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，后面的参数需要前面或者后面加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，这样在传递参数值的时候就可以不加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%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@Query("select o from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 where o.name like ?1%")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public List&lt;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name);</a:t>
            </a: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@Query("select o from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 where o.name like %?1")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List&lt;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name);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@Query("select o from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 where o.name like %?1%")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List&lt;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name);</a:t>
            </a:r>
          </a:p>
          <a:p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634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0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来指定本地查询（</a:t>
            </a:r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本地查询指的是与数据库对应的字段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还可以使用</a:t>
            </a:r>
            <a:r>
              <a:rPr lang="en-US" altLang="zh-CN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</a:t>
            </a:r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来指定本地查询，只要设置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nativeQuery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true</a:t>
            </a:r>
            <a:r>
              <a:rPr lang="zh-CN" altLang="en-US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，比如：</a:t>
            </a:r>
          </a:p>
          <a:p>
            <a:pPr lvl="1"/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@Query(value="select * from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tbl_user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where name like %?1" ,</a:t>
            </a:r>
            <a:r>
              <a:rPr lang="en-US" altLang="zh-CN" sz="20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nativeQuery</a:t>
            </a:r>
            <a:r>
              <a:rPr lang="en-US" altLang="zh-CN" sz="20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=true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public List&lt;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UserModel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findByUuidOrAge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(String name);</a:t>
            </a:r>
          </a:p>
          <a:p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79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@Modifying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注解和事务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ABAFF1-1F07-489A-9F12-4BBF69F61DFC}"/>
              </a:ext>
            </a:extLst>
          </p:cNvPr>
          <p:cNvSpPr txBox="1"/>
          <p:nvPr/>
        </p:nvSpPr>
        <p:spPr>
          <a:xfrm>
            <a:off x="1691680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00FF00"/>
                </a:highlight>
              </a:rPr>
              <a:t>以上方法都是查询</a:t>
            </a:r>
          </a:p>
        </p:txBody>
      </p:sp>
    </p:spTree>
    <p:extLst>
      <p:ext uri="{BB962C8B-B14F-4D97-AF65-F5344CB8AC3E}">
        <p14:creationId xmlns:p14="http://schemas.microsoft.com/office/powerpoint/2010/main" val="216014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@Modifying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执行更新操作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@Query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与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@Modifying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这两个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annotation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一起声明，可定义个性化更新操作，例如只涉及某些字段更新时最为常用，示例如下：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注意：</a:t>
            </a:r>
          </a:p>
          <a:p>
            <a:pPr lvl="1"/>
            <a:r>
              <a:rPr lang="zh-CN" altLang="en-US" sz="20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方法的返回值应该是 </a:t>
            </a:r>
            <a:r>
              <a:rPr lang="en-US" altLang="zh-CN" sz="2000" dirty="0" err="1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zh-CN" altLang="en-US" sz="20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，表示更新语句所影响的行数</a:t>
            </a:r>
          </a:p>
          <a:p>
            <a:pPr lvl="1"/>
            <a:r>
              <a:rPr lang="zh-CN" altLang="en-US" sz="20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在调用的地方必须加事务，没有事务不能正常执行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84984"/>
            <a:ext cx="703621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65CBC2-F7A6-4572-934B-6A6A6DBF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8985"/>
            <a:ext cx="9144000" cy="15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2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0561-520E-437B-903C-8A5DECDD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事务加在哪里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0BA37-15CE-4387-B81B-E941308BC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D982A9-2720-48EA-8612-5E7BCB07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" y="1610671"/>
            <a:ext cx="8150009" cy="16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5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8712968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: Spring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的一个子项目。</a:t>
            </a:r>
            <a:r>
              <a:rPr lang="zh-CN" altLang="en-US" sz="24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用于简化数据库访问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，支持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NoSQL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关系数据存储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。其主要目标是使数据库的访问变得方便快捷。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项目所支持 </a:t>
            </a:r>
            <a:r>
              <a:rPr lang="en-US" altLang="zh-CN" sz="2400" b="1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NoSQL</a:t>
            </a:r>
            <a:r>
              <a:rPr lang="en-US" altLang="zh-CN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存储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MongoDB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（文档数据库）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Neo4j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（图形数据库）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Redis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值存储）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Hbase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（列族数据库）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项目所支持的</a:t>
            </a:r>
            <a:r>
              <a:rPr lang="zh-CN" altLang="en-US" sz="22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关系数据存储技术</a:t>
            </a:r>
            <a:r>
              <a:rPr lang="zh-CN" altLang="en-US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JDBC</a:t>
            </a:r>
          </a:p>
          <a:p>
            <a:pPr lvl="1">
              <a:lnSpc>
                <a:spcPct val="12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886176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238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8" cy="45259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提供了默认的事务处理方式，即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所有的查询均声明为只读事务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对于自定义的方法，如需改变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提供的事务默认方式，可以在方法上注解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@Transactional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进行多个 </a:t>
            </a:r>
            <a:r>
              <a:rPr lang="en-US" altLang="zh-CN" sz="24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操作时，也应该使它们在同一个事务中处理，按照分层架构的思想，这部分属于业务逻辑层，因此，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需要在 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Service 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层实现对多个 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的调用，并在相应的方法上声明事务</a:t>
            </a:r>
            <a:r>
              <a:rPr lang="zh-CN" altLang="en-US" sz="2400" dirty="0">
                <a:highlight>
                  <a:srgbClr val="00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752773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396051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CrudRepository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接口提供了最基本的对实体类的添删改查操作 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save(T entity);//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保存单个实体 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&lt;T&gt; save(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&lt;? extends T&gt; entities);//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保存集合        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findOne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(ID id);//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查找实体         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boolean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exists(ID id);//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判断实体是否存在         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&lt;T&gt;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查询所有实体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不用或慎用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 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       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long count();//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查询实体数量         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delete(ID id);//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根据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删除实体         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delete(T entity);//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删除一个实体 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delete(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&lt;? extends T&gt; entities);//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删除一个实体的集合         </a:t>
            </a:r>
            <a:endParaRPr lang="en-US" altLang="zh-CN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18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deleteAll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();//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删除所有实体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不用或慎用</a:t>
            </a:r>
            <a:r>
              <a:rPr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! </a:t>
            </a:r>
            <a:endParaRPr lang="zh-CN" altLang="en-US" sz="1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690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3960514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PagingAndSortingRepository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zh-CN" altLang="en-US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不支持带查询条件的分页，只能支持全部分页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9"/>
            <a:ext cx="8229600" cy="191479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该接口提供了分页与排序功能 </a:t>
            </a:r>
          </a:p>
          <a:p>
            <a:pPr lvl="1"/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(Sort sort);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排序 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Page&lt;T&gt;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分页查询（含排序功能） </a:t>
            </a:r>
          </a:p>
        </p:txBody>
      </p:sp>
    </p:spTree>
    <p:extLst>
      <p:ext uri="{BB962C8B-B14F-4D97-AF65-F5344CB8AC3E}">
        <p14:creationId xmlns:p14="http://schemas.microsoft.com/office/powerpoint/2010/main" val="1409206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1D3E2-519C-46FD-B3ED-4504195E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00FF00"/>
                </a:highlight>
              </a:rPr>
              <a:t>测试（分页）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CA091C-2B0F-4DF0-8DB6-3B0FEE0D2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479" y="1600200"/>
            <a:ext cx="67550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2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33939-211F-44FF-8039-12CEE5B8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ighlight>
                  <a:srgbClr val="00FF00"/>
                </a:highlight>
              </a:rPr>
              <a:t>测试排序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F4FC00-561C-4D49-BF26-2367E3626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341" y="1600200"/>
            <a:ext cx="70113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2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2271175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8933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999381"/>
            <a:ext cx="8435280" cy="37338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该接口提供了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的相关功能 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查找所有实体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List&lt;T&gt;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findAll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(Sort sort); 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排序、查找所有实体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List&lt;T&gt; save(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&lt;? extends T&gt; entities);//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保存集合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flush();//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执行缓存与数据库同步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saveAndFlush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 entity);//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强制执行持久化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deleteInBatch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Iterable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&lt;T&gt; entities);//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删除一个实体集合 </a:t>
            </a:r>
          </a:p>
        </p:txBody>
      </p:sp>
    </p:spTree>
    <p:extLst>
      <p:ext uri="{BB962C8B-B14F-4D97-AF65-F5344CB8AC3E}">
        <p14:creationId xmlns:p14="http://schemas.microsoft.com/office/powerpoint/2010/main" val="3490821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8764C-F7E9-4D0D-BD06-5CEA9E9F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58D80-8FC5-4DDA-BF5C-AB954D34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AEC9F2-0FF3-4F39-BEC1-23FDECD6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1" y="2019476"/>
            <a:ext cx="8542857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Spring Data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 Spring Data : </a:t>
            </a:r>
            <a:r>
              <a:rPr lang="zh-CN" altLang="en-US" sz="20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致力于减少数据访问层 </a:t>
            </a:r>
            <a:r>
              <a:rPr lang="en-US" altLang="zh-CN" sz="20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(DAO) </a:t>
            </a:r>
            <a:r>
              <a:rPr lang="zh-CN" altLang="en-US" sz="20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的开发量</a:t>
            </a:r>
            <a:r>
              <a:rPr lang="en-US" altLang="zh-CN" sz="20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开发者唯一要做的，就只是</a:t>
            </a:r>
            <a:r>
              <a:rPr lang="zh-CN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声明持久层的接口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，其他都交给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JPA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来帮你完成！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框架怎么可能代替开发者实现业务逻辑呢？比如：当有一个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UserDao.findUserById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这样一个方法声明，大致应该能判断出这是根据给定条件的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ID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查询出满足条件的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User 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对象。</a:t>
            </a:r>
            <a:r>
              <a:rPr lang="en-US" altLang="zh-CN" sz="20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JPA </a:t>
            </a:r>
            <a:r>
              <a:rPr lang="zh-CN" altLang="en-US" sz="20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做的便是规范方法的名字，根据符合规范的名字来确定方法需要实现什么样的逻辑。</a:t>
            </a:r>
            <a:endParaRPr lang="en-US" altLang="zh-CN" sz="2000" dirty="0">
              <a:highlight>
                <a:srgbClr val="FFFF00"/>
              </a:highlight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9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JpaSpecificationExecutor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256595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en-US" altLang="zh-CN" dirty="0" err="1"/>
              <a:t>JpaSpecificationExecutor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55365"/>
            <a:ext cx="8424936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>
                <a:highlight>
                  <a:srgbClr val="FFFF00"/>
                </a:highlight>
                <a:latin typeface="Arial Unicode MS" pitchFamily="34" charset="-122"/>
                <a:ea typeface="Arial Unicode MS"/>
                <a:cs typeface="Arial Unicode MS" pitchFamily="34" charset="-122"/>
              </a:rPr>
              <a:t>不属于</a:t>
            </a:r>
            <a:r>
              <a:rPr lang="en-US" altLang="zh-CN" sz="2400" dirty="0">
                <a:highlight>
                  <a:srgbClr val="FFFF00"/>
                </a:highlight>
                <a:latin typeface="Arial Unicode MS" pitchFamily="34" charset="-122"/>
                <a:ea typeface="Arial Unicode MS"/>
                <a:cs typeface="Arial Unicode MS" pitchFamily="34" charset="-122"/>
              </a:rPr>
              <a:t>Repository</a:t>
            </a:r>
            <a:r>
              <a:rPr lang="zh-CN" altLang="en-US" sz="2400" dirty="0">
                <a:highlight>
                  <a:srgbClr val="FFFF00"/>
                </a:highlight>
                <a:latin typeface="Arial Unicode MS" pitchFamily="34" charset="-122"/>
                <a:ea typeface="Arial Unicode MS"/>
                <a:cs typeface="Arial Unicode MS" pitchFamily="34" charset="-122"/>
              </a:rPr>
              <a:t>体系，实现一组 </a:t>
            </a:r>
            <a:r>
              <a:rPr lang="en-US" altLang="zh-CN" sz="2400" dirty="0">
                <a:highlight>
                  <a:srgbClr val="FFFF00"/>
                </a:highlight>
                <a:latin typeface="Arial Unicode MS" pitchFamily="34" charset="-122"/>
                <a:ea typeface="Arial Unicode MS"/>
                <a:cs typeface="Arial Unicode MS" pitchFamily="34" charset="-122"/>
              </a:rPr>
              <a:t>JPA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Arial Unicode MS" pitchFamily="34" charset="-122"/>
                <a:ea typeface="Arial Unicode MS"/>
                <a:cs typeface="Arial Unicode MS" pitchFamily="34" charset="-122"/>
              </a:rPr>
              <a:t>Criteria </a:t>
            </a:r>
            <a:r>
              <a:rPr lang="zh-CN" altLang="en-US" sz="2400" dirty="0">
                <a:highlight>
                  <a:srgbClr val="FFFF00"/>
                </a:highlight>
                <a:latin typeface="Arial Unicode MS" pitchFamily="34" charset="-122"/>
                <a:ea typeface="Arial Unicode MS"/>
                <a:cs typeface="Arial Unicode MS" pitchFamily="34" charset="-122"/>
              </a:rPr>
              <a:t>查询相关的方法 </a:t>
            </a:r>
            <a:endParaRPr lang="en-US" altLang="zh-CN" sz="2400" dirty="0">
              <a:highlight>
                <a:srgbClr val="FFFF00"/>
              </a:highlight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sz="2400" dirty="0"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>
                <a:highlight>
                  <a:srgbClr val="FFFF00"/>
                </a:highlight>
                <a:ea typeface="Arial Unicode MS"/>
              </a:rPr>
              <a:t>Specification</a:t>
            </a:r>
            <a:r>
              <a:rPr lang="zh-CN" altLang="en-US" sz="2400" dirty="0">
                <a:highlight>
                  <a:srgbClr val="FFFF00"/>
                </a:highlight>
                <a:ea typeface="Arial Unicode MS"/>
              </a:rPr>
              <a:t>：封装  </a:t>
            </a:r>
            <a:r>
              <a:rPr lang="en-US" altLang="zh-CN" sz="2400" dirty="0">
                <a:highlight>
                  <a:srgbClr val="FFFF00"/>
                </a:highlight>
                <a:ea typeface="Arial Unicode MS"/>
              </a:rPr>
              <a:t>JPA Criteria </a:t>
            </a:r>
            <a:r>
              <a:rPr lang="zh-CN" altLang="en-US" sz="2400" dirty="0">
                <a:highlight>
                  <a:srgbClr val="FFFF00"/>
                </a:highlight>
                <a:ea typeface="Arial Unicode MS"/>
              </a:rPr>
              <a:t>查询条件。通常使用匿名内部类的方式来创建该接口的对象</a:t>
            </a:r>
            <a:endParaRPr lang="en-US" altLang="zh-CN" sz="2400" dirty="0">
              <a:highlight>
                <a:srgbClr val="FFFF00"/>
              </a:highlight>
              <a:latin typeface="Arial Unicode MS" pitchFamily="34" charset="-122"/>
              <a:ea typeface="Arial Unicode MS"/>
              <a:cs typeface="Arial Unicode MS" pitchFamily="34" charset="-122"/>
            </a:endParaRPr>
          </a:p>
          <a:p>
            <a:endParaRPr lang="zh-CN" altLang="en-US" sz="4000" dirty="0">
              <a:ea typeface="Arial Unicode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843879"/>
            <a:ext cx="4680521" cy="17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651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EF7A5-62C8-405F-88F3-E45E52A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带查询条件的分页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B48D6B2-8F83-44ED-99A9-6D90062C6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742" y="1600200"/>
            <a:ext cx="58005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20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5896" y="791288"/>
            <a:ext cx="360040" cy="52565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5551" y="6300028"/>
            <a:ext cx="17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实体类：</a:t>
            </a:r>
            <a:r>
              <a:rPr lang="en-US" altLang="zh-CN" dirty="0"/>
              <a:t>Root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9275134">
            <a:off x="3601460" y="3484094"/>
            <a:ext cx="2907561" cy="2310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58381" y="28795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8" name="矩形 7"/>
          <p:cNvSpPr/>
          <p:nvPr/>
        </p:nvSpPr>
        <p:spPr>
          <a:xfrm>
            <a:off x="5508104" y="1828000"/>
            <a:ext cx="216024" cy="12647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24128" y="146863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属性的属性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7944" y="56785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Customer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350100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contact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83796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468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445624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1110" y="4149080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为某一个 </a:t>
            </a:r>
            <a:r>
              <a:rPr lang="en-US" altLang="zh-CN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上添加自定义方法</a:t>
            </a:r>
            <a:endParaRPr lang="en-US" altLang="zh-CN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为所有的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都添加自实现的方法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901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为某一个 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上添加自定义方法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步骤：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定义一个接口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声明要添加的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并自实现的方法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提供该接口的实现类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类名需在要声明的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后添加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并实现方法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并继承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声明的接口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</a:p>
          <a:p>
            <a:pPr lvl="1"/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默认情况下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会在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base-package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中查找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接口名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作为实现类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也可以通过　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repository-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impl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-postfix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　声明后缀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385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5184576" cy="340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5652120" y="4149080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915816" y="5733256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15816" y="4149080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59832" y="4437112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实际上在使用 </a:t>
            </a:r>
            <a:r>
              <a:rPr lang="en-US" altLang="zh-CN" sz="1400" b="1" dirty="0" err="1">
                <a:solidFill>
                  <a:srgbClr val="FF0000"/>
                </a:solidFill>
              </a:rPr>
              <a:t>PersonRepository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zh-CN" altLang="en-US" sz="1400" b="1" dirty="0"/>
              <a:t>的 </a:t>
            </a:r>
            <a:r>
              <a:rPr lang="en-US" altLang="zh-CN" sz="1400" b="1" dirty="0"/>
              <a:t>test </a:t>
            </a:r>
            <a:r>
              <a:rPr lang="zh-CN" altLang="en-US" sz="1400" b="1" dirty="0"/>
              <a:t>方法时，会调用 </a:t>
            </a:r>
            <a:r>
              <a:rPr lang="en-US" altLang="zh-CN" sz="1400" b="1" dirty="0" err="1">
                <a:solidFill>
                  <a:srgbClr val="FF0000"/>
                </a:solidFill>
              </a:rPr>
              <a:t>PersonRepository</a:t>
            </a:r>
            <a:r>
              <a:rPr lang="en-US" altLang="zh-CN" sz="1400" b="1" dirty="0" err="1">
                <a:solidFill>
                  <a:srgbClr val="0000FF"/>
                </a:solidFill>
              </a:rPr>
              <a:t>Impl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zh-CN" altLang="en-US" sz="1400" b="1" dirty="0"/>
              <a:t>中 </a:t>
            </a:r>
            <a:r>
              <a:rPr lang="en-US" altLang="zh-CN" sz="1400" b="1" dirty="0"/>
              <a:t>test </a:t>
            </a:r>
            <a:r>
              <a:rPr lang="zh-CN" altLang="en-US" sz="1400" b="1" dirty="0"/>
              <a:t>方法的实现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6A682F-6A8B-4DD3-ADAE-58A19DCC3756}"/>
              </a:ext>
            </a:extLst>
          </p:cNvPr>
          <p:cNvSpPr txBox="1"/>
          <p:nvPr/>
        </p:nvSpPr>
        <p:spPr>
          <a:xfrm>
            <a:off x="1281644" y="5949280"/>
            <a:ext cx="658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虽然这里的</a:t>
            </a:r>
            <a:r>
              <a:rPr lang="en-US" altLang="zh-CN" dirty="0" err="1">
                <a:highlight>
                  <a:srgbClr val="FFFF00"/>
                </a:highlight>
              </a:rPr>
              <a:t>PersonRepositoryImpl</a:t>
            </a:r>
            <a:r>
              <a:rPr lang="zh-CN" altLang="en-US" dirty="0">
                <a:highlight>
                  <a:srgbClr val="FFFF00"/>
                </a:highlight>
              </a:rPr>
              <a:t>没有实现</a:t>
            </a:r>
            <a:r>
              <a:rPr lang="en-US" altLang="zh-CN" dirty="0" err="1">
                <a:highlight>
                  <a:srgbClr val="FFFF00"/>
                </a:highlight>
              </a:rPr>
              <a:t>PersonRepository</a:t>
            </a:r>
            <a:r>
              <a:rPr lang="zh-CN" altLang="en-US" dirty="0">
                <a:highlight>
                  <a:srgbClr val="FFFF00"/>
                </a:highlight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3663323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01824"/>
            <a:ext cx="8640960" cy="114300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为某一个 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上添加自定义方法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08305"/>
            <a:ext cx="3476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5805264"/>
            <a:ext cx="5181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926804"/>
            <a:ext cx="67532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4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22413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为所有的 </a:t>
            </a:r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都添加自实现的方法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182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步骤：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声明一个接口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在该接口中声明需要自定义的方法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且该接口需要继承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Repository.</a:t>
            </a: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所声明的接口的实现类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且继承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SimpleJpaRepository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并提供方法的实现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JpaRepositoryFactoryBean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的实现类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使其生成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定义的接口实现类的对象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jpa:repositories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/&gt;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节点的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factory-class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属性指向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3)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的全类名</a:t>
            </a:r>
            <a:endParaRPr lang="en-US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注意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全局的扩展实现类不要用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Imp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作为后缀名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或为全局扩展接口添加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@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NoRepositoryBean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注解告知 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Data: Spring Data 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不把其作为 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192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JPA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HelloWorld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98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altLang="zh-CN" dirty="0"/>
              <a:t>Spring Data </a:t>
            </a:r>
            <a:r>
              <a:rPr lang="en-US" altLang="zh-CN" dirty="0" err="1"/>
              <a:t>Jpa</a:t>
            </a:r>
            <a:r>
              <a:rPr lang="en-US" altLang="zh-CN" dirty="0"/>
              <a:t> </a:t>
            </a:r>
            <a:r>
              <a:rPr lang="en-US" altLang="zh-CN" dirty="0" err="1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5997"/>
            <a:ext cx="8229600" cy="53900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 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JPA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进行持久层开发需要的</a:t>
            </a:r>
            <a:r>
              <a:rPr lang="zh-CN" altLang="en-US" sz="2800" dirty="0"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四个步骤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整合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配置数据源，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EntityManagerFactory,3.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配置事务管理器，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配置支持注解的事务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配置文件中配置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配置</a:t>
            </a:r>
            <a:r>
              <a:rPr lang="en-US" altLang="zh-CN" sz="2400" b="1" dirty="0" err="1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SpringData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，需要两个包</a:t>
            </a: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），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让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为声明的接口创建代理对象。配置了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jpa:repositories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初始化容器时将会扫描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base-package 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指定的包目录及其子目录，为继承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或其子接口的接口创建代理对象，并将代理对象注册为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Bean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，业务层便可以通过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自动封装的特性来直接使用该对象。（）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4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声明持久层的接口，该接口继承  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是一个标记型接口，它不包含任何方法，如必要，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可实现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Repository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其他子接口，其中定义了一些常用的增删改查，以及分页相关的方法。</a:t>
            </a: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在接口中声明需要的方法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Spring Data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将根据给定的策略（具体策略稍后讲解）来为其生成实现代码。</a:t>
            </a:r>
          </a:p>
          <a:p>
            <a:pPr>
              <a:lnSpc>
                <a:spcPct val="120000"/>
              </a:lnSpc>
            </a:pP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FA1FA9-750C-47EE-AA6E-1FC1C167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57" y="4029540"/>
            <a:ext cx="5457143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3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altLang="zh-CN" dirty="0"/>
              <a:t>Spring Data </a:t>
            </a:r>
            <a:r>
              <a:rPr lang="en-US" altLang="zh-CN" dirty="0" err="1"/>
              <a:t>Jpa</a:t>
            </a:r>
            <a:r>
              <a:rPr lang="en-US" altLang="zh-CN" dirty="0"/>
              <a:t> </a:t>
            </a:r>
            <a:r>
              <a:rPr lang="en-US" altLang="zh-CN" dirty="0" err="1"/>
              <a:t>HelloWorld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5997"/>
            <a:ext cx="8229600" cy="539005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buNone/>
            </a:pPr>
            <a:endParaRPr lang="en-US" altLang="zh-CN" sz="2400" b="1" dirty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A53C8-F157-4A34-8221-E0BA9DB7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5" y="1691434"/>
            <a:ext cx="7276190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C56E59-06DB-4991-90D0-987C3EDC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43608"/>
            <a:ext cx="8064896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803116-ACCB-4C9A-990C-9F925EF5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4" y="1124744"/>
            <a:ext cx="8580952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6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14668</TotalTime>
  <Words>2239</Words>
  <Application>Microsoft Office PowerPoint</Application>
  <PresentationFormat>全屏显示(4:3)</PresentationFormat>
  <Paragraphs>203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Arial Unicode MS</vt:lpstr>
      <vt:lpstr>Arial</vt:lpstr>
      <vt:lpstr>Calibri</vt:lpstr>
      <vt:lpstr>Office 主题</vt:lpstr>
      <vt:lpstr>Spring Data</vt:lpstr>
      <vt:lpstr>SpringData 概述</vt:lpstr>
      <vt:lpstr>Spring Data 概述</vt:lpstr>
      <vt:lpstr>JPA Spring Data 概述</vt:lpstr>
      <vt:lpstr>SpringData JPA HelloWorld</vt:lpstr>
      <vt:lpstr>Spring Data Jpa HelloWorld</vt:lpstr>
      <vt:lpstr>Spring Data Jpa HelloWorld</vt:lpstr>
      <vt:lpstr>PowerPoint 演示文稿</vt:lpstr>
      <vt:lpstr>PowerPoint 演示文稿</vt:lpstr>
      <vt:lpstr>搭建环境</vt:lpstr>
      <vt:lpstr>示例代码和测试</vt:lpstr>
      <vt:lpstr>Repository 接口</vt:lpstr>
      <vt:lpstr>Repository 接口概述</vt:lpstr>
      <vt:lpstr>Repository 的子接口</vt:lpstr>
      <vt:lpstr>SpringData 方法定义规范</vt:lpstr>
      <vt:lpstr>简单条件查询</vt:lpstr>
      <vt:lpstr>支持的关键字</vt:lpstr>
      <vt:lpstr>支持的关键字</vt:lpstr>
      <vt:lpstr>使用关键字的注意事项</vt:lpstr>
      <vt:lpstr>查询方法解析流程</vt:lpstr>
      <vt:lpstr>使用 @Query 注解（需要实现更加复杂的查询（带子查询的就搞不定））</vt:lpstr>
      <vt:lpstr>使用@Query自定义查询</vt:lpstr>
      <vt:lpstr>索引参数与命名参数</vt:lpstr>
      <vt:lpstr>有个细节</vt:lpstr>
      <vt:lpstr>索引参数与命名参数</vt:lpstr>
      <vt:lpstr>用@Query来指定本地查询（本地查询指的是与数据库对应的字段）</vt:lpstr>
      <vt:lpstr>@Modifying 注解和事务</vt:lpstr>
      <vt:lpstr>@Query 与 @Modifying 执行更新操作</vt:lpstr>
      <vt:lpstr>事务加在哪里</vt:lpstr>
      <vt:lpstr>事务</vt:lpstr>
      <vt:lpstr>CrudRepository 接口</vt:lpstr>
      <vt:lpstr>CrudRepository</vt:lpstr>
      <vt:lpstr>PagingAndSortingRepository接口</vt:lpstr>
      <vt:lpstr>PagingAndSortingRepository（不支持带查询条件的分页，只能支持全部分页）</vt:lpstr>
      <vt:lpstr>测试（分页）</vt:lpstr>
      <vt:lpstr>测试排序</vt:lpstr>
      <vt:lpstr>JpaRepository接口</vt:lpstr>
      <vt:lpstr>JpaRepository</vt:lpstr>
      <vt:lpstr>测试</vt:lpstr>
      <vt:lpstr>JpaSpecificationExecutor接口</vt:lpstr>
      <vt:lpstr>JpaSpecificationExecutor</vt:lpstr>
      <vt:lpstr>带查询条件的分页</vt:lpstr>
      <vt:lpstr>PowerPoint 演示文稿</vt:lpstr>
      <vt:lpstr>自定义 Repository 方法</vt:lpstr>
      <vt:lpstr>为某一个 Repository 上添加自定义方法</vt:lpstr>
      <vt:lpstr>PowerPoint 演示文稿</vt:lpstr>
      <vt:lpstr>为某一个 Repository 上添加自定义方法</vt:lpstr>
      <vt:lpstr>为所有的 Repository 都添加自实现的方法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tianyhe</cp:lastModifiedBy>
  <cp:revision>486</cp:revision>
  <dcterms:created xsi:type="dcterms:W3CDTF">2013-03-04T07:19:04Z</dcterms:created>
  <dcterms:modified xsi:type="dcterms:W3CDTF">2019-07-31T07:38:33Z</dcterms:modified>
</cp:coreProperties>
</file>