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71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ED6-2F87-4CFA-AC0C-81E76F6773BD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1909-3C4C-4263-A5B4-743278F4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3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042" y="1769179"/>
            <a:ext cx="8717915" cy="1659821"/>
          </a:xfrm>
        </p:spPr>
        <p:txBody>
          <a:bodyPr/>
          <a:lstStyle/>
          <a:p>
            <a:pPr algn="ctr"/>
            <a:r>
              <a:rPr lang="zh-CN" altLang="en-US" dirty="0"/>
              <a:t>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625" y="4022006"/>
            <a:ext cx="1362958" cy="470481"/>
          </a:xfrm>
        </p:spPr>
        <p:txBody>
          <a:bodyPr/>
          <a:lstStyle/>
          <a:p>
            <a:r>
              <a:rPr lang="zh-CN" altLang="en-US" dirty="0"/>
              <a:t>王博书</a:t>
            </a:r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838199" y="1531044"/>
            <a:ext cx="8880231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effectLst/>
                <a:latin typeface="PingFang SC"/>
              </a:rPr>
              <a:t>===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toEqual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toBeTruthy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true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toBeFalsy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false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toMatchObject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(object)</a:t>
            </a:r>
            <a:r>
              <a:rPr lang="zh-CN" altLang="en-US" b="1" i="0" dirty="0">
                <a:effectLst/>
                <a:latin typeface="PingFang SC"/>
              </a:rPr>
              <a:t>：匹配对象</a:t>
            </a:r>
            <a:r>
              <a:rPr lang="en-US" altLang="zh-CN" b="1" i="0" dirty="0">
                <a:effectLst/>
                <a:latin typeface="PingFang SC"/>
              </a:rPr>
              <a:t>/</a:t>
            </a:r>
            <a:r>
              <a:rPr lang="zh-CN" altLang="en-US" b="1" i="0" dirty="0">
                <a:effectLst/>
                <a:latin typeface="PingFang SC"/>
              </a:rPr>
              <a:t>数组是否属于子集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regexpOrString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effectLst/>
                <a:latin typeface="PingFang SC"/>
              </a:rPr>
              <a:t>：检查字符串是否匹配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toContain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(item)</a:t>
            </a:r>
            <a:r>
              <a:rPr lang="zh-CN" altLang="en-US" b="1" dirty="0">
                <a:latin typeface="PingFang SC"/>
              </a:rPr>
              <a:t>：匹配数组</a:t>
            </a:r>
            <a:r>
              <a:rPr lang="en-US" altLang="zh-CN" b="1" dirty="0">
                <a:latin typeface="PingFang SC"/>
              </a:rPr>
              <a:t>/Set/</a:t>
            </a:r>
            <a:r>
              <a:rPr lang="zh-CN" altLang="en-US" b="1" dirty="0">
                <a:latin typeface="PingFang SC"/>
              </a:rPr>
              <a:t>字符串中是否包含</a:t>
            </a:r>
            <a:r>
              <a:rPr lang="en-US" altLang="zh-CN" b="1" dirty="0">
                <a:latin typeface="PingFang SC"/>
              </a:rPr>
              <a:t>item</a:t>
            </a: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EC76011-E405-424D-8268-256DFB5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断言对象的常用匹配器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3E24-2C32-47A7-A9ED-C7354D5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测试异步代码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2616"/>
            <a:ext cx="5257800" cy="3754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Jest</a:t>
            </a:r>
            <a:r>
              <a:rPr lang="zh-CN" altLang="en-US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提供的异步测试方法如下：</a:t>
            </a:r>
            <a:endParaRPr lang="en-US" altLang="zh-CN" sz="1800" dirty="0">
              <a:solidFill>
                <a:srgbClr val="DCDCAA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done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方法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Promise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对象 直接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return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return + resolves / rejects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写法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async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awiat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C741F-C191-4106-9FDA-35D0EE688231}"/>
              </a:ext>
            </a:extLst>
          </p:cNvPr>
          <p:cNvSpPr txBox="1"/>
          <p:nvPr/>
        </p:nvSpPr>
        <p:spPr>
          <a:xfrm>
            <a:off x="838200" y="1582616"/>
            <a:ext cx="4753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错误写法：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featchData1'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featchData1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中是否包含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code: 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2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code: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zh-CN" dirty="0"/>
          </a:p>
          <a:p>
            <a:r>
              <a:rPr lang="zh-CN" altLang="en-US" dirty="0"/>
              <a:t>直接这样写，测试用例会直接通过，不会等待请求结束，因此会得到错误的测试结果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34CC7C-E01E-4AD9-9C0B-D62042D562B9}"/>
              </a:ext>
            </a:extLst>
          </p:cNvPr>
          <p:cNvSpPr txBox="1"/>
          <p:nvPr/>
        </p:nvSpPr>
        <p:spPr>
          <a:xfrm>
            <a:off x="1019908" y="5673969"/>
            <a:ext cx="1015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：在测试请求错误时，如果请求是正确的，那么就不会执行到</a:t>
            </a:r>
            <a:r>
              <a:rPr lang="en-US" altLang="zh-CN" dirty="0"/>
              <a:t>catch</a:t>
            </a:r>
            <a:r>
              <a:rPr lang="zh-CN" altLang="en-US" dirty="0"/>
              <a:t>错误的程序中，</a:t>
            </a:r>
            <a:r>
              <a:rPr lang="en-US" altLang="zh-CN" dirty="0"/>
              <a:t>jest</a:t>
            </a:r>
            <a:r>
              <a:rPr lang="zh-CN" altLang="en-US" dirty="0"/>
              <a:t>提供了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/>
              <a:t>来确保只能执行一次断言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DA6D7E9-CE1B-43F6-B174-57ED4397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钩子函数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E0BB49-5F82-4BAA-B6DA-3CD77B99ACFD}"/>
              </a:ext>
            </a:extLst>
          </p:cNvPr>
          <p:cNvSpPr txBox="1"/>
          <p:nvPr/>
        </p:nvSpPr>
        <p:spPr>
          <a:xfrm>
            <a:off x="980661" y="1404730"/>
            <a:ext cx="4121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/>
              <a:t>describe</a:t>
            </a:r>
            <a:r>
              <a:rPr lang="en-US" altLang="zh-CN" dirty="0"/>
              <a:t> </a:t>
            </a:r>
            <a:r>
              <a:rPr lang="zh-CN" altLang="en-US" dirty="0"/>
              <a:t>块中也有提供以上钩子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他们的执行顺序是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7F2AB56B-2707-4EE2-A026-552F5AD4718C}"/>
              </a:ext>
            </a:extLst>
          </p:cNvPr>
          <p:cNvSpPr/>
          <p:nvPr/>
        </p:nvSpPr>
        <p:spPr>
          <a:xfrm>
            <a:off x="1086678" y="402866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19DC7929-27A7-45A4-ADED-CBE25B7646FD}"/>
              </a:ext>
            </a:extLst>
          </p:cNvPr>
          <p:cNvSpPr/>
          <p:nvPr/>
        </p:nvSpPr>
        <p:spPr>
          <a:xfrm>
            <a:off x="3061252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80F189E-C1F2-4E34-9AB7-1A2A8A806221}"/>
              </a:ext>
            </a:extLst>
          </p:cNvPr>
          <p:cNvSpPr/>
          <p:nvPr/>
        </p:nvSpPr>
        <p:spPr>
          <a:xfrm>
            <a:off x="5102087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45D06435-49B8-4F51-8E20-567B7D0E8133}"/>
              </a:ext>
            </a:extLst>
          </p:cNvPr>
          <p:cNvSpPr/>
          <p:nvPr/>
        </p:nvSpPr>
        <p:spPr>
          <a:xfrm>
            <a:off x="7242313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FD4FE7A0-9BC3-41A3-B1BC-5FED63EF25BE}"/>
              </a:ext>
            </a:extLst>
          </p:cNvPr>
          <p:cNvSpPr/>
          <p:nvPr/>
        </p:nvSpPr>
        <p:spPr>
          <a:xfrm>
            <a:off x="1086678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A3F515BC-41C0-4278-B43E-D643CFBBEF65}"/>
              </a:ext>
            </a:extLst>
          </p:cNvPr>
          <p:cNvSpPr/>
          <p:nvPr/>
        </p:nvSpPr>
        <p:spPr>
          <a:xfrm>
            <a:off x="3061252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270D83EE-0914-4D7A-B218-0527ACC35B3B}"/>
              </a:ext>
            </a:extLst>
          </p:cNvPr>
          <p:cNvSpPr/>
          <p:nvPr/>
        </p:nvSpPr>
        <p:spPr>
          <a:xfrm>
            <a:off x="5102087" y="518880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6C598BEF-56EC-476C-86F7-224DE9643781}"/>
              </a:ext>
            </a:extLst>
          </p:cNvPr>
          <p:cNvSpPr/>
          <p:nvPr/>
        </p:nvSpPr>
        <p:spPr>
          <a:xfrm>
            <a:off x="7242313" y="5188801"/>
            <a:ext cx="1669774" cy="6830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13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C5A928-8ED0-44C5-B238-E37FC744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D01453-1C73-41B3-BF9D-58708B2AF043}"/>
              </a:ext>
            </a:extLst>
          </p:cNvPr>
          <p:cNvSpPr txBox="1"/>
          <p:nvPr/>
        </p:nvSpPr>
        <p:spPr>
          <a:xfrm>
            <a:off x="838200" y="1493205"/>
            <a:ext cx="950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函数可以在你测试实际代码的时候，捕获对函数的调用以及参数和返回值等，也可以用于模拟一些数据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A53D8-21EF-4E56-9348-261B3C138847}"/>
              </a:ext>
            </a:extLst>
          </p:cNvPr>
          <p:cNvSpPr txBox="1"/>
          <p:nvPr/>
        </p:nvSpPr>
        <p:spPr>
          <a:xfrm>
            <a:off x="967409" y="3021495"/>
            <a:ext cx="9501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/>
                </a:solidFill>
              </a:rPr>
              <a:t>jest.fn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使用 </a:t>
            </a:r>
            <a:r>
              <a:rPr lang="en-US" altLang="zh-CN" dirty="0"/>
              <a:t>jest </a:t>
            </a:r>
            <a:r>
              <a:rPr lang="zh-CN" altLang="en-US" dirty="0"/>
              <a:t>模拟一个函数，可以传入一个函数生成带逻辑的函数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设置调用一次函数的返回值，设置几个就是几次，相同功能的有 </a:t>
            </a: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mockImplementationOnce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 </a:t>
            </a:r>
            <a:r>
              <a:rPr lang="zh-CN" altLang="en-US" dirty="0"/>
              <a:t>，内部接受一个函数，更加灵活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设置调用函数的返回值，</a:t>
            </a:r>
            <a:r>
              <a:rPr lang="en-US" altLang="zh-CN" dirty="0">
                <a:solidFill>
                  <a:schemeClr val="accent1"/>
                </a:solidFill>
              </a:rPr>
              <a:t>. 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 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</a:t>
            </a:r>
            <a:r>
              <a:rPr lang="zh-CN" altLang="en-US" dirty="0"/>
              <a:t>同上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 </a:t>
            </a:r>
            <a:r>
              <a:rPr lang="en-US" altLang="zh-CN" dirty="0"/>
              <a:t>jest </a:t>
            </a:r>
            <a:r>
              <a:rPr lang="zh-CN" altLang="en-US" dirty="0"/>
              <a:t>生成的模拟函数 都有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Source Code Pro"/>
              </a:rPr>
              <a:t>.mock</a:t>
            </a:r>
            <a:r>
              <a:rPr lang="zh-CN" altLang="en-US" b="0" i="0" dirty="0">
                <a:effectLst/>
                <a:latin typeface="Source Code Pro"/>
              </a:rPr>
              <a:t>属性</a:t>
            </a:r>
            <a:r>
              <a:rPr lang="en-US" altLang="zh-CN" b="0" i="0" dirty="0">
                <a:effectLst/>
                <a:latin typeface="Source Code Pro"/>
              </a:rPr>
              <a:t>;</a:t>
            </a:r>
            <a:r>
              <a:rPr lang="en-US" altLang="zh-CN" b="0" i="0" dirty="0">
                <a:solidFill>
                  <a:schemeClr val="accent3"/>
                </a:solidFill>
                <a:effectLst/>
                <a:latin typeface="Source Code Pro"/>
              </a:rPr>
              <a:t> </a:t>
            </a:r>
            <a:r>
              <a:rPr lang="zh-CN" altLang="en-US" b="0" i="0" dirty="0">
                <a:effectLst/>
                <a:latin typeface="Source Code Pro"/>
              </a:rPr>
              <a:t>提供了相关的属性来某个函数是否成功调用等等功能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434094-9C9E-4E90-8066-60979927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/>
              </a:rPr>
              <a:t>.mockReturnValueOnce()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设置调用一次函数的返回值，设置几个就是几次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4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430A-1319-437B-B8C7-2488368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altLang="zh-CN" dirty="0"/>
              <a:t>Jest </a:t>
            </a:r>
            <a:r>
              <a:rPr lang="zh-CN" altLang="en-US" dirty="0"/>
              <a:t>命令行功能介绍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C422-B27E-4F62-836F-CBE3F81E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 中 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 --watch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，可以监控所有文件变化，文件更改就可以自动重新测试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可以生成一个基础的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配置文件，可在配置文件中修改基础配置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–coverage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可将测试覆盖率信息输出为报告，会生成测试覆盖率的详细信息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33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88B8-BB12-4294-A5A3-85E5F816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59896" cy="6891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e2e</a:t>
            </a:r>
            <a:r>
              <a:rPr lang="zh-CN" altLang="en-US" dirty="0"/>
              <a:t> 功能测试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478056" y="4161182"/>
            <a:ext cx="6271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8" y="874815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078356"/>
            <a:ext cx="491234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通过它来对接各个浏览器，在</a:t>
            </a:r>
            <a:r>
              <a:rPr lang="en-US" altLang="zh-CN" sz="1400" dirty="0" err="1"/>
              <a:t>nightwath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0" i="0" dirty="0"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effectLst/>
                <a:latin typeface="-apple-system"/>
              </a:rPr>
              <a:t> </a:t>
            </a:r>
            <a:r>
              <a:rPr lang="zh-CN" altLang="en-US" sz="1600" dirty="0">
                <a:latin typeface="-apple-system"/>
              </a:rPr>
              <a:t>会自动创建</a:t>
            </a:r>
            <a:r>
              <a:rPr lang="en-US" altLang="zh-CN" sz="1600" b="0" i="0" dirty="0">
                <a:effectLst/>
                <a:latin typeface="-apple-system"/>
              </a:rPr>
              <a:t>nightwatch.conf.js</a:t>
            </a:r>
            <a:r>
              <a:rPr lang="zh-CN" altLang="en-US" sz="1600" b="0" i="0" dirty="0"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37A1-F2E4-4FD3-B32B-852B42A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nightwatch</a:t>
            </a:r>
            <a:r>
              <a:rPr lang="en-US" altLang="zh-CN" dirty="0"/>
              <a:t> </a:t>
            </a:r>
            <a:r>
              <a:rPr lang="zh-CN" altLang="en-US" dirty="0"/>
              <a:t>基本配置介绍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6227"/>
              </p:ext>
            </p:extLst>
          </p:nvPr>
        </p:nvGraphicFramePr>
        <p:xfrm>
          <a:off x="838200" y="1690688"/>
          <a:ext cx="10840277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80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F90652-C58E-4D5D-BCC6-1F0BF36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1" y="64935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1" y="1536083"/>
            <a:ext cx="8946541" cy="419548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为什么要做自动化测试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基础使用介绍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在项目中的基础使用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端到端测试工具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C63DFC-0F1E-4BD0-9E9D-F11632A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98" y="609601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88" y="1979427"/>
            <a:ext cx="8946541" cy="4195481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zh-CN" altLang="en-US" dirty="0"/>
              <a:t>在使用某个公共组件的时候，发现需要添加功能，时间上不允许去仔细研究整个组件，对添加的功能有没有其他影响心里完全没底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6179C-3916-4440-9345-D33B9133BF90}"/>
              </a:ext>
            </a:extLst>
          </p:cNvPr>
          <p:cNvSpPr/>
          <p:nvPr/>
        </p:nvSpPr>
        <p:spPr>
          <a:xfrm>
            <a:off x="983974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提高代码质量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8F79-9F96-403E-B49E-A0A6DAF13D38}"/>
              </a:ext>
            </a:extLst>
          </p:cNvPr>
          <p:cNvSpPr/>
          <p:nvPr/>
        </p:nvSpPr>
        <p:spPr>
          <a:xfrm>
            <a:off x="4851952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更加准确的定位问题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80277-DAC2-4CC6-B52D-5BABAD8ECCCD}"/>
              </a:ext>
            </a:extLst>
          </p:cNvPr>
          <p:cNvSpPr/>
          <p:nvPr/>
        </p:nvSpPr>
        <p:spPr>
          <a:xfrm>
            <a:off x="8719930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方便迭代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1204-5912-42AE-B203-FE55667AE018}"/>
              </a:ext>
            </a:extLst>
          </p:cNvPr>
          <p:cNvSpPr/>
          <p:nvPr/>
        </p:nvSpPr>
        <p:spPr>
          <a:xfrm>
            <a:off x="983974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保证产品符合预期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395750-25FD-4FEA-BCD4-21A25BC83880}"/>
              </a:ext>
            </a:extLst>
          </p:cNvPr>
          <p:cNvSpPr/>
          <p:nvPr/>
        </p:nvSpPr>
        <p:spPr>
          <a:xfrm>
            <a:off x="4851952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减少回归流程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4F434F-8228-428A-8E52-F84D16AA0BAC}"/>
              </a:ext>
            </a:extLst>
          </p:cNvPr>
          <p:cNvSpPr/>
          <p:nvPr/>
        </p:nvSpPr>
        <p:spPr>
          <a:xfrm>
            <a:off x="8719930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让开发者更有信心</a:t>
            </a:r>
            <a:endParaRPr lang="en-US" altLang="zh-CN" dirty="0"/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96C77A55-C97B-4F44-BF02-D63B4C970F74}"/>
              </a:ext>
            </a:extLst>
          </p:cNvPr>
          <p:cNvSpPr/>
          <p:nvPr/>
        </p:nvSpPr>
        <p:spPr>
          <a:xfrm>
            <a:off x="-575250" y="204019"/>
            <a:ext cx="11317355" cy="1400530"/>
          </a:xfrm>
          <a:prstGeom prst="flowChartPredefined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DFD1AC-009B-4B9C-BF81-218045A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51344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自动化测试的好处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6111" y="1938186"/>
            <a:ext cx="59634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前端自动化测试分为：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单元测试（</a:t>
            </a:r>
            <a:r>
              <a:rPr lang="en-US" altLang="zh-CN" dirty="0">
                <a:solidFill>
                  <a:schemeClr val="accent1"/>
                </a:solidFill>
              </a:rPr>
              <a:t>Unit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集成测试（</a:t>
            </a:r>
            <a:r>
              <a:rPr lang="en-US" altLang="zh-CN" dirty="0">
                <a:solidFill>
                  <a:schemeClr val="accent1"/>
                </a:solidFill>
              </a:rPr>
              <a:t>Integration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经过单元测试的组件组合在一起能够正常工作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/>
                </a:solidFill>
              </a:rPr>
              <a:t>UI</a:t>
            </a:r>
            <a:r>
              <a:rPr lang="zh-CN" altLang="en-US" dirty="0">
                <a:solidFill>
                  <a:schemeClr val="accent1"/>
                </a:solidFill>
              </a:rPr>
              <a:t>测试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UI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90" y="2207973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F9ED-0292-48F6-901F-B1BC32B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223-54E4-4B43-B896-E842A3E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主流框架对比，资料来源于网络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90397"/>
              </p:ext>
            </p:extLst>
          </p:nvPr>
        </p:nvGraphicFramePr>
        <p:xfrm>
          <a:off x="808892" y="1605238"/>
          <a:ext cx="10258328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12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671691"/>
            <a:ext cx="49940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开始使用：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i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install --save-dev jest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，安装模块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install --save-dev @babel/core @babel/preset-env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模块导入导出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来看一个最基础的例子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sum.js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'./sum'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'adds 1 + 2 to equal 3'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expect jest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提供的断言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尝试运行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.\sum.test.js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，会看到一个用例通过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67097" y="671691"/>
            <a:ext cx="48105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的，做了大量修改并添加了很多特性，同样开箱即用，但异步测试支持良好；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零配置：在大部分项目中都可以实现开箱即用，无需配置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速度快：根据文件的修改进行测试，不会每次测试全部实例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隔离性好：不同的测试文件环境独立，不会相互影响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AA93-8395-4284-84B2-D82C0BA0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/>
          </a:bodyPr>
          <a:lstStyle/>
          <a:p>
            <a:r>
              <a:rPr lang="en-US" altLang="zh-CN" dirty="0"/>
              <a:t>test </a:t>
            </a:r>
            <a:r>
              <a:rPr lang="zh-CN" altLang="en-US" dirty="0"/>
              <a:t>即可称为一个测试用例，</a:t>
            </a:r>
            <a:r>
              <a:rPr lang="zh-CN" altLang="en-US" b="0" i="0" dirty="0">
                <a:effectLst/>
                <a:latin typeface="-apple-system"/>
              </a:rPr>
              <a:t>第一个参数是测试的名称，第二个参数是个函数，在函数内可以写一些测试逻辑</a:t>
            </a:r>
            <a:endParaRPr lang="en-US" altLang="zh-CN" dirty="0"/>
          </a:p>
          <a:p>
            <a:r>
              <a:rPr lang="en-US" altLang="zh-CN" dirty="0"/>
              <a:t>expect </a:t>
            </a:r>
            <a:r>
              <a:rPr lang="zh-CN" altLang="en-US" dirty="0"/>
              <a:t>函数返回一个期望值对象，这个对象为我们提供了丰富的</a:t>
            </a:r>
            <a:r>
              <a:rPr lang="en-US" altLang="zh-CN" dirty="0" err="1"/>
              <a:t>api</a:t>
            </a:r>
            <a:r>
              <a:rPr lang="zh-CN" altLang="en-US" dirty="0"/>
              <a:t>用来对程序结果与预期是否一致进行判断，称为“断言”</a:t>
            </a:r>
            <a:endParaRPr lang="en-US" altLang="zh-CN" dirty="0"/>
          </a:p>
          <a:p>
            <a:r>
              <a:rPr lang="en-US" altLang="zh-CN" dirty="0" err="1"/>
              <a:t>toBe</a:t>
            </a:r>
            <a:r>
              <a:rPr lang="en-US" altLang="zh-CN" dirty="0"/>
              <a:t> </a:t>
            </a:r>
            <a:r>
              <a:rPr lang="zh-CN" altLang="en-US" dirty="0"/>
              <a:t>就是一个匹配器，用来判断结果和匹配器中的值是否一致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>
              <a:solidFill>
                <a:srgbClr val="11111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72C13-A154-4622-8D13-5E59131C8CC7}"/>
              </a:ext>
            </a:extLst>
          </p:cNvPr>
          <p:cNvSpPr txBox="1"/>
          <p:nvPr/>
        </p:nvSpPr>
        <p:spPr>
          <a:xfrm>
            <a:off x="1043354" y="4206552"/>
            <a:ext cx="9882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Jest </a:t>
            </a:r>
            <a:r>
              <a:rPr lang="zh-CN" altLang="en-US" dirty="0"/>
              <a:t>的基本测试是通过</a:t>
            </a:r>
            <a:r>
              <a:rPr lang="en-US" altLang="zh-CN" dirty="0"/>
              <a:t>expect</a:t>
            </a:r>
            <a:r>
              <a:rPr lang="zh-CN" altLang="en-US" dirty="0"/>
              <a:t>实现的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默认配置，</a:t>
            </a:r>
            <a:r>
              <a:rPr lang="en-US" altLang="zh-CN" dirty="0"/>
              <a:t> </a:t>
            </a:r>
            <a:r>
              <a:rPr lang="en-US" altLang="zh-CN" dirty="0" err="1"/>
              <a:t>testMatch</a:t>
            </a:r>
            <a:r>
              <a:rPr lang="en-US" altLang="zh-CN" dirty="0"/>
              <a:t>: **/__tests__/**/*.[</a:t>
            </a:r>
            <a:r>
              <a:rPr lang="en-US" altLang="zh-CN" dirty="0" err="1"/>
              <a:t>jt</a:t>
            </a:r>
            <a:r>
              <a:rPr lang="en-US" altLang="zh-CN" dirty="0"/>
              <a:t>]s?(x), **/?(*.)+(</a:t>
            </a:r>
            <a:r>
              <a:rPr lang="en-US" altLang="zh-CN" dirty="0" err="1"/>
              <a:t>spec|test</a:t>
            </a:r>
            <a:r>
              <a:rPr lang="en-US" altLang="zh-CN" dirty="0"/>
              <a:t>).[</a:t>
            </a:r>
            <a:r>
              <a:rPr lang="en-US" altLang="zh-CN" dirty="0" err="1"/>
              <a:t>tj</a:t>
            </a:r>
            <a:r>
              <a:rPr lang="en-US" altLang="zh-CN" dirty="0"/>
              <a:t>]s?(x) </a:t>
            </a:r>
            <a:r>
              <a:rPr lang="zh-CN" altLang="en-US" dirty="0"/>
              <a:t>，会匹配</a:t>
            </a:r>
            <a:endParaRPr lang="en-US" altLang="zh-CN" dirty="0"/>
          </a:p>
          <a:p>
            <a:r>
              <a:rPr lang="en-US" altLang="zh-CN" dirty="0"/>
              <a:t>__tests__ </a:t>
            </a:r>
            <a:r>
              <a:rPr lang="zh-CN" altLang="en-US" dirty="0"/>
              <a:t>文件夹下 所有 </a:t>
            </a:r>
            <a:r>
              <a:rPr lang="en-US" altLang="zh-CN" dirty="0"/>
              <a:t>.spec.js</a:t>
            </a:r>
            <a:r>
              <a:rPr lang="zh-CN" altLang="en-US" dirty="0"/>
              <a:t>或</a:t>
            </a:r>
            <a:r>
              <a:rPr lang="en-US" altLang="zh-CN" dirty="0"/>
              <a:t>.test.js </a:t>
            </a:r>
            <a:r>
              <a:rPr lang="zh-CN" altLang="en-US" dirty="0"/>
              <a:t>结尾的文件测试，因此此前 执行的 </a:t>
            </a:r>
            <a:r>
              <a:rPr lang="en-US" altLang="zh-CN" dirty="0">
                <a:latin typeface="SFMono-Regular"/>
              </a:rPr>
              <a:t>jest ‘sum.test.js’ </a:t>
            </a:r>
            <a:r>
              <a:rPr lang="zh-CN" altLang="en-US" dirty="0">
                <a:latin typeface="SFMono-Regular"/>
              </a:rPr>
              <a:t>实际上后面是一个正则，执行了匹配到的文件</a:t>
            </a:r>
            <a:endParaRPr lang="en-US" altLang="zh-CN" dirty="0">
              <a:latin typeface="SFMono-Regular"/>
            </a:endParaRPr>
          </a:p>
          <a:p>
            <a:endParaRPr lang="en-US" altLang="zh-CN" dirty="0"/>
          </a:p>
          <a:p>
            <a:r>
              <a:rPr lang="zh-CN" altLang="en-US" dirty="0"/>
              <a:t> 事实上，测试脚本中都会含有至少一句断言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19357</TotalTime>
  <Words>1553</Words>
  <Application>Microsoft Office PowerPoint</Application>
  <PresentationFormat>宽屏</PresentationFormat>
  <Paragraphs>218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-apple-system</vt:lpstr>
      <vt:lpstr>Arial Unicode MS</vt:lpstr>
      <vt:lpstr>PingFang SC</vt:lpstr>
      <vt:lpstr>SFMono-Regular</vt:lpstr>
      <vt:lpstr>Source Code Pro</vt:lpstr>
      <vt:lpstr>等线</vt:lpstr>
      <vt:lpstr>微软雅黑</vt:lpstr>
      <vt:lpstr>Arial</vt:lpstr>
      <vt:lpstr>Century Gothic</vt:lpstr>
      <vt:lpstr>Consolas</vt:lpstr>
      <vt:lpstr>Courier New</vt:lpstr>
      <vt:lpstr>Wingdings</vt:lpstr>
      <vt:lpstr>Wingdings 3</vt:lpstr>
      <vt:lpstr>离子</vt:lpstr>
      <vt:lpstr>自动化测试</vt:lpstr>
      <vt:lpstr>大纲</vt:lpstr>
      <vt:lpstr>自动化测试——情景 </vt:lpstr>
      <vt:lpstr>自动化测试的好处 </vt:lpstr>
      <vt:lpstr>自动化测试类型</vt:lpstr>
      <vt:lpstr>自动化的思路</vt:lpstr>
      <vt:lpstr>主流框架对比，资料来源于网络</vt:lpstr>
      <vt:lpstr>PowerPoint 演示文稿</vt:lpstr>
      <vt:lpstr>案例分析</vt:lpstr>
      <vt:lpstr>断言对象的常用匹配器</vt:lpstr>
      <vt:lpstr>测试异步代码</vt:lpstr>
      <vt:lpstr>钩子函数</vt:lpstr>
      <vt:lpstr>mock函数</vt:lpstr>
      <vt:lpstr>Jest 命令行功能介绍</vt:lpstr>
      <vt:lpstr>e2e 功能测试</vt:lpstr>
      <vt:lpstr>nightwatch 基本配置介绍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issuser</cp:lastModifiedBy>
  <cp:revision>66</cp:revision>
  <dcterms:created xsi:type="dcterms:W3CDTF">2020-12-16T03:03:01Z</dcterms:created>
  <dcterms:modified xsi:type="dcterms:W3CDTF">2021-01-19T10:16:25Z</dcterms:modified>
</cp:coreProperties>
</file>