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2160104" y="1272209"/>
            <a:ext cx="7901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断言对象的常用匹配器；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toBe</a:t>
            </a:r>
            <a:r>
              <a:rPr lang="en-US" altLang="zh-CN" b="1" i="0" dirty="0"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toEqual</a:t>
            </a:r>
            <a:r>
              <a:rPr lang="en-US" altLang="zh-CN" b="1" i="0" dirty="0"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toBeTruthy</a:t>
            </a:r>
            <a:r>
              <a:rPr lang="en-US" altLang="zh-CN" b="1" i="0" dirty="0"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toBeFalsy</a:t>
            </a:r>
            <a:r>
              <a:rPr lang="en-US" altLang="zh-CN" b="1" i="0" dirty="0"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toMatchObject</a:t>
            </a:r>
            <a:r>
              <a:rPr lang="en-US" altLang="zh-CN" b="1" i="0" dirty="0"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toMatch</a:t>
            </a:r>
            <a:r>
              <a:rPr lang="en-US" altLang="zh-CN" b="1" i="0" dirty="0">
                <a:effectLst/>
                <a:latin typeface="PingFang SC"/>
              </a:rPr>
              <a:t>(</a:t>
            </a:r>
            <a:r>
              <a:rPr lang="en-US" altLang="zh-CN" b="1" i="0" dirty="0" err="1">
                <a:effectLst/>
                <a:latin typeface="PingFang SC"/>
              </a:rPr>
              <a:t>regexpOrString</a:t>
            </a:r>
            <a:r>
              <a:rPr lang="en-US" altLang="zh-CN" b="1" i="0" dirty="0"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r>
              <a:rPr lang="en-US" altLang="zh-CN" b="1" i="0" dirty="0">
                <a:effectLst/>
                <a:latin typeface="PingFang SC"/>
              </a:rPr>
              <a:t>.</a:t>
            </a:r>
            <a:r>
              <a:rPr lang="en-US" altLang="zh-CN" b="1" i="0" dirty="0" err="1">
                <a:effectLst/>
                <a:latin typeface="PingFang SC"/>
              </a:rPr>
              <a:t>toContain</a:t>
            </a:r>
            <a:r>
              <a:rPr lang="en-US" altLang="zh-CN" b="1" i="0" dirty="0">
                <a:effectLst/>
                <a:latin typeface="PingFang SC"/>
              </a:rPr>
              <a:t>(item)</a:t>
            </a:r>
            <a:r>
              <a:rPr lang="zh-CN" altLang="en-US" b="1" i="0" dirty="0">
                <a:effectLst/>
                <a:latin typeface="PingFang SC"/>
              </a:rPr>
              <a:t>：匹配数组</a:t>
            </a:r>
            <a:r>
              <a:rPr lang="en-US" altLang="zh-CN" b="1" i="0" dirty="0">
                <a:effectLst/>
                <a:latin typeface="PingFang SC"/>
              </a:rPr>
              <a:t>/Set/</a:t>
            </a:r>
            <a:r>
              <a:rPr lang="zh-CN" altLang="en-US" b="1" i="0" dirty="0">
                <a:effectLst/>
                <a:latin typeface="PingFang SC"/>
              </a:rPr>
              <a:t>字符串中是否包含</a:t>
            </a:r>
            <a:r>
              <a:rPr lang="en-US" altLang="zh-CN" b="1" i="0" dirty="0">
                <a:effectLst/>
                <a:latin typeface="PingFang SC"/>
              </a:rPr>
              <a:t>item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5961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9356" y="2054086"/>
            <a:ext cx="59634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前端测试分为：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单元测试（</a:t>
            </a:r>
            <a:r>
              <a:rPr lang="en-US" altLang="zh-CN" dirty="0"/>
              <a:t>Unit Test</a:t>
            </a:r>
            <a:r>
              <a:rPr lang="zh-CN" altLang="en-US" dirty="0"/>
              <a:t>）</a:t>
            </a: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集成测试（</a:t>
            </a:r>
            <a:r>
              <a:rPr lang="en-US" altLang="zh-CN" dirty="0"/>
              <a:t>Integration Test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常工作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UI</a:t>
            </a:r>
            <a:r>
              <a:rPr lang="zh-CN" altLang="en-US" dirty="0"/>
              <a:t>测试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UI Test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2054086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85972"/>
              </p:ext>
            </p:extLst>
          </p:nvPr>
        </p:nvGraphicFramePr>
        <p:xfrm>
          <a:off x="838200" y="1605238"/>
          <a:ext cx="10229020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804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测试库的共同特点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515600" cy="53968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测试脚本中都会含有至少一句断言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断言：就是判断源码的实际执行结果与预期结果是否一致，如果一致则通过，反之则抛出一个错误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基本上，断言的写法都是一样的 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expect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开头 ，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equal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toBe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Courier New" panose="02070309020205020404" pitchFamily="49" charset="0"/>
              </a:rPr>
              <a:t>等等 匹配器来判断是否与期望一致</a:t>
            </a:r>
            <a:endParaRPr lang="en-US" altLang="zh-CN" b="0" i="0" dirty="0">
              <a:solidFill>
                <a:srgbClr val="11111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821634"/>
            <a:ext cx="4956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SFMono-Regular"/>
              </a:rPr>
              <a:t>开始使用：</a:t>
            </a:r>
            <a:endParaRPr lang="en-US" altLang="zh-CN" b="0" i="0" dirty="0">
              <a:effectLst/>
              <a:latin typeface="SFMono-Regular"/>
            </a:endParaRPr>
          </a:p>
          <a:p>
            <a:endParaRPr lang="en-US" altLang="zh-CN" b="0" i="0" dirty="0">
              <a:effectLst/>
              <a:latin typeface="SFMono-Regular"/>
            </a:endParaRPr>
          </a:p>
          <a:p>
            <a:r>
              <a:rPr lang="en-US" altLang="zh-CN" b="0" i="0" dirty="0" err="1">
                <a:effectLst/>
                <a:latin typeface="SFMono-Regular"/>
              </a:rPr>
              <a:t>npm</a:t>
            </a:r>
            <a:r>
              <a:rPr lang="en-US" altLang="zh-CN" b="0" i="0" dirty="0">
                <a:effectLst/>
                <a:latin typeface="SFMono-Regular"/>
              </a:rPr>
              <a:t> install --save-dev jest</a:t>
            </a:r>
            <a:r>
              <a:rPr lang="zh-CN" altLang="en-US" b="0" i="0" dirty="0">
                <a:effectLst/>
                <a:latin typeface="SFMono-Regular"/>
              </a:rPr>
              <a:t>，安装模块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来看一个最基础的例子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sum.js</a:t>
            </a:r>
          </a:p>
          <a:p>
            <a:r>
              <a:rPr lang="en-US" altLang="zh-CN" b="1" i="0" dirty="0">
                <a:solidFill>
                  <a:srgbClr val="297A29"/>
                </a:solidFill>
                <a:effectLst/>
                <a:latin typeface="inherit"/>
              </a:rPr>
              <a:t>function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altLang="zh-CN" b="1" i="0" dirty="0">
                <a:solidFill>
                  <a:srgbClr val="1373C2"/>
                </a:solidFill>
                <a:effectLst/>
                <a:latin typeface="inherit"/>
              </a:rPr>
              <a:t>sum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6B2E85"/>
                </a:solidFill>
                <a:effectLst/>
                <a:latin typeface="inherit"/>
              </a:rPr>
              <a:t>a, b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en-US" altLang="zh-CN" b="1" i="0" dirty="0">
                <a:solidFill>
                  <a:srgbClr val="297A29"/>
                </a:solidFill>
                <a:effectLst/>
                <a:latin typeface="SFMono-Regular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a + b;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} </a:t>
            </a:r>
          </a:p>
          <a:p>
            <a:r>
              <a:rPr lang="en-US" altLang="zh-CN" b="0" i="0" dirty="0" err="1">
                <a:solidFill>
                  <a:srgbClr val="6B2E85"/>
                </a:solidFill>
                <a:effectLst/>
                <a:latin typeface="SFMono-Regular"/>
              </a:rPr>
              <a:t>module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FMono-Regular"/>
              </a:rPr>
              <a:t>.exports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= sum;</a:t>
            </a:r>
          </a:p>
          <a:p>
            <a:endParaRPr lang="en-US" altLang="zh-CN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zh-CN" dirty="0"/>
              <a:t>sum.test.js</a:t>
            </a:r>
          </a:p>
          <a:p>
            <a:r>
              <a:rPr lang="en-US" altLang="zh-CN" b="1" i="0" dirty="0">
                <a:solidFill>
                  <a:srgbClr val="297A29"/>
                </a:solidFill>
                <a:effectLst/>
                <a:latin typeface="SFMono-Regular"/>
              </a:rPr>
              <a:t>const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 sum = </a:t>
            </a:r>
            <a:r>
              <a:rPr lang="en-US" altLang="zh-CN" b="0" i="0" dirty="0">
                <a:solidFill>
                  <a:srgbClr val="6B2E85"/>
                </a:solidFill>
                <a:effectLst/>
                <a:latin typeface="SFMono-Regular"/>
              </a:rPr>
              <a:t>require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C21325"/>
                </a:solidFill>
                <a:effectLst/>
                <a:latin typeface="SFMono-Regular"/>
              </a:rPr>
              <a:t>'./sum’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test(</a:t>
            </a:r>
            <a:r>
              <a:rPr lang="en-US" altLang="zh-CN" b="0" i="0" dirty="0">
                <a:solidFill>
                  <a:srgbClr val="C21325"/>
                </a:solidFill>
                <a:effectLst/>
                <a:latin typeface="SFMono-Regular"/>
              </a:rPr>
              <a:t>'adds 1 + 2 to equal 3'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, () =&gt; { </a:t>
            </a: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// expect  jest </a:t>
            </a:r>
            <a:r>
              <a:rPr lang="zh-CN" altLang="en-US" dirty="0">
                <a:solidFill>
                  <a:srgbClr val="000000"/>
                </a:solidFill>
                <a:latin typeface="SFMono-Regular"/>
              </a:rPr>
              <a:t>提供的断言</a:t>
            </a:r>
            <a:endParaRPr lang="en-US" altLang="zh-CN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FMono-Regular"/>
              </a:rPr>
              <a:t>	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expect(sum(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, 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2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)).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FMono-Regular"/>
              </a:rPr>
              <a:t>toBe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en-US" altLang="zh-CN" b="0" i="0" dirty="0">
                <a:solidFill>
                  <a:srgbClr val="1373C2"/>
                </a:solidFill>
                <a:effectLst/>
                <a:latin typeface="SFMono-Regular"/>
              </a:rPr>
              <a:t>3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FMono-Regular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latin typeface="SFMono-Regular"/>
            </a:endParaRPr>
          </a:p>
          <a:p>
            <a:r>
              <a:rPr lang="zh-CN" altLang="en-US" dirty="0">
                <a:latin typeface="SFMono-Regular"/>
              </a:rPr>
              <a:t>运行</a:t>
            </a:r>
            <a:r>
              <a:rPr lang="en-US" altLang="zh-CN" dirty="0">
                <a:latin typeface="SFMono-Regular"/>
              </a:rPr>
              <a:t>	node sum.test.js ,</a:t>
            </a:r>
            <a:r>
              <a:rPr lang="zh-CN" altLang="en-US" dirty="0">
                <a:latin typeface="SFMono-Regular"/>
              </a:rPr>
              <a:t>会看到一个用例通过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55374" y="955453"/>
            <a:ext cx="48105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18938</TotalTime>
  <Words>1034</Words>
  <Application>Microsoft Office PowerPoint</Application>
  <PresentationFormat>宽屏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-apple-system</vt:lpstr>
      <vt:lpstr>inherit</vt:lpstr>
      <vt:lpstr>PingFang SC</vt:lpstr>
      <vt:lpstr>SFMono-Regular</vt:lpstr>
      <vt:lpstr>等线</vt:lpstr>
      <vt:lpstr>微软雅黑</vt:lpstr>
      <vt:lpstr>Arial</vt:lpstr>
      <vt:lpstr>Century Gothic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测试库的共同特点</vt:lpstr>
      <vt:lpstr>PowerPoint 演示文稿</vt:lpstr>
      <vt:lpstr>PowerPoint 演示文稿</vt:lpstr>
      <vt:lpstr>测试异步代码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issuser</cp:lastModifiedBy>
  <cp:revision>27</cp:revision>
  <dcterms:created xsi:type="dcterms:W3CDTF">2020-12-16T03:03:01Z</dcterms:created>
  <dcterms:modified xsi:type="dcterms:W3CDTF">2021-01-18T01:36:59Z</dcterms:modified>
</cp:coreProperties>
</file>