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1DED6-2F87-4CFA-AC0C-81E76F6773BD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B1909-3C4C-4263-A5B4-743278F45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16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69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1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74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732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77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779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30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733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06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56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85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67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22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57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3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C881-90A8-46F5-914E-732915AF5BE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99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09C881-90A8-46F5-914E-732915AF5BE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58BB1-2501-4C4B-9BA2-0822B7FE6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670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1672D-92D9-4E09-A2C4-4679D03D2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7042" y="1769179"/>
            <a:ext cx="8717915" cy="1659821"/>
          </a:xfrm>
        </p:spPr>
        <p:txBody>
          <a:bodyPr/>
          <a:lstStyle/>
          <a:p>
            <a:pPr algn="ctr"/>
            <a:r>
              <a:rPr lang="zh-CN" altLang="en-US" dirty="0"/>
              <a:t>自动化测试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0752A6-77C4-4859-A6F5-B18BD8AFE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4625" y="4022006"/>
            <a:ext cx="1362958" cy="470481"/>
          </a:xfrm>
        </p:spPr>
        <p:txBody>
          <a:bodyPr/>
          <a:lstStyle/>
          <a:p>
            <a:r>
              <a:rPr lang="zh-CN" altLang="en-US" dirty="0"/>
              <a:t>王博书</a:t>
            </a:r>
          </a:p>
        </p:txBody>
      </p:sp>
    </p:spTree>
    <p:extLst>
      <p:ext uri="{BB962C8B-B14F-4D97-AF65-F5344CB8AC3E}">
        <p14:creationId xmlns:p14="http://schemas.microsoft.com/office/powerpoint/2010/main" val="3346611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3EECCA-ECC0-4167-ABAD-692B88EAB36A}"/>
              </a:ext>
            </a:extLst>
          </p:cNvPr>
          <p:cNvSpPr txBox="1"/>
          <p:nvPr/>
        </p:nvSpPr>
        <p:spPr>
          <a:xfrm>
            <a:off x="838199" y="1531044"/>
            <a:ext cx="8880231" cy="392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toBe</a:t>
            </a: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(value)</a:t>
            </a:r>
            <a:r>
              <a:rPr lang="zh-CN" altLang="en-US" b="1" i="0" dirty="0">
                <a:effectLst/>
                <a:latin typeface="PingFang SC"/>
              </a:rPr>
              <a:t>：匹配值，相当于</a:t>
            </a:r>
            <a:r>
              <a:rPr lang="en-US" altLang="zh-CN" b="1" i="0" dirty="0">
                <a:effectLst/>
                <a:latin typeface="PingFang SC"/>
              </a:rPr>
              <a:t>===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.</a:t>
            </a:r>
            <a:r>
              <a:rPr lang="en-US" altLang="zh-CN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toEqual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(value)</a:t>
            </a:r>
            <a:r>
              <a:rPr lang="zh-CN" altLang="en-US" b="1" i="0" dirty="0">
                <a:effectLst/>
                <a:latin typeface="PingFang SC"/>
              </a:rPr>
              <a:t>：匹配值，只匹配内容不匹配引用，可以用于引用类型的匹配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toBeTruthy</a:t>
            </a: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()</a:t>
            </a:r>
            <a:r>
              <a:rPr lang="zh-CN" altLang="en-US" b="1" i="0" dirty="0">
                <a:effectLst/>
                <a:latin typeface="PingFang SC"/>
              </a:rPr>
              <a:t>：匹配结果为</a:t>
            </a:r>
            <a:r>
              <a:rPr lang="en-US" altLang="zh-CN" b="1" i="0" dirty="0">
                <a:effectLst/>
                <a:latin typeface="PingFang SC"/>
              </a:rPr>
              <a:t>true</a:t>
            </a:r>
            <a:r>
              <a:rPr lang="zh-CN" altLang="en-US" b="1" i="0" dirty="0">
                <a:effectLst/>
                <a:latin typeface="PingFang SC"/>
              </a:rPr>
              <a:t>的值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toBeFalsy</a:t>
            </a: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()</a:t>
            </a:r>
            <a:r>
              <a:rPr lang="zh-CN" altLang="en-US" b="1" i="0" dirty="0">
                <a:effectLst/>
                <a:latin typeface="PingFang SC"/>
              </a:rPr>
              <a:t>：匹配结果为</a:t>
            </a:r>
            <a:r>
              <a:rPr lang="en-US" altLang="zh-CN" b="1" i="0" dirty="0">
                <a:effectLst/>
                <a:latin typeface="PingFang SC"/>
              </a:rPr>
              <a:t>false</a:t>
            </a:r>
            <a:r>
              <a:rPr lang="zh-CN" altLang="en-US" b="1" i="0" dirty="0">
                <a:effectLst/>
                <a:latin typeface="PingFang SC"/>
              </a:rPr>
              <a:t>的值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toMatchObject</a:t>
            </a: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(object)</a:t>
            </a:r>
            <a:r>
              <a:rPr lang="zh-CN" altLang="en-US" b="1" i="0" dirty="0">
                <a:effectLst/>
                <a:latin typeface="PingFang SC"/>
              </a:rPr>
              <a:t>：匹配对象</a:t>
            </a:r>
            <a:r>
              <a:rPr lang="en-US" altLang="zh-CN" b="1" i="0" dirty="0">
                <a:effectLst/>
                <a:latin typeface="PingFang SC"/>
              </a:rPr>
              <a:t>/</a:t>
            </a:r>
            <a:r>
              <a:rPr lang="zh-CN" altLang="en-US" b="1" i="0" dirty="0">
                <a:effectLst/>
                <a:latin typeface="PingFang SC"/>
              </a:rPr>
              <a:t>数组是否属于子集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toMatch</a:t>
            </a: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(</a:t>
            </a:r>
            <a:r>
              <a:rPr lang="en-US" altLang="zh-CN" b="1" i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regexpOrString</a:t>
            </a:r>
            <a:r>
              <a:rPr lang="en-US" altLang="zh-CN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PingFang SC"/>
              </a:rPr>
              <a:t>)</a:t>
            </a:r>
            <a:r>
              <a:rPr lang="zh-CN" altLang="en-US" b="1" i="0" dirty="0">
                <a:effectLst/>
                <a:latin typeface="PingFang SC"/>
              </a:rPr>
              <a:t>：检查字符串是否匹配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.</a:t>
            </a:r>
            <a:r>
              <a:rPr lang="en-US" altLang="zh-CN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toContain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(item)</a:t>
            </a:r>
            <a:r>
              <a:rPr lang="zh-CN" altLang="en-US" b="1" dirty="0">
                <a:latin typeface="PingFang SC"/>
              </a:rPr>
              <a:t>：匹配数组</a:t>
            </a:r>
            <a:r>
              <a:rPr lang="en-US" altLang="zh-CN" b="1" dirty="0">
                <a:latin typeface="PingFang SC"/>
              </a:rPr>
              <a:t>/Set/</a:t>
            </a:r>
            <a:r>
              <a:rPr lang="zh-CN" altLang="en-US" b="1" dirty="0">
                <a:latin typeface="PingFang SC"/>
              </a:rPr>
              <a:t>字符串中是否包含</a:t>
            </a:r>
            <a:r>
              <a:rPr lang="en-US" altLang="zh-CN" b="1" dirty="0">
                <a:latin typeface="PingFang SC"/>
              </a:rPr>
              <a:t>item</a:t>
            </a:r>
          </a:p>
          <a:p>
            <a:pPr>
              <a:lnSpc>
                <a:spcPts val="3200"/>
              </a:lnSpc>
            </a:pP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.</a:t>
            </a:r>
            <a:r>
              <a:rPr lang="zh-CN" alt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 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.</a:t>
            </a:r>
            <a:r>
              <a:rPr lang="zh-CN" alt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 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PingFang SC"/>
              </a:rPr>
              <a:t>.</a:t>
            </a:r>
          </a:p>
          <a:p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EC76011-E405-424D-8268-256DFB5F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zh-CN" altLang="en-US" dirty="0"/>
              <a:t>断言对象的常用匹配器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857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73E24-2C32-47A7-A9ED-C7354D5D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r>
              <a:rPr lang="zh-CN" altLang="en-US" dirty="0"/>
              <a:t>测试异步代码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C6C14E-D49F-44CB-90E4-2429EA021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82616"/>
            <a:ext cx="5257800" cy="37545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>
                <a:effectLst/>
                <a:latin typeface="Consolas" panose="020B0609020204030204" pitchFamily="49" charset="0"/>
              </a:rPr>
              <a:t>Jest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提供的异步测试方法如下：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b="0" dirty="0">
                <a:effectLst/>
                <a:latin typeface="Consolas" panose="020B0609020204030204" pitchFamily="49" charset="0"/>
              </a:rPr>
              <a:t>使用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done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方法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b="0" dirty="0">
                <a:effectLst/>
                <a:latin typeface="Consolas" panose="020B0609020204030204" pitchFamily="49" charset="0"/>
              </a:rPr>
              <a:t>使用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Promise 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对象 直接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return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0" dirty="0">
                <a:effectLst/>
                <a:latin typeface="Consolas" panose="020B0609020204030204" pitchFamily="49" charset="0"/>
              </a:rPr>
              <a:t>return + resolves / rejects 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写法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b="0" dirty="0">
                <a:effectLst/>
                <a:latin typeface="Consolas" panose="020B0609020204030204" pitchFamily="49" charset="0"/>
              </a:rPr>
              <a:t>使用 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async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awiat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7C741F-C191-4106-9FDA-35D0EE688231}"/>
              </a:ext>
            </a:extLst>
          </p:cNvPr>
          <p:cNvSpPr txBox="1"/>
          <p:nvPr/>
        </p:nvSpPr>
        <p:spPr>
          <a:xfrm>
            <a:off x="838200" y="1582616"/>
            <a:ext cx="47537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DCDCAA"/>
                </a:solidFill>
                <a:latin typeface="Consolas" panose="020B0609020204030204" pitchFamily="49" charset="0"/>
              </a:rPr>
              <a:t>想错误写法：</a:t>
            </a:r>
            <a:endParaRPr lang="en-US" altLang="zh-CN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测试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featchData1'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featchData1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测试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中是否包含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code: 200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toMatchObject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lvl="2"/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code: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})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altLang="zh-CN" dirty="0"/>
          </a:p>
          <a:p>
            <a:r>
              <a:rPr lang="zh-CN" altLang="en-US" dirty="0"/>
              <a:t>直接这样写，测试用例会直接通过，不会等待请求结束，因此会得到错误的测试结果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34CC7C-E01E-4AD9-9C0B-D62042D562B9}"/>
              </a:ext>
            </a:extLst>
          </p:cNvPr>
          <p:cNvSpPr txBox="1"/>
          <p:nvPr/>
        </p:nvSpPr>
        <p:spPr>
          <a:xfrm>
            <a:off x="1019908" y="5673969"/>
            <a:ext cx="10156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Tips</a:t>
            </a:r>
            <a:r>
              <a:rPr lang="zh-CN" altLang="en-US" dirty="0"/>
              <a:t>：在测试请求错误时，如果请求是正确的，那么就不会执行到</a:t>
            </a:r>
            <a:r>
              <a:rPr lang="en-US" altLang="zh-CN" dirty="0"/>
              <a:t>catch</a:t>
            </a:r>
            <a:r>
              <a:rPr lang="zh-CN" altLang="en-US" dirty="0"/>
              <a:t>错误的程序中，</a:t>
            </a:r>
            <a:r>
              <a:rPr lang="en-US" altLang="zh-CN" dirty="0"/>
              <a:t>jest</a:t>
            </a:r>
            <a:r>
              <a:rPr lang="zh-CN" altLang="en-US" dirty="0"/>
              <a:t>提供了</a:t>
            </a:r>
            <a:endParaRPr lang="en-US" altLang="zh-CN" dirty="0"/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assertions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dirty="0"/>
              <a:t>来确保只能执行一次断言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948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C430A-1319-437B-B8C7-24883683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r>
              <a:rPr lang="zh-CN" altLang="en-US" dirty="0"/>
              <a:t>其他功能介绍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FC422-B27E-4F62-836F-CBE3F81E2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547"/>
            <a:ext cx="10087708" cy="3071053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scripts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 中 使用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  --watch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，可以监控所有文件变化，文件更改就可以自动重新测试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 –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可以生成一个基础的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–coverage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可将测试覆盖率信息输出为报告，会生成测试覆盖率的详细信息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111111"/>
                </a:solidFill>
                <a:latin typeface="Courier New" panose="02070309020205020404" pitchFamily="49" charset="0"/>
              </a:rPr>
              <a:t>	</a:t>
            </a:r>
            <a:endParaRPr lang="en-US" altLang="zh-CN" dirty="0">
              <a:solidFill>
                <a:srgbClr val="353535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1333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D88B8-BB12-4294-A5A3-85E5F816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59896" cy="68911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e2e</a:t>
            </a:r>
            <a:r>
              <a:rPr lang="zh-CN" altLang="en-US" dirty="0"/>
              <a:t> 功能测试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171BC4-8549-48DC-9082-1037E5E20CF4}"/>
              </a:ext>
            </a:extLst>
          </p:cNvPr>
          <p:cNvSpPr txBox="1"/>
          <p:nvPr/>
        </p:nvSpPr>
        <p:spPr>
          <a:xfrm>
            <a:off x="478056" y="4161182"/>
            <a:ext cx="59618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原理：</a:t>
            </a:r>
            <a:endParaRPr lang="en-US" altLang="zh-CN" dirty="0"/>
          </a:p>
          <a:p>
            <a:r>
              <a:rPr lang="en-US" altLang="zh-CN" dirty="0"/>
              <a:t>1.runner.js </a:t>
            </a:r>
            <a:r>
              <a:rPr lang="zh-CN" altLang="en-US" dirty="0"/>
              <a:t>引入依赖</a:t>
            </a:r>
            <a:r>
              <a:rPr lang="en-US" altLang="zh-CN" dirty="0"/>
              <a:t>/</a:t>
            </a:r>
            <a:r>
              <a:rPr lang="zh-CN" altLang="en-US" dirty="0"/>
              <a:t>浏览器内核运行脚本</a:t>
            </a:r>
            <a:endParaRPr lang="en-US" altLang="zh-CN" dirty="0"/>
          </a:p>
          <a:p>
            <a:r>
              <a:rPr lang="en-US" altLang="zh-CN" dirty="0"/>
              <a:t>2.nightwatch.js</a:t>
            </a:r>
            <a:r>
              <a:rPr lang="zh-CN" altLang="en-US" dirty="0"/>
              <a:t>在后台打开一个</a:t>
            </a:r>
            <a:r>
              <a:rPr lang="en-US" altLang="zh-CN" dirty="0"/>
              <a:t>java</a:t>
            </a:r>
            <a:r>
              <a:rPr lang="zh-CN" altLang="en-US" dirty="0"/>
              <a:t>进程，用于操作浏览器</a:t>
            </a:r>
            <a:endParaRPr lang="en-US" altLang="zh-CN" dirty="0"/>
          </a:p>
          <a:p>
            <a:r>
              <a:rPr lang="en-US" altLang="zh-CN" dirty="0"/>
              <a:t>3.Java</a:t>
            </a:r>
            <a:r>
              <a:rPr lang="zh-CN" altLang="en-US" dirty="0"/>
              <a:t>进程收到脚本的指令</a:t>
            </a:r>
            <a:endParaRPr lang="en-US" altLang="zh-CN" dirty="0"/>
          </a:p>
          <a:p>
            <a:r>
              <a:rPr lang="en-US" altLang="zh-CN" dirty="0"/>
              <a:t>4.Java</a:t>
            </a:r>
            <a:r>
              <a:rPr lang="zh-CN" altLang="en-US" dirty="0"/>
              <a:t>进程操作浏览器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C66453-DA21-473B-B54B-5AABB78BD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08" y="874815"/>
            <a:ext cx="5978984" cy="29350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EF70857-F498-44B3-9C34-B813A5C173B7}"/>
              </a:ext>
            </a:extLst>
          </p:cNvPr>
          <p:cNvSpPr txBox="1"/>
          <p:nvPr/>
        </p:nvSpPr>
        <p:spPr>
          <a:xfrm>
            <a:off x="6987128" y="4078356"/>
            <a:ext cx="4912346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安装</a:t>
            </a:r>
            <a:r>
              <a:rPr lang="en-US" altLang="zh-CN" sz="1600" dirty="0" err="1"/>
              <a:t>nightwatch</a:t>
            </a:r>
            <a:r>
              <a:rPr lang="en-US" altLang="zh-CN" sz="1600" dirty="0"/>
              <a:t> </a:t>
            </a:r>
          </a:p>
          <a:p>
            <a:r>
              <a:rPr lang="zh-CN" altLang="en-US" sz="1600" dirty="0"/>
              <a:t>安装</a:t>
            </a:r>
            <a:r>
              <a:rPr lang="en-US" altLang="zh-CN" sz="1600" dirty="0" err="1"/>
              <a:t>webdriver</a:t>
            </a:r>
            <a:r>
              <a:rPr lang="en-US" altLang="zh-CN" sz="1600" dirty="0"/>
              <a:t> --  </a:t>
            </a:r>
            <a:r>
              <a:rPr lang="en-US" altLang="zh-CN" sz="1600" dirty="0" err="1"/>
              <a:t>chromedriver</a:t>
            </a:r>
            <a:r>
              <a:rPr lang="en-US" altLang="zh-CN" sz="1600" dirty="0"/>
              <a:t> </a:t>
            </a:r>
          </a:p>
          <a:p>
            <a:pPr lvl="1"/>
            <a:r>
              <a:rPr lang="zh-CN" altLang="en-US" sz="1400" dirty="0"/>
              <a:t>关于</a:t>
            </a:r>
            <a:r>
              <a:rPr lang="en-US" altLang="zh-CN" sz="1400" dirty="0"/>
              <a:t>Selenium Server</a:t>
            </a:r>
          </a:p>
          <a:p>
            <a:pPr lvl="1"/>
            <a:r>
              <a:rPr lang="zh-CN" altLang="en-US" sz="1400" dirty="0"/>
              <a:t>有点类似与</a:t>
            </a:r>
            <a:r>
              <a:rPr lang="en-US" altLang="zh-CN" sz="1400" dirty="0" err="1"/>
              <a:t>nginx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nightwath</a:t>
            </a:r>
            <a:r>
              <a:rPr lang="en-US" altLang="zh-CN" sz="1400" dirty="0"/>
              <a:t> </a:t>
            </a:r>
            <a:r>
              <a:rPr lang="zh-CN" altLang="en-US" sz="1400" dirty="0"/>
              <a:t>自己不能直接去调起浏览器，特别是当前市场上的很多浏览器，</a:t>
            </a:r>
            <a:r>
              <a:rPr lang="en-US" altLang="zh-CN" sz="1400" dirty="0" err="1"/>
              <a:t>nightwatch</a:t>
            </a:r>
            <a:r>
              <a:rPr lang="zh-CN" altLang="en-US" sz="1400" dirty="0"/>
              <a:t>通过它来对接各个浏览器，在</a:t>
            </a:r>
            <a:r>
              <a:rPr lang="en-US" altLang="zh-CN" sz="1400" dirty="0" err="1"/>
              <a:t>nightwath</a:t>
            </a:r>
            <a:endParaRPr lang="en-US" altLang="zh-CN" sz="1400" dirty="0"/>
          </a:p>
          <a:p>
            <a:pPr lvl="1"/>
            <a:endParaRPr lang="en-US" altLang="zh-CN" sz="1400" dirty="0"/>
          </a:p>
          <a:p>
            <a:r>
              <a:rPr lang="zh-CN" altLang="en-US" sz="1600" b="0" i="0" dirty="0">
                <a:effectLst/>
                <a:latin typeface="-apple-system"/>
              </a:rPr>
              <a:t>运行 </a:t>
            </a:r>
            <a:r>
              <a:rPr lang="en-US" altLang="zh-CN" sz="1600" b="0" i="0" dirty="0" err="1">
                <a:effectLst/>
                <a:latin typeface="-apple-system"/>
              </a:rPr>
              <a:t>nightwatch</a:t>
            </a:r>
            <a:r>
              <a:rPr lang="en-US" altLang="zh-CN" sz="1600" b="0" i="0" dirty="0">
                <a:effectLst/>
                <a:latin typeface="-apple-system"/>
              </a:rPr>
              <a:t> </a:t>
            </a:r>
            <a:r>
              <a:rPr lang="zh-CN" altLang="en-US" sz="1600" dirty="0">
                <a:latin typeface="-apple-system"/>
              </a:rPr>
              <a:t>会自动创建</a:t>
            </a:r>
            <a:r>
              <a:rPr lang="en-US" altLang="zh-CN" sz="1600" b="0" i="0" dirty="0">
                <a:effectLst/>
                <a:latin typeface="-apple-system"/>
              </a:rPr>
              <a:t>nightwatch.conf.js</a:t>
            </a:r>
            <a:r>
              <a:rPr lang="zh-CN" altLang="en-US" sz="1600" b="0" i="0" dirty="0">
                <a:effectLst/>
                <a:latin typeface="-apple-system"/>
              </a:rPr>
              <a:t>，修改测试文件配置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822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D37A1-F2E4-4FD3-B32B-852B42AE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nightwatch</a:t>
            </a:r>
            <a:r>
              <a:rPr lang="en-US" altLang="zh-CN" dirty="0"/>
              <a:t> </a:t>
            </a:r>
            <a:r>
              <a:rPr lang="zh-CN" altLang="en-US" dirty="0"/>
              <a:t>基本配置介绍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F3DDA2E-7E4F-46CE-AA6D-6F8EE054D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656227"/>
              </p:ext>
            </p:extLst>
          </p:nvPr>
        </p:nvGraphicFramePr>
        <p:xfrm>
          <a:off x="838200" y="1690688"/>
          <a:ext cx="10840277" cy="4721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680">
                  <a:extLst>
                    <a:ext uri="{9D8B030D-6E8A-4147-A177-3AD203B41FA5}">
                      <a16:colId xmlns:a16="http://schemas.microsoft.com/office/drawing/2014/main" val="786331172"/>
                    </a:ext>
                  </a:extLst>
                </a:gridCol>
                <a:gridCol w="2287601">
                  <a:extLst>
                    <a:ext uri="{9D8B030D-6E8A-4147-A177-3AD203B41FA5}">
                      <a16:colId xmlns:a16="http://schemas.microsoft.com/office/drawing/2014/main" val="321026035"/>
                    </a:ext>
                  </a:extLst>
                </a:gridCol>
                <a:gridCol w="1399494">
                  <a:extLst>
                    <a:ext uri="{9D8B030D-6E8A-4147-A177-3AD203B41FA5}">
                      <a16:colId xmlns:a16="http://schemas.microsoft.com/office/drawing/2014/main" val="765639660"/>
                    </a:ext>
                  </a:extLst>
                </a:gridCol>
                <a:gridCol w="4941502">
                  <a:extLst>
                    <a:ext uri="{9D8B030D-6E8A-4147-A177-3AD203B41FA5}">
                      <a16:colId xmlns:a16="http://schemas.microsoft.com/office/drawing/2014/main" val="1787240359"/>
                    </a:ext>
                  </a:extLst>
                </a:gridCol>
              </a:tblGrid>
              <a:tr h="514119"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 dirty="0">
                          <a:solidFill>
                            <a:srgbClr val="4F4F4F"/>
                          </a:solidFill>
                          <a:effectLst/>
                        </a:rPr>
                        <a:t>属性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类型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默认值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75404774"/>
                  </a:ext>
                </a:extLst>
              </a:tr>
              <a:tr h="624287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test_settings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定义所有测试环境的一个大对象，需要注意的是，一个</a:t>
                      </a:r>
                      <a:r>
                        <a:rPr lang="en-US" altLang="zh-CN" sz="1200" b="0" dirty="0">
                          <a:solidFill>
                            <a:srgbClr val="4F4F4F"/>
                          </a:solidFill>
                          <a:effectLst/>
                        </a:rPr>
                        <a:t>defined 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环境变量一般是必须的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168620312"/>
                  </a:ext>
                </a:extLst>
              </a:tr>
              <a:tr h="403951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webdriver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</a:rPr>
                        <a:t>顾名思义，配置所有</a:t>
                      </a:r>
                      <a:r>
                        <a:rPr lang="en-US" altLang="zh-CN" sz="1200" b="0">
                          <a:solidFill>
                            <a:srgbClr val="4F4F4F"/>
                          </a:solidFill>
                          <a:effectLst/>
                        </a:rPr>
                        <a:t>web</a:t>
                      </a:r>
                      <a:r>
                        <a:rPr lang="zh-CN" altLang="en-US" sz="1200" b="0">
                          <a:solidFill>
                            <a:srgbClr val="4F4F4F"/>
                          </a:solidFill>
                          <a:effectLst/>
                        </a:rPr>
                        <a:t>驱动的地方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50781246"/>
                  </a:ext>
                </a:extLst>
              </a:tr>
              <a:tr h="53397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src_folders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String | array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指定测试用例位置，这里如果没有定义，必须在运行时在命令行指定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296813843"/>
                  </a:ext>
                </a:extLst>
              </a:tr>
              <a:tr h="403951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selenium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配置</a:t>
                      </a:r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selenuim</a:t>
                      </a:r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 server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的地方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481295316"/>
                  </a:ext>
                </a:extLst>
              </a:tr>
              <a:tr h="53397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custom_commands_path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自定义命令的位置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58548127"/>
                  </a:ext>
                </a:extLst>
              </a:tr>
              <a:tr h="53397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custom_assertions_path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自定义断言的位置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17720709"/>
                  </a:ext>
                </a:extLst>
              </a:tr>
              <a:tr h="403951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page_objects_path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73382133"/>
                  </a:ext>
                </a:extLst>
              </a:tr>
              <a:tr h="769805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 err="1">
                          <a:solidFill>
                            <a:srgbClr val="4F4F4F"/>
                          </a:solidFill>
                          <a:effectLst/>
                        </a:rPr>
                        <a:t>globals_path</a:t>
                      </a:r>
                      <a:endParaRPr 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sz="1200" b="0" dirty="0">
                          <a:solidFill>
                            <a:srgbClr val="4F4F4F"/>
                          </a:solidFill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sz="12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外部全局模块的位置，该模块将作为属性全局变量在主客户端实例上加载并可供测试使用。全局变量也可以在</a:t>
                      </a:r>
                      <a:r>
                        <a:rPr lang="en-US" altLang="zh-CN" sz="1200" b="0" dirty="0" err="1">
                          <a:solidFill>
                            <a:srgbClr val="4F4F4F"/>
                          </a:solidFill>
                          <a:effectLst/>
                        </a:rPr>
                        <a:t>test_settings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环境中定义</a:t>
                      </a:r>
                      <a:r>
                        <a:rPr lang="en-US" altLang="zh-CN" sz="1200" b="0" dirty="0">
                          <a:solidFill>
                            <a:srgbClr val="4F4F4F"/>
                          </a:solidFill>
                          <a:effectLst/>
                        </a:rPr>
                        <a:t>/</a:t>
                      </a:r>
                      <a:r>
                        <a:rPr lang="zh-CN" altLang="en-US" sz="1200" b="0" dirty="0">
                          <a:solidFill>
                            <a:srgbClr val="4F4F4F"/>
                          </a:solidFill>
                          <a:effectLst/>
                        </a:rPr>
                        <a:t>覆盖。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89264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97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EF90652-C58E-4D5D-BCC6-1F0BF369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051" y="649358"/>
            <a:ext cx="9404723" cy="140053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D7391-ECC4-49AC-BFCA-AD37D7A5A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051" y="1536083"/>
            <a:ext cx="8946541" cy="4195481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24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为什么要做自动化测试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  <a:spcBef>
                <a:spcPts val="24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自动化测试类型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  <a:spcBef>
                <a:spcPts val="24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单元测试框架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基础使用介绍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  <a:spcBef>
                <a:spcPts val="24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 + jest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在项目中的基础使用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端到端测试工具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nightwatch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的基础使用</a:t>
            </a:r>
          </a:p>
        </p:txBody>
      </p:sp>
    </p:spTree>
    <p:extLst>
      <p:ext uri="{BB962C8B-B14F-4D97-AF65-F5344CB8AC3E}">
        <p14:creationId xmlns:p14="http://schemas.microsoft.com/office/powerpoint/2010/main" val="171795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52C63DFC-0F1E-4BD0-9E9D-F11632ACE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98" y="609601"/>
            <a:ext cx="9404723" cy="140053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</a:t>
            </a:r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情景</a:t>
            </a:r>
            <a:b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746D9-4092-410C-AAB8-0A1D97E2A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288" y="1979427"/>
            <a:ext cx="8946541" cy="4195481"/>
          </a:xfrm>
        </p:spPr>
        <p:txBody>
          <a:bodyPr/>
          <a:lstStyle/>
          <a:p>
            <a:pPr>
              <a:lnSpc>
                <a:spcPts val="4800"/>
              </a:lnSpc>
            </a:pPr>
            <a:r>
              <a:rPr lang="zh-CN" altLang="en-US" dirty="0"/>
              <a:t>在接手上一个员工留下的任务之后，发现有很长一段代码功能不明确，不好处理，删了怕影响原来的功能</a:t>
            </a:r>
            <a:endParaRPr lang="en-US" altLang="zh-CN" dirty="0"/>
          </a:p>
          <a:p>
            <a:pPr>
              <a:lnSpc>
                <a:spcPts val="4800"/>
              </a:lnSpc>
            </a:pPr>
            <a:r>
              <a:rPr lang="en-US" altLang="zh-CN" dirty="0"/>
              <a:t>Bug</a:t>
            </a:r>
            <a:r>
              <a:rPr lang="zh-CN" altLang="en-US" dirty="0"/>
              <a:t>修复之后，给测试回归的时候发现改的代码对别的某个功能产生了影响</a:t>
            </a:r>
            <a:endParaRPr lang="en-US" altLang="zh-CN" dirty="0"/>
          </a:p>
          <a:p>
            <a:pPr>
              <a:lnSpc>
                <a:spcPts val="4800"/>
              </a:lnSpc>
            </a:pPr>
            <a:r>
              <a:rPr lang="zh-CN" altLang="en-US" dirty="0"/>
              <a:t>在使用某个公共组件的时候，发现需要添加功能，时间上不允许去仔细研究整个组件，对添加的功能有没有其他影响心里完全没底</a:t>
            </a:r>
          </a:p>
        </p:txBody>
      </p:sp>
    </p:spTree>
    <p:extLst>
      <p:ext uri="{BB962C8B-B14F-4D97-AF65-F5344CB8AC3E}">
        <p14:creationId xmlns:p14="http://schemas.microsoft.com/office/powerpoint/2010/main" val="289072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E16179C-3916-4440-9345-D33B9133BF90}"/>
              </a:ext>
            </a:extLst>
          </p:cNvPr>
          <p:cNvSpPr/>
          <p:nvPr/>
        </p:nvSpPr>
        <p:spPr>
          <a:xfrm>
            <a:off x="983974" y="1761435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提高代码质量</a:t>
            </a:r>
            <a:endParaRPr lang="en-US" altLang="zh-CN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B758F79-9F96-403E-B49E-A0A6DAF13D38}"/>
              </a:ext>
            </a:extLst>
          </p:cNvPr>
          <p:cNvSpPr/>
          <p:nvPr/>
        </p:nvSpPr>
        <p:spPr>
          <a:xfrm>
            <a:off x="4851952" y="1761435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更加准确的定位问题</a:t>
            </a:r>
            <a:endParaRPr lang="en-US" altLang="zh-CN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F380277-DAC2-4CC6-B52D-5BABAD8ECCCD}"/>
              </a:ext>
            </a:extLst>
          </p:cNvPr>
          <p:cNvSpPr/>
          <p:nvPr/>
        </p:nvSpPr>
        <p:spPr>
          <a:xfrm>
            <a:off x="8719930" y="1761435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方便迭代</a:t>
            </a:r>
            <a:endParaRPr lang="en-US" altLang="zh-CN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C501204-5912-42AE-B203-FE55667AE018}"/>
              </a:ext>
            </a:extLst>
          </p:cNvPr>
          <p:cNvSpPr/>
          <p:nvPr/>
        </p:nvSpPr>
        <p:spPr>
          <a:xfrm>
            <a:off x="983974" y="4055165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保证产品符合预期</a:t>
            </a:r>
            <a:endParaRPr lang="en-US" altLang="zh-CN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F395750-25FD-4FEA-BCD4-21A25BC83880}"/>
              </a:ext>
            </a:extLst>
          </p:cNvPr>
          <p:cNvSpPr/>
          <p:nvPr/>
        </p:nvSpPr>
        <p:spPr>
          <a:xfrm>
            <a:off x="4851952" y="4053436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减少回归流程</a:t>
            </a:r>
            <a:endParaRPr lang="en-US" altLang="zh-CN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24F434F-8228-428A-8E52-F84D16AA0BAC}"/>
              </a:ext>
            </a:extLst>
          </p:cNvPr>
          <p:cNvSpPr/>
          <p:nvPr/>
        </p:nvSpPr>
        <p:spPr>
          <a:xfrm>
            <a:off x="8719930" y="4053436"/>
            <a:ext cx="2488096" cy="119828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让开发者更有信心</a:t>
            </a:r>
            <a:endParaRPr lang="en-US" altLang="zh-CN" dirty="0"/>
          </a:p>
        </p:txBody>
      </p:sp>
      <p:sp>
        <p:nvSpPr>
          <p:cNvPr id="14" name="流程图: 预定义过程 13">
            <a:extLst>
              <a:ext uri="{FF2B5EF4-FFF2-40B4-BE49-F238E27FC236}">
                <a16:creationId xmlns:a16="http://schemas.microsoft.com/office/drawing/2014/main" id="{96C77A55-C97B-4F44-BF02-D63B4C970F74}"/>
              </a:ext>
            </a:extLst>
          </p:cNvPr>
          <p:cNvSpPr/>
          <p:nvPr/>
        </p:nvSpPr>
        <p:spPr>
          <a:xfrm>
            <a:off x="-575250" y="204019"/>
            <a:ext cx="11317355" cy="1400530"/>
          </a:xfrm>
          <a:prstGeom prst="flowChartPredefinedProces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CEDFD1AC-009B-4B9C-BF81-218045A2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974" y="513448"/>
            <a:ext cx="9404723" cy="140053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自动化测试的好处</a:t>
            </a:r>
            <a:b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3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22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11DEA-335A-479C-BB97-F2007975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自动化测试类型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EBC4C4-8E04-4AF1-AC9D-6E242E6A05A9}"/>
              </a:ext>
            </a:extLst>
          </p:cNvPr>
          <p:cNvSpPr txBox="1"/>
          <p:nvPr/>
        </p:nvSpPr>
        <p:spPr>
          <a:xfrm>
            <a:off x="1290935" y="2292626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D7F546-EFE9-430E-898A-006F5511D0EE}"/>
              </a:ext>
            </a:extLst>
          </p:cNvPr>
          <p:cNvSpPr txBox="1"/>
          <p:nvPr/>
        </p:nvSpPr>
        <p:spPr>
          <a:xfrm>
            <a:off x="649356" y="2054086"/>
            <a:ext cx="596347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 dirty="0"/>
              <a:t>前端测试分为：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单元测试（</a:t>
            </a:r>
            <a:r>
              <a:rPr lang="en-US" altLang="zh-CN" dirty="0"/>
              <a:t>Unit Test</a:t>
            </a:r>
            <a:r>
              <a:rPr lang="zh-CN" altLang="en-US" dirty="0"/>
              <a:t>）</a:t>
            </a:r>
            <a:r>
              <a:rPr lang="en-US" altLang="zh-CN" dirty="0"/>
              <a:t>		</a:t>
            </a:r>
          </a:p>
          <a:p>
            <a:pPr marL="457200" lvl="1" indent="0">
              <a:buNone/>
            </a:pPr>
            <a:r>
              <a:rPr lang="zh-CN" altLang="en-US" sz="2000" dirty="0"/>
              <a:t>单元测试是指对程序中最小可测试单元进行的测试，例如测试一个函数、一个模块、一个组件</a:t>
            </a:r>
            <a:r>
              <a:rPr lang="en-US" altLang="zh-CN" sz="2000" dirty="0"/>
              <a:t>…</a:t>
            </a:r>
            <a:r>
              <a:rPr lang="zh-CN" altLang="en-US" sz="2000" dirty="0"/>
              <a:t>（</a:t>
            </a:r>
            <a:r>
              <a:rPr lang="zh-CN" altLang="en-US" sz="2000" b="0" i="0" dirty="0">
                <a:solidFill>
                  <a:srgbClr val="353535"/>
                </a:solidFill>
                <a:effectLst/>
                <a:latin typeface="-apple-system"/>
              </a:rPr>
              <a:t>低耦合的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集成测试（</a:t>
            </a:r>
            <a:r>
              <a:rPr lang="en-US" altLang="zh-CN" dirty="0"/>
              <a:t>Integration Test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经过单元测试的组件组合在一起能够正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常工作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UI</a:t>
            </a:r>
            <a:r>
              <a:rPr lang="zh-CN" altLang="en-US" dirty="0"/>
              <a:t>测试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UI Test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UI</a:t>
            </a:r>
            <a:r>
              <a:rPr lang="zh-CN" altLang="en-US" dirty="0"/>
              <a:t>测试是脱离真实后端环境的，用到的数据是使用</a:t>
            </a:r>
            <a:r>
              <a:rPr lang="en-US" altLang="zh-CN" dirty="0"/>
              <a:t>Mock</a:t>
            </a:r>
          </a:p>
          <a:p>
            <a:pPr lvl="1"/>
            <a:r>
              <a:rPr lang="zh-CN" altLang="en-US" dirty="0"/>
              <a:t>端到端测试（</a:t>
            </a:r>
            <a:r>
              <a:rPr lang="en-US" altLang="zh-CN" dirty="0"/>
              <a:t>E2E Test</a:t>
            </a:r>
            <a:r>
              <a:rPr lang="zh-CN" altLang="en-US" dirty="0"/>
              <a:t>）则是将整个因公放到真实环境中运行，数据也是真实的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31F6314-F9A9-4F8B-896D-3A16ED733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26" y="2054086"/>
            <a:ext cx="5185576" cy="4107851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88626DEB-1BFC-4A24-9583-350EBF9F0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8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96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4F9ED-0292-48F6-901F-B1BC32B0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自动化的思路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7D197-A0ED-4852-ABAD-F36EE22F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通常有两种自动化测试的思路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TDD test-driven development (</a:t>
            </a:r>
            <a:r>
              <a:rPr lang="zh-CN" altLang="en-US" dirty="0"/>
              <a:t>测试驱动开发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先写测试代码，然后编写能通过测试的功能代码，通过测试</a:t>
            </a:r>
            <a:r>
              <a:rPr lang="en-US" altLang="zh-CN" dirty="0"/>
              <a:t>	</a:t>
            </a:r>
            <a:r>
              <a:rPr lang="zh-CN" altLang="en-US" dirty="0"/>
              <a:t>来推动开发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BDD behavior-driven-development </a:t>
            </a:r>
            <a:r>
              <a:rPr lang="zh-CN" altLang="en-US" dirty="0"/>
              <a:t>（行为驱动开发）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根据系统功能和业务逻辑，来描述步骤进行自动化测试</a:t>
            </a:r>
          </a:p>
        </p:txBody>
      </p:sp>
    </p:spTree>
    <p:extLst>
      <p:ext uri="{BB962C8B-B14F-4D97-AF65-F5344CB8AC3E}">
        <p14:creationId xmlns:p14="http://schemas.microsoft.com/office/powerpoint/2010/main" val="263779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58223-54E4-4B43-B896-E842A3E2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主流框架对比，资料来源于网络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2839CCC-526D-4818-940F-64CCFF0309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890397"/>
              </p:ext>
            </p:extLst>
          </p:nvPr>
        </p:nvGraphicFramePr>
        <p:xfrm>
          <a:off x="808892" y="1605238"/>
          <a:ext cx="10258328" cy="3647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112">
                  <a:extLst>
                    <a:ext uri="{9D8B030D-6E8A-4147-A177-3AD203B41FA5}">
                      <a16:colId xmlns:a16="http://schemas.microsoft.com/office/drawing/2014/main" val="2240400007"/>
                    </a:ext>
                  </a:extLst>
                </a:gridCol>
                <a:gridCol w="2045804">
                  <a:extLst>
                    <a:ext uri="{9D8B030D-6E8A-4147-A177-3AD203B41FA5}">
                      <a16:colId xmlns:a16="http://schemas.microsoft.com/office/drawing/2014/main" val="3911872877"/>
                    </a:ext>
                  </a:extLst>
                </a:gridCol>
                <a:gridCol w="2045804">
                  <a:extLst>
                    <a:ext uri="{9D8B030D-6E8A-4147-A177-3AD203B41FA5}">
                      <a16:colId xmlns:a16="http://schemas.microsoft.com/office/drawing/2014/main" val="3358048133"/>
                    </a:ext>
                  </a:extLst>
                </a:gridCol>
                <a:gridCol w="2045804">
                  <a:extLst>
                    <a:ext uri="{9D8B030D-6E8A-4147-A177-3AD203B41FA5}">
                      <a16:colId xmlns:a16="http://schemas.microsoft.com/office/drawing/2014/main" val="1626961614"/>
                    </a:ext>
                  </a:extLst>
                </a:gridCol>
                <a:gridCol w="2045804">
                  <a:extLst>
                    <a:ext uri="{9D8B030D-6E8A-4147-A177-3AD203B41FA5}">
                      <a16:colId xmlns:a16="http://schemas.microsoft.com/office/drawing/2014/main" val="742085834"/>
                    </a:ext>
                  </a:extLst>
                </a:gridCol>
              </a:tblGrid>
              <a:tr h="446012">
                <a:tc>
                  <a:txBody>
                    <a:bodyPr/>
                    <a:lstStyle/>
                    <a:p>
                      <a:r>
                        <a:rPr lang="zh-CN" altLang="en-US" dirty="0"/>
                        <a:t>框架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仿真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快照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异步测试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982237"/>
                  </a:ext>
                </a:extLst>
              </a:tr>
              <a:tr h="769829">
                <a:tc>
                  <a:txBody>
                    <a:bodyPr/>
                    <a:lstStyle/>
                    <a:p>
                      <a:r>
                        <a:rPr lang="en-US" dirty="0"/>
                        <a:t>Mocha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默认不支持，可配置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默认不支持，可配置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默认不支持，可配置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友好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2974078"/>
                  </a:ext>
                </a:extLst>
              </a:tr>
              <a:tr h="769829">
                <a:tc>
                  <a:txBody>
                    <a:bodyPr/>
                    <a:lstStyle/>
                    <a:p>
                      <a:r>
                        <a:rPr lang="en-US" dirty="0"/>
                        <a:t>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不支持，需第三方配置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友好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308509"/>
                  </a:ext>
                </a:extLst>
              </a:tr>
              <a:tr h="446012">
                <a:tc>
                  <a:txBody>
                    <a:bodyPr/>
                    <a:lstStyle/>
                    <a:p>
                      <a:r>
                        <a:rPr lang="en-US" dirty="0"/>
                        <a:t>Jasmine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不友好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954169"/>
                  </a:ext>
                </a:extLst>
              </a:tr>
              <a:tr h="446012">
                <a:tc>
                  <a:txBody>
                    <a:bodyPr/>
                    <a:lstStyle/>
                    <a:p>
                      <a:r>
                        <a:rPr lang="en-US" dirty="0"/>
                        <a:t>Jest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友好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316633"/>
                  </a:ext>
                </a:extLst>
              </a:tr>
              <a:tr h="769829">
                <a:tc>
                  <a:txBody>
                    <a:bodyPr/>
                    <a:lstStyle/>
                    <a:p>
                      <a:r>
                        <a:rPr lang="en-US" dirty="0"/>
                        <a:t>Karma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不支持，需第三方配置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不支持，需第三方配置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不支持，需第三方配置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不支持，需第三方配置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1377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04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A8E3916-74BB-40D5-9A63-FDB5144FAE58}"/>
              </a:ext>
            </a:extLst>
          </p:cNvPr>
          <p:cNvSpPr txBox="1"/>
          <p:nvPr/>
        </p:nvSpPr>
        <p:spPr>
          <a:xfrm>
            <a:off x="6096000" y="671691"/>
            <a:ext cx="499403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开始使用：</a:t>
            </a:r>
            <a:endParaRPr lang="en-US" altLang="zh-CN" sz="16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0" i="0" dirty="0" err="1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npm</a:t>
            </a:r>
            <a:r>
              <a:rPr lang="en-US" altLang="zh-CN" sz="1600" b="0" i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 install --save-dev jest</a:t>
            </a:r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，安装模块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latin typeface="等线" panose="02010600030101010101" pitchFamily="2" charset="-122"/>
                <a:ea typeface="等线" panose="02010600030101010101" pitchFamily="2" charset="-122"/>
              </a:rPr>
              <a:t>npm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 install --save-dev @babel/core @babel/preset-env 	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babel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模块导入导出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来看一个最基础的例子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sum.js</a:t>
            </a:r>
          </a:p>
          <a:p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'./sum'</a:t>
            </a: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'adds 1 + 2 to equal 3'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() </a:t>
            </a:r>
            <a:r>
              <a:rPr lang="en-US" altLang="zh-C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expect jest </a:t>
            </a:r>
            <a:r>
              <a:rPr lang="zh-CN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提供的断言</a:t>
            </a:r>
            <a:endParaRPr lang="zh-CN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zh-CN" sz="1600" b="0" dirty="0">
                <a:solidFill>
                  <a:srgbClr val="D4D4D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尝试运行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 .\sum.test.js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再运行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 sum.test.js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，会看到一个用例通过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B7C46C-12A3-493B-BC5E-C15957507360}"/>
              </a:ext>
            </a:extLst>
          </p:cNvPr>
          <p:cNvSpPr txBox="1"/>
          <p:nvPr/>
        </p:nvSpPr>
        <p:spPr>
          <a:xfrm>
            <a:off x="767097" y="671691"/>
            <a:ext cx="481053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是基于</a:t>
            </a:r>
            <a:r>
              <a:rPr lang="en-US" altLang="zh-CN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Jasmine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的，做了大量修改并添加了很多特性，同样开箱即用，但异步测试支持良好；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i="0" dirty="0">
              <a:solidFill>
                <a:srgbClr val="353535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零配置：在大部分项目中都可以实现开箱即用，无需配置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速度快：根据文件的修改进行测试，不会每次测试全部实例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快照功能：能够进行简单快速的测试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隔离性好：不同的测试文件环境独立，不会相互影响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effectLst/>
                <a:latin typeface="-apple-system"/>
              </a:rPr>
              <a:t>api</a:t>
            </a:r>
            <a:r>
              <a:rPr lang="zh-CN" altLang="en-US" b="0" i="0" dirty="0">
                <a:effectLst/>
                <a:latin typeface="-apple-system"/>
              </a:rPr>
              <a:t>简单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-apple-system"/>
              </a:rPr>
              <a:t>mock</a:t>
            </a:r>
            <a:r>
              <a:rPr lang="zh-CN" altLang="en-US" b="0" i="0" dirty="0">
                <a:effectLst/>
                <a:latin typeface="-apple-system"/>
              </a:rPr>
              <a:t>丰富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等等</a:t>
            </a:r>
          </a:p>
          <a:p>
            <a:endParaRPr lang="en-US" altLang="zh-CN" b="0" i="0" dirty="0">
              <a:solidFill>
                <a:srgbClr val="353535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00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2AA93-8395-4284-84B2-D82C0BA0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zh-CN" altLang="en-US" dirty="0"/>
              <a:t>案例分析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9262C-29D6-4927-8EF7-62785ABB5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547"/>
            <a:ext cx="10087708" cy="3071053"/>
          </a:xfrm>
        </p:spPr>
        <p:txBody>
          <a:bodyPr>
            <a:normAutofit/>
          </a:bodyPr>
          <a:lstStyle/>
          <a:p>
            <a:r>
              <a:rPr lang="en-US" altLang="zh-CN" dirty="0"/>
              <a:t>test </a:t>
            </a:r>
            <a:r>
              <a:rPr lang="zh-CN" altLang="en-US" dirty="0"/>
              <a:t>即可称为一个测试用例，</a:t>
            </a:r>
            <a:r>
              <a:rPr lang="zh-CN" altLang="en-US" b="0" i="0" dirty="0">
                <a:effectLst/>
                <a:latin typeface="-apple-system"/>
              </a:rPr>
              <a:t>第一个参数是测试的名称，第二个参数是个函数，在函数内可以写一些测试逻辑</a:t>
            </a:r>
            <a:endParaRPr lang="en-US" altLang="zh-CN" dirty="0"/>
          </a:p>
          <a:p>
            <a:r>
              <a:rPr lang="en-US" altLang="zh-CN" dirty="0"/>
              <a:t>expect </a:t>
            </a:r>
            <a:r>
              <a:rPr lang="zh-CN" altLang="en-US" dirty="0"/>
              <a:t>函数返回一个期望值对象，这个对象为我们提供了丰富的</a:t>
            </a:r>
            <a:r>
              <a:rPr lang="en-US" altLang="zh-CN" dirty="0" err="1"/>
              <a:t>api</a:t>
            </a:r>
            <a:r>
              <a:rPr lang="zh-CN" altLang="en-US" dirty="0"/>
              <a:t>用来对程序结果与预期是否一致进行判断，称为“断言”</a:t>
            </a:r>
            <a:endParaRPr lang="en-US" altLang="zh-CN" dirty="0"/>
          </a:p>
          <a:p>
            <a:r>
              <a:rPr lang="en-US" altLang="zh-CN" dirty="0" err="1"/>
              <a:t>toBe</a:t>
            </a:r>
            <a:r>
              <a:rPr lang="en-US" altLang="zh-CN" dirty="0"/>
              <a:t> </a:t>
            </a:r>
            <a:r>
              <a:rPr lang="zh-CN" altLang="en-US" dirty="0"/>
              <a:t>就是一个匹配器，用来判断结果和匹配器中的值是否一致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>
              <a:solidFill>
                <a:srgbClr val="111111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111111"/>
                </a:solidFill>
                <a:latin typeface="Courier New" panose="02070309020205020404" pitchFamily="49" charset="0"/>
              </a:rPr>
              <a:t>	</a:t>
            </a:r>
            <a:endParaRPr lang="en-US" altLang="zh-CN" dirty="0">
              <a:solidFill>
                <a:srgbClr val="353535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672C13-A154-4622-8D13-5E59131C8CC7}"/>
              </a:ext>
            </a:extLst>
          </p:cNvPr>
          <p:cNvSpPr txBox="1"/>
          <p:nvPr/>
        </p:nvSpPr>
        <p:spPr>
          <a:xfrm>
            <a:off x="1043354" y="4206552"/>
            <a:ext cx="98825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Jest </a:t>
            </a:r>
            <a:r>
              <a:rPr lang="zh-CN" altLang="en-US" dirty="0"/>
              <a:t>的基本测试是通过</a:t>
            </a:r>
            <a:r>
              <a:rPr lang="en-US" altLang="zh-CN" dirty="0"/>
              <a:t>expect</a:t>
            </a:r>
            <a:r>
              <a:rPr lang="zh-CN" altLang="en-US" dirty="0"/>
              <a:t>实现的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默认配置，</a:t>
            </a:r>
            <a:r>
              <a:rPr lang="en-US" altLang="zh-CN" dirty="0"/>
              <a:t> </a:t>
            </a:r>
            <a:r>
              <a:rPr lang="en-US" altLang="zh-CN" dirty="0" err="1"/>
              <a:t>testMatch</a:t>
            </a:r>
            <a:r>
              <a:rPr lang="en-US" altLang="zh-CN" dirty="0"/>
              <a:t>: **/__tests__/**/*.[</a:t>
            </a:r>
            <a:r>
              <a:rPr lang="en-US" altLang="zh-CN" dirty="0" err="1"/>
              <a:t>jt</a:t>
            </a:r>
            <a:r>
              <a:rPr lang="en-US" altLang="zh-CN" dirty="0"/>
              <a:t>]s?(x), **/?(*.)+(</a:t>
            </a:r>
            <a:r>
              <a:rPr lang="en-US" altLang="zh-CN" dirty="0" err="1"/>
              <a:t>spec|test</a:t>
            </a:r>
            <a:r>
              <a:rPr lang="en-US" altLang="zh-CN" dirty="0"/>
              <a:t>).[</a:t>
            </a:r>
            <a:r>
              <a:rPr lang="en-US" altLang="zh-CN" dirty="0" err="1"/>
              <a:t>tj</a:t>
            </a:r>
            <a:r>
              <a:rPr lang="en-US" altLang="zh-CN" dirty="0"/>
              <a:t>]s?(x) </a:t>
            </a:r>
            <a:r>
              <a:rPr lang="zh-CN" altLang="en-US" dirty="0"/>
              <a:t>，会匹配</a:t>
            </a:r>
            <a:endParaRPr lang="en-US" altLang="zh-CN" dirty="0"/>
          </a:p>
          <a:p>
            <a:r>
              <a:rPr lang="en-US" altLang="zh-CN" dirty="0"/>
              <a:t>__tests__ </a:t>
            </a:r>
            <a:r>
              <a:rPr lang="zh-CN" altLang="en-US" dirty="0"/>
              <a:t>文件夹下 所有 </a:t>
            </a:r>
            <a:r>
              <a:rPr lang="en-US" altLang="zh-CN" dirty="0"/>
              <a:t>.spec.js</a:t>
            </a:r>
            <a:r>
              <a:rPr lang="zh-CN" altLang="en-US" dirty="0"/>
              <a:t>或</a:t>
            </a:r>
            <a:r>
              <a:rPr lang="en-US" altLang="zh-CN" dirty="0"/>
              <a:t>.test.js </a:t>
            </a:r>
            <a:r>
              <a:rPr lang="zh-CN" altLang="en-US" dirty="0"/>
              <a:t>结尾的文件测试，因此此前 执行的 </a:t>
            </a:r>
            <a:r>
              <a:rPr lang="en-US" altLang="zh-CN" dirty="0">
                <a:latin typeface="SFMono-Regular"/>
              </a:rPr>
              <a:t>jest ‘sum.test.js’ </a:t>
            </a:r>
            <a:r>
              <a:rPr lang="zh-CN" altLang="en-US" dirty="0">
                <a:latin typeface="SFMono-Regular"/>
              </a:rPr>
              <a:t>实际上后面是一个正则，执行了匹配到的文件</a:t>
            </a:r>
            <a:endParaRPr lang="en-US" altLang="zh-CN" dirty="0">
              <a:latin typeface="SFMono-Regular"/>
            </a:endParaRPr>
          </a:p>
          <a:p>
            <a:endParaRPr lang="en-US" altLang="zh-CN" dirty="0"/>
          </a:p>
          <a:p>
            <a:r>
              <a:rPr lang="zh-CN" altLang="en-US" dirty="0"/>
              <a:t> 事实上，测试脚本中都会含有至少一句断言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0691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19141</TotalTime>
  <Words>1359</Words>
  <Application>Microsoft Office PowerPoint</Application>
  <PresentationFormat>宽屏</PresentationFormat>
  <Paragraphs>189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-apple-system</vt:lpstr>
      <vt:lpstr>PingFang SC</vt:lpstr>
      <vt:lpstr>SFMono-Regular</vt:lpstr>
      <vt:lpstr>等线</vt:lpstr>
      <vt:lpstr>微软雅黑</vt:lpstr>
      <vt:lpstr>Arial</vt:lpstr>
      <vt:lpstr>Century Gothic</vt:lpstr>
      <vt:lpstr>Consolas</vt:lpstr>
      <vt:lpstr>Courier New</vt:lpstr>
      <vt:lpstr>Wingdings</vt:lpstr>
      <vt:lpstr>Wingdings 3</vt:lpstr>
      <vt:lpstr>离子</vt:lpstr>
      <vt:lpstr>自动化测试</vt:lpstr>
      <vt:lpstr>大纲</vt:lpstr>
      <vt:lpstr>自动化测试——情景 </vt:lpstr>
      <vt:lpstr>自动化测试的好处 </vt:lpstr>
      <vt:lpstr>自动化测试类型</vt:lpstr>
      <vt:lpstr>自动化的思路</vt:lpstr>
      <vt:lpstr>主流框架对比，资料来源于网络</vt:lpstr>
      <vt:lpstr>PowerPoint 演示文稿</vt:lpstr>
      <vt:lpstr>案例分析</vt:lpstr>
      <vt:lpstr>断言对象的常用匹配器</vt:lpstr>
      <vt:lpstr>测试异步代码</vt:lpstr>
      <vt:lpstr>其他功能介绍</vt:lpstr>
      <vt:lpstr>e2e 功能测试</vt:lpstr>
      <vt:lpstr>nightwatch 基本配置介绍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Vue+jest自动化</dc:title>
  <dc:creator>issuser</dc:creator>
  <cp:lastModifiedBy>Administrator</cp:lastModifiedBy>
  <cp:revision>56</cp:revision>
  <dcterms:created xsi:type="dcterms:W3CDTF">2020-12-16T03:03:01Z</dcterms:created>
  <dcterms:modified xsi:type="dcterms:W3CDTF">2021-01-18T14:50:18Z</dcterms:modified>
</cp:coreProperties>
</file>