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70" r:id="rId13"/>
    <p:sldId id="271" r:id="rId14"/>
    <p:sldId id="273" r:id="rId15"/>
    <p:sldId id="269" r:id="rId16"/>
    <p:sldId id="267" r:id="rId17"/>
    <p:sldId id="268" r:id="rId18"/>
    <p:sldId id="274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1DED6-2F87-4CFA-AC0C-81E76F6773BD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B1909-3C4C-4263-A5B4-743278F4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6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1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7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73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77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7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3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33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6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6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5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7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2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7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3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9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09C881-90A8-46F5-914E-732915AF5BE6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70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ue-test-utils.vuejs.org/zh/" TargetMode="External"/><Relationship Id="rId2" Type="http://schemas.openxmlformats.org/officeDocument/2006/relationships/hyperlink" Target="https://www.jestjs.c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Jsoning" TargetMode="External"/><Relationship Id="rId4" Type="http://schemas.openxmlformats.org/officeDocument/2006/relationships/hyperlink" Target="https://nightwatchj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1672D-92D9-4E09-A2C4-4679D03D2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042" y="2006083"/>
            <a:ext cx="8717915" cy="1659821"/>
          </a:xfrm>
        </p:spPr>
        <p:txBody>
          <a:bodyPr/>
          <a:lstStyle/>
          <a:p>
            <a:pPr algn="ctr"/>
            <a:r>
              <a:rPr lang="zh-CN" altLang="en-US" dirty="0"/>
              <a:t>自动化测试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0752A6-77C4-4859-A6F5-B18BD8AFE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4625" y="4022006"/>
            <a:ext cx="1362958" cy="470481"/>
          </a:xfrm>
        </p:spPr>
        <p:txBody>
          <a:bodyPr/>
          <a:lstStyle/>
          <a:p>
            <a:r>
              <a:rPr lang="zh-CN" altLang="en-US" dirty="0"/>
              <a:t>王博书</a:t>
            </a:r>
          </a:p>
        </p:txBody>
      </p:sp>
    </p:spTree>
    <p:extLst>
      <p:ext uri="{BB962C8B-B14F-4D97-AF65-F5344CB8AC3E}">
        <p14:creationId xmlns:p14="http://schemas.microsoft.com/office/powerpoint/2010/main" val="334661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3EECCA-ECC0-4167-ABAD-692B88EAB36A}"/>
              </a:ext>
            </a:extLst>
          </p:cNvPr>
          <p:cNvSpPr txBox="1"/>
          <p:nvPr/>
        </p:nvSpPr>
        <p:spPr>
          <a:xfrm>
            <a:off x="838199" y="1531044"/>
            <a:ext cx="8880231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toBe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(value)</a:t>
            </a:r>
            <a:r>
              <a:rPr lang="zh-CN" altLang="en-US" b="1" i="0" dirty="0">
                <a:effectLst/>
                <a:latin typeface="PingFang SC"/>
              </a:rPr>
              <a:t>：匹配值，相当于</a:t>
            </a:r>
            <a:r>
              <a:rPr lang="en-US" altLang="zh-CN" b="1" i="0" dirty="0">
                <a:effectLst/>
                <a:latin typeface="PingFang SC"/>
              </a:rPr>
              <a:t>===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toEqual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(value)</a:t>
            </a:r>
            <a:r>
              <a:rPr lang="zh-CN" altLang="en-US" b="1" i="0" dirty="0">
                <a:effectLst/>
                <a:latin typeface="PingFang SC"/>
              </a:rPr>
              <a:t>：匹配值，只匹配内容不匹配引用，可以用于引用类型的匹配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toBeTruthy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()</a:t>
            </a:r>
            <a:r>
              <a:rPr lang="zh-CN" altLang="en-US" b="1" i="0" dirty="0">
                <a:effectLst/>
                <a:latin typeface="PingFang SC"/>
              </a:rPr>
              <a:t>：匹配结果为</a:t>
            </a:r>
            <a:r>
              <a:rPr lang="en-US" altLang="zh-CN" b="1" i="0" dirty="0">
                <a:effectLst/>
                <a:latin typeface="PingFang SC"/>
              </a:rPr>
              <a:t>true</a:t>
            </a:r>
            <a:r>
              <a:rPr lang="zh-CN" altLang="en-US" b="1" i="0" dirty="0">
                <a:effectLst/>
                <a:latin typeface="PingFang SC"/>
              </a:rPr>
              <a:t>的值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toBeFalsy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()</a:t>
            </a:r>
            <a:r>
              <a:rPr lang="zh-CN" altLang="en-US" b="1" i="0" dirty="0">
                <a:effectLst/>
                <a:latin typeface="PingFang SC"/>
              </a:rPr>
              <a:t>：匹配结果为</a:t>
            </a:r>
            <a:r>
              <a:rPr lang="en-US" altLang="zh-CN" b="1" i="0" dirty="0">
                <a:effectLst/>
                <a:latin typeface="PingFang SC"/>
              </a:rPr>
              <a:t>false</a:t>
            </a:r>
            <a:r>
              <a:rPr lang="zh-CN" altLang="en-US" b="1" i="0" dirty="0">
                <a:effectLst/>
                <a:latin typeface="PingFang SC"/>
              </a:rPr>
              <a:t>的值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toMatchObject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(object)</a:t>
            </a:r>
            <a:r>
              <a:rPr lang="zh-CN" altLang="en-US" b="1" i="0" dirty="0">
                <a:effectLst/>
                <a:latin typeface="PingFang SC"/>
              </a:rPr>
              <a:t>：匹配对象</a:t>
            </a:r>
            <a:r>
              <a:rPr lang="en-US" altLang="zh-CN" b="1" i="0" dirty="0">
                <a:effectLst/>
                <a:latin typeface="PingFang SC"/>
              </a:rPr>
              <a:t>/</a:t>
            </a:r>
            <a:r>
              <a:rPr lang="zh-CN" altLang="en-US" b="1" i="0" dirty="0">
                <a:effectLst/>
                <a:latin typeface="PingFang SC"/>
              </a:rPr>
              <a:t>数组是</a:t>
            </a:r>
            <a:r>
              <a:rPr lang="en-US" altLang="zh-CN" b="1" i="0" dirty="0">
                <a:effectLst/>
                <a:latin typeface="PingFang SC"/>
              </a:rPr>
              <a:t>	</a:t>
            </a:r>
            <a:r>
              <a:rPr lang="zh-CN" altLang="en-US" b="1" i="0" dirty="0">
                <a:effectLst/>
                <a:latin typeface="PingFang SC"/>
              </a:rPr>
              <a:t>否属于子集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toMatch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regexpOrString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)</a:t>
            </a:r>
            <a:r>
              <a:rPr lang="zh-CN" altLang="en-US" b="1" i="0" dirty="0">
                <a:effectLst/>
                <a:latin typeface="PingFang SC"/>
              </a:rPr>
              <a:t>：检查字符串是否匹配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  <a:r>
              <a:rPr lang="en-US" altLang="zh-CN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toContain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(item)</a:t>
            </a:r>
            <a:r>
              <a:rPr lang="zh-CN" altLang="en-US" b="1" dirty="0">
                <a:latin typeface="PingFang SC"/>
              </a:rPr>
              <a:t>：匹配数组</a:t>
            </a:r>
            <a:r>
              <a:rPr lang="en-US" altLang="zh-CN" b="1" dirty="0">
                <a:latin typeface="PingFang SC"/>
              </a:rPr>
              <a:t>/Set/</a:t>
            </a:r>
            <a:r>
              <a:rPr lang="zh-CN" altLang="en-US" b="1" dirty="0">
                <a:latin typeface="PingFang SC"/>
              </a:rPr>
              <a:t>字符串中是否包含</a:t>
            </a:r>
            <a:r>
              <a:rPr lang="en-US" altLang="zh-CN" b="1" dirty="0">
                <a:latin typeface="PingFang SC"/>
              </a:rPr>
              <a:t>item</a:t>
            </a:r>
          </a:p>
          <a:p>
            <a:pPr>
              <a:lnSpc>
                <a:spcPts val="3200"/>
              </a:lnSpc>
            </a:pP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 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 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</a:p>
          <a:p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1495B6C-37C2-4957-8C89-4F1044F596BE}"/>
              </a:ext>
            </a:extLst>
          </p:cNvPr>
          <p:cNvSpPr txBox="1">
            <a:spLocks/>
          </p:cNvSpPr>
          <p:nvPr/>
        </p:nvSpPr>
        <p:spPr>
          <a:xfrm>
            <a:off x="838199" y="40847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断言对象的常用匹配器</a:t>
            </a:r>
          </a:p>
        </p:txBody>
      </p:sp>
    </p:spTree>
    <p:extLst>
      <p:ext uri="{BB962C8B-B14F-4D97-AF65-F5344CB8AC3E}">
        <p14:creationId xmlns:p14="http://schemas.microsoft.com/office/powerpoint/2010/main" val="204857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6C14E-D49F-44CB-90E4-2429EA02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82616"/>
            <a:ext cx="5257800" cy="37545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DCDCAA"/>
                </a:solidFill>
                <a:latin typeface="Consolas" panose="020B0609020204030204" pitchFamily="49" charset="0"/>
                <a:ea typeface="+mn-ea"/>
                <a:cs typeface="+mn-cs"/>
              </a:rPr>
              <a:t>Jest</a:t>
            </a:r>
            <a:r>
              <a:rPr lang="zh-CN" altLang="en-US" sz="1800" dirty="0">
                <a:solidFill>
                  <a:srgbClr val="DCDCAA"/>
                </a:solidFill>
                <a:latin typeface="Consolas" panose="020B0609020204030204" pitchFamily="49" charset="0"/>
                <a:ea typeface="+mn-ea"/>
                <a:cs typeface="+mn-cs"/>
              </a:rPr>
              <a:t>提供的异步测试方法如下：</a:t>
            </a:r>
            <a:endParaRPr lang="en-US" altLang="zh-CN" sz="1800" dirty="0">
              <a:solidFill>
                <a:srgbClr val="DCDCAA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使用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done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方法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使用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Promise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对象 直接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return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return + resolves / rejects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写法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使用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async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awiat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7C741F-C191-4106-9FDA-35D0EE688231}"/>
              </a:ext>
            </a:extLst>
          </p:cNvPr>
          <p:cNvSpPr txBox="1"/>
          <p:nvPr/>
        </p:nvSpPr>
        <p:spPr>
          <a:xfrm>
            <a:off x="838200" y="1582616"/>
            <a:ext cx="4753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错误写法：</a:t>
            </a:r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测试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featchData1'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featchData1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测试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中是否包含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code: 200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lvl="2"/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code: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altLang="zh-CN" dirty="0"/>
          </a:p>
          <a:p>
            <a:r>
              <a:rPr lang="zh-CN" altLang="en-US" dirty="0"/>
              <a:t>直接这样写，测试用例会直接通过，不会等待请求结束，因此会得到错误的测试结果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34CC7C-E01E-4AD9-9C0B-D62042D562B9}"/>
              </a:ext>
            </a:extLst>
          </p:cNvPr>
          <p:cNvSpPr txBox="1"/>
          <p:nvPr/>
        </p:nvSpPr>
        <p:spPr>
          <a:xfrm>
            <a:off x="1019908" y="5673969"/>
            <a:ext cx="1015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Tips</a:t>
            </a:r>
            <a:r>
              <a:rPr lang="zh-CN" altLang="en-US" dirty="0"/>
              <a:t>：在测试请求错误时，如果请求是正确的，那么就不会执行到</a:t>
            </a:r>
            <a:r>
              <a:rPr lang="en-US" altLang="zh-CN" dirty="0"/>
              <a:t>catch</a:t>
            </a:r>
            <a:r>
              <a:rPr lang="zh-CN" altLang="en-US" dirty="0"/>
              <a:t>错误的程序中，</a:t>
            </a:r>
            <a:r>
              <a:rPr lang="en-US" altLang="zh-CN" dirty="0"/>
              <a:t>jest</a:t>
            </a:r>
            <a:r>
              <a:rPr lang="zh-CN" altLang="en-US" dirty="0"/>
              <a:t>提供了</a:t>
            </a:r>
            <a:endParaRPr lang="en-US" altLang="zh-CN" dirty="0"/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assertions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/>
              <a:t>来确保只能执行一次断言</a:t>
            </a:r>
            <a:r>
              <a:rPr lang="en-US" altLang="zh-CN" dirty="0"/>
              <a:t>;</a:t>
            </a:r>
            <a:r>
              <a:rPr lang="en-US" altLang="zh-CN" dirty="0" err="1"/>
              <a:t>todo</a:t>
            </a:r>
            <a:r>
              <a:rPr lang="zh-CN" altLang="en-US" dirty="0"/>
              <a:t>错误案例演示</a:t>
            </a:r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512B639-27B1-4003-B3DE-513DAB267A1A}"/>
              </a:ext>
            </a:extLst>
          </p:cNvPr>
          <p:cNvSpPr txBox="1">
            <a:spLocks/>
          </p:cNvSpPr>
          <p:nvPr/>
        </p:nvSpPr>
        <p:spPr>
          <a:xfrm>
            <a:off x="838200" y="38184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测试异步代码</a:t>
            </a:r>
          </a:p>
        </p:txBody>
      </p:sp>
    </p:spTree>
    <p:extLst>
      <p:ext uri="{BB962C8B-B14F-4D97-AF65-F5344CB8AC3E}">
        <p14:creationId xmlns:p14="http://schemas.microsoft.com/office/powerpoint/2010/main" val="96948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6E0BB49-5F82-4BAA-B6DA-3CD77B99ACFD}"/>
              </a:ext>
            </a:extLst>
          </p:cNvPr>
          <p:cNvSpPr txBox="1"/>
          <p:nvPr/>
        </p:nvSpPr>
        <p:spPr>
          <a:xfrm>
            <a:off x="980661" y="1294826"/>
            <a:ext cx="4121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beforeAll</a:t>
            </a:r>
            <a:r>
              <a:rPr lang="en-US" altLang="zh-CN" dirty="0"/>
              <a:t> </a:t>
            </a:r>
            <a:r>
              <a:rPr lang="zh-CN" altLang="en-US" dirty="0"/>
              <a:t>钩子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beforeEach</a:t>
            </a:r>
            <a:r>
              <a:rPr lang="en-US" altLang="zh-CN" dirty="0"/>
              <a:t> </a:t>
            </a:r>
            <a:r>
              <a:rPr lang="zh-CN" altLang="en-US" dirty="0"/>
              <a:t>钩子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afterEach</a:t>
            </a:r>
            <a:r>
              <a:rPr lang="en-US" altLang="zh-CN" dirty="0"/>
              <a:t> </a:t>
            </a:r>
            <a:r>
              <a:rPr lang="zh-CN" altLang="en-US" dirty="0"/>
              <a:t>钩子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afterAll</a:t>
            </a:r>
            <a:r>
              <a:rPr lang="en-US" altLang="zh-CN" dirty="0"/>
              <a:t> </a:t>
            </a:r>
            <a:r>
              <a:rPr lang="zh-CN" altLang="en-US" dirty="0"/>
              <a:t>钩子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7F2AB56B-2707-4EE2-A026-552F5AD4718C}"/>
              </a:ext>
            </a:extLst>
          </p:cNvPr>
          <p:cNvSpPr/>
          <p:nvPr/>
        </p:nvSpPr>
        <p:spPr>
          <a:xfrm>
            <a:off x="1086678" y="4028661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文件内 </a:t>
            </a:r>
            <a:r>
              <a:rPr lang="en-US" altLang="zh-CN" dirty="0" err="1"/>
              <a:t>beforeAll</a:t>
            </a:r>
            <a:r>
              <a:rPr lang="en-US" altLang="zh-CN" dirty="0"/>
              <a:t> </a:t>
            </a:r>
          </a:p>
        </p:txBody>
      </p:sp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19DC7929-27A7-45A4-ADED-CBE25B7646FD}"/>
              </a:ext>
            </a:extLst>
          </p:cNvPr>
          <p:cNvSpPr/>
          <p:nvPr/>
        </p:nvSpPr>
        <p:spPr>
          <a:xfrm>
            <a:off x="3061252" y="4035287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describe </a:t>
            </a:r>
            <a:r>
              <a:rPr lang="en-US" altLang="zh-CN" dirty="0" err="1"/>
              <a:t>beforeAll</a:t>
            </a:r>
            <a:r>
              <a:rPr lang="en-US" altLang="zh-CN" dirty="0"/>
              <a:t> </a:t>
            </a:r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D80F189E-C1F2-4E34-9AB7-1A2A8A806221}"/>
              </a:ext>
            </a:extLst>
          </p:cNvPr>
          <p:cNvSpPr/>
          <p:nvPr/>
        </p:nvSpPr>
        <p:spPr>
          <a:xfrm>
            <a:off x="5102087" y="4035287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文件内 </a:t>
            </a:r>
            <a:r>
              <a:rPr lang="en-US" altLang="zh-CN" dirty="0" err="1"/>
              <a:t>beforeEach</a:t>
            </a:r>
            <a:r>
              <a:rPr lang="en-US" altLang="zh-CN" dirty="0"/>
              <a:t> </a:t>
            </a:r>
          </a:p>
        </p:txBody>
      </p:sp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45D06435-49B8-4F51-8E20-567B7D0E8133}"/>
              </a:ext>
            </a:extLst>
          </p:cNvPr>
          <p:cNvSpPr/>
          <p:nvPr/>
        </p:nvSpPr>
        <p:spPr>
          <a:xfrm>
            <a:off x="7242313" y="4035287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describe</a:t>
            </a:r>
            <a:r>
              <a:rPr lang="zh-CN" altLang="en-US" dirty="0"/>
              <a:t> </a:t>
            </a:r>
            <a:r>
              <a:rPr lang="en-US" altLang="zh-CN" dirty="0" err="1"/>
              <a:t>beforeEach</a:t>
            </a:r>
            <a:r>
              <a:rPr lang="en-US" altLang="zh-CN" dirty="0"/>
              <a:t> </a:t>
            </a: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FD4FE7A0-9BC3-41A3-B1BC-5FED63EF25BE}"/>
              </a:ext>
            </a:extLst>
          </p:cNvPr>
          <p:cNvSpPr/>
          <p:nvPr/>
        </p:nvSpPr>
        <p:spPr>
          <a:xfrm>
            <a:off x="1086678" y="5128592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describe</a:t>
            </a:r>
            <a:r>
              <a:rPr lang="zh-CN" altLang="en-US" dirty="0"/>
              <a:t> </a:t>
            </a:r>
            <a:r>
              <a:rPr lang="en-US" altLang="zh-CN" dirty="0" err="1"/>
              <a:t>afterEach</a:t>
            </a:r>
            <a:r>
              <a:rPr lang="en-US" altLang="zh-CN" dirty="0"/>
              <a:t> </a:t>
            </a:r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A3F515BC-41C0-4278-B43E-D643CFBBEF65}"/>
              </a:ext>
            </a:extLst>
          </p:cNvPr>
          <p:cNvSpPr/>
          <p:nvPr/>
        </p:nvSpPr>
        <p:spPr>
          <a:xfrm>
            <a:off x="3061252" y="5128592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文件内</a:t>
            </a:r>
            <a:r>
              <a:rPr lang="zh-CN" altLang="en-US" dirty="0"/>
              <a:t> </a:t>
            </a:r>
            <a:r>
              <a:rPr lang="en-US" altLang="zh-CN" dirty="0" err="1"/>
              <a:t>afterEach</a:t>
            </a:r>
            <a:r>
              <a:rPr lang="en-US" altLang="zh-CN" dirty="0"/>
              <a:t> </a:t>
            </a:r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id="{270D83EE-0914-4D7A-B218-0527ACC35B3B}"/>
              </a:ext>
            </a:extLst>
          </p:cNvPr>
          <p:cNvSpPr/>
          <p:nvPr/>
        </p:nvSpPr>
        <p:spPr>
          <a:xfrm>
            <a:off x="5102087" y="5188801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describe </a:t>
            </a:r>
            <a:r>
              <a:rPr lang="en-US" altLang="zh-CN" dirty="0" err="1"/>
              <a:t>afterAll</a:t>
            </a:r>
            <a:r>
              <a:rPr lang="en-US" altLang="zh-CN" dirty="0"/>
              <a:t> </a:t>
            </a:r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6C598BEF-56EC-476C-86F7-224DE9643781}"/>
              </a:ext>
            </a:extLst>
          </p:cNvPr>
          <p:cNvSpPr/>
          <p:nvPr/>
        </p:nvSpPr>
        <p:spPr>
          <a:xfrm>
            <a:off x="7242313" y="5188801"/>
            <a:ext cx="1669774" cy="68306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文件内 </a:t>
            </a:r>
            <a:r>
              <a:rPr lang="en-US" altLang="zh-CN" dirty="0" err="1"/>
              <a:t>afterAll</a:t>
            </a:r>
            <a:r>
              <a:rPr lang="en-US" altLang="zh-CN" dirty="0"/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5B8AE1-E78D-4B35-A34A-2D7BD1E34CA8}"/>
              </a:ext>
            </a:extLst>
          </p:cNvPr>
          <p:cNvSpPr txBox="1"/>
          <p:nvPr/>
        </p:nvSpPr>
        <p:spPr>
          <a:xfrm>
            <a:off x="5474842" y="2564080"/>
            <a:ext cx="3534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describe</a:t>
            </a:r>
            <a:r>
              <a:rPr lang="en-US" altLang="zh-CN" dirty="0"/>
              <a:t> </a:t>
            </a:r>
            <a:r>
              <a:rPr lang="zh-CN" altLang="en-US" dirty="0"/>
              <a:t>块中也有提供以上钩子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他们的执行顺序是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1EA11EFF-1B36-4CCE-AC1D-DF7EB6EA5DE2}"/>
              </a:ext>
            </a:extLst>
          </p:cNvPr>
          <p:cNvSpPr txBox="1">
            <a:spLocks/>
          </p:cNvSpPr>
          <p:nvPr/>
        </p:nvSpPr>
        <p:spPr>
          <a:xfrm>
            <a:off x="980661" y="37978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钩子函数</a:t>
            </a:r>
          </a:p>
        </p:txBody>
      </p:sp>
    </p:spTree>
    <p:extLst>
      <p:ext uri="{BB962C8B-B14F-4D97-AF65-F5344CB8AC3E}">
        <p14:creationId xmlns:p14="http://schemas.microsoft.com/office/powerpoint/2010/main" val="227413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D01453-1C73-41B3-BF9D-58708B2AF043}"/>
              </a:ext>
            </a:extLst>
          </p:cNvPr>
          <p:cNvSpPr txBox="1"/>
          <p:nvPr/>
        </p:nvSpPr>
        <p:spPr>
          <a:xfrm>
            <a:off x="838200" y="1395551"/>
            <a:ext cx="9501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通常在做</a:t>
            </a:r>
            <a:r>
              <a:rPr lang="en-US" altLang="zh-CN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测试时，存在数据交互时，如果去等待接口请求请求真实数据，会花费大量时间成本，这时，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提供的模拟数据的功能就能起到很大作用</a:t>
            </a:r>
          </a:p>
          <a:p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函数可以在你测试实际代码的时候，捕获对函数的调用以及参数和返回值等，也可以用于模拟一些数据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AA53D8-21EF-4E56-9348-261B3C138847}"/>
              </a:ext>
            </a:extLst>
          </p:cNvPr>
          <p:cNvSpPr txBox="1"/>
          <p:nvPr/>
        </p:nvSpPr>
        <p:spPr>
          <a:xfrm>
            <a:off x="838200" y="2851743"/>
            <a:ext cx="9501808" cy="332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/>
                </a:solidFill>
              </a:rPr>
              <a:t>jest.fn</a:t>
            </a:r>
            <a:r>
              <a:rPr lang="en-US" altLang="zh-CN" dirty="0">
                <a:solidFill>
                  <a:schemeClr val="accent1"/>
                </a:solidFill>
              </a:rPr>
              <a:t>()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zh-CN" altLang="en-US" dirty="0"/>
              <a:t>使用 </a:t>
            </a:r>
            <a:r>
              <a:rPr lang="en-US" altLang="zh-CN" dirty="0"/>
              <a:t>jest </a:t>
            </a:r>
            <a:r>
              <a:rPr lang="zh-CN" altLang="en-US" dirty="0"/>
              <a:t>模拟一个函数，可以传入一个函数生成带逻辑的函数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/>
                </a:solidFill>
              </a:rPr>
              <a:t>.</a:t>
            </a:r>
            <a:r>
              <a:rPr lang="en-US" altLang="zh-CN" dirty="0" err="1">
                <a:solidFill>
                  <a:schemeClr val="accent1"/>
                </a:solidFill>
              </a:rPr>
              <a:t>mockReturnValueOnce</a:t>
            </a:r>
            <a:r>
              <a:rPr lang="en-US" altLang="zh-CN" dirty="0">
                <a:solidFill>
                  <a:schemeClr val="accent1"/>
                </a:solidFill>
              </a:rPr>
              <a:t>() </a:t>
            </a:r>
            <a:r>
              <a:rPr lang="zh-CN" altLang="en-US" dirty="0"/>
              <a:t>设置调用一次函数的返回值，设置几个就是几次，相同功能的有 </a:t>
            </a:r>
            <a:r>
              <a:rPr lang="en-US" altLang="zh-CN" dirty="0">
                <a:solidFill>
                  <a:schemeClr val="accent1"/>
                </a:solidFill>
              </a:rPr>
              <a:t>.</a:t>
            </a:r>
            <a:r>
              <a:rPr lang="en-US" altLang="zh-CN" dirty="0" err="1">
                <a:solidFill>
                  <a:schemeClr val="accent1"/>
                </a:solidFill>
              </a:rPr>
              <a:t>mockImplementationOnce</a:t>
            </a:r>
            <a:r>
              <a:rPr lang="en-US" altLang="zh-CN" dirty="0">
                <a:solidFill>
                  <a:schemeClr val="accent1"/>
                </a:solidFill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</a:rPr>
              <a:t>fn</a:t>
            </a:r>
            <a:r>
              <a:rPr lang="en-US" altLang="zh-CN" dirty="0">
                <a:solidFill>
                  <a:schemeClr val="accent1"/>
                </a:solidFill>
              </a:rPr>
              <a:t>) </a:t>
            </a:r>
            <a:r>
              <a:rPr lang="zh-CN" altLang="en-US" dirty="0"/>
              <a:t>，内部接受一个函数，更加灵活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/>
                </a:solidFill>
              </a:rPr>
              <a:t>.</a:t>
            </a:r>
            <a:r>
              <a:rPr lang="en-US" altLang="zh-CN" dirty="0" err="1">
                <a:solidFill>
                  <a:schemeClr val="accent1"/>
                </a:solidFill>
              </a:rPr>
              <a:t>mockReturnValue</a:t>
            </a:r>
            <a:r>
              <a:rPr lang="en-US" altLang="zh-CN" dirty="0">
                <a:solidFill>
                  <a:schemeClr val="accent1"/>
                </a:solidFill>
              </a:rPr>
              <a:t>() </a:t>
            </a:r>
            <a:r>
              <a:rPr lang="zh-CN" altLang="en-US" dirty="0"/>
              <a:t>设置调用函数的返回值，</a:t>
            </a:r>
            <a:r>
              <a:rPr lang="en-US" altLang="zh-CN" dirty="0">
                <a:solidFill>
                  <a:schemeClr val="accent1"/>
                </a:solidFill>
              </a:rPr>
              <a:t>. </a:t>
            </a:r>
            <a:r>
              <a:rPr lang="en-US" altLang="zh-CN" dirty="0" err="1">
                <a:solidFill>
                  <a:schemeClr val="accent1"/>
                </a:solidFill>
              </a:rPr>
              <a:t>mockReturnValueOnce</a:t>
            </a:r>
            <a:r>
              <a:rPr lang="en-US" altLang="zh-CN" dirty="0">
                <a:solidFill>
                  <a:schemeClr val="accent1"/>
                </a:solidFill>
              </a:rPr>
              <a:t> (</a:t>
            </a:r>
            <a:r>
              <a:rPr lang="en-US" altLang="zh-CN" dirty="0" err="1">
                <a:solidFill>
                  <a:schemeClr val="accent1"/>
                </a:solidFill>
              </a:rPr>
              <a:t>fn</a:t>
            </a:r>
            <a:r>
              <a:rPr lang="en-US" altLang="zh-CN" dirty="0">
                <a:solidFill>
                  <a:schemeClr val="accent1"/>
                </a:solidFill>
              </a:rPr>
              <a:t>)</a:t>
            </a:r>
            <a:r>
              <a:rPr lang="zh-CN" altLang="en-US" dirty="0"/>
              <a:t>同上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 </a:t>
            </a:r>
            <a:r>
              <a:rPr lang="en-US" altLang="zh-CN" dirty="0"/>
              <a:t>jest </a:t>
            </a:r>
            <a:r>
              <a:rPr lang="zh-CN" altLang="en-US" dirty="0"/>
              <a:t>生成的模拟函数 都有 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Source Code Pro"/>
              </a:rPr>
              <a:t>.mock</a:t>
            </a:r>
            <a:r>
              <a:rPr lang="zh-CN" altLang="en-US" b="0" i="0" dirty="0">
                <a:effectLst/>
                <a:latin typeface="Source Code Pro"/>
              </a:rPr>
              <a:t>属性</a:t>
            </a:r>
            <a:r>
              <a:rPr lang="en-US" altLang="zh-CN" b="0" i="0" dirty="0">
                <a:effectLst/>
                <a:latin typeface="Source Code Pro"/>
              </a:rPr>
              <a:t>;</a:t>
            </a:r>
            <a:r>
              <a:rPr lang="en-US" altLang="zh-CN" b="0" i="0" dirty="0">
                <a:solidFill>
                  <a:schemeClr val="accent3"/>
                </a:solidFill>
                <a:effectLst/>
                <a:latin typeface="Source Code Pro"/>
              </a:rPr>
              <a:t> </a:t>
            </a:r>
            <a:r>
              <a:rPr lang="zh-CN" altLang="en-US" b="0" i="0" dirty="0">
                <a:effectLst/>
                <a:latin typeface="Source Code Pro"/>
              </a:rPr>
              <a:t>提供了相关的属性来某个函数是否成功调用等等功能</a:t>
            </a:r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1EB2779-0399-45E5-9076-9A5624489D3F}"/>
              </a:ext>
            </a:extLst>
          </p:cNvPr>
          <p:cNvSpPr txBox="1">
            <a:spLocks/>
          </p:cNvSpPr>
          <p:nvPr/>
        </p:nvSpPr>
        <p:spPr>
          <a:xfrm>
            <a:off x="838200" y="35315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14584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2E51F7B-CA44-4BC7-8926-8E03B1D394BC}"/>
              </a:ext>
            </a:extLst>
          </p:cNvPr>
          <p:cNvSpPr txBox="1">
            <a:spLocks/>
          </p:cNvSpPr>
          <p:nvPr/>
        </p:nvSpPr>
        <p:spPr>
          <a:xfrm>
            <a:off x="1393638" y="272873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Vue-jest-demo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3553556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C422-B27E-4F62-836F-CBE3F81E2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1623"/>
            <a:ext cx="10087708" cy="307105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 中 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 --watch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，可以监控所有文件变化，文件更改就可以自动重新测试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–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可以生成一个基础的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配置文件，可在配置文件中修改基础配置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–coverage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可将测试覆盖率信息输出为报告，会生成测试覆盖率的详细信息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11111"/>
                </a:solidFill>
                <a:latin typeface="Courier New" panose="02070309020205020404" pitchFamily="49" charset="0"/>
              </a:rPr>
              <a:t>	</a:t>
            </a:r>
            <a:endParaRPr lang="en-US" altLang="zh-CN" dirty="0">
              <a:solidFill>
                <a:srgbClr val="353535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F38EB8E-B77A-4D79-96D5-C860AB55D0A9}"/>
              </a:ext>
            </a:extLst>
          </p:cNvPr>
          <p:cNvSpPr txBox="1">
            <a:spLocks/>
          </p:cNvSpPr>
          <p:nvPr/>
        </p:nvSpPr>
        <p:spPr>
          <a:xfrm>
            <a:off x="838200" y="51308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Jest 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命令行功能介绍</a:t>
            </a:r>
          </a:p>
        </p:txBody>
      </p:sp>
    </p:spTree>
    <p:extLst>
      <p:ext uri="{BB962C8B-B14F-4D97-AF65-F5344CB8AC3E}">
        <p14:creationId xmlns:p14="http://schemas.microsoft.com/office/powerpoint/2010/main" val="231133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E171BC4-8549-48DC-9082-1037E5E20CF4}"/>
              </a:ext>
            </a:extLst>
          </p:cNvPr>
          <p:cNvSpPr txBox="1"/>
          <p:nvPr/>
        </p:nvSpPr>
        <p:spPr>
          <a:xfrm>
            <a:off x="6987128" y="1373912"/>
            <a:ext cx="4431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原理：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1.runner.js </a:t>
            </a:r>
            <a:r>
              <a:rPr lang="zh-CN" altLang="en-US" dirty="0"/>
              <a:t>引入依赖</a:t>
            </a:r>
            <a:r>
              <a:rPr lang="en-US" altLang="zh-CN" dirty="0"/>
              <a:t>/</a:t>
            </a:r>
            <a:r>
              <a:rPr lang="zh-CN" altLang="en-US" dirty="0"/>
              <a:t>浏览器内核运行脚本</a:t>
            </a:r>
            <a:endParaRPr lang="en-US" altLang="zh-CN" dirty="0"/>
          </a:p>
          <a:p>
            <a:r>
              <a:rPr lang="en-US" altLang="zh-CN" dirty="0"/>
              <a:t>2.nightwatch.js</a:t>
            </a:r>
            <a:r>
              <a:rPr lang="zh-CN" altLang="en-US" dirty="0"/>
              <a:t>在后台打开一个</a:t>
            </a:r>
            <a:r>
              <a:rPr lang="en-US" altLang="zh-CN" dirty="0"/>
              <a:t>java</a:t>
            </a:r>
            <a:r>
              <a:rPr lang="zh-CN" altLang="en-US" dirty="0"/>
              <a:t>进程，用于操作浏览器</a:t>
            </a:r>
            <a:endParaRPr lang="en-US" altLang="zh-CN" dirty="0"/>
          </a:p>
          <a:p>
            <a:r>
              <a:rPr lang="en-US" altLang="zh-CN" dirty="0"/>
              <a:t>3.Java</a:t>
            </a:r>
            <a:r>
              <a:rPr lang="zh-CN" altLang="en-US" dirty="0"/>
              <a:t>进程收到脚本的指令</a:t>
            </a:r>
            <a:endParaRPr lang="en-US" altLang="zh-CN" dirty="0"/>
          </a:p>
          <a:p>
            <a:r>
              <a:rPr lang="en-US" altLang="zh-CN" dirty="0"/>
              <a:t>4.Java</a:t>
            </a:r>
            <a:r>
              <a:rPr lang="zh-CN" altLang="en-US" dirty="0"/>
              <a:t>进程操作浏览器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C66453-DA21-473B-B54B-5AABB78BD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54" y="1961493"/>
            <a:ext cx="5978984" cy="29350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F70857-F498-44B3-9C34-B813A5C173B7}"/>
              </a:ext>
            </a:extLst>
          </p:cNvPr>
          <p:cNvSpPr txBox="1"/>
          <p:nvPr/>
        </p:nvSpPr>
        <p:spPr>
          <a:xfrm>
            <a:off x="6987128" y="4308926"/>
            <a:ext cx="491234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安装</a:t>
            </a:r>
            <a:r>
              <a:rPr lang="en-US" altLang="zh-CN" sz="1600" dirty="0" err="1"/>
              <a:t>nightwatch</a:t>
            </a:r>
            <a:r>
              <a:rPr lang="en-US" altLang="zh-CN" sz="1600" dirty="0"/>
              <a:t> </a:t>
            </a:r>
          </a:p>
          <a:p>
            <a:r>
              <a:rPr lang="zh-CN" altLang="en-US" sz="1600" dirty="0"/>
              <a:t>安装</a:t>
            </a:r>
            <a:r>
              <a:rPr lang="en-US" altLang="zh-CN" sz="1600" dirty="0" err="1"/>
              <a:t>webdriver</a:t>
            </a:r>
            <a:r>
              <a:rPr lang="en-US" altLang="zh-CN" sz="1600" dirty="0"/>
              <a:t> --  </a:t>
            </a:r>
            <a:r>
              <a:rPr lang="en-US" altLang="zh-CN" sz="1600" dirty="0" err="1"/>
              <a:t>chromedriver</a:t>
            </a:r>
            <a:r>
              <a:rPr lang="en-US" altLang="zh-CN" sz="1600" dirty="0"/>
              <a:t> </a:t>
            </a:r>
          </a:p>
          <a:p>
            <a:pPr lvl="1"/>
            <a:r>
              <a:rPr lang="zh-CN" altLang="en-US" sz="1400" dirty="0"/>
              <a:t>关于</a:t>
            </a:r>
            <a:r>
              <a:rPr lang="en-US" altLang="zh-CN" sz="1400" dirty="0"/>
              <a:t>Selenium Server</a:t>
            </a:r>
          </a:p>
          <a:p>
            <a:pPr lvl="1"/>
            <a:r>
              <a:rPr lang="zh-CN" altLang="en-US" sz="1400" dirty="0"/>
              <a:t>有点类似与</a:t>
            </a:r>
            <a:r>
              <a:rPr lang="en-US" altLang="zh-CN" sz="1400" dirty="0" err="1"/>
              <a:t>nginx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nightwath</a:t>
            </a:r>
            <a:r>
              <a:rPr lang="en-US" altLang="zh-CN" sz="1400" dirty="0"/>
              <a:t> </a:t>
            </a:r>
            <a:r>
              <a:rPr lang="zh-CN" altLang="en-US" sz="1400" dirty="0"/>
              <a:t>自己不能直接去调起浏览器，特别是当前市场上的很多浏览器，</a:t>
            </a:r>
            <a:r>
              <a:rPr lang="en-US" altLang="zh-CN" sz="1400" dirty="0" err="1"/>
              <a:t>nightwatch</a:t>
            </a:r>
            <a:r>
              <a:rPr lang="zh-CN" altLang="en-US" sz="1400" dirty="0"/>
              <a:t>通过它来对接各个浏览器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r>
              <a:rPr lang="zh-CN" altLang="en-US" sz="1600" b="0" i="0" dirty="0">
                <a:effectLst/>
                <a:latin typeface="-apple-system"/>
              </a:rPr>
              <a:t>运行 </a:t>
            </a:r>
            <a:r>
              <a:rPr lang="en-US" altLang="zh-CN" sz="1600" b="0" i="0" dirty="0" err="1">
                <a:effectLst/>
                <a:latin typeface="-apple-system"/>
              </a:rPr>
              <a:t>nightwatch</a:t>
            </a:r>
            <a:r>
              <a:rPr lang="en-US" altLang="zh-CN" sz="1600" b="0" i="0" dirty="0">
                <a:effectLst/>
                <a:latin typeface="-apple-system"/>
              </a:rPr>
              <a:t> </a:t>
            </a:r>
            <a:r>
              <a:rPr lang="zh-CN" altLang="en-US" sz="1600" dirty="0">
                <a:latin typeface="-apple-system"/>
              </a:rPr>
              <a:t>会自动创建</a:t>
            </a:r>
            <a:r>
              <a:rPr lang="en-US" altLang="zh-CN" sz="1600" b="0" i="0" dirty="0">
                <a:effectLst/>
                <a:latin typeface="-apple-system"/>
              </a:rPr>
              <a:t>nightwatch.conf.js</a:t>
            </a:r>
            <a:r>
              <a:rPr lang="zh-CN" altLang="en-US" sz="1600" b="0" i="0" dirty="0">
                <a:effectLst/>
                <a:latin typeface="-apple-system"/>
              </a:rPr>
              <a:t>，修改测试文件配置</a:t>
            </a:r>
            <a:endParaRPr lang="en-US" altLang="zh-CN" sz="16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AE8E180-1A03-4ED5-B1E8-D7CCBCCB4E26}"/>
              </a:ext>
            </a:extLst>
          </p:cNvPr>
          <p:cNvSpPr txBox="1">
            <a:spLocks/>
          </p:cNvSpPr>
          <p:nvPr/>
        </p:nvSpPr>
        <p:spPr>
          <a:xfrm>
            <a:off x="773576" y="39463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e2e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功能测试</a:t>
            </a:r>
          </a:p>
        </p:txBody>
      </p:sp>
    </p:spTree>
    <p:extLst>
      <p:ext uri="{BB962C8B-B14F-4D97-AF65-F5344CB8AC3E}">
        <p14:creationId xmlns:p14="http://schemas.microsoft.com/office/powerpoint/2010/main" val="2822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3DDA2E-7E4F-46CE-AA6D-6F8EE054D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56227"/>
              </p:ext>
            </p:extLst>
          </p:nvPr>
        </p:nvGraphicFramePr>
        <p:xfrm>
          <a:off x="838200" y="1690688"/>
          <a:ext cx="10840277" cy="472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680">
                  <a:extLst>
                    <a:ext uri="{9D8B030D-6E8A-4147-A177-3AD203B41FA5}">
                      <a16:colId xmlns:a16="http://schemas.microsoft.com/office/drawing/2014/main" val="786331172"/>
                    </a:ext>
                  </a:extLst>
                </a:gridCol>
                <a:gridCol w="2287601">
                  <a:extLst>
                    <a:ext uri="{9D8B030D-6E8A-4147-A177-3AD203B41FA5}">
                      <a16:colId xmlns:a16="http://schemas.microsoft.com/office/drawing/2014/main" val="321026035"/>
                    </a:ext>
                  </a:extLst>
                </a:gridCol>
                <a:gridCol w="1399494">
                  <a:extLst>
                    <a:ext uri="{9D8B030D-6E8A-4147-A177-3AD203B41FA5}">
                      <a16:colId xmlns:a16="http://schemas.microsoft.com/office/drawing/2014/main" val="765639660"/>
                    </a:ext>
                  </a:extLst>
                </a:gridCol>
                <a:gridCol w="4941502">
                  <a:extLst>
                    <a:ext uri="{9D8B030D-6E8A-4147-A177-3AD203B41FA5}">
                      <a16:colId xmlns:a16="http://schemas.microsoft.com/office/drawing/2014/main" val="1787240359"/>
                    </a:ext>
                  </a:extLst>
                </a:gridCol>
              </a:tblGrid>
              <a:tr h="514119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 dirty="0">
                          <a:solidFill>
                            <a:srgbClr val="4F4F4F"/>
                          </a:solidFill>
                          <a:effectLst/>
                        </a:rPr>
                        <a:t>属性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类型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默认值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75404774"/>
                  </a:ext>
                </a:extLst>
              </a:tr>
              <a:tr h="624287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test_settings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定义所有测试环境的一个大对象，需要注意的是，一个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defined 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环境变量一般是必须的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168620312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webdriver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顾名思义，配置所有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web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驱动的地方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781246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src_folders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String | array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指定测试用例位置，这里如果没有定义，必须在运行时在命令行指定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96813843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selenium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配置</a:t>
                      </a:r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selenuim</a:t>
                      </a:r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 server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的地方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81295316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custom_commands_path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自定义命令的位置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8548127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custom_assertions_path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自定义断言的位置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17720709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page_objects_path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73382133"/>
                  </a:ext>
                </a:extLst>
              </a:tr>
              <a:tr h="76980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globals_path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外部全局模块的位置，该模块将作为属性全局变量在主客户端实例上加载并可供测试使用。全局变量也可以在</a:t>
                      </a:r>
                      <a:r>
                        <a:rPr lang="en-US" altLang="zh-CN" sz="1200" b="0" dirty="0" err="1">
                          <a:solidFill>
                            <a:srgbClr val="4F4F4F"/>
                          </a:solidFill>
                          <a:effectLst/>
                        </a:rPr>
                        <a:t>test_settings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环境中定义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/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覆盖。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89264744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B25A5C6E-F077-44B9-8B51-EC3702FE2982}"/>
              </a:ext>
            </a:extLst>
          </p:cNvPr>
          <p:cNvSpPr txBox="1">
            <a:spLocks/>
          </p:cNvSpPr>
          <p:nvPr/>
        </p:nvSpPr>
        <p:spPr>
          <a:xfrm>
            <a:off x="773576" y="39463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nightwatch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基本配置介绍</a:t>
            </a:r>
          </a:p>
        </p:txBody>
      </p:sp>
    </p:spTree>
    <p:extLst>
      <p:ext uri="{BB962C8B-B14F-4D97-AF65-F5344CB8AC3E}">
        <p14:creationId xmlns:p14="http://schemas.microsoft.com/office/powerpoint/2010/main" val="2137973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C5D6F75-DF65-454E-B234-6031D883D10D}"/>
              </a:ext>
            </a:extLst>
          </p:cNvPr>
          <p:cNvSpPr txBox="1">
            <a:spLocks/>
          </p:cNvSpPr>
          <p:nvPr/>
        </p:nvSpPr>
        <p:spPr>
          <a:xfrm>
            <a:off x="1393638" y="272873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3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nightwatch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-demo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3931235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BB01B77-C576-4C9B-9314-055866D4DC85}"/>
              </a:ext>
            </a:extLst>
          </p:cNvPr>
          <p:cNvSpPr txBox="1"/>
          <p:nvPr/>
        </p:nvSpPr>
        <p:spPr>
          <a:xfrm>
            <a:off x="636104" y="1925050"/>
            <a:ext cx="8640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jest</a:t>
            </a:r>
            <a:r>
              <a:rPr lang="zh-CN" altLang="en-US" dirty="0"/>
              <a:t>官方文档：</a:t>
            </a:r>
            <a:r>
              <a:rPr lang="en-US" altLang="zh-CN" dirty="0">
                <a:hlinkClick r:id="rId2"/>
              </a:rPr>
              <a:t>https://www.jestjs.cn/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vue</a:t>
            </a:r>
            <a:r>
              <a:rPr lang="en-US" altLang="zh-CN" dirty="0"/>
              <a:t>-jest </a:t>
            </a:r>
            <a:r>
              <a:rPr lang="zh-CN" altLang="en-US" dirty="0"/>
              <a:t>官方文档：</a:t>
            </a:r>
            <a:r>
              <a:rPr lang="en-US" altLang="zh-CN" dirty="0">
                <a:hlinkClick r:id="rId3"/>
              </a:rPr>
              <a:t>https://vue-test-utils.vuejs.org/zh/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nightwatch</a:t>
            </a:r>
            <a:r>
              <a:rPr lang="zh-CN" altLang="en-US" dirty="0"/>
              <a:t>官方文档：</a:t>
            </a:r>
            <a:r>
              <a:rPr lang="en-US" altLang="zh-CN" dirty="0">
                <a:hlinkClick r:id="rId4"/>
              </a:rPr>
              <a:t>https://nightwatchjs.org/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csdn</a:t>
            </a:r>
            <a:r>
              <a:rPr lang="zh-CN" altLang="en-US" dirty="0"/>
              <a:t>博客：</a:t>
            </a:r>
            <a:r>
              <a:rPr lang="en-US" altLang="zh-CN" dirty="0">
                <a:hlinkClick r:id="rId5"/>
              </a:rPr>
              <a:t>https://blog.csdn.net/Jsoning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6977AE6-8DCB-4A49-9DF4-CC644A84AF03}"/>
              </a:ext>
            </a:extLst>
          </p:cNvPr>
          <p:cNvSpPr txBox="1">
            <a:spLocks/>
          </p:cNvSpPr>
          <p:nvPr/>
        </p:nvSpPr>
        <p:spPr>
          <a:xfrm>
            <a:off x="636104" y="52452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参考文档</a:t>
            </a:r>
          </a:p>
        </p:txBody>
      </p:sp>
    </p:spTree>
    <p:extLst>
      <p:ext uri="{BB962C8B-B14F-4D97-AF65-F5344CB8AC3E}">
        <p14:creationId xmlns:p14="http://schemas.microsoft.com/office/powerpoint/2010/main" val="98812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EF90652-C58E-4D5D-BCC6-1F0BF369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51" y="649358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D7391-ECC4-49AC-BFCA-AD37D7A5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051" y="2184154"/>
            <a:ext cx="8946541" cy="371062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为什么要做自动化测试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单元测试框架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基础使用介绍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 + jest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在项目中的基础使用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端到端测试工具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nightwatch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的基础使用</a:t>
            </a:r>
          </a:p>
        </p:txBody>
      </p:sp>
    </p:spTree>
    <p:extLst>
      <p:ext uri="{BB962C8B-B14F-4D97-AF65-F5344CB8AC3E}">
        <p14:creationId xmlns:p14="http://schemas.microsoft.com/office/powerpoint/2010/main" val="1717958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C0E06-0194-4E1E-8266-F14CE726A69E}"/>
              </a:ext>
            </a:extLst>
          </p:cNvPr>
          <p:cNvSpPr txBox="1">
            <a:spLocks/>
          </p:cNvSpPr>
          <p:nvPr/>
        </p:nvSpPr>
        <p:spPr>
          <a:xfrm>
            <a:off x="1393638" y="272873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816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2C63DFC-0F1E-4BD0-9E9D-F11632AC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98" y="609601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</a:t>
            </a:r>
            <a:b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746D9-4092-410C-AAB8-0A1D97E2A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288" y="1979427"/>
            <a:ext cx="8946541" cy="4195481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zh-CN" altLang="en-US" dirty="0"/>
              <a:t>在接手上一个员工留下的任务之后，发现有很长一段代码功能不明确，不好处理，删了怕影响原来的功能</a:t>
            </a:r>
            <a:endParaRPr lang="en-US" altLang="zh-CN" dirty="0"/>
          </a:p>
          <a:p>
            <a:pPr>
              <a:lnSpc>
                <a:spcPts val="4800"/>
              </a:lnSpc>
            </a:pPr>
            <a:r>
              <a:rPr lang="en-US" altLang="zh-CN" dirty="0"/>
              <a:t>Bug</a:t>
            </a:r>
            <a:r>
              <a:rPr lang="zh-CN" altLang="en-US" dirty="0"/>
              <a:t>修复之后，给测试回归的时候发现改的代码对别的某个功能产生了影响</a:t>
            </a:r>
            <a:endParaRPr lang="en-US" altLang="zh-CN" dirty="0"/>
          </a:p>
          <a:p>
            <a:pPr>
              <a:lnSpc>
                <a:spcPts val="4800"/>
              </a:lnSpc>
            </a:pPr>
            <a:r>
              <a:rPr lang="zh-CN" altLang="en-US" dirty="0"/>
              <a:t>在使用某个公共组件的时候，发现需要添加功能，时间上不允许去仔细研究整个组件，对添加的功能有没有其他影响心里完全没底</a:t>
            </a:r>
          </a:p>
        </p:txBody>
      </p:sp>
    </p:spTree>
    <p:extLst>
      <p:ext uri="{BB962C8B-B14F-4D97-AF65-F5344CB8AC3E}">
        <p14:creationId xmlns:p14="http://schemas.microsoft.com/office/powerpoint/2010/main" val="289072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16179C-3916-4440-9345-D33B9133BF90}"/>
              </a:ext>
            </a:extLst>
          </p:cNvPr>
          <p:cNvSpPr/>
          <p:nvPr/>
        </p:nvSpPr>
        <p:spPr>
          <a:xfrm>
            <a:off x="983974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提高代码质量</a:t>
            </a:r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58F79-9F96-403E-B49E-A0A6DAF13D38}"/>
              </a:ext>
            </a:extLst>
          </p:cNvPr>
          <p:cNvSpPr/>
          <p:nvPr/>
        </p:nvSpPr>
        <p:spPr>
          <a:xfrm>
            <a:off x="4851952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更加准确的定位问题</a:t>
            </a:r>
            <a:endParaRPr lang="en-US" altLang="zh-CN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380277-DAC2-4CC6-B52D-5BABAD8ECCCD}"/>
              </a:ext>
            </a:extLst>
          </p:cNvPr>
          <p:cNvSpPr/>
          <p:nvPr/>
        </p:nvSpPr>
        <p:spPr>
          <a:xfrm>
            <a:off x="8719930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方便迭代</a:t>
            </a:r>
            <a:endParaRPr lang="en-US" altLang="zh-CN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501204-5912-42AE-B203-FE55667AE018}"/>
              </a:ext>
            </a:extLst>
          </p:cNvPr>
          <p:cNvSpPr/>
          <p:nvPr/>
        </p:nvSpPr>
        <p:spPr>
          <a:xfrm>
            <a:off x="983974" y="405516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保证产品符合预期</a:t>
            </a:r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F395750-25FD-4FEA-BCD4-21A25BC83880}"/>
              </a:ext>
            </a:extLst>
          </p:cNvPr>
          <p:cNvSpPr/>
          <p:nvPr/>
        </p:nvSpPr>
        <p:spPr>
          <a:xfrm>
            <a:off x="4851952" y="4053436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减少回归流程</a:t>
            </a:r>
            <a:endParaRPr lang="en-US" altLang="zh-CN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24F434F-8228-428A-8E52-F84D16AA0BAC}"/>
              </a:ext>
            </a:extLst>
          </p:cNvPr>
          <p:cNvSpPr/>
          <p:nvPr/>
        </p:nvSpPr>
        <p:spPr>
          <a:xfrm>
            <a:off x="8719930" y="4053436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让开发者更有信心</a:t>
            </a:r>
            <a:endParaRPr lang="en-US" altLang="zh-CN" dirty="0"/>
          </a:p>
        </p:txBody>
      </p:sp>
      <p:sp>
        <p:nvSpPr>
          <p:cNvPr id="14" name="流程图: 预定义过程 13">
            <a:extLst>
              <a:ext uri="{FF2B5EF4-FFF2-40B4-BE49-F238E27FC236}">
                <a16:creationId xmlns:a16="http://schemas.microsoft.com/office/drawing/2014/main" id="{96C77A55-C97B-4F44-BF02-D63B4C970F74}"/>
              </a:ext>
            </a:extLst>
          </p:cNvPr>
          <p:cNvSpPr/>
          <p:nvPr/>
        </p:nvSpPr>
        <p:spPr>
          <a:xfrm>
            <a:off x="-575250" y="204019"/>
            <a:ext cx="11317355" cy="1400530"/>
          </a:xfrm>
          <a:prstGeom prst="flowChartPredefined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CEDFD1AC-009B-4B9C-BF81-218045A2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974" y="513448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自动化测试的好处</a:t>
            </a:r>
            <a:b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22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11DEA-335A-479C-BB97-F2007975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自动化测试类型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EBC4C4-8E04-4AF1-AC9D-6E242E6A05A9}"/>
              </a:ext>
            </a:extLst>
          </p:cNvPr>
          <p:cNvSpPr txBox="1"/>
          <p:nvPr/>
        </p:nvSpPr>
        <p:spPr>
          <a:xfrm>
            <a:off x="1290935" y="2292626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7F546-EFE9-430E-898A-006F5511D0EE}"/>
              </a:ext>
            </a:extLst>
          </p:cNvPr>
          <p:cNvSpPr txBox="1"/>
          <p:nvPr/>
        </p:nvSpPr>
        <p:spPr>
          <a:xfrm>
            <a:off x="646111" y="1938186"/>
            <a:ext cx="596347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前端自动化测试分为：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1"/>
                </a:solidFill>
              </a:rPr>
              <a:t>单元测试（</a:t>
            </a:r>
            <a:r>
              <a:rPr lang="en-US" altLang="zh-CN" dirty="0">
                <a:solidFill>
                  <a:schemeClr val="accent1"/>
                </a:solidFill>
              </a:rPr>
              <a:t>Unit Test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en-US" altLang="zh-CN" dirty="0"/>
              <a:t>	</a:t>
            </a:r>
          </a:p>
          <a:p>
            <a:pPr marL="457200" lvl="1" indent="0">
              <a:buNone/>
            </a:pPr>
            <a:r>
              <a:rPr lang="zh-CN" altLang="en-US" sz="2000" dirty="0"/>
              <a:t>单元测试是指对程序中最小可测试单元进行的测试，例如测试一个函数、一个模块、一个组件</a:t>
            </a:r>
            <a:r>
              <a:rPr lang="en-US" altLang="zh-CN" sz="2000" dirty="0"/>
              <a:t>…</a:t>
            </a:r>
            <a:r>
              <a:rPr lang="zh-CN" altLang="en-US" sz="2000" dirty="0"/>
              <a:t>（</a:t>
            </a:r>
            <a:r>
              <a:rPr lang="zh-CN" altLang="en-US" sz="2000" b="0" i="0" dirty="0">
                <a:solidFill>
                  <a:srgbClr val="353535"/>
                </a:solidFill>
                <a:effectLst/>
                <a:latin typeface="-apple-system"/>
              </a:rPr>
              <a:t>低耦合的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1"/>
                </a:solidFill>
              </a:rPr>
              <a:t>集成测试（</a:t>
            </a:r>
            <a:r>
              <a:rPr lang="en-US" altLang="zh-CN" dirty="0">
                <a:solidFill>
                  <a:schemeClr val="accent1"/>
                </a:solidFill>
              </a:rPr>
              <a:t>Integration Test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经过单元测试的组件组合在一起能够正常工作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accent1"/>
                </a:solidFill>
              </a:rPr>
              <a:t>UI</a:t>
            </a:r>
            <a:r>
              <a:rPr lang="zh-CN" altLang="en-US" dirty="0">
                <a:solidFill>
                  <a:schemeClr val="accent1"/>
                </a:solidFill>
              </a:rPr>
              <a:t>测试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zh-CN" altLang="en-US" dirty="0">
                <a:solidFill>
                  <a:schemeClr val="accent1"/>
                </a:solidFill>
              </a:rPr>
              <a:t>（</a:t>
            </a:r>
            <a:r>
              <a:rPr lang="en-US" altLang="zh-CN" dirty="0">
                <a:solidFill>
                  <a:schemeClr val="accent1"/>
                </a:solidFill>
              </a:rPr>
              <a:t>UI Test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en-US" altLang="zh-CN" dirty="0"/>
              <a:t>UI</a:t>
            </a:r>
            <a:r>
              <a:rPr lang="zh-CN" altLang="en-US" dirty="0"/>
              <a:t>测试是脱离真实后端环境的，用到的数据是使用</a:t>
            </a:r>
            <a:r>
              <a:rPr lang="en-US" altLang="zh-CN" dirty="0"/>
              <a:t>Mock</a:t>
            </a:r>
          </a:p>
          <a:p>
            <a:pPr lvl="1"/>
            <a:r>
              <a:rPr lang="zh-CN" altLang="en-US" dirty="0"/>
              <a:t>端到端测试（</a:t>
            </a:r>
            <a:r>
              <a:rPr lang="en-US" altLang="zh-CN" dirty="0"/>
              <a:t>E2E Test</a:t>
            </a:r>
            <a:r>
              <a:rPr lang="zh-CN" altLang="en-US" dirty="0"/>
              <a:t>）则是将整个因公放到真实环境中运行，数据也是真实的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1F6314-F9A9-4F8B-896D-3A16ED733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90" y="2207973"/>
            <a:ext cx="5185576" cy="410785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8626DEB-1BFC-4A24-9583-350EBF9F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8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6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7D197-A0ED-4852-ABAD-F36EE22F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通常有两种自动化测试的思路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TDD test-driven development (</a:t>
            </a:r>
            <a:r>
              <a:rPr lang="zh-CN" altLang="en-US" dirty="0"/>
              <a:t>测试驱动开发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先写测试代码，然后编写能通过测试的功能代码，通过测试</a:t>
            </a:r>
            <a:r>
              <a:rPr lang="en-US" altLang="zh-CN" dirty="0"/>
              <a:t>	</a:t>
            </a:r>
            <a:r>
              <a:rPr lang="zh-CN" altLang="en-US" dirty="0"/>
              <a:t>来推动开发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BDD behavior-driven-development </a:t>
            </a:r>
            <a:r>
              <a:rPr lang="zh-CN" altLang="en-US" dirty="0"/>
              <a:t>（行为驱动开发）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根据系统功能和业务逻辑，来描述步骤进行自动化测试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55EE509-6C2C-488E-8F57-2B5A8E6C4C11}"/>
              </a:ext>
            </a:extLst>
          </p:cNvPr>
          <p:cNvSpPr txBox="1">
            <a:spLocks/>
          </p:cNvSpPr>
          <p:nvPr/>
        </p:nvSpPr>
        <p:spPr>
          <a:xfrm>
            <a:off x="645130" y="60960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自动化的思路</a:t>
            </a:r>
          </a:p>
        </p:txBody>
      </p:sp>
    </p:spTree>
    <p:extLst>
      <p:ext uri="{BB962C8B-B14F-4D97-AF65-F5344CB8AC3E}">
        <p14:creationId xmlns:p14="http://schemas.microsoft.com/office/powerpoint/2010/main" val="263779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2839CCC-526D-4818-940F-64CCFF030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040200"/>
              </p:ext>
            </p:extLst>
          </p:nvPr>
        </p:nvGraphicFramePr>
        <p:xfrm>
          <a:off x="723548" y="2081283"/>
          <a:ext cx="10744904" cy="3647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12">
                  <a:extLst>
                    <a:ext uri="{9D8B030D-6E8A-4147-A177-3AD203B41FA5}">
                      <a16:colId xmlns:a16="http://schemas.microsoft.com/office/drawing/2014/main" val="2240400007"/>
                    </a:ext>
                  </a:extLst>
                </a:gridCol>
                <a:gridCol w="2532380">
                  <a:extLst>
                    <a:ext uri="{9D8B030D-6E8A-4147-A177-3AD203B41FA5}">
                      <a16:colId xmlns:a16="http://schemas.microsoft.com/office/drawing/2014/main" val="3911872877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3358048133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1626961614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742085834"/>
                    </a:ext>
                  </a:extLst>
                </a:gridCol>
              </a:tblGrid>
              <a:tr h="446012">
                <a:tc>
                  <a:txBody>
                    <a:bodyPr/>
                    <a:lstStyle/>
                    <a:p>
                      <a:r>
                        <a:rPr lang="zh-CN" altLang="en-US" dirty="0"/>
                        <a:t>框架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仿真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快照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异步测试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982237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 dirty="0"/>
                        <a:t>Mocha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974078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 dirty="0"/>
                        <a:t>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308509"/>
                  </a:ext>
                </a:extLst>
              </a:tr>
              <a:tr h="446012">
                <a:tc>
                  <a:txBody>
                    <a:bodyPr/>
                    <a:lstStyle/>
                    <a:p>
                      <a:r>
                        <a:rPr lang="en-US" dirty="0"/>
                        <a:t>Jasmine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954169"/>
                  </a:ext>
                </a:extLst>
              </a:tr>
              <a:tr h="446012">
                <a:tc>
                  <a:txBody>
                    <a:bodyPr/>
                    <a:lstStyle/>
                    <a:p>
                      <a:r>
                        <a:rPr lang="en-US" dirty="0"/>
                        <a:t>Jest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316633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 dirty="0"/>
                        <a:t>Karma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377754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3738FCB9-2BD4-4102-93A2-DE13CD42B443}"/>
              </a:ext>
            </a:extLst>
          </p:cNvPr>
          <p:cNvSpPr txBox="1">
            <a:spLocks/>
          </p:cNvSpPr>
          <p:nvPr/>
        </p:nvSpPr>
        <p:spPr>
          <a:xfrm>
            <a:off x="592122" y="35227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主流框架对比，资料来源于网络</a:t>
            </a:r>
          </a:p>
        </p:txBody>
      </p:sp>
    </p:spTree>
    <p:extLst>
      <p:ext uri="{BB962C8B-B14F-4D97-AF65-F5344CB8AC3E}">
        <p14:creationId xmlns:p14="http://schemas.microsoft.com/office/powerpoint/2010/main" val="79704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8E3916-74BB-40D5-9A63-FDB5144FAE58}"/>
              </a:ext>
            </a:extLst>
          </p:cNvPr>
          <p:cNvSpPr txBox="1"/>
          <p:nvPr/>
        </p:nvSpPr>
        <p:spPr>
          <a:xfrm>
            <a:off x="6096000" y="1217101"/>
            <a:ext cx="499403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开始使用：</a:t>
            </a: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0" i="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npm</a:t>
            </a:r>
            <a:r>
              <a:rPr lang="en-US" altLang="zh-CN" sz="1600" b="0" i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install --save-dev jest</a:t>
            </a: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，安装模块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npm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install --save-dev @babel/core @babel/preset-env 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babel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模块导入导出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来看一个最基础的例子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sum.js</a:t>
            </a: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'./sum'</a:t>
            </a:r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'adds 1 + 2 to equal 3'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expect jest 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提供的断言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尝试运行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.\sum.test.js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再运行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sum.test.js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，会看到一个用例通过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B7C46C-12A3-493B-BC5E-C15957507360}"/>
              </a:ext>
            </a:extLst>
          </p:cNvPr>
          <p:cNvSpPr txBox="1"/>
          <p:nvPr/>
        </p:nvSpPr>
        <p:spPr>
          <a:xfrm>
            <a:off x="767097" y="1811349"/>
            <a:ext cx="4810539" cy="5345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Jasmine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的，做了大量修改并添加了很多特性，同样开箱即用，但异步测试支持良好；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solidFill>
                <a:srgbClr val="353535"/>
              </a:solidFill>
              <a:effectLst/>
              <a:latin typeface="-apple-system"/>
            </a:endParaRPr>
          </a:p>
          <a:p>
            <a:pPr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零配置：在大部分项目中都可以实现开箱即</a:t>
            </a:r>
            <a:r>
              <a:rPr lang="en-US" altLang="zh-CN" b="0" i="0" dirty="0">
                <a:effectLst/>
                <a:latin typeface="-apple-system"/>
              </a:rPr>
              <a:t>	</a:t>
            </a:r>
            <a:r>
              <a:rPr lang="zh-CN" altLang="en-US" b="0" i="0" dirty="0">
                <a:effectLst/>
                <a:latin typeface="-apple-system"/>
              </a:rPr>
              <a:t>用，无需配置</a:t>
            </a:r>
          </a:p>
          <a:p>
            <a:pPr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速度快：根据文件的修改进行测试，不会每</a:t>
            </a:r>
            <a:r>
              <a:rPr lang="en-US" altLang="zh-CN" b="0" i="0" dirty="0">
                <a:effectLst/>
                <a:latin typeface="-apple-system"/>
              </a:rPr>
              <a:t>	</a:t>
            </a:r>
            <a:r>
              <a:rPr lang="zh-CN" altLang="en-US" b="0" i="0" dirty="0">
                <a:effectLst/>
                <a:latin typeface="-apple-system"/>
              </a:rPr>
              <a:t>次测试全部实例</a:t>
            </a:r>
          </a:p>
          <a:p>
            <a:pPr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快照功能：能够进行简单快速的测试</a:t>
            </a:r>
          </a:p>
          <a:p>
            <a:pPr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隔离性好：不同的测试文件环境独立，不会</a:t>
            </a:r>
            <a:r>
              <a:rPr lang="en-US" altLang="zh-CN" b="0" i="0" dirty="0">
                <a:effectLst/>
                <a:latin typeface="-apple-system"/>
              </a:rPr>
              <a:t>	</a:t>
            </a:r>
            <a:r>
              <a:rPr lang="zh-CN" altLang="en-US" b="0" i="0" dirty="0">
                <a:effectLst/>
                <a:latin typeface="-apple-system"/>
              </a:rPr>
              <a:t>相互影响</a:t>
            </a:r>
          </a:p>
          <a:p>
            <a:pPr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-apple-system"/>
              </a:rPr>
              <a:t>api</a:t>
            </a:r>
            <a:r>
              <a:rPr lang="zh-CN" altLang="en-US" b="0" i="0" dirty="0">
                <a:effectLst/>
                <a:latin typeface="-apple-system"/>
              </a:rPr>
              <a:t>简单</a:t>
            </a:r>
          </a:p>
          <a:p>
            <a:pPr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mock</a:t>
            </a:r>
            <a:r>
              <a:rPr lang="zh-CN" altLang="en-US" b="0" i="0" dirty="0">
                <a:effectLst/>
                <a:latin typeface="-apple-system"/>
              </a:rPr>
              <a:t>丰富</a:t>
            </a:r>
          </a:p>
          <a:p>
            <a:pPr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等等</a:t>
            </a:r>
          </a:p>
          <a:p>
            <a:endParaRPr lang="en-US" altLang="zh-CN" b="0" i="0" dirty="0">
              <a:solidFill>
                <a:srgbClr val="353535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1F85D75-35DB-4755-8269-2C7EE3AB18ED}"/>
              </a:ext>
            </a:extLst>
          </p:cNvPr>
          <p:cNvSpPr txBox="1">
            <a:spLocks/>
          </p:cNvSpPr>
          <p:nvPr/>
        </p:nvSpPr>
        <p:spPr>
          <a:xfrm>
            <a:off x="767097" y="41081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初体验</a:t>
            </a:r>
          </a:p>
        </p:txBody>
      </p:sp>
    </p:spTree>
    <p:extLst>
      <p:ext uri="{BB962C8B-B14F-4D97-AF65-F5344CB8AC3E}">
        <p14:creationId xmlns:p14="http://schemas.microsoft.com/office/powerpoint/2010/main" val="102500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9262C-29D6-4927-8EF7-62785ABB5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00" y="3273281"/>
            <a:ext cx="10087708" cy="2547592"/>
          </a:xfrm>
        </p:spPr>
        <p:txBody>
          <a:bodyPr>
            <a:normAutofit/>
          </a:bodyPr>
          <a:lstStyle/>
          <a:p>
            <a:r>
              <a:rPr lang="en-US" altLang="zh-CN" dirty="0"/>
              <a:t>test </a:t>
            </a:r>
            <a:r>
              <a:rPr lang="zh-CN" altLang="en-US" dirty="0"/>
              <a:t>即可称为一个测试用例，</a:t>
            </a:r>
            <a:r>
              <a:rPr lang="zh-CN" altLang="en-US" b="0" i="0" dirty="0">
                <a:effectLst/>
                <a:latin typeface="-apple-system"/>
              </a:rPr>
              <a:t>第一个参数是测试的名称，第二个参数是个函数，在函数内可以写一些测试逻辑</a:t>
            </a:r>
            <a:endParaRPr lang="en-US" altLang="zh-CN" dirty="0"/>
          </a:p>
          <a:p>
            <a:r>
              <a:rPr lang="en-US" altLang="zh-CN" dirty="0"/>
              <a:t>expect </a:t>
            </a:r>
            <a:r>
              <a:rPr lang="zh-CN" altLang="en-US" dirty="0"/>
              <a:t>函数返回一个期望值对象，这个对象为我们提供了丰富的</a:t>
            </a:r>
            <a:r>
              <a:rPr lang="en-US" altLang="zh-CN" dirty="0" err="1"/>
              <a:t>api</a:t>
            </a:r>
            <a:r>
              <a:rPr lang="zh-CN" altLang="en-US" dirty="0"/>
              <a:t>用来对程序结果与预期是否一致进行判断，称为“断言”</a:t>
            </a:r>
            <a:endParaRPr lang="en-US" altLang="zh-CN" dirty="0"/>
          </a:p>
          <a:p>
            <a:r>
              <a:rPr lang="en-US" altLang="zh-CN" dirty="0" err="1"/>
              <a:t>toBe</a:t>
            </a:r>
            <a:r>
              <a:rPr lang="en-US" altLang="zh-CN" dirty="0"/>
              <a:t> </a:t>
            </a:r>
            <a:r>
              <a:rPr lang="zh-CN" altLang="en-US" dirty="0"/>
              <a:t>就是一个匹配器，用来判断结果和匹配器中的值是否一致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>
              <a:solidFill>
                <a:srgbClr val="353535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672C13-A154-4622-8D13-5E59131C8CC7}"/>
              </a:ext>
            </a:extLst>
          </p:cNvPr>
          <p:cNvSpPr txBox="1"/>
          <p:nvPr/>
        </p:nvSpPr>
        <p:spPr>
          <a:xfrm>
            <a:off x="940777" y="5636207"/>
            <a:ext cx="988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事实上，测试脚本中都会含有至少一句断言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FE2724-3950-436E-BF1A-7A69A6FCCC9D}"/>
              </a:ext>
            </a:extLst>
          </p:cNvPr>
          <p:cNvSpPr txBox="1"/>
          <p:nvPr/>
        </p:nvSpPr>
        <p:spPr>
          <a:xfrm>
            <a:off x="838200" y="1266773"/>
            <a:ext cx="9624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Jest </a:t>
            </a:r>
            <a:r>
              <a:rPr lang="zh-CN" altLang="en-US" dirty="0"/>
              <a:t>的基本测试是通过</a:t>
            </a:r>
            <a:r>
              <a:rPr lang="en-US" altLang="zh-CN" dirty="0"/>
              <a:t>expect</a:t>
            </a:r>
            <a:r>
              <a:rPr lang="zh-CN" altLang="en-US" dirty="0"/>
              <a:t>实现的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默认配置，</a:t>
            </a:r>
            <a:r>
              <a:rPr lang="en-US" altLang="zh-CN" dirty="0"/>
              <a:t> </a:t>
            </a:r>
            <a:r>
              <a:rPr lang="en-US" altLang="zh-CN" dirty="0" err="1"/>
              <a:t>testMatch</a:t>
            </a:r>
            <a:r>
              <a:rPr lang="en-US" altLang="zh-CN" dirty="0"/>
              <a:t>: **/__tests__/**/*.[</a:t>
            </a:r>
            <a:r>
              <a:rPr lang="en-US" altLang="zh-CN" dirty="0" err="1"/>
              <a:t>jt</a:t>
            </a:r>
            <a:r>
              <a:rPr lang="en-US" altLang="zh-CN" dirty="0"/>
              <a:t>]s?(x), **/?(*.)+(</a:t>
            </a:r>
            <a:r>
              <a:rPr lang="en-US" altLang="zh-CN" dirty="0" err="1"/>
              <a:t>spec|test</a:t>
            </a:r>
            <a:r>
              <a:rPr lang="en-US" altLang="zh-CN" dirty="0"/>
              <a:t>).[</a:t>
            </a:r>
            <a:r>
              <a:rPr lang="en-US" altLang="zh-CN" dirty="0" err="1"/>
              <a:t>tj</a:t>
            </a:r>
            <a:r>
              <a:rPr lang="en-US" altLang="zh-CN" dirty="0"/>
              <a:t>]s?(x) </a:t>
            </a:r>
            <a:r>
              <a:rPr lang="zh-CN" altLang="en-US" dirty="0"/>
              <a:t>，会匹配</a:t>
            </a:r>
            <a:endParaRPr lang="en-US" altLang="zh-CN" dirty="0"/>
          </a:p>
          <a:p>
            <a:r>
              <a:rPr lang="en-US" altLang="zh-CN" dirty="0"/>
              <a:t>__tests__ </a:t>
            </a:r>
            <a:r>
              <a:rPr lang="zh-CN" altLang="en-US" dirty="0"/>
              <a:t>文件夹下 所有 </a:t>
            </a:r>
            <a:r>
              <a:rPr lang="en-US" altLang="zh-CN" dirty="0"/>
              <a:t>.spec.js</a:t>
            </a:r>
            <a:r>
              <a:rPr lang="zh-CN" altLang="en-US" dirty="0"/>
              <a:t>或</a:t>
            </a:r>
            <a:r>
              <a:rPr lang="en-US" altLang="zh-CN" dirty="0"/>
              <a:t>.test.js </a:t>
            </a:r>
            <a:r>
              <a:rPr lang="zh-CN" altLang="en-US" dirty="0"/>
              <a:t>结尾的文件测试，因此此前 执行的 </a:t>
            </a:r>
            <a:r>
              <a:rPr lang="en-US" altLang="zh-CN" dirty="0">
                <a:latin typeface="SFMono-Regular"/>
              </a:rPr>
              <a:t>jest ‘sum.test.js’ </a:t>
            </a:r>
          </a:p>
          <a:p>
            <a:r>
              <a:rPr lang="zh-CN" altLang="en-US" dirty="0">
                <a:latin typeface="SFMono-Regular"/>
              </a:rPr>
              <a:t>实际上后面是一个正则，执行了匹配到的文件</a:t>
            </a:r>
            <a:endParaRPr lang="en-US" altLang="zh-CN" dirty="0">
              <a:latin typeface="SFMono-Regular"/>
            </a:endParaRPr>
          </a:p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334BB7C-AA51-4C53-B29D-B470D3A54EB4}"/>
              </a:ext>
            </a:extLst>
          </p:cNvPr>
          <p:cNvSpPr txBox="1">
            <a:spLocks/>
          </p:cNvSpPr>
          <p:nvPr/>
        </p:nvSpPr>
        <p:spPr>
          <a:xfrm>
            <a:off x="744500" y="38184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</p:spTree>
    <p:extLst>
      <p:ext uri="{BB962C8B-B14F-4D97-AF65-F5344CB8AC3E}">
        <p14:creationId xmlns:p14="http://schemas.microsoft.com/office/powerpoint/2010/main" val="430691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19875</TotalTime>
  <Words>1648</Words>
  <Application>Microsoft Office PowerPoint</Application>
  <PresentationFormat>宽屏</PresentationFormat>
  <Paragraphs>218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-apple-system</vt:lpstr>
      <vt:lpstr>PingFang SC</vt:lpstr>
      <vt:lpstr>SFMono-Regular</vt:lpstr>
      <vt:lpstr>Source Code Pro</vt:lpstr>
      <vt:lpstr>等线</vt:lpstr>
      <vt:lpstr>微软雅黑</vt:lpstr>
      <vt:lpstr>Arial</vt:lpstr>
      <vt:lpstr>Century Gothic</vt:lpstr>
      <vt:lpstr>Consolas</vt:lpstr>
      <vt:lpstr>Courier New</vt:lpstr>
      <vt:lpstr>Wingdings</vt:lpstr>
      <vt:lpstr>Wingdings 3</vt:lpstr>
      <vt:lpstr>离子</vt:lpstr>
      <vt:lpstr>自动化测试</vt:lpstr>
      <vt:lpstr>大纲</vt:lpstr>
      <vt:lpstr>自动化测试——情景 </vt:lpstr>
      <vt:lpstr>自动化测试的好处 </vt:lpstr>
      <vt:lpstr>自动化测试类型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Vue+jest自动化</dc:title>
  <dc:creator>issuser</dc:creator>
  <cp:lastModifiedBy>issuser</cp:lastModifiedBy>
  <cp:revision>79</cp:revision>
  <dcterms:created xsi:type="dcterms:W3CDTF">2020-12-16T03:03:01Z</dcterms:created>
  <dcterms:modified xsi:type="dcterms:W3CDTF">2021-01-21T09:46:16Z</dcterms:modified>
</cp:coreProperties>
</file>