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48B93-1395-498E-9426-41C8779A2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7E7B9D-B455-4115-9FD1-C74663C02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A0F3A-08D0-48C0-94B0-966D89FF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7227F-E8A9-4554-80CD-AD711573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ADC9B-016B-4795-B7A0-A5F9F85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4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9F15A-0F0B-4C30-8111-DC02E024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D1D89-AF31-4493-9497-AA2AD742F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91F28-AF15-44D0-8187-99C75702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62BBC-D324-4808-89E5-47B9C788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33D7A-59C4-4789-8291-2BE8C3D0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06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1EC9A6-11DD-4E00-A6BC-AB61E5C46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F6903C-F87B-4D17-B704-40E22FC65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2F33A-E23F-40BA-941B-2C731928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44DC4-04CF-44A9-A80B-7E514F4D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49534-963E-46F7-94FF-4B28EAA0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3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EB4BC-A5AD-487E-8BE4-5425DF41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A0AAB-0427-440A-AFC1-0160C991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8147B-F721-4B23-8E09-D0961F8B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4E078-2768-4D91-8E90-03C632E5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024A0-3043-4E0A-86AD-5D0DED56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8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FD7C5-A6F4-49DC-BFCF-05C7FDB4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A88D13-EC26-4C4B-A00A-1936CE3EA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72474-47FC-48BB-AE10-68BF81D9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99DE8-7842-493E-9D21-C1C85B7D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322DD-628D-48B0-A836-741C4D12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8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E079F-0278-4390-BBD7-912A54AC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92585-DF47-489B-973D-677E45433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B01CE-9693-4890-9CF6-5EC96038B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EBE81-C3E9-44CE-A1EC-273A6EEB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92ADC-E5E0-4B0E-9E5C-675C47DA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FE6DA-A265-4620-8B6B-0B7D3336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4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6666D-C114-47B4-92B7-379AF71A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82BDA-73A9-4FF1-B535-713E8CDE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B1B5B7-134E-4466-B36A-F6EB97842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FC893F-C0D3-4507-9026-51F49A731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7FF19-064F-4884-8637-9DD67D379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0D1944-5C70-4950-8CFE-1CF195CF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6A70C7-4FF0-4752-9F63-0BA809CF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C8A4EB-8F1A-4998-86E5-7459F2E2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6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38334-1DD9-4D86-B9C0-CE4D20C8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5B21AB-000D-4DAC-9616-D83CFDAE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600419-8BBD-4770-AFDE-9CE7C43F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213379-1782-406E-8C8B-7D297D21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9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F55C1C-45EF-4F3F-864F-BECE768B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1C88F7-BA51-400D-8DDF-1D91DE1F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BBA898-2BD5-4221-BE73-84AF67A4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4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50DB5-8A2B-4A58-B0DF-A810C78B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16F57-33ED-48C6-8BBA-6F863FFF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E5A02-2E7A-4E1C-9D80-1A524B49C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0C951A-948A-4AC9-A1E0-F1782299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E8A84-4ABE-4ED3-B18F-2F04D891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2DB499-45E4-419C-84E8-35702106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2487F-3642-4BC6-9987-F6413334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D2C048-B64A-46F0-B8D4-EDED0E4BF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CC51D-F5BD-43B3-BC74-DED745519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DA59C-DA90-41A6-A147-6FEB580D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C88CE3-F04C-40B2-BA89-9E59D77D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AF3F8-BB61-440A-8CBD-ED58E4A1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4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B5C075-C356-4C8A-A190-5D3F65D9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F2DA7C-14D8-4788-AE6B-0043B37A2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D1510-0873-4543-B4C1-E52918986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9C881-90A8-46F5-914E-732915AF5BE6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8DD33-1803-43D5-B513-30B0AA028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2188E-2450-4A60-843A-93F117003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9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672D-92D9-4E09-A2C4-4679D03D2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Vue+jest</a:t>
            </a:r>
            <a:r>
              <a:rPr lang="zh-CN" altLang="en-US" dirty="0"/>
              <a:t>自动化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0752A6-77C4-4859-A6F5-B18BD8AFE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61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3EECCA-ECC0-4167-ABAD-692B88EAB36A}"/>
              </a:ext>
            </a:extLst>
          </p:cNvPr>
          <p:cNvSpPr txBox="1"/>
          <p:nvPr/>
        </p:nvSpPr>
        <p:spPr>
          <a:xfrm>
            <a:off x="2160104" y="1272209"/>
            <a:ext cx="78579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断言对象的常用匹配器；</a:t>
            </a:r>
            <a:endParaRPr lang="en-US" altLang="zh-CN" dirty="0"/>
          </a:p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toBe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(value)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：匹配值，相当于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===</a:t>
            </a:r>
          </a:p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toEqual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(value)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：匹配值，只匹配内容不匹配引用，可以用于引用类型的匹配</a:t>
            </a:r>
          </a:p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toBeTruthy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()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：匹配结果为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true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的值</a:t>
            </a:r>
          </a:p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toBeFalsy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()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：匹配结果为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false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的值</a:t>
            </a:r>
          </a:p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toMatchObject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(object)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：匹配对象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/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数组是否属于子集</a:t>
            </a:r>
          </a:p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toMatch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(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regexpOrString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)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：检查字符串是否匹配</a:t>
            </a:r>
          </a:p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toContain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(item)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：匹配数组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/Set/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字符串中是否包含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item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57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73E24-2C32-47A7-A9ED-C7354D5D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zh-CN" altLang="en-US" dirty="0"/>
              <a:t>测试异步代码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6C14E-D49F-44CB-90E4-2429EA02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48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88B8-BB12-4294-A5A3-85E5F816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59896" cy="6891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E2e</a:t>
            </a:r>
            <a:r>
              <a:rPr lang="zh-CN" altLang="en-US" dirty="0"/>
              <a:t> 功能测试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171BC4-8549-48DC-9082-1037E5E20CF4}"/>
              </a:ext>
            </a:extLst>
          </p:cNvPr>
          <p:cNvSpPr txBox="1"/>
          <p:nvPr/>
        </p:nvSpPr>
        <p:spPr>
          <a:xfrm>
            <a:off x="478056" y="4161182"/>
            <a:ext cx="59618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原理：</a:t>
            </a:r>
            <a:endParaRPr lang="en-US" altLang="zh-CN" dirty="0"/>
          </a:p>
          <a:p>
            <a:r>
              <a:rPr lang="en-US" altLang="zh-CN" dirty="0"/>
              <a:t>1.runner.js </a:t>
            </a:r>
            <a:r>
              <a:rPr lang="zh-CN" altLang="en-US" dirty="0"/>
              <a:t>引入依赖</a:t>
            </a:r>
            <a:r>
              <a:rPr lang="en-US" altLang="zh-CN" dirty="0"/>
              <a:t>/</a:t>
            </a:r>
            <a:r>
              <a:rPr lang="zh-CN" altLang="en-US" dirty="0"/>
              <a:t>浏览器内核运行脚本</a:t>
            </a:r>
            <a:endParaRPr lang="en-US" altLang="zh-CN" dirty="0"/>
          </a:p>
          <a:p>
            <a:r>
              <a:rPr lang="en-US" altLang="zh-CN" dirty="0"/>
              <a:t>2.nightwatch.js</a:t>
            </a:r>
            <a:r>
              <a:rPr lang="zh-CN" altLang="en-US" dirty="0"/>
              <a:t>在后台打开一个</a:t>
            </a:r>
            <a:r>
              <a:rPr lang="en-US" altLang="zh-CN" dirty="0"/>
              <a:t>java</a:t>
            </a:r>
            <a:r>
              <a:rPr lang="zh-CN" altLang="en-US" dirty="0"/>
              <a:t>进程，用于操作浏览器</a:t>
            </a:r>
            <a:endParaRPr lang="en-US" altLang="zh-CN" dirty="0"/>
          </a:p>
          <a:p>
            <a:r>
              <a:rPr lang="en-US" altLang="zh-CN" dirty="0"/>
              <a:t>3.Java</a:t>
            </a:r>
            <a:r>
              <a:rPr lang="zh-CN" altLang="en-US" dirty="0"/>
              <a:t>进程收到脚本的指令</a:t>
            </a:r>
            <a:endParaRPr lang="en-US" altLang="zh-CN" dirty="0"/>
          </a:p>
          <a:p>
            <a:r>
              <a:rPr lang="en-US" altLang="zh-CN" dirty="0"/>
              <a:t>4.Java</a:t>
            </a:r>
            <a:r>
              <a:rPr lang="zh-CN" altLang="en-US" dirty="0"/>
              <a:t>进程操作浏览器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C66453-DA21-473B-B54B-5AABB78BD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08" y="874815"/>
            <a:ext cx="5978984" cy="2935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F70857-F498-44B3-9C34-B813A5C173B7}"/>
              </a:ext>
            </a:extLst>
          </p:cNvPr>
          <p:cNvSpPr txBox="1"/>
          <p:nvPr/>
        </p:nvSpPr>
        <p:spPr>
          <a:xfrm>
            <a:off x="6987128" y="4078356"/>
            <a:ext cx="49123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安装</a:t>
            </a:r>
            <a:r>
              <a:rPr lang="en-US" altLang="zh-CN" sz="1600" dirty="0" err="1"/>
              <a:t>nightwatch</a:t>
            </a:r>
            <a:r>
              <a:rPr lang="en-US" altLang="zh-CN" sz="1600" dirty="0"/>
              <a:t> </a:t>
            </a:r>
          </a:p>
          <a:p>
            <a:r>
              <a:rPr lang="zh-CN" altLang="en-US" sz="1600" dirty="0"/>
              <a:t>安装</a:t>
            </a:r>
            <a:r>
              <a:rPr lang="en-US" altLang="zh-CN" sz="1600" dirty="0" err="1"/>
              <a:t>webdriver</a:t>
            </a:r>
            <a:r>
              <a:rPr lang="en-US" altLang="zh-CN" sz="1600" dirty="0"/>
              <a:t> --  </a:t>
            </a:r>
            <a:r>
              <a:rPr lang="en-US" altLang="zh-CN" sz="1600" dirty="0" err="1"/>
              <a:t>chromedriver</a:t>
            </a:r>
            <a:r>
              <a:rPr lang="en-US" altLang="zh-CN" sz="1600" dirty="0"/>
              <a:t> </a:t>
            </a:r>
          </a:p>
          <a:p>
            <a:pPr lvl="1"/>
            <a:r>
              <a:rPr lang="zh-CN" altLang="en-US" sz="1400" dirty="0"/>
              <a:t>关于</a:t>
            </a:r>
            <a:r>
              <a:rPr lang="en-US" altLang="zh-CN" sz="1400" dirty="0"/>
              <a:t>Selenium Server</a:t>
            </a:r>
          </a:p>
          <a:p>
            <a:pPr lvl="1"/>
            <a:r>
              <a:rPr lang="zh-CN" altLang="en-US" sz="1400" dirty="0"/>
              <a:t>有点类似与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nightwath</a:t>
            </a:r>
            <a:r>
              <a:rPr lang="en-US" altLang="zh-CN" sz="1400" dirty="0"/>
              <a:t> </a:t>
            </a:r>
            <a:r>
              <a:rPr lang="zh-CN" altLang="en-US" sz="1400" dirty="0"/>
              <a:t>自己不能直接去调起浏览器，特别是当前市场上的很多浏览器，</a:t>
            </a:r>
            <a:r>
              <a:rPr lang="en-US" altLang="zh-CN" sz="1400" dirty="0" err="1"/>
              <a:t>nightwatch</a:t>
            </a:r>
            <a:r>
              <a:rPr lang="zh-CN" altLang="en-US" sz="1400" dirty="0"/>
              <a:t>通过它来对接各个浏览器，在</a:t>
            </a:r>
            <a:r>
              <a:rPr lang="en-US" altLang="zh-CN" sz="1400" dirty="0" err="1"/>
              <a:t>nightwath</a:t>
            </a:r>
            <a:endParaRPr lang="en-US" altLang="zh-CN" sz="1400" dirty="0"/>
          </a:p>
          <a:p>
            <a:r>
              <a:rPr lang="zh-CN" altLang="en-US" sz="1600" b="0" i="0" dirty="0">
                <a:solidFill>
                  <a:srgbClr val="555666"/>
                </a:solidFill>
                <a:effectLst/>
                <a:latin typeface="-apple-system"/>
              </a:rPr>
              <a:t>运行 </a:t>
            </a:r>
            <a:r>
              <a:rPr lang="en-US" altLang="zh-CN" sz="1600" b="0" i="0" dirty="0" err="1">
                <a:solidFill>
                  <a:srgbClr val="555666"/>
                </a:solidFill>
                <a:effectLst/>
                <a:latin typeface="-apple-system"/>
              </a:rPr>
              <a:t>nightwatch</a:t>
            </a:r>
            <a:r>
              <a:rPr lang="en-US" altLang="zh-CN" sz="1600" b="0" i="0" dirty="0">
                <a:solidFill>
                  <a:srgbClr val="555666"/>
                </a:solidFill>
                <a:effectLst/>
                <a:latin typeface="-apple-system"/>
              </a:rPr>
              <a:t> </a:t>
            </a:r>
            <a:r>
              <a:rPr lang="zh-CN" altLang="en-US" sz="1600" dirty="0">
                <a:solidFill>
                  <a:srgbClr val="555666"/>
                </a:solidFill>
                <a:latin typeface="-apple-system"/>
              </a:rPr>
              <a:t>会自动创建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nightwatch.conf.js</a:t>
            </a:r>
            <a:r>
              <a:rPr lang="zh-CN" altLang="en-US" sz="1600" b="0" i="0">
                <a:solidFill>
                  <a:srgbClr val="4D4D4D"/>
                </a:solidFill>
                <a:effectLst/>
                <a:latin typeface="-apple-system"/>
              </a:rPr>
              <a:t>，修改测试文件配置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22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D37A1-F2E4-4FD3-B32B-852B42AE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nightwatch</a:t>
            </a:r>
            <a:r>
              <a:rPr lang="en-US" altLang="zh-CN" dirty="0"/>
              <a:t> </a:t>
            </a:r>
            <a:r>
              <a:rPr lang="zh-CN" altLang="en-US" dirty="0"/>
              <a:t>基本配置介绍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3DDA2E-7E4F-46CE-AA6D-6F8EE054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38179"/>
              </p:ext>
            </p:extLst>
          </p:nvPr>
        </p:nvGraphicFramePr>
        <p:xfrm>
          <a:off x="838200" y="1690688"/>
          <a:ext cx="10840277" cy="472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80">
                  <a:extLst>
                    <a:ext uri="{9D8B030D-6E8A-4147-A177-3AD203B41FA5}">
                      <a16:colId xmlns:a16="http://schemas.microsoft.com/office/drawing/2014/main" val="786331172"/>
                    </a:ext>
                  </a:extLst>
                </a:gridCol>
                <a:gridCol w="2287601">
                  <a:extLst>
                    <a:ext uri="{9D8B030D-6E8A-4147-A177-3AD203B41FA5}">
                      <a16:colId xmlns:a16="http://schemas.microsoft.com/office/drawing/2014/main" val="321026035"/>
                    </a:ext>
                  </a:extLst>
                </a:gridCol>
                <a:gridCol w="1399494">
                  <a:extLst>
                    <a:ext uri="{9D8B030D-6E8A-4147-A177-3AD203B41FA5}">
                      <a16:colId xmlns:a16="http://schemas.microsoft.com/office/drawing/2014/main" val="765639660"/>
                    </a:ext>
                  </a:extLst>
                </a:gridCol>
                <a:gridCol w="4941502">
                  <a:extLst>
                    <a:ext uri="{9D8B030D-6E8A-4147-A177-3AD203B41FA5}">
                      <a16:colId xmlns:a16="http://schemas.microsoft.com/office/drawing/2014/main" val="1787240359"/>
                    </a:ext>
                  </a:extLst>
                </a:gridCol>
              </a:tblGrid>
              <a:tr h="514119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类型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默认值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75404774"/>
                  </a:ext>
                </a:extLst>
              </a:tr>
              <a:tr h="624287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定义所有测试环境的一个大对象，需要注意的是，一个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defined 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环境变量一般是必须的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68620312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webdriver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顾名思义，配置所有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web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驱动的地方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78124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src_folders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String | array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指定测试用例位置，这里如果没有定义，必须在运行时在命令行指定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96813843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selenium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配置</a:t>
                      </a:r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selenuim</a:t>
                      </a:r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 server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8129531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custom_commands_path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自定义命令的位置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8548127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custom_assertions_path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自定义断言的位置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17720709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page_objects_path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73382133"/>
                  </a:ext>
                </a:extLst>
              </a:tr>
              <a:tr h="76980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globals_path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外部全局模块的位置，该模块将作为属性全局变量在主客户端实例上加载并可供测试使用。全局变量也可以在</a:t>
                      </a:r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环境中定义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覆盖。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8926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7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AF06E-DD47-4EB3-9C98-F42FB956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D7391-ECC4-49AC-BFCA-AD37D7A5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为什么要做自动化测试</a:t>
            </a:r>
            <a:endParaRPr lang="en-US" altLang="zh-CN" dirty="0"/>
          </a:p>
          <a:p>
            <a:r>
              <a:rPr lang="zh-CN" altLang="en-US" dirty="0"/>
              <a:t>有哪些测试类型</a:t>
            </a:r>
            <a:endParaRPr lang="en-US" altLang="zh-CN" dirty="0"/>
          </a:p>
          <a:p>
            <a:r>
              <a:rPr lang="zh-CN" altLang="en-US" dirty="0"/>
              <a:t>主流测试框架及为什么选择 </a:t>
            </a:r>
            <a:r>
              <a:rPr lang="en-US" altLang="zh-CN" dirty="0"/>
              <a:t>jest</a:t>
            </a:r>
          </a:p>
          <a:p>
            <a:r>
              <a:rPr lang="en-US" altLang="zh-CN" dirty="0"/>
              <a:t>Jest</a:t>
            </a:r>
            <a:r>
              <a:rPr lang="zh-CN" altLang="en-US" dirty="0"/>
              <a:t>基础使用介绍</a:t>
            </a:r>
            <a:endParaRPr lang="en-US" altLang="zh-CN" dirty="0"/>
          </a:p>
          <a:p>
            <a:r>
              <a:rPr lang="en-US" altLang="zh-CN" dirty="0"/>
              <a:t>Vue + jest </a:t>
            </a:r>
            <a:r>
              <a:rPr lang="zh-CN" altLang="en-US" dirty="0"/>
              <a:t>在项目中的基础使用</a:t>
            </a:r>
          </a:p>
        </p:txBody>
      </p:sp>
    </p:spTree>
    <p:extLst>
      <p:ext uri="{BB962C8B-B14F-4D97-AF65-F5344CB8AC3E}">
        <p14:creationId xmlns:p14="http://schemas.microsoft.com/office/powerpoint/2010/main" val="171795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F1AFD-B953-457E-BE99-1866CEA9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为什么要做自动化测试</a:t>
            </a:r>
            <a:r>
              <a:rPr lang="en-US" altLang="zh-CN" dirty="0"/>
              <a:t>---</a:t>
            </a:r>
            <a:r>
              <a:rPr lang="zh-CN" altLang="en-US" dirty="0"/>
              <a:t>情景：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746D9-4092-410C-AAB8-0A1D97E2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在接手上一个员工留下的任务之后，发现有很长一段代码功能不明确，不好处理，删了怕影响原来的功能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Bug</a:t>
            </a:r>
            <a:r>
              <a:rPr lang="zh-CN" altLang="en-US" dirty="0"/>
              <a:t>修复之后，给测试回归的时候发现改的代码对别的某个功能产生了影响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在使用某个公共组件的时候，发现需要添加功能，时间上不允许去仔细研究整个组件，对添加的功能有没有其他影响没有信心</a:t>
            </a:r>
          </a:p>
        </p:txBody>
      </p:sp>
    </p:spTree>
    <p:extLst>
      <p:ext uri="{BB962C8B-B14F-4D97-AF65-F5344CB8AC3E}">
        <p14:creationId xmlns:p14="http://schemas.microsoft.com/office/powerpoint/2010/main" val="289072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5D1C8-A195-4A06-9717-B28BC072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做自动化测试的好处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B5E02-E687-41E0-AC91-1F805229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提高代码质量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更加准确的定位问题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方便迭代，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减少回归流程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让开发者更有信心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22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11DEA-335A-479C-BB97-F2007975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既然了解了自动化测试的用处，那我们就来了解一下自动化测试都有哪些类型，还有自动化测试有哪些思路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EBC4C4-8E04-4AF1-AC9D-6E242E6A05A9}"/>
              </a:ext>
            </a:extLst>
          </p:cNvPr>
          <p:cNvSpPr txBox="1"/>
          <p:nvPr/>
        </p:nvSpPr>
        <p:spPr>
          <a:xfrm>
            <a:off x="1290935" y="229262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7F546-EFE9-430E-898A-006F5511D0EE}"/>
              </a:ext>
            </a:extLst>
          </p:cNvPr>
          <p:cNvSpPr txBox="1"/>
          <p:nvPr/>
        </p:nvSpPr>
        <p:spPr>
          <a:xfrm>
            <a:off x="649356" y="2054086"/>
            <a:ext cx="596347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dirty="0"/>
              <a:t>前端测试分为：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单元测试（</a:t>
            </a:r>
            <a:r>
              <a:rPr lang="en-US" altLang="zh-CN" dirty="0"/>
              <a:t>Unit Test</a:t>
            </a:r>
            <a:r>
              <a:rPr lang="zh-CN" altLang="en-US" dirty="0"/>
              <a:t>）</a:t>
            </a:r>
            <a:r>
              <a:rPr lang="en-US" altLang="zh-CN" dirty="0"/>
              <a:t>		</a:t>
            </a:r>
          </a:p>
          <a:p>
            <a:pPr marL="457200" lvl="1" indent="0">
              <a:buNone/>
            </a:pPr>
            <a:r>
              <a:rPr lang="zh-CN" altLang="en-US" sz="2000" dirty="0"/>
              <a:t>单元测试是指对程序中最小可测试单元进行的测试，例如测试一个函数、一个模块、一个组件</a:t>
            </a:r>
            <a:r>
              <a:rPr lang="en-US" altLang="zh-CN" sz="2000" dirty="0"/>
              <a:t>…</a:t>
            </a:r>
            <a:r>
              <a:rPr lang="zh-CN" altLang="en-US" sz="2000" dirty="0"/>
              <a:t>（</a:t>
            </a:r>
            <a:r>
              <a:rPr lang="zh-CN" altLang="en-US" sz="2000" b="0" i="0" dirty="0">
                <a:solidFill>
                  <a:srgbClr val="353535"/>
                </a:solidFill>
                <a:effectLst/>
                <a:latin typeface="-apple-system"/>
              </a:rPr>
              <a:t>低耦合的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集成测试（</a:t>
            </a:r>
            <a:r>
              <a:rPr lang="en-US" altLang="zh-CN" dirty="0"/>
              <a:t>Integration Test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经过单元测试的组件组合在一起能够正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常工作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UI</a:t>
            </a:r>
            <a:r>
              <a:rPr lang="zh-CN" altLang="en-US" dirty="0"/>
              <a:t>测试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UI Test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UI</a:t>
            </a:r>
            <a:r>
              <a:rPr lang="zh-CN" altLang="en-US" dirty="0"/>
              <a:t>测试是脱离真实后端环境的，用到的数据是使用</a:t>
            </a:r>
            <a:r>
              <a:rPr lang="en-US" altLang="zh-CN" dirty="0"/>
              <a:t>Mock</a:t>
            </a:r>
          </a:p>
          <a:p>
            <a:pPr lvl="1"/>
            <a:r>
              <a:rPr lang="zh-CN" altLang="en-US" dirty="0"/>
              <a:t>端到端测试（</a:t>
            </a:r>
            <a:r>
              <a:rPr lang="en-US" altLang="zh-CN" dirty="0"/>
              <a:t>E2E Test</a:t>
            </a:r>
            <a:r>
              <a:rPr lang="zh-CN" altLang="en-US" dirty="0"/>
              <a:t>）则是将整个因公放到真实环境中运行，数据也是真实的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1F6314-F9A9-4F8B-896D-3A16ED73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35" y="1841684"/>
            <a:ext cx="5185576" cy="410785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8626DEB-1BFC-4A24-9583-350EBF9F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8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6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4F9ED-0292-48F6-901F-B1BC32B0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自动化的思路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D197-A0ED-4852-ABAD-F36EE22F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通常有两种自动化测试的思路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TDD test-driven development (</a:t>
            </a:r>
            <a:r>
              <a:rPr lang="zh-CN" altLang="en-US" dirty="0"/>
              <a:t>测试驱动开发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先写测试代码，然后编写能通过测试的功能代码，通过测试</a:t>
            </a:r>
            <a:r>
              <a:rPr lang="en-US" altLang="zh-CN" dirty="0"/>
              <a:t>	</a:t>
            </a:r>
            <a:r>
              <a:rPr lang="zh-CN" altLang="en-US" dirty="0"/>
              <a:t>来推动开发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BDD behavior-driven-development </a:t>
            </a:r>
            <a:r>
              <a:rPr lang="zh-CN" altLang="en-US" dirty="0"/>
              <a:t>（行为驱动开发）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根据系统功能和业务逻辑，来描述步骤进行自动化测试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263779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8223-54E4-4B43-B896-E842A3E2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主流框架对比，资料来源于网络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2839CCC-526D-4818-940F-64CCFF030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685972"/>
              </p:ext>
            </p:extLst>
          </p:nvPr>
        </p:nvGraphicFramePr>
        <p:xfrm>
          <a:off x="838200" y="1605238"/>
          <a:ext cx="10229020" cy="364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804">
                  <a:extLst>
                    <a:ext uri="{9D8B030D-6E8A-4147-A177-3AD203B41FA5}">
                      <a16:colId xmlns:a16="http://schemas.microsoft.com/office/drawing/2014/main" val="2240400007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3911872877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3358048133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1626961614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742085834"/>
                    </a:ext>
                  </a:extLst>
                </a:gridCol>
              </a:tblGrid>
              <a:tr h="446012">
                <a:tc>
                  <a:txBody>
                    <a:bodyPr/>
                    <a:lstStyle/>
                    <a:p>
                      <a:r>
                        <a:rPr lang="zh-CN" altLang="en-US" dirty="0"/>
                        <a:t>框架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仿真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快照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异步测试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82237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/>
                        <a:t>Mocha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974078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/>
                        <a:t>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30850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/>
                        <a:t>Jasmine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95416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/>
                        <a:t>Jest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316633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/>
                        <a:t>Karma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37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4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2AA93-8395-4284-84B2-D82C0BA0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zh-CN" altLang="en-US" dirty="0"/>
              <a:t>测试库的共同特点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9262C-29D6-4927-8EF7-62785ABB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47"/>
            <a:ext cx="10515600" cy="53968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测试脚本中都会含有至少一句断言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断言：就是判断源码的实际执行结果与预期结果是否一致，如果一致则通过，反之则抛出一个错误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基本上，断言的写法都是一样的 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expect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开头 ，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equal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、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toBe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、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match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等等 匹配器来判断是否与期望一致</a:t>
            </a:r>
            <a:endParaRPr lang="en-US" altLang="zh-CN" b="0" i="0" dirty="0">
              <a:solidFill>
                <a:srgbClr val="11111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11111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latin typeface="Courier New" panose="02070309020205020404" pitchFamily="49" charset="0"/>
              </a:rPr>
              <a:t>	</a:t>
            </a:r>
            <a:endParaRPr lang="en-US" altLang="zh-CN" dirty="0">
              <a:solidFill>
                <a:srgbClr val="353535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069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8E3916-74BB-40D5-9A63-FDB5144FAE58}"/>
              </a:ext>
            </a:extLst>
          </p:cNvPr>
          <p:cNvSpPr txBox="1"/>
          <p:nvPr/>
        </p:nvSpPr>
        <p:spPr>
          <a:xfrm>
            <a:off x="6096000" y="821634"/>
            <a:ext cx="4956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SFMono-Regular"/>
              </a:rPr>
              <a:t>开始使用：</a:t>
            </a:r>
            <a:endParaRPr lang="en-US" altLang="zh-CN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SFMono-Regular"/>
              </a:rPr>
              <a:t>npm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 install --save-dev jest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FMono-Regular"/>
              </a:rPr>
              <a:t>，安装模块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来看一个最基础的例子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sum.js</a:t>
            </a:r>
          </a:p>
          <a:p>
            <a:r>
              <a:rPr lang="en-US" altLang="zh-CN" b="1" i="0" dirty="0">
                <a:solidFill>
                  <a:srgbClr val="297A29"/>
                </a:solidFill>
                <a:effectLst/>
                <a:latin typeface="inherit"/>
              </a:rPr>
              <a:t>function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en-US" altLang="zh-CN" b="1" i="0" dirty="0">
                <a:solidFill>
                  <a:srgbClr val="1373C2"/>
                </a:solidFill>
                <a:effectLst/>
                <a:latin typeface="inherit"/>
              </a:rPr>
              <a:t>sum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altLang="zh-CN" b="0" i="0" dirty="0">
                <a:solidFill>
                  <a:srgbClr val="6B2E85"/>
                </a:solidFill>
                <a:effectLst/>
                <a:latin typeface="inherit"/>
              </a:rPr>
              <a:t>a, b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SFMono-Regular"/>
              </a:rPr>
              <a:t>	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en-US" altLang="zh-CN" b="1" i="0" dirty="0">
                <a:solidFill>
                  <a:srgbClr val="297A29"/>
                </a:solidFill>
                <a:effectLst/>
                <a:latin typeface="SFMono-Regular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 a + b;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 } </a:t>
            </a:r>
          </a:p>
          <a:p>
            <a:r>
              <a:rPr lang="en-US" altLang="zh-CN" b="0" i="0" dirty="0" err="1">
                <a:solidFill>
                  <a:srgbClr val="6B2E85"/>
                </a:solidFill>
                <a:effectLst/>
                <a:latin typeface="SFMono-Regular"/>
              </a:rPr>
              <a:t>module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SFMono-Regular"/>
              </a:rPr>
              <a:t>.exports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 = sum;</a:t>
            </a:r>
          </a:p>
          <a:p>
            <a:endParaRPr lang="en-US" altLang="zh-CN" dirty="0">
              <a:solidFill>
                <a:srgbClr val="000000"/>
              </a:solidFill>
              <a:latin typeface="SFMono-Regular"/>
            </a:endParaRPr>
          </a:p>
          <a:p>
            <a:r>
              <a:rPr lang="en-US" altLang="zh-CN" dirty="0"/>
              <a:t>sum.test.js</a:t>
            </a:r>
          </a:p>
          <a:p>
            <a:r>
              <a:rPr lang="en-US" altLang="zh-CN" b="1" i="0" dirty="0">
                <a:solidFill>
                  <a:srgbClr val="297A29"/>
                </a:solidFill>
                <a:effectLst/>
                <a:latin typeface="SFMono-Regular"/>
              </a:rPr>
              <a:t>const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 sum = </a:t>
            </a:r>
            <a:r>
              <a:rPr lang="en-US" altLang="zh-CN" b="0" i="0" dirty="0">
                <a:solidFill>
                  <a:srgbClr val="6B2E85"/>
                </a:solidFill>
                <a:effectLst/>
                <a:latin typeface="SFMono-Regular"/>
              </a:rPr>
              <a:t>require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altLang="zh-CN" b="0" i="0" dirty="0">
                <a:solidFill>
                  <a:srgbClr val="C21325"/>
                </a:solidFill>
                <a:effectLst/>
                <a:latin typeface="SFMono-Regular"/>
              </a:rPr>
              <a:t>'./sum’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);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test(</a:t>
            </a:r>
            <a:r>
              <a:rPr lang="en-US" altLang="zh-CN" b="0" i="0" dirty="0">
                <a:solidFill>
                  <a:srgbClr val="C21325"/>
                </a:solidFill>
                <a:effectLst/>
                <a:latin typeface="SFMono-Regular"/>
              </a:rPr>
              <a:t>'adds 1 + 2 to equal 3'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, () =&gt; { </a:t>
            </a:r>
          </a:p>
          <a:p>
            <a:r>
              <a:rPr lang="en-US" altLang="zh-CN" dirty="0">
                <a:solidFill>
                  <a:srgbClr val="000000"/>
                </a:solidFill>
                <a:latin typeface="SFMono-Regular"/>
              </a:rPr>
              <a:t>	// expect  jest </a:t>
            </a:r>
            <a:r>
              <a:rPr lang="zh-CN" altLang="en-US" dirty="0">
                <a:solidFill>
                  <a:srgbClr val="000000"/>
                </a:solidFill>
                <a:latin typeface="SFMono-Regular"/>
              </a:rPr>
              <a:t>提供的断言</a:t>
            </a:r>
            <a:endParaRPr lang="en-US" altLang="zh-CN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SFMono-Regular"/>
              </a:rPr>
              <a:t>	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expect(sum(</a:t>
            </a:r>
            <a:r>
              <a:rPr lang="en-US" altLang="zh-CN" b="0" i="0" dirty="0">
                <a:solidFill>
                  <a:srgbClr val="1373C2"/>
                </a:solidFill>
                <a:effectLst/>
                <a:latin typeface="SFMono-Regular"/>
              </a:rPr>
              <a:t>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en-US" altLang="zh-CN" b="0" i="0" dirty="0">
                <a:solidFill>
                  <a:srgbClr val="1373C2"/>
                </a:solidFill>
                <a:effectLst/>
                <a:latin typeface="SFMono-Regular"/>
              </a:rPr>
              <a:t>2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)).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SFMono-Regular"/>
              </a:rPr>
              <a:t>toBe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altLang="zh-CN" b="0" i="0" dirty="0">
                <a:solidFill>
                  <a:srgbClr val="1373C2"/>
                </a:solidFill>
                <a:effectLst/>
                <a:latin typeface="SFMono-Regular"/>
              </a:rPr>
              <a:t>3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);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SFMono-Regular"/>
              </a:rPr>
              <a:t>运行</a:t>
            </a:r>
            <a:r>
              <a:rPr lang="en-US" altLang="zh-CN" dirty="0">
                <a:solidFill>
                  <a:srgbClr val="000000"/>
                </a:solidFill>
                <a:latin typeface="SFMono-Regular"/>
              </a:rPr>
              <a:t>	node sum.test.js ,</a:t>
            </a:r>
            <a:r>
              <a:rPr lang="zh-CN" altLang="en-US" dirty="0">
                <a:solidFill>
                  <a:srgbClr val="000000"/>
                </a:solidFill>
                <a:latin typeface="SFMono-Regular"/>
              </a:rPr>
              <a:t>会看到一个用例通过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B7C46C-12A3-493B-BC5E-C15957507360}"/>
              </a:ext>
            </a:extLst>
          </p:cNvPr>
          <p:cNvSpPr txBox="1"/>
          <p:nvPr/>
        </p:nvSpPr>
        <p:spPr>
          <a:xfrm>
            <a:off x="755374" y="955453"/>
            <a:ext cx="47972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1111"/>
                </a:solidFill>
                <a:latin typeface="Courier New" panose="02070309020205020404" pitchFamily="49" charset="0"/>
              </a:rPr>
              <a:t>jest</a:t>
            </a:r>
            <a:r>
              <a:rPr lang="zh-CN" altLang="en-US" dirty="0">
                <a:solidFill>
                  <a:srgbClr val="111111"/>
                </a:solidFill>
                <a:latin typeface="Courier New" panose="02070309020205020404" pitchFamily="49" charset="0"/>
              </a:rPr>
              <a:t>是基于</a:t>
            </a:r>
            <a:r>
              <a:rPr lang="en-US" altLang="zh-CN" b="1" i="0" dirty="0">
                <a:solidFill>
                  <a:srgbClr val="353535"/>
                </a:solidFill>
                <a:effectLst/>
                <a:latin typeface="-apple-system"/>
              </a:rPr>
              <a:t>Jasmine</a:t>
            </a:r>
            <a:r>
              <a:rPr lang="zh-CN" altLang="en-US" b="0" i="0" dirty="0">
                <a:solidFill>
                  <a:srgbClr val="353535"/>
                </a:solidFill>
                <a:effectLst/>
                <a:latin typeface="-apple-system"/>
              </a:rPr>
              <a:t>的，做了大量修改并添加了很多特性，同样开箱即用，但异步测试支持良好；</a:t>
            </a:r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零配置：在大部分项目中都可以实现开箱即用，无需配置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速度快：根据文件的修改进行测试，不会每次测试全部实例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快照功能：能够进行简单快速的测试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隔离性好：不同的测试文件环境独立，不会相互影响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-apple-system"/>
              </a:rPr>
              <a:t>api</a:t>
            </a:r>
            <a:r>
              <a:rPr lang="zh-CN" altLang="en-US" b="0" i="0" dirty="0">
                <a:effectLst/>
                <a:latin typeface="-apple-system"/>
              </a:rPr>
              <a:t>简单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mock</a:t>
            </a:r>
            <a:r>
              <a:rPr lang="zh-CN" altLang="en-US" b="0" i="0" dirty="0">
                <a:effectLst/>
                <a:latin typeface="-apple-system"/>
              </a:rPr>
              <a:t>丰富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等等</a:t>
            </a: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00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13270</TotalTime>
  <Words>1049</Words>
  <Application>Microsoft Office PowerPoint</Application>
  <PresentationFormat>宽屏</PresentationFormat>
  <Paragraphs>158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-apple-system</vt:lpstr>
      <vt:lpstr>inherit</vt:lpstr>
      <vt:lpstr>PingFang SC</vt:lpstr>
      <vt:lpstr>SFMono-Regular</vt:lpstr>
      <vt:lpstr>等线</vt:lpstr>
      <vt:lpstr>等线 Light</vt:lpstr>
      <vt:lpstr>Arial</vt:lpstr>
      <vt:lpstr>Courier New</vt:lpstr>
      <vt:lpstr>Wingdings</vt:lpstr>
      <vt:lpstr>Office 主题​​</vt:lpstr>
      <vt:lpstr>Vue+jest自动化</vt:lpstr>
      <vt:lpstr>大纲</vt:lpstr>
      <vt:lpstr>为什么要做自动化测试---情景：</vt:lpstr>
      <vt:lpstr>做自动化测试的好处</vt:lpstr>
      <vt:lpstr>既然了解了自动化测试的用处，那我们就来了解一下自动化测试都有哪些类型，还有自动化测试有哪些思路</vt:lpstr>
      <vt:lpstr>自动化的思路</vt:lpstr>
      <vt:lpstr>主流框架对比，资料来源于网络</vt:lpstr>
      <vt:lpstr>测试库的共同特点</vt:lpstr>
      <vt:lpstr>PowerPoint 演示文稿</vt:lpstr>
      <vt:lpstr>PowerPoint 演示文稿</vt:lpstr>
      <vt:lpstr>测试异步代码</vt:lpstr>
      <vt:lpstr>E2e 功能测试</vt:lpstr>
      <vt:lpstr>nightwatch 基本配置介绍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Vue+jest自动化</dc:title>
  <dc:creator>issuser</dc:creator>
  <cp:lastModifiedBy>issuser</cp:lastModifiedBy>
  <cp:revision>19</cp:revision>
  <dcterms:created xsi:type="dcterms:W3CDTF">2020-12-16T03:03:01Z</dcterms:created>
  <dcterms:modified xsi:type="dcterms:W3CDTF">2020-12-28T06:36:10Z</dcterms:modified>
</cp:coreProperties>
</file>