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6" r:id="rId9"/>
    <p:sldId id="262" r:id="rId10"/>
    <p:sldId id="264" r:id="rId11"/>
    <p:sldId id="271" r:id="rId12"/>
    <p:sldId id="265" r:id="rId13"/>
    <p:sldId id="268" r:id="rId14"/>
    <p:sldId id="272" r:id="rId15"/>
    <p:sldId id="273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8F35C-05AB-4BA7-BBC8-CF7B53193F29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6D84E-1314-4770-BC16-7BE72FACF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80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6D84E-1314-4770-BC16-7BE72FACFCD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11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6D84E-1314-4770-BC16-7BE72FACFCD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85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E8A111-6475-4FC8-8E77-285789B8C9C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9F45E5-9EB4-41E4-9196-86DCFCDF0A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383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A111-6475-4FC8-8E77-285789B8C9C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45E5-9EB4-41E4-9196-86DCFCDF0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10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A111-6475-4FC8-8E77-285789B8C9C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45E5-9EB4-41E4-9196-86DCFCDF0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62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A111-6475-4FC8-8E77-285789B8C9C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45E5-9EB4-41E4-9196-86DCFCDF0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3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E8A111-6475-4FC8-8E77-285789B8C9C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9F45E5-9EB4-41E4-9196-86DCFCDF0AB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5528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A111-6475-4FC8-8E77-285789B8C9C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45E5-9EB4-41E4-9196-86DCFCDF0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119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A111-6475-4FC8-8E77-285789B8C9C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45E5-9EB4-41E4-9196-86DCFCDF0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306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A111-6475-4FC8-8E77-285789B8C9C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45E5-9EB4-41E4-9196-86DCFCDF0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53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A111-6475-4FC8-8E77-285789B8C9C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F45E5-9EB4-41E4-9196-86DCFCDF0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1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0E8A111-6475-4FC8-8E77-285789B8C9C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E9F45E5-9EB4-41E4-9196-86DCFCDF0A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2065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0E8A111-6475-4FC8-8E77-285789B8C9C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E9F45E5-9EB4-41E4-9196-86DCFCDF0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E8A111-6475-4FC8-8E77-285789B8C9C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9F45E5-9EB4-41E4-9196-86DCFCDF0A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625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lhPEAzW16eXBfR3frhqZ956W1Sa0Vxjk/view?usp=sharing" TargetMode="External"/><Relationship Id="rId2" Type="http://schemas.openxmlformats.org/officeDocument/2006/relationships/hyperlink" Target="https://youtu.be/x7hgWKMEJq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TnSL2NOmjQ0JeY8ERPTgp7U5x9seWT-/view?usp=sharing" TargetMode="External"/><Relationship Id="rId2" Type="http://schemas.openxmlformats.org/officeDocument/2006/relationships/hyperlink" Target="https://youtu.be/Mim1ImNCaP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C1DE371-542D-4F99-A2EB-85C5CD6157C2}"/>
              </a:ext>
            </a:extLst>
          </p:cNvPr>
          <p:cNvSpPr txBox="1"/>
          <p:nvPr/>
        </p:nvSpPr>
        <p:spPr>
          <a:xfrm>
            <a:off x="4464784" y="3152697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期末專題報告</a:t>
            </a:r>
            <a:endParaRPr lang="en-US" altLang="zh-TW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Final Project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38D51D-3548-4DEF-9B99-4DDFEAB9B9B9}"/>
              </a:ext>
            </a:extLst>
          </p:cNvPr>
          <p:cNvSpPr txBox="1"/>
          <p:nvPr/>
        </p:nvSpPr>
        <p:spPr>
          <a:xfrm>
            <a:off x="4075031" y="1507292"/>
            <a:ext cx="43396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物件導向程式設計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Object-oriented Programming</a:t>
            </a:r>
          </a:p>
          <a:p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A426472-13AF-40F7-9A72-7EA7ACC98F14}"/>
              </a:ext>
            </a:extLst>
          </p:cNvPr>
          <p:cNvCxnSpPr/>
          <p:nvPr/>
        </p:nvCxnSpPr>
        <p:spPr>
          <a:xfrm>
            <a:off x="3170420" y="2729688"/>
            <a:ext cx="614887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9AE09DB-C315-4F67-A631-0DDB818333D2}"/>
              </a:ext>
            </a:extLst>
          </p:cNvPr>
          <p:cNvSpPr txBox="1"/>
          <p:nvPr/>
        </p:nvSpPr>
        <p:spPr>
          <a:xfrm>
            <a:off x="445621" y="5350708"/>
            <a:ext cx="449353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授課教授 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廖昭仰教授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E60D56-2713-44D6-BCA1-2F63CA9F802D}"/>
              </a:ext>
            </a:extLst>
          </p:cNvPr>
          <p:cNvSpPr txBox="1"/>
          <p:nvPr/>
        </p:nvSpPr>
        <p:spPr>
          <a:xfrm>
            <a:off x="7877999" y="5350708"/>
            <a:ext cx="4314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學生 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機械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4A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107303524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林昱志</a:t>
            </a:r>
            <a:endParaRPr lang="en-US" altLang="zh-TW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機械</a:t>
            </a:r>
            <a:r>
              <a:rPr lang="en-US" altLang="zh-TW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4A 107303528 </a:t>
            </a:r>
            <a:r>
              <a:rPr lang="zh-TW" altLang="en-US" sz="2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王漢祺</a:t>
            </a:r>
          </a:p>
        </p:txBody>
      </p:sp>
    </p:spTree>
    <p:extLst>
      <p:ext uri="{BB962C8B-B14F-4D97-AF65-F5344CB8AC3E}">
        <p14:creationId xmlns:p14="http://schemas.microsoft.com/office/powerpoint/2010/main" val="197604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2CB885-C1C2-4B43-B649-2D26262F9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87"/>
          <a:stretch/>
        </p:blipFill>
        <p:spPr>
          <a:xfrm>
            <a:off x="1119673" y="541177"/>
            <a:ext cx="10576821" cy="5617028"/>
          </a:xfrm>
          <a:prstGeom prst="rect">
            <a:avLst/>
          </a:prstGeom>
          <a:ln w="38100" cap="sq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148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60CC0E3-005A-4D6C-AEA7-3C319BF1A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4" t="27445" r="69116" b="41191"/>
          <a:stretch/>
        </p:blipFill>
        <p:spPr>
          <a:xfrm>
            <a:off x="3461370" y="1600092"/>
            <a:ext cx="5269259" cy="4506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722802C-187F-4A45-A747-5BB33103D4BD}"/>
              </a:ext>
            </a:extLst>
          </p:cNvPr>
          <p:cNvSpPr txBox="1"/>
          <p:nvPr/>
        </p:nvSpPr>
        <p:spPr>
          <a:xfrm>
            <a:off x="3131086" y="49381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插件所產生的飛機模擬圖</a:t>
            </a:r>
          </a:p>
        </p:txBody>
      </p:sp>
    </p:spTree>
    <p:extLst>
      <p:ext uri="{BB962C8B-B14F-4D97-AF65-F5344CB8AC3E}">
        <p14:creationId xmlns:p14="http://schemas.microsoft.com/office/powerpoint/2010/main" val="369933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A0ED9DE-69EA-4863-8ECD-AE371540E2B1}"/>
              </a:ext>
            </a:extLst>
          </p:cNvPr>
          <p:cNvSpPr txBox="1"/>
          <p:nvPr/>
        </p:nvSpPr>
        <p:spPr>
          <a:xfrm>
            <a:off x="4290445" y="698928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實際操作影片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0C0B80E-BB04-4677-B7C8-CE4F675BC5F6}"/>
              </a:ext>
            </a:extLst>
          </p:cNvPr>
          <p:cNvSpPr txBox="1"/>
          <p:nvPr/>
        </p:nvSpPr>
        <p:spPr>
          <a:xfrm>
            <a:off x="1590023" y="2046212"/>
            <a:ext cx="981871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以下三種方法皆可以看的到影片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操作影片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程式操作影片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.mp4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Youtube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https://youtu.be/x7hgWKMEJqI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Drive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https://drive.google.com/file/d/1lhPEAzW16eXBfR3frhqZ956W1Sa0Vxjk/view?usp=sharing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6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428F-5F13-4026-8E2D-88E0F6A6959F}"/>
              </a:ext>
            </a:extLst>
          </p:cNvPr>
          <p:cNvSpPr txBox="1"/>
          <p:nvPr/>
        </p:nvSpPr>
        <p:spPr>
          <a:xfrm>
            <a:off x="3695343" y="725039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插件使用方法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46CFCD-5150-4956-B9F3-31FBF0304FD4}"/>
              </a:ext>
            </a:extLst>
          </p:cNvPr>
          <p:cNvSpPr txBox="1"/>
          <p:nvPr/>
        </p:nvSpPr>
        <p:spPr>
          <a:xfrm>
            <a:off x="1074495" y="1723510"/>
            <a:ext cx="1044388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進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final_project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的資料夾下，進入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c130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這個資料夾，接著進入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for_</a:t>
            </a:r>
            <a:r>
              <a:rPr lang="en-US" altLang="zh-TW" sz="2000" err="1">
                <a:latin typeface="標楷體" panose="03000509000000000000" pitchFamily="65" charset="-120"/>
                <a:ea typeface="標楷體" panose="03000509000000000000" pitchFamily="65" charset="-120"/>
              </a:rPr>
              <a:t>redistribution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0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點擊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MyAppInstaller_web.exe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，安裝插件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照著安裝提示點選即可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，過程大約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20~30mins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endParaRPr lang="en-US" altLang="zh-TW" sz="20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C#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專案中，點選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檢視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方案總管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，點擊參考，首先先刪除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c130.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dll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endParaRPr lang="en-US" altLang="zh-TW" sz="20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MWArray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.dll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這兩個插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件，接著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再將滑鼠一道參考按下右鍵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加入參考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，點選</a:t>
            </a:r>
            <a:endParaRPr lang="en-US" altLang="zh-TW" sz="20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瀏覽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專案資料夾位置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c130 -&gt; 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for_</a:t>
            </a:r>
            <a:r>
              <a:rPr lang="en-US" altLang="zh-TW" sz="2000" err="1">
                <a:latin typeface="標楷體" panose="03000509000000000000" pitchFamily="65" charset="-120"/>
                <a:ea typeface="標楷體" panose="03000509000000000000" pitchFamily="65" charset="-120"/>
              </a:rPr>
              <a:t>testing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 -&gt;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c130.dll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MWArray.</a:t>
            </a: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dll</a:t>
            </a:r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0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>
                <a:latin typeface="標楷體" panose="03000509000000000000" pitchFamily="65" charset="-120"/>
                <a:ea typeface="標楷體" panose="03000509000000000000" pitchFamily="65" charset="-120"/>
              </a:rPr>
              <a:t>-&gt;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加入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確定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-&gt;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重啟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Visual studio)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546980-693C-4A6F-BEB5-0BD7BB6F3E71}"/>
              </a:ext>
            </a:extLst>
          </p:cNvPr>
          <p:cNvSpPr txBox="1"/>
          <p:nvPr/>
        </p:nvSpPr>
        <p:spPr>
          <a:xfrm>
            <a:off x="1074495" y="5892080"/>
            <a:ext cx="1057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備註 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推測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是每台電腦所存放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final_project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的路徑位置都不一樣，因此先將原先的檔案刪除在加入，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就可以解決路徑的問題。</a:t>
            </a:r>
          </a:p>
        </p:txBody>
      </p:sp>
    </p:spTree>
    <p:extLst>
      <p:ext uri="{BB962C8B-B14F-4D97-AF65-F5344CB8AC3E}">
        <p14:creationId xmlns:p14="http://schemas.microsoft.com/office/powerpoint/2010/main" val="261451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2A28DE7-85D7-425C-8EF0-65D64B526D86}"/>
              </a:ext>
            </a:extLst>
          </p:cNvPr>
          <p:cNvSpPr txBox="1"/>
          <p:nvPr/>
        </p:nvSpPr>
        <p:spPr>
          <a:xfrm>
            <a:off x="3695343" y="851039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插件安裝影片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9685666-98BF-4C33-84DB-55B51325D7BB}"/>
              </a:ext>
            </a:extLst>
          </p:cNvPr>
          <p:cNvSpPr txBox="1"/>
          <p:nvPr/>
        </p:nvSpPr>
        <p:spPr>
          <a:xfrm>
            <a:off x="1590023" y="2046212"/>
            <a:ext cx="100692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以下三種方法皆可以看的到影片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資料夾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操作影片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matlab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插件安裝及使用影片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.mp4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Youtube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https://youtu.be/Mim1ImNCaPs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Drive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https://drive.google.com/file/d/1wTnSL2NOmjQ0JeY8ERPTgp7U5x9seWT-/view?usp=sharing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2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4000F42-AA18-4189-89AD-10901B66AAB3}"/>
              </a:ext>
            </a:extLst>
          </p:cNvPr>
          <p:cNvSpPr txBox="1"/>
          <p:nvPr/>
        </p:nvSpPr>
        <p:spPr>
          <a:xfrm>
            <a:off x="3567102" y="624812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心得與收穫 </a:t>
            </a:r>
            <a:r>
              <a:rPr lang="en-US" altLang="zh-TW" sz="400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 王漢祺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199C56-3DBA-434E-84FE-69F4FC6F4064}"/>
              </a:ext>
            </a:extLst>
          </p:cNvPr>
          <p:cNvSpPr txBox="1"/>
          <p:nvPr/>
        </p:nvSpPr>
        <p:spPr>
          <a:xfrm>
            <a:off x="1531107" y="1801205"/>
            <a:ext cx="91297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在這次的期末專題之中，最讓我印象深刻的就是當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資料讀入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C#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中，原本想說這是一個比較困難的部分，但最後也透過上網查詢資料以及上課所積累的知識，順利讓它連線。接著就是處理執行序的問題，因為這次的專題內容常常會需要同時執行兩個程式，起初建置錯誤與出線例外狀況接踵而來，所幸後來找到了使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backgroundworker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的背景執行，才讓這個問題被成功地解決。這次的期末專題就在不斷的測試以及除錯中順利落了幕。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這整個學期的收穫非常的多，除了能夠學以致用，還能將實習所用到的內容昇華成為一個完整的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Windows Form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表單，這是我原本所沒想到的，也謝謝教授這學期的教誨。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1E71CA7-1C93-4D48-8DB2-6E713F267194}"/>
              </a:ext>
            </a:extLst>
          </p:cNvPr>
          <p:cNvSpPr txBox="1"/>
          <p:nvPr/>
        </p:nvSpPr>
        <p:spPr>
          <a:xfrm flipH="1">
            <a:off x="1531107" y="5980923"/>
            <a:ext cx="58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 hank1122334455667788990@gmail.com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6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4000F42-AA18-4189-89AD-10901B66AAB3}"/>
              </a:ext>
            </a:extLst>
          </p:cNvPr>
          <p:cNvSpPr txBox="1"/>
          <p:nvPr/>
        </p:nvSpPr>
        <p:spPr>
          <a:xfrm>
            <a:off x="3567102" y="624812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心得與收穫 </a:t>
            </a:r>
            <a:r>
              <a:rPr lang="en-US" altLang="zh-TW" sz="400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>
                <a:latin typeface="標楷體" panose="03000509000000000000" pitchFamily="65" charset="-120"/>
                <a:ea typeface="標楷體" panose="03000509000000000000" pitchFamily="65" charset="-120"/>
              </a:rPr>
              <a:t> 林昱志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199C56-3DBA-434E-84FE-69F4FC6F4064}"/>
              </a:ext>
            </a:extLst>
          </p:cNvPr>
          <p:cNvSpPr txBox="1"/>
          <p:nvPr/>
        </p:nvSpPr>
        <p:spPr>
          <a:xfrm>
            <a:off x="1531107" y="1801205"/>
            <a:ext cx="9129783" cy="3905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0" i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學期因為要實習的關係，能修的課不多，我十分慶幸我當初有選修物件導向程式設計。感謝老師教導許多我之前從來不會使用到的物件導向的技巧，跟著老師一步步修改，讓整個程式碼精簡了不少。當初在選題目的時候，有點不知所措，因為是初學者，不知道選什麼樣的題目才能將物件導向的精隨發揮到極致。後來想到這學期實習，有碰到</a:t>
            </a:r>
            <a:r>
              <a:rPr lang="en-US" altLang="zh-TW" sz="2400" b="0" i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imu </a:t>
            </a:r>
            <a:r>
              <a:rPr lang="zh-TW" altLang="en-US" sz="2400" b="0" i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等，所以想說我們可以利用</a:t>
            </a:r>
            <a:r>
              <a:rPr lang="en-US" altLang="zh-TW" sz="2400" b="0" i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imu </a:t>
            </a:r>
            <a:r>
              <a:rPr lang="zh-TW" altLang="en-US" sz="2400" b="0" i="0">
                <a:solidFill>
                  <a:srgbClr val="242424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當我們的資料來源，並結合課堂所學，做出一個完整的專案。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2473E0-7CA5-405E-8923-D9DEF5BB8C29}"/>
              </a:ext>
            </a:extLst>
          </p:cNvPr>
          <p:cNvSpPr txBox="1"/>
          <p:nvPr/>
        </p:nvSpPr>
        <p:spPr>
          <a:xfrm flipH="1">
            <a:off x="1531107" y="5805488"/>
            <a:ext cx="58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 jimmy1012zz@gmail.com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1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A60D792-9A16-4095-BAD6-D4EFEED9EAEF}"/>
              </a:ext>
            </a:extLst>
          </p:cNvPr>
          <p:cNvSpPr txBox="1"/>
          <p:nvPr/>
        </p:nvSpPr>
        <p:spPr>
          <a:xfrm>
            <a:off x="4464784" y="2413337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謝謝聆聽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AA3C1A9-C1FA-493E-92D3-E67EBA96A41E}"/>
              </a:ext>
            </a:extLst>
          </p:cNvPr>
          <p:cNvSpPr txBox="1"/>
          <p:nvPr/>
        </p:nvSpPr>
        <p:spPr>
          <a:xfrm>
            <a:off x="1779943" y="1383028"/>
            <a:ext cx="6186309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題目介紹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使用的器材設備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工作流程圖</a:t>
            </a:r>
            <a:endParaRPr lang="en-US" altLang="zh-TW" sz="36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所使用的宣告</a:t>
            </a:r>
            <a:endParaRPr lang="en-US" altLang="zh-TW" sz="36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物件模型</a:t>
            </a:r>
            <a:endParaRPr lang="en-US" altLang="zh-TW" sz="36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表單介面</a:t>
            </a:r>
            <a:endParaRPr lang="en-US" altLang="zh-TW" sz="36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實際操作影片</a:t>
            </a:r>
            <a:endParaRPr lang="en-US" altLang="zh-TW" sz="36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3600">
                <a:latin typeface="標楷體" panose="03000509000000000000" pitchFamily="65" charset="-120"/>
                <a:ea typeface="標楷體" panose="03000509000000000000" pitchFamily="65" charset="-120"/>
              </a:rPr>
              <a:t>Matlab</a:t>
            </a:r>
            <a:r>
              <a:rPr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插件安裝及使用方法</a:t>
            </a:r>
            <a:endParaRPr lang="en-US" altLang="zh-TW" sz="36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lang="en-US" altLang="zh-TW" sz="36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117F75-25D9-4111-AA7D-C7D454FE785F}"/>
              </a:ext>
            </a:extLst>
          </p:cNvPr>
          <p:cNvSpPr txBox="1"/>
          <p:nvPr/>
        </p:nvSpPr>
        <p:spPr>
          <a:xfrm>
            <a:off x="1779943" y="367365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300374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370F89E-9294-4AAF-9E59-0DCD6723833C}"/>
              </a:ext>
            </a:extLst>
          </p:cNvPr>
          <p:cNvSpPr txBox="1"/>
          <p:nvPr/>
        </p:nvSpPr>
        <p:spPr>
          <a:xfrm>
            <a:off x="1464906" y="420011"/>
            <a:ext cx="4980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題目介紹 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動機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A0BEE1-0092-4FD0-A064-FC8DA79B946D}"/>
              </a:ext>
            </a:extLst>
          </p:cNvPr>
          <p:cNvSpPr txBox="1"/>
          <p:nvPr/>
        </p:nvSpPr>
        <p:spPr>
          <a:xfrm>
            <a:off x="1156186" y="1997948"/>
            <a:ext cx="98796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題目 → 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Imu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的加速度、陀螺儀值的讀取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與顯示</a:t>
            </a:r>
            <a:endParaRPr lang="en-US" altLang="zh-TW" sz="24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動機 →因為我們這學期在企業實習的時候，常常使用到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Imu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4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 對此設備比較熟悉，再加上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Arduino nano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也是比較好取得的</a:t>
            </a:r>
            <a:endParaRPr lang="en-US" altLang="zh-TW" sz="24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 開發版，因此，我們選擇其當作我們的資料來源。</a:t>
            </a:r>
            <a:endParaRPr lang="en-US" altLang="zh-TW" sz="24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 再透過老師上課所教授的知識以及上網查詢，完成了這個項目。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8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1560852-4F29-40B7-A83C-DF5E70A4FCDA}"/>
              </a:ext>
            </a:extLst>
          </p:cNvPr>
          <p:cNvSpPr txBox="1"/>
          <p:nvPr/>
        </p:nvSpPr>
        <p:spPr>
          <a:xfrm>
            <a:off x="1464906" y="420011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使用的器材設備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3DEAA28-A06B-466B-A560-BF3BD595E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28926"/>
              </p:ext>
            </p:extLst>
          </p:nvPr>
        </p:nvGraphicFramePr>
        <p:xfrm>
          <a:off x="1269614" y="1620999"/>
          <a:ext cx="10504967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470">
                  <a:extLst>
                    <a:ext uri="{9D8B030D-6E8A-4147-A177-3AD203B41FA5}">
                      <a16:colId xmlns:a16="http://schemas.microsoft.com/office/drawing/2014/main" val="1344838851"/>
                    </a:ext>
                  </a:extLst>
                </a:gridCol>
                <a:gridCol w="5071186">
                  <a:extLst>
                    <a:ext uri="{9D8B030D-6E8A-4147-A177-3AD203B41FA5}">
                      <a16:colId xmlns:a16="http://schemas.microsoft.com/office/drawing/2014/main" val="4243949863"/>
                    </a:ext>
                  </a:extLst>
                </a:gridCol>
                <a:gridCol w="4657311">
                  <a:extLst>
                    <a:ext uri="{9D8B030D-6E8A-4147-A177-3AD203B41FA5}">
                      <a16:colId xmlns:a16="http://schemas.microsoft.com/office/drawing/2014/main" val="621628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器材名稱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3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IMU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軸姿態加速度陀螺儀磁場溫度傳感器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型號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MPU-9250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3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Ardunio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nano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主控晶片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atmega328p)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2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杜邦線*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IMU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與開發版透過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I2C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連接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1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開發板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USB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連接線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USB-A To Mini-B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13095"/>
                  </a:ext>
                </a:extLst>
              </a:tr>
            </a:tbl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4F41732A-0D58-45B0-9258-0B70B1B1E7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7333" y1="46800" x2="37333" y2="46800"/>
                        <a14:foregroundMark x1="29533" y1="56467" x2="29533" y2="56467"/>
                        <a14:foregroundMark x1="31467" y1="57800" x2="31467" y2="57800"/>
                        <a14:foregroundMark x1="22867" y1="58067" x2="22867" y2="58067"/>
                        <a14:foregroundMark x1="24933" y1="59733" x2="24933" y2="59733"/>
                        <a14:foregroundMark x1="29000" y1="62467" x2="29000" y2="62467"/>
                        <a14:foregroundMark x1="36733" y1="62067" x2="36733" y2="62067"/>
                        <a14:foregroundMark x1="58400" y1="63133" x2="58400" y2="63133"/>
                        <a14:foregroundMark x1="64133" y1="58200" x2="64133" y2="58200"/>
                        <a14:foregroundMark x1="62867" y1="59200" x2="62867" y2="59200"/>
                        <a14:foregroundMark x1="66133" y1="56600" x2="66133" y2="56600"/>
                        <a14:foregroundMark x1="66933" y1="54933" x2="66933" y2="54933"/>
                        <a14:foregroundMark x1="72933" y1="49267" x2="72933" y2="49267"/>
                        <a14:foregroundMark x1="15400" y1="60533" x2="15400" y2="60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5" t="12807" r="10669" b="14182"/>
          <a:stretch/>
        </p:blipFill>
        <p:spPr>
          <a:xfrm>
            <a:off x="1315616" y="3871869"/>
            <a:ext cx="2192694" cy="196876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0FDA45-4B79-4BD6-9411-BAD2553EC0ED}"/>
              </a:ext>
            </a:extLst>
          </p:cNvPr>
          <p:cNvSpPr txBox="1"/>
          <p:nvPr/>
        </p:nvSpPr>
        <p:spPr>
          <a:xfrm>
            <a:off x="1679510" y="584462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MPU-9250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682FAE0-3E5B-40DE-91E4-153B8B1DAE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71" t="18414" r="6596" b="14067"/>
          <a:stretch/>
        </p:blipFill>
        <p:spPr>
          <a:xfrm>
            <a:off x="4296330" y="3963973"/>
            <a:ext cx="2271246" cy="178455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A8394E-A0D3-4D12-9170-D89998B9CF81}"/>
              </a:ext>
            </a:extLst>
          </p:cNvPr>
          <p:cNvSpPr txBox="1"/>
          <p:nvPr/>
        </p:nvSpPr>
        <p:spPr>
          <a:xfrm>
            <a:off x="4631092" y="584462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4FE626-31CC-4B2F-A632-6D3FBDBE0980}"/>
              </a:ext>
            </a:extLst>
          </p:cNvPr>
          <p:cNvSpPr txBox="1"/>
          <p:nvPr/>
        </p:nvSpPr>
        <p:spPr>
          <a:xfrm>
            <a:off x="7193901" y="5194298"/>
            <a:ext cx="398698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備註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nano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的程式碼放在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MPU9250_all_data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這個資料夾裡。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8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1560852-4F29-40B7-A83C-DF5E70A4FCDA}"/>
              </a:ext>
            </a:extLst>
          </p:cNvPr>
          <p:cNvSpPr txBox="1"/>
          <p:nvPr/>
        </p:nvSpPr>
        <p:spPr>
          <a:xfrm>
            <a:off x="1464906" y="420011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使用的器材設備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C9002F1-ED1B-4DF7-B5E6-254869E6B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71" t="18414" r="6596" b="14067"/>
          <a:stretch/>
        </p:blipFill>
        <p:spPr>
          <a:xfrm flipH="1">
            <a:off x="4404490" y="2799361"/>
            <a:ext cx="2474926" cy="19445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B004D9F-7670-406C-B845-B3C3BB4A94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71" t="22449" r="9093" b="19320"/>
          <a:stretch/>
        </p:blipFill>
        <p:spPr>
          <a:xfrm>
            <a:off x="8251458" y="2476336"/>
            <a:ext cx="3598418" cy="26148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AA4DEDB-6A34-4594-AE5B-0CFABD960418}"/>
              </a:ext>
            </a:extLst>
          </p:cNvPr>
          <p:cNvSpPr txBox="1"/>
          <p:nvPr/>
        </p:nvSpPr>
        <p:spPr>
          <a:xfrm>
            <a:off x="3908145" y="152259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硬體實際連線架構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6B805D-7E73-4C08-9895-A10EF043E9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7333" y1="46800" x2="37333" y2="46800"/>
                        <a14:foregroundMark x1="29533" y1="56467" x2="29533" y2="56467"/>
                        <a14:foregroundMark x1="31467" y1="57800" x2="31467" y2="57800"/>
                        <a14:foregroundMark x1="22867" y1="58067" x2="22867" y2="58067"/>
                        <a14:foregroundMark x1="24933" y1="59733" x2="24933" y2="59733"/>
                        <a14:foregroundMark x1="29000" y1="62467" x2="29000" y2="62467"/>
                        <a14:foregroundMark x1="36733" y1="62067" x2="36733" y2="62067"/>
                        <a14:foregroundMark x1="58400" y1="63133" x2="58400" y2="63133"/>
                        <a14:foregroundMark x1="64133" y1="58200" x2="64133" y2="58200"/>
                        <a14:foregroundMark x1="62867" y1="59200" x2="62867" y2="59200"/>
                        <a14:foregroundMark x1="66133" y1="56600" x2="66133" y2="56600"/>
                        <a14:foregroundMark x1="66933" y1="54933" x2="66933" y2="54933"/>
                        <a14:foregroundMark x1="72933" y1="49267" x2="72933" y2="49267"/>
                        <a14:foregroundMark x1="15400" y1="60533" x2="15400" y2="60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15" t="12807" r="10669" b="14182"/>
          <a:stretch/>
        </p:blipFill>
        <p:spPr>
          <a:xfrm>
            <a:off x="1017035" y="2799361"/>
            <a:ext cx="2192694" cy="1968760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B4C3E35-1E96-4EB4-91A0-6FDB5A26D9D3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 flipV="1">
            <a:off x="3209729" y="3771654"/>
            <a:ext cx="1194761" cy="1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B3D0339-0715-46EC-B296-CCBC96799EF2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>
            <a:off x="6879416" y="3771654"/>
            <a:ext cx="1372042" cy="1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CFE234-4FD8-430C-8F1B-80EEDA372D21}"/>
              </a:ext>
            </a:extLst>
          </p:cNvPr>
          <p:cNvSpPr txBox="1"/>
          <p:nvPr/>
        </p:nvSpPr>
        <p:spPr>
          <a:xfrm>
            <a:off x="1443968" y="518020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MPU-9250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88B5B94-E0D0-4EDE-81AA-59D6EC5215AB}"/>
              </a:ext>
            </a:extLst>
          </p:cNvPr>
          <p:cNvSpPr txBox="1"/>
          <p:nvPr/>
        </p:nvSpPr>
        <p:spPr>
          <a:xfrm>
            <a:off x="5019895" y="518020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A127762-6685-47D8-B471-D4CAC5A2B180}"/>
              </a:ext>
            </a:extLst>
          </p:cNvPr>
          <p:cNvSpPr txBox="1"/>
          <p:nvPr/>
        </p:nvSpPr>
        <p:spPr>
          <a:xfrm>
            <a:off x="9216066" y="5180205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70A2B2D-46E1-42AD-B200-C62EA6D61DD5}"/>
              </a:ext>
            </a:extLst>
          </p:cNvPr>
          <p:cNvSpPr txBox="1"/>
          <p:nvPr/>
        </p:nvSpPr>
        <p:spPr>
          <a:xfrm>
            <a:off x="3250753" y="3318164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I2C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連接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A941613-6D1A-4917-930F-112EF667E49B}"/>
              </a:ext>
            </a:extLst>
          </p:cNvPr>
          <p:cNvSpPr txBox="1"/>
          <p:nvPr/>
        </p:nvSpPr>
        <p:spPr>
          <a:xfrm>
            <a:off x="7053117" y="3348942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USB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連接</a:t>
            </a:r>
          </a:p>
        </p:txBody>
      </p:sp>
    </p:spTree>
    <p:extLst>
      <p:ext uri="{BB962C8B-B14F-4D97-AF65-F5344CB8AC3E}">
        <p14:creationId xmlns:p14="http://schemas.microsoft.com/office/powerpoint/2010/main" val="103307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8F5003F-D838-47C5-A874-73CDB2326EA2}"/>
              </a:ext>
            </a:extLst>
          </p:cNvPr>
          <p:cNvSpPr txBox="1"/>
          <p:nvPr/>
        </p:nvSpPr>
        <p:spPr>
          <a:xfrm>
            <a:off x="1464906" y="420011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工作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7B596C6-FBB7-41B7-82E7-A7852921005F}"/>
              </a:ext>
            </a:extLst>
          </p:cNvPr>
          <p:cNvSpPr/>
          <p:nvPr/>
        </p:nvSpPr>
        <p:spPr>
          <a:xfrm>
            <a:off x="1005914" y="3523860"/>
            <a:ext cx="974188" cy="4478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開始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2FA8DF-67FC-421B-B755-DFBF84A6C618}"/>
              </a:ext>
            </a:extLst>
          </p:cNvPr>
          <p:cNvSpPr/>
          <p:nvPr/>
        </p:nvSpPr>
        <p:spPr>
          <a:xfrm>
            <a:off x="3425589" y="2529008"/>
            <a:ext cx="1751289" cy="4478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mpu-9250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8B6582-7968-4EE0-AAAB-6E3106AC6620}"/>
              </a:ext>
            </a:extLst>
          </p:cNvPr>
          <p:cNvSpPr/>
          <p:nvPr/>
        </p:nvSpPr>
        <p:spPr>
          <a:xfrm>
            <a:off x="3425589" y="4261617"/>
            <a:ext cx="1751290" cy="4478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49FECB-91A5-48F1-B696-BD894DD172CB}"/>
              </a:ext>
            </a:extLst>
          </p:cNvPr>
          <p:cNvSpPr/>
          <p:nvPr/>
        </p:nvSpPr>
        <p:spPr>
          <a:xfrm>
            <a:off x="5680404" y="3424335"/>
            <a:ext cx="1190847" cy="4478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讀入資料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575F49-749D-4975-95B7-58E60316859D}"/>
              </a:ext>
            </a:extLst>
          </p:cNvPr>
          <p:cNvSpPr/>
          <p:nvPr/>
        </p:nvSpPr>
        <p:spPr>
          <a:xfrm>
            <a:off x="7064598" y="3424335"/>
            <a:ext cx="1409075" cy="4478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實例化物件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48125F-AE45-49E1-A95F-3B43B2074180}"/>
              </a:ext>
            </a:extLst>
          </p:cNvPr>
          <p:cNvSpPr/>
          <p:nvPr/>
        </p:nvSpPr>
        <p:spPr>
          <a:xfrm>
            <a:off x="8893551" y="2452196"/>
            <a:ext cx="1384193" cy="4478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繪圖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348D14-3DEB-4353-957A-9018F0801062}"/>
              </a:ext>
            </a:extLst>
          </p:cNvPr>
          <p:cNvSpPr/>
          <p:nvPr/>
        </p:nvSpPr>
        <p:spPr>
          <a:xfrm>
            <a:off x="8893549" y="3289216"/>
            <a:ext cx="1384194" cy="7004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顯示資料、截圖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D7CBEE-CAB1-431B-BB9D-2A247F4F2AA6}"/>
              </a:ext>
            </a:extLst>
          </p:cNvPr>
          <p:cNvSpPr/>
          <p:nvPr/>
        </p:nvSpPr>
        <p:spPr>
          <a:xfrm>
            <a:off x="8893550" y="4398229"/>
            <a:ext cx="1384194" cy="44787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折線圖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55B3765-00D9-436B-B0EA-7B6C04066CD9}"/>
              </a:ext>
            </a:extLst>
          </p:cNvPr>
          <p:cNvSpPr/>
          <p:nvPr/>
        </p:nvSpPr>
        <p:spPr>
          <a:xfrm>
            <a:off x="10697621" y="3424335"/>
            <a:ext cx="976928" cy="44787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存檔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B0919C8-C420-4F06-9DB7-BBBA81F4D4C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76878" y="2752943"/>
            <a:ext cx="503526" cy="89532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7185E4E-5272-4C01-9DD3-A8539AA1200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176879" y="3648270"/>
            <a:ext cx="503525" cy="83728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C5FD8CC-F7F1-4AF5-9192-BB1BBAC5EBD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871251" y="3648270"/>
            <a:ext cx="19334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24761E6-BFEB-46E4-A5D8-77D99E0639DE}"/>
              </a:ext>
            </a:extLst>
          </p:cNvPr>
          <p:cNvCxnSpPr>
            <a:cxnSpLocks/>
          </p:cNvCxnSpPr>
          <p:nvPr/>
        </p:nvCxnSpPr>
        <p:spPr>
          <a:xfrm>
            <a:off x="8473673" y="3648270"/>
            <a:ext cx="41987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CF348DC0-8975-4D8F-955B-11A9D7DF9E04}"/>
              </a:ext>
            </a:extLst>
          </p:cNvPr>
          <p:cNvCxnSpPr>
            <a:cxnSpLocks/>
          </p:cNvCxnSpPr>
          <p:nvPr/>
        </p:nvCxnSpPr>
        <p:spPr>
          <a:xfrm flipV="1">
            <a:off x="8473673" y="2676131"/>
            <a:ext cx="419878" cy="97213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7B4D6F2-5229-4A3A-BE74-808E5A7EFD8D}"/>
              </a:ext>
            </a:extLst>
          </p:cNvPr>
          <p:cNvCxnSpPr>
            <a:cxnSpLocks/>
          </p:cNvCxnSpPr>
          <p:nvPr/>
        </p:nvCxnSpPr>
        <p:spPr>
          <a:xfrm>
            <a:off x="8473673" y="3648270"/>
            <a:ext cx="419877" cy="97389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DD740E62-CF3F-4D21-8368-8F7D9A0B372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277744" y="3648270"/>
            <a:ext cx="41987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84023C1-42A0-4F00-B8E9-A15E012EB54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1186085" y="3872205"/>
            <a:ext cx="0" cy="2040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4CB244A-B38F-44F7-A3DF-5017F76B8062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493007" y="3971730"/>
            <a:ext cx="1" cy="195285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1BCCB22-6FFB-4247-AB1B-6559AADFFEBD}"/>
              </a:ext>
            </a:extLst>
          </p:cNvPr>
          <p:cNvCxnSpPr>
            <a:cxnSpLocks/>
          </p:cNvCxnSpPr>
          <p:nvPr/>
        </p:nvCxnSpPr>
        <p:spPr>
          <a:xfrm flipV="1">
            <a:off x="1493007" y="5907859"/>
            <a:ext cx="9693078" cy="129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菱形 42">
            <a:extLst>
              <a:ext uri="{FF2B5EF4-FFF2-40B4-BE49-F238E27FC236}">
                <a16:creationId xmlns:a16="http://schemas.microsoft.com/office/drawing/2014/main" id="{A467A6EA-0AA7-48ED-9F16-0961430516AB}"/>
              </a:ext>
            </a:extLst>
          </p:cNvPr>
          <p:cNvSpPr/>
          <p:nvPr/>
        </p:nvSpPr>
        <p:spPr>
          <a:xfrm>
            <a:off x="2125115" y="3333795"/>
            <a:ext cx="1411397" cy="8280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實時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9129C0C-543A-4D86-AD66-927CBCFC6AA7}"/>
              </a:ext>
            </a:extLst>
          </p:cNvPr>
          <p:cNvCxnSpPr>
            <a:cxnSpLocks/>
            <a:stCxn id="2" idx="3"/>
            <a:endCxn id="43" idx="1"/>
          </p:cNvCxnSpPr>
          <p:nvPr/>
        </p:nvCxnSpPr>
        <p:spPr>
          <a:xfrm>
            <a:off x="1980102" y="3747795"/>
            <a:ext cx="14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8112B645-5581-4629-8303-B132411ABA53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16200000" flipH="1">
            <a:off x="2966323" y="4026285"/>
            <a:ext cx="323757" cy="594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1AFC4862-4AA6-4FC6-A0B4-1A5A1C55F07E}"/>
              </a:ext>
            </a:extLst>
          </p:cNvPr>
          <p:cNvCxnSpPr>
            <a:cxnSpLocks/>
            <a:stCxn id="43" idx="0"/>
            <a:endCxn id="5" idx="1"/>
          </p:cNvCxnSpPr>
          <p:nvPr/>
        </p:nvCxnSpPr>
        <p:spPr>
          <a:xfrm rot="5400000" flipH="1" flipV="1">
            <a:off x="2837775" y="2745982"/>
            <a:ext cx="580852" cy="594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F8B5F193-5FB9-4EC0-9555-2D1BEB2B52C6}"/>
              </a:ext>
            </a:extLst>
          </p:cNvPr>
          <p:cNvSpPr txBox="1"/>
          <p:nvPr/>
        </p:nvSpPr>
        <p:spPr>
          <a:xfrm>
            <a:off x="2800152" y="2388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1DDDDA61-FD5D-4422-BFA9-5F9E0F4B1A5D}"/>
              </a:ext>
            </a:extLst>
          </p:cNvPr>
          <p:cNvSpPr txBox="1"/>
          <p:nvPr/>
        </p:nvSpPr>
        <p:spPr>
          <a:xfrm>
            <a:off x="2800152" y="45841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否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870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C184426-F238-4EB3-9D16-A149EFF6C602}"/>
              </a:ext>
            </a:extLst>
          </p:cNvPr>
          <p:cNvSpPr txBox="1"/>
          <p:nvPr/>
        </p:nvSpPr>
        <p:spPr>
          <a:xfrm>
            <a:off x="1464906" y="420011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程式所宣告的類別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5CE6F80-446C-440E-8089-2BDAFBF27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09220"/>
              </p:ext>
            </p:extLst>
          </p:nvPr>
        </p:nvGraphicFramePr>
        <p:xfrm>
          <a:off x="1245744" y="1796567"/>
          <a:ext cx="1045007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277">
                  <a:extLst>
                    <a:ext uri="{9D8B030D-6E8A-4147-A177-3AD203B41FA5}">
                      <a16:colId xmlns:a16="http://schemas.microsoft.com/office/drawing/2014/main" val="1347998009"/>
                    </a:ext>
                  </a:extLst>
                </a:gridCol>
                <a:gridCol w="1263593">
                  <a:extLst>
                    <a:ext uri="{9D8B030D-6E8A-4147-A177-3AD203B41FA5}">
                      <a16:colId xmlns:a16="http://schemas.microsoft.com/office/drawing/2014/main" val="3867791674"/>
                    </a:ext>
                  </a:extLst>
                </a:gridCol>
                <a:gridCol w="3672444">
                  <a:extLst>
                    <a:ext uri="{9D8B030D-6E8A-4147-A177-3AD203B41FA5}">
                      <a16:colId xmlns:a16="http://schemas.microsoft.com/office/drawing/2014/main" val="583620257"/>
                    </a:ext>
                  </a:extLst>
                </a:gridCol>
                <a:gridCol w="4713756">
                  <a:extLst>
                    <a:ext uri="{9D8B030D-6E8A-4147-A177-3AD203B41FA5}">
                      <a16:colId xmlns:a16="http://schemas.microsoft.com/office/drawing/2014/main" val="401504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class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Acc, </a:t>
                      </a:r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Gy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 Temp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用來儲存每秒所接收到的資料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enum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Status, </a:t>
                      </a:r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Errorcodes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 Section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用來判斷當前狀況為何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06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virtual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DrawAxis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最底層的物件類別用來描繪座標軸用的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override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Acc, </a:t>
                      </a:r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Gy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覆寫</a:t>
                      </a:r>
                      <a:r>
                        <a:rPr lang="en-US" altLang="zh-TW" sz="200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virtual</a:t>
                      </a:r>
                      <a:r>
                        <a:rPr lang="zh-TW" altLang="en-US" sz="200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原有程式碼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，用來畫實際值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delegate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N/A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指派</a:t>
                      </a:r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FindAll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回傳物件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4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osc.cs</a:t>
                      </a:r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將泛用的類別獨立存放在另一個</a:t>
                      </a:r>
                      <a:r>
                        <a:rPr lang="en-US" altLang="zh-TW" sz="200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cs</a:t>
                      </a:r>
                      <a:r>
                        <a:rPr lang="zh-TW" altLang="en-US" sz="200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檔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309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繼承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N/A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讓子類別可以使用父類別的物件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61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8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C184426-F238-4EB3-9D16-A149EFF6C602}"/>
              </a:ext>
            </a:extLst>
          </p:cNvPr>
          <p:cNvSpPr txBox="1"/>
          <p:nvPr/>
        </p:nvSpPr>
        <p:spPr>
          <a:xfrm>
            <a:off x="1464906" y="420011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程式所使用的宣告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5CE6F80-446C-440E-8089-2BDAFBF27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97755"/>
              </p:ext>
            </p:extLst>
          </p:nvPr>
        </p:nvGraphicFramePr>
        <p:xfrm>
          <a:off x="1079096" y="1760220"/>
          <a:ext cx="1054229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339">
                  <a:extLst>
                    <a:ext uri="{9D8B030D-6E8A-4147-A177-3AD203B41FA5}">
                      <a16:colId xmlns:a16="http://schemas.microsoft.com/office/drawing/2014/main" val="1347998009"/>
                    </a:ext>
                  </a:extLst>
                </a:gridCol>
                <a:gridCol w="2238998">
                  <a:extLst>
                    <a:ext uri="{9D8B030D-6E8A-4147-A177-3AD203B41FA5}">
                      <a16:colId xmlns:a16="http://schemas.microsoft.com/office/drawing/2014/main" val="3867791674"/>
                    </a:ext>
                  </a:extLst>
                </a:gridCol>
                <a:gridCol w="3157869">
                  <a:extLst>
                    <a:ext uri="{9D8B030D-6E8A-4147-A177-3AD203B41FA5}">
                      <a16:colId xmlns:a16="http://schemas.microsoft.com/office/drawing/2014/main" val="583620257"/>
                    </a:ext>
                  </a:extLst>
                </a:gridCol>
                <a:gridCol w="4338084">
                  <a:extLst>
                    <a:ext uri="{9D8B030D-6E8A-4147-A177-3AD203B41FA5}">
                      <a16:colId xmlns:a16="http://schemas.microsoft.com/office/drawing/2014/main" val="401504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類型名稱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Serialport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serialPortArduino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利用序列埠取得</a:t>
                      </a:r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arduino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5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Chart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Chart_osc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繪製折線圖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06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backgroundworker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backgroundworkeroffline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讓指定的程式或功能可以在背景執行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g.copyFromScreen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N/A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實現螢幕截圖的功能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Matlab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插件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N/A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以模擬飛機姿態來表示</a:t>
                      </a:r>
                      <a:r>
                        <a:rPr lang="en-US" altLang="zh-TW" sz="2000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imu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4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3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AEDCAEB-608D-4797-A9AC-8CBA82620AF6}"/>
              </a:ext>
            </a:extLst>
          </p:cNvPr>
          <p:cNvSpPr txBox="1"/>
          <p:nvPr/>
        </p:nvSpPr>
        <p:spPr>
          <a:xfrm>
            <a:off x="1464906" y="420011"/>
            <a:ext cx="6391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物件模型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Object model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3792182-15F6-4428-ACAA-D6ECA8B6DE1D}"/>
              </a:ext>
            </a:extLst>
          </p:cNvPr>
          <p:cNvSpPr/>
          <p:nvPr/>
        </p:nvSpPr>
        <p:spPr>
          <a:xfrm>
            <a:off x="1287793" y="3661615"/>
            <a:ext cx="1875452" cy="7694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E683ED5-5DA6-4480-AFBC-34D6C49ECFAF}"/>
              </a:ext>
            </a:extLst>
          </p:cNvPr>
          <p:cNvSpPr/>
          <p:nvPr/>
        </p:nvSpPr>
        <p:spPr>
          <a:xfrm>
            <a:off x="4760167" y="1913680"/>
            <a:ext cx="1875452" cy="76944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681DF34-D48F-414F-80A5-35DBD33438FF}"/>
              </a:ext>
            </a:extLst>
          </p:cNvPr>
          <p:cNvSpPr/>
          <p:nvPr/>
        </p:nvSpPr>
        <p:spPr>
          <a:xfrm>
            <a:off x="4760167" y="5391514"/>
            <a:ext cx="1875452" cy="76944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Temp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0F73C6D-52B6-443F-AAD1-8AB1A03880F9}"/>
              </a:ext>
            </a:extLst>
          </p:cNvPr>
          <p:cNvSpPr/>
          <p:nvPr/>
        </p:nvSpPr>
        <p:spPr>
          <a:xfrm>
            <a:off x="4760167" y="3652597"/>
            <a:ext cx="1875452" cy="76944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Gy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D8D18DD-7C19-49A0-92F9-58F9AC5006DD}"/>
              </a:ext>
            </a:extLst>
          </p:cNvPr>
          <p:cNvSpPr txBox="1"/>
          <p:nvPr/>
        </p:nvSpPr>
        <p:spPr>
          <a:xfrm>
            <a:off x="8105185" y="3575652"/>
            <a:ext cx="1091681" cy="9233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Gy_x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Gy_y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Gy_z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04BC674-806F-491E-8B26-309C2CF6C4EE}"/>
              </a:ext>
            </a:extLst>
          </p:cNvPr>
          <p:cNvSpPr txBox="1"/>
          <p:nvPr/>
        </p:nvSpPr>
        <p:spPr>
          <a:xfrm>
            <a:off x="8105185" y="1836735"/>
            <a:ext cx="1091681" cy="9233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Acc_x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Acc_y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Acc_z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BA2DEB-D8F0-4D56-A8E1-576336EB96EF}"/>
              </a:ext>
            </a:extLst>
          </p:cNvPr>
          <p:cNvSpPr txBox="1"/>
          <p:nvPr/>
        </p:nvSpPr>
        <p:spPr>
          <a:xfrm>
            <a:off x="7959004" y="5591568"/>
            <a:ext cx="1384042" cy="3693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Temperature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1C66D8-1999-4544-9727-6F18FB631E63}"/>
              </a:ext>
            </a:extLst>
          </p:cNvPr>
          <p:cNvSpPr txBox="1"/>
          <p:nvPr/>
        </p:nvSpPr>
        <p:spPr>
          <a:xfrm>
            <a:off x="1209856" y="315963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底層物件類別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071B4DC-7CA6-43ED-9F67-FE5B15862722}"/>
              </a:ext>
            </a:extLst>
          </p:cNvPr>
          <p:cNvSpPr txBox="1"/>
          <p:nvPr/>
        </p:nvSpPr>
        <p:spPr>
          <a:xfrm>
            <a:off x="4912070" y="149766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加速度類別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30DAF2F-8B97-4891-9C31-133E473890C6}"/>
              </a:ext>
            </a:extLst>
          </p:cNvPr>
          <p:cNvSpPr txBox="1"/>
          <p:nvPr/>
        </p:nvSpPr>
        <p:spPr>
          <a:xfrm>
            <a:off x="4954246" y="316731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陀螺儀類別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6AE3E19-96CB-47B1-AB65-52E3EC8BE183}"/>
              </a:ext>
            </a:extLst>
          </p:cNvPr>
          <p:cNvSpPr txBox="1"/>
          <p:nvPr/>
        </p:nvSpPr>
        <p:spPr>
          <a:xfrm>
            <a:off x="5069662" y="49375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溫度類別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B750447-616A-453D-89D6-3ADD3E3A5B49}"/>
              </a:ext>
            </a:extLst>
          </p:cNvPr>
          <p:cNvSpPr txBox="1"/>
          <p:nvPr/>
        </p:nvSpPr>
        <p:spPr>
          <a:xfrm>
            <a:off x="7980618" y="12953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類別成員</a:t>
            </a: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D4B0C3E-5B15-4808-9958-1A4CB284A582}"/>
              </a:ext>
            </a:extLst>
          </p:cNvPr>
          <p:cNvCxnSpPr>
            <a:cxnSpLocks/>
          </p:cNvCxnSpPr>
          <p:nvPr/>
        </p:nvCxnSpPr>
        <p:spPr>
          <a:xfrm>
            <a:off x="4226767" y="2298401"/>
            <a:ext cx="0" cy="35669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804EC5D-0F5D-4A64-BC46-EA0C0FF14DA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226767" y="2298401"/>
            <a:ext cx="533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764D52A-11A8-46EB-BC13-5DD1360F5A8A}"/>
              </a:ext>
            </a:extLst>
          </p:cNvPr>
          <p:cNvCxnSpPr>
            <a:cxnSpLocks/>
          </p:cNvCxnSpPr>
          <p:nvPr/>
        </p:nvCxnSpPr>
        <p:spPr>
          <a:xfrm>
            <a:off x="4226767" y="4046336"/>
            <a:ext cx="533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4033FBA-4D01-4778-AA22-64719D058A64}"/>
              </a:ext>
            </a:extLst>
          </p:cNvPr>
          <p:cNvCxnSpPr>
            <a:cxnSpLocks/>
          </p:cNvCxnSpPr>
          <p:nvPr/>
        </p:nvCxnSpPr>
        <p:spPr>
          <a:xfrm>
            <a:off x="4226767" y="5865310"/>
            <a:ext cx="533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2CFF6A9A-23A6-49A5-A620-24213022185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163245" y="4046336"/>
            <a:ext cx="1193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D5998274-89FD-4474-AA31-5F3A31C416B1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6635619" y="2298400"/>
            <a:ext cx="146956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5D8C9C95-9942-4BB4-9233-C9DC8FB04F31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6635619" y="4037317"/>
            <a:ext cx="146956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C47E69DF-2FAF-487E-AF4A-6F7C1B9A59A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635619" y="5776234"/>
            <a:ext cx="132338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628619-1089-4F5B-A2E1-F8A52FFD634D}"/>
              </a:ext>
            </a:extLst>
          </p:cNvPr>
          <p:cNvSpPr txBox="1"/>
          <p:nvPr/>
        </p:nvSpPr>
        <p:spPr>
          <a:xfrm>
            <a:off x="3313736" y="36679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繼承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4D132A0-E743-4C63-8F96-DA6EBB77EBA2}"/>
              </a:ext>
            </a:extLst>
          </p:cNvPr>
          <p:cNvSpPr txBox="1"/>
          <p:nvPr/>
        </p:nvSpPr>
        <p:spPr>
          <a:xfrm>
            <a:off x="7047236" y="18317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宣告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9EE461A-B0A9-4A7D-85F0-2C7373344523}"/>
              </a:ext>
            </a:extLst>
          </p:cNvPr>
          <p:cNvSpPr txBox="1"/>
          <p:nvPr/>
        </p:nvSpPr>
        <p:spPr>
          <a:xfrm>
            <a:off x="7047236" y="36212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宣告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B1EFAC9-071F-498D-A491-E701CBE39D60}"/>
              </a:ext>
            </a:extLst>
          </p:cNvPr>
          <p:cNvSpPr txBox="1"/>
          <p:nvPr/>
        </p:nvSpPr>
        <p:spPr>
          <a:xfrm>
            <a:off x="7042831" y="53135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宣告</a:t>
            </a:r>
          </a:p>
        </p:txBody>
      </p:sp>
    </p:spTree>
    <p:extLst>
      <p:ext uri="{BB962C8B-B14F-4D97-AF65-F5344CB8AC3E}">
        <p14:creationId xmlns:p14="http://schemas.microsoft.com/office/powerpoint/2010/main" val="1468014285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2175</TotalTime>
  <Words>1122</Words>
  <Application>Microsoft Office PowerPoint</Application>
  <PresentationFormat>寬螢幕</PresentationFormat>
  <Paragraphs>187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微軟正黑體</vt:lpstr>
      <vt:lpstr>新細明體</vt:lpstr>
      <vt:lpstr>標楷體</vt:lpstr>
      <vt:lpstr>Arial</vt:lpstr>
      <vt:lpstr>Calibri</vt:lpstr>
      <vt:lpstr>Gill Sans MT</vt:lpstr>
      <vt:lpstr>Impact</vt:lpstr>
      <vt:lpstr>Times New Roman</vt:lpstr>
      <vt:lpstr>Wingdings</vt:lpstr>
      <vt:lpstr>徽章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王漢祺</dc:creator>
  <cp:lastModifiedBy>王漢祺</cp:lastModifiedBy>
  <cp:revision>55</cp:revision>
  <dcterms:created xsi:type="dcterms:W3CDTF">2022-06-08T13:36:14Z</dcterms:created>
  <dcterms:modified xsi:type="dcterms:W3CDTF">2022-06-15T13:18:15Z</dcterms:modified>
</cp:coreProperties>
</file>