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7" r:id="rId4"/>
    <p:sldId id="260" r:id="rId5"/>
    <p:sldId id="261" r:id="rId6"/>
    <p:sldId id="262" r:id="rId7"/>
    <p:sldId id="267" r:id="rId8"/>
    <p:sldId id="268" r:id="rId9"/>
    <p:sldId id="269" r:id="rId10"/>
    <p:sldId id="263" r:id="rId11"/>
    <p:sldId id="264" r:id="rId12"/>
    <p:sldId id="265" r:id="rId13"/>
    <p:sldId id="266" r:id="rId14"/>
    <p:sldId id="270"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29"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53C8-EA94-4854-B8B3-5D4C0AE91401}" type="datetimeFigureOut">
              <a:rPr lang="zh-TW" altLang="en-US" smtClean="0"/>
              <a:t>2022/12/17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81EC8-0D38-4E32-AE6E-21289E5382DC}" type="slidenum">
              <a:rPr lang="zh-TW" altLang="en-US" smtClean="0"/>
              <a:t>‹#›</a:t>
            </a:fld>
            <a:endParaRPr lang="zh-TW" altLang="en-US"/>
          </a:p>
        </p:txBody>
      </p:sp>
    </p:spTree>
    <p:extLst>
      <p:ext uri="{BB962C8B-B14F-4D97-AF65-F5344CB8AC3E}">
        <p14:creationId xmlns:p14="http://schemas.microsoft.com/office/powerpoint/2010/main" val="1428915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大家好，我式機械所碩士班一年級的王漢祺，那麼現在我來報告我的</a:t>
            </a:r>
            <a:r>
              <a:rPr lang="en-US" altLang="zh-TW" dirty="0" err="1"/>
              <a:t>Final_Project</a:t>
            </a:r>
            <a:endParaRPr lang="zh-TW" altLang="en-US" dirty="0"/>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a:t>
            </a:fld>
            <a:endParaRPr lang="zh-TW" altLang="en-US"/>
          </a:p>
        </p:txBody>
      </p:sp>
    </p:spTree>
    <p:extLst>
      <p:ext uri="{BB962C8B-B14F-4D97-AF65-F5344CB8AC3E}">
        <p14:creationId xmlns:p14="http://schemas.microsoft.com/office/powerpoint/2010/main" val="108836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那這邊是我的軟體層面架構，先會進到的是我的主畫面，</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10</a:t>
            </a:fld>
            <a:endParaRPr lang="zh-TW" altLang="en-US"/>
          </a:p>
        </p:txBody>
      </p:sp>
    </p:spTree>
    <p:extLst>
      <p:ext uri="{BB962C8B-B14F-4D97-AF65-F5344CB8AC3E}">
        <p14:creationId xmlns:p14="http://schemas.microsoft.com/office/powerpoint/2010/main" val="249033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那這邊是我的例外狀況處理，主要會介紹兩個，這個演算法如果終點被障礙物給包圍住了，那他的路線圖就會是</a:t>
            </a:r>
            <a:r>
              <a:rPr lang="en-US" altLang="zh-TW" dirty="0"/>
              <a:t>null</a:t>
            </a:r>
            <a:r>
              <a:rPr lang="zh-TW" altLang="en-US" dirty="0"/>
              <a:t>嘛，所以這時就會出現例外狀況，所以這時候，我使用了一個</a:t>
            </a:r>
            <a:r>
              <a:rPr lang="en-US" altLang="zh-TW" dirty="0"/>
              <a:t>if-else</a:t>
            </a:r>
            <a:r>
              <a:rPr lang="zh-TW" altLang="en-US" dirty="0"/>
              <a:t>判斷句來避免這個狀況</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11</a:t>
            </a:fld>
            <a:endParaRPr lang="zh-TW" altLang="en-US"/>
          </a:p>
        </p:txBody>
      </p:sp>
    </p:spTree>
    <p:extLst>
      <p:ext uri="{BB962C8B-B14F-4D97-AF65-F5344CB8AC3E}">
        <p14:creationId xmlns:p14="http://schemas.microsoft.com/office/powerpoint/2010/main" val="171309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那這邊會出現例外狀況的原因是因為我在匯入地圖的時候，可以看到我有設定開啟的資料夾路徑，那如果使用者沒有對應的路徑，那此時就會出現例外狀況，那我使用了老師上禮拜所教的</a:t>
            </a:r>
            <a:r>
              <a:rPr lang="en-US" altLang="zh-TW" dirty="0"/>
              <a:t>try-catch</a:t>
            </a:r>
            <a:r>
              <a:rPr lang="zh-TW" altLang="en-US" dirty="0"/>
              <a:t>來避免這個狀況</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12</a:t>
            </a:fld>
            <a:endParaRPr lang="zh-TW" altLang="en-US"/>
          </a:p>
        </p:txBody>
      </p:sp>
    </p:spTree>
    <p:extLst>
      <p:ext uri="{BB962C8B-B14F-4D97-AF65-F5344CB8AC3E}">
        <p14:creationId xmlns:p14="http://schemas.microsoft.com/office/powerpoint/2010/main" val="370064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那接下來我們來實際演練我們的程式，那我也有將我的程式放在</a:t>
            </a:r>
            <a:r>
              <a:rPr lang="en-US" altLang="zh-TW" dirty="0" err="1"/>
              <a:t>github</a:t>
            </a:r>
            <a:r>
              <a:rPr lang="zh-TW" altLang="en-US" dirty="0"/>
              <a:t>上面，有興趣的同學也可以去下載來用</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13</a:t>
            </a:fld>
            <a:endParaRPr lang="zh-TW" altLang="en-US"/>
          </a:p>
        </p:txBody>
      </p:sp>
    </p:spTree>
    <p:extLst>
      <p:ext uri="{BB962C8B-B14F-4D97-AF65-F5344CB8AC3E}">
        <p14:creationId xmlns:p14="http://schemas.microsoft.com/office/powerpoint/2010/main" val="94444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那接下來我們來實際演練我們的程式，那我也有將我的程式放在</a:t>
            </a:r>
            <a:r>
              <a:rPr lang="en-US" altLang="zh-TW" dirty="0" err="1"/>
              <a:t>github</a:t>
            </a:r>
            <a:r>
              <a:rPr lang="zh-TW" altLang="en-US" dirty="0"/>
              <a:t>上面，有興趣的同學也可以去下載來用</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14</a:t>
            </a:fld>
            <a:endParaRPr lang="zh-TW" altLang="en-US"/>
          </a:p>
        </p:txBody>
      </p:sp>
    </p:spTree>
    <p:extLst>
      <p:ext uri="{BB962C8B-B14F-4D97-AF65-F5344CB8AC3E}">
        <p14:creationId xmlns:p14="http://schemas.microsoft.com/office/powerpoint/2010/main" val="7263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那麼這邊是我的目錄，我會先從我的研究說起，再來是我的視窗程式，這邊也會說明一下我的</a:t>
            </a:r>
            <a:r>
              <a:rPr lang="en-US" altLang="zh-TW" dirty="0"/>
              <a:t>UML</a:t>
            </a:r>
            <a:r>
              <a:rPr lang="zh-TW" altLang="en-US" dirty="0"/>
              <a:t>類別圖以及最後的例外狀況處理與展示</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2</a:t>
            </a:fld>
            <a:endParaRPr lang="zh-TW" altLang="en-US"/>
          </a:p>
        </p:txBody>
      </p:sp>
    </p:spTree>
    <p:extLst>
      <p:ext uri="{BB962C8B-B14F-4D97-AF65-F5344CB8AC3E}">
        <p14:creationId xmlns:p14="http://schemas.microsoft.com/office/powerpoint/2010/main" val="3229253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那麼我的研究是將一個移動平台可以自主移動，透過路徑規劃演算法來達到自動導航的部分，那我的會使用到的地圖就如同右上角一樣，是一個</a:t>
            </a:r>
            <a:r>
              <a:rPr lang="en-US" altLang="zh-TW" dirty="0"/>
              <a:t>2D</a:t>
            </a:r>
            <a:r>
              <a:rPr lang="zh-TW" altLang="en-US" dirty="0"/>
              <a:t>的地圖，所以可想而知我的演算法會是針對</a:t>
            </a:r>
            <a:r>
              <a:rPr lang="en-US" altLang="zh-TW" dirty="0"/>
              <a:t>2D</a:t>
            </a:r>
            <a:r>
              <a:rPr lang="zh-TW" altLang="en-US" dirty="0"/>
              <a:t>平面的，那我的視窗程式也是</a:t>
            </a:r>
            <a:r>
              <a:rPr lang="en-US" altLang="zh-TW" dirty="0"/>
              <a:t>Focus</a:t>
            </a:r>
            <a:r>
              <a:rPr lang="zh-TW" altLang="en-US" dirty="0"/>
              <a:t>在演算法呈現以及應用上</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3</a:t>
            </a:fld>
            <a:endParaRPr lang="zh-TW" altLang="en-US"/>
          </a:p>
        </p:txBody>
      </p:sp>
    </p:spTree>
    <p:extLst>
      <p:ext uri="{BB962C8B-B14F-4D97-AF65-F5344CB8AC3E}">
        <p14:creationId xmlns:p14="http://schemas.microsoft.com/office/powerpoint/2010/main" val="315654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 typeface="Arial" panose="020B0604020202020204" pitchFamily="34" charset="0"/>
              <a:buNone/>
            </a:pP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那我所採用的演算法分別是</a:t>
            </a:r>
            <a:r>
              <a:rPr lang="en-US" altLang="zh-TW" sz="1200" dirty="0">
                <a:latin typeface="Times New Roman" panose="02020603050405020304" pitchFamily="18" charset="0"/>
                <a:ea typeface="標楷體" panose="03000509000000000000" pitchFamily="65" charset="-120"/>
                <a:cs typeface="Times New Roman" panose="02020603050405020304" pitchFamily="18" charset="0"/>
              </a:rPr>
              <a:t>Dijkstra</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200" dirty="0" err="1">
                <a:latin typeface="Times New Roman" panose="02020603050405020304" pitchFamily="18" charset="0"/>
                <a:ea typeface="標楷體" panose="03000509000000000000" pitchFamily="65" charset="-120"/>
                <a:cs typeface="Times New Roman" panose="02020603050405020304" pitchFamily="18" charset="0"/>
              </a:rPr>
              <a:t>Astar</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這兩種演算法，我們可以先從畫面上的動畫看到兩種演算法的搜尋時間就已經有明顯的差距，那麼通過這個視窗程式，觀察兩種路徑規劃演算法的</a:t>
            </a:r>
            <a:r>
              <a:rPr lang="zh-TW" altLang="en-US" sz="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效能測試</a:t>
            </a:r>
            <a:r>
              <a:rPr lang="zh-TW" altLang="en-US" sz="1200" dirty="0">
                <a:latin typeface="Times New Roman" panose="02020603050405020304" pitchFamily="18" charset="0"/>
                <a:ea typeface="標楷體" panose="03000509000000000000" pitchFamily="65" charset="-120"/>
                <a:cs typeface="Times New Roman" panose="02020603050405020304" pitchFamily="18" charset="0"/>
              </a:rPr>
              <a:t>，並且將這種演算法進行應用，那對這兩種演算法有興趣的同學也可以掃一下碼</a:t>
            </a:r>
          </a:p>
          <a:p>
            <a:endParaRPr lang="zh-TW" altLang="en-US" dirty="0"/>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4</a:t>
            </a:fld>
            <a:endParaRPr lang="zh-TW" altLang="en-US"/>
          </a:p>
        </p:txBody>
      </p:sp>
    </p:spTree>
    <p:extLst>
      <p:ext uri="{BB962C8B-B14F-4D97-AF65-F5344CB8AC3E}">
        <p14:creationId xmlns:p14="http://schemas.microsoft.com/office/powerpoint/2010/main" val="167798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那麼我的研究方法主要會是，以</a:t>
            </a:r>
            <a:r>
              <a:rPr lang="en-US" altLang="zh-TW" dirty="0"/>
              <a:t>C#</a:t>
            </a:r>
            <a:r>
              <a:rPr lang="zh-TW" altLang="en-US" dirty="0"/>
              <a:t>來實作這兩種演算法</a:t>
            </a:r>
            <a:r>
              <a:rPr lang="en-US" altLang="zh-TW" dirty="0"/>
              <a:t>, </a:t>
            </a:r>
            <a:r>
              <a:rPr lang="zh-TW" altLang="en-US" dirty="0"/>
              <a:t>進而得知這兩種演算法在執行的運算時間最後再將其應用在一個動態的目標上進行測試，接著會運用到許多的物件導向概念來完成這個</a:t>
            </a:r>
            <a:r>
              <a:rPr lang="en-US" altLang="zh-TW" dirty="0"/>
              <a:t>Project</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5</a:t>
            </a:fld>
            <a:endParaRPr lang="zh-TW" altLang="en-US"/>
          </a:p>
        </p:txBody>
      </p:sp>
    </p:spTree>
    <p:extLst>
      <p:ext uri="{BB962C8B-B14F-4D97-AF65-F5344CB8AC3E}">
        <p14:creationId xmlns:p14="http://schemas.microsoft.com/office/powerpoint/2010/main" val="2482133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a:t>
            </a:r>
            <a:r>
              <a:rPr lang="en-US" altLang="zh-TW" dirty="0"/>
              <a:t>UML</a:t>
            </a:r>
            <a:r>
              <a:rPr lang="zh-TW" altLang="en-US" dirty="0"/>
              <a:t>圖，我等等會分成三個部份來講解，分別視窗、應用的物件類別以及演算法。</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6</a:t>
            </a:fld>
            <a:endParaRPr lang="zh-TW" altLang="en-US"/>
          </a:p>
        </p:txBody>
      </p:sp>
    </p:spTree>
    <p:extLst>
      <p:ext uri="{BB962C8B-B14F-4D97-AF65-F5344CB8AC3E}">
        <p14:creationId xmlns:p14="http://schemas.microsoft.com/office/powerpoint/2010/main" val="38370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那這邊是我的演算法環節，我的演算法有自定義一個帶有權重的座標系統，接著會讓演算法使用，同時也會演算法也會有繼承共用的部分</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7</a:t>
            </a:fld>
            <a:endParaRPr lang="zh-TW" altLang="en-US"/>
          </a:p>
        </p:txBody>
      </p:sp>
    </p:spTree>
    <p:extLst>
      <p:ext uri="{BB962C8B-B14F-4D97-AF65-F5344CB8AC3E}">
        <p14:creationId xmlns:p14="http://schemas.microsoft.com/office/powerpoint/2010/main" val="115376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那這邊是我的應用的物件類別部分，因為我的應用基本上是用</a:t>
            </a:r>
            <a:r>
              <a:rPr lang="en-US" altLang="zh-TW" dirty="0"/>
              <a:t>Panel</a:t>
            </a:r>
            <a:r>
              <a:rPr lang="zh-TW" altLang="en-US" dirty="0"/>
              <a:t>搭配</a:t>
            </a:r>
            <a:r>
              <a:rPr lang="en-US" altLang="zh-TW" dirty="0"/>
              <a:t>Draw()</a:t>
            </a:r>
            <a:r>
              <a:rPr lang="zh-TW" altLang="en-US" dirty="0"/>
              <a:t>來執行的，所以我的虛擬函式也有包含</a:t>
            </a:r>
            <a:r>
              <a:rPr lang="en-US" altLang="zh-TW" dirty="0"/>
              <a:t>Draw()</a:t>
            </a:r>
            <a:r>
              <a:rPr lang="zh-TW" altLang="en-US" dirty="0"/>
              <a:t>，所以面四個類別都會分別覆寫</a:t>
            </a:r>
            <a:r>
              <a:rPr lang="en-US" altLang="zh-TW" dirty="0"/>
              <a:t>(override)</a:t>
            </a:r>
            <a:r>
              <a:rPr lang="zh-TW" altLang="en-US" dirty="0"/>
              <a:t>這個虛擬函式</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8</a:t>
            </a:fld>
            <a:endParaRPr lang="zh-TW" altLang="en-US"/>
          </a:p>
        </p:txBody>
      </p:sp>
    </p:spTree>
    <p:extLst>
      <p:ext uri="{BB962C8B-B14F-4D97-AF65-F5344CB8AC3E}">
        <p14:creationId xmlns:p14="http://schemas.microsoft.com/office/powerpoint/2010/main" val="4049909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那這邊是我的視窗的部分，因為我有</a:t>
            </a:r>
            <a:r>
              <a:rPr lang="en-US" altLang="zh-TW" dirty="0"/>
              <a:t>7</a:t>
            </a:r>
            <a:r>
              <a:rPr lang="zh-TW" altLang="en-US" dirty="0"/>
              <a:t>個視窗，所以這邊會有一個基底類別，分別給</a:t>
            </a:r>
            <a:r>
              <a:rPr lang="en-US" altLang="zh-TW" dirty="0"/>
              <a:t>7</a:t>
            </a:r>
            <a:r>
              <a:rPr lang="zh-TW" altLang="en-US" dirty="0"/>
              <a:t>個視窗繼承</a:t>
            </a:r>
          </a:p>
        </p:txBody>
      </p:sp>
      <p:sp>
        <p:nvSpPr>
          <p:cNvPr id="4" name="投影片編號版面配置區 3"/>
          <p:cNvSpPr>
            <a:spLocks noGrp="1"/>
          </p:cNvSpPr>
          <p:nvPr>
            <p:ph type="sldNum" sz="quarter" idx="5"/>
          </p:nvPr>
        </p:nvSpPr>
        <p:spPr/>
        <p:txBody>
          <a:bodyPr/>
          <a:lstStyle/>
          <a:p>
            <a:fld id="{ACA81EC8-0D38-4E32-AE6E-21289E5382DC}" type="slidenum">
              <a:rPr lang="zh-TW" altLang="en-US" smtClean="0"/>
              <a:t>9</a:t>
            </a:fld>
            <a:endParaRPr lang="zh-TW" altLang="en-US"/>
          </a:p>
        </p:txBody>
      </p:sp>
    </p:spTree>
    <p:extLst>
      <p:ext uri="{BB962C8B-B14F-4D97-AF65-F5344CB8AC3E}">
        <p14:creationId xmlns:p14="http://schemas.microsoft.com/office/powerpoint/2010/main" val="390270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23B1C0-37D2-D088-D2C7-40C3D03FA0F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6C572F9-3F38-D2AD-310A-ED69D321F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1E814BC6-841E-FAAB-FF79-932831BF55B6}"/>
              </a:ext>
            </a:extLst>
          </p:cNvPr>
          <p:cNvSpPr>
            <a:spLocks noGrp="1"/>
          </p:cNvSpPr>
          <p:nvPr>
            <p:ph type="dt" sz="half" idx="10"/>
          </p:nvPr>
        </p:nvSpPr>
        <p:spPr/>
        <p:txBody>
          <a:bodyPr/>
          <a:lstStyle/>
          <a:p>
            <a:fld id="{79150C03-1DFB-4A2C-9B6B-D070386C2EB1}"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54687E06-BE80-87DB-6F3B-B7C88812CC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7972F44-D05E-DA8D-4D26-624E17EE1E13}"/>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97029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807481-4E25-587F-8366-390F4D43554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6D5C774-0B94-827B-0968-92BD90B2EDC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7434164-2145-FBD3-F59C-A33A443E3F82}"/>
              </a:ext>
            </a:extLst>
          </p:cNvPr>
          <p:cNvSpPr>
            <a:spLocks noGrp="1"/>
          </p:cNvSpPr>
          <p:nvPr>
            <p:ph type="dt" sz="half" idx="10"/>
          </p:nvPr>
        </p:nvSpPr>
        <p:spPr/>
        <p:txBody>
          <a:bodyPr/>
          <a:lstStyle/>
          <a:p>
            <a:fld id="{79788FBA-1D16-46E6-9712-616B6D1BC6F3}"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DB6D4AEB-38B8-744F-40B6-72C7B170F4C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FB7CFD-E52E-DE6B-29ED-844334588829}"/>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3911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EDC0D59-8355-0F2B-97F5-7314A5685D4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6DFD97F-4DC0-4934-BC56-6238B251300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B74336-04FD-0134-04AA-664E83CC32F4}"/>
              </a:ext>
            </a:extLst>
          </p:cNvPr>
          <p:cNvSpPr>
            <a:spLocks noGrp="1"/>
          </p:cNvSpPr>
          <p:nvPr>
            <p:ph type="dt" sz="half" idx="10"/>
          </p:nvPr>
        </p:nvSpPr>
        <p:spPr/>
        <p:txBody>
          <a:bodyPr/>
          <a:lstStyle/>
          <a:p>
            <a:fld id="{79811631-ED8F-47E0-8451-14FE158DF82E}"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9DF1C196-F700-51B0-0D66-A8848F9942B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F7F002D-DE10-C981-AEA9-A8929D91794C}"/>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60140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27C07-CA8A-9796-9B75-D95FFEC1315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5F284F-B795-504B-A4BF-8772BA42E27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023832B-A726-A1BA-BF2E-E8B0EDD90163}"/>
              </a:ext>
            </a:extLst>
          </p:cNvPr>
          <p:cNvSpPr>
            <a:spLocks noGrp="1"/>
          </p:cNvSpPr>
          <p:nvPr>
            <p:ph type="dt" sz="half" idx="10"/>
          </p:nvPr>
        </p:nvSpPr>
        <p:spPr/>
        <p:txBody>
          <a:bodyPr/>
          <a:lstStyle/>
          <a:p>
            <a:fld id="{45636C95-25B6-4374-9C8B-A50F0E450553}"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41062C3F-E11C-8115-5686-EB7119D5D66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37757A-2CCF-BB2C-5D50-DA5CF3C3C6C2}"/>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57707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0D8D2F-36A3-BCD7-43FD-064FC4E322E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8B1FF2E-969E-446A-C851-02BD41C41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47EC504-1980-01B9-3A01-DD5E67EEE562}"/>
              </a:ext>
            </a:extLst>
          </p:cNvPr>
          <p:cNvSpPr>
            <a:spLocks noGrp="1"/>
          </p:cNvSpPr>
          <p:nvPr>
            <p:ph type="dt" sz="half" idx="10"/>
          </p:nvPr>
        </p:nvSpPr>
        <p:spPr/>
        <p:txBody>
          <a:bodyPr/>
          <a:lstStyle/>
          <a:p>
            <a:fld id="{2C00DC73-39E8-48F7-8BBC-DCE138C614F5}"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8C1B831F-FA1D-F804-296E-1E3CE84926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81ABB3-2E1D-ADC2-A6A6-7CD61E9EB72B}"/>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78743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86DF15-1411-38D0-55BA-1B8A97A4BBD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CB441DD-6023-720D-585B-F94D09F7DCF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0202DEC-F933-9881-3B51-B5B6007F928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47076E5-9975-725B-CE6C-20AC4F81A170}"/>
              </a:ext>
            </a:extLst>
          </p:cNvPr>
          <p:cNvSpPr>
            <a:spLocks noGrp="1"/>
          </p:cNvSpPr>
          <p:nvPr>
            <p:ph type="dt" sz="half" idx="10"/>
          </p:nvPr>
        </p:nvSpPr>
        <p:spPr/>
        <p:txBody>
          <a:bodyPr/>
          <a:lstStyle/>
          <a:p>
            <a:fld id="{B6CE48FA-D141-4F27-8C7A-9ACC5308C94D}" type="datetime1">
              <a:rPr lang="zh-TW" altLang="en-US" smtClean="0"/>
              <a:t>2022/12/17</a:t>
            </a:fld>
            <a:endParaRPr lang="zh-TW" altLang="en-US"/>
          </a:p>
        </p:txBody>
      </p:sp>
      <p:sp>
        <p:nvSpPr>
          <p:cNvPr id="6" name="頁尾版面配置區 5">
            <a:extLst>
              <a:ext uri="{FF2B5EF4-FFF2-40B4-BE49-F238E27FC236}">
                <a16:creationId xmlns:a16="http://schemas.microsoft.com/office/drawing/2014/main" id="{372A8B9A-FA1A-BF69-43F9-6EDB3F9C87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78BF9F3-F138-176B-D689-1F9AD7DE12E3}"/>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75448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57238-C95A-19BB-7EF6-01F4E69157C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8B7B3FE-85BA-51E2-28FF-54F0F71D5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0DC1766-6354-E7B7-684E-8C576608430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E340EA4-F4E0-6C82-6323-303FD6240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2DF405F-B4B7-7E11-D23F-1228D5CBD47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1509854-4753-D096-8E2F-64125242220E}"/>
              </a:ext>
            </a:extLst>
          </p:cNvPr>
          <p:cNvSpPr>
            <a:spLocks noGrp="1"/>
          </p:cNvSpPr>
          <p:nvPr>
            <p:ph type="dt" sz="half" idx="10"/>
          </p:nvPr>
        </p:nvSpPr>
        <p:spPr/>
        <p:txBody>
          <a:bodyPr/>
          <a:lstStyle/>
          <a:p>
            <a:fld id="{2AA3B6D1-F0DE-4D14-99B3-873DAFEE46C8}" type="datetime1">
              <a:rPr lang="zh-TW" altLang="en-US" smtClean="0"/>
              <a:t>2022/12/17</a:t>
            </a:fld>
            <a:endParaRPr lang="zh-TW" altLang="en-US"/>
          </a:p>
        </p:txBody>
      </p:sp>
      <p:sp>
        <p:nvSpPr>
          <p:cNvPr id="8" name="頁尾版面配置區 7">
            <a:extLst>
              <a:ext uri="{FF2B5EF4-FFF2-40B4-BE49-F238E27FC236}">
                <a16:creationId xmlns:a16="http://schemas.microsoft.com/office/drawing/2014/main" id="{1BEFB8E2-6A93-8543-1499-B9EA65A21B4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9524213-F905-A127-AC95-7D7EE072D772}"/>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43119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9BAB3-564A-FB5E-B0E6-30646B7EDB2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4B4FF80-BCA8-A76B-6833-95DE78A26A6C}"/>
              </a:ext>
            </a:extLst>
          </p:cNvPr>
          <p:cNvSpPr>
            <a:spLocks noGrp="1"/>
          </p:cNvSpPr>
          <p:nvPr>
            <p:ph type="dt" sz="half" idx="10"/>
          </p:nvPr>
        </p:nvSpPr>
        <p:spPr/>
        <p:txBody>
          <a:bodyPr/>
          <a:lstStyle/>
          <a:p>
            <a:fld id="{53CAE52C-BDB6-4214-848F-DB98740E6C0C}" type="datetime1">
              <a:rPr lang="zh-TW" altLang="en-US" smtClean="0"/>
              <a:t>2022/12/17</a:t>
            </a:fld>
            <a:endParaRPr lang="zh-TW" altLang="en-US"/>
          </a:p>
        </p:txBody>
      </p:sp>
      <p:sp>
        <p:nvSpPr>
          <p:cNvPr id="4" name="頁尾版面配置區 3">
            <a:extLst>
              <a:ext uri="{FF2B5EF4-FFF2-40B4-BE49-F238E27FC236}">
                <a16:creationId xmlns:a16="http://schemas.microsoft.com/office/drawing/2014/main" id="{DC9A2E4E-79D7-A29C-47E9-6887B68E2EF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D36FD52-5D54-86F6-FB79-A0CAAE263B7C}"/>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29476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4A60F41-F2A9-DB83-1DA8-6E02C7842FCB}"/>
              </a:ext>
            </a:extLst>
          </p:cNvPr>
          <p:cNvSpPr>
            <a:spLocks noGrp="1"/>
          </p:cNvSpPr>
          <p:nvPr>
            <p:ph type="dt" sz="half" idx="10"/>
          </p:nvPr>
        </p:nvSpPr>
        <p:spPr/>
        <p:txBody>
          <a:bodyPr/>
          <a:lstStyle/>
          <a:p>
            <a:fld id="{D9D820DE-7E1F-488F-8389-D9E6E1A3E6CE}" type="datetime1">
              <a:rPr lang="zh-TW" altLang="en-US" smtClean="0"/>
              <a:t>2022/12/17</a:t>
            </a:fld>
            <a:endParaRPr lang="zh-TW" altLang="en-US"/>
          </a:p>
        </p:txBody>
      </p:sp>
      <p:sp>
        <p:nvSpPr>
          <p:cNvPr id="3" name="頁尾版面配置區 2">
            <a:extLst>
              <a:ext uri="{FF2B5EF4-FFF2-40B4-BE49-F238E27FC236}">
                <a16:creationId xmlns:a16="http://schemas.microsoft.com/office/drawing/2014/main" id="{94191216-8A56-3FB9-6B9E-565F1AD4E3C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E9388F7-39EC-2884-8BE6-442AA9138719}"/>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49622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294FB1-BB3B-520C-B0D0-01EE27661D8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4FD596E-7B71-FEB0-2D01-61D6E340B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DCDF1DC-BC78-F824-DDD3-6372817F8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9EE8798-9BA2-D84B-E18E-75172F988C06}"/>
              </a:ext>
            </a:extLst>
          </p:cNvPr>
          <p:cNvSpPr>
            <a:spLocks noGrp="1"/>
          </p:cNvSpPr>
          <p:nvPr>
            <p:ph type="dt" sz="half" idx="10"/>
          </p:nvPr>
        </p:nvSpPr>
        <p:spPr/>
        <p:txBody>
          <a:bodyPr/>
          <a:lstStyle/>
          <a:p>
            <a:fld id="{40741F51-FB95-4673-B9F8-A622FCD992D0}" type="datetime1">
              <a:rPr lang="zh-TW" altLang="en-US" smtClean="0"/>
              <a:t>2022/12/17</a:t>
            </a:fld>
            <a:endParaRPr lang="zh-TW" altLang="en-US"/>
          </a:p>
        </p:txBody>
      </p:sp>
      <p:sp>
        <p:nvSpPr>
          <p:cNvPr id="6" name="頁尾版面配置區 5">
            <a:extLst>
              <a:ext uri="{FF2B5EF4-FFF2-40B4-BE49-F238E27FC236}">
                <a16:creationId xmlns:a16="http://schemas.microsoft.com/office/drawing/2014/main" id="{7C9BBD96-4E6A-2783-9786-29B12EED19F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A9EBEEA-3168-49EA-2754-84817B007FCE}"/>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93229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D7CB2-3826-4609-1CFB-C9D382B257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B451729-C3AC-B09D-51B3-2A8F6D08F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18AC336-5E5A-0A6E-0E3D-6FDF868C3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E94D4B6-2A75-3BD5-B828-877240E2B518}"/>
              </a:ext>
            </a:extLst>
          </p:cNvPr>
          <p:cNvSpPr>
            <a:spLocks noGrp="1"/>
          </p:cNvSpPr>
          <p:nvPr>
            <p:ph type="dt" sz="half" idx="10"/>
          </p:nvPr>
        </p:nvSpPr>
        <p:spPr/>
        <p:txBody>
          <a:bodyPr/>
          <a:lstStyle/>
          <a:p>
            <a:fld id="{2CE12CD1-3A09-434F-AA5A-8BE2CB955988}" type="datetime1">
              <a:rPr lang="zh-TW" altLang="en-US" smtClean="0"/>
              <a:t>2022/12/17</a:t>
            </a:fld>
            <a:endParaRPr lang="zh-TW" altLang="en-US"/>
          </a:p>
        </p:txBody>
      </p:sp>
      <p:sp>
        <p:nvSpPr>
          <p:cNvPr id="6" name="頁尾版面配置區 5">
            <a:extLst>
              <a:ext uri="{FF2B5EF4-FFF2-40B4-BE49-F238E27FC236}">
                <a16:creationId xmlns:a16="http://schemas.microsoft.com/office/drawing/2014/main" id="{B73FEAC4-07A4-04F9-D8D5-E9230CCA25D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17761FD-4850-03AC-04F7-D688B51C64DA}"/>
              </a:ext>
            </a:extLst>
          </p:cNvPr>
          <p:cNvSpPr>
            <a:spLocks noGrp="1"/>
          </p:cNvSpPr>
          <p:nvPr>
            <p:ph type="sldNum" sz="quarter" idx="12"/>
          </p:nvPr>
        </p:nvSpPr>
        <p:spPr/>
        <p:txBody>
          <a:body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294788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3BEB266-7A7F-C577-936A-5C8CD2778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CEDEB51-2CA3-D2F0-A883-96A56ADEA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B7C4AB-BF64-A2A0-338E-7646CC9E2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6BB42-3A8B-432B-A94A-13B124EE3116}" type="datetime1">
              <a:rPr lang="zh-TW" altLang="en-US" smtClean="0"/>
              <a:t>2022/12/17</a:t>
            </a:fld>
            <a:endParaRPr lang="zh-TW" altLang="en-US"/>
          </a:p>
        </p:txBody>
      </p:sp>
      <p:sp>
        <p:nvSpPr>
          <p:cNvPr id="5" name="頁尾版面配置區 4">
            <a:extLst>
              <a:ext uri="{FF2B5EF4-FFF2-40B4-BE49-F238E27FC236}">
                <a16:creationId xmlns:a16="http://schemas.microsoft.com/office/drawing/2014/main" id="{998F98DE-CBB0-CE17-7373-54D4F6AC8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2D4C83C-916B-D3C4-7A1F-0C25D69D4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68EC2-3CFE-4C3C-8D83-4EFCC45E8791}" type="slidenum">
              <a:rPr lang="zh-TW" altLang="en-US" smtClean="0"/>
              <a:t>‹#›</a:t>
            </a:fld>
            <a:endParaRPr lang="zh-TW" altLang="en-US"/>
          </a:p>
        </p:txBody>
      </p:sp>
    </p:spTree>
    <p:extLst>
      <p:ext uri="{BB962C8B-B14F-4D97-AF65-F5344CB8AC3E}">
        <p14:creationId xmlns:p14="http://schemas.microsoft.com/office/powerpoint/2010/main" val="348604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969A1B7-56C8-FDBB-065E-09E993BBD7B1}"/>
              </a:ext>
            </a:extLst>
          </p:cNvPr>
          <p:cNvPicPr>
            <a:picLocks noChangeAspect="1"/>
          </p:cNvPicPr>
          <p:nvPr/>
        </p:nvPicPr>
        <p:blipFill>
          <a:blip r:embed="rId3"/>
          <a:stretch>
            <a:fillRect/>
          </a:stretch>
        </p:blipFill>
        <p:spPr>
          <a:xfrm>
            <a:off x="4357031" y="46419"/>
            <a:ext cx="3200847" cy="2057687"/>
          </a:xfrm>
          <a:prstGeom prst="rect">
            <a:avLst/>
          </a:prstGeom>
        </p:spPr>
      </p:pic>
      <p:cxnSp>
        <p:nvCxnSpPr>
          <p:cNvPr id="5" name="直線接點 4">
            <a:extLst>
              <a:ext uri="{FF2B5EF4-FFF2-40B4-BE49-F238E27FC236}">
                <a16:creationId xmlns:a16="http://schemas.microsoft.com/office/drawing/2014/main" id="{8E79FBAD-3BD3-78A9-07D5-89E81EC69195}"/>
              </a:ext>
            </a:extLst>
          </p:cNvPr>
          <p:cNvCxnSpPr/>
          <p:nvPr/>
        </p:nvCxnSpPr>
        <p:spPr>
          <a:xfrm>
            <a:off x="808226" y="3428996"/>
            <a:ext cx="1078636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 name="文字方塊 6">
            <a:extLst>
              <a:ext uri="{FF2B5EF4-FFF2-40B4-BE49-F238E27FC236}">
                <a16:creationId xmlns:a16="http://schemas.microsoft.com/office/drawing/2014/main" id="{40B3997F-75DE-EC55-FC55-FDC24A4260B2}"/>
              </a:ext>
            </a:extLst>
          </p:cNvPr>
          <p:cNvSpPr txBox="1"/>
          <p:nvPr/>
        </p:nvSpPr>
        <p:spPr>
          <a:xfrm>
            <a:off x="3642055" y="2104106"/>
            <a:ext cx="5118710" cy="1538883"/>
          </a:xfrm>
          <a:prstGeom prst="rect">
            <a:avLst/>
          </a:prstGeom>
          <a:noFill/>
        </p:spPr>
        <p:txBody>
          <a:bodyPr wrap="none" rtlCol="0">
            <a:spAutoFit/>
          </a:bodyPr>
          <a:lstStyle/>
          <a:p>
            <a:pPr algn="ct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物件導向程式設計</a:t>
            </a:r>
            <a:endParaRPr lang="en-US" altLang="zh-TW" sz="4400"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Object-oriented Programming</a:t>
            </a:r>
          </a:p>
          <a:p>
            <a:endParaRPr lang="zh-TW" altLang="en-US" dirty="0"/>
          </a:p>
        </p:txBody>
      </p:sp>
      <p:sp>
        <p:nvSpPr>
          <p:cNvPr id="8" name="文字方塊 7">
            <a:extLst>
              <a:ext uri="{FF2B5EF4-FFF2-40B4-BE49-F238E27FC236}">
                <a16:creationId xmlns:a16="http://schemas.microsoft.com/office/drawing/2014/main" id="{DD7B2EFB-25FE-1E60-EB22-976BCF463343}"/>
              </a:ext>
            </a:extLst>
          </p:cNvPr>
          <p:cNvSpPr txBox="1"/>
          <p:nvPr/>
        </p:nvSpPr>
        <p:spPr>
          <a:xfrm>
            <a:off x="2909711" y="3637614"/>
            <a:ext cx="6372577" cy="707886"/>
          </a:xfrm>
          <a:prstGeom prst="rect">
            <a:avLst/>
          </a:prstGeom>
          <a:noFill/>
        </p:spPr>
        <p:txBody>
          <a:bodyPr wrap="none" rtlCol="0">
            <a:spAutoFit/>
          </a:bodyPr>
          <a:lstStyle/>
          <a:p>
            <a:pPr algn="ct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期末專題報告</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Final Project</a:t>
            </a:r>
            <a:endParaRPr lang="zh-TW" altLang="en-US" sz="3600" dirty="0">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2260F1DB-46DE-996F-3783-85AA20F4E2C1}"/>
              </a:ext>
            </a:extLst>
          </p:cNvPr>
          <p:cNvSpPr txBox="1"/>
          <p:nvPr/>
        </p:nvSpPr>
        <p:spPr>
          <a:xfrm>
            <a:off x="3800453" y="4967879"/>
            <a:ext cx="4314001" cy="1384995"/>
          </a:xfrm>
          <a:prstGeom prst="rect">
            <a:avLst/>
          </a:prstGeom>
          <a:noFill/>
        </p:spPr>
        <p:txBody>
          <a:bodyPr wrap="none" rtlCol="0">
            <a:spAutoFit/>
          </a:bodyPr>
          <a:lstStyle/>
          <a:p>
            <a:r>
              <a:rPr lang="zh-TW" altLang="en-US" sz="2800" b="1" dirty="0">
                <a:latin typeface="標楷體" panose="03000509000000000000" pitchFamily="65" charset="-120"/>
                <a:ea typeface="標楷體" panose="03000509000000000000" pitchFamily="65" charset="-120"/>
              </a:rPr>
              <a:t>授課教授  </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 方晶晶 教授</a:t>
            </a:r>
            <a:endParaRPr lang="en-US" altLang="zh-TW" sz="2800" b="1" dirty="0">
              <a:latin typeface="標楷體" panose="03000509000000000000" pitchFamily="65" charset="-120"/>
              <a:ea typeface="標楷體" panose="03000509000000000000" pitchFamily="65" charset="-120"/>
            </a:endParaRPr>
          </a:p>
          <a:p>
            <a:r>
              <a:rPr lang="zh-TW" altLang="en-US" sz="2800" b="1" dirty="0">
                <a:latin typeface="標楷體" panose="03000509000000000000" pitchFamily="65" charset="-120"/>
                <a:ea typeface="標楷體" panose="03000509000000000000" pitchFamily="65" charset="-120"/>
              </a:rPr>
              <a:t>課程助教  </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 蕭諭璟 助教</a:t>
            </a:r>
            <a:endParaRPr lang="en-US" altLang="zh-TW" sz="2800" b="1" dirty="0">
              <a:latin typeface="標楷體" panose="03000509000000000000" pitchFamily="65" charset="-120"/>
              <a:ea typeface="標楷體" panose="03000509000000000000" pitchFamily="65" charset="-120"/>
            </a:endParaRPr>
          </a:p>
          <a:p>
            <a:r>
              <a:rPr lang="zh-TW" altLang="en-US" sz="2800" b="1" dirty="0">
                <a:latin typeface="標楷體" panose="03000509000000000000" pitchFamily="65" charset="-120"/>
                <a:ea typeface="標楷體" panose="03000509000000000000" pitchFamily="65" charset="-120"/>
              </a:rPr>
              <a:t>  學生    </a:t>
            </a:r>
            <a:r>
              <a:rPr lang="en-US" altLang="zh-TW" sz="2800" b="1" dirty="0">
                <a:latin typeface="標楷體" panose="03000509000000000000" pitchFamily="65" charset="-120"/>
                <a:ea typeface="標楷體" panose="03000509000000000000" pitchFamily="65" charset="-120"/>
              </a:rPr>
              <a:t>:</a:t>
            </a:r>
            <a:r>
              <a:rPr lang="zh-TW" altLang="en-US" sz="2800" b="1" dirty="0">
                <a:latin typeface="標楷體" panose="03000509000000000000" pitchFamily="65" charset="-120"/>
                <a:ea typeface="標楷體" panose="03000509000000000000" pitchFamily="65" charset="-120"/>
              </a:rPr>
              <a:t> 王漢祺</a:t>
            </a:r>
          </a:p>
        </p:txBody>
      </p:sp>
      <p:sp>
        <p:nvSpPr>
          <p:cNvPr id="10" name="投影片編號版面配置區 9">
            <a:extLst>
              <a:ext uri="{FF2B5EF4-FFF2-40B4-BE49-F238E27FC236}">
                <a16:creationId xmlns:a16="http://schemas.microsoft.com/office/drawing/2014/main" id="{E11E2FCD-8529-693E-015E-96ED2D74182A}"/>
              </a:ext>
            </a:extLst>
          </p:cNvPr>
          <p:cNvSpPr>
            <a:spLocks noGrp="1"/>
          </p:cNvSpPr>
          <p:nvPr>
            <p:ph type="sldNum" sz="quarter" idx="12"/>
          </p:nvPr>
        </p:nvSpPr>
        <p:spPr/>
        <p:txBody>
          <a:bodyPr/>
          <a:lstStyle/>
          <a:p>
            <a:fld id="{80068EC2-3CFE-4C3C-8D83-4EFCC45E8791}" type="slidenum">
              <a:rPr lang="zh-TW" altLang="en-US" smtClean="0"/>
              <a:t>1</a:t>
            </a:fld>
            <a:endParaRPr lang="zh-TW" altLang="en-US"/>
          </a:p>
        </p:txBody>
      </p:sp>
    </p:spTree>
    <p:extLst>
      <p:ext uri="{BB962C8B-B14F-4D97-AF65-F5344CB8AC3E}">
        <p14:creationId xmlns:p14="http://schemas.microsoft.com/office/powerpoint/2010/main" val="291768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10</a:t>
            </a:fld>
            <a:endParaRPr lang="zh-TW" altLang="en-US"/>
          </a:p>
        </p:txBody>
      </p:sp>
      <p:sp>
        <p:nvSpPr>
          <p:cNvPr id="4" name="文字方塊 3">
            <a:extLst>
              <a:ext uri="{FF2B5EF4-FFF2-40B4-BE49-F238E27FC236}">
                <a16:creationId xmlns:a16="http://schemas.microsoft.com/office/drawing/2014/main" id="{EB635EFB-00C5-E1A7-53D7-6C777017C965}"/>
              </a:ext>
            </a:extLst>
          </p:cNvPr>
          <p:cNvSpPr txBox="1"/>
          <p:nvPr/>
        </p:nvSpPr>
        <p:spPr>
          <a:xfrm>
            <a:off x="581845" y="1370228"/>
            <a:ext cx="1620957" cy="523220"/>
          </a:xfrm>
          <a:prstGeom prst="rect">
            <a:avLst/>
          </a:prstGeom>
          <a:noFill/>
        </p:spPr>
        <p:txBody>
          <a:bodyPr wrap="none" rtlCol="0">
            <a:spAutoFit/>
          </a:bodyPr>
          <a:lstStyle/>
          <a:p>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軟體架構</a:t>
            </a:r>
          </a:p>
        </p:txBody>
      </p:sp>
      <p:pic>
        <p:nvPicPr>
          <p:cNvPr id="3" name="圖片 2">
            <a:extLst>
              <a:ext uri="{FF2B5EF4-FFF2-40B4-BE49-F238E27FC236}">
                <a16:creationId xmlns:a16="http://schemas.microsoft.com/office/drawing/2014/main" id="{02FAB716-A4AC-9C5C-435F-FE5617E88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754" y="2320474"/>
            <a:ext cx="6504319" cy="3862971"/>
          </a:xfrm>
          <a:prstGeom prst="rect">
            <a:avLst/>
          </a:prstGeom>
        </p:spPr>
      </p:pic>
      <p:sp>
        <p:nvSpPr>
          <p:cNvPr id="2" name="文字方塊 1">
            <a:extLst>
              <a:ext uri="{FF2B5EF4-FFF2-40B4-BE49-F238E27FC236}">
                <a16:creationId xmlns:a16="http://schemas.microsoft.com/office/drawing/2014/main" id="{934856BD-F849-FE71-0D70-0520EC9C4570}"/>
              </a:ext>
            </a:extLst>
          </p:cNvPr>
          <p:cNvSpPr txBox="1"/>
          <p:nvPr/>
        </p:nvSpPr>
        <p:spPr>
          <a:xfrm>
            <a:off x="2871112" y="4746171"/>
            <a:ext cx="1091004" cy="646331"/>
          </a:xfrm>
          <a:prstGeom prst="rect">
            <a:avLst/>
          </a:prstGeom>
          <a:noFill/>
        </p:spPr>
        <p:txBody>
          <a:bodyPr wrap="none" rtlCol="0">
            <a:spAutoFit/>
          </a:bodyPr>
          <a:lstStyle/>
          <a:p>
            <a:pPr algn="ctr"/>
            <a:r>
              <a:rPr lang="en-US" altLang="zh-TW" dirty="0">
                <a:latin typeface="Times New Roman" panose="02020603050405020304" pitchFamily="18" charset="0"/>
                <a:cs typeface="Times New Roman" panose="02020603050405020304" pitchFamily="18" charset="0"/>
              </a:rPr>
              <a:t>Map</a:t>
            </a:r>
          </a:p>
          <a:p>
            <a:pPr algn="ctr"/>
            <a:r>
              <a:rPr lang="en-US" altLang="zh-TW" dirty="0" err="1">
                <a:latin typeface="Times New Roman" panose="02020603050405020304" pitchFamily="18" charset="0"/>
                <a:cs typeface="Times New Roman" panose="02020603050405020304" pitchFamily="18" charset="0"/>
              </a:rPr>
              <a:t>Diffiuclty</a:t>
            </a:r>
            <a:endParaRPr lang="zh-TW" altLang="en-US" dirty="0">
              <a:latin typeface="Times New Roman" panose="02020603050405020304" pitchFamily="18" charset="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AADB7DB5-7C56-6182-1C31-B0D5871A2036}"/>
              </a:ext>
            </a:extLst>
          </p:cNvPr>
          <p:cNvCxnSpPr>
            <a:cxnSpLocks/>
          </p:cNvCxnSpPr>
          <p:nvPr/>
        </p:nvCxnSpPr>
        <p:spPr>
          <a:xfrm flipV="1">
            <a:off x="4082143" y="4876800"/>
            <a:ext cx="0" cy="4908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9C284F93-54AF-4672-13C9-53AC32CCFB80}"/>
              </a:ext>
            </a:extLst>
          </p:cNvPr>
          <p:cNvCxnSpPr>
            <a:cxnSpLocks/>
          </p:cNvCxnSpPr>
          <p:nvPr/>
        </p:nvCxnSpPr>
        <p:spPr>
          <a:xfrm>
            <a:off x="4234543" y="4876800"/>
            <a:ext cx="0" cy="4908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262432"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例外狀況處理</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11</a:t>
            </a:fld>
            <a:endParaRPr lang="zh-TW" altLang="en-US"/>
          </a:p>
        </p:txBody>
      </p:sp>
      <p:sp>
        <p:nvSpPr>
          <p:cNvPr id="2" name="文字方塊 1">
            <a:extLst>
              <a:ext uri="{FF2B5EF4-FFF2-40B4-BE49-F238E27FC236}">
                <a16:creationId xmlns:a16="http://schemas.microsoft.com/office/drawing/2014/main" id="{ACA17CA6-6EA0-47F9-FED4-0B73590B45E6}"/>
              </a:ext>
            </a:extLst>
          </p:cNvPr>
          <p:cNvSpPr txBox="1"/>
          <p:nvPr/>
        </p:nvSpPr>
        <p:spPr>
          <a:xfrm>
            <a:off x="443346" y="1234748"/>
            <a:ext cx="4185761"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有可能會出現例外狀況的點</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p>
        </p:txBody>
      </p:sp>
      <p:grpSp>
        <p:nvGrpSpPr>
          <p:cNvPr id="30" name="群組 29">
            <a:extLst>
              <a:ext uri="{FF2B5EF4-FFF2-40B4-BE49-F238E27FC236}">
                <a16:creationId xmlns:a16="http://schemas.microsoft.com/office/drawing/2014/main" id="{0F1F80D5-FC25-4D54-80DF-FE445F80C8F6}"/>
              </a:ext>
            </a:extLst>
          </p:cNvPr>
          <p:cNvGrpSpPr/>
          <p:nvPr/>
        </p:nvGrpSpPr>
        <p:grpSpPr>
          <a:xfrm>
            <a:off x="6419694" y="1234748"/>
            <a:ext cx="5587578" cy="5317548"/>
            <a:chOff x="3338325" y="2477370"/>
            <a:chExt cx="4658901" cy="4244105"/>
          </a:xfrm>
        </p:grpSpPr>
        <p:pic>
          <p:nvPicPr>
            <p:cNvPr id="25" name="圖片 24">
              <a:extLst>
                <a:ext uri="{FF2B5EF4-FFF2-40B4-BE49-F238E27FC236}">
                  <a16:creationId xmlns:a16="http://schemas.microsoft.com/office/drawing/2014/main" id="{66D7F231-5A09-EBC0-5176-82EF935D5B26}"/>
                </a:ext>
              </a:extLst>
            </p:cNvPr>
            <p:cNvPicPr>
              <a:picLocks noChangeAspect="1"/>
            </p:cNvPicPr>
            <p:nvPr/>
          </p:nvPicPr>
          <p:blipFill rotWithShape="1">
            <a:blip r:embed="rId3"/>
            <a:srcRect r="39789" b="13161"/>
            <a:stretch/>
          </p:blipFill>
          <p:spPr>
            <a:xfrm>
              <a:off x="3338325" y="2477370"/>
              <a:ext cx="4658901" cy="4244105"/>
            </a:xfrm>
            <a:prstGeom prst="rect">
              <a:avLst/>
            </a:prstGeom>
          </p:spPr>
        </p:pic>
        <p:cxnSp>
          <p:nvCxnSpPr>
            <p:cNvPr id="10" name="直線單箭頭接點 9">
              <a:extLst>
                <a:ext uri="{FF2B5EF4-FFF2-40B4-BE49-F238E27FC236}">
                  <a16:creationId xmlns:a16="http://schemas.microsoft.com/office/drawing/2014/main" id="{D55DD497-8DB8-0BE2-53A8-5AD6B4F79CD7}"/>
                </a:ext>
              </a:extLst>
            </p:cNvPr>
            <p:cNvCxnSpPr>
              <a:cxnSpLocks/>
            </p:cNvCxnSpPr>
            <p:nvPr/>
          </p:nvCxnSpPr>
          <p:spPr>
            <a:xfrm flipV="1">
              <a:off x="6022109" y="4262961"/>
              <a:ext cx="461818" cy="623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C0830FC-3984-E6B8-2D91-B05F1B037C77}"/>
                </a:ext>
              </a:extLst>
            </p:cNvPr>
            <p:cNvSpPr txBox="1"/>
            <p:nvPr/>
          </p:nvSpPr>
          <p:spPr>
            <a:xfrm>
              <a:off x="6373304" y="3783444"/>
              <a:ext cx="697627" cy="400110"/>
            </a:xfrm>
            <a:prstGeom prst="rect">
              <a:avLst/>
            </a:prstGeom>
            <a:noFill/>
          </p:spPr>
          <p:txBody>
            <a:bodyPr wrap="none" rtlCol="0">
              <a:spAutoFit/>
            </a:bodyPr>
            <a:lstStyle/>
            <a:p>
              <a:r>
                <a:rPr lang="zh-TW" altLang="en-US" sz="2000" b="1" dirty="0">
                  <a:latin typeface="標楷體" panose="03000509000000000000" pitchFamily="65" charset="-120"/>
                  <a:ea typeface="標楷體" panose="03000509000000000000" pitchFamily="65" charset="-120"/>
                </a:rPr>
                <a:t>終點</a:t>
              </a:r>
            </a:p>
          </p:txBody>
        </p:sp>
        <p:cxnSp>
          <p:nvCxnSpPr>
            <p:cNvPr id="13" name="直線單箭頭接點 12">
              <a:extLst>
                <a:ext uri="{FF2B5EF4-FFF2-40B4-BE49-F238E27FC236}">
                  <a16:creationId xmlns:a16="http://schemas.microsoft.com/office/drawing/2014/main" id="{AE2631F9-7179-BF70-77A1-6C8A479F9D05}"/>
                </a:ext>
              </a:extLst>
            </p:cNvPr>
            <p:cNvCxnSpPr>
              <a:cxnSpLocks/>
            </p:cNvCxnSpPr>
            <p:nvPr/>
          </p:nvCxnSpPr>
          <p:spPr>
            <a:xfrm>
              <a:off x="6253018" y="4886036"/>
              <a:ext cx="5151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096E8E5C-B3A7-6E1B-D06E-DD3E3713B283}"/>
                </a:ext>
              </a:extLst>
            </p:cNvPr>
            <p:cNvSpPr txBox="1"/>
            <p:nvPr/>
          </p:nvSpPr>
          <p:spPr>
            <a:xfrm flipH="1">
              <a:off x="6786392" y="4682039"/>
              <a:ext cx="1034935" cy="400110"/>
            </a:xfrm>
            <a:prstGeom prst="rect">
              <a:avLst/>
            </a:prstGeom>
            <a:noFill/>
          </p:spPr>
          <p:txBody>
            <a:bodyPr wrap="square" rtlCol="0">
              <a:spAutoFit/>
            </a:bodyPr>
            <a:lstStyle/>
            <a:p>
              <a:r>
                <a:rPr lang="zh-TW" altLang="en-US" sz="2000" b="1" dirty="0">
                  <a:latin typeface="標楷體" panose="03000509000000000000" pitchFamily="65" charset="-120"/>
                  <a:ea typeface="標楷體" panose="03000509000000000000" pitchFamily="65" charset="-120"/>
                  <a:cs typeface="Times New Roman" panose="02020603050405020304" pitchFamily="18" charset="0"/>
                </a:rPr>
                <a:t>障礙物</a:t>
              </a:r>
            </a:p>
          </p:txBody>
        </p:sp>
      </p:grpSp>
      <p:sp>
        <p:nvSpPr>
          <p:cNvPr id="20" name="文字方塊 19">
            <a:extLst>
              <a:ext uri="{FF2B5EF4-FFF2-40B4-BE49-F238E27FC236}">
                <a16:creationId xmlns:a16="http://schemas.microsoft.com/office/drawing/2014/main" id="{C2A3AEEA-E57C-1BD7-0352-2A04A906C6F0}"/>
              </a:ext>
            </a:extLst>
          </p:cNvPr>
          <p:cNvSpPr txBox="1"/>
          <p:nvPr/>
        </p:nvSpPr>
        <p:spPr>
          <a:xfrm>
            <a:off x="143730" y="2757622"/>
            <a:ext cx="5952270" cy="1884618"/>
          </a:xfrm>
          <a:prstGeom prst="rect">
            <a:avLst/>
          </a:prstGeom>
          <a:noFill/>
        </p:spPr>
        <p:txBody>
          <a:bodyPr wrap="none" rtlCol="0">
            <a:spAutoFit/>
          </a:bodyPr>
          <a:lstStyle/>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在演算法效能比較的頁面中，若是產生了無法</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抵達終點的情況會使用</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if-else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判斷句來避免</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路徑規劃</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的路線 </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null</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的例外狀況，並且跳出</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MessageBox</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來提醒使用者無法規劃路徑，並且跳出迴圈。</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1" name="文字方塊 30">
            <a:extLst>
              <a:ext uri="{FF2B5EF4-FFF2-40B4-BE49-F238E27FC236}">
                <a16:creationId xmlns:a16="http://schemas.microsoft.com/office/drawing/2014/main" id="{7A779324-2835-031B-4A64-C4BDC2047FE5}"/>
              </a:ext>
            </a:extLst>
          </p:cNvPr>
          <p:cNvSpPr txBox="1"/>
          <p:nvPr/>
        </p:nvSpPr>
        <p:spPr>
          <a:xfrm>
            <a:off x="443346" y="1978386"/>
            <a:ext cx="1877437" cy="461665"/>
          </a:xfrm>
          <a:prstGeom prst="rect">
            <a:avLst/>
          </a:prstGeom>
          <a:noFill/>
        </p:spPr>
        <p:txBody>
          <a:bodyPr wrap="none" rtlCol="0">
            <a:spAutoFit/>
          </a:bodyPr>
          <a:lstStyle/>
          <a:p>
            <a:r>
              <a:rPr lang="en-US" altLang="zh-TW" sz="2400" dirty="0">
                <a:solidFill>
                  <a:srgbClr val="FF0000"/>
                </a:solidFill>
                <a:latin typeface="標楷體" panose="03000509000000000000" pitchFamily="65" charset="-120"/>
                <a:ea typeface="標楷體" panose="03000509000000000000" pitchFamily="65" charset="-120"/>
              </a:rPr>
              <a:t>1.</a:t>
            </a:r>
            <a:r>
              <a:rPr lang="zh-TW" altLang="en-US" sz="2400" dirty="0">
                <a:solidFill>
                  <a:srgbClr val="FF0000"/>
                </a:solidFill>
                <a:latin typeface="標楷體" panose="03000509000000000000" pitchFamily="65" charset="-120"/>
                <a:ea typeface="標楷體" panose="03000509000000000000" pitchFamily="65" charset="-120"/>
              </a:rPr>
              <a:t> 路被封住</a:t>
            </a:r>
          </a:p>
        </p:txBody>
      </p:sp>
    </p:spTree>
    <p:extLst>
      <p:ext uri="{BB962C8B-B14F-4D97-AF65-F5344CB8AC3E}">
        <p14:creationId xmlns:p14="http://schemas.microsoft.com/office/powerpoint/2010/main" val="236477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262432"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例外狀況處理</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12</a:t>
            </a:fld>
            <a:endParaRPr lang="zh-TW" altLang="en-US"/>
          </a:p>
        </p:txBody>
      </p:sp>
      <p:sp>
        <p:nvSpPr>
          <p:cNvPr id="2" name="文字方塊 1">
            <a:extLst>
              <a:ext uri="{FF2B5EF4-FFF2-40B4-BE49-F238E27FC236}">
                <a16:creationId xmlns:a16="http://schemas.microsoft.com/office/drawing/2014/main" id="{ACA17CA6-6EA0-47F9-FED4-0B73590B45E6}"/>
              </a:ext>
            </a:extLst>
          </p:cNvPr>
          <p:cNvSpPr txBox="1"/>
          <p:nvPr/>
        </p:nvSpPr>
        <p:spPr>
          <a:xfrm>
            <a:off x="443346" y="1234748"/>
            <a:ext cx="4185761"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有可能會出現例外狀況的點</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a:t>
            </a:r>
          </a:p>
        </p:txBody>
      </p:sp>
      <p:sp>
        <p:nvSpPr>
          <p:cNvPr id="4" name="文字方塊 3">
            <a:extLst>
              <a:ext uri="{FF2B5EF4-FFF2-40B4-BE49-F238E27FC236}">
                <a16:creationId xmlns:a16="http://schemas.microsoft.com/office/drawing/2014/main" id="{5DB63E44-8212-5B86-4F5F-3E6397119A19}"/>
              </a:ext>
            </a:extLst>
          </p:cNvPr>
          <p:cNvSpPr txBox="1"/>
          <p:nvPr/>
        </p:nvSpPr>
        <p:spPr>
          <a:xfrm>
            <a:off x="259213" y="2783537"/>
            <a:ext cx="5314275" cy="1884618"/>
          </a:xfrm>
          <a:prstGeom prst="rect">
            <a:avLst/>
          </a:prstGeom>
          <a:noFill/>
        </p:spPr>
        <p:txBody>
          <a:bodyPr wrap="none" rtlCol="0">
            <a:spAutoFit/>
          </a:bodyPr>
          <a:lstStyle/>
          <a:p>
            <a:pPr algn="just">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在演算法應用的頁面中，我可以讓使用者</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匯入地圖，而在匯入的過程中，若是</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開啟的資</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料夾與我所設定的不符</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的話，會使用預設的目</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錄夾</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文件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，來避免產生例外狀況。</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文字方塊 7">
            <a:extLst>
              <a:ext uri="{FF2B5EF4-FFF2-40B4-BE49-F238E27FC236}">
                <a16:creationId xmlns:a16="http://schemas.microsoft.com/office/drawing/2014/main" id="{B089B69E-B085-39EE-22E5-9D70DBDEB710}"/>
              </a:ext>
            </a:extLst>
          </p:cNvPr>
          <p:cNvSpPr txBox="1"/>
          <p:nvPr/>
        </p:nvSpPr>
        <p:spPr>
          <a:xfrm>
            <a:off x="443346" y="1978386"/>
            <a:ext cx="3108543" cy="461665"/>
          </a:xfrm>
          <a:prstGeom prst="rect">
            <a:avLst/>
          </a:prstGeom>
          <a:noFill/>
        </p:spPr>
        <p:txBody>
          <a:bodyPr wrap="none" rtlCol="0">
            <a:spAutoFit/>
          </a:bodyPr>
          <a:lstStyle/>
          <a:p>
            <a:r>
              <a:rPr lang="en-US" altLang="zh-TW" sz="2400" dirty="0">
                <a:solidFill>
                  <a:srgbClr val="FF0000"/>
                </a:solidFill>
                <a:latin typeface="標楷體" panose="03000509000000000000" pitchFamily="65" charset="-120"/>
                <a:ea typeface="標楷體" panose="03000509000000000000" pitchFamily="65" charset="-120"/>
              </a:rPr>
              <a:t>2.</a:t>
            </a:r>
            <a:r>
              <a:rPr lang="zh-TW" altLang="en-US" sz="2400" dirty="0">
                <a:solidFill>
                  <a:srgbClr val="FF0000"/>
                </a:solidFill>
                <a:latin typeface="標楷體" panose="03000509000000000000" pitchFamily="65" charset="-120"/>
                <a:ea typeface="標楷體" panose="03000509000000000000" pitchFamily="65" charset="-120"/>
              </a:rPr>
              <a:t> 開檔讀檔路徑不符</a:t>
            </a:r>
          </a:p>
        </p:txBody>
      </p:sp>
      <p:pic>
        <p:nvPicPr>
          <p:cNvPr id="12" name="圖片 11">
            <a:extLst>
              <a:ext uri="{FF2B5EF4-FFF2-40B4-BE49-F238E27FC236}">
                <a16:creationId xmlns:a16="http://schemas.microsoft.com/office/drawing/2014/main" id="{4BA865E8-C775-CA69-25F7-0CC0468ED58C}"/>
              </a:ext>
            </a:extLst>
          </p:cNvPr>
          <p:cNvPicPr>
            <a:picLocks noChangeAspect="1"/>
          </p:cNvPicPr>
          <p:nvPr/>
        </p:nvPicPr>
        <p:blipFill rotWithShape="1">
          <a:blip r:embed="rId3"/>
          <a:srcRect r="23566"/>
          <a:stretch/>
        </p:blipFill>
        <p:spPr>
          <a:xfrm>
            <a:off x="5794136" y="1629520"/>
            <a:ext cx="6138651" cy="3798992"/>
          </a:xfrm>
          <a:prstGeom prst="rect">
            <a:avLst/>
          </a:prstGeom>
        </p:spPr>
      </p:pic>
    </p:spTree>
    <p:extLst>
      <p:ext uri="{BB962C8B-B14F-4D97-AF65-F5344CB8AC3E}">
        <p14:creationId xmlns:p14="http://schemas.microsoft.com/office/powerpoint/2010/main" val="86893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2236510"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實際展示</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13</a:t>
            </a:fld>
            <a:endParaRPr lang="zh-TW" altLang="en-US"/>
          </a:p>
        </p:txBody>
      </p:sp>
      <p:pic>
        <p:nvPicPr>
          <p:cNvPr id="9" name="圖片 8">
            <a:extLst>
              <a:ext uri="{FF2B5EF4-FFF2-40B4-BE49-F238E27FC236}">
                <a16:creationId xmlns:a16="http://schemas.microsoft.com/office/drawing/2014/main" id="{5C301C63-B2EF-E4D4-275F-9C9F0882F494}"/>
              </a:ext>
            </a:extLst>
          </p:cNvPr>
          <p:cNvPicPr>
            <a:picLocks noChangeAspect="1"/>
          </p:cNvPicPr>
          <p:nvPr/>
        </p:nvPicPr>
        <p:blipFill>
          <a:blip r:embed="rId3"/>
          <a:stretch>
            <a:fillRect/>
          </a:stretch>
        </p:blipFill>
        <p:spPr>
          <a:xfrm>
            <a:off x="723401" y="1267055"/>
            <a:ext cx="6635810" cy="5089295"/>
          </a:xfrm>
          <a:prstGeom prst="rect">
            <a:avLst/>
          </a:prstGeom>
          <a:ln>
            <a:solidFill>
              <a:schemeClr val="tx1"/>
            </a:solidFill>
          </a:ln>
        </p:spPr>
      </p:pic>
      <p:pic>
        <p:nvPicPr>
          <p:cNvPr id="3" name="圖片 2">
            <a:extLst>
              <a:ext uri="{FF2B5EF4-FFF2-40B4-BE49-F238E27FC236}">
                <a16:creationId xmlns:a16="http://schemas.microsoft.com/office/drawing/2014/main" id="{57CDEAA6-A62A-341F-7905-9727698CB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3467" y="1657240"/>
            <a:ext cx="3165132" cy="3165132"/>
          </a:xfrm>
          <a:prstGeom prst="rect">
            <a:avLst/>
          </a:prstGeom>
        </p:spPr>
      </p:pic>
      <p:sp>
        <p:nvSpPr>
          <p:cNvPr id="4" name="文字方塊 3">
            <a:extLst>
              <a:ext uri="{FF2B5EF4-FFF2-40B4-BE49-F238E27FC236}">
                <a16:creationId xmlns:a16="http://schemas.microsoft.com/office/drawing/2014/main" id="{7459C799-E8C7-DB7A-CA89-C1F279AD5C42}"/>
              </a:ext>
            </a:extLst>
          </p:cNvPr>
          <p:cNvSpPr txBox="1"/>
          <p:nvPr/>
        </p:nvSpPr>
        <p:spPr>
          <a:xfrm>
            <a:off x="8884797" y="4752387"/>
            <a:ext cx="2002471" cy="523220"/>
          </a:xfrm>
          <a:prstGeom prst="rect">
            <a:avLst/>
          </a:prstGeom>
          <a:noFill/>
        </p:spPr>
        <p:txBody>
          <a:bodyPr wrap="none" rtlCol="0">
            <a:spAutoFit/>
          </a:bodyPr>
          <a:lstStyle/>
          <a:p>
            <a:r>
              <a:rPr lang="en-US" altLang="zh-TW" sz="2800" b="1" dirty="0" err="1">
                <a:latin typeface="Times New Roman" panose="02020603050405020304" pitchFamily="18" charset="0"/>
                <a:ea typeface="標楷體" panose="03000509000000000000" pitchFamily="65" charset="-120"/>
                <a:cs typeface="Times New Roman" panose="02020603050405020304" pitchFamily="18" charset="0"/>
              </a:rPr>
              <a:t>Github</a:t>
            </a:r>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連結</a:t>
            </a:r>
          </a:p>
        </p:txBody>
      </p:sp>
    </p:spTree>
    <p:extLst>
      <p:ext uri="{BB962C8B-B14F-4D97-AF65-F5344CB8AC3E}">
        <p14:creationId xmlns:p14="http://schemas.microsoft.com/office/powerpoint/2010/main" val="203079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14</a:t>
            </a:fld>
            <a:endParaRPr lang="zh-TW" altLang="en-US"/>
          </a:p>
        </p:txBody>
      </p:sp>
      <p:sp>
        <p:nvSpPr>
          <p:cNvPr id="2" name="文字方塊 1">
            <a:extLst>
              <a:ext uri="{FF2B5EF4-FFF2-40B4-BE49-F238E27FC236}">
                <a16:creationId xmlns:a16="http://schemas.microsoft.com/office/drawing/2014/main" id="{B59E7B7F-767D-ADCC-7712-58CA4F508979}"/>
              </a:ext>
            </a:extLst>
          </p:cNvPr>
          <p:cNvSpPr txBox="1"/>
          <p:nvPr/>
        </p:nvSpPr>
        <p:spPr>
          <a:xfrm>
            <a:off x="2644670" y="3187578"/>
            <a:ext cx="6902659" cy="1015663"/>
          </a:xfrm>
          <a:prstGeom prst="rect">
            <a:avLst/>
          </a:prstGeom>
          <a:noFill/>
        </p:spPr>
        <p:txBody>
          <a:bodyPr wrap="none" rtlCol="0">
            <a:spAutoFit/>
          </a:bodyPr>
          <a:lstStyle/>
          <a:p>
            <a:r>
              <a:rPr lang="en-US" altLang="zh-TW" sz="6000" dirty="0">
                <a:latin typeface="Times New Roman" panose="02020603050405020304" pitchFamily="18" charset="0"/>
                <a:cs typeface="Times New Roman" panose="02020603050405020304" pitchFamily="18" charset="0"/>
              </a:rPr>
              <a:t>Thanks for Watching!</a:t>
            </a:r>
            <a:endParaRPr lang="zh-TW"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0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1210588"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目錄</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2</a:t>
            </a:fld>
            <a:endParaRPr lang="zh-TW" altLang="en-US"/>
          </a:p>
        </p:txBody>
      </p:sp>
      <p:sp>
        <p:nvSpPr>
          <p:cNvPr id="2" name="文字方塊 1">
            <a:extLst>
              <a:ext uri="{FF2B5EF4-FFF2-40B4-BE49-F238E27FC236}">
                <a16:creationId xmlns:a16="http://schemas.microsoft.com/office/drawing/2014/main" id="{E2F9068E-BD61-2911-8993-8CCF41EC4B20}"/>
              </a:ext>
            </a:extLst>
          </p:cNvPr>
          <p:cNvSpPr txBox="1"/>
          <p:nvPr/>
        </p:nvSpPr>
        <p:spPr>
          <a:xfrm>
            <a:off x="1048640" y="1188869"/>
            <a:ext cx="5089855" cy="4980466"/>
          </a:xfrm>
          <a:prstGeom prst="rect">
            <a:avLst/>
          </a:prstGeom>
          <a:noFill/>
        </p:spPr>
        <p:txBody>
          <a:bodyPr wrap="none" rtlCol="0">
            <a:spAutoFit/>
          </a:bodyPr>
          <a:lstStyle/>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研究主題與說明</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研究目的</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研究方法與程式實作</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UML</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及軟體架構</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例外狀況處理</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742950" indent="-742950">
              <a:lnSpc>
                <a:spcPct val="150000"/>
              </a:lnSpc>
              <a:buFont typeface="+mj-lt"/>
              <a:buAutoNum type="arabicPeriod"/>
            </a:pP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實際展示</a:t>
            </a:r>
          </a:p>
        </p:txBody>
      </p:sp>
    </p:spTree>
    <p:extLst>
      <p:ext uri="{BB962C8B-B14F-4D97-AF65-F5344CB8AC3E}">
        <p14:creationId xmlns:p14="http://schemas.microsoft.com/office/powerpoint/2010/main" val="423870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775393"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研究主題與說明</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3</a:t>
            </a:fld>
            <a:endParaRPr lang="zh-TW" altLang="en-US"/>
          </a:p>
        </p:txBody>
      </p:sp>
      <p:sp>
        <p:nvSpPr>
          <p:cNvPr id="8" name="AutoShape 2" descr="海康agv搬運小車工廠無人搬運車自動充電自主避障品牌直銷- Taobao">
            <a:extLst>
              <a:ext uri="{FF2B5EF4-FFF2-40B4-BE49-F238E27FC236}">
                <a16:creationId xmlns:a16="http://schemas.microsoft.com/office/drawing/2014/main" id="{0C5D2B61-35CD-E558-422D-4AA36B9523B4}"/>
              </a:ext>
            </a:extLst>
          </p:cNvPr>
          <p:cNvSpPr>
            <a:spLocks noChangeAspect="1" noChangeArrowheads="1"/>
          </p:cNvSpPr>
          <p:nvPr/>
        </p:nvSpPr>
        <p:spPr bwMode="auto">
          <a:xfrm>
            <a:off x="5943600" y="3276600"/>
            <a:ext cx="3108036" cy="31080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圖片 9">
            <a:extLst>
              <a:ext uri="{FF2B5EF4-FFF2-40B4-BE49-F238E27FC236}">
                <a16:creationId xmlns:a16="http://schemas.microsoft.com/office/drawing/2014/main" id="{67B6394F-A215-5CAD-4D80-8FB5086327F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8009" b="72080" l="10000" r="90000"/>
                    </a14:imgEffect>
                  </a14:imgLayer>
                </a14:imgProps>
              </a:ext>
              <a:ext uri="{28A0092B-C50C-407E-A947-70E740481C1C}">
                <a14:useLocalDpi xmlns:a14="http://schemas.microsoft.com/office/drawing/2010/main" val="0"/>
              </a:ext>
            </a:extLst>
          </a:blip>
          <a:srcRect b="19911"/>
          <a:stretch/>
        </p:blipFill>
        <p:spPr>
          <a:xfrm>
            <a:off x="8405816" y="3188334"/>
            <a:ext cx="3781137" cy="3028265"/>
          </a:xfrm>
          <a:prstGeom prst="rect">
            <a:avLst/>
          </a:prstGeom>
        </p:spPr>
      </p:pic>
      <p:sp>
        <p:nvSpPr>
          <p:cNvPr id="14" name="文字方塊 13">
            <a:extLst>
              <a:ext uri="{FF2B5EF4-FFF2-40B4-BE49-F238E27FC236}">
                <a16:creationId xmlns:a16="http://schemas.microsoft.com/office/drawing/2014/main" id="{D198881D-97DB-C128-85DD-54FECD806F99}"/>
              </a:ext>
            </a:extLst>
          </p:cNvPr>
          <p:cNvSpPr txBox="1"/>
          <p:nvPr/>
        </p:nvSpPr>
        <p:spPr>
          <a:xfrm>
            <a:off x="9671859" y="5823531"/>
            <a:ext cx="1210588" cy="400110"/>
          </a:xfrm>
          <a:prstGeom prst="rect">
            <a:avLst/>
          </a:prstGeom>
          <a:noFill/>
        </p:spPr>
        <p:txBody>
          <a:bodyPr wrap="none" rtlCol="0">
            <a:spAutoFit/>
          </a:bodyPr>
          <a:lstStyle/>
          <a:p>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移動平台</a:t>
            </a:r>
          </a:p>
        </p:txBody>
      </p:sp>
      <p:sp>
        <p:nvSpPr>
          <p:cNvPr id="52" name="文字方塊 51">
            <a:extLst>
              <a:ext uri="{FF2B5EF4-FFF2-40B4-BE49-F238E27FC236}">
                <a16:creationId xmlns:a16="http://schemas.microsoft.com/office/drawing/2014/main" id="{0148DD77-784A-6369-4591-0B9669D47250}"/>
              </a:ext>
            </a:extLst>
          </p:cNvPr>
          <p:cNvSpPr txBox="1"/>
          <p:nvPr/>
        </p:nvSpPr>
        <p:spPr>
          <a:xfrm>
            <a:off x="9501935" y="3827864"/>
            <a:ext cx="1588897" cy="400110"/>
          </a:xfrm>
          <a:prstGeom prst="rect">
            <a:avLst/>
          </a:prstGeom>
          <a:noFill/>
        </p:spPr>
        <p:txBody>
          <a:bodyPr wrap="none" rtlCol="0">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2D</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平面地圖</a:t>
            </a:r>
          </a:p>
        </p:txBody>
      </p:sp>
      <p:sp>
        <p:nvSpPr>
          <p:cNvPr id="53" name="文字方塊 52">
            <a:extLst>
              <a:ext uri="{FF2B5EF4-FFF2-40B4-BE49-F238E27FC236}">
                <a16:creationId xmlns:a16="http://schemas.microsoft.com/office/drawing/2014/main" id="{6701D914-4B60-A8DE-6881-22DA2FB45483}"/>
              </a:ext>
            </a:extLst>
          </p:cNvPr>
          <p:cNvSpPr txBox="1"/>
          <p:nvPr/>
        </p:nvSpPr>
        <p:spPr>
          <a:xfrm>
            <a:off x="443346" y="3909732"/>
            <a:ext cx="7109639" cy="2601610"/>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讓移動載具可以遠端控制</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研究路徑規劃演算法</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利用上述讓移動載具獲得</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自主移動</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的能力</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優化改善演算法策略</a:t>
            </a:r>
          </a:p>
        </p:txBody>
      </p:sp>
      <p:sp>
        <p:nvSpPr>
          <p:cNvPr id="54" name="文字方塊 53">
            <a:extLst>
              <a:ext uri="{FF2B5EF4-FFF2-40B4-BE49-F238E27FC236}">
                <a16:creationId xmlns:a16="http://schemas.microsoft.com/office/drawing/2014/main" id="{AB2F00CD-9145-D159-2D24-DBA5FA581279}"/>
              </a:ext>
            </a:extLst>
          </p:cNvPr>
          <p:cNvSpPr txBox="1"/>
          <p:nvPr/>
        </p:nvSpPr>
        <p:spPr>
          <a:xfrm>
            <a:off x="443346" y="3443144"/>
            <a:ext cx="2042547" cy="584775"/>
          </a:xfrm>
          <a:prstGeom prst="rect">
            <a:avLst/>
          </a:prstGeom>
          <a:noFill/>
        </p:spPr>
        <p:txBody>
          <a:bodyPr wrap="none" rtlCol="0">
            <a:sp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研究方向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dirty="0"/>
          </a:p>
        </p:txBody>
      </p:sp>
      <p:sp>
        <p:nvSpPr>
          <p:cNvPr id="55" name="文字方塊 54">
            <a:extLst>
              <a:ext uri="{FF2B5EF4-FFF2-40B4-BE49-F238E27FC236}">
                <a16:creationId xmlns:a16="http://schemas.microsoft.com/office/drawing/2014/main" id="{2223C62B-E596-5EBE-5571-48FD1CE708A9}"/>
              </a:ext>
            </a:extLst>
          </p:cNvPr>
          <p:cNvSpPr txBox="1"/>
          <p:nvPr/>
        </p:nvSpPr>
        <p:spPr>
          <a:xfrm>
            <a:off x="443346" y="1419666"/>
            <a:ext cx="1221809" cy="584775"/>
          </a:xfrm>
          <a:prstGeom prst="rect">
            <a:avLst/>
          </a:prstGeom>
          <a:noFill/>
        </p:spPr>
        <p:txBody>
          <a:bodyPr wrap="none" rtlCol="0">
            <a:sp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現況 </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3200" dirty="0"/>
          </a:p>
        </p:txBody>
      </p:sp>
      <p:sp>
        <p:nvSpPr>
          <p:cNvPr id="56" name="文字方塊 55">
            <a:extLst>
              <a:ext uri="{FF2B5EF4-FFF2-40B4-BE49-F238E27FC236}">
                <a16:creationId xmlns:a16="http://schemas.microsoft.com/office/drawing/2014/main" id="{26D36CAE-871A-A573-6580-188866E45329}"/>
              </a:ext>
            </a:extLst>
          </p:cNvPr>
          <p:cNvSpPr txBox="1"/>
          <p:nvPr/>
        </p:nvSpPr>
        <p:spPr>
          <a:xfrm>
            <a:off x="443346" y="2046098"/>
            <a:ext cx="7109639" cy="662617"/>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移動載具僅能通過調整電阻阻值控制方向</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8" name="矩形 57">
            <a:extLst>
              <a:ext uri="{FF2B5EF4-FFF2-40B4-BE49-F238E27FC236}">
                <a16:creationId xmlns:a16="http://schemas.microsoft.com/office/drawing/2014/main" id="{8F568B50-36F1-34DF-625D-999B587988A0}"/>
              </a:ext>
            </a:extLst>
          </p:cNvPr>
          <p:cNvSpPr/>
          <p:nvPr/>
        </p:nvSpPr>
        <p:spPr>
          <a:xfrm>
            <a:off x="822036" y="4627418"/>
            <a:ext cx="3722255" cy="701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6" name="Picture 2" descr="TurtleBot3">
            <a:extLst>
              <a:ext uri="{FF2B5EF4-FFF2-40B4-BE49-F238E27FC236}">
                <a16:creationId xmlns:a16="http://schemas.microsoft.com/office/drawing/2014/main" id="{89D7E9F3-5DFC-9241-B6DA-FC4881C3EF9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321" t="16885" r="17418" b="12638"/>
          <a:stretch/>
        </p:blipFill>
        <p:spPr bwMode="auto">
          <a:xfrm>
            <a:off x="8993302" y="1409804"/>
            <a:ext cx="2606162" cy="228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12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2236510"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研究目的</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4</a:t>
            </a:fld>
            <a:endParaRPr lang="zh-TW" altLang="en-US"/>
          </a:p>
        </p:txBody>
      </p:sp>
      <p:sp>
        <p:nvSpPr>
          <p:cNvPr id="11" name="文字方塊 10">
            <a:extLst>
              <a:ext uri="{FF2B5EF4-FFF2-40B4-BE49-F238E27FC236}">
                <a16:creationId xmlns:a16="http://schemas.microsoft.com/office/drawing/2014/main" id="{678CC769-63AC-CE25-FC30-240BAB2E2B91}"/>
              </a:ext>
            </a:extLst>
          </p:cNvPr>
          <p:cNvSpPr txBox="1"/>
          <p:nvPr/>
        </p:nvSpPr>
        <p:spPr>
          <a:xfrm>
            <a:off x="775856" y="1667544"/>
            <a:ext cx="274434"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p>
        </p:txBody>
      </p:sp>
      <p:pic>
        <p:nvPicPr>
          <p:cNvPr id="13" name="圖片 12">
            <a:extLst>
              <a:ext uri="{FF2B5EF4-FFF2-40B4-BE49-F238E27FC236}">
                <a16:creationId xmlns:a16="http://schemas.microsoft.com/office/drawing/2014/main" id="{CE94AC0D-7D39-40F3-268E-CEF0E3834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46" y="1141689"/>
            <a:ext cx="4333915" cy="3353532"/>
          </a:xfrm>
          <a:prstGeom prst="rect">
            <a:avLst/>
          </a:prstGeom>
        </p:spPr>
      </p:pic>
      <p:pic>
        <p:nvPicPr>
          <p:cNvPr id="15" name="圖片 14">
            <a:extLst>
              <a:ext uri="{FF2B5EF4-FFF2-40B4-BE49-F238E27FC236}">
                <a16:creationId xmlns:a16="http://schemas.microsoft.com/office/drawing/2014/main" id="{0B731BBF-2C98-A1BE-76D1-140826F34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3051" y="1141689"/>
            <a:ext cx="4490749" cy="3474888"/>
          </a:xfrm>
          <a:prstGeom prst="rect">
            <a:avLst/>
          </a:prstGeom>
        </p:spPr>
      </p:pic>
      <p:sp>
        <p:nvSpPr>
          <p:cNvPr id="16" name="文字方塊 15">
            <a:extLst>
              <a:ext uri="{FF2B5EF4-FFF2-40B4-BE49-F238E27FC236}">
                <a16:creationId xmlns:a16="http://schemas.microsoft.com/office/drawing/2014/main" id="{5AEAD719-7E89-05BF-05D1-F53A9D5BF18A}"/>
              </a:ext>
            </a:extLst>
          </p:cNvPr>
          <p:cNvSpPr txBox="1"/>
          <p:nvPr/>
        </p:nvSpPr>
        <p:spPr>
          <a:xfrm>
            <a:off x="3911992" y="5525353"/>
            <a:ext cx="4185761" cy="830997"/>
          </a:xfrm>
          <a:prstGeom prst="rect">
            <a:avLst/>
          </a:prstGeom>
          <a:noFill/>
          <a:ln>
            <a:solidFill>
              <a:srgbClr val="C00000"/>
            </a:solidFill>
          </a:ln>
        </p:spPr>
        <p:txBody>
          <a:bodyPr wrap="non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良好的</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路徑規劃</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可以大幅</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減少</a:t>
            </a:r>
            <a:endParaRPr lang="en-US" altLang="zh-TW"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機器人移動</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距離</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a:t>
            </a:r>
            <a:r>
              <a:rPr lang="zh-TW" altLang="en-US"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運算時間</a:t>
            </a:r>
            <a:endParaRPr lang="en-US" altLang="zh-TW"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文字方塊 16">
            <a:extLst>
              <a:ext uri="{FF2B5EF4-FFF2-40B4-BE49-F238E27FC236}">
                <a16:creationId xmlns:a16="http://schemas.microsoft.com/office/drawing/2014/main" id="{7B284616-E402-4403-1657-CB210AED9CD8}"/>
              </a:ext>
            </a:extLst>
          </p:cNvPr>
          <p:cNvSpPr txBox="1"/>
          <p:nvPr/>
        </p:nvSpPr>
        <p:spPr>
          <a:xfrm>
            <a:off x="1561601" y="4616577"/>
            <a:ext cx="2706831"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Dijkstra Algorithm</a:t>
            </a:r>
            <a:endParaRPr lang="zh-TW" altLang="en-US" sz="2400" b="1" dirty="0">
              <a:latin typeface="Times New Roman" panose="02020603050405020304" pitchFamily="18" charset="0"/>
              <a:cs typeface="Times New Roman" panose="02020603050405020304" pitchFamily="18" charset="0"/>
            </a:endParaRPr>
          </a:p>
        </p:txBody>
      </p:sp>
      <p:sp>
        <p:nvSpPr>
          <p:cNvPr id="18" name="文字方塊 17">
            <a:extLst>
              <a:ext uri="{FF2B5EF4-FFF2-40B4-BE49-F238E27FC236}">
                <a16:creationId xmlns:a16="http://schemas.microsoft.com/office/drawing/2014/main" id="{E521F5AA-8E41-85E4-57D9-F39BAFC4F3AB}"/>
              </a:ext>
            </a:extLst>
          </p:cNvPr>
          <p:cNvSpPr txBox="1"/>
          <p:nvPr/>
        </p:nvSpPr>
        <p:spPr>
          <a:xfrm>
            <a:off x="8288219" y="4616577"/>
            <a:ext cx="2342180" cy="461665"/>
          </a:xfrm>
          <a:prstGeom prst="rect">
            <a:avLst/>
          </a:prstGeom>
          <a:noFill/>
        </p:spPr>
        <p:txBody>
          <a:bodyPr wrap="none" rtlCol="0">
            <a:spAutoFit/>
          </a:bodyPr>
          <a:lstStyle/>
          <a:p>
            <a:r>
              <a:rPr lang="en-US" altLang="zh-TW" sz="2400" b="1" dirty="0" err="1">
                <a:latin typeface="Times New Roman" panose="02020603050405020304" pitchFamily="18" charset="0"/>
                <a:cs typeface="Times New Roman" panose="02020603050405020304" pitchFamily="18" charset="0"/>
              </a:rPr>
              <a:t>Astar</a:t>
            </a:r>
            <a:r>
              <a:rPr lang="en-US" altLang="zh-TW" sz="2400" b="1" dirty="0">
                <a:latin typeface="Times New Roman" panose="02020603050405020304" pitchFamily="18" charset="0"/>
                <a:cs typeface="Times New Roman" panose="02020603050405020304" pitchFamily="18" charset="0"/>
              </a:rPr>
              <a:t> Algorithm</a:t>
            </a:r>
            <a:endParaRPr lang="zh-TW" altLang="en-US" sz="2400" b="1" dirty="0">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1B1692C8-9B7C-8380-6C30-CC5F1D5E31D7}"/>
              </a:ext>
            </a:extLst>
          </p:cNvPr>
          <p:cNvSpPr txBox="1"/>
          <p:nvPr/>
        </p:nvSpPr>
        <p:spPr>
          <a:xfrm>
            <a:off x="4585856" y="4903442"/>
            <a:ext cx="2492990"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由上述動畫可知</a:t>
            </a:r>
            <a:r>
              <a:rPr lang="en-US" altLang="zh-TW" sz="2400" dirty="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A84982D-BC32-3489-2B97-867797FCE0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38" y="4616577"/>
            <a:ext cx="1414882" cy="1414882"/>
          </a:xfrm>
          <a:prstGeom prst="rect">
            <a:avLst/>
          </a:prstGeom>
        </p:spPr>
      </p:pic>
      <p:pic>
        <p:nvPicPr>
          <p:cNvPr id="8" name="圖片 7">
            <a:extLst>
              <a:ext uri="{FF2B5EF4-FFF2-40B4-BE49-F238E27FC236}">
                <a16:creationId xmlns:a16="http://schemas.microsoft.com/office/drawing/2014/main" id="{04C9BDF5-2959-6157-5FC9-92C32B6BDD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46358" y="4603987"/>
            <a:ext cx="1414883" cy="1414883"/>
          </a:xfrm>
          <a:prstGeom prst="rect">
            <a:avLst/>
          </a:prstGeom>
        </p:spPr>
      </p:pic>
    </p:spTree>
    <p:extLst>
      <p:ext uri="{BB962C8B-B14F-4D97-AF65-F5344CB8AC3E}">
        <p14:creationId xmlns:p14="http://schemas.microsoft.com/office/powerpoint/2010/main" val="346071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a:extLst>
              <a:ext uri="{FF2B5EF4-FFF2-40B4-BE49-F238E27FC236}">
                <a16:creationId xmlns:a16="http://schemas.microsoft.com/office/drawing/2014/main" id="{246C9991-691B-2822-7159-8CAD2CA67254}"/>
              </a:ext>
            </a:extLst>
          </p:cNvPr>
          <p:cNvCxnSpPr/>
          <p:nvPr/>
        </p:nvCxnSpPr>
        <p:spPr>
          <a:xfrm>
            <a:off x="0" y="1034469"/>
            <a:ext cx="1219200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4801314" cy="707886"/>
          </a:xfrm>
          <a:prstGeom prst="rect">
            <a:avLst/>
          </a:prstGeom>
          <a:noFill/>
        </p:spPr>
        <p:txBody>
          <a:bodyPr wrap="none" rtlCol="0">
            <a:spAutoFit/>
          </a:bodyPr>
          <a:lstStyle/>
          <a:p>
            <a:r>
              <a:rPr lang="zh-TW" altLang="en-US" sz="4000" dirty="0">
                <a:latin typeface="標楷體" panose="03000509000000000000" pitchFamily="65" charset="-120"/>
                <a:ea typeface="標楷體" panose="03000509000000000000" pitchFamily="65" charset="-120"/>
              </a:rPr>
              <a:t>研究方法與程式實作</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5</a:t>
            </a:fld>
            <a:endParaRPr lang="zh-TW" altLang="en-US"/>
          </a:p>
        </p:txBody>
      </p:sp>
      <p:sp>
        <p:nvSpPr>
          <p:cNvPr id="4" name="文字方塊 3">
            <a:extLst>
              <a:ext uri="{FF2B5EF4-FFF2-40B4-BE49-F238E27FC236}">
                <a16:creationId xmlns:a16="http://schemas.microsoft.com/office/drawing/2014/main" id="{4411997F-B667-7670-4092-210621EE924A}"/>
              </a:ext>
            </a:extLst>
          </p:cNvPr>
          <p:cNvSpPr txBox="1"/>
          <p:nvPr/>
        </p:nvSpPr>
        <p:spPr>
          <a:xfrm>
            <a:off x="969101" y="1630818"/>
            <a:ext cx="6577442" cy="324794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以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實作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Dijkstra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與 </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Astar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演算法</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計算兩種演算法的實際時間</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用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WinForm</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設計視窗程式</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將其應用在一個會移動的目標進行測試</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運用到多載、抽象、繼承與封裝等技巧</a:t>
            </a:r>
          </a:p>
        </p:txBody>
      </p:sp>
    </p:spTree>
    <p:extLst>
      <p:ext uri="{BB962C8B-B14F-4D97-AF65-F5344CB8AC3E}">
        <p14:creationId xmlns:p14="http://schemas.microsoft.com/office/powerpoint/2010/main" val="58473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AFEDDF4E-3175-0D3E-5D82-7521906DA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772" y="136525"/>
            <a:ext cx="7463667" cy="6666398"/>
          </a:xfrm>
          <a:prstGeom prst="rect">
            <a:avLst/>
          </a:prstGeom>
        </p:spPr>
      </p:pic>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6</a:t>
            </a:fld>
            <a:endParaRPr lang="zh-TW" altLang="en-US"/>
          </a:p>
        </p:txBody>
      </p:sp>
      <p:cxnSp>
        <p:nvCxnSpPr>
          <p:cNvPr id="15" name="直線單箭頭接點 14">
            <a:extLst>
              <a:ext uri="{FF2B5EF4-FFF2-40B4-BE49-F238E27FC236}">
                <a16:creationId xmlns:a16="http://schemas.microsoft.com/office/drawing/2014/main" id="{760437C3-C059-D531-BE07-75440D67BAAA}"/>
              </a:ext>
            </a:extLst>
          </p:cNvPr>
          <p:cNvCxnSpPr>
            <a:cxnSpLocks/>
          </p:cNvCxnSpPr>
          <p:nvPr/>
        </p:nvCxnSpPr>
        <p:spPr>
          <a:xfrm flipH="1">
            <a:off x="3615443" y="1890944"/>
            <a:ext cx="601450"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8B186C66-EB3A-351F-ACF9-4899BE65237A}"/>
              </a:ext>
            </a:extLst>
          </p:cNvPr>
          <p:cNvSpPr txBox="1"/>
          <p:nvPr/>
        </p:nvSpPr>
        <p:spPr>
          <a:xfrm>
            <a:off x="1036457" y="1571348"/>
            <a:ext cx="2367956" cy="523220"/>
          </a:xfrm>
          <a:prstGeom prst="rect">
            <a:avLst/>
          </a:prstGeom>
          <a:noFill/>
        </p:spPr>
        <p:txBody>
          <a:bodyPr wrap="none" rtlCol="0">
            <a:spAutoFit/>
          </a:bodyPr>
          <a:lstStyle/>
          <a:p>
            <a:r>
              <a:rPr lang="zh-TW" altLang="en-US" sz="2800" dirty="0">
                <a:solidFill>
                  <a:schemeClr val="accent6">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視窗 </a:t>
            </a:r>
            <a:r>
              <a:rPr lang="en-US" altLang="zh-TW" sz="2800" dirty="0" err="1">
                <a:solidFill>
                  <a:schemeClr val="accent6">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WinForm</a:t>
            </a:r>
            <a:endParaRPr lang="zh-TW" altLang="en-US" sz="2800" dirty="0">
              <a:solidFill>
                <a:schemeClr val="accent6">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矩形 16">
            <a:extLst>
              <a:ext uri="{FF2B5EF4-FFF2-40B4-BE49-F238E27FC236}">
                <a16:creationId xmlns:a16="http://schemas.microsoft.com/office/drawing/2014/main" id="{4B7576A4-3F65-D4B9-DCA4-F17B56F78C6D}"/>
              </a:ext>
            </a:extLst>
          </p:cNvPr>
          <p:cNvSpPr/>
          <p:nvPr/>
        </p:nvSpPr>
        <p:spPr>
          <a:xfrm>
            <a:off x="5797118" y="1571348"/>
            <a:ext cx="4554245" cy="2672178"/>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5223F3BA-0C34-5AF0-FD9C-5B9522A59A4F}"/>
              </a:ext>
            </a:extLst>
          </p:cNvPr>
          <p:cNvCxnSpPr>
            <a:cxnSpLocks/>
          </p:cNvCxnSpPr>
          <p:nvPr/>
        </p:nvCxnSpPr>
        <p:spPr>
          <a:xfrm flipH="1">
            <a:off x="3962258" y="3689870"/>
            <a:ext cx="1834860" cy="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A8591206-DB6F-0A3C-9FAC-F3D8A193D3F6}"/>
              </a:ext>
            </a:extLst>
          </p:cNvPr>
          <p:cNvSpPr txBox="1"/>
          <p:nvPr/>
        </p:nvSpPr>
        <p:spPr>
          <a:xfrm>
            <a:off x="494642" y="3289419"/>
            <a:ext cx="3416320" cy="954107"/>
          </a:xfrm>
          <a:prstGeom prst="rect">
            <a:avLst/>
          </a:prstGeom>
          <a:noFill/>
          <a:ln>
            <a:noFill/>
          </a:ln>
        </p:spPr>
        <p:txBody>
          <a:bodyPr wrap="none" rtlCol="0">
            <a:spAutoFit/>
          </a:bodyPr>
          <a:lstStyle/>
          <a:p>
            <a:pPr algn="ctr"/>
            <a:r>
              <a:rPr lang="zh-TW" altLang="en-US" sz="2800" dirty="0">
                <a:solidFill>
                  <a:schemeClr val="accent5">
                    <a:lumMod val="75000"/>
                  </a:schemeClr>
                </a:solidFill>
                <a:latin typeface="標楷體" panose="03000509000000000000" pitchFamily="65" charset="-120"/>
                <a:ea typeface="標楷體" panose="03000509000000000000" pitchFamily="65" charset="-120"/>
              </a:rPr>
              <a:t>路徑規劃演算法應用</a:t>
            </a:r>
            <a:endParaRPr lang="en-US" altLang="zh-TW" sz="2800" dirty="0">
              <a:solidFill>
                <a:schemeClr val="accent5">
                  <a:lumMod val="75000"/>
                </a:schemeClr>
              </a:solidFill>
              <a:latin typeface="標楷體" panose="03000509000000000000" pitchFamily="65" charset="-120"/>
              <a:ea typeface="標楷體" panose="03000509000000000000" pitchFamily="65" charset="-120"/>
            </a:endParaRPr>
          </a:p>
          <a:p>
            <a:pPr algn="ctr"/>
            <a:r>
              <a:rPr lang="zh-TW" altLang="en-US" sz="2800" dirty="0">
                <a:solidFill>
                  <a:schemeClr val="accent5">
                    <a:lumMod val="75000"/>
                  </a:schemeClr>
                </a:solidFill>
                <a:latin typeface="標楷體" panose="03000509000000000000" pitchFamily="65" charset="-120"/>
                <a:ea typeface="標楷體" panose="03000509000000000000" pitchFamily="65" charset="-120"/>
              </a:rPr>
              <a:t>的物件類別</a:t>
            </a:r>
          </a:p>
        </p:txBody>
      </p:sp>
      <p:sp>
        <p:nvSpPr>
          <p:cNvPr id="28" name="矩形 27">
            <a:extLst>
              <a:ext uri="{FF2B5EF4-FFF2-40B4-BE49-F238E27FC236}">
                <a16:creationId xmlns:a16="http://schemas.microsoft.com/office/drawing/2014/main" id="{B8379625-6023-0F57-5C98-C8564AAD5B44}"/>
              </a:ext>
            </a:extLst>
          </p:cNvPr>
          <p:cNvSpPr/>
          <p:nvPr/>
        </p:nvSpPr>
        <p:spPr>
          <a:xfrm>
            <a:off x="5797118" y="4332303"/>
            <a:ext cx="2743200" cy="2525697"/>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9" name="直線單箭頭接點 28">
            <a:extLst>
              <a:ext uri="{FF2B5EF4-FFF2-40B4-BE49-F238E27FC236}">
                <a16:creationId xmlns:a16="http://schemas.microsoft.com/office/drawing/2014/main" id="{41E3F36D-CF0A-6937-A383-880EADDFD141}"/>
              </a:ext>
            </a:extLst>
          </p:cNvPr>
          <p:cNvCxnSpPr>
            <a:cxnSpLocks/>
          </p:cNvCxnSpPr>
          <p:nvPr/>
        </p:nvCxnSpPr>
        <p:spPr>
          <a:xfrm flipH="1" flipV="1">
            <a:off x="3962258" y="5571848"/>
            <a:ext cx="1834860" cy="10445"/>
          </a:xfrm>
          <a:prstGeom prst="straightConnector1">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57B4D125-5B7F-6EEB-3E03-22E25A27A402}"/>
              </a:ext>
            </a:extLst>
          </p:cNvPr>
          <p:cNvSpPr txBox="1"/>
          <p:nvPr/>
        </p:nvSpPr>
        <p:spPr>
          <a:xfrm>
            <a:off x="867488" y="5310238"/>
            <a:ext cx="2698175" cy="523220"/>
          </a:xfrm>
          <a:prstGeom prst="rect">
            <a:avLst/>
          </a:prstGeom>
          <a:noFill/>
          <a:ln>
            <a:noFill/>
          </a:ln>
        </p:spPr>
        <p:txBody>
          <a:bodyPr wrap="none" rtlCol="0">
            <a:spAutoFit/>
          </a:bodyPr>
          <a:lstStyle/>
          <a:p>
            <a:pPr algn="ctr"/>
            <a:r>
              <a:rPr lang="zh-TW" altLang="en-US" sz="2800" dirty="0">
                <a:solidFill>
                  <a:schemeClr val="accent4">
                    <a:lumMod val="75000"/>
                  </a:schemeClr>
                </a:solidFill>
                <a:latin typeface="標楷體" panose="03000509000000000000" pitchFamily="65" charset="-120"/>
                <a:ea typeface="標楷體" panose="03000509000000000000" pitchFamily="65" charset="-120"/>
              </a:rPr>
              <a:t>路徑規劃演算法</a:t>
            </a:r>
          </a:p>
        </p:txBody>
      </p:sp>
      <p:sp>
        <p:nvSpPr>
          <p:cNvPr id="31" name="文字方塊 30">
            <a:extLst>
              <a:ext uri="{FF2B5EF4-FFF2-40B4-BE49-F238E27FC236}">
                <a16:creationId xmlns:a16="http://schemas.microsoft.com/office/drawing/2014/main" id="{EA9B9F3C-3381-CFDA-C4FE-CDF10340D4F8}"/>
              </a:ext>
            </a:extLst>
          </p:cNvPr>
          <p:cNvSpPr txBox="1"/>
          <p:nvPr/>
        </p:nvSpPr>
        <p:spPr>
          <a:xfrm>
            <a:off x="1036457" y="4181939"/>
            <a:ext cx="2332690"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(namespace : Game)</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
        <p:nvSpPr>
          <p:cNvPr id="32" name="文字方塊 31">
            <a:extLst>
              <a:ext uri="{FF2B5EF4-FFF2-40B4-BE49-F238E27FC236}">
                <a16:creationId xmlns:a16="http://schemas.microsoft.com/office/drawing/2014/main" id="{5189BCAA-7B0A-633D-AC6B-3D5CAD3325D8}"/>
              </a:ext>
            </a:extLst>
          </p:cNvPr>
          <p:cNvSpPr txBox="1"/>
          <p:nvPr/>
        </p:nvSpPr>
        <p:spPr>
          <a:xfrm>
            <a:off x="1036457" y="5830499"/>
            <a:ext cx="2587568"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(namespace : </a:t>
            </a:r>
            <a:r>
              <a:rPr lang="en-US" altLang="zh-TW" sz="2000" dirty="0" err="1">
                <a:solidFill>
                  <a:srgbClr val="FF0000"/>
                </a:solidFill>
                <a:latin typeface="Times New Roman" panose="02020603050405020304" pitchFamily="18" charset="0"/>
                <a:cs typeface="Times New Roman" panose="02020603050405020304" pitchFamily="18" charset="0"/>
              </a:rPr>
              <a:t>MyAstar</a:t>
            </a:r>
            <a:r>
              <a:rPr lang="en-US" altLang="zh-TW" sz="2000" dirty="0">
                <a:solidFill>
                  <a:srgbClr val="FF0000"/>
                </a:solidFill>
                <a:latin typeface="Times New Roman" panose="02020603050405020304" pitchFamily="18" charset="0"/>
                <a:cs typeface="Times New Roman" panose="02020603050405020304" pitchFamily="18" charset="0"/>
              </a:rPr>
              <a:t>)</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
        <p:nvSpPr>
          <p:cNvPr id="36" name="文字方塊 35">
            <a:extLst>
              <a:ext uri="{FF2B5EF4-FFF2-40B4-BE49-F238E27FC236}">
                <a16:creationId xmlns:a16="http://schemas.microsoft.com/office/drawing/2014/main" id="{F9B06F26-C129-8224-F15A-3929C210095D}"/>
              </a:ext>
            </a:extLst>
          </p:cNvPr>
          <p:cNvSpPr txBox="1"/>
          <p:nvPr/>
        </p:nvSpPr>
        <p:spPr>
          <a:xfrm>
            <a:off x="629982" y="2211151"/>
            <a:ext cx="3698448" cy="400110"/>
          </a:xfrm>
          <a:prstGeom prst="rect">
            <a:avLst/>
          </a:prstGeom>
          <a:noFill/>
        </p:spPr>
        <p:txBody>
          <a:bodyPr wrap="non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(namespace : </a:t>
            </a:r>
            <a:r>
              <a:rPr lang="en-US" altLang="zh-TW" sz="2000" dirty="0" err="1">
                <a:solidFill>
                  <a:srgbClr val="FF0000"/>
                </a:solidFill>
                <a:latin typeface="Times New Roman" panose="02020603050405020304" pitchFamily="18" charset="0"/>
                <a:cs typeface="Times New Roman" panose="02020603050405020304" pitchFamily="18" charset="0"/>
              </a:rPr>
              <a:t>OOP_Final_Project</a:t>
            </a:r>
            <a:r>
              <a:rPr lang="en-US" altLang="zh-TW" sz="2000" dirty="0">
                <a:solidFill>
                  <a:srgbClr val="FF0000"/>
                </a:solidFill>
                <a:latin typeface="Times New Roman" panose="02020603050405020304" pitchFamily="18" charset="0"/>
                <a:cs typeface="Times New Roman" panose="02020603050405020304" pitchFamily="18" charset="0"/>
              </a:rPr>
              <a:t>)</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08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7</a:t>
            </a:fld>
            <a:endParaRPr lang="zh-TW" altLang="en-US"/>
          </a:p>
        </p:txBody>
      </p:sp>
      <p:pic>
        <p:nvPicPr>
          <p:cNvPr id="3" name="圖片 2">
            <a:extLst>
              <a:ext uri="{FF2B5EF4-FFF2-40B4-BE49-F238E27FC236}">
                <a16:creationId xmlns:a16="http://schemas.microsoft.com/office/drawing/2014/main" id="{873521C4-27E2-63B8-736D-9559363750BC}"/>
              </a:ext>
            </a:extLst>
          </p:cNvPr>
          <p:cNvPicPr>
            <a:picLocks noChangeAspect="1"/>
          </p:cNvPicPr>
          <p:nvPr/>
        </p:nvPicPr>
        <p:blipFill rotWithShape="1">
          <a:blip r:embed="rId3">
            <a:extLst>
              <a:ext uri="{28A0092B-C50C-407E-A947-70E740481C1C}">
                <a14:useLocalDpi xmlns:a14="http://schemas.microsoft.com/office/drawing/2010/main" val="0"/>
              </a:ext>
            </a:extLst>
          </a:blip>
          <a:srcRect l="17250" t="61488" r="50000" b="1"/>
          <a:stretch/>
        </p:blipFill>
        <p:spPr>
          <a:xfrm>
            <a:off x="4087427" y="-109349"/>
            <a:ext cx="6503633" cy="6830824"/>
          </a:xfrm>
          <a:prstGeom prst="rect">
            <a:avLst/>
          </a:prstGeom>
        </p:spPr>
      </p:pic>
      <p:sp>
        <p:nvSpPr>
          <p:cNvPr id="5" name="文字方塊 4">
            <a:extLst>
              <a:ext uri="{FF2B5EF4-FFF2-40B4-BE49-F238E27FC236}">
                <a16:creationId xmlns:a16="http://schemas.microsoft.com/office/drawing/2014/main" id="{E081E610-0245-1C7A-DF4F-4845D31BB610}"/>
              </a:ext>
            </a:extLst>
          </p:cNvPr>
          <p:cNvSpPr txBox="1"/>
          <p:nvPr/>
        </p:nvSpPr>
        <p:spPr>
          <a:xfrm>
            <a:off x="719940" y="2354506"/>
            <a:ext cx="3877985" cy="461665"/>
          </a:xfrm>
          <a:prstGeom prst="rect">
            <a:avLst/>
          </a:prstGeom>
          <a:noFill/>
        </p:spPr>
        <p:txBody>
          <a:bodyPr wrap="none" rtlCol="0">
            <a:spAutoFit/>
          </a:bodyPr>
          <a:lstStyle/>
          <a:p>
            <a:r>
              <a:rPr lang="zh-TW" altLang="en-US" sz="2400" dirty="0">
                <a:solidFill>
                  <a:schemeClr val="accent6">
                    <a:lumMod val="75000"/>
                  </a:schemeClr>
                </a:solidFill>
                <a:latin typeface="標楷體" panose="03000509000000000000" pitchFamily="65" charset="-120"/>
                <a:ea typeface="標楷體" panose="03000509000000000000" pitchFamily="65" charset="-120"/>
              </a:rPr>
              <a:t>二維地圖座標以及地圖權重</a:t>
            </a:r>
          </a:p>
        </p:txBody>
      </p:sp>
      <p:sp>
        <p:nvSpPr>
          <p:cNvPr id="9" name="矩形 8">
            <a:extLst>
              <a:ext uri="{FF2B5EF4-FFF2-40B4-BE49-F238E27FC236}">
                <a16:creationId xmlns:a16="http://schemas.microsoft.com/office/drawing/2014/main" id="{F7BCE6D4-372C-0FE6-87C7-95694EEBFB2C}"/>
              </a:ext>
            </a:extLst>
          </p:cNvPr>
          <p:cNvSpPr/>
          <p:nvPr/>
        </p:nvSpPr>
        <p:spPr>
          <a:xfrm>
            <a:off x="4625266" y="136525"/>
            <a:ext cx="1793289" cy="551855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4F905658-3B6D-4A25-CCFF-FBF9A6667519}"/>
              </a:ext>
            </a:extLst>
          </p:cNvPr>
          <p:cNvSpPr/>
          <p:nvPr/>
        </p:nvSpPr>
        <p:spPr>
          <a:xfrm>
            <a:off x="7208668" y="136525"/>
            <a:ext cx="3133817" cy="66548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61F2FFDD-CBD5-CD0F-3E19-97EC2CA2DFD7}"/>
              </a:ext>
            </a:extLst>
          </p:cNvPr>
          <p:cNvSpPr txBox="1"/>
          <p:nvPr/>
        </p:nvSpPr>
        <p:spPr>
          <a:xfrm>
            <a:off x="4869566" y="5894685"/>
            <a:ext cx="2339102" cy="461665"/>
          </a:xfrm>
          <a:prstGeom prst="rect">
            <a:avLst/>
          </a:prstGeom>
          <a:noFill/>
        </p:spPr>
        <p:txBody>
          <a:bodyPr wrap="none" rtlCol="0">
            <a:spAutoFit/>
          </a:bodyPr>
          <a:lstStyle/>
          <a:p>
            <a:r>
              <a:rPr lang="zh-TW" altLang="en-US" sz="2400" dirty="0">
                <a:solidFill>
                  <a:schemeClr val="accent5">
                    <a:lumMod val="75000"/>
                  </a:schemeClr>
                </a:solidFill>
                <a:latin typeface="標楷體" panose="03000509000000000000" pitchFamily="65" charset="-120"/>
                <a:ea typeface="標楷體" panose="03000509000000000000" pitchFamily="65" charset="-120"/>
              </a:rPr>
              <a:t>路徑規劃演算法</a:t>
            </a:r>
          </a:p>
        </p:txBody>
      </p:sp>
      <p:sp>
        <p:nvSpPr>
          <p:cNvPr id="12" name="文字方塊 11">
            <a:extLst>
              <a:ext uri="{FF2B5EF4-FFF2-40B4-BE49-F238E27FC236}">
                <a16:creationId xmlns:a16="http://schemas.microsoft.com/office/drawing/2014/main" id="{B803F43D-34DB-DDDC-E99C-CDFEC169B83F}"/>
              </a:ext>
            </a:extLst>
          </p:cNvPr>
          <p:cNvSpPr txBox="1"/>
          <p:nvPr/>
        </p:nvSpPr>
        <p:spPr>
          <a:xfrm>
            <a:off x="954492" y="883377"/>
            <a:ext cx="2236510" cy="461665"/>
          </a:xfrm>
          <a:prstGeom prst="rect">
            <a:avLst/>
          </a:prstGeom>
          <a:noFill/>
        </p:spPr>
        <p:txBody>
          <a:bodyPr wrap="none" rtlCol="0">
            <a:sp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與演算法相關</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15" name="群組 14">
            <a:extLst>
              <a:ext uri="{FF2B5EF4-FFF2-40B4-BE49-F238E27FC236}">
                <a16:creationId xmlns:a16="http://schemas.microsoft.com/office/drawing/2014/main" id="{D2F8B46C-04DD-9EF0-85DD-3703A82BEBCC}"/>
              </a:ext>
            </a:extLst>
          </p:cNvPr>
          <p:cNvGrpSpPr/>
          <p:nvPr/>
        </p:nvGrpSpPr>
        <p:grpSpPr>
          <a:xfrm>
            <a:off x="639067" y="3503221"/>
            <a:ext cx="2437045" cy="3100007"/>
            <a:chOff x="560072" y="3601986"/>
            <a:chExt cx="2437045" cy="3100007"/>
          </a:xfrm>
        </p:grpSpPr>
        <p:sp>
          <p:nvSpPr>
            <p:cNvPr id="13" name="文字方塊 12">
              <a:extLst>
                <a:ext uri="{FF2B5EF4-FFF2-40B4-BE49-F238E27FC236}">
                  <a16:creationId xmlns:a16="http://schemas.microsoft.com/office/drawing/2014/main" id="{052A0C30-001B-E2B9-C821-7829B754B501}"/>
                </a:ext>
              </a:extLst>
            </p:cNvPr>
            <p:cNvSpPr txBox="1"/>
            <p:nvPr/>
          </p:nvSpPr>
          <p:spPr>
            <a:xfrm>
              <a:off x="560072" y="3601986"/>
              <a:ext cx="2437045" cy="584775"/>
            </a:xfrm>
            <a:prstGeom prst="rect">
              <a:avLst/>
            </a:prstGeom>
            <a:noFill/>
          </p:spPr>
          <p:txBody>
            <a:bodyPr wrap="square" rtlCol="0">
              <a:spAutoFit/>
            </a:bodyPr>
            <a:lstStyle/>
            <a:p>
              <a:r>
                <a:rPr lang="zh-TW" altLang="en-US" sz="3200" dirty="0">
                  <a:solidFill>
                    <a:srgbClr val="FF0000"/>
                  </a:solidFill>
                  <a:latin typeface="標楷體" panose="03000509000000000000" pitchFamily="65" charset="-120"/>
                  <a:ea typeface="標楷體" panose="03000509000000000000" pitchFamily="65" charset="-120"/>
                </a:rPr>
                <a:t>在此類別有</a:t>
              </a:r>
              <a:r>
                <a:rPr lang="en-US" altLang="zh-TW" sz="3200" dirty="0">
                  <a:solidFill>
                    <a:srgbClr val="FF0000"/>
                  </a:solidFill>
                  <a:latin typeface="標楷體" panose="03000509000000000000" pitchFamily="65" charset="-120"/>
                  <a:ea typeface="標楷體" panose="03000509000000000000" pitchFamily="65" charset="-120"/>
                </a:rPr>
                <a:t>:</a:t>
              </a:r>
            </a:p>
          </p:txBody>
        </p:sp>
        <p:sp>
          <p:nvSpPr>
            <p:cNvPr id="14" name="文字方塊 13">
              <a:extLst>
                <a:ext uri="{FF2B5EF4-FFF2-40B4-BE49-F238E27FC236}">
                  <a16:creationId xmlns:a16="http://schemas.microsoft.com/office/drawing/2014/main" id="{3BAEBE9D-2BBD-E5DF-6EAA-38A0AA23507B}"/>
                </a:ext>
              </a:extLst>
            </p:cNvPr>
            <p:cNvSpPr txBox="1"/>
            <p:nvPr/>
          </p:nvSpPr>
          <p:spPr>
            <a:xfrm>
              <a:off x="647114" y="4147448"/>
              <a:ext cx="1627786" cy="2554545"/>
            </a:xfrm>
            <a:prstGeom prst="rect">
              <a:avLst/>
            </a:prstGeom>
            <a:noFill/>
          </p:spPr>
          <p:txBody>
            <a:bodyPr wrap="square" rtlCol="0">
              <a:spAutoFit/>
            </a:bodyPr>
            <a:lstStyle/>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多載</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虛擬</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繼承</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封裝</a:t>
              </a:r>
            </a:p>
            <a:p>
              <a:endParaRPr lang="zh-TW" altLang="en-US" sz="3200" dirty="0">
                <a:solidFill>
                  <a:srgbClr val="FF0000"/>
                </a:solidFill>
              </a:endParaRPr>
            </a:p>
          </p:txBody>
        </p:sp>
      </p:grpSp>
    </p:spTree>
    <p:extLst>
      <p:ext uri="{BB962C8B-B14F-4D97-AF65-F5344CB8AC3E}">
        <p14:creationId xmlns:p14="http://schemas.microsoft.com/office/powerpoint/2010/main" val="361280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8</a:t>
            </a:fld>
            <a:endParaRPr lang="zh-TW" altLang="en-US"/>
          </a:p>
        </p:txBody>
      </p:sp>
      <p:pic>
        <p:nvPicPr>
          <p:cNvPr id="10" name="圖片 9">
            <a:extLst>
              <a:ext uri="{FF2B5EF4-FFF2-40B4-BE49-F238E27FC236}">
                <a16:creationId xmlns:a16="http://schemas.microsoft.com/office/drawing/2014/main" id="{C78E4AF6-A13D-C9B4-F14D-D8D9D181EE1D}"/>
              </a:ext>
            </a:extLst>
          </p:cNvPr>
          <p:cNvPicPr>
            <a:picLocks noChangeAspect="1"/>
          </p:cNvPicPr>
          <p:nvPr/>
        </p:nvPicPr>
        <p:blipFill rotWithShape="1">
          <a:blip r:embed="rId3">
            <a:extLst>
              <a:ext uri="{28A0092B-C50C-407E-A947-70E740481C1C}">
                <a14:useLocalDpi xmlns:a14="http://schemas.microsoft.com/office/drawing/2010/main" val="0"/>
              </a:ext>
            </a:extLst>
          </a:blip>
          <a:srcRect l="32249" t="27573" r="21776" b="37476"/>
          <a:stretch/>
        </p:blipFill>
        <p:spPr>
          <a:xfrm>
            <a:off x="2941618" y="883377"/>
            <a:ext cx="8807036" cy="5974623"/>
          </a:xfrm>
          <a:prstGeom prst="rect">
            <a:avLst/>
          </a:prstGeom>
        </p:spPr>
      </p:pic>
      <p:sp>
        <p:nvSpPr>
          <p:cNvPr id="11" name="文字方塊 10">
            <a:extLst>
              <a:ext uri="{FF2B5EF4-FFF2-40B4-BE49-F238E27FC236}">
                <a16:creationId xmlns:a16="http://schemas.microsoft.com/office/drawing/2014/main" id="{1ECF6564-877C-7BC1-5A9B-18C5530E95C3}"/>
              </a:ext>
            </a:extLst>
          </p:cNvPr>
          <p:cNvSpPr txBox="1"/>
          <p:nvPr/>
        </p:nvSpPr>
        <p:spPr>
          <a:xfrm>
            <a:off x="954492" y="883377"/>
            <a:ext cx="1928733" cy="461665"/>
          </a:xfrm>
          <a:prstGeom prst="rect">
            <a:avLst/>
          </a:prstGeom>
          <a:noFill/>
        </p:spPr>
        <p:txBody>
          <a:bodyPr wrap="none" rtlCol="0">
            <a:sp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與應用相關</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11">
            <a:extLst>
              <a:ext uri="{FF2B5EF4-FFF2-40B4-BE49-F238E27FC236}">
                <a16:creationId xmlns:a16="http://schemas.microsoft.com/office/drawing/2014/main" id="{8EA80127-0751-0C4C-02B3-0C0D8125DD7F}"/>
              </a:ext>
            </a:extLst>
          </p:cNvPr>
          <p:cNvSpPr txBox="1"/>
          <p:nvPr/>
        </p:nvSpPr>
        <p:spPr>
          <a:xfrm>
            <a:off x="5166804" y="1229632"/>
            <a:ext cx="1597981" cy="830997"/>
          </a:xfrm>
          <a:prstGeom prst="rect">
            <a:avLst/>
          </a:prstGeom>
          <a:noFill/>
        </p:spPr>
        <p:txBody>
          <a:bodyPr wrap="square" rtlCol="0">
            <a:spAutoFit/>
          </a:bodyPr>
          <a:lstStyle/>
          <a:p>
            <a:r>
              <a:rPr lang="zh-TW" altLang="en-US" sz="2400" dirty="0">
                <a:solidFill>
                  <a:schemeClr val="accent5">
                    <a:lumMod val="75000"/>
                  </a:schemeClr>
                </a:solidFill>
                <a:latin typeface="標楷體" panose="03000509000000000000" pitchFamily="65" charset="-120"/>
                <a:ea typeface="標楷體" panose="03000509000000000000" pitchFamily="65" charset="-120"/>
              </a:rPr>
              <a:t>基底類別</a:t>
            </a:r>
            <a:endParaRPr lang="en-US" altLang="zh-TW" sz="2400" dirty="0">
              <a:solidFill>
                <a:schemeClr val="accent5">
                  <a:lumMod val="75000"/>
                </a:schemeClr>
              </a:solidFill>
              <a:latin typeface="標楷體" panose="03000509000000000000" pitchFamily="65" charset="-120"/>
              <a:ea typeface="標楷體" panose="03000509000000000000" pitchFamily="65" charset="-120"/>
            </a:endParaRPr>
          </a:p>
          <a:p>
            <a:r>
              <a:rPr lang="zh-TW" altLang="en-US" sz="2400" dirty="0">
                <a:solidFill>
                  <a:schemeClr val="accent5">
                    <a:lumMod val="75000"/>
                  </a:schemeClr>
                </a:solidFill>
                <a:latin typeface="標楷體" panose="03000509000000000000" pitchFamily="65" charset="-120"/>
                <a:ea typeface="標楷體" panose="03000509000000000000" pitchFamily="65" charset="-120"/>
              </a:rPr>
              <a:t>虛擬函式</a:t>
            </a:r>
          </a:p>
        </p:txBody>
      </p:sp>
      <p:sp>
        <p:nvSpPr>
          <p:cNvPr id="13" name="文字方塊 12">
            <a:extLst>
              <a:ext uri="{FF2B5EF4-FFF2-40B4-BE49-F238E27FC236}">
                <a16:creationId xmlns:a16="http://schemas.microsoft.com/office/drawing/2014/main" id="{FEB93C96-B301-4199-E04C-3F13B8213854}"/>
              </a:ext>
            </a:extLst>
          </p:cNvPr>
          <p:cNvSpPr txBox="1"/>
          <p:nvPr/>
        </p:nvSpPr>
        <p:spPr>
          <a:xfrm>
            <a:off x="2233732" y="2858610"/>
            <a:ext cx="1415772" cy="830997"/>
          </a:xfrm>
          <a:prstGeom prst="rect">
            <a:avLst/>
          </a:prstGeom>
          <a:noFill/>
        </p:spPr>
        <p:txBody>
          <a:bodyPr wrap="none" rtlCol="0">
            <a:spAutoFit/>
          </a:bodyPr>
          <a:lstStyle/>
          <a:p>
            <a:pPr algn="ctr"/>
            <a:r>
              <a:rPr lang="zh-TW" altLang="en-US" sz="2400" dirty="0">
                <a:solidFill>
                  <a:schemeClr val="accent6">
                    <a:lumMod val="75000"/>
                  </a:schemeClr>
                </a:solidFill>
                <a:latin typeface="標楷體" panose="03000509000000000000" pitchFamily="65" charset="-120"/>
                <a:ea typeface="標楷體" panose="03000509000000000000" pitchFamily="65" charset="-120"/>
              </a:rPr>
              <a:t>子類別</a:t>
            </a:r>
            <a:endParaRPr lang="en-US" altLang="zh-TW" sz="2400" dirty="0">
              <a:solidFill>
                <a:schemeClr val="accent6">
                  <a:lumMod val="75000"/>
                </a:schemeClr>
              </a:solidFill>
              <a:latin typeface="標楷體" panose="03000509000000000000" pitchFamily="65" charset="-120"/>
              <a:ea typeface="標楷體" panose="03000509000000000000" pitchFamily="65" charset="-120"/>
            </a:endParaRPr>
          </a:p>
          <a:p>
            <a:pPr algn="ctr"/>
            <a:r>
              <a:rPr lang="zh-TW" altLang="en-US" sz="2400" dirty="0">
                <a:solidFill>
                  <a:schemeClr val="accent6">
                    <a:lumMod val="75000"/>
                  </a:schemeClr>
                </a:solidFill>
                <a:latin typeface="標楷體" panose="03000509000000000000" pitchFamily="65" charset="-120"/>
                <a:ea typeface="標楷體" panose="03000509000000000000" pitchFamily="65" charset="-120"/>
              </a:rPr>
              <a:t>覆寫函式</a:t>
            </a:r>
          </a:p>
        </p:txBody>
      </p:sp>
      <p:grpSp>
        <p:nvGrpSpPr>
          <p:cNvPr id="15" name="群組 14">
            <a:extLst>
              <a:ext uri="{FF2B5EF4-FFF2-40B4-BE49-F238E27FC236}">
                <a16:creationId xmlns:a16="http://schemas.microsoft.com/office/drawing/2014/main" id="{FF896A97-0363-A540-6563-A19C0A50638F}"/>
              </a:ext>
            </a:extLst>
          </p:cNvPr>
          <p:cNvGrpSpPr/>
          <p:nvPr/>
        </p:nvGrpSpPr>
        <p:grpSpPr>
          <a:xfrm>
            <a:off x="395175" y="3870688"/>
            <a:ext cx="2412827" cy="3201011"/>
            <a:chOff x="596940" y="4153223"/>
            <a:chExt cx="2412827" cy="3201011"/>
          </a:xfrm>
        </p:grpSpPr>
        <p:sp>
          <p:nvSpPr>
            <p:cNvPr id="16" name="文字方塊 15">
              <a:extLst>
                <a:ext uri="{FF2B5EF4-FFF2-40B4-BE49-F238E27FC236}">
                  <a16:creationId xmlns:a16="http://schemas.microsoft.com/office/drawing/2014/main" id="{8A7674D5-6968-673D-DB14-788F4C7E9DD8}"/>
                </a:ext>
              </a:extLst>
            </p:cNvPr>
            <p:cNvSpPr txBox="1"/>
            <p:nvPr/>
          </p:nvSpPr>
          <p:spPr>
            <a:xfrm>
              <a:off x="596940" y="4153223"/>
              <a:ext cx="2412827" cy="584775"/>
            </a:xfrm>
            <a:prstGeom prst="rect">
              <a:avLst/>
            </a:prstGeom>
            <a:noFill/>
          </p:spPr>
          <p:txBody>
            <a:bodyPr wrap="square" rtlCol="0">
              <a:spAutoFit/>
            </a:bodyPr>
            <a:lstStyle/>
            <a:p>
              <a:r>
                <a:rPr lang="zh-TW" altLang="en-US" sz="3200" dirty="0">
                  <a:solidFill>
                    <a:srgbClr val="FF0000"/>
                  </a:solidFill>
                  <a:latin typeface="標楷體" panose="03000509000000000000" pitchFamily="65" charset="-120"/>
                  <a:ea typeface="標楷體" panose="03000509000000000000" pitchFamily="65" charset="-120"/>
                </a:rPr>
                <a:t>在此類別有</a:t>
              </a:r>
              <a:r>
                <a:rPr lang="en-US" altLang="zh-TW" sz="3200" dirty="0">
                  <a:solidFill>
                    <a:srgbClr val="FF0000"/>
                  </a:solidFill>
                  <a:latin typeface="標楷體" panose="03000509000000000000" pitchFamily="65" charset="-120"/>
                  <a:ea typeface="標楷體" panose="03000509000000000000" pitchFamily="65" charset="-120"/>
                </a:rPr>
                <a:t>:</a:t>
              </a:r>
            </a:p>
          </p:txBody>
        </p:sp>
        <p:sp>
          <p:nvSpPr>
            <p:cNvPr id="17" name="文字方塊 16">
              <a:extLst>
                <a:ext uri="{FF2B5EF4-FFF2-40B4-BE49-F238E27FC236}">
                  <a16:creationId xmlns:a16="http://schemas.microsoft.com/office/drawing/2014/main" id="{8B0103DD-B5F3-A1DB-EE90-B34C12FE3250}"/>
                </a:ext>
              </a:extLst>
            </p:cNvPr>
            <p:cNvSpPr txBox="1"/>
            <p:nvPr/>
          </p:nvSpPr>
          <p:spPr>
            <a:xfrm>
              <a:off x="678444" y="4307246"/>
              <a:ext cx="1415772" cy="3046988"/>
            </a:xfrm>
            <a:prstGeom prst="rect">
              <a:avLst/>
            </a:prstGeom>
            <a:noFill/>
          </p:spPr>
          <p:txBody>
            <a:bodyPr wrap="none" rtlCol="0">
              <a:spAutoFit/>
            </a:bodyPr>
            <a:lstStyle/>
            <a:p>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虛擬</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繼承</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覆寫</a:t>
              </a:r>
              <a:endParaRPr lang="en-US" altLang="zh-TW" sz="3200" dirty="0">
                <a:solidFill>
                  <a:srgbClr val="FF0000"/>
                </a:solidFill>
                <a:latin typeface="標楷體" panose="03000509000000000000" pitchFamily="65" charset="-120"/>
                <a:ea typeface="標楷體" panose="03000509000000000000" pitchFamily="65" charset="-120"/>
              </a:endParaRPr>
            </a:p>
            <a:p>
              <a:pPr marL="342900" indent="-342900">
                <a:buFont typeface="+mj-lt"/>
                <a:buAutoNum type="arabicPeriod"/>
              </a:pPr>
              <a:r>
                <a:rPr lang="zh-TW" altLang="en-US" sz="3200" dirty="0">
                  <a:solidFill>
                    <a:srgbClr val="FF0000"/>
                  </a:solidFill>
                  <a:latin typeface="標楷體" panose="03000509000000000000" pitchFamily="65" charset="-120"/>
                  <a:ea typeface="標楷體" panose="03000509000000000000" pitchFamily="65" charset="-120"/>
                </a:rPr>
                <a:t>封裝</a:t>
              </a:r>
            </a:p>
            <a:p>
              <a:endParaRPr lang="zh-TW" altLang="en-US" sz="3200" dirty="0">
                <a:solidFill>
                  <a:srgbClr val="FF0000"/>
                </a:solidFill>
              </a:endParaRPr>
            </a:p>
          </p:txBody>
        </p:sp>
      </p:grpSp>
      <p:cxnSp>
        <p:nvCxnSpPr>
          <p:cNvPr id="3" name="直線單箭頭接點 2">
            <a:extLst>
              <a:ext uri="{FF2B5EF4-FFF2-40B4-BE49-F238E27FC236}">
                <a16:creationId xmlns:a16="http://schemas.microsoft.com/office/drawing/2014/main" id="{63EDCA45-4FB6-1057-F9ED-5E843982898C}"/>
              </a:ext>
            </a:extLst>
          </p:cNvPr>
          <p:cNvCxnSpPr/>
          <p:nvPr/>
        </p:nvCxnSpPr>
        <p:spPr>
          <a:xfrm>
            <a:off x="8033657" y="1905000"/>
            <a:ext cx="576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928EDC11-9F9D-9867-F276-7CB69BE41AE5}"/>
              </a:ext>
            </a:extLst>
          </p:cNvPr>
          <p:cNvSpPr txBox="1"/>
          <p:nvPr/>
        </p:nvSpPr>
        <p:spPr>
          <a:xfrm>
            <a:off x="8744216" y="1643390"/>
            <a:ext cx="1447800" cy="523220"/>
          </a:xfrm>
          <a:prstGeom prst="rect">
            <a:avLst/>
          </a:prstGeom>
          <a:noFill/>
        </p:spPr>
        <p:txBody>
          <a:bodyPr wrap="square" rtlCol="0">
            <a:spAutoFit/>
          </a:bodyPr>
          <a:lstStyle/>
          <a:p>
            <a:r>
              <a:rPr lang="en-US" altLang="zh-TW" sz="2800" b="1" dirty="0">
                <a:solidFill>
                  <a:schemeClr val="accent5">
                    <a:lumMod val="75000"/>
                  </a:schemeClr>
                </a:solidFill>
                <a:latin typeface="Times New Roman" panose="02020603050405020304" pitchFamily="18" charset="0"/>
                <a:cs typeface="Times New Roman" panose="02020603050405020304" pitchFamily="18" charset="0"/>
              </a:rPr>
              <a:t>Draw()</a:t>
            </a:r>
            <a:endParaRPr lang="zh-TW" altLang="en-US" sz="28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6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EC4EE3B3-B57A-2785-5DB1-1E09380036C0}"/>
              </a:ext>
            </a:extLst>
          </p:cNvPr>
          <p:cNvSpPr txBox="1"/>
          <p:nvPr/>
        </p:nvSpPr>
        <p:spPr>
          <a:xfrm>
            <a:off x="443346" y="175491"/>
            <a:ext cx="3518912" cy="707886"/>
          </a:xfrm>
          <a:prstGeom prst="rect">
            <a:avLst/>
          </a:prstGeom>
          <a:noFill/>
        </p:spPr>
        <p:txBody>
          <a:bodyPr wrap="none" rtlCol="0">
            <a:spAutoFit/>
          </a:bodyPr>
          <a:lstStyle/>
          <a:p>
            <a:r>
              <a:rPr lang="en-US" altLang="zh-TW" sz="4000" dirty="0">
                <a:latin typeface="標楷體" panose="03000509000000000000" pitchFamily="65" charset="-120"/>
                <a:ea typeface="標楷體" panose="03000509000000000000" pitchFamily="65" charset="-120"/>
              </a:rPr>
              <a:t>UML</a:t>
            </a:r>
            <a:r>
              <a:rPr lang="zh-TW" altLang="en-US" sz="4000" dirty="0">
                <a:latin typeface="標楷體" panose="03000509000000000000" pitchFamily="65" charset="-120"/>
                <a:ea typeface="標楷體" panose="03000509000000000000" pitchFamily="65" charset="-120"/>
              </a:rPr>
              <a:t>及軟體架構</a:t>
            </a:r>
          </a:p>
        </p:txBody>
      </p:sp>
      <p:sp>
        <p:nvSpPr>
          <p:cNvPr id="7" name="投影片編號版面配置區 6">
            <a:extLst>
              <a:ext uri="{FF2B5EF4-FFF2-40B4-BE49-F238E27FC236}">
                <a16:creationId xmlns:a16="http://schemas.microsoft.com/office/drawing/2014/main" id="{3D68E2C9-05A2-463A-8257-CBDC4E52E734}"/>
              </a:ext>
            </a:extLst>
          </p:cNvPr>
          <p:cNvSpPr>
            <a:spLocks noGrp="1"/>
          </p:cNvSpPr>
          <p:nvPr>
            <p:ph type="sldNum" sz="quarter" idx="12"/>
          </p:nvPr>
        </p:nvSpPr>
        <p:spPr/>
        <p:txBody>
          <a:bodyPr/>
          <a:lstStyle/>
          <a:p>
            <a:fld id="{80068EC2-3CFE-4C3C-8D83-4EFCC45E8791}" type="slidenum">
              <a:rPr lang="zh-TW" altLang="en-US" smtClean="0"/>
              <a:t>9</a:t>
            </a:fld>
            <a:endParaRPr lang="zh-TW" altLang="en-US"/>
          </a:p>
        </p:txBody>
      </p:sp>
      <p:pic>
        <p:nvPicPr>
          <p:cNvPr id="3" name="圖片 2">
            <a:extLst>
              <a:ext uri="{FF2B5EF4-FFF2-40B4-BE49-F238E27FC236}">
                <a16:creationId xmlns:a16="http://schemas.microsoft.com/office/drawing/2014/main" id="{6E658520-8541-ABA2-C34C-A60E41E72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11" y="1600255"/>
            <a:ext cx="11073873" cy="9877313"/>
          </a:xfrm>
          <a:prstGeom prst="rect">
            <a:avLst/>
          </a:prstGeom>
        </p:spPr>
      </p:pic>
      <p:sp>
        <p:nvSpPr>
          <p:cNvPr id="2" name="文字方塊 1">
            <a:extLst>
              <a:ext uri="{FF2B5EF4-FFF2-40B4-BE49-F238E27FC236}">
                <a16:creationId xmlns:a16="http://schemas.microsoft.com/office/drawing/2014/main" id="{03F106CB-8309-0F7D-D499-F60C883B5572}"/>
              </a:ext>
            </a:extLst>
          </p:cNvPr>
          <p:cNvSpPr txBox="1"/>
          <p:nvPr/>
        </p:nvSpPr>
        <p:spPr>
          <a:xfrm>
            <a:off x="954492" y="883377"/>
            <a:ext cx="1928733" cy="461665"/>
          </a:xfrm>
          <a:prstGeom prst="rect">
            <a:avLst/>
          </a:prstGeom>
          <a:noFill/>
        </p:spPr>
        <p:txBody>
          <a:bodyPr wrap="none" rtlCol="0">
            <a:spAutoFit/>
          </a:bodyPr>
          <a:lstStyle/>
          <a:p>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與視窗相關</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266119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1090</Words>
  <Application>Microsoft Office PowerPoint</Application>
  <PresentationFormat>寬螢幕</PresentationFormat>
  <Paragraphs>133</Paragraphs>
  <Slides>14</Slides>
  <Notes>14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標楷體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王漢祺</dc:creator>
  <cp:lastModifiedBy>王漢祺</cp:lastModifiedBy>
  <cp:revision>94</cp:revision>
  <dcterms:created xsi:type="dcterms:W3CDTF">2022-12-14T13:05:43Z</dcterms:created>
  <dcterms:modified xsi:type="dcterms:W3CDTF">2022-12-17T07:40:07Z</dcterms:modified>
</cp:coreProperties>
</file>