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6" r:id="rId1"/>
  </p:sldMasterIdLst>
  <p:sldIdLst>
    <p:sldId id="256" r:id="rId2"/>
    <p:sldId id="257" r:id="rId3"/>
    <p:sldId id="260" r:id="rId4"/>
    <p:sldId id="258" r:id="rId5"/>
    <p:sldId id="270" r:id="rId6"/>
    <p:sldId id="271" r:id="rId7"/>
    <p:sldId id="272" r:id="rId8"/>
    <p:sldId id="262" r:id="rId9"/>
    <p:sldId id="266" r:id="rId10"/>
    <p:sldId id="261" r:id="rId11"/>
    <p:sldId id="273" r:id="rId12"/>
    <p:sldId id="263" r:id="rId13"/>
    <p:sldId id="264" r:id="rId14"/>
    <p:sldId id="265" r:id="rId15"/>
    <p:sldId id="267" r:id="rId16"/>
    <p:sldId id="274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2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3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7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2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6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1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9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5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BBFDC-BF02-0CDB-5F0A-31ABBBDE5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Midterm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8D608E-6D50-66CD-D4D0-1643CA916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</a:rPr>
              <a:t>王浩哲 </a:t>
            </a:r>
            <a:r>
              <a:rPr kumimoji="1" lang="en-US" altLang="zh-CN" dirty="0">
                <a:latin typeface="+mn-ea"/>
              </a:rPr>
              <a:t>522072910008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672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AF6A4-E54A-34F9-BF9D-C2A88C76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 .3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E093F001-10DC-ED42-D1A8-807418EF7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756537" y="1276157"/>
            <a:ext cx="5740915" cy="4305686"/>
          </a:xfrm>
        </p:spPr>
      </p:pic>
    </p:spTree>
    <p:extLst>
      <p:ext uri="{BB962C8B-B14F-4D97-AF65-F5344CB8AC3E}">
        <p14:creationId xmlns:p14="http://schemas.microsoft.com/office/powerpoint/2010/main" val="342682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4CC4-39CD-0063-BD53-A34EED75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 .4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AC7742-2249-0FE9-BB6A-952E6C119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328" y="1624811"/>
            <a:ext cx="6166018" cy="359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8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4CC4-39CD-0063-BD53-A34EED75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 .4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Code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75951D-8B63-0033-3327-9C1111AC428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2B2B2B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import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numpy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as 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import 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banded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def </a:t>
            </a:r>
            <a:r>
              <a:rPr lang="en-US" altLang="zh-CN" sz="1300" dirty="0" err="1">
                <a:solidFill>
                  <a:srgbClr val="FFC66D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qreigen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(A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num):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for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in </a:t>
            </a:r>
            <a:r>
              <a:rPr lang="en-US" altLang="zh-CN" sz="13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range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(num):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v =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np.diag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(A)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q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 =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banded.qr_decomposition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(A)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A =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np.dot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(r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q)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tol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= </a:t>
            </a:r>
            <a:r>
              <a:rPr lang="en-US" altLang="zh-CN" sz="13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max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np.diag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(A)) - </a:t>
            </a:r>
            <a:r>
              <a:rPr lang="en-US" altLang="zh-CN" sz="13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max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(v)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if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np.abs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tol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 &lt; </a:t>
            </a:r>
            <a:r>
              <a:rPr lang="en-US" altLang="zh-CN" sz="13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1e-6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    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break</a:t>
            </a:r>
            <a:b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return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np.diag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(A)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if 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__name__ == </a:t>
            </a:r>
            <a:r>
              <a:rPr lang="en-US" altLang="zh-CN" sz="1300" dirty="0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'__main__'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central_diag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=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np.loadtxt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300" dirty="0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"</a:t>
            </a:r>
            <a:r>
              <a:rPr lang="en-US" altLang="zh-CN" sz="1300" dirty="0" err="1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central_diag.txt</a:t>
            </a:r>
            <a:r>
              <a:rPr lang="en-US" altLang="zh-CN" sz="1300" dirty="0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"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3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float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up_diag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=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np.loadtxt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300" dirty="0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"</a:t>
            </a:r>
            <a:r>
              <a:rPr lang="en-US" altLang="zh-CN" sz="1300" dirty="0" err="1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up_diag.txt</a:t>
            </a:r>
            <a:r>
              <a:rPr lang="en-US" altLang="zh-CN" sz="1300" dirty="0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"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3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float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H =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np.diag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central_diag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 +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np.diag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up_diag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300" dirty="0">
                <a:solidFill>
                  <a:srgbClr val="AA492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lang="en-US" altLang="zh-CN" sz="13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 +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np.diag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up_diag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300" dirty="0">
                <a:solidFill>
                  <a:srgbClr val="AA492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=-</a:t>
            </a:r>
            <a:r>
              <a:rPr lang="en-US" altLang="zh-CN" sz="13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sol =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np.linalg.eigvals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(H)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sol.sort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()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3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print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(sol)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s =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qreigen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(H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3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200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s =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np.sort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(s)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3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print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95272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4CC4-39CD-0063-BD53-A34EED75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 .4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Code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75951D-8B63-0033-3327-9C1111AC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  <a:solidFill>
            <a:srgbClr val="2B2B2B"/>
          </a:solidFill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import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numpy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as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np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def </a:t>
            </a:r>
            <a:r>
              <a:rPr lang="en-US" altLang="zh-CN" sz="1100" dirty="0" err="1">
                <a:solidFill>
                  <a:srgbClr val="FFC66D"/>
                </a:solidFill>
                <a:effectLst/>
                <a:highlight>
                  <a:srgbClr val="2B2B2B"/>
                </a:highlight>
              </a:rPr>
              <a:t>qr_decomposition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(A):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   </a:t>
            </a:r>
            <a:r>
              <a:rPr lang="en-US" altLang="zh-CN" sz="1100" i="1" dirty="0">
                <a:solidFill>
                  <a:srgbClr val="629755"/>
                </a:solidFill>
                <a:effectLst/>
                <a:highlight>
                  <a:srgbClr val="2B2B2B"/>
                </a:highlight>
              </a:rPr>
              <a:t>"""</a:t>
            </a:r>
            <a:br>
              <a:rPr lang="en-US" altLang="zh-CN" sz="1100" i="1" dirty="0">
                <a:solidFill>
                  <a:srgbClr val="629755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i="1" dirty="0">
                <a:solidFill>
                  <a:srgbClr val="629755"/>
                </a:solidFill>
                <a:effectLst/>
                <a:highlight>
                  <a:srgbClr val="2B2B2B"/>
                </a:highlight>
              </a:rPr>
              <a:t>    QR decomposition of a tridiagonal matrix A.</a:t>
            </a:r>
            <a:br>
              <a:rPr lang="en-US" altLang="zh-CN" sz="1100" i="1" dirty="0">
                <a:solidFill>
                  <a:srgbClr val="629755"/>
                </a:solidFill>
                <a:effectLst/>
                <a:highlight>
                  <a:srgbClr val="2B2B2B"/>
                </a:highlight>
              </a:rPr>
            </a:br>
            <a:br>
              <a:rPr lang="en-US" altLang="zh-CN" sz="1100" i="1" dirty="0">
                <a:solidFill>
                  <a:srgbClr val="629755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i="1" dirty="0">
                <a:solidFill>
                  <a:srgbClr val="629755"/>
                </a:solidFill>
                <a:effectLst/>
                <a:highlight>
                  <a:srgbClr val="2B2B2B"/>
                </a:highlight>
              </a:rPr>
              <a:t>    </a:t>
            </a:r>
            <a:r>
              <a:rPr lang="en-US" altLang="zh-CN" sz="1100" b="1" i="1" dirty="0">
                <a:solidFill>
                  <a:srgbClr val="629755"/>
                </a:solidFill>
                <a:effectLst/>
                <a:highlight>
                  <a:srgbClr val="2B2B2B"/>
                </a:highlight>
              </a:rPr>
              <a:t>:param</a:t>
            </a:r>
            <a:r>
              <a:rPr lang="en-US" altLang="zh-CN" sz="1100" i="1" dirty="0">
                <a:solidFill>
                  <a:srgbClr val="629755"/>
                </a:solidFill>
                <a:effectLst/>
                <a:highlight>
                  <a:srgbClr val="2B2B2B"/>
                </a:highlight>
              </a:rPr>
              <a:t> A: a tridiagonal matrix.</a:t>
            </a:r>
            <a:br>
              <a:rPr lang="en-US" altLang="zh-CN" sz="1100" i="1" dirty="0">
                <a:solidFill>
                  <a:srgbClr val="629755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i="1" dirty="0">
                <a:solidFill>
                  <a:srgbClr val="629755"/>
                </a:solidFill>
                <a:effectLst/>
                <a:highlight>
                  <a:srgbClr val="2B2B2B"/>
                </a:highlight>
              </a:rPr>
              <a:t>    </a:t>
            </a:r>
            <a:r>
              <a:rPr lang="en-US" altLang="zh-CN" sz="1100" b="1" i="1" dirty="0">
                <a:solidFill>
                  <a:srgbClr val="629755"/>
                </a:solidFill>
                <a:effectLst/>
                <a:highlight>
                  <a:srgbClr val="2B2B2B"/>
                </a:highlight>
              </a:rPr>
              <a:t>:return</a:t>
            </a:r>
            <a:r>
              <a:rPr lang="en-US" altLang="zh-CN" sz="1100" i="1" dirty="0">
                <a:solidFill>
                  <a:srgbClr val="629755"/>
                </a:solidFill>
                <a:effectLst/>
                <a:highlight>
                  <a:srgbClr val="2B2B2B"/>
                </a:highlight>
              </a:rPr>
              <a:t>: the result of the decomposition. </a:t>
            </a:r>
            <a:r>
              <a:rPr lang="en-US" altLang="zh-CN" sz="1100" i="1" dirty="0" err="1">
                <a:solidFill>
                  <a:srgbClr val="629755"/>
                </a:solidFill>
                <a:effectLst/>
                <a:highlight>
                  <a:srgbClr val="2B2B2B"/>
                </a:highlight>
              </a:rPr>
              <a:t>i.e</a:t>
            </a:r>
            <a:r>
              <a:rPr lang="en-US" altLang="zh-CN" sz="1100" i="1" dirty="0">
                <a:solidFill>
                  <a:srgbClr val="629755"/>
                </a:solidFill>
                <a:effectLst/>
                <a:highlight>
                  <a:srgbClr val="2B2B2B"/>
                </a:highlight>
              </a:rPr>
              <a:t> Q, R.</a:t>
            </a:r>
            <a:br>
              <a:rPr lang="en-US" altLang="zh-CN" sz="1100" i="1" dirty="0">
                <a:solidFill>
                  <a:srgbClr val="629755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i="1" dirty="0">
                <a:solidFill>
                  <a:srgbClr val="629755"/>
                </a:solidFill>
                <a:effectLst/>
                <a:highlight>
                  <a:srgbClr val="2B2B2B"/>
                </a:highlight>
              </a:rPr>
              <a:t>    """</a:t>
            </a:r>
            <a:br>
              <a:rPr lang="en-US" altLang="zh-CN" sz="1100" i="1" dirty="0">
                <a:solidFill>
                  <a:srgbClr val="629755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i="1" dirty="0">
                <a:solidFill>
                  <a:srgbClr val="629755"/>
                </a:solidFill>
                <a:effectLst/>
                <a:highlight>
                  <a:srgbClr val="2B2B2B"/>
                </a:highlight>
              </a:rPr>
              <a:t>    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if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A.shape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[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</a:rPr>
              <a:t>0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] !=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A.shape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[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</a:rPr>
              <a:t>1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]: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       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raise </a:t>
            </a:r>
            <a:r>
              <a:rPr lang="en-US" altLang="zh-CN" sz="1100" dirty="0" err="1">
                <a:solidFill>
                  <a:srgbClr val="8888C6"/>
                </a:solidFill>
                <a:effectLst/>
                <a:highlight>
                  <a:srgbClr val="2B2B2B"/>
                </a:highlight>
              </a:rPr>
              <a:t>ValueError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(</a:t>
            </a:r>
            <a:r>
              <a:rPr lang="en-US" altLang="zh-CN" sz="1100" dirty="0">
                <a:solidFill>
                  <a:srgbClr val="6A8759"/>
                </a:solidFill>
                <a:effectLst/>
                <a:highlight>
                  <a:srgbClr val="2B2B2B"/>
                </a:highlight>
              </a:rPr>
              <a:t>'Input Matrix must be square'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)  </a:t>
            </a:r>
            <a: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  <a:t># Error handle</a:t>
            </a:r>
            <a:b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</a:br>
            <a:b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  <a:t>   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dimension =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A.shape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[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</a:rPr>
              <a:t>0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]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   A_ =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np.copy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(A)  </a:t>
            </a:r>
            <a: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  <a:t># Separate the following operations from the original matrix A</a:t>
            </a:r>
            <a:b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  <a:t>   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Q_ =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np.zeros_like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(A_)  </a:t>
            </a:r>
            <a: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  <a:t># Initialize Q</a:t>
            </a:r>
            <a:b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  <a:t>   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R_ =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np.zeros_like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(A_)  </a:t>
            </a:r>
            <a: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  <a:t># Initialize R</a:t>
            </a:r>
            <a:b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</a:br>
            <a:b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  <a:t>    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for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i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in </a:t>
            </a:r>
            <a:r>
              <a:rPr lang="en-US" altLang="zh-CN" sz="1100" dirty="0">
                <a:solidFill>
                  <a:srgbClr val="8888C6"/>
                </a:solidFill>
                <a:effectLst/>
                <a:highlight>
                  <a:srgbClr val="2B2B2B"/>
                </a:highlight>
              </a:rPr>
              <a:t>range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(dimension):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       </a:t>
            </a:r>
            <a: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  <a:t># Gram-Schmidt orthogonality</a:t>
            </a:r>
            <a:b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  <a:t>       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u_ =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np.copy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(A_[: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i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])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       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for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j 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in </a:t>
            </a:r>
            <a:r>
              <a:rPr lang="en-US" altLang="zh-CN" sz="1100" dirty="0">
                <a:solidFill>
                  <a:srgbClr val="8888C6"/>
                </a:solidFill>
                <a:effectLst/>
                <a:highlight>
                  <a:srgbClr val="2B2B2B"/>
                </a:highlight>
              </a:rPr>
              <a:t>range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(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i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):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           dot = 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</a:rPr>
              <a:t>0</a:t>
            </a:r>
            <a:b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</a:rPr>
              <a:t>            </a:t>
            </a:r>
            <a: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  <a:t># Only calculate the non-zero elements</a:t>
            </a:r>
            <a:b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  <a:t>            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if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i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!= 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</a:rPr>
              <a:t>0 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and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i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!= dimension - 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</a:rPr>
              <a:t>1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: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               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for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k 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in </a:t>
            </a:r>
            <a:r>
              <a:rPr lang="en-US" altLang="zh-CN" sz="1100" dirty="0">
                <a:solidFill>
                  <a:srgbClr val="8888C6"/>
                </a:solidFill>
                <a:effectLst/>
                <a:highlight>
                  <a:srgbClr val="2B2B2B"/>
                </a:highlight>
              </a:rPr>
              <a:t>range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(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</a:rPr>
              <a:t>3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):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                   dot += Q_[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i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- 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</a:rPr>
              <a:t>1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+ k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j] * A_[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i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- 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</a:rPr>
              <a:t>1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+ k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i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]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           </a:t>
            </a:r>
            <a: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  <a:t># For the first and the last columns, there are only two non-zero elements</a:t>
            </a:r>
            <a:b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808080"/>
                </a:solidFill>
                <a:effectLst/>
                <a:highlight>
                  <a:srgbClr val="2B2B2B"/>
                </a:highlight>
              </a:rPr>
              <a:t>            </a:t>
            </a:r>
            <a:r>
              <a:rPr lang="en-US" altLang="zh-CN" sz="1100" dirty="0" err="1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elif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i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== 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</a:rPr>
              <a:t>0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: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               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for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k 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in </a:t>
            </a:r>
            <a:r>
              <a:rPr lang="en-US" altLang="zh-CN" sz="1100" dirty="0">
                <a:solidFill>
                  <a:srgbClr val="8888C6"/>
                </a:solidFill>
                <a:effectLst/>
                <a:highlight>
                  <a:srgbClr val="2B2B2B"/>
                </a:highlight>
              </a:rPr>
              <a:t>range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(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</a:rPr>
              <a:t>2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):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                   dot += Q_[k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j] * A_[k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i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]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           </a:t>
            </a:r>
            <a:r>
              <a:rPr lang="en-US" altLang="zh-CN" sz="1100" dirty="0" err="1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elif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i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== dimension - 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</a:rPr>
              <a:t>1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: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               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for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k 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in </a:t>
            </a:r>
            <a:r>
              <a:rPr lang="en-US" altLang="zh-CN" sz="1100" dirty="0">
                <a:solidFill>
                  <a:srgbClr val="8888C6"/>
                </a:solidFill>
                <a:effectLst/>
                <a:highlight>
                  <a:srgbClr val="2B2B2B"/>
                </a:highlight>
              </a:rPr>
              <a:t>range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(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</a:rPr>
              <a:t>2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):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                   dot += Q_[dimension - 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</a:rPr>
              <a:t>1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- k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j] * A_[dimension - 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</a:rPr>
              <a:t>1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- k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i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]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           u_ -= dot * Q_[: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j]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       Q_[: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i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] = u_ /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np.linalg.norm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(u_)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7EAD61-1B42-5F55-AA18-5714894B67DB}"/>
              </a:ext>
            </a:extLst>
          </p:cNvPr>
          <p:cNvSpPr txBox="1"/>
          <p:nvPr/>
        </p:nvSpPr>
        <p:spPr>
          <a:xfrm>
            <a:off x="3869268" y="494776"/>
            <a:ext cx="253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FFC000"/>
                </a:solidFill>
              </a:rPr>
              <a:t>banded.py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7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4CC4-39CD-0063-BD53-A34EED75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 .4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Code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75951D-8B63-0033-3327-9C1111AC428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2B2B2B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300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# Get R</a:t>
            </a:r>
            <a:br>
              <a:rPr lang="en-US" altLang="zh-CN" sz="1300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R_[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 =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np.linalg.norm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(u_)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for 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j 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in </a:t>
            </a:r>
            <a:r>
              <a:rPr lang="en-US" altLang="zh-CN" sz="13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range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):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dot = </a:t>
            </a:r>
            <a:r>
              <a:rPr lang="en-US" altLang="zh-CN" sz="13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br>
              <a:rPr lang="en-US" altLang="zh-CN" sz="13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if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!= </a:t>
            </a:r>
            <a:r>
              <a:rPr lang="en-US" altLang="zh-CN" sz="13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 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and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!= dimension - </a:t>
            </a:r>
            <a:r>
              <a:rPr lang="en-US" altLang="zh-CN" sz="13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    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for 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k 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in </a:t>
            </a:r>
            <a:r>
              <a:rPr lang="en-US" altLang="zh-CN" sz="13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range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3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):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        dot += Q_[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- </a:t>
            </a:r>
            <a:r>
              <a:rPr lang="en-US" altLang="zh-CN" sz="13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 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+ k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j] * A_[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- </a:t>
            </a:r>
            <a:r>
              <a:rPr lang="en-US" altLang="zh-CN" sz="13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 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+ k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</a:t>
            </a:r>
            <a:r>
              <a:rPr lang="en-US" altLang="zh-CN" sz="1300" dirty="0" err="1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elif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== </a:t>
            </a:r>
            <a:r>
              <a:rPr lang="en-US" altLang="zh-CN" sz="13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    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for 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k 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in </a:t>
            </a:r>
            <a:r>
              <a:rPr lang="en-US" altLang="zh-CN" sz="13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range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3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):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        dot += Q_[k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j] * A_[k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</a:t>
            </a:r>
            <a:r>
              <a:rPr lang="en-US" altLang="zh-CN" sz="1300" dirty="0" err="1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elif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== dimension - </a:t>
            </a:r>
            <a:r>
              <a:rPr lang="en-US" altLang="zh-CN" sz="13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    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for 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k 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in </a:t>
            </a:r>
            <a:r>
              <a:rPr lang="en-US" altLang="zh-CN" sz="13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range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3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):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        dot += Q_[dimension - </a:t>
            </a:r>
            <a:r>
              <a:rPr lang="en-US" altLang="zh-CN" sz="13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 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- k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j] * A_[dimension - </a:t>
            </a:r>
            <a:r>
              <a:rPr lang="en-US" altLang="zh-CN" sz="13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 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- k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R_[j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3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 = dot</a:t>
            </a: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return 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Q_</a:t>
            </a:r>
            <a:r>
              <a:rPr lang="en-US" altLang="zh-CN" sz="13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3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R_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8D2B59-0946-53D4-B1BE-71BC8CDB7EC3}"/>
              </a:ext>
            </a:extLst>
          </p:cNvPr>
          <p:cNvSpPr txBox="1"/>
          <p:nvPr/>
        </p:nvSpPr>
        <p:spPr>
          <a:xfrm>
            <a:off x="3869268" y="494776"/>
            <a:ext cx="253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FFC000"/>
                </a:solidFill>
              </a:rPr>
              <a:t>banded.py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36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4CC4-39CD-0063-BD53-A34EED75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 .4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D11E3D-8BA1-7801-2314-74129EB6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565876"/>
            <a:ext cx="6972300" cy="711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5E4205-B215-C42A-5608-4F1B4BC72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3106928"/>
            <a:ext cx="7061200" cy="635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DB99C18-6236-7664-37B5-8CB67FDE62CF}"/>
              </a:ext>
            </a:extLst>
          </p:cNvPr>
          <p:cNvSpPr txBox="1"/>
          <p:nvPr/>
        </p:nvSpPr>
        <p:spPr>
          <a:xfrm>
            <a:off x="3869267" y="2737596"/>
            <a:ext cx="326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err="1"/>
              <a:t>numpy.linalg.eigvals</a:t>
            </a:r>
            <a:r>
              <a:rPr kumimoji="1" lang="en-US" altLang="zh-CN" i="1" dirty="0"/>
              <a:t>():</a:t>
            </a:r>
            <a:endParaRPr kumimoji="1" lang="zh-CN" altLang="en-US" i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7DE019-BA50-DEF9-E978-A3E867E799BC}"/>
              </a:ext>
            </a:extLst>
          </p:cNvPr>
          <p:cNvSpPr txBox="1"/>
          <p:nvPr/>
        </p:nvSpPr>
        <p:spPr>
          <a:xfrm>
            <a:off x="3869267" y="1190255"/>
            <a:ext cx="326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err="1"/>
              <a:t>banded.qr_decomposition</a:t>
            </a:r>
            <a:r>
              <a:rPr kumimoji="1" lang="en-US" altLang="zh-CN" i="1" dirty="0"/>
              <a:t>():</a:t>
            </a:r>
            <a:endParaRPr kumimoji="1" lang="zh-CN" altLang="en-US" i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7F44EF-562C-09BB-8C62-371856E14441}"/>
              </a:ext>
            </a:extLst>
          </p:cNvPr>
          <p:cNvSpPr txBox="1"/>
          <p:nvPr/>
        </p:nvSpPr>
        <p:spPr>
          <a:xfrm>
            <a:off x="3869267" y="4461127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The difference between the two results may be due to too few iterations</a:t>
            </a:r>
          </a:p>
        </p:txBody>
      </p:sp>
    </p:spTree>
    <p:extLst>
      <p:ext uri="{BB962C8B-B14F-4D97-AF65-F5344CB8AC3E}">
        <p14:creationId xmlns:p14="http://schemas.microsoft.com/office/powerpoint/2010/main" val="61888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4CC4-39CD-0063-BD53-A34EED75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 .5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A4B9DC-D4CE-218B-0A5B-767B8643B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328" y="1646747"/>
            <a:ext cx="6166018" cy="35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08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4CC4-39CD-0063-BD53-A34EED75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 .5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Code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75951D-8B63-0033-3327-9C1111AC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0"/>
            <a:ext cx="7315200" cy="6858000"/>
          </a:xfrm>
          <a:solidFill>
            <a:srgbClr val="2B2B2B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import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numpy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as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def </a:t>
            </a:r>
            <a:r>
              <a:rPr lang="en-US" altLang="zh-CN" sz="1200" dirty="0" err="1">
                <a:solidFill>
                  <a:srgbClr val="FFC66D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find_c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(k_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sigma_):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c_ =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np.zeros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(k_ + 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c_[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 = 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b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for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in </a:t>
            </a:r>
            <a:r>
              <a:rPr lang="en-US" altLang="zh-CN" sz="12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range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k_ + 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):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c_[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 = 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2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*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np.cos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*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np.arccos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(sigma_))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return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c_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def </a:t>
            </a:r>
            <a:r>
              <a:rPr lang="en-US" altLang="zh-CN" sz="1200" dirty="0" err="1">
                <a:solidFill>
                  <a:srgbClr val="FFC66D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chebyshev_polynomial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(A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n):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"""</a:t>
            </a:r>
            <a:br>
              <a:rPr lang="en-US" altLang="zh-CN" sz="1200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Chebyshev polynomial of a matrix A.</a:t>
            </a:r>
            <a:br>
              <a:rPr lang="en-US" altLang="zh-CN" sz="1200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200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b="1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:param</a:t>
            </a:r>
            <a:r>
              <a:rPr lang="en-US" altLang="zh-CN" sz="1200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A: a square matrix.</a:t>
            </a:r>
            <a:br>
              <a:rPr lang="en-US" altLang="zh-CN" sz="1200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b="1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:param</a:t>
            </a:r>
            <a:r>
              <a:rPr lang="en-US" altLang="zh-CN" sz="1200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n: the order of the Chebyshev polynomial.</a:t>
            </a:r>
            <a:br>
              <a:rPr lang="en-US" altLang="zh-CN" sz="1200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b="1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:return</a:t>
            </a:r>
            <a:r>
              <a:rPr lang="en-US" altLang="zh-CN" sz="1200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 the Chebyshev polynomial result of A.</a:t>
            </a:r>
            <a:br>
              <a:rPr lang="en-US" altLang="zh-CN" sz="1200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"""</a:t>
            </a:r>
            <a:br>
              <a:rPr lang="en-US" altLang="zh-CN" sz="1200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 =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np.eye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A.shape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[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])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if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 == 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return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 err="1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elif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 == 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return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A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else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T_n_minus_2 = I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T_n_minus_1 = A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for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_ 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in </a:t>
            </a:r>
            <a:r>
              <a:rPr lang="en-US" altLang="zh-CN" sz="12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range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(n - 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):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T_n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= 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2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*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A.dot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(T_n_minus_1) - T_n_minus_2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    T_n_minus_2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T_n_minus_1 = T_n_minus_1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T_n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return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T_n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print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1567648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4CC4-39CD-0063-BD53-A34EED75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 .5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Code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75951D-8B63-0033-3327-9C1111AC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0"/>
            <a:ext cx="7315200" cy="6128951"/>
          </a:xfrm>
          <a:solidFill>
            <a:srgbClr val="2B2B2B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def </a:t>
            </a:r>
            <a:r>
              <a:rPr lang="en-US" altLang="zh-CN" sz="1200" dirty="0" err="1">
                <a:solidFill>
                  <a:srgbClr val="FFC66D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chebyshev_sum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(sigma_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k_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epsilon_):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c_ =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find_c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(k_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sigma_)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sum_ = 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b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for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in </a:t>
            </a:r>
            <a:r>
              <a:rPr lang="en-US" altLang="zh-CN" sz="12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range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(k_ + 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):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sum_ += c_[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 *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chebyshev_polynomial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(epsilon_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return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sum_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if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__name__ == </a:t>
            </a:r>
            <a:r>
              <a:rPr lang="en-US" altLang="zh-CN" sz="1200" dirty="0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'__main__'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psi =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np.loadtxt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200" dirty="0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'</a:t>
            </a:r>
            <a:r>
              <a:rPr lang="en-US" altLang="zh-CN" sz="1200" dirty="0" err="1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random_vector.txt</a:t>
            </a:r>
            <a:r>
              <a:rPr lang="en-US" altLang="zh-CN" sz="1200" dirty="0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'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float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central_diag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=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np.loadtxt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200" dirty="0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"</a:t>
            </a:r>
            <a:r>
              <a:rPr lang="en-US" altLang="zh-CN" sz="1200" dirty="0" err="1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central_diag.txt</a:t>
            </a:r>
            <a:r>
              <a:rPr lang="en-US" altLang="zh-CN" sz="1200" dirty="0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"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float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up_diag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=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np.loadtxt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200" dirty="0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"</a:t>
            </a:r>
            <a:r>
              <a:rPr lang="en-US" altLang="zh-CN" sz="1200" dirty="0" err="1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up_diag.txt</a:t>
            </a:r>
            <a:r>
              <a:rPr lang="en-US" altLang="zh-CN" sz="1200" dirty="0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"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float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# Construct and normalize H</a:t>
            </a:r>
            <a:br>
              <a:rPr lang="en-US" altLang="zh-CN" sz="1200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H = (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np.diag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central_diag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 +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np.diag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up_diag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>
                <a:solidFill>
                  <a:srgbClr val="AA492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 +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np.diag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up_diag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>
                <a:solidFill>
                  <a:srgbClr val="AA492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=-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))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# eigenvalues = </a:t>
            </a:r>
            <a:r>
              <a:rPr lang="en-US" altLang="zh-CN" sz="1200" dirty="0" err="1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np.linalg.eigvals</a:t>
            </a:r>
            <a:r>
              <a:rPr lang="en-US" altLang="zh-CN" sz="1200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(H)</a:t>
            </a:r>
            <a:br>
              <a:rPr lang="en-US" altLang="zh-CN" sz="1200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eigenvalues = [-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21.79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21.79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H_normalized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= (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2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* H - (</a:t>
            </a:r>
            <a:r>
              <a:rPr lang="en-US" altLang="zh-CN" sz="12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max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(eigenvalues) + </a:t>
            </a:r>
            <a:r>
              <a:rPr lang="en-US" altLang="zh-CN" sz="12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min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(eigenvalues)) *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np.eye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H.shape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[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])) / (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    </a:t>
            </a:r>
            <a:r>
              <a:rPr lang="en-US" altLang="zh-CN" sz="12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max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(eigenvalues) - </a:t>
            </a:r>
            <a:r>
              <a:rPr lang="en-US" altLang="zh-CN" sz="12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min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(eigenvalues))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# Calculate the normalization constant D</a:t>
            </a:r>
            <a:br>
              <a:rPr lang="en-US" altLang="zh-CN" sz="1200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P_norm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=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chebyshev_sum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22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np.array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([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]))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P =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chebyshev_sum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22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H_normalized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 /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P_norm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# Calculate the normalized psi</a:t>
            </a:r>
            <a:br>
              <a:rPr lang="en-US" altLang="zh-CN" sz="1200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psi_normalized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= psi /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np.sqrt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np.dot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(psi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psi))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# Calculate the final result</a:t>
            </a:r>
            <a:br>
              <a:rPr lang="en-US" altLang="zh-CN" sz="1200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result =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np.dot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psi_normalized.T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np.dot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(P</a:t>
            </a:r>
            <a:r>
              <a:rPr lang="en-US" altLang="zh-CN" sz="12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2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psi_normalized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))</a:t>
            </a:r>
            <a:b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200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print</a:t>
            </a:r>
            <a:r>
              <a:rPr lang="en-US" altLang="zh-CN" sz="12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(result)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943E86-B511-2E44-36DD-E5CC455CEF78}"/>
              </a:ext>
            </a:extLst>
          </p:cNvPr>
          <p:cNvSpPr txBox="1"/>
          <p:nvPr/>
        </p:nvSpPr>
        <p:spPr>
          <a:xfrm>
            <a:off x="3869268" y="6265214"/>
            <a:ext cx="6104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Result:0.07096450778976128</a:t>
            </a:r>
            <a:endParaRPr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75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4CC4-39CD-0063-BD53-A34EED75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 .1</a:t>
            </a:r>
            <a:endParaRPr kumimoji="1"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8491D206-0CC7-F3FC-F00B-81F69B2C3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632951"/>
            <a:ext cx="7315200" cy="3582572"/>
          </a:xfrm>
        </p:spPr>
      </p:pic>
    </p:spTree>
    <p:extLst>
      <p:ext uri="{BB962C8B-B14F-4D97-AF65-F5344CB8AC3E}">
        <p14:creationId xmlns:p14="http://schemas.microsoft.com/office/powerpoint/2010/main" val="234188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4CC4-39CD-0063-BD53-A34EED75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 .1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Code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75951D-8B63-0033-3327-9C1111AC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-1"/>
            <a:ext cx="7315200" cy="6858001"/>
          </a:xfrm>
          <a:solidFill>
            <a:srgbClr val="2B2B2B"/>
          </a:solidFill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import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numpy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as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from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matplotlib 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import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pyplot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as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plt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def </a:t>
            </a:r>
            <a:r>
              <a:rPr lang="en-US" altLang="zh-CN" dirty="0" err="1">
                <a:solidFill>
                  <a:srgbClr val="FFC66D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chebyshev_t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(n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x):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return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np.cos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(n *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np.arccos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(x))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def </a:t>
            </a:r>
            <a:r>
              <a:rPr lang="en-US" altLang="zh-CN" dirty="0" err="1">
                <a:solidFill>
                  <a:srgbClr val="FFC66D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chebyshev_sum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(sigma_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k_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epsilon_):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"""</a:t>
            </a:r>
            <a:b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Calculate the linear combination of Chebyshev polynomials</a:t>
            </a:r>
            <a:b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b="1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:param</a:t>
            </a: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sigma_: A constant parameter for the Chebyshev polynomials sum.</a:t>
            </a:r>
            <a:b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b="1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:param</a:t>
            </a: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k_: An integer represents the order of the Chebyshev polynomials sum</a:t>
            </a:r>
            <a:b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b="1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:param</a:t>
            </a: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epsilon_: An array of variables</a:t>
            </a:r>
            <a:b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b="1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:return</a:t>
            </a: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 The sum of the Chebyshev polynomials</a:t>
            </a:r>
            <a:b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"""</a:t>
            </a:r>
            <a:b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sum_ =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np.ones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epsilon_.shape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[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])  </a:t>
            </a:r>
            <a:r>
              <a:rPr lang="en-US" altLang="zh-CN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# n=0</a:t>
            </a:r>
            <a:br>
              <a:rPr lang="en-US" altLang="zh-CN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for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in </a:t>
            </a:r>
            <a:r>
              <a:rPr lang="en-US" altLang="zh-CN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range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k_ + 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):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sum_ += 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2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*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np.cos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*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np.arccos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(sigma_)) *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chebyshev_t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epsilon_)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return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sum_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def </a:t>
            </a:r>
            <a:r>
              <a:rPr lang="en-US" altLang="zh-CN" dirty="0" err="1">
                <a:solidFill>
                  <a:srgbClr val="FFC66D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chebyshev_sum_norm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(sigma_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k_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epsilon_):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p_ =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chebyshev_sum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(sigma_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k_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epsilon_)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norm_ =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chebyshev_sum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(sigma_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k_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np.array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([sigma_]))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return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p_ / norm_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if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__name__ == </a:t>
            </a:r>
            <a:r>
              <a:rPr lang="en-US" altLang="zh-CN" dirty="0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'__main__'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e =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np.linspace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(-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200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y =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chebyshev_sum_norm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22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e)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plt.plot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(e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y)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plt.show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4452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AF6A4-E54A-34F9-BF9D-C2A88C76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 .1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E093F001-10DC-ED42-D1A8-807418EF7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6537" y="1276157"/>
            <a:ext cx="5740915" cy="4305686"/>
          </a:xfrm>
        </p:spPr>
      </p:pic>
    </p:spTree>
    <p:extLst>
      <p:ext uri="{BB962C8B-B14F-4D97-AF65-F5344CB8AC3E}">
        <p14:creationId xmlns:p14="http://schemas.microsoft.com/office/powerpoint/2010/main" val="179456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4CC4-39CD-0063-BD53-A34EED75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 .2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778907-DCD4-73FB-2B74-4C82CF41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328" y="1642478"/>
            <a:ext cx="6166019" cy="35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3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4CC4-39CD-0063-BD53-A34EED75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 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07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4CC4-39CD-0063-BD53-A34EED75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 .3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445EE6-0BDB-CA93-F2F5-5CE3913C2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328" y="2601815"/>
            <a:ext cx="6166018" cy="164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0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4CC4-39CD-0063-BD53-A34EED75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 .3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Code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75951D-8B63-0033-3327-9C1111AC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0"/>
            <a:ext cx="7315200" cy="6858000"/>
          </a:xfrm>
          <a:solidFill>
            <a:srgbClr val="2B2B2B"/>
          </a:solidFill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import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numpy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as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from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matplotlib 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import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pyplot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as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plt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from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mid_prob_1_1 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import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chebyshev_sum_norm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def </a:t>
            </a:r>
            <a:r>
              <a:rPr lang="en-US" altLang="zh-CN" dirty="0" err="1">
                <a:solidFill>
                  <a:srgbClr val="FFC66D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find_c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(k_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sigma_):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c_ =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np.zeros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(k_ + 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c_[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 = 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b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for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in </a:t>
            </a:r>
            <a:r>
              <a:rPr lang="en-US" altLang="zh-CN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range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k_ + 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):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c_[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 = 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2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*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np.cos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*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np.arccos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(sigma_))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return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c_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def </a:t>
            </a:r>
            <a:r>
              <a:rPr lang="en-US" altLang="zh-CN" dirty="0" err="1">
                <a:solidFill>
                  <a:srgbClr val="FFC66D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chebyshev_sum_pref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(sigma_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k_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epsilon_):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"""</a:t>
            </a:r>
            <a:b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Calculate the linear combination of Chebyshev polynomials based on the </a:t>
            </a:r>
            <a:r>
              <a:rPr lang="en-US" altLang="zh-CN" i="1" dirty="0" err="1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Clenshaw</a:t>
            </a: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algorithm.</a:t>
            </a:r>
            <a:b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b="1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:param</a:t>
            </a: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sigma_: A constant parameter for the Chebyshev polynomials sum.</a:t>
            </a:r>
            <a:b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b="1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:param</a:t>
            </a: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k_: An integer represents the order of the Chebyshev polynomials sum</a:t>
            </a:r>
            <a:b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b="1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:param</a:t>
            </a: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epsilon_: An array of variables</a:t>
            </a:r>
            <a:b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b="1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:return</a:t>
            </a: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 The sum of the Chebyshev polynomials</a:t>
            </a:r>
            <a:b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"""</a:t>
            </a:r>
            <a:b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i="1" dirty="0">
                <a:solidFill>
                  <a:srgbClr val="629755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c_ =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find_c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(k_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sigma_)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N_ =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c_.shape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[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 - 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b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b_ =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np.zeros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((N_ + 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epsilon_.shape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[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]))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b_[N_].fill(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b_[N_ - 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].fill(c_[N_])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for 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in </a:t>
            </a:r>
            <a:r>
              <a:rPr lang="en-US" altLang="zh-CN" dirty="0">
                <a:solidFill>
                  <a:srgbClr val="8888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range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(N_ - 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):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    b_[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- 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 = 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2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* epsilon_ * b_[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 - b_[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+ 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 + c_[</a:t>
            </a:r>
            <a:r>
              <a:rPr lang="en-US" altLang="zh-CN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  </a:t>
            </a:r>
            <a:r>
              <a:rPr lang="en-US" altLang="zh-CN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# Operate to the whole array</a:t>
            </a:r>
            <a:br>
              <a:rPr lang="en-US" altLang="zh-CN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>
                <a:solidFill>
                  <a:srgbClr val="808080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return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epsilon_ * b_[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 - b_[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 + c_[</a:t>
            </a:r>
            <a:r>
              <a:rPr lang="en-US" altLang="zh-CN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9625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4CC4-39CD-0063-BD53-A34EED75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 .3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Code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75951D-8B63-0033-3327-9C1111AC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983968"/>
            <a:ext cx="7315200" cy="4880919"/>
          </a:xfrm>
          <a:solidFill>
            <a:srgbClr val="2B2B2B"/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def </a:t>
            </a:r>
            <a:r>
              <a:rPr lang="en-US" altLang="zh-CN" sz="1100" dirty="0" err="1">
                <a:solidFill>
                  <a:srgbClr val="FFC66D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chebyshev_sum_pref_norm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(sigma_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k_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epsilon_):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p_ =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chebyshev_sum_pref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(sigma_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k_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epsilon_)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norm_ =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chebyshev_sum_pref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(sigma_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k_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np.array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([sigma_]))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return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p_ / norm_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if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__name__ == </a:t>
            </a:r>
            <a:r>
              <a:rPr lang="en-US" altLang="zh-CN" sz="1100" dirty="0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'__main__'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e =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np.linspace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(-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200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plt.plot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(e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chebyshev_sum_pref_norm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22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e)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100" dirty="0">
                <a:solidFill>
                  <a:srgbClr val="AA492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color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lang="en-US" altLang="zh-CN" sz="1100" dirty="0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"#ff7f0e"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100" dirty="0">
                <a:solidFill>
                  <a:srgbClr val="AA492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label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lang="en-US" altLang="zh-CN" sz="1100" dirty="0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"New"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100" dirty="0">
                <a:solidFill>
                  <a:srgbClr val="AA492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marker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lang="en-US" altLang="zh-CN" sz="1100" dirty="0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"."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plt.plot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(e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chebyshev_sum_norm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100" dirty="0">
                <a:solidFill>
                  <a:srgbClr val="6897BB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22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e)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100" dirty="0">
                <a:solidFill>
                  <a:srgbClr val="AA492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color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lang="en-US" altLang="zh-CN" sz="1100" dirty="0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"#1f77b4"</a:t>
            </a:r>
            <a:r>
              <a:rPr lang="en-US" altLang="zh-CN" sz="1100" dirty="0">
                <a:solidFill>
                  <a:srgbClr val="CC7832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altLang="zh-CN" sz="1100" dirty="0">
                <a:solidFill>
                  <a:srgbClr val="AA492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label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lang="en-US" altLang="zh-CN" sz="1100" dirty="0">
                <a:solidFill>
                  <a:srgbClr val="6A8759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"Old"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plt.legend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()</a:t>
            </a:r>
            <a:b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1100" dirty="0" err="1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plt.show</a:t>
            </a:r>
            <a:r>
              <a:rPr lang="en-US" altLang="zh-CN" sz="1100" dirty="0">
                <a:solidFill>
                  <a:srgbClr val="A9B7C6"/>
                </a:solidFill>
                <a:effectLst/>
                <a:highlight>
                  <a:srgbClr val="2B2B2B"/>
                </a:highlight>
                <a:latin typeface="SimHei" panose="02010609060101010101" pitchFamily="49" charset="-122"/>
                <a:ea typeface="SimHei" panose="02010609060101010101" pitchFamily="49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89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{325C6740-83B7-244A-9CDA-68D2D0CB729A}tf10001124</Template>
  <TotalTime>162</TotalTime>
  <Words>2367</Words>
  <Application>Microsoft Macintosh PowerPoint</Application>
  <PresentationFormat>宽屏</PresentationFormat>
  <Paragraphs>34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SimHei</vt:lpstr>
      <vt:lpstr>Corbel</vt:lpstr>
      <vt:lpstr>Wingdings 2</vt:lpstr>
      <vt:lpstr>框架</vt:lpstr>
      <vt:lpstr>Midterm Presentation</vt:lpstr>
      <vt:lpstr>Problem 1 .1</vt:lpstr>
      <vt:lpstr>Problem 1 .1  Code</vt:lpstr>
      <vt:lpstr>Problem 1 .1  Result</vt:lpstr>
      <vt:lpstr>Problem 1 .2</vt:lpstr>
      <vt:lpstr>Problem 1 .2</vt:lpstr>
      <vt:lpstr>Problem 1 .3</vt:lpstr>
      <vt:lpstr>Problem 1 .3  Code</vt:lpstr>
      <vt:lpstr>Problem 1 .3  Code</vt:lpstr>
      <vt:lpstr>Problem 1 .3  Result</vt:lpstr>
      <vt:lpstr>Problem 1 .4</vt:lpstr>
      <vt:lpstr>Problem 1 .4  Code</vt:lpstr>
      <vt:lpstr>Problem 1 .4  Code</vt:lpstr>
      <vt:lpstr>Problem 1 .4  Code</vt:lpstr>
      <vt:lpstr>Problem 1 .4  Result</vt:lpstr>
      <vt:lpstr>Problem 1 .5</vt:lpstr>
      <vt:lpstr>Problem 1 .5  Code</vt:lpstr>
      <vt:lpstr>Problem 1 .5 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Presentation</dc:title>
  <dc:creator>Albert Wang</dc:creator>
  <cp:lastModifiedBy>Albert Wang</cp:lastModifiedBy>
  <cp:revision>55</cp:revision>
  <dcterms:created xsi:type="dcterms:W3CDTF">2024-04-14T08:37:48Z</dcterms:created>
  <dcterms:modified xsi:type="dcterms:W3CDTF">2024-04-14T11:20:22Z</dcterms:modified>
</cp:coreProperties>
</file>