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1"/>
  </p:notesMasterIdLst>
  <p:handoutMasterIdLst>
    <p:handoutMasterId r:id="rId162"/>
  </p:handoutMasterIdLst>
  <p:sldIdLst>
    <p:sldId id="462" r:id="rId8"/>
    <p:sldId id="463" r:id="rId9"/>
    <p:sldId id="465" r:id="rId10"/>
    <p:sldId id="635" r:id="rId11"/>
    <p:sldId id="609" r:id="rId12"/>
    <p:sldId id="588" r:id="rId13"/>
    <p:sldId id="632" r:id="rId14"/>
    <p:sldId id="615" r:id="rId15"/>
    <p:sldId id="601" r:id="rId16"/>
    <p:sldId id="637" r:id="rId17"/>
    <p:sldId id="633" r:id="rId18"/>
    <p:sldId id="638" r:id="rId19"/>
    <p:sldId id="634" r:id="rId20"/>
    <p:sldId id="639" r:id="rId21"/>
    <p:sldId id="488" r:id="rId22"/>
    <p:sldId id="489" r:id="rId23"/>
    <p:sldId id="474" r:id="rId24"/>
    <p:sldId id="623" r:id="rId25"/>
    <p:sldId id="597" r:id="rId26"/>
    <p:sldId id="624" r:id="rId27"/>
    <p:sldId id="594" r:id="rId28"/>
    <p:sldId id="622" r:id="rId29"/>
    <p:sldId id="497" r:id="rId30"/>
    <p:sldId id="500" r:id="rId31"/>
    <p:sldId id="505" r:id="rId32"/>
    <p:sldId id="592" r:id="rId33"/>
    <p:sldId id="625" r:id="rId34"/>
    <p:sldId id="617" r:id="rId35"/>
    <p:sldId id="473" r:id="rId36"/>
    <p:sldId id="476" r:id="rId37"/>
    <p:sldId id="477" r:id="rId38"/>
    <p:sldId id="485" r:id="rId39"/>
    <p:sldId id="509" r:id="rId40"/>
    <p:sldId id="627" r:id="rId41"/>
    <p:sldId id="618" r:id="rId42"/>
    <p:sldId id="508" r:id="rId43"/>
    <p:sldId id="480" r:id="rId44"/>
    <p:sldId id="626" r:id="rId45"/>
    <p:sldId id="481" r:id="rId46"/>
    <p:sldId id="619" r:id="rId47"/>
    <p:sldId id="482" r:id="rId48"/>
    <p:sldId id="620" r:id="rId49"/>
    <p:sldId id="475" r:id="rId50"/>
    <p:sldId id="467" r:id="rId51"/>
    <p:sldId id="511" r:id="rId52"/>
    <p:sldId id="510" r:id="rId53"/>
    <p:sldId id="513" r:id="rId54"/>
    <p:sldId id="512" r:id="rId55"/>
    <p:sldId id="514" r:id="rId56"/>
    <p:sldId id="515" r:id="rId57"/>
    <p:sldId id="516" r:id="rId58"/>
    <p:sldId id="568" r:id="rId59"/>
    <p:sldId id="569" r:id="rId60"/>
    <p:sldId id="570" r:id="rId61"/>
    <p:sldId id="572" r:id="rId62"/>
    <p:sldId id="573" r:id="rId63"/>
    <p:sldId id="574" r:id="rId64"/>
    <p:sldId id="602" r:id="rId65"/>
    <p:sldId id="577" r:id="rId66"/>
    <p:sldId id="579" r:id="rId67"/>
    <p:sldId id="608" r:id="rId68"/>
    <p:sldId id="578" r:id="rId69"/>
    <p:sldId id="607" r:id="rId70"/>
    <p:sldId id="575" r:id="rId71"/>
    <p:sldId id="605" r:id="rId72"/>
    <p:sldId id="604" r:id="rId73"/>
    <p:sldId id="586" r:id="rId74"/>
    <p:sldId id="580" r:id="rId75"/>
    <p:sldId id="581" r:id="rId76"/>
    <p:sldId id="582" r:id="rId77"/>
    <p:sldId id="583" r:id="rId78"/>
    <p:sldId id="584" r:id="rId79"/>
    <p:sldId id="585" r:id="rId80"/>
    <p:sldId id="631" r:id="rId81"/>
    <p:sldId id="629" r:id="rId82"/>
    <p:sldId id="630" r:id="rId83"/>
    <p:sldId id="264" r:id="rId84"/>
    <p:sldId id="641" r:id="rId85"/>
    <p:sldId id="642" r:id="rId86"/>
    <p:sldId id="643" r:id="rId87"/>
    <p:sldId id="644" r:id="rId88"/>
    <p:sldId id="645" r:id="rId89"/>
    <p:sldId id="646" r:id="rId90"/>
    <p:sldId id="543" r:id="rId91"/>
    <p:sldId id="478" r:id="rId92"/>
    <p:sldId id="479" r:id="rId93"/>
    <p:sldId id="647" r:id="rId94"/>
    <p:sldId id="648" r:id="rId95"/>
    <p:sldId id="649" r:id="rId96"/>
    <p:sldId id="650" r:id="rId97"/>
    <p:sldId id="483" r:id="rId98"/>
    <p:sldId id="544" r:id="rId99"/>
    <p:sldId id="486" r:id="rId100"/>
    <p:sldId id="484" r:id="rId101"/>
    <p:sldId id="651" r:id="rId102"/>
    <p:sldId id="487" r:id="rId103"/>
    <p:sldId id="545" r:id="rId104"/>
    <p:sldId id="652" r:id="rId105"/>
    <p:sldId id="653" r:id="rId106"/>
    <p:sldId id="654" r:id="rId107"/>
    <p:sldId id="490" r:id="rId108"/>
    <p:sldId id="493" r:id="rId109"/>
    <p:sldId id="491" r:id="rId110"/>
    <p:sldId id="494" r:id="rId111"/>
    <p:sldId id="495" r:id="rId112"/>
    <p:sldId id="496" r:id="rId113"/>
    <p:sldId id="498" r:id="rId114"/>
    <p:sldId id="499" r:id="rId115"/>
    <p:sldId id="655" r:id="rId116"/>
    <p:sldId id="501" r:id="rId117"/>
    <p:sldId id="502" r:id="rId118"/>
    <p:sldId id="503" r:id="rId119"/>
    <p:sldId id="504" r:id="rId120"/>
    <p:sldId id="656" r:id="rId121"/>
    <p:sldId id="546" r:id="rId122"/>
    <p:sldId id="507" r:id="rId123"/>
    <p:sldId id="506" r:id="rId124"/>
    <p:sldId id="547" r:id="rId125"/>
    <p:sldId id="548" r:id="rId126"/>
    <p:sldId id="657" r:id="rId127"/>
    <p:sldId id="658" r:id="rId128"/>
    <p:sldId id="533" r:id="rId129"/>
    <p:sldId id="659" r:id="rId130"/>
    <p:sldId id="660" r:id="rId131"/>
    <p:sldId id="661" r:id="rId132"/>
    <p:sldId id="662" r:id="rId133"/>
    <p:sldId id="663" r:id="rId134"/>
    <p:sldId id="517" r:id="rId135"/>
    <p:sldId id="549" r:id="rId136"/>
    <p:sldId id="521" r:id="rId137"/>
    <p:sldId id="522" r:id="rId138"/>
    <p:sldId id="518" r:id="rId139"/>
    <p:sldId id="523" r:id="rId140"/>
    <p:sldId id="524" r:id="rId141"/>
    <p:sldId id="526" r:id="rId142"/>
    <p:sldId id="525" r:id="rId143"/>
    <p:sldId id="532" r:id="rId144"/>
    <p:sldId id="535" r:id="rId145"/>
    <p:sldId id="536" r:id="rId146"/>
    <p:sldId id="537" r:id="rId147"/>
    <p:sldId id="552" r:id="rId148"/>
    <p:sldId id="534" r:id="rId149"/>
    <p:sldId id="553" r:id="rId150"/>
    <p:sldId id="538" r:id="rId151"/>
    <p:sldId id="554" r:id="rId152"/>
    <p:sldId id="542" r:id="rId153"/>
    <p:sldId id="555" r:id="rId154"/>
    <p:sldId id="556" r:id="rId155"/>
    <p:sldId id="527" r:id="rId156"/>
    <p:sldId id="528" r:id="rId157"/>
    <p:sldId id="529" r:id="rId158"/>
    <p:sldId id="530" r:id="rId159"/>
    <p:sldId id="531" r:id="rId1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5" autoAdjust="0"/>
    <p:restoredTop sz="93095" autoAdjust="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54" Type="http://schemas.openxmlformats.org/officeDocument/2006/relationships/slide" Target="slides/slide147.xml"/><Relationship Id="rId159" Type="http://schemas.openxmlformats.org/officeDocument/2006/relationships/slide" Target="slides/slide152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slide" Target="slides/slide137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165" Type="http://schemas.openxmlformats.org/officeDocument/2006/relationships/theme" Target="theme/theme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55" Type="http://schemas.openxmlformats.org/officeDocument/2006/relationships/slide" Target="slides/slide14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087056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699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729170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_二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52485" indent="-342900">
              <a:buFont typeface="+mj-ea"/>
              <a:buAutoNum type="circleNumDbPlain"/>
              <a:defRPr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/>
              <a:t>请输入正文内容</a:t>
            </a:r>
            <a:endParaRPr lang="en-US" altLang="zh-CN"/>
          </a:p>
          <a:p>
            <a:pPr lvl="1"/>
            <a:r>
              <a:rPr lang="zh-CN" altLang="en-US"/>
              <a:t>请输入正文内容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54996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2" r:id="rId17"/>
    <p:sldLayoutId id="2147483713" r:id="rId18"/>
    <p:sldLayoutId id="214748371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Netflix/eureka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9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20648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54320" y="3042920"/>
            <a:ext cx="5466080" cy="2031047"/>
          </a:xfrm>
        </p:spPr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替代</a:t>
            </a:r>
            <a:r>
              <a:rPr lang="en-US" altLang="zh-CN"/>
              <a:t>RestTemplate</a:t>
            </a:r>
          </a:p>
          <a:p>
            <a:r>
              <a:rPr lang="zh-CN" altLang="en-US"/>
              <a:t>自定义配置</a:t>
            </a:r>
            <a:endParaRPr lang="en-US" altLang="zh-CN"/>
          </a:p>
          <a:p>
            <a:r>
              <a:rPr lang="en-US" altLang="zh-CN"/>
              <a:t>Feign</a:t>
            </a:r>
            <a:r>
              <a:rPr lang="zh-CN" altLang="en-US"/>
              <a:t>使用优化</a:t>
            </a:r>
            <a:endParaRPr lang="en-US" altLang="zh-CN"/>
          </a:p>
          <a:p>
            <a:r>
              <a:rPr lang="zh-CN" altLang="en-US"/>
              <a:t>最佳实践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09537"/>
      </p:ext>
    </p:extLst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RestTemplate</a:t>
            </a:r>
            <a:r>
              <a:rPr lang="zh-CN" altLang="en-US" dirty="0"/>
              <a:t>方式调用存在的问题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先来看我们以前利用</a:t>
            </a:r>
            <a:r>
              <a:rPr lang="en-US" altLang="zh-CN" dirty="0" err="1"/>
              <a:t>RestTemplate</a:t>
            </a:r>
            <a:r>
              <a:rPr lang="zh-CN" altLang="en-US" dirty="0"/>
              <a:t>发起远程调用的代码：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存在下面的问题：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代码可读性差，编程体验不统一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参数复杂</a:t>
            </a:r>
            <a:r>
              <a:rPr lang="en-US" altLang="zh-CN" dirty="0"/>
              <a:t>URL</a:t>
            </a:r>
            <a:r>
              <a:rPr lang="zh-CN" altLang="en-US" dirty="0"/>
              <a:t>难以维护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34E8E8-BF84-48F0-B536-7430F0FC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9873"/>
            <a:ext cx="10698800" cy="705065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"http://userservice/user/"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restTemplate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是一个声明式的</a:t>
            </a:r>
            <a:r>
              <a:rPr lang="en-US" altLang="zh-CN" dirty="0"/>
              <a:t>http</a:t>
            </a:r>
            <a:r>
              <a:rPr lang="zh-CN" altLang="en-US" dirty="0"/>
              <a:t>客户端，官方地址：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https://github.com/OpenFeign/feign</a:t>
            </a:r>
            <a:endParaRPr lang="en-US" altLang="zh-CN" dirty="0"/>
          </a:p>
          <a:p>
            <a:r>
              <a:rPr lang="zh-CN" altLang="en-US" dirty="0"/>
              <a:t>其作用就是帮助我们优雅的实现</a:t>
            </a:r>
            <a:r>
              <a:rPr lang="en-US" altLang="zh-CN" dirty="0"/>
              <a:t>http</a:t>
            </a:r>
            <a:r>
              <a:rPr lang="zh-CN" altLang="en-US" dirty="0"/>
              <a:t>请求的发送，解决上面提到的问题。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DA5E1-5674-4AFD-B695-C1BB0B0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41"/>
      </p:ext>
    </p:extLst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Feign</a:t>
            </a:r>
            <a:r>
              <a:rPr lang="zh-CN" altLang="en-US" dirty="0"/>
              <a:t>的步骤如下：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引入依赖：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order-service</a:t>
            </a:r>
            <a:r>
              <a:rPr lang="zh-CN" altLang="en-US" dirty="0"/>
              <a:t>的启动类添加注解开启</a:t>
            </a:r>
            <a:r>
              <a:rPr lang="en-US" altLang="zh-CN" dirty="0"/>
              <a:t>Feign</a:t>
            </a:r>
            <a:r>
              <a:rPr lang="zh-CN" altLang="en-US" dirty="0"/>
              <a:t>的功能：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C58867-F0E6-4523-B597-AFA2FCEC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60553"/>
            <a:ext cx="6630116" cy="954107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&gt;spring-cloud-starter-openfeign&lt;/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965FE2-1C32-4AEE-AEBF-B8BA59BD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4179357"/>
            <a:ext cx="6701557" cy="2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7636"/>
      </p:ext>
    </p:extLst>
  </p:cSld>
  <p:clrMapOvr>
    <a:masterClrMapping/>
  </p:clrMapOvr>
  <p:transition spd="slow">
    <p:push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Feign</a:t>
            </a:r>
            <a:r>
              <a:rPr lang="zh-CN" altLang="en-US" dirty="0"/>
              <a:t>的步骤如下：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编写</a:t>
            </a:r>
            <a:r>
              <a:rPr lang="en-US" altLang="zh-CN" dirty="0"/>
              <a:t>Feign</a:t>
            </a:r>
            <a:r>
              <a:rPr lang="zh-CN" altLang="en-US" dirty="0"/>
              <a:t>客户端：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主要是基于</a:t>
            </a:r>
            <a:r>
              <a:rPr lang="en-US" altLang="zh-CN" dirty="0" err="1"/>
              <a:t>SpringMVC</a:t>
            </a:r>
            <a:r>
              <a:rPr lang="zh-CN" altLang="en-US" dirty="0"/>
              <a:t>的注解来声明远程调用的信息，比如：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服务名称：</a:t>
            </a:r>
            <a:r>
              <a:rPr lang="en-US" altLang="zh-CN" dirty="0" err="1"/>
              <a:t>userservice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请求方式：</a:t>
            </a:r>
            <a:r>
              <a:rPr lang="en-US" altLang="zh-CN" dirty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请求路径：</a:t>
            </a:r>
            <a:r>
              <a:rPr lang="en-US" altLang="zh-CN" dirty="0"/>
              <a:t>/user/{id}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请求参数：</a:t>
            </a:r>
            <a:r>
              <a:rPr lang="en-US" altLang="zh-CN" dirty="0"/>
              <a:t>Long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返回值类型：</a:t>
            </a:r>
            <a:r>
              <a:rPr lang="en-US" altLang="zh-CN" dirty="0"/>
              <a:t>User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7FEE11-5899-49A2-86A3-C57F9D37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05490"/>
            <a:ext cx="10627360" cy="1169551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39307"/>
      </p:ext>
    </p:extLst>
  </p:cSld>
  <p:clrMapOvr>
    <a:masterClrMapping/>
  </p:clrMapOvr>
  <p:transition spd="slow">
    <p:push dir="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用</a:t>
            </a:r>
            <a:r>
              <a:rPr lang="en-US" altLang="zh-CN"/>
              <a:t>Feign</a:t>
            </a:r>
            <a:r>
              <a:rPr lang="zh-CN" altLang="en-US"/>
              <a:t>客户端代替</a:t>
            </a:r>
            <a:r>
              <a:rPr lang="en-US" altLang="zh-CN"/>
              <a:t>RestTemplate</a:t>
            </a:r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E6020F-720A-4634-8DFE-A4A7C1F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48979"/>
            <a:ext cx="6839909" cy="40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792"/>
      </p:ext>
    </p:extLst>
  </p:cSld>
  <p:clrMapOvr>
    <a:masterClrMapping/>
  </p:clrMapOvr>
  <p:transition spd="slow">
    <p:push dir="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的使用步骤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引入依赖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添加</a:t>
            </a:r>
            <a:r>
              <a:rPr lang="en-US" altLang="zh-CN" sz="1600"/>
              <a:t>@EnableFeignClients</a:t>
            </a:r>
            <a:r>
              <a:rPr lang="zh-CN" altLang="en-US" sz="1600"/>
              <a:t>注解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编写</a:t>
            </a:r>
            <a:r>
              <a:rPr lang="en-US" altLang="zh-CN" sz="1600"/>
              <a:t>FeignClient</a:t>
            </a:r>
            <a:r>
              <a:rPr lang="zh-CN" altLang="en-US" sz="1600"/>
              <a:t>接口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使用</a:t>
            </a:r>
            <a:r>
              <a:rPr lang="en-US" altLang="zh-CN" sz="1600"/>
              <a:t>FeignClient</a:t>
            </a:r>
            <a:r>
              <a:rPr lang="zh-CN" altLang="en-US" sz="1600"/>
              <a:t>中定义的方法代替</a:t>
            </a:r>
            <a:r>
              <a:rPr lang="en-US" altLang="zh-CN" sz="1600"/>
              <a:t>RestTemplate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106500987"/>
      </p:ext>
    </p:extLst>
  </p:cSld>
  <p:clrMapOvr>
    <a:masterClrMapping/>
  </p:clrMapOvr>
  <p:transition spd="slow">
    <p:push dir="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运行自定义配置来覆盖默认配置，可以修改的配置如下：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一般我们需要配置的就是日志级别。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1E3FD1-862E-4E08-8C68-2BB8CE0057CF}"/>
              </a:ext>
            </a:extLst>
          </p:cNvPr>
          <p:cNvGraphicFramePr>
            <a:graphicFrameLocks noGrp="1"/>
          </p:cNvGraphicFramePr>
          <p:nvPr/>
        </p:nvGraphicFramePr>
        <p:xfrm>
          <a:off x="782320" y="2377473"/>
          <a:ext cx="10413048" cy="3138172"/>
        </p:xfrm>
        <a:graphic>
          <a:graphicData uri="http://schemas.openxmlformats.org/drawingml/2006/table">
            <a:tbl>
              <a:tblPr/>
              <a:tblGrid>
                <a:gridCol w="248466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58155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feign.Logger.Level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修改日志级别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包含四种不同的级别：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NONE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BASIC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HEADERS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feign.codec.Decoder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响应结果的解析器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远程调用的结果做解析，例如解析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json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字符串为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feign.codec.Encoder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请求参数编码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将请求参数编码，便于通过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请求发送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Contract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支持的注解格式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默认是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SpringMVC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的注解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Retryer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失败重试机制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请求失败的重试机制，默认是没有，不过会使用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Ribbon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的重试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55835"/>
      </p:ext>
    </p:extLst>
  </p:cSld>
  <p:clrMapOvr>
    <a:masterClrMapping/>
  </p:clrMapOvr>
  <p:transition spd="slow">
    <p:push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Feign</a:t>
            </a:r>
            <a:r>
              <a:rPr lang="zh-CN" altLang="en-US" dirty="0"/>
              <a:t>日志有两种方式：</a:t>
            </a:r>
            <a:endParaRPr lang="en-US" altLang="zh-CN" dirty="0"/>
          </a:p>
          <a:p>
            <a:r>
              <a:rPr lang="zh-CN" altLang="en-US" dirty="0"/>
              <a:t>方式一：配置文件方式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全局生效：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局部生效：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52BD56-FAC4-4E73-BDEA-C4A03C98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974868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20728-3B9B-498D-B1A4-862AD2D7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983652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en-US" altLang="zh-CN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userservice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5683"/>
      </p:ext>
    </p:extLst>
  </p:cSld>
  <p:clrMapOvr>
    <a:masterClrMapping/>
  </p:clrMapOvr>
  <p:transition spd="slow">
    <p:push dir="u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日志的方式二：</a:t>
            </a:r>
            <a:r>
              <a:rPr lang="en-US" altLang="zh-CN"/>
              <a:t>java</a:t>
            </a:r>
            <a:r>
              <a:rPr lang="zh-CN" altLang="en-US"/>
              <a:t>代码方式，需要先声明一个</a:t>
            </a:r>
            <a:r>
              <a:rPr lang="en-US" altLang="zh-CN"/>
              <a:t>Bean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而后如果是全局配置，则把它放到</a:t>
            </a:r>
            <a:r>
              <a:rPr lang="en-US" altLang="zh-CN"/>
              <a:t>@EnableFeignClients</a:t>
            </a:r>
            <a:r>
              <a:rPr lang="zh-CN" altLang="en-US"/>
              <a:t>这个注解中：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如果是局部配置，则把它放到</a:t>
            </a:r>
            <a:r>
              <a:rPr lang="en-US" altLang="zh-CN"/>
              <a:t>@FeignClient</a:t>
            </a:r>
            <a:r>
              <a:rPr lang="zh-CN" altLang="en-US"/>
              <a:t>这个注解中：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FD5ACB-9A95-4509-A87E-F11F6E4D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72237"/>
            <a:ext cx="10627360" cy="1292662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FeignClientConfiguration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 feignLogLevel(){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BASIC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0E91021-799C-4536-80BB-6A7CB90E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202060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(defaultConfiguration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3308A1-7460-4540-9847-5F64CA0D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426511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922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52566F-07F3-4006-AA35-B0DFDAE36E01}"/>
              </a:ext>
            </a:extLst>
          </p:cNvPr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2488A8-B432-4208-B019-5CF996B763AE}"/>
              </a:ext>
            </a:extLst>
          </p:cNvPr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AD339803-822F-4644-9677-4344B6AC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CA4C1B8-4891-403D-98CE-CCB38C550A73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ECA13D3-3D92-427F-A4BB-9256E6A120EF}"/>
              </a:ext>
            </a:extLst>
          </p:cNvPr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72656279-F0BC-4AAD-B1B9-435679C2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1B177BE-5FC4-436E-952B-F66A07C51C5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01F68C-0956-43DC-90C3-C0432A938D39}"/>
              </a:ext>
            </a:extLst>
          </p:cNvPr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0C16F96-98FC-425C-8070-723E6F6A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B6C5F05-A39D-45AC-A707-D6BB2E662F96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0AAA8F-7022-4AC1-99D6-BD1424AA24FD}"/>
              </a:ext>
            </a:extLst>
          </p:cNvPr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0AC9E572-908B-42AB-ADFD-A185FAF9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0415E44-0C20-4267-AE36-D977116D3B6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7819E-1199-4B0F-9413-BE72B0CBF5CB}"/>
              </a:ext>
            </a:extLst>
          </p:cNvPr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ADC35F67-B17B-42B6-9034-AFFC355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AB6A9B-F749-4F09-9515-E76A163B276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8F8853-74B7-4D3A-BA70-F0EE80E7AA1D}"/>
              </a:ext>
            </a:extLst>
          </p:cNvPr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073FA9-F54F-4F44-8DD3-EF11E834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35BB7A-3330-48B6-A4A8-C3ACD494EAE1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FDC77A-D445-42F1-B373-13A4E89100B4}"/>
              </a:ext>
            </a:extLst>
          </p:cNvPr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584D4522-34A4-4337-9D76-35DE1B74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D236BF2-A5DB-433B-B1A9-65A741D17246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7B2AF4-949A-410B-8A41-D09FFEAE590C}"/>
              </a:ext>
            </a:extLst>
          </p:cNvPr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0C6B68A-910F-4FEF-A829-6A42784E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5219D7D-9F46-4CAB-8F3B-0A4F5C8E9FAF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EFF88B-1CED-4EA6-94C5-1E4F5FF03F01}"/>
              </a:ext>
            </a:extLst>
          </p:cNvPr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DC9ADE-B6A1-46C8-BE81-87C7DF14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472B71-1E66-492F-9906-95120856D435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234B9A-E36A-40B4-9420-F51A872D3A64}"/>
              </a:ext>
            </a:extLst>
          </p:cNvPr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8453590A-94F2-43E3-99DC-D8702D14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0E68FF6-DFEC-483E-AD1A-681177D1E05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932D48A-756E-472F-925C-BF955F447020}"/>
              </a:ext>
            </a:extLst>
          </p:cNvPr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8D3ADAF-0EAD-4833-B3AD-594E09A0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571BBB6-0AFA-4B04-9CEE-817229BE78DA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2A1A0A-CAB0-444D-BC06-AC6655EADE57}"/>
              </a:ext>
            </a:extLst>
          </p:cNvPr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CA241A5-B86A-43E0-A003-33A61CF4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B3F0E0-AE03-42EE-AB86-DEB679145B4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B8D09-3FB8-4565-A0D0-0882BA2C67E0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96A71F-A227-4158-AD4C-47DD9BA07E5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EE14DF-4545-4675-AB93-943262EE935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7B22A0E-C1CC-489C-8756-E90E457424BA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B9D0C8-AF14-49C9-8DCD-EFBA84917E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1CF291-5D9F-4E20-A97C-8440C0E0CED6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C2503-2417-4D1B-A5CC-21AE1603FCC4}"/>
              </a:ext>
            </a:extLst>
          </p:cNvPr>
          <p:cNvCxnSpPr>
            <a:cxnSpLocks/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ADD6F8-4C3D-4BB7-B156-46D7534E709E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B7D5E0-CD70-4D6C-A8B7-270072C7B476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9E1AD5F-E873-4EC6-8501-A453F0A1E1C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72E05CD-B605-4D15-9C62-8EE5C21C2627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45A075B-5627-4951-94FA-E2F946E7500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7EBB7D-A2D5-4A45-AA96-58B5AB8A54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8F36F-D2E9-477D-9773-4E9CF12CD6D5}"/>
              </a:ext>
            </a:extLst>
          </p:cNvPr>
          <p:cNvCxnSpPr>
            <a:cxnSpLocks/>
          </p:cNvCxnSpPr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D0A2F0D-A6E3-417C-93A8-426D7174E6A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57A1D1-F29B-4570-B56E-7DB1CF781B8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A37C31-0DF4-4FA8-8AF7-C626739DEECE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4C33F9B-BCA1-4E0B-818C-0D2CBE4107C3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D654F22-44D7-41B5-B5B1-80261F8ED01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ECFCF6-A9AA-49EE-A589-5E26705EC37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B99F07F-853E-475D-B3E9-9664FD8B751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A950579-9831-47CA-9169-FC4A394B2453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798C46-FF9E-4744-80FF-6C606D2E3561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6CD9B29-5D30-417E-91D2-DC2230CF4D6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4152F4C-6300-4C61-9BCB-D92CFAD436DD}"/>
              </a:ext>
            </a:extLst>
          </p:cNvPr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311A6EE-1735-4B3F-BF97-167FB9E915BB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4E9A03D-5CC3-4CAF-9E49-E3241D9833FF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>
                <a:extLst>
                  <a:ext uri="{FF2B5EF4-FFF2-40B4-BE49-F238E27FC236}">
                    <a16:creationId xmlns:a16="http://schemas.microsoft.com/office/drawing/2014/main" id="{50E63AA2-CF69-46EA-B7F0-E8CE1A82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EC12EF1-DAA5-4069-BA63-86074DA11D57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5A1A32-8399-4950-8ADB-0E497827A4D4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>
                <a:extLst>
                  <a:ext uri="{FF2B5EF4-FFF2-40B4-BE49-F238E27FC236}">
                    <a16:creationId xmlns:a16="http://schemas.microsoft.com/office/drawing/2014/main" id="{D8380AD4-BCD7-4728-A2A1-AE9ACD441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D7B91BE-1219-4283-AAD7-F5A64E9B424F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86F2509-8EB5-4F4B-A7F5-7882041AEB5C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91EBD0C6-8322-45FD-AEC3-137B805CF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ED20F10-A9DD-48BC-A2FB-6BBE5681A765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401B38-4078-45B8-87DA-A8E71170E2B7}"/>
              </a:ext>
            </a:extLst>
          </p:cNvPr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F3E3EF68-1434-4EE4-B291-9542982797C0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5C204BD-C01D-4E86-9AA5-DE827DEF391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>
                <a:extLst>
                  <a:ext uri="{FF2B5EF4-FFF2-40B4-BE49-F238E27FC236}">
                    <a16:creationId xmlns:a16="http://schemas.microsoft.com/office/drawing/2014/main" id="{40FE3576-F076-4677-8B4D-119CBF5C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6C153C2-4F9B-404E-B593-2ABA2F3B431A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C4DFC03-F474-4237-ABEA-50CB654C2061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8876B8F7-7DF1-4673-855E-DC53C491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1B500133-6B43-43DE-9B30-19125A2CDD1D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B5D8B8-7B5A-4B38-BBB6-65398B0FA86E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B75AB3D8-535F-4F9E-906A-38D3240B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D0E5FAF3-6509-44E7-B84E-92AD611ABD5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17F5FC7-C3BA-4F5C-BA3B-43A969ACA62F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D0D134A-A0B7-4145-80CC-099743471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63209D1-0B80-4E40-B555-59D593D67D1F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>
            <a:extLst>
              <a:ext uri="{FF2B5EF4-FFF2-40B4-BE49-F238E27FC236}">
                <a16:creationId xmlns:a16="http://schemas.microsoft.com/office/drawing/2014/main" id="{6E146C7A-7EBD-4064-90DA-313F7D85B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F69BD12-8916-4F82-81ED-0BDCF7012B44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4F352A4-31BB-4843-9C8F-EC769C022361}"/>
              </a:ext>
            </a:extLst>
          </p:cNvPr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D594139C-1006-4B0C-AEAD-845C6C8A3FFA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34D8250-4108-4556-AF61-2016956DFF50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>
                <a:extLst>
                  <a:ext uri="{FF2B5EF4-FFF2-40B4-BE49-F238E27FC236}">
                    <a16:creationId xmlns:a16="http://schemas.microsoft.com/office/drawing/2014/main" id="{FA02A7CE-98E9-4BAE-B518-F0A7E8C0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E546053A-8747-4858-935C-F0E162FB8F2E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7D7491-8582-4764-AF14-0E72F34A3634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9BFB1614-6198-4A92-A16D-40761636E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47E01BF-B75F-4293-8585-6EEE12F1C05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1554BDE-83F1-4200-B01C-BF64A84FCC59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>
                <a:extLst>
                  <a:ext uri="{FF2B5EF4-FFF2-40B4-BE49-F238E27FC236}">
                    <a16:creationId xmlns:a16="http://schemas.microsoft.com/office/drawing/2014/main" id="{003A37F3-1DCF-4397-91D6-29B53D59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AABFD22-6FD2-4C9F-ADB1-ABCF83B896C7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6C806F1-200E-436B-A63C-F141A5AB7576}"/>
              </a:ext>
            </a:extLst>
          </p:cNvPr>
          <p:cNvCxnSpPr>
            <a:cxnSpLocks/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9375350-78A6-4DBF-9BD0-B750DC41FA46}"/>
              </a:ext>
            </a:extLst>
          </p:cNvPr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BF11DC4B-EE9E-4102-84D7-B41B903B98E7}"/>
                </a:ext>
              </a:extLst>
            </p:cNvPr>
            <p:cNvCxnSpPr>
              <a:cxnSpLocks/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3331CA5-E0E5-4E43-BE0D-1833AC9CB095}"/>
                </a:ext>
              </a:extLst>
            </p:cNvPr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8152B1-7E58-4BCD-8A3E-A8041441678C}"/>
              </a:ext>
            </a:extLst>
          </p:cNvPr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8AB8D4F-1070-4549-99BC-CA1A5428A4CA}"/>
              </a:ext>
            </a:extLst>
          </p:cNvPr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C017EE-98F9-4191-BB6B-159154055AB5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19D62F3-07D1-4376-B645-D41B1FE0142E}"/>
                </a:ext>
              </a:extLst>
            </p:cNvPr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44B1703-45FE-495A-B2B1-C8B41DF57331}"/>
                </a:ext>
              </a:extLst>
            </p:cNvPr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的日志配置</a:t>
            </a:r>
            <a:r>
              <a:rPr lang="en-US" altLang="zh-CN"/>
              <a:t>:</a:t>
            </a:r>
          </a:p>
          <a:p>
            <a:r>
              <a:rPr lang="zh-CN" altLang="en-US" sz="1600"/>
              <a:t>方式一是配置文件，</a:t>
            </a:r>
            <a:r>
              <a:rPr lang="en-US" altLang="zh-CN" sz="1600"/>
              <a:t>feign.client.config.xxx.loggerLevel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是服务名称，例如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arabicPeriod"/>
            </a:pPr>
            <a:r>
              <a:rPr lang="zh-CN" altLang="en-US" sz="1600"/>
              <a:t>方式二是</a:t>
            </a:r>
            <a:r>
              <a:rPr lang="en-US" altLang="zh-CN" sz="1600"/>
              <a:t>java</a:t>
            </a:r>
            <a:r>
              <a:rPr lang="zh-CN" altLang="en-US" sz="1600"/>
              <a:t>代码配置</a:t>
            </a:r>
            <a:r>
              <a:rPr lang="en-US" altLang="zh-CN" sz="1600"/>
              <a:t>Logger.Level</a:t>
            </a:r>
            <a:r>
              <a:rPr lang="zh-CN" altLang="en-US" sz="1600"/>
              <a:t>这个</a:t>
            </a:r>
            <a:r>
              <a:rPr lang="en-US" altLang="zh-CN" sz="160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@EnableFeignClients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注解声明则代表全局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@FeignClient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注解中声明则代表某服务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日志配置</a:t>
            </a:r>
          </a:p>
        </p:txBody>
      </p:sp>
    </p:spTree>
    <p:extLst>
      <p:ext uri="{BB962C8B-B14F-4D97-AF65-F5344CB8AC3E}">
        <p14:creationId xmlns:p14="http://schemas.microsoft.com/office/powerpoint/2010/main" val="627936181"/>
      </p:ext>
    </p:extLst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底层的客户端实现：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URLConnection</a:t>
            </a:r>
            <a:r>
              <a:rPr lang="zh-CN" altLang="en-US" dirty="0"/>
              <a:t>：默认实现，不支持连接池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</a:t>
            </a:r>
            <a:r>
              <a:rPr lang="en-US" altLang="zh-CN" dirty="0" err="1"/>
              <a:t>HttpClient</a:t>
            </a:r>
            <a:r>
              <a:rPr lang="en-US" altLang="zh-CN" dirty="0"/>
              <a:t> </a:t>
            </a:r>
            <a:r>
              <a:rPr lang="zh-CN" altLang="en-US" dirty="0"/>
              <a:t>：支持连接池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OKHttp</a:t>
            </a:r>
            <a:r>
              <a:rPr lang="zh-CN" altLang="en-US" dirty="0"/>
              <a:t>：支持连接池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因此优化</a:t>
            </a:r>
            <a:r>
              <a:rPr lang="en-US" altLang="zh-CN" dirty="0"/>
              <a:t>Feign</a:t>
            </a:r>
            <a:r>
              <a:rPr lang="zh-CN" altLang="en-US" dirty="0"/>
              <a:t>的性能主要包括：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使用连接池代替默认的</a:t>
            </a:r>
            <a:r>
              <a:rPr lang="en-US" altLang="zh-CN" dirty="0" err="1"/>
              <a:t>URLConnection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日志级别，最好用</a:t>
            </a:r>
            <a:r>
              <a:rPr lang="en-US" altLang="zh-CN" dirty="0"/>
              <a:t>basic</a:t>
            </a:r>
            <a:r>
              <a:rPr lang="zh-CN" altLang="en-US" dirty="0"/>
              <a:t>或</a:t>
            </a:r>
            <a:r>
              <a:rPr lang="en-US" altLang="zh-CN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2488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  <a:r>
              <a:rPr lang="en-US" altLang="zh-CN"/>
              <a:t>-</a:t>
            </a:r>
            <a:r>
              <a:rPr lang="zh-CN" altLang="en-US"/>
              <a:t>连接池配置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添加</a:t>
            </a:r>
            <a:r>
              <a:rPr lang="en-US" altLang="zh-CN"/>
              <a:t>HttpClient</a:t>
            </a:r>
            <a:r>
              <a:rPr lang="zh-CN" altLang="en-US"/>
              <a:t>的支持：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配置连接池：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D731B9-9AB5-48B8-9BDA-A13D1B83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3" y="2574198"/>
            <a:ext cx="10573487" cy="1092607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&lt;!--httpClient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的依赖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&gt;io.github.openfeign&lt;/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&gt;feign-httpclient&lt;/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1FDF09-AF3B-4DA4-8F90-98CE9BC6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2" y="4255587"/>
            <a:ext cx="10573487" cy="1892826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default全局的配置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BASIC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日志级别，BASIC就是基本的请求和响应信息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httpclient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开启feign对HttpClient的支持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200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最大的连接数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max-connections-per-route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50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每个路径的最大连接数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26829"/>
      </p:ext>
    </p:extLst>
  </p:cSld>
  <p:clrMapOvr>
    <a:masterClrMapping/>
  </p:clrMapOvr>
  <p:transition spd="slow">
    <p:push dir="u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的优化：</a:t>
            </a:r>
            <a:endParaRPr lang="en-US" altLang="zh-CN"/>
          </a:p>
          <a:p>
            <a:r>
              <a:rPr lang="zh-CN" altLang="en-US"/>
              <a:t>日志级别尽量用</a:t>
            </a:r>
            <a:r>
              <a:rPr lang="en-US" altLang="zh-CN"/>
              <a:t>basic</a:t>
            </a:r>
          </a:p>
          <a:p>
            <a:r>
              <a:rPr lang="zh-CN" altLang="en-US"/>
              <a:t>使用</a:t>
            </a:r>
            <a:r>
              <a:rPr lang="en-US" altLang="zh-CN"/>
              <a:t>HttpClient</a:t>
            </a:r>
            <a:r>
              <a:rPr lang="zh-CN" altLang="en-US"/>
              <a:t>或</a:t>
            </a:r>
            <a:r>
              <a:rPr lang="en-US" altLang="zh-CN"/>
              <a:t>OKHttp</a:t>
            </a:r>
            <a:r>
              <a:rPr lang="zh-CN" altLang="en-US"/>
              <a:t>代替</a:t>
            </a:r>
            <a:r>
              <a:rPr lang="en-US" altLang="zh-CN"/>
              <a:t>URLConnection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feign-httpClient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配置文件开启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功能，设置连接池参数</a:t>
            </a:r>
            <a:endParaRPr lang="en-US" altLang="zh-CN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069107243"/>
      </p:ext>
    </p:extLst>
  </p:cSld>
  <p:clrMapOvr>
    <a:masterClrMapping/>
  </p:clrMapOvr>
  <p:transition spd="slow">
    <p:push dir="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5999"/>
            <a:ext cx="10698800" cy="3387055"/>
          </a:xfrm>
        </p:spPr>
        <p:txBody>
          <a:bodyPr/>
          <a:lstStyle/>
          <a:p>
            <a:r>
              <a:rPr lang="zh-CN" altLang="en-US"/>
              <a:t>方式一（继承）：给消费者的</a:t>
            </a:r>
            <a:r>
              <a:rPr lang="en-US" altLang="zh-CN"/>
              <a:t>FeignClient</a:t>
            </a:r>
            <a:r>
              <a:rPr lang="zh-CN" altLang="en-US"/>
              <a:t>和提供者的</a:t>
            </a:r>
            <a:r>
              <a:rPr lang="en-US" altLang="zh-CN"/>
              <a:t>controller</a:t>
            </a:r>
            <a:r>
              <a:rPr lang="zh-CN" altLang="en-US"/>
              <a:t>定义统一的父接口作为标准。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服务紧耦合</a:t>
            </a:r>
            <a:endParaRPr lang="en-US" altLang="zh-CN" sz="12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父接口参数列表中的映射不会被继承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2B66AB-8D69-458D-990A-E9D31F5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699949"/>
            <a:ext cx="10324164" cy="92402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2D0133-C000-4572-A045-71D7D666FC3C}"/>
              </a:ext>
            </a:extLst>
          </p:cNvPr>
          <p:cNvSpPr/>
          <p:nvPr/>
        </p:nvSpPr>
        <p:spPr>
          <a:xfrm>
            <a:off x="3703160" y="2123365"/>
            <a:ext cx="4714240" cy="971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UserAPI{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475FF19-6C32-4EA5-8BBF-A99A89FE7B46}"/>
              </a:ext>
            </a:extLst>
          </p:cNvPr>
          <p:cNvSpPr/>
          <p:nvPr/>
        </p:nvSpPr>
        <p:spPr>
          <a:xfrm>
            <a:off x="710880" y="4092169"/>
            <a:ext cx="4500880" cy="825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6E41B8-568E-46D6-9959-E32A896CBC7D}"/>
              </a:ext>
            </a:extLst>
          </p:cNvPr>
          <p:cNvSpPr/>
          <p:nvPr/>
        </p:nvSpPr>
        <p:spPr>
          <a:xfrm>
            <a:off x="6223000" y="4023541"/>
            <a:ext cx="5186680" cy="1432180"/>
          </a:xfrm>
          <a:prstGeom prst="roundRect">
            <a:avLst>
              <a:gd name="adj" fmla="val 95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261173-867A-413F-A7CA-154EED360781}"/>
              </a:ext>
            </a:extLst>
          </p:cNvPr>
          <p:cNvSpPr txBox="1"/>
          <p:nvPr/>
        </p:nvSpPr>
        <p:spPr>
          <a:xfrm>
            <a:off x="6316980" y="4565162"/>
            <a:ext cx="496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200" b="1">
                <a:solidFill>
                  <a:srgbClr val="000080"/>
                </a:solidFill>
                <a:cs typeface="JetBrains Mono" panose="02000009000000000000" pitchFamily="49" charset="0"/>
              </a:rPr>
              <a:t>public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 Long id)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// ...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实现业务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AB04C3-F85D-43A9-AA00-6DE581B168B3}"/>
              </a:ext>
            </a:extLst>
          </p:cNvPr>
          <p:cNvCxnSpPr>
            <a:cxnSpLocks/>
            <a:stCxn id="30" idx="0"/>
            <a:endCxn id="15" idx="2"/>
          </p:cNvCxnSpPr>
          <p:nvPr/>
        </p:nvCxnSpPr>
        <p:spPr>
          <a:xfrm flipV="1">
            <a:off x="2961320" y="3095031"/>
            <a:ext cx="3098960" cy="9971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45E323-9B88-4714-BB05-86A0A7214C5D}"/>
              </a:ext>
            </a:extLst>
          </p:cNvPr>
          <p:cNvCxnSpPr>
            <a:stCxn id="32" idx="0"/>
            <a:endCxn id="15" idx="2"/>
          </p:cNvCxnSpPr>
          <p:nvPr/>
        </p:nvCxnSpPr>
        <p:spPr>
          <a:xfrm flipH="1" flipV="1">
            <a:off x="6060280" y="3095031"/>
            <a:ext cx="2756060" cy="92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32" grpId="0" animBg="1"/>
      <p:bldP spid="3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34765"/>
          </a:xfrm>
        </p:spPr>
        <p:txBody>
          <a:bodyPr/>
          <a:lstStyle/>
          <a:p>
            <a:r>
              <a:rPr lang="zh-CN" altLang="en-US"/>
              <a:t>方式二（抽取）：将</a:t>
            </a:r>
            <a:r>
              <a:rPr lang="en-US" altLang="zh-CN"/>
              <a:t>FeignClient</a:t>
            </a:r>
            <a:r>
              <a:rPr lang="zh-CN" altLang="en-US"/>
              <a:t>抽取为独立模块，并且把接口有关的</a:t>
            </a:r>
            <a:r>
              <a:rPr lang="en-US" altLang="zh-CN"/>
              <a:t>POJO</a:t>
            </a:r>
            <a:r>
              <a:rPr lang="zh-CN" altLang="en-US"/>
              <a:t>、默认的</a:t>
            </a:r>
            <a:r>
              <a:rPr lang="en-US" altLang="zh-CN"/>
              <a:t>Feign</a:t>
            </a:r>
            <a:r>
              <a:rPr lang="zh-CN" altLang="en-US"/>
              <a:t>配置都放到这个模块中，提供给所有消费者使用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872C98-6748-4345-AEE0-2E6CE6B6D4A4}"/>
              </a:ext>
            </a:extLst>
          </p:cNvPr>
          <p:cNvGrpSpPr/>
          <p:nvPr/>
        </p:nvGrpSpPr>
        <p:grpSpPr>
          <a:xfrm>
            <a:off x="8908930" y="3884430"/>
            <a:ext cx="2201662" cy="1177309"/>
            <a:chOff x="7711646" y="3790765"/>
            <a:chExt cx="2201662" cy="11773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4978A7E-7EC4-4C2B-B14D-017D0F0D4903}"/>
                </a:ext>
              </a:extLst>
            </p:cNvPr>
            <p:cNvSpPr/>
            <p:nvPr/>
          </p:nvSpPr>
          <p:spPr>
            <a:xfrm>
              <a:off x="7711646" y="3790765"/>
              <a:ext cx="2201662" cy="11773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</a:rPr>
                <a:t>user-service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A0EA5AD-CD6A-4DBE-AED9-206172F5FD54}"/>
                </a:ext>
              </a:extLst>
            </p:cNvPr>
            <p:cNvSpPr/>
            <p:nvPr/>
          </p:nvSpPr>
          <p:spPr>
            <a:xfrm>
              <a:off x="7929149" y="4278320"/>
              <a:ext cx="1766656" cy="497150"/>
            </a:xfrm>
            <a:prstGeom prst="roundRect">
              <a:avLst>
                <a:gd name="adj" fmla="val 14949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UserController</a:t>
              </a:r>
              <a:endParaRPr lang="zh-CN" altLang="en-US" sz="1400"/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140B80-AEDB-4377-99A7-81C2A1EF0211}"/>
              </a:ext>
            </a:extLst>
          </p:cNvPr>
          <p:cNvSpPr/>
          <p:nvPr/>
        </p:nvSpPr>
        <p:spPr>
          <a:xfrm>
            <a:off x="1111035" y="3036379"/>
            <a:ext cx="2201662" cy="2922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feign-api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52886F-7A49-4A3E-85DD-E038F103375F}"/>
              </a:ext>
            </a:extLst>
          </p:cNvPr>
          <p:cNvSpPr/>
          <p:nvPr/>
        </p:nvSpPr>
        <p:spPr>
          <a:xfrm>
            <a:off x="1328538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A68D08-D07E-40DF-AC16-65DF61428019}"/>
              </a:ext>
            </a:extLst>
          </p:cNvPr>
          <p:cNvSpPr/>
          <p:nvPr/>
        </p:nvSpPr>
        <p:spPr>
          <a:xfrm>
            <a:off x="1328538" y="4716262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DefaultConfig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9EF03-A2A6-44B1-8617-5D32CCEBE72E}"/>
              </a:ext>
            </a:extLst>
          </p:cNvPr>
          <p:cNvSpPr/>
          <p:nvPr/>
        </p:nvSpPr>
        <p:spPr>
          <a:xfrm>
            <a:off x="1328538" y="4167594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F8EADF-0B66-477F-8FC5-5F1068F68CFF}"/>
              </a:ext>
            </a:extLst>
          </p:cNvPr>
          <p:cNvSpPr/>
          <p:nvPr/>
        </p:nvSpPr>
        <p:spPr>
          <a:xfrm>
            <a:off x="4932802" y="3109749"/>
            <a:ext cx="2201662" cy="1033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order-service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A30E2F-8EE8-4C5B-A17C-E4DB9BF1EF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312697" y="3626314"/>
            <a:ext cx="1620105" cy="871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BE4135-A933-4EC1-AA32-A9EA3EA935C6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7134464" y="3626314"/>
            <a:ext cx="1774466" cy="84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0154CBF-C8C4-49AE-92E1-6218BEBA73E2}"/>
              </a:ext>
            </a:extLst>
          </p:cNvPr>
          <p:cNvSpPr txBox="1"/>
          <p:nvPr/>
        </p:nvSpPr>
        <p:spPr>
          <a:xfrm>
            <a:off x="3559670" y="437221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引用依赖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B51505-E96A-44D1-85C3-C65AA3C01107}"/>
              </a:ext>
            </a:extLst>
          </p:cNvPr>
          <p:cNvSpPr txBox="1"/>
          <p:nvPr/>
        </p:nvSpPr>
        <p:spPr>
          <a:xfrm>
            <a:off x="7948916" y="437991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97DDAA-9243-4865-A36F-460996E44E2F}"/>
              </a:ext>
            </a:extLst>
          </p:cNvPr>
          <p:cNvSpPr/>
          <p:nvPr/>
        </p:nvSpPr>
        <p:spPr>
          <a:xfrm>
            <a:off x="4932802" y="4901408"/>
            <a:ext cx="2201662" cy="1015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pay-service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B0E084-E5A2-49B4-A8D3-B7E3E7F4E93A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3312697" y="4497667"/>
            <a:ext cx="1620105" cy="9114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1EEF6E7-BBCF-4420-93CD-DD101032628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7134464" y="4473085"/>
            <a:ext cx="1774466" cy="935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9E1BA28-9D32-4F4A-B29D-E60ABADE1A42}"/>
              </a:ext>
            </a:extLst>
          </p:cNvPr>
          <p:cNvSpPr/>
          <p:nvPr/>
        </p:nvSpPr>
        <p:spPr>
          <a:xfrm>
            <a:off x="5150305" y="5372635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4B48BE2-B9E8-44F8-A732-EC737CAF0852}"/>
              </a:ext>
            </a:extLst>
          </p:cNvPr>
          <p:cNvSpPr/>
          <p:nvPr/>
        </p:nvSpPr>
        <p:spPr>
          <a:xfrm>
            <a:off x="5150305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59D77FE-3B2D-4B77-8B02-B9F4D4FC44EF}"/>
              </a:ext>
            </a:extLst>
          </p:cNvPr>
          <p:cNvSpPr/>
          <p:nvPr/>
        </p:nvSpPr>
        <p:spPr>
          <a:xfrm>
            <a:off x="1328538" y="5264931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5997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31289 0.0127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1393 -0.2467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-1233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8" grpId="0"/>
      <p:bldP spid="29" grpId="0"/>
      <p:bldP spid="36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9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的最佳实践：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让</a:t>
            </a:r>
            <a:r>
              <a:rPr lang="en-US" altLang="zh-CN"/>
              <a:t>controller</a:t>
            </a:r>
            <a:r>
              <a:rPr lang="zh-CN" altLang="en-US"/>
              <a:t>和</a:t>
            </a:r>
            <a:r>
              <a:rPr lang="en-US" altLang="zh-CN"/>
              <a:t>FeignClient</a:t>
            </a:r>
            <a:r>
              <a:rPr lang="zh-CN" altLang="en-US"/>
              <a:t>继承同一接口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FeignClient</a:t>
            </a:r>
            <a:r>
              <a:rPr lang="zh-CN" altLang="en-US"/>
              <a:t>、</a:t>
            </a:r>
            <a:r>
              <a:rPr lang="en-US" altLang="zh-CN"/>
              <a:t>POJO</a:t>
            </a:r>
            <a:r>
              <a:rPr lang="zh-CN" altLang="en-US"/>
              <a:t>、</a:t>
            </a:r>
            <a:r>
              <a:rPr lang="en-US" altLang="zh-CN"/>
              <a:t>Feign</a:t>
            </a:r>
            <a:r>
              <a:rPr lang="zh-CN" altLang="en-US"/>
              <a:t>的默认配置都定义到一个项目中，供所有消费者使用</a:t>
            </a:r>
            <a:endParaRPr lang="en-US" altLang="zh-CN"/>
          </a:p>
          <a:p>
            <a:pPr>
              <a:buAutoNum type="circleNumDbPlain"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2386664908"/>
      </p:ext>
    </p:extLst>
  </p:cSld>
  <p:clrMapOvr>
    <a:masterClrMapping/>
  </p:clrMapOvr>
  <p:transition spd="slow">
    <p:push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</a:t>
            </a:r>
            <a:r>
              <a:rPr lang="en-US" altLang="zh-CN"/>
              <a:t>FeignClient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实现最佳实践方式二的步骤如下：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首先创建一个</a:t>
            </a:r>
            <a:r>
              <a:rPr lang="en-US" altLang="zh-CN"/>
              <a:t>module</a:t>
            </a:r>
            <a:r>
              <a:rPr lang="zh-CN" altLang="en-US"/>
              <a:t>，命名为</a:t>
            </a:r>
            <a:r>
              <a:rPr lang="en-US" altLang="zh-CN"/>
              <a:t>feign-api</a:t>
            </a:r>
            <a:r>
              <a:rPr lang="zh-CN" altLang="en-US"/>
              <a:t>，然后引入</a:t>
            </a:r>
            <a:r>
              <a:rPr lang="en-US" altLang="zh-CN"/>
              <a:t>feign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order-service</a:t>
            </a:r>
            <a:r>
              <a:rPr lang="zh-CN" altLang="en-US"/>
              <a:t>中编写的</a:t>
            </a:r>
            <a:r>
              <a:rPr lang="en-US" altLang="zh-CN"/>
              <a:t>UserClient</a:t>
            </a:r>
            <a:r>
              <a:rPr lang="zh-CN" altLang="en-US"/>
              <a:t>、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DefaultFeignConfiguration</a:t>
            </a:r>
            <a:r>
              <a:rPr lang="zh-CN" altLang="en-US"/>
              <a:t>都复制到</a:t>
            </a:r>
            <a:r>
              <a:rPr lang="en-US" altLang="zh-CN"/>
              <a:t>feign-api</a:t>
            </a:r>
            <a:r>
              <a:rPr lang="zh-CN" altLang="en-US"/>
              <a:t>项目中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中引入</a:t>
            </a:r>
            <a:r>
              <a:rPr lang="en-US" altLang="zh-CN"/>
              <a:t>feign-api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中的所有与上述三个组件有关的</a:t>
            </a:r>
            <a:r>
              <a:rPr lang="en-US" altLang="zh-CN"/>
              <a:t>import</a:t>
            </a:r>
            <a:r>
              <a:rPr lang="zh-CN" altLang="en-US"/>
              <a:t>部分，改成导入</a:t>
            </a:r>
            <a:r>
              <a:rPr lang="en-US" altLang="zh-CN"/>
              <a:t>feign-api</a:t>
            </a:r>
            <a:r>
              <a:rPr lang="zh-CN" altLang="en-US"/>
              <a:t>中的包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重启测试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96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020DD9-34B1-45E2-846C-B6877503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525768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(basePackages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"cn.itcast.feign.clients"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1D36CA-02C0-4691-9829-02356B7A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3819350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(clients = {UserClient.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不同包的</a:t>
            </a:r>
            <a:r>
              <a:rPr lang="en-US" altLang="zh-CN"/>
              <a:t>FeignClient</a:t>
            </a:r>
            <a:r>
              <a:rPr lang="zh-CN" altLang="en-US"/>
              <a:t>的导入有两种方式：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basePackages</a:t>
            </a:r>
            <a:r>
              <a:rPr lang="zh-CN" altLang="en-US" sz="1600"/>
              <a:t>，指定</a:t>
            </a:r>
            <a:r>
              <a:rPr lang="en-US" altLang="zh-CN" sz="1600"/>
              <a:t>FeignClient</a:t>
            </a:r>
            <a:r>
              <a:rPr lang="zh-CN" altLang="en-US" sz="1600"/>
              <a:t>所在的包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clients</a:t>
            </a:r>
            <a:r>
              <a:rPr lang="zh-CN" altLang="en-US" sz="1600"/>
              <a:t>，指定具体</a:t>
            </a:r>
            <a:r>
              <a:rPr lang="en-US" altLang="zh-CN" sz="1600"/>
              <a:t>FeignClient</a:t>
            </a:r>
            <a:r>
              <a:rPr lang="zh-CN" altLang="en-US" sz="1600"/>
              <a:t>的字节码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17543483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4B0443E-2444-47BE-A428-4695D0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4987"/>
              </p:ext>
            </p:ext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187003639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025690965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1632956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3207067732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Dubbo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4731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33626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774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3218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189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Sentinel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6192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ABA4B1B-C316-4344-BF96-B4C092223954}"/>
              </a:ext>
            </a:extLst>
          </p:cNvPr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C59F1-72A5-4B58-BFBF-BAA56DB02AF1}"/>
              </a:ext>
            </a:extLst>
          </p:cNvPr>
          <p:cNvSpPr/>
          <p:nvPr/>
        </p:nvSpPr>
        <p:spPr>
          <a:xfrm>
            <a:off x="4696691" y="2410695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B774EE-79BD-4869-A825-BFB11E0ABDA0}"/>
              </a:ext>
            </a:extLst>
          </p:cNvPr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9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BC03-FFED-4783-B909-1C94FA81C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97EE0-D554-4914-A2CB-9724951B9AA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31736"/>
          </a:xfrm>
        </p:spPr>
        <p:txBody>
          <a:bodyPr/>
          <a:lstStyle/>
          <a:p>
            <a:r>
              <a:rPr lang="zh-CN" altLang="en-US"/>
              <a:t>为什么需要网关</a:t>
            </a:r>
            <a:endParaRPr lang="en-US" altLang="zh-CN"/>
          </a:p>
          <a:p>
            <a:r>
              <a:rPr lang="en-US" altLang="zh-CN"/>
              <a:t>gateway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断言工厂</a:t>
            </a:r>
            <a:endParaRPr lang="en-US" altLang="zh-CN"/>
          </a:p>
          <a:p>
            <a:r>
              <a:rPr lang="zh-CN" altLang="en-US"/>
              <a:t>过滤器工厂</a:t>
            </a:r>
            <a:endParaRPr lang="en-US" altLang="zh-CN"/>
          </a:p>
          <a:p>
            <a:r>
              <a:rPr lang="zh-CN" altLang="en-US"/>
              <a:t>全局过滤器</a:t>
            </a:r>
            <a:endParaRPr lang="en-US" altLang="zh-CN"/>
          </a:p>
          <a:p>
            <a:r>
              <a:rPr lang="zh-CN" altLang="en-US"/>
              <a:t>跨域问题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94DA8-2307-4087-A8AC-A685656BD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2153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7552905" y="2869427"/>
            <a:ext cx="1395632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为什么需要网关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7740019" y="3161749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7740019" y="4236847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10180320" y="321009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10180823" y="427472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8745301" y="3517432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 flipV="1">
            <a:off x="8745301" y="4583676"/>
            <a:ext cx="1435522" cy="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7241216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网关功能：</a:t>
            </a:r>
            <a:endParaRPr kumimoji="1" lang="en-US" altLang="zh-CN"/>
          </a:p>
          <a:p>
            <a:r>
              <a:rPr kumimoji="1" lang="zh-CN" altLang="en-US"/>
              <a:t>身份认证和权限校验</a:t>
            </a:r>
            <a:endParaRPr kumimoji="1" lang="en-US" altLang="zh-CN"/>
          </a:p>
          <a:p>
            <a:r>
              <a:rPr kumimoji="1" lang="zh-CN" altLang="en-US"/>
              <a:t>服务路由、负载均衡</a:t>
            </a:r>
            <a:endParaRPr kumimoji="1" lang="en-US" altLang="zh-CN"/>
          </a:p>
          <a:p>
            <a:r>
              <a:rPr kumimoji="1" lang="zh-CN" altLang="en-US"/>
              <a:t>请求限流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DED6B-8868-4EE6-ACE8-C49C68FE9041}"/>
              </a:ext>
            </a:extLst>
          </p:cNvPr>
          <p:cNvGrpSpPr/>
          <p:nvPr/>
        </p:nvGrpSpPr>
        <p:grpSpPr>
          <a:xfrm>
            <a:off x="6557973" y="1414287"/>
            <a:ext cx="3346583" cy="623158"/>
            <a:chOff x="6683233" y="1414287"/>
            <a:chExt cx="3346583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8256300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DD0A1-4073-487D-A292-4F5E42029EF7}"/>
              </a:ext>
            </a:extLst>
          </p:cNvPr>
          <p:cNvGrpSpPr/>
          <p:nvPr/>
        </p:nvGrpSpPr>
        <p:grpSpPr>
          <a:xfrm>
            <a:off x="7745099" y="5311945"/>
            <a:ext cx="1005282" cy="612998"/>
            <a:chOff x="8768080" y="2839786"/>
            <a:chExt cx="1005282" cy="6129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11CD2-CF27-490B-ADBB-0371A97D05AD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A97CB3E-00B9-46C0-A996-A2B6EA642F44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F75ECE0-DF5B-43BC-858E-66A730BC12E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>
            <a:extLst>
              <a:ext uri="{FF2B5EF4-FFF2-40B4-BE49-F238E27FC236}">
                <a16:creationId xmlns:a16="http://schemas.microsoft.com/office/drawing/2014/main" id="{E13945CE-B0EB-4148-95FE-09E93C304755}"/>
              </a:ext>
            </a:extLst>
          </p:cNvPr>
          <p:cNvSpPr/>
          <p:nvPr/>
        </p:nvSpPr>
        <p:spPr>
          <a:xfrm>
            <a:off x="10180320" y="535604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3BA3743-2088-4016-8889-AE65237EBFA3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750381" y="5664999"/>
            <a:ext cx="1429939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AC0319-8F01-447B-84F4-3A51B96EC9AB}"/>
              </a:ext>
            </a:extLst>
          </p:cNvPr>
          <p:cNvCxnSpPr>
            <a:cxnSpLocks/>
            <a:stCxn id="43" idx="3"/>
            <a:endCxn id="278" idx="1"/>
          </p:cNvCxnSpPr>
          <p:nvPr/>
        </p:nvCxnSpPr>
        <p:spPr>
          <a:xfrm>
            <a:off x="1837504" y="4504456"/>
            <a:ext cx="5715401" cy="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1FC3BDF-8741-4236-8350-6BF68344F810}"/>
              </a:ext>
            </a:extLst>
          </p:cNvPr>
          <p:cNvGrpSpPr/>
          <p:nvPr/>
        </p:nvGrpSpPr>
        <p:grpSpPr>
          <a:xfrm>
            <a:off x="4055120" y="4217178"/>
            <a:ext cx="1292751" cy="664632"/>
            <a:chOff x="8768080" y="2839786"/>
            <a:chExt cx="1005282" cy="61299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ABAD66C-579A-4390-AC1F-3CBE290F3A30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C12BE2F-E408-4623-A020-97752443D43F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EF0DE0E-1E5D-4CA4-834D-6F25E41F22AD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gateway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D184947-390C-49EC-8D2F-37A8547AFC4D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1837504" y="4496167"/>
            <a:ext cx="2217616" cy="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E5BB6D3-6901-429A-9F95-24376ED8C983}"/>
              </a:ext>
            </a:extLst>
          </p:cNvPr>
          <p:cNvCxnSpPr>
            <a:cxnSpLocks/>
            <a:stCxn id="61" idx="3"/>
            <a:endCxn id="232" idx="1"/>
          </p:cNvCxnSpPr>
          <p:nvPr/>
        </p:nvCxnSpPr>
        <p:spPr>
          <a:xfrm flipV="1">
            <a:off x="5186198" y="3419064"/>
            <a:ext cx="2553821" cy="10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4621DA-67C4-47BF-A6DD-9D3A79E3D501}"/>
              </a:ext>
            </a:extLst>
          </p:cNvPr>
          <p:cNvCxnSpPr>
            <a:cxnSpLocks/>
            <a:stCxn id="61" idx="3"/>
            <a:endCxn id="252" idx="1"/>
          </p:cNvCxnSpPr>
          <p:nvPr/>
        </p:nvCxnSpPr>
        <p:spPr>
          <a:xfrm flipV="1">
            <a:off x="5186198" y="4494162"/>
            <a:ext cx="2553821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135681-BED3-453D-9ECA-7CC5B5BF86E9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>
            <a:off x="5186198" y="4496167"/>
            <a:ext cx="2558901" cy="10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5BFDA85F-B687-4C12-86D5-4556AF45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9" y="4073888"/>
            <a:ext cx="868755" cy="86113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97C280-CCBF-4FB4-8105-07AA1A03B41E}"/>
              </a:ext>
            </a:extLst>
          </p:cNvPr>
          <p:cNvCxnSpPr>
            <a:cxnSpLocks/>
            <a:stCxn id="232" idx="2"/>
            <a:endCxn id="252" idx="0"/>
          </p:cNvCxnSpPr>
          <p:nvPr/>
        </p:nvCxnSpPr>
        <p:spPr>
          <a:xfrm>
            <a:off x="8179799" y="3676379"/>
            <a:ext cx="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A2A5EA-E05D-4086-A58A-876FC49B78F2}"/>
              </a:ext>
            </a:extLst>
          </p:cNvPr>
          <p:cNvCxnSpPr>
            <a:cxnSpLocks/>
            <a:stCxn id="252" idx="2"/>
            <a:endCxn id="37" idx="0"/>
          </p:cNvCxnSpPr>
          <p:nvPr/>
        </p:nvCxnSpPr>
        <p:spPr>
          <a:xfrm>
            <a:off x="8179799" y="4751477"/>
            <a:ext cx="508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BA63F6-EFFA-452C-A60C-ED822B0E7389}"/>
              </a:ext>
            </a:extLst>
          </p:cNvPr>
          <p:cNvSpPr txBox="1"/>
          <p:nvPr/>
        </p:nvSpPr>
        <p:spPr>
          <a:xfrm>
            <a:off x="8173951" y="385755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2529705-8914-4AB8-B614-DEEA3AA39FED}"/>
              </a:ext>
            </a:extLst>
          </p:cNvPr>
          <p:cNvSpPr txBox="1"/>
          <p:nvPr/>
        </p:nvSpPr>
        <p:spPr>
          <a:xfrm>
            <a:off x="8203413" y="49369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48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81" grpId="0" animBg="1"/>
      <p:bldP spid="287" grpId="0" animBg="1"/>
      <p:bldP spid="39" grpId="0" animBg="1"/>
      <p:bldP spid="15" grpId="0"/>
      <p:bldP spid="5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528B-CDA3-47A8-838D-A96D1DD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6E135-6C0D-4AB0-A5A5-CF57EB98B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网关的技术实现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CA912-945B-457F-AD74-EDF5145AE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SpringCloud</a:t>
            </a:r>
            <a:r>
              <a:rPr lang="zh-CN" altLang="en-US"/>
              <a:t>中网关的实现包括两种：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gateway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zuul</a:t>
            </a:r>
          </a:p>
          <a:p>
            <a:r>
              <a:rPr lang="en-US" altLang="zh-CN"/>
              <a:t>Zuul</a:t>
            </a:r>
            <a:r>
              <a:rPr lang="zh-CN" altLang="en-US"/>
              <a:t>是基于</a:t>
            </a:r>
            <a:r>
              <a:rPr lang="en-US" altLang="zh-CN"/>
              <a:t>Servlet</a:t>
            </a:r>
            <a:r>
              <a:rPr lang="zh-CN" altLang="en-US"/>
              <a:t>的实现，属于阻塞式编程。而</a:t>
            </a:r>
            <a:r>
              <a:rPr lang="en-US" altLang="zh-CN"/>
              <a:t>SpringCloudGateway</a:t>
            </a:r>
            <a:r>
              <a:rPr lang="zh-CN" altLang="en-US"/>
              <a:t>则是基于</a:t>
            </a:r>
            <a:r>
              <a:rPr lang="en-US" altLang="zh-CN"/>
              <a:t>Spring5</a:t>
            </a:r>
            <a:r>
              <a:rPr lang="zh-CN" altLang="en-US"/>
              <a:t>中提供的</a:t>
            </a:r>
            <a:r>
              <a:rPr lang="en-US" altLang="zh-CN"/>
              <a:t>WebFlux</a:t>
            </a:r>
            <a:r>
              <a:rPr lang="zh-CN" altLang="en-US"/>
              <a:t>，属于响应式编程的实现，具备更好的性能。</a:t>
            </a:r>
          </a:p>
        </p:txBody>
      </p:sp>
    </p:spTree>
    <p:extLst>
      <p:ext uri="{BB962C8B-B14F-4D97-AF65-F5344CB8AC3E}">
        <p14:creationId xmlns:p14="http://schemas.microsoft.com/office/powerpoint/2010/main" val="345376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对用户请求做身份认证、权限校验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将用户请求路由到微服务，并实现负载均衡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对用户请求做限流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0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搭建网关服务的步骤：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创建新的</a:t>
            </a:r>
            <a:r>
              <a:rPr kumimoji="1" lang="en-US" altLang="zh-CN"/>
              <a:t>module</a:t>
            </a:r>
            <a:r>
              <a:rPr kumimoji="1" lang="zh-CN" altLang="en-US"/>
              <a:t>，引入</a:t>
            </a:r>
            <a:r>
              <a:rPr kumimoji="1" lang="en-US" altLang="zh-CN"/>
              <a:t>SpringCloudGateway</a:t>
            </a:r>
            <a:r>
              <a:rPr kumimoji="1" lang="zh-CN" altLang="en-US"/>
              <a:t>的依赖和</a:t>
            </a:r>
            <a:r>
              <a:rPr kumimoji="1" lang="en-US" altLang="zh-CN"/>
              <a:t>nacos</a:t>
            </a:r>
            <a:r>
              <a:rPr kumimoji="1" lang="zh-CN" altLang="en-US"/>
              <a:t>的服务发现依赖：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955A0-A580-448E-AB19-D1E664E6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9" y="2625736"/>
            <a:ext cx="10592261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&lt;!--网关依赖--&gt;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&gt;spring-cloud-starter-gateway&lt;/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&lt;!--nacos服务发现依赖--&gt;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&gt;spring-cloud-starter-alibaba-nacos-discovery&lt;/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/>
              <a:t>编写路由配置及</a:t>
            </a:r>
            <a:r>
              <a:rPr kumimoji="1" lang="en-US" altLang="zh-CN"/>
              <a:t>nacos</a:t>
            </a:r>
            <a:r>
              <a:rPr kumimoji="1" lang="zh-CN" altLang="en-US"/>
              <a:t>地址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D6D909-51E1-484C-82D3-2559C56B41D5}"/>
              </a:ext>
            </a:extLst>
          </p:cNvPr>
          <p:cNvSpPr txBox="1">
            <a:spLocks/>
          </p:cNvSpPr>
          <p:nvPr/>
        </p:nvSpPr>
        <p:spPr>
          <a:xfrm>
            <a:off x="721201" y="2245845"/>
            <a:ext cx="10749598" cy="423623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b="1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port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>
                <a:solidFill>
                  <a:srgbClr val="0000FF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10010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网关端口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gateway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gateway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routes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网关路由配置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id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user-service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路由id，自定义，只要唯一即可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# uri: http://127.0.0.1:8081 # 路由的目标地址 http就是固定地址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uri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lb://userservice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路由的目标地址 lb就是负载均衡，后面跟服务名称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predicates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路由断言，也就是判断请求是否符合路由规则的条件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Path=/user/**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这个是按照路径匹配，只要以/user/开头就符合要求</a:t>
            </a:r>
            <a:endParaRPr kumimoji="1" lang="zh-CN" altLang="en-US" sz="120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3188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D55A582E-33E8-4364-84C7-2BC4CD1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74" y="3793979"/>
            <a:ext cx="991032" cy="99103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6FDD6F-599D-4A1E-A52B-6391F47342DC}"/>
              </a:ext>
            </a:extLst>
          </p:cNvPr>
          <p:cNvSpPr/>
          <p:nvPr/>
        </p:nvSpPr>
        <p:spPr>
          <a:xfrm>
            <a:off x="4227534" y="4040083"/>
            <a:ext cx="1252603" cy="498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Gateway</a:t>
            </a: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4FABFC6-9F33-44AC-B822-0C1EA742C5C9}"/>
              </a:ext>
            </a:extLst>
          </p:cNvPr>
          <p:cNvSpPr/>
          <p:nvPr/>
        </p:nvSpPr>
        <p:spPr>
          <a:xfrm>
            <a:off x="7810863" y="3044377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64ACE95-336A-48C8-8557-B48BCCF9A6A1}"/>
              </a:ext>
            </a:extLst>
          </p:cNvPr>
          <p:cNvSpPr/>
          <p:nvPr/>
        </p:nvSpPr>
        <p:spPr>
          <a:xfrm>
            <a:off x="7810865" y="4040083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12BBA74-F231-4B1A-8F69-1014FE4DEA38}"/>
              </a:ext>
            </a:extLst>
          </p:cNvPr>
          <p:cNvSpPr/>
          <p:nvPr/>
        </p:nvSpPr>
        <p:spPr>
          <a:xfrm>
            <a:off x="7810863" y="5035789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C1293F6-120D-4148-B528-AA5C048A3F46}"/>
              </a:ext>
            </a:extLst>
          </p:cNvPr>
          <p:cNvSpPr/>
          <p:nvPr/>
        </p:nvSpPr>
        <p:spPr>
          <a:xfrm>
            <a:off x="5904936" y="1780893"/>
            <a:ext cx="3576965" cy="51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注册中心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10086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0442BD3-C436-4668-A6CB-045F27DD2B56}"/>
              </a:ext>
            </a:extLst>
          </p:cNvPr>
          <p:cNvCxnSpPr>
            <a:cxnSpLocks/>
            <a:stCxn id="44" idx="3"/>
            <a:endCxn id="48" idx="3"/>
          </p:cNvCxnSpPr>
          <p:nvPr/>
        </p:nvCxnSpPr>
        <p:spPr>
          <a:xfrm flipV="1">
            <a:off x="9006215" y="2039488"/>
            <a:ext cx="475686" cy="1254301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1925763-010F-40AB-B8D3-D7803F406C4F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V="1">
            <a:off x="9006217" y="2039488"/>
            <a:ext cx="475684" cy="2250007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7376CEF2-5C24-4A1F-8FCC-E2EC7DBF1157}"/>
              </a:ext>
            </a:extLst>
          </p:cNvPr>
          <p:cNvCxnSpPr>
            <a:cxnSpLocks/>
            <a:stCxn id="46" idx="3"/>
            <a:endCxn id="48" idx="3"/>
          </p:cNvCxnSpPr>
          <p:nvPr/>
        </p:nvCxnSpPr>
        <p:spPr>
          <a:xfrm flipV="1">
            <a:off x="9006215" y="2039488"/>
            <a:ext cx="475686" cy="3245713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8CAF0F7-176F-4DFE-8C3C-4A9190A0B5CF}"/>
              </a:ext>
            </a:extLst>
          </p:cNvPr>
          <p:cNvSpPr txBox="1"/>
          <p:nvPr/>
        </p:nvSpPr>
        <p:spPr>
          <a:xfrm>
            <a:off x="9768794" y="251784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服务注册</a:t>
            </a:r>
            <a:endParaRPr lang="en-US" altLang="zh-CN" sz="120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和发现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8A19ED-2B44-4B77-AD9F-8FFFABF998A1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1896806" y="4289495"/>
            <a:ext cx="2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2D56A86-9814-4FFC-B4CD-46AD0113923D}"/>
              </a:ext>
            </a:extLst>
          </p:cNvPr>
          <p:cNvSpPr txBox="1"/>
          <p:nvPr/>
        </p:nvSpPr>
        <p:spPr>
          <a:xfrm>
            <a:off x="1803538" y="4376361"/>
            <a:ext cx="263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http://127.0.0.1:10010/user/1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A4EFF8F9-8635-4437-8C81-030D4D6E314B}"/>
              </a:ext>
            </a:extLst>
          </p:cNvPr>
          <p:cNvSpPr/>
          <p:nvPr/>
        </p:nvSpPr>
        <p:spPr>
          <a:xfrm>
            <a:off x="3404784" y="3953821"/>
            <a:ext cx="2636316" cy="884105"/>
          </a:xfrm>
          <a:prstGeom prst="wedgeRoundRectCallout">
            <a:avLst>
              <a:gd name="adj1" fmla="val 33803"/>
              <a:gd name="adj2" fmla="val -1288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routes:</a:t>
            </a:r>
          </a:p>
          <a:p>
            <a:pPr marL="171450" indent="-171450">
              <a:buFontTx/>
              <a:buChar char="-"/>
            </a:pP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lb:/userservice</a:t>
            </a:r>
          </a:p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/order/**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lb:/orderservice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2B2D073-0D93-40AA-973E-AA3655BBFBC7}"/>
              </a:ext>
            </a:extLst>
          </p:cNvPr>
          <p:cNvCxnSpPr>
            <a:stCxn id="48" idx="1"/>
            <a:endCxn id="4" idx="0"/>
          </p:cNvCxnSpPr>
          <p:nvPr/>
        </p:nvCxnSpPr>
        <p:spPr>
          <a:xfrm rot="10800000" flipV="1">
            <a:off x="4853836" y="2039487"/>
            <a:ext cx="1051100" cy="2000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5208D40-B783-4171-8C5D-BEFF1764CA37}"/>
              </a:ext>
            </a:extLst>
          </p:cNvPr>
          <p:cNvSpPr txBox="1"/>
          <p:nvPr/>
        </p:nvSpPr>
        <p:spPr>
          <a:xfrm>
            <a:off x="2881040" y="5009151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路由规则判断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07036AE-6C34-44D3-9BDD-C7DF0BDBBDA9}"/>
              </a:ext>
            </a:extLst>
          </p:cNvPr>
          <p:cNvSpPr txBox="1"/>
          <p:nvPr/>
        </p:nvSpPr>
        <p:spPr>
          <a:xfrm>
            <a:off x="4940572" y="2847645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2C7732E-780D-4307-9F28-A8E03A7818CE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5480137" y="4289495"/>
            <a:ext cx="233072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E73EF09-304C-41B0-AC5D-774E55F11F8E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5480137" y="3293789"/>
            <a:ext cx="2330726" cy="9957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0C8891A-29C2-49DD-97EC-3E36855A591C}"/>
              </a:ext>
            </a:extLst>
          </p:cNvPr>
          <p:cNvSpPr txBox="1"/>
          <p:nvPr/>
        </p:nvSpPr>
        <p:spPr>
          <a:xfrm>
            <a:off x="5779145" y="407072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负载均衡，发送请求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5A9B2A2-8171-4D8A-9E9C-71AFA46D8E0D}"/>
              </a:ext>
            </a:extLst>
          </p:cNvPr>
          <p:cNvSpPr txBox="1"/>
          <p:nvPr/>
        </p:nvSpPr>
        <p:spPr>
          <a:xfrm>
            <a:off x="5507931" y="4369762"/>
            <a:ext cx="242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http://127.0.0.1:8082/user/1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2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7552 0.1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46" grpId="0" animBg="1"/>
      <p:bldP spid="48" grpId="0" animBg="1"/>
      <p:bldP spid="11" grpId="0"/>
      <p:bldP spid="71" grpId="0"/>
      <p:bldP spid="29" grpId="0" animBg="1"/>
      <p:bldP spid="29" grpId="1" animBg="1"/>
      <p:bldP spid="76" grpId="0"/>
      <p:bldP spid="78" grpId="0"/>
      <p:bldP spid="228" grpId="0"/>
      <p:bldP spid="84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网关搭建步骤：</a:t>
            </a:r>
            <a:endParaRPr lang="en-US" altLang="zh-CN"/>
          </a:p>
          <a:p>
            <a:r>
              <a:rPr lang="zh-CN" altLang="en-US" sz="1400"/>
              <a:t>创建项目，引入</a:t>
            </a:r>
            <a:r>
              <a:rPr lang="en-US" altLang="zh-CN" sz="1400"/>
              <a:t>nacos</a:t>
            </a:r>
            <a:r>
              <a:rPr lang="zh-CN" altLang="en-US" sz="1400"/>
              <a:t>服务发现和</a:t>
            </a:r>
            <a:r>
              <a:rPr lang="en-US" altLang="zh-CN" sz="1400"/>
              <a:t>gateway</a:t>
            </a:r>
            <a:r>
              <a:rPr lang="zh-CN" altLang="en-US" sz="1400"/>
              <a:t>依赖</a:t>
            </a:r>
            <a:endParaRPr lang="en-US" altLang="zh-CN" sz="1400"/>
          </a:p>
          <a:p>
            <a:r>
              <a:rPr lang="zh-CN" altLang="en-US" sz="1400"/>
              <a:t>配置</a:t>
            </a:r>
            <a:r>
              <a:rPr lang="en-US" altLang="zh-CN" sz="1400"/>
              <a:t>application.yml</a:t>
            </a:r>
            <a:r>
              <a:rPr lang="zh-CN" altLang="en-US" sz="1400"/>
              <a:t>，包括服务基本信息、</a:t>
            </a:r>
            <a:r>
              <a:rPr lang="en-US" altLang="zh-CN" sz="1400"/>
              <a:t>nacos</a:t>
            </a:r>
            <a:r>
              <a:rPr lang="zh-CN" altLang="en-US" sz="1400"/>
              <a:t>地址、路由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路由配置包括：</a:t>
            </a:r>
            <a:endParaRPr lang="en-US" altLang="zh-CN"/>
          </a:p>
          <a:p>
            <a:r>
              <a:rPr lang="zh-CN" altLang="en-US" sz="1400"/>
              <a:t>路由</a:t>
            </a:r>
            <a:r>
              <a:rPr lang="en-US" altLang="zh-CN" sz="1400"/>
              <a:t>id</a:t>
            </a:r>
            <a:r>
              <a:rPr lang="zh-CN" altLang="en-US" sz="1400"/>
              <a:t>：路由的唯一标示</a:t>
            </a:r>
            <a:endParaRPr lang="en-US" altLang="zh-CN" sz="1400"/>
          </a:p>
          <a:p>
            <a:r>
              <a:rPr lang="zh-CN" altLang="en-US" sz="1400"/>
              <a:t>路由目标（</a:t>
            </a:r>
            <a:r>
              <a:rPr lang="en-US" altLang="zh-CN" sz="1400"/>
              <a:t>uri</a:t>
            </a:r>
            <a:r>
              <a:rPr lang="zh-CN" altLang="en-US" sz="1400"/>
              <a:t>）：路由的目标地址，</a:t>
            </a:r>
            <a:r>
              <a:rPr lang="en-US" altLang="zh-CN" sz="1400"/>
              <a:t>http</a:t>
            </a:r>
            <a:r>
              <a:rPr lang="zh-CN" altLang="en-US" sz="1400"/>
              <a:t>代表固定地址，</a:t>
            </a:r>
            <a:r>
              <a:rPr lang="en-US" altLang="zh-CN" sz="1400"/>
              <a:t>lb</a:t>
            </a:r>
            <a:r>
              <a:rPr lang="zh-CN" altLang="en-US" sz="1400"/>
              <a:t>代表根据服务名负载均衡</a:t>
            </a:r>
            <a:endParaRPr lang="en-US" altLang="zh-CN" sz="1400"/>
          </a:p>
          <a:p>
            <a:r>
              <a:rPr lang="zh-CN" altLang="en-US" sz="1400"/>
              <a:t>路由断言（</a:t>
            </a:r>
            <a:r>
              <a:rPr lang="en-US" altLang="zh-CN" sz="1400"/>
              <a:t>predicates</a:t>
            </a:r>
            <a:r>
              <a:rPr lang="zh-CN" altLang="en-US" sz="1400"/>
              <a:t>）：判断路由的规则，</a:t>
            </a:r>
            <a:endParaRPr lang="en-US" altLang="zh-CN" sz="1400"/>
          </a:p>
          <a:p>
            <a:r>
              <a:rPr lang="zh-CN" altLang="en-US" sz="1400"/>
              <a:t>路由过滤器（</a:t>
            </a:r>
            <a:r>
              <a:rPr lang="en-US" altLang="zh-CN" sz="1400"/>
              <a:t>filters</a:t>
            </a:r>
            <a:r>
              <a:rPr lang="zh-CN" altLang="en-US" sz="1400"/>
              <a:t>）：对请求或响应做处理</a:t>
            </a: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搭建网关服务</a:t>
            </a:r>
          </a:p>
        </p:txBody>
      </p:sp>
    </p:spTree>
    <p:extLst>
      <p:ext uri="{BB962C8B-B14F-4D97-AF65-F5344CB8AC3E}">
        <p14:creationId xmlns:p14="http://schemas.microsoft.com/office/powerpoint/2010/main" val="147425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网关路由可以配置的内容包括：</a:t>
            </a:r>
            <a:endParaRPr kumimoji="1" lang="en-US" altLang="zh-CN"/>
          </a:p>
          <a:p>
            <a:r>
              <a:rPr kumimoji="1" lang="zh-CN" altLang="en-US"/>
              <a:t>路由</a:t>
            </a:r>
            <a:r>
              <a:rPr kumimoji="1" lang="en-US" altLang="zh-CN"/>
              <a:t>id</a:t>
            </a:r>
            <a:r>
              <a:rPr kumimoji="1" lang="zh-CN" altLang="en-US"/>
              <a:t>：路由唯一标示</a:t>
            </a:r>
            <a:endParaRPr kumimoji="1" lang="en-US" altLang="zh-CN"/>
          </a:p>
          <a:p>
            <a:r>
              <a:rPr kumimoji="1" lang="en-US" altLang="zh-CN"/>
              <a:t>uri</a:t>
            </a:r>
            <a:r>
              <a:rPr kumimoji="1" lang="zh-CN" altLang="en-US"/>
              <a:t>：路由目的地，支持</a:t>
            </a:r>
            <a:r>
              <a:rPr kumimoji="1" lang="en-US" altLang="zh-CN"/>
              <a:t>lb</a:t>
            </a:r>
            <a:r>
              <a:rPr kumimoji="1" lang="zh-CN" altLang="en-US"/>
              <a:t>和</a:t>
            </a:r>
            <a:r>
              <a:rPr kumimoji="1" lang="en-US" altLang="zh-CN"/>
              <a:t>http</a:t>
            </a:r>
            <a:r>
              <a:rPr kumimoji="1" lang="zh-CN" altLang="en-US"/>
              <a:t>两种</a:t>
            </a:r>
            <a:endParaRPr kumimoji="1" lang="en-US" altLang="zh-CN"/>
          </a:p>
          <a:p>
            <a:r>
              <a:rPr kumimoji="1" lang="en-US" altLang="zh-CN">
                <a:solidFill>
                  <a:srgbClr val="AD2B26"/>
                </a:solidFill>
              </a:rPr>
              <a:t>predicates</a:t>
            </a:r>
            <a:r>
              <a:rPr kumimoji="1" lang="zh-CN" altLang="en-US">
                <a:solidFill>
                  <a:srgbClr val="AD2B26"/>
                </a:solidFill>
              </a:rPr>
              <a:t>：路由断言，判断请求是否符合要求，符合则转发到路由目的地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/>
              <a:t>filters</a:t>
            </a:r>
            <a:r>
              <a:rPr kumimoji="1" lang="zh-CN" altLang="en-US"/>
              <a:t>：路由过滤器，处理请求或响应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96041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r>
              <a:rPr kumimoji="1" lang="zh-CN" altLang="en-US"/>
              <a:t>我们在配置文件中写的断言规则只是字符串，这些字符串会被</a:t>
            </a:r>
            <a:r>
              <a:rPr kumimoji="1" lang="en-US" altLang="zh-CN"/>
              <a:t>Predicate Factory</a:t>
            </a:r>
            <a:r>
              <a:rPr kumimoji="1" lang="zh-CN" altLang="en-US"/>
              <a:t>读取并处理，转变为路由判断的条件</a:t>
            </a:r>
            <a:endParaRPr kumimoji="1" lang="en-US" altLang="zh-CN"/>
          </a:p>
          <a:p>
            <a:r>
              <a:rPr kumimoji="1" lang="zh-CN" altLang="en-US"/>
              <a:t>例如</a:t>
            </a:r>
            <a:r>
              <a:rPr kumimoji="1" lang="en-US" altLang="zh-CN"/>
              <a:t>Path=/user/**</a:t>
            </a:r>
            <a:r>
              <a:rPr kumimoji="1" lang="zh-CN" altLang="en-US"/>
              <a:t>是按照路径匹配，这个规则是由</a:t>
            </a:r>
            <a:r>
              <a:rPr kumimoji="1" lang="en-US" altLang="zh-CN"/>
              <a:t>org.springframework.cloud.gateway.handler.predicate.PathRoutePredicateFactory</a:t>
            </a:r>
            <a:r>
              <a:rPr kumimoji="1" lang="zh-CN" altLang="en-US"/>
              <a:t>类来处理的</a:t>
            </a:r>
            <a:endParaRPr kumimoji="1" lang="en-US" altLang="zh-CN"/>
          </a:p>
          <a:p>
            <a:r>
              <a:rPr kumimoji="1" lang="zh-CN" altLang="en-US"/>
              <a:t>像这样的断言工厂在</a:t>
            </a:r>
            <a:r>
              <a:rPr kumimoji="1" lang="en-US" altLang="zh-CN"/>
              <a:t>SpringCloudGateway</a:t>
            </a:r>
            <a:r>
              <a:rPr kumimoji="1" lang="zh-CN" altLang="en-US"/>
              <a:t>还有十几个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8707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>
            <a:extLst>
              <a:ext uri="{FF2B5EF4-FFF2-40B4-BE49-F238E27FC236}">
                <a16:creationId xmlns:a16="http://schemas.microsoft.com/office/drawing/2014/main" id="{ED1E1DB6-B09A-4F12-A2A2-6EC6C6FFD17B}"/>
              </a:ext>
            </a:extLst>
          </p:cNvPr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>
            <a:extLst>
              <a:ext uri="{FF2B5EF4-FFF2-40B4-BE49-F238E27FC236}">
                <a16:creationId xmlns:a16="http://schemas.microsoft.com/office/drawing/2014/main" id="{F0C90F27-A62D-48E2-94EC-2CD806FC854A}"/>
              </a:ext>
            </a:extLst>
          </p:cNvPr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>
            <a:extLst>
              <a:ext uri="{FF2B5EF4-FFF2-40B4-BE49-F238E27FC236}">
                <a16:creationId xmlns:a16="http://schemas.microsoft.com/office/drawing/2014/main" id="{AB60FF57-5C56-4FE7-890B-9EFB97EA1700}"/>
              </a:ext>
            </a:extLst>
          </p:cNvPr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>
            <a:extLst>
              <a:ext uri="{FF2B5EF4-FFF2-40B4-BE49-F238E27FC236}">
                <a16:creationId xmlns:a16="http://schemas.microsoft.com/office/drawing/2014/main" id="{18A6A184-1644-40C3-A45A-2AC1B89ECC71}"/>
              </a:ext>
            </a:extLst>
          </p:cNvPr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>
            <a:extLst>
              <a:ext uri="{FF2B5EF4-FFF2-40B4-BE49-F238E27FC236}">
                <a16:creationId xmlns:a16="http://schemas.microsoft.com/office/drawing/2014/main" id="{EF0BEAC3-1B48-442C-8562-854A5479F6AB}"/>
              </a:ext>
            </a:extLst>
          </p:cNvPr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>
            <a:extLst>
              <a:ext uri="{FF2B5EF4-FFF2-40B4-BE49-F238E27FC236}">
                <a16:creationId xmlns:a16="http://schemas.microsoft.com/office/drawing/2014/main" id="{D42F32E1-114B-4078-B778-6C17CAB5FCEB}"/>
              </a:ext>
            </a:extLst>
          </p:cNvPr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>
            <a:extLst>
              <a:ext uri="{FF2B5EF4-FFF2-40B4-BE49-F238E27FC236}">
                <a16:creationId xmlns:a16="http://schemas.microsoft.com/office/drawing/2014/main" id="{B4A8B302-7AAF-4393-8FE9-AC1C3DCF3FE7}"/>
              </a:ext>
            </a:extLst>
          </p:cNvPr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>
            <a:extLst>
              <a:ext uri="{FF2B5EF4-FFF2-40B4-BE49-F238E27FC236}">
                <a16:creationId xmlns:a16="http://schemas.microsoft.com/office/drawing/2014/main" id="{2F780B96-97DB-49C2-A6AE-B332B50B7ABD}"/>
              </a:ext>
            </a:extLst>
          </p:cNvPr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EC853F-F233-4607-A979-6E86EB029B36}"/>
              </a:ext>
            </a:extLst>
          </p:cNvPr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13C7E-2DC7-4BFD-94F2-2AF5C7B624F3}"/>
              </a:ext>
            </a:extLst>
          </p:cNvPr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BBB4C6-ABEB-4DBA-B3E6-5E85DCE9C391}"/>
              </a:ext>
            </a:extLst>
          </p:cNvPr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9648C-AE70-41C8-84AC-FD8A0E7B431F}"/>
              </a:ext>
            </a:extLst>
          </p:cNvPr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CEF6C5-A888-4806-A39C-F3C4436A72A8}"/>
              </a:ext>
            </a:extLst>
          </p:cNvPr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939E2C-2813-48D3-860D-68544B502EF0}"/>
              </a:ext>
            </a:extLst>
          </p:cNvPr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43171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Spring</a:t>
            </a:r>
            <a:r>
              <a:rPr kumimoji="1" lang="zh-CN" altLang="en-US"/>
              <a:t>提供了</a:t>
            </a:r>
            <a:r>
              <a:rPr kumimoji="1" lang="en-US" altLang="zh-CN"/>
              <a:t>11</a:t>
            </a:r>
            <a:r>
              <a:rPr kumimoji="1" lang="zh-CN" altLang="en-US"/>
              <a:t>种基本的</a:t>
            </a:r>
            <a:r>
              <a:rPr kumimoji="1" lang="en-US" altLang="zh-CN"/>
              <a:t>Predicate</a:t>
            </a:r>
            <a:r>
              <a:rPr kumimoji="1" lang="zh-CN" altLang="en-US"/>
              <a:t>工厂：</a:t>
            </a:r>
            <a:endParaRPr kumimoji="1" lang="en-US" altLang="zh-CN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0DB2487-0184-4D45-B45C-E9A363825534}"/>
              </a:ext>
            </a:extLst>
          </p:cNvPr>
          <p:cNvGraphicFramePr>
            <a:graphicFrameLocks noGrp="1"/>
          </p:cNvGraphicFramePr>
          <p:nvPr/>
        </p:nvGraphicFramePr>
        <p:xfrm>
          <a:off x="731520" y="2120203"/>
          <a:ext cx="10021361" cy="4312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62">
                  <a:extLst>
                    <a:ext uri="{9D8B030D-6E8A-4147-A177-3AD203B41FA5}">
                      <a16:colId xmlns:a16="http://schemas.microsoft.com/office/drawing/2014/main" val="3565621924"/>
                    </a:ext>
                  </a:extLst>
                </a:gridCol>
                <a:gridCol w="2974694">
                  <a:extLst>
                    <a:ext uri="{9D8B030D-6E8A-4147-A177-3AD203B41FA5}">
                      <a16:colId xmlns:a16="http://schemas.microsoft.com/office/drawing/2014/main" val="1399606027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2080543905"/>
                    </a:ext>
                  </a:extLst>
                </a:gridCol>
              </a:tblGrid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5144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After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是某个时间点后的请求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After=2037-01-20T17:42:47.789-07:00[America/Denver]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4288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Before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Before=2031-04-13T15:14:47.433+08:00[Asia/Shanghai]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88921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是某两个时间点之前的请求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Between=2037-01-20T17:42:47.789-07:00[America/Denver], 2037-01-21T17:42:47.789-07:00[America/Denver]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9996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Cookie=chocolate, ch.p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2022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Header=X-Request-Id, \d+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987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请求必须是访问某个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（域名）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Host=**.somehost.org,**.anotherhost.org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22345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请求方式必须是指定方式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Method=GET,POST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9182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Path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请求路径必须符合指定规则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Path=/red/{segment},/blue/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19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Query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请求参数必须包含指定参数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Query=name, Jack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</a:t>
                      </a: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80947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RemoteAddr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请求者的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必须是指定范围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6140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权重处理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75924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PredicateFactory</a:t>
            </a:r>
            <a:r>
              <a:rPr lang="zh-CN" altLang="en-US"/>
              <a:t>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读取用户定义的断言条件，对请求做出判断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Path=/user/**</a:t>
            </a:r>
            <a:r>
              <a:rPr lang="zh-CN" altLang="en-US"/>
              <a:t>是什么含义？</a:t>
            </a:r>
            <a:endParaRPr lang="en-US" altLang="zh-CN"/>
          </a:p>
          <a:p>
            <a:pPr marL="26668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路径是以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开头的就认为是符合的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路由断言工厂</a:t>
            </a:r>
          </a:p>
        </p:txBody>
      </p:sp>
    </p:spTree>
    <p:extLst>
      <p:ext uri="{BB962C8B-B14F-4D97-AF65-F5344CB8AC3E}">
        <p14:creationId xmlns:p14="http://schemas.microsoft.com/office/powerpoint/2010/main" val="147788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路由过滤器 </a:t>
            </a:r>
            <a:r>
              <a:rPr lang="en-US" altLang="zh-CN"/>
              <a:t>GatewayFilter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651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GatewayFilter</a:t>
            </a:r>
            <a:r>
              <a:rPr kumimoji="1" lang="zh-CN" altLang="en-US"/>
              <a:t>是网关中提供的一种过滤器，可以对进入网关的请求和微服务返回的响应做处理：</a:t>
            </a:r>
            <a:endParaRPr kumimoji="1" lang="en-US" alt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7C2E49-1553-4859-BA7E-6ED7D5BB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7" y="3947178"/>
            <a:ext cx="665480" cy="66548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3F4727-BA56-44FD-B0BF-B08F72FA73C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F6B6D1-BB8A-4B62-86A2-279AD6F46315}"/>
              </a:ext>
            </a:extLst>
          </p:cNvPr>
          <p:cNvGrpSpPr/>
          <p:nvPr/>
        </p:nvGrpSpPr>
        <p:grpSpPr>
          <a:xfrm>
            <a:off x="10157818" y="2928736"/>
            <a:ext cx="1005282" cy="612998"/>
            <a:chOff x="8768080" y="2839786"/>
            <a:chExt cx="1005282" cy="61299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41B5D12-057B-48ED-8608-56AEBBA69DF2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4ECEBD7-FF7B-49A4-B7CD-004C964FC1E7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4D6DB46-CF5A-4786-93FE-4D85AD5E7ECA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DC022F-AC87-4D92-BD43-7E51AC27A431}"/>
              </a:ext>
            </a:extLst>
          </p:cNvPr>
          <p:cNvGrpSpPr/>
          <p:nvPr/>
        </p:nvGrpSpPr>
        <p:grpSpPr>
          <a:xfrm>
            <a:off x="10157818" y="4022603"/>
            <a:ext cx="1005282" cy="612998"/>
            <a:chOff x="8768080" y="2839786"/>
            <a:chExt cx="1005282" cy="61299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6DE6C91-C180-43A3-8AB6-A5BA4AC2577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D8AB3BF-5C68-4604-A6E7-35A33CA3B12C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29E5AD-EF40-49E5-B41E-548FDD23AE6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86E815-FDEA-4C3C-9C75-3FE3F671DCD2}"/>
              </a:ext>
            </a:extLst>
          </p:cNvPr>
          <p:cNvGrpSpPr/>
          <p:nvPr/>
        </p:nvGrpSpPr>
        <p:grpSpPr>
          <a:xfrm>
            <a:off x="10157818" y="5116469"/>
            <a:ext cx="1005282" cy="612998"/>
            <a:chOff x="8768080" y="2839786"/>
            <a:chExt cx="1005282" cy="61299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3A0AB4A-0266-46A1-B194-7687A07FC05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6FB47F6-9D32-4C6B-B4B7-27CCDF09A219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41DAA72-7B02-4E3F-A010-50BDFCE11373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3D31EE-56D0-4ED7-A90C-EBF0946C067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671707" y="4279918"/>
            <a:ext cx="1966723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2E7A97-3076-422E-9FA7-BC6EF25C1F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732910" y="3186051"/>
            <a:ext cx="2424908" cy="10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59A10CB-D384-4BB4-9F2F-2A459493EA9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732910" y="4279918"/>
            <a:ext cx="2424908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E16EE6-2ABB-46B1-9213-4608A708F06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32910" y="4282159"/>
            <a:ext cx="2424908" cy="109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0AE256-605B-4D76-82EA-2EFAC015EFE7}"/>
              </a:ext>
            </a:extLst>
          </p:cNvPr>
          <p:cNvSpPr/>
          <p:nvPr/>
        </p:nvSpPr>
        <p:spPr>
          <a:xfrm>
            <a:off x="4284032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路由</a:t>
            </a:r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6348D84-D168-41AF-BFD3-13FF7D559B6A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3638430" y="4279408"/>
            <a:ext cx="645602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4BC9770-9FD3-47BB-831A-0A07D6DEA194}"/>
              </a:ext>
            </a:extLst>
          </p:cNvPr>
          <p:cNvSpPr/>
          <p:nvPr/>
        </p:nvSpPr>
        <p:spPr>
          <a:xfrm>
            <a:off x="5333541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DB285456-1D74-4E18-BEBF-D02F149EB4ED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4642243" y="4279408"/>
            <a:ext cx="656601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BE0257C-BBE4-42F2-A39A-99E80B507353}"/>
              </a:ext>
            </a:extLst>
          </p:cNvPr>
          <p:cNvSpPr/>
          <p:nvPr/>
        </p:nvSpPr>
        <p:spPr>
          <a:xfrm>
            <a:off x="6126954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36DDF8F-3894-4E36-A584-30E31FB43D23}"/>
              </a:ext>
            </a:extLst>
          </p:cNvPr>
          <p:cNvSpPr/>
          <p:nvPr/>
        </p:nvSpPr>
        <p:spPr>
          <a:xfrm>
            <a:off x="6920367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AA6F9B05-F6F4-4E05-997B-DA5609ACB8F7}"/>
              </a:ext>
            </a:extLst>
          </p:cNvPr>
          <p:cNvCxnSpPr/>
          <p:nvPr/>
        </p:nvCxnSpPr>
        <p:spPr>
          <a:xfrm>
            <a:off x="5685670" y="481531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B561290-59EC-48A8-A3A3-0BD9D16E947C}"/>
              </a:ext>
            </a:extLst>
          </p:cNvPr>
          <p:cNvCxnSpPr/>
          <p:nvPr/>
        </p:nvCxnSpPr>
        <p:spPr>
          <a:xfrm>
            <a:off x="6479083" y="482063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489F65-F72C-41D6-937F-598A70CA19DB}"/>
              </a:ext>
            </a:extLst>
          </p:cNvPr>
          <p:cNvCxnSpPr>
            <a:cxnSpLocks/>
          </p:cNvCxnSpPr>
          <p:nvPr/>
        </p:nvCxnSpPr>
        <p:spPr>
          <a:xfrm flipV="1">
            <a:off x="7278578" y="4269633"/>
            <a:ext cx="454332" cy="54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8911055-C177-4A64-AC68-A6C62F3F2672}"/>
              </a:ext>
            </a:extLst>
          </p:cNvPr>
          <p:cNvCxnSpPr>
            <a:cxnSpLocks/>
          </p:cNvCxnSpPr>
          <p:nvPr/>
        </p:nvCxnSpPr>
        <p:spPr>
          <a:xfrm flipH="1" flipV="1">
            <a:off x="7278578" y="3721579"/>
            <a:ext cx="454332" cy="5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974F0A3F-2851-4BBF-9CC1-8BBF284A8883}"/>
              </a:ext>
            </a:extLst>
          </p:cNvPr>
          <p:cNvCxnSpPr/>
          <p:nvPr/>
        </p:nvCxnSpPr>
        <p:spPr>
          <a:xfrm flipH="1">
            <a:off x="6479083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2B2FA9-AD4B-4C37-8F52-75A84E01A54A}"/>
              </a:ext>
            </a:extLst>
          </p:cNvPr>
          <p:cNvCxnSpPr/>
          <p:nvPr/>
        </p:nvCxnSpPr>
        <p:spPr>
          <a:xfrm flipH="1">
            <a:off x="5685670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B836B4F-B9C3-4E00-9A0F-4340C7A3CB24}"/>
              </a:ext>
            </a:extLst>
          </p:cNvPr>
          <p:cNvCxnSpPr>
            <a:cxnSpLocks/>
            <a:endCxn id="256" idx="3"/>
          </p:cNvCxnSpPr>
          <p:nvPr/>
        </p:nvCxnSpPr>
        <p:spPr>
          <a:xfrm flipH="1">
            <a:off x="4642243" y="3735454"/>
            <a:ext cx="691298" cy="5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2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" grpId="0" animBg="1"/>
      <p:bldP spid="44" grpId="0" animBg="1"/>
      <p:bldP spid="51" grpId="0" animBg="1"/>
      <p:bldP spid="5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Spring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提供了</a:t>
            </a: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31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种不同的路由过滤器工厂。例如：</a:t>
            </a:r>
            <a:endParaRPr kumimoji="1" lang="en-US" altLang="zh-CN">
              <a:solidFill>
                <a:schemeClr val="dk1">
                  <a:lumMod val="100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717E0A5-A551-43F2-8D23-A9EB3B03CCD9}"/>
              </a:ext>
            </a:extLst>
          </p:cNvPr>
          <p:cNvGraphicFramePr>
            <a:graphicFrameLocks noGrp="1"/>
          </p:cNvGraphicFramePr>
          <p:nvPr/>
        </p:nvGraphicFramePr>
        <p:xfrm>
          <a:off x="731521" y="2497158"/>
          <a:ext cx="10749598" cy="3709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188">
                  <a:extLst>
                    <a:ext uri="{9D8B030D-6E8A-4147-A177-3AD203B41FA5}">
                      <a16:colId xmlns:a16="http://schemas.microsoft.com/office/drawing/2014/main" val="2062818906"/>
                    </a:ext>
                  </a:extLst>
                </a:gridCol>
                <a:gridCol w="7389410">
                  <a:extLst>
                    <a:ext uri="{9D8B030D-6E8A-4147-A177-3AD203B41FA5}">
                      <a16:colId xmlns:a16="http://schemas.microsoft.com/office/drawing/2014/main" val="873154339"/>
                    </a:ext>
                  </a:extLst>
                </a:gridCol>
              </a:tblGrid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87931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给当前请求添加一个请求头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75126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移除请求中的一个请求头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72148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给响应结果中添加一个响应头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623125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从响应结果中移除有一个响应头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32209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RequestRateLimiter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限制请求的流量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14752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44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33095"/>
      </p:ext>
    </p:extLst>
  </p:cSld>
  <p:clrMapOvr>
    <a:masterClrMapping/>
  </p:clrMapOvr>
  <p:transition spd="slow">
    <p:push dir="u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411D-3966-477A-874C-0F07640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441C-AA29-47B1-B27E-18338D383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22389-8C32-48D3-8000-81A9FC101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的请求添加一个请求头：</a:t>
            </a:r>
            <a:r>
              <a:rPr lang="en-US" altLang="zh-CN"/>
              <a:t>Truth=itcast is freaking awesome!</a:t>
            </a:r>
          </a:p>
          <a:p>
            <a:endParaRPr lang="en-US" altLang="zh-CN"/>
          </a:p>
          <a:p>
            <a:r>
              <a:rPr lang="zh-CN" altLang="en-US"/>
              <a:t>实现方式：在</a:t>
            </a:r>
            <a:r>
              <a:rPr lang="en-US" altLang="zh-CN"/>
              <a:t>gateway</a:t>
            </a:r>
            <a:r>
              <a:rPr lang="zh-CN" altLang="en-US"/>
              <a:t>中修改</a:t>
            </a:r>
            <a:r>
              <a:rPr lang="en-US" altLang="zh-CN"/>
              <a:t>application.yml</a:t>
            </a:r>
            <a:r>
              <a:rPr lang="zh-CN" altLang="en-US"/>
              <a:t>文件，给</a:t>
            </a:r>
            <a:r>
              <a:rPr lang="en-US" altLang="zh-CN"/>
              <a:t>userservice</a:t>
            </a:r>
            <a:r>
              <a:rPr lang="zh-CN" altLang="en-US"/>
              <a:t>的路由添加过滤器：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DEFA3-59F9-478F-993B-6573AA50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092" y="3043927"/>
            <a:ext cx="7760458" cy="24822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Path=/user/**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过滤器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5291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默认过滤器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如果要对所有的路由都生效，则可以将过滤器工厂写到</a:t>
            </a:r>
            <a:r>
              <a:rPr kumimoji="1" lang="en-US" altLang="zh-CN"/>
              <a:t>default</a:t>
            </a:r>
            <a:r>
              <a:rPr kumimoji="1" lang="zh-CN" altLang="en-US"/>
              <a:t>下。格式如下：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DCF87-02F6-42B0-A687-36DBE768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50134"/>
            <a:ext cx="10728958" cy="439844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gateway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Path=/user/**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order-service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lb://orderservice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Path=/order/**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default-filters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默认过滤器，会对所有的路由请求都生效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053"/>
      </p:ext>
    </p:extLst>
  </p:cSld>
  <p:clrMapOvr>
    <a:masterClrMapping/>
  </p:clrMapOvr>
  <p:transition spd="slow">
    <p:push dir="u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过滤器的作用是什么？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对路由的请求或响应做加工处理，比如添加请求头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配置在路由下的过滤器只对当前路由的请求生效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defaultFilters</a:t>
            </a:r>
            <a:r>
              <a:rPr lang="zh-CN" altLang="en-US"/>
              <a:t>的作用是什么？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过滤器工厂</a:t>
            </a:r>
          </a:p>
        </p:txBody>
      </p:sp>
    </p:spTree>
    <p:extLst>
      <p:ext uri="{BB962C8B-B14F-4D97-AF65-F5344CB8AC3E}">
        <p14:creationId xmlns:p14="http://schemas.microsoft.com/office/powerpoint/2010/main" val="169582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全局过滤器 </a:t>
            </a:r>
            <a:r>
              <a:rPr lang="en-US" altLang="zh-CN"/>
              <a:t>GlobalFilter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全局过滤器的作用也是处理一切进入网关的请求和微服务响应，与</a:t>
            </a:r>
            <a:r>
              <a:rPr kumimoji="1" lang="en-US" altLang="zh-CN"/>
              <a:t>GatewayFilter</a:t>
            </a:r>
            <a:r>
              <a:rPr kumimoji="1" lang="zh-CN" altLang="en-US"/>
              <a:t>的作用一样。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区别在于</a:t>
            </a:r>
            <a:r>
              <a:rPr kumimoji="1" lang="en-US" altLang="zh-CN"/>
              <a:t>GatewayFilter</a:t>
            </a:r>
            <a:r>
              <a:rPr kumimoji="1" lang="zh-CN" altLang="en-US"/>
              <a:t>通过配置定义，处理逻辑是固定的。而</a:t>
            </a:r>
            <a:r>
              <a:rPr kumimoji="1" lang="en-US" altLang="zh-CN"/>
              <a:t>GlobalFilter</a:t>
            </a:r>
            <a:r>
              <a:rPr kumimoji="1" lang="zh-CN" altLang="en-US"/>
              <a:t>的逻辑需要自己写代码实现。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定义方式是实现</a:t>
            </a:r>
            <a:r>
              <a:rPr kumimoji="1" lang="en-US" altLang="zh-CN"/>
              <a:t>GlobalFilter</a:t>
            </a:r>
            <a:r>
              <a:rPr kumimoji="1" lang="zh-CN" altLang="en-US"/>
              <a:t>接口。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22ED12D8-B5E8-495A-A7EC-22D29EC0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984033"/>
            <a:ext cx="10680335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处理当前请求，有必要的话通过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@link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GatewayFilterChain}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将请求交给下一个过滤器处理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zh-CN" altLang="en-US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 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请求上下文，里面可以获取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Request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、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Response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等信息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 </a:t>
            </a:r>
            <a:r>
              <a:rPr kumimoji="0" lang="zh-CN" altLang="en-US" sz="140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用来把请求委托给下一个过滤器</a:t>
            </a:r>
            <a:r>
              <a:rPr kumimoji="0" lang="en-US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@code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Mono&lt;Void&gt;}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返回标示当前过滤器业务结束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6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307D-349F-455F-9852-01F7B0F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A8C13-2167-4BCC-AD4F-27F77884F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定义全局过滤器，拦截并判断用户身份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065C0-A77C-4BD7-BFE6-B2B74828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需求：定义全局过滤器，拦截请求，判断请求的参数是否满足下面条件：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参数中是否有</a:t>
            </a:r>
            <a:r>
              <a:rPr lang="en-US" altLang="zh-CN"/>
              <a:t>authorization</a:t>
            </a:r>
            <a:r>
              <a:rPr lang="zh-CN" altLang="en-US"/>
              <a:t>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authorization</a:t>
            </a:r>
            <a:r>
              <a:rPr lang="zh-CN" altLang="en-US"/>
              <a:t>参数值是否为</a:t>
            </a:r>
            <a:r>
              <a:rPr lang="en-US" altLang="zh-CN"/>
              <a:t>admin</a:t>
            </a:r>
          </a:p>
          <a:p>
            <a:r>
              <a:rPr lang="zh-CN" altLang="en-US"/>
              <a:t>如果同时满足则放行，否则拦截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467074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BCE5-0467-4080-A5FF-43D6FA99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47367-F2F4-4921-83C4-C07CABDC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：自定义过滤器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0D293-7956-4EB4-9952-D7680ACA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自定义类，实现</a:t>
            </a:r>
            <a:r>
              <a:rPr lang="en-US" altLang="zh-CN"/>
              <a:t>GlobalFilter</a:t>
            </a:r>
            <a:r>
              <a:rPr lang="zh-CN" altLang="en-US"/>
              <a:t>接口，添加</a:t>
            </a:r>
            <a:r>
              <a:rPr lang="en-US" altLang="zh-CN"/>
              <a:t>@Order</a:t>
            </a:r>
            <a:r>
              <a:rPr lang="zh-CN" altLang="en-US"/>
              <a:t>注解：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E0C91A-C7B8-4489-8617-F35522D2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227974"/>
            <a:ext cx="8915136" cy="42934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@Order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AuthorizeFilter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获取请求参数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MultiValueMap&lt;String, String&gt; params = exchange.getRequest().getQueryParams();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authorization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auth = params.getFirst(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"authorization"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校验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.equals(auth))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放行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chain.filter(exchange);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拦截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禁止访问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exchange.getResponse().setStatusCode(HttpStatus.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FORBIDDEN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结束处理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exchange.getResponse().setComplete();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762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52367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全局过滤器的作用是什么？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对所有路由都生效的过滤器，并且可以自定义处理逻辑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实现全局过滤器的步骤？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注解或实现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Ordered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编写处理逻辑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248040240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78549-46BE-4A99-96EA-3989FBF1986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240514-1455-4439-ADFE-E31C1BFAF28D}"/>
              </a:ext>
            </a:extLst>
          </p:cNvPr>
          <p:cNvSpPr/>
          <p:nvPr/>
        </p:nvSpPr>
        <p:spPr>
          <a:xfrm>
            <a:off x="5179093" y="3111613"/>
            <a:ext cx="2253931" cy="2606921"/>
          </a:xfrm>
          <a:prstGeom prst="roundRect">
            <a:avLst>
              <a:gd name="adj" fmla="val 53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GatewayFilter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3684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请求进入网关会碰到三类过滤器：当前路由的过滤器、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</a:p>
          <a:p>
            <a:pPr marL="0" indent="0">
              <a:buNone/>
            </a:pPr>
            <a:r>
              <a:rPr kumimoji="1" lang="zh-CN" altLang="en-US"/>
              <a:t>请求路由后，会将当前路由过滤器和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  <a:r>
              <a:rPr kumimoji="1" lang="zh-CN" altLang="en-US"/>
              <a:t>，合并到一个过滤器链（集合）中，排序后依次执行每个过滤器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69CD98B0-96C5-42DB-87BF-B3C6A3630AAB}"/>
              </a:ext>
            </a:extLst>
          </p:cNvPr>
          <p:cNvGrpSpPr/>
          <p:nvPr/>
        </p:nvGrpSpPr>
        <p:grpSpPr>
          <a:xfrm>
            <a:off x="1006227" y="2928736"/>
            <a:ext cx="10156873" cy="2800731"/>
            <a:chOff x="1006227" y="2928736"/>
            <a:chExt cx="10156873" cy="2800731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5229DB7B-7B8C-4DFC-B100-B6161553D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227" y="3947178"/>
              <a:ext cx="665480" cy="665480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4F85E4-8727-486B-AE92-69D5E7DFF12C}"/>
                </a:ext>
              </a:extLst>
            </p:cNvPr>
            <p:cNvGrpSpPr/>
            <p:nvPr/>
          </p:nvGrpSpPr>
          <p:grpSpPr>
            <a:xfrm>
              <a:off x="10157818" y="2928736"/>
              <a:ext cx="1005282" cy="612998"/>
              <a:chOff x="8768080" y="2839786"/>
              <a:chExt cx="1005282" cy="61299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078F82E-CD16-42B7-ACCC-E00A30EF1E5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B8010BD-13BA-470E-8043-FE7F8FF2A665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8F57E11-0B9A-4B6C-A44B-FC582A3731E2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C8884E3-1754-4E86-B12E-7C862AD3A584}"/>
                </a:ext>
              </a:extLst>
            </p:cNvPr>
            <p:cNvGrpSpPr/>
            <p:nvPr/>
          </p:nvGrpSpPr>
          <p:grpSpPr>
            <a:xfrm>
              <a:off x="10157818" y="4022603"/>
              <a:ext cx="1005282" cy="612998"/>
              <a:chOff x="8768080" y="2839786"/>
              <a:chExt cx="1005282" cy="612998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2971D53-E7D9-4507-94C4-C83960C54BA7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242A8A8-54BA-4887-9411-5F60EE8E8670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F7CA911-17EC-4532-8FA5-E31999371EBD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A9780D4-95BC-42C4-98A9-2248D953AA62}"/>
                </a:ext>
              </a:extLst>
            </p:cNvPr>
            <p:cNvGrpSpPr/>
            <p:nvPr/>
          </p:nvGrpSpPr>
          <p:grpSpPr>
            <a:xfrm>
              <a:off x="10157818" y="5116469"/>
              <a:ext cx="1005282" cy="612998"/>
              <a:chOff x="8768080" y="2839786"/>
              <a:chExt cx="1005282" cy="612998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ACAEBE78-B69C-491D-B999-74C98F2AF9D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5C2FF71-1BEE-4AA7-9A91-CBE0AA1B05CB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8E9FF352-8EF7-4281-BD14-E7FC08F9053A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F681FDE-B990-49A6-AFC8-3EE10CB6EA1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671707" y="4279918"/>
              <a:ext cx="1966723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FE7AA7-D971-4C70-B47F-8E6E8289DA1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732910" y="3186051"/>
              <a:ext cx="2424908" cy="109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8F04270-B5B0-4AF6-A0D4-127ED3A6B23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732910" y="4279918"/>
              <a:ext cx="2424908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D6987DE-B16C-4D4A-9F55-AB040C01A13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732910" y="4282159"/>
              <a:ext cx="2424908" cy="109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3B0AB23-4977-4583-996E-0EDDD8753EAF}"/>
                </a:ext>
              </a:extLst>
            </p:cNvPr>
            <p:cNvSpPr/>
            <p:nvPr/>
          </p:nvSpPr>
          <p:spPr>
            <a:xfrm>
              <a:off x="4284032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FDC8EA7-E970-49A2-A571-3E46DF2A574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638430" y="4279408"/>
              <a:ext cx="645602" cy="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D9BBBA0-7EA6-4E8D-8512-E66CD609BC39}"/>
                </a:ext>
              </a:extLst>
            </p:cNvPr>
            <p:cNvSpPr/>
            <p:nvPr/>
          </p:nvSpPr>
          <p:spPr>
            <a:xfrm>
              <a:off x="5333541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默认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3148E-470F-4D84-A0F7-24FD29E6399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642243" y="4279408"/>
              <a:ext cx="656601" cy="535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75A2AC0-1F78-4D58-A2CD-CB4C92A365CA}"/>
                </a:ext>
              </a:extLst>
            </p:cNvPr>
            <p:cNvSpPr/>
            <p:nvPr/>
          </p:nvSpPr>
          <p:spPr>
            <a:xfrm>
              <a:off x="6126954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73F4A4D-5AF9-4FC4-BB10-CA4446CC13DA}"/>
                </a:ext>
              </a:extLst>
            </p:cNvPr>
            <p:cNvSpPr/>
            <p:nvPr/>
          </p:nvSpPr>
          <p:spPr>
            <a:xfrm>
              <a:off x="6920367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全局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CFA5C55-FE60-4E47-AC6E-CB6F3950E476}"/>
                </a:ext>
              </a:extLst>
            </p:cNvPr>
            <p:cNvCxnSpPr/>
            <p:nvPr/>
          </p:nvCxnSpPr>
          <p:spPr>
            <a:xfrm>
              <a:off x="5685670" y="481531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13FB146-921F-499C-B2C2-B4776118F7C7}"/>
                </a:ext>
              </a:extLst>
            </p:cNvPr>
            <p:cNvCxnSpPr/>
            <p:nvPr/>
          </p:nvCxnSpPr>
          <p:spPr>
            <a:xfrm>
              <a:off x="6479083" y="482063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D8E3DCF-FCC4-4578-BFD0-A87423147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578" y="4269633"/>
              <a:ext cx="454332" cy="54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F4F9FE7-786D-477D-B127-A418E240B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578" y="3721579"/>
              <a:ext cx="454332" cy="54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17801-DF6A-40D7-B2B4-C15E75CE0C1B}"/>
                </a:ext>
              </a:extLst>
            </p:cNvPr>
            <p:cNvCxnSpPr/>
            <p:nvPr/>
          </p:nvCxnSpPr>
          <p:spPr>
            <a:xfrm flipH="1">
              <a:off x="6479083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160AE49-3CDB-4019-BEAB-BEF4C87EF090}"/>
                </a:ext>
              </a:extLst>
            </p:cNvPr>
            <p:cNvCxnSpPr/>
            <p:nvPr/>
          </p:nvCxnSpPr>
          <p:spPr>
            <a:xfrm flipH="1">
              <a:off x="5685670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E679BAD-7DF3-496C-83F3-E676863CDAEF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4642243" y="3735454"/>
              <a:ext cx="691298" cy="54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09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94214"/>
          </a:xfrm>
        </p:spPr>
        <p:txBody>
          <a:bodyPr/>
          <a:lstStyle/>
          <a:p>
            <a:r>
              <a:rPr kumimoji="1" lang="zh-CN" altLang="en-US"/>
              <a:t>每一个过滤器都必须指定一个</a:t>
            </a:r>
            <a:r>
              <a:rPr kumimoji="1" lang="en-US" altLang="zh-CN"/>
              <a:t>int</a:t>
            </a:r>
            <a:r>
              <a:rPr kumimoji="1" lang="zh-CN" altLang="en-US"/>
              <a:t>类型的</a:t>
            </a:r>
            <a:r>
              <a:rPr kumimoji="1" lang="en-US" altLang="zh-CN"/>
              <a:t>order</a:t>
            </a:r>
            <a:r>
              <a:rPr kumimoji="1" lang="zh-CN" altLang="en-US"/>
              <a:t>值，</a:t>
            </a:r>
            <a:r>
              <a:rPr kumimoji="1" lang="en-US" altLang="zh-CN" b="1"/>
              <a:t>order</a:t>
            </a:r>
            <a:r>
              <a:rPr kumimoji="1" lang="zh-CN" altLang="en-US" b="1"/>
              <a:t>值越小，优先级越高，执行顺序越靠前。</a:t>
            </a:r>
            <a:endParaRPr kumimoji="1" lang="en-US" altLang="zh-CN" b="1"/>
          </a:p>
          <a:p>
            <a:r>
              <a:rPr kumimoji="1" lang="en-US" altLang="zh-CN"/>
              <a:t>GlobalFilter</a:t>
            </a:r>
            <a:r>
              <a:rPr kumimoji="1" lang="zh-CN" altLang="en-US"/>
              <a:t>通过实现</a:t>
            </a:r>
            <a:r>
              <a:rPr kumimoji="1" lang="en-US" altLang="zh-CN"/>
              <a:t>Ordered</a:t>
            </a:r>
            <a:r>
              <a:rPr kumimoji="1" lang="zh-CN" altLang="en-US"/>
              <a:t>接口，或者添加</a:t>
            </a:r>
            <a:r>
              <a:rPr kumimoji="1" lang="en-US" altLang="zh-CN"/>
              <a:t>@Order</a:t>
            </a:r>
            <a:r>
              <a:rPr kumimoji="1" lang="zh-CN" altLang="en-US"/>
              <a:t>注解来指定</a:t>
            </a:r>
            <a:r>
              <a:rPr kumimoji="1" lang="en-US" altLang="zh-CN"/>
              <a:t>order</a:t>
            </a:r>
            <a:r>
              <a:rPr kumimoji="1" lang="zh-CN" altLang="en-US"/>
              <a:t>值，由我们自己指定</a:t>
            </a:r>
            <a:endParaRPr kumimoji="1" lang="en-US" altLang="zh-CN" b="1"/>
          </a:p>
          <a:p>
            <a:r>
              <a:rPr kumimoji="1" lang="zh-CN" altLang="en-US"/>
              <a:t>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的</a:t>
            </a:r>
            <a:r>
              <a:rPr kumimoji="1" lang="en-US" altLang="zh-CN"/>
              <a:t>order</a:t>
            </a:r>
            <a:r>
              <a:rPr kumimoji="1" lang="zh-CN" altLang="en-US"/>
              <a:t>由</a:t>
            </a:r>
            <a:r>
              <a:rPr kumimoji="1" lang="en-US" altLang="zh-CN"/>
              <a:t>Spring</a:t>
            </a:r>
            <a:r>
              <a:rPr kumimoji="1" lang="zh-CN" altLang="en-US"/>
              <a:t>指定，默认是按照声明顺序从</a:t>
            </a:r>
            <a:r>
              <a:rPr kumimoji="1" lang="en-US" altLang="zh-CN"/>
              <a:t>1</a:t>
            </a:r>
            <a:r>
              <a:rPr kumimoji="1" lang="zh-CN" altLang="en-US"/>
              <a:t>递增。</a:t>
            </a:r>
            <a:endParaRPr kumimoji="1" lang="en-US" altLang="zh-CN"/>
          </a:p>
          <a:p>
            <a:r>
              <a:rPr kumimoji="1" lang="zh-CN" altLang="en-US"/>
              <a:t>当过滤器的</a:t>
            </a:r>
            <a:r>
              <a:rPr kumimoji="1" lang="en-US" altLang="zh-CN"/>
              <a:t>order</a:t>
            </a:r>
            <a:r>
              <a:rPr kumimoji="1" lang="zh-CN" altLang="en-US"/>
              <a:t>值一样时，会按照 </a:t>
            </a:r>
            <a:r>
              <a:rPr kumimoji="1" lang="en-US" altLang="zh-CN"/>
              <a:t>defaultFilter &gt; </a:t>
            </a:r>
            <a:r>
              <a:rPr kumimoji="1" lang="zh-CN" altLang="en-US"/>
              <a:t>路由过滤器 </a:t>
            </a:r>
            <a:r>
              <a:rPr kumimoji="1" lang="en-US" altLang="zh-CN"/>
              <a:t>&gt; GlobalFilter</a:t>
            </a:r>
            <a:r>
              <a:rPr kumimoji="1" lang="zh-CN" altLang="en-US"/>
              <a:t>的顺序执行。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可以参考下面几个类的源码来查看：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4E2F075-8D3A-4A15-B9B2-6C63E3173480}"/>
              </a:ext>
            </a:extLst>
          </p:cNvPr>
          <p:cNvSpPr txBox="1">
            <a:spLocks/>
          </p:cNvSpPr>
          <p:nvPr/>
        </p:nvSpPr>
        <p:spPr>
          <a:xfrm>
            <a:off x="721201" y="3931013"/>
            <a:ext cx="10749598" cy="2194214"/>
          </a:xfrm>
          <a:prstGeom prst="rect">
            <a:avLst/>
          </a:prstGeom>
          <a:ln>
            <a:solidFill>
              <a:srgbClr val="49504F"/>
            </a:solidFill>
          </a:ln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org.springframework.cloud.gateway.route.RouteDefinitionRouteLocator#getFilters()</a:t>
            </a:r>
            <a:r>
              <a:rPr kumimoji="1" lang="zh-CN" altLang="en-US">
                <a:latin typeface="+mn-lt"/>
                <a:ea typeface="+mn-ea"/>
              </a:rPr>
              <a:t>方法是先加载</a:t>
            </a:r>
            <a:r>
              <a:rPr kumimoji="1" lang="en-US" altLang="zh-CN">
                <a:latin typeface="+mn-lt"/>
                <a:ea typeface="+mn-ea"/>
              </a:rPr>
              <a:t>defaultFilters</a:t>
            </a:r>
            <a:r>
              <a:rPr kumimoji="1" lang="zh-CN" altLang="en-US">
                <a:latin typeface="+mn-lt"/>
                <a:ea typeface="+mn-ea"/>
              </a:rPr>
              <a:t>，然后再加载某个</a:t>
            </a:r>
            <a:r>
              <a:rPr kumimoji="1" lang="en-US" altLang="zh-CN">
                <a:latin typeface="+mn-lt"/>
                <a:ea typeface="+mn-ea"/>
              </a:rPr>
              <a:t>route</a:t>
            </a:r>
            <a:r>
              <a:rPr kumimoji="1" lang="zh-CN" altLang="en-US">
                <a:latin typeface="+mn-lt"/>
                <a:ea typeface="+mn-ea"/>
              </a:rPr>
              <a:t>的</a:t>
            </a:r>
            <a:r>
              <a:rPr kumimoji="1" lang="en-US" altLang="zh-CN">
                <a:latin typeface="+mn-lt"/>
                <a:ea typeface="+mn-ea"/>
              </a:rPr>
              <a:t>filters</a:t>
            </a:r>
            <a:r>
              <a:rPr kumimoji="1" lang="zh-CN" altLang="en-US">
                <a:latin typeface="+mn-lt"/>
                <a:ea typeface="+mn-ea"/>
              </a:rPr>
              <a:t>，然后合并。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org.springframework.cloud.gateway.handler.FilteringWebHandler#handle</a:t>
            </a:r>
            <a:r>
              <a:rPr kumimoji="1" lang="en-US" altLang="zh-CN">
                <a:latin typeface="+mn-lt"/>
                <a:ea typeface="+mn-ea"/>
              </a:rPr>
              <a:t>()</a:t>
            </a:r>
            <a:r>
              <a:rPr kumimoji="1" lang="zh-CN" altLang="en-US">
                <a:latin typeface="+mn-lt"/>
                <a:ea typeface="+mn-ea"/>
              </a:rPr>
              <a:t>方法会加载全局过滤器，与前面的过滤器合并后根据</a:t>
            </a:r>
            <a:r>
              <a:rPr kumimoji="1" lang="en-US" altLang="zh-CN">
                <a:latin typeface="+mn-lt"/>
                <a:ea typeface="+mn-ea"/>
              </a:rPr>
              <a:t>order</a:t>
            </a:r>
            <a:r>
              <a:rPr kumimoji="1" lang="zh-CN" altLang="en-US">
                <a:latin typeface="+mn-lt"/>
                <a:ea typeface="+mn-ea"/>
              </a:rPr>
              <a:t>排序，组织过滤器链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Font typeface="Wingdings" pitchFamily="2" charset="2"/>
              <a:buNone/>
            </a:pPr>
            <a:endParaRPr kumimoji="1"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5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路由过滤器、</a:t>
            </a:r>
            <a:r>
              <a:rPr lang="en-US" altLang="zh-CN"/>
              <a:t>defaultFilter</a:t>
            </a:r>
            <a:r>
              <a:rPr lang="zh-CN" altLang="en-US"/>
              <a:t>、全局过滤器的执行顺序？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值越小，优先级越高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值一样时，顺序是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最先，然后是局部的路由过滤器，最后是全局过滤器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过滤器执行顺序</a:t>
            </a:r>
          </a:p>
        </p:txBody>
      </p:sp>
    </p:spTree>
    <p:extLst>
      <p:ext uri="{BB962C8B-B14F-4D97-AF65-F5344CB8AC3E}">
        <p14:creationId xmlns:p14="http://schemas.microsoft.com/office/powerpoint/2010/main" val="1719501376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跨域：域名不一致就是跨域，主要包括：</a:t>
            </a:r>
            <a:endParaRPr kumimoji="1" lang="en-US" altLang="zh-CN"/>
          </a:p>
          <a:p>
            <a:r>
              <a:rPr kumimoji="1" lang="zh-CN" altLang="en-US"/>
              <a:t>域名不同：</a:t>
            </a:r>
            <a:r>
              <a:rPr kumimoji="1" lang="en-US" altLang="zh-CN"/>
              <a:t> www.taobao.com </a:t>
            </a:r>
            <a:r>
              <a:rPr kumimoji="1" lang="zh-CN" altLang="en-US"/>
              <a:t>和 </a:t>
            </a:r>
            <a:r>
              <a:rPr kumimoji="1" lang="en-US" altLang="zh-CN"/>
              <a:t>www.taobao.org </a:t>
            </a:r>
            <a:r>
              <a:rPr kumimoji="1" lang="zh-CN" altLang="en-US"/>
              <a:t>和 </a:t>
            </a:r>
            <a:r>
              <a:rPr kumimoji="1" lang="en-US" altLang="zh-CN"/>
              <a:t>www.jd.com</a:t>
            </a:r>
            <a:r>
              <a:rPr kumimoji="1" lang="zh-CN" altLang="en-US"/>
              <a:t> 和 </a:t>
            </a:r>
            <a:r>
              <a:rPr kumimoji="1" lang="en-US" altLang="zh-CN"/>
              <a:t>miaosha.jd.com</a:t>
            </a:r>
          </a:p>
          <a:p>
            <a:r>
              <a:rPr kumimoji="1" lang="zh-CN" altLang="en-US"/>
              <a:t>域名相同，端口不同：</a:t>
            </a:r>
            <a:r>
              <a:rPr kumimoji="1" lang="en-US" altLang="zh-CN"/>
              <a:t>localhost:8080</a:t>
            </a:r>
            <a:r>
              <a:rPr kumimoji="1" lang="zh-CN" altLang="en-US"/>
              <a:t>和</a:t>
            </a:r>
            <a:r>
              <a:rPr kumimoji="1" lang="en-US" altLang="zh-CN"/>
              <a:t>localhost8081</a:t>
            </a:r>
          </a:p>
          <a:p>
            <a:pPr marL="0" indent="0">
              <a:buNone/>
            </a:pPr>
            <a:r>
              <a:rPr kumimoji="1" lang="zh-CN" altLang="en-US"/>
              <a:t>跨域问题：浏览器禁止请求的发起者与服务端发生跨域</a:t>
            </a:r>
            <a:r>
              <a:rPr kumimoji="1" lang="en-US" altLang="zh-CN"/>
              <a:t>ajax</a:t>
            </a:r>
            <a:r>
              <a:rPr kumimoji="1" lang="zh-CN" altLang="en-US"/>
              <a:t>请求，请求被浏览器拦截的问题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解决方案：</a:t>
            </a:r>
            <a:r>
              <a:rPr kumimoji="1" lang="en-US" altLang="zh-CN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5173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网关处理跨域采用的同样是</a:t>
            </a:r>
            <a:r>
              <a:rPr kumimoji="1" lang="en-US" altLang="zh-CN"/>
              <a:t>CORS</a:t>
            </a:r>
            <a:r>
              <a:rPr kumimoji="1" lang="zh-CN" altLang="en-US"/>
              <a:t>方案，并且只需要简单配置即可实现：</a:t>
            </a:r>
            <a:endParaRPr kumimoji="1"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7AA8D-BC26-474D-84F2-540A7FF9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88431"/>
            <a:ext cx="10749598" cy="409342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globalcors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全局的跨域处理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add-to-simple-url-handler-mapping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解决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请求被拦截问题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corsConfigurations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'[/**]'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allowedOrigins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允许哪些网站的跨域请求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http://localhost:8090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"http://www.leyou.com"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allowedMethods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允许的跨域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ajax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的请求方式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"GET"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"POST"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"DELETE"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"PUT"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"OPTIONS"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allowedHeaders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"*"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允许在请求中携带的头信息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allowCredentials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是否允许携带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cookie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maxAge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360000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这次跨域检测的有效期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3710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CORS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跨域要配置的参数包括哪几个？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允许哪些域名跨域？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允许哪些请求头？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允许哪些请求方式？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是否允许使用</a:t>
            </a:r>
            <a:r>
              <a:rPr lang="en-US" altLang="zh-CN" sz="1600">
                <a:solidFill>
                  <a:prstClr val="black"/>
                </a:solidFill>
              </a:rPr>
              <a:t>cookie</a:t>
            </a:r>
            <a:r>
              <a:rPr lang="zh-CN" altLang="en-US" sz="1600">
                <a:solidFill>
                  <a:prstClr val="black"/>
                </a:solidFill>
              </a:rPr>
              <a:t>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有效期是多久？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4175425821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9FD34EB-EFFC-4ECA-AB13-2EFB082E33BD}"/>
              </a:ext>
            </a:extLst>
          </p:cNvPr>
          <p:cNvSpPr/>
          <p:nvPr/>
        </p:nvSpPr>
        <p:spPr>
          <a:xfrm>
            <a:off x="6456679" y="1489486"/>
            <a:ext cx="4773929" cy="48909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整体框架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D8A3E-9B84-4096-844D-70E8140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8" y="3650553"/>
            <a:ext cx="1843365" cy="5645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F04AD6-4F49-45A2-A195-09DFDAD6F2D4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070005" y="3932845"/>
            <a:ext cx="643323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75895794-CB38-4657-9C71-7ECF51687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014" y="3520773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84D022-FDBF-4660-9345-D783571BCF0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556693" y="3932845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2376E58-83B0-4E19-A049-77C44BE3278D}"/>
              </a:ext>
            </a:extLst>
          </p:cNvPr>
          <p:cNvGrpSpPr/>
          <p:nvPr/>
        </p:nvGrpSpPr>
        <p:grpSpPr>
          <a:xfrm>
            <a:off x="9500060" y="2354414"/>
            <a:ext cx="1333948" cy="887383"/>
            <a:chOff x="9387030" y="2635982"/>
            <a:chExt cx="1333948" cy="88738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D6738E-FD6E-4DC0-ABB8-DBB9E9667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03CCAB-FC7E-4104-80EA-9D122E5305BF}"/>
                </a:ext>
              </a:extLst>
            </p:cNvPr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>
            <a:extLst>
              <a:ext uri="{FF2B5EF4-FFF2-40B4-BE49-F238E27FC236}">
                <a16:creationId xmlns:a16="http://schemas.microsoft.com/office/drawing/2014/main" id="{01FF90AC-0F06-4C8D-943E-6A5B0968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18" y="4721423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7087DE-5CD2-4605-A86F-83A55A100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80" y="1489487"/>
            <a:ext cx="5359125" cy="4890993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AE29B21-8435-4C7E-B534-B7FAE5CAFE1C}"/>
              </a:ext>
            </a:extLst>
          </p:cNvPr>
          <p:cNvSpPr/>
          <p:nvPr/>
        </p:nvSpPr>
        <p:spPr>
          <a:xfrm>
            <a:off x="528320" y="2255520"/>
            <a:ext cx="3840480" cy="2781700"/>
          </a:xfrm>
          <a:prstGeom prst="roundRect">
            <a:avLst>
              <a:gd name="adj" fmla="val 6805"/>
            </a:avLst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CD27A6B-5885-4AAE-8CF2-2272FDD77E11}"/>
              </a:ext>
            </a:extLst>
          </p:cNvPr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8B761AD-4972-4AF4-B32F-2B00B4E39704}"/>
              </a:ext>
            </a:extLst>
          </p:cNvPr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9531E3-7CE2-422F-A62C-5683DB3187AF}"/>
              </a:ext>
            </a:extLst>
          </p:cNvPr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9B2AD1-F894-46B0-A10A-EBA7B1333771}"/>
                </a:ext>
              </a:extLst>
            </p:cNvPr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138301-944E-4030-BE9C-CA8B985452C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D18539-D424-46F6-A709-3FE1F48A3933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217C2-1018-4FD3-BDB7-93717AA8E9EF}"/>
                </a:ext>
              </a:extLst>
            </p:cNvPr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1D221B-3292-4965-8C61-5D782B2EF03C}"/>
                </a:ext>
              </a:extLst>
            </p:cNvPr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D10E54-4C29-49E5-990A-2591BD02A981}"/>
                </a:ext>
              </a:extLst>
            </p:cNvPr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FAF51E-543F-405D-A08E-F8655BB1FCA3}"/>
                </a:ext>
              </a:extLst>
            </p:cNvPr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E25E87-9797-48BC-A036-B909B27E075F}"/>
              </a:ext>
            </a:extLst>
          </p:cNvPr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A9CF96-7568-4FB6-A034-B68493234627}"/>
                </a:ext>
              </a:extLst>
            </p:cNvPr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30026D-F7D2-4517-AE57-6024FD9DF816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EBF03A3-8962-4044-9C7F-0A9B5952E37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E8957E-A652-4518-9C98-3E8E4EF31C37}"/>
                </a:ext>
              </a:extLst>
            </p:cNvPr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BDB5E0-BDE2-4127-9E4F-8DD6E5EAF55C}"/>
                </a:ext>
              </a:extLst>
            </p:cNvPr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A48DDD-7E7E-4FB6-986B-D1001230C2FA}"/>
                </a:ext>
              </a:extLst>
            </p:cNvPr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541B9F-999B-497B-8713-864A66592E40}"/>
                </a:ext>
              </a:extLst>
            </p:cNvPr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CC1446-5077-480E-AC75-57C1BE6D82EB}"/>
              </a:ext>
            </a:extLst>
          </p:cNvPr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F2FBBF-39DC-43D0-A760-A9437BD3466C}"/>
                </a:ext>
              </a:extLst>
            </p:cNvPr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C997C54-B746-4D67-8D35-4EB31F3099A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633364A-77CB-4BC1-BA40-1D5518079B3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A14CE1-90E5-4E1F-92FD-F72B6ED2672B}"/>
                </a:ext>
              </a:extLst>
            </p:cNvPr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56A4BD-82D3-4BA6-A035-91EA14017003}"/>
                </a:ext>
              </a:extLst>
            </p:cNvPr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2D863E-BEC0-4540-893C-779B017DBEE6}"/>
                </a:ext>
              </a:extLst>
            </p:cNvPr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2BDD-B3A3-40E5-B7B2-DB9C435E80F2}"/>
                </a:ext>
              </a:extLst>
            </p:cNvPr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2D2CC-8ABC-44F5-B4A2-8991B48B73A5}"/>
              </a:ext>
            </a:extLst>
          </p:cNvPr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78657C-A335-444A-B165-FDC55D916556}"/>
                </a:ext>
              </a:extLst>
            </p:cNvPr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A65403-BBE5-49DB-90F8-30A88A3C80D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3FD7C4-2EA9-49E4-A553-49117A7F3A99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E6D003-53E9-4D70-B41D-B0D4F23A2684}"/>
                </a:ext>
              </a:extLst>
            </p:cNvPr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90F1E7-44A3-47D7-ACAE-4081F09F6749}"/>
                </a:ext>
              </a:extLst>
            </p:cNvPr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BCD7F6-0970-4293-9B25-672806136C00}"/>
                </a:ext>
              </a:extLst>
            </p:cNvPr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BBA05B-3744-488E-9DA7-85233601E4AD}"/>
                </a:ext>
              </a:extLst>
            </p:cNvPr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004DB7-A0CD-4057-9570-6AB2C039C7FF}"/>
              </a:ext>
            </a:extLst>
          </p:cNvPr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48DF8C-E6E1-42E3-A917-712103A065CE}"/>
                </a:ext>
              </a:extLst>
            </p:cNvPr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63E1D9-6634-46D0-B052-39FD68D27D3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42C5BD-1541-4037-A9C9-FCF819FA7E42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435430-22F4-42D6-B542-17F1AACDF442}"/>
                </a:ext>
              </a:extLst>
            </p:cNvPr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97FA7F-95D5-4F83-BF6C-75CC410D0250}"/>
                </a:ext>
              </a:extLst>
            </p:cNvPr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28D2-D9BA-44A6-B404-ADBFCB4F295D}"/>
                </a:ext>
              </a:extLst>
            </p:cNvPr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50A2770-E98C-49FD-B54F-C9C58240E456}"/>
                </a:ext>
              </a:extLst>
            </p:cNvPr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20F242-5256-4B2D-A803-28C4254F2531}"/>
              </a:ext>
            </a:extLst>
          </p:cNvPr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1703EF-43F3-445C-B87D-578A0E129DC6}"/>
                </a:ext>
              </a:extLst>
            </p:cNvPr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7BD4E96-D880-438A-B31A-F7E616EF602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C854B57-D747-48D0-8DDD-949EEC6F150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30D7EF-3F5A-4BC4-94A9-327D6CD5F8ED}"/>
                </a:ext>
              </a:extLst>
            </p:cNvPr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0E4BE3-7B49-4F21-98D1-78921477C77C}"/>
                </a:ext>
              </a:extLst>
            </p:cNvPr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AF111DB-309F-48AC-A04B-29156F100186}"/>
                </a:ext>
              </a:extLst>
            </p:cNvPr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4723E12-6697-4E51-ACCC-44F8DBA3A32F}"/>
                </a:ext>
              </a:extLst>
            </p:cNvPr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32DCE-34A7-4DD0-B5C0-CCC06D022EE4}"/>
              </a:ext>
            </a:extLst>
          </p:cNvPr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3862B36-2904-42DF-93A5-8D3216EFEB76}"/>
                </a:ext>
              </a:extLst>
            </p:cNvPr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4A5B713-AD41-4A71-9A71-D5228D2CE4D4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C3F0507-08C9-4D36-9FA5-D351C66CCE9B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C3D3B5-5D6D-4FB1-8CEF-CF4523225CCD}"/>
                </a:ext>
              </a:extLst>
            </p:cNvPr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66736D-2798-44B0-B2A0-AA6F86C0565E}"/>
                </a:ext>
              </a:extLst>
            </p:cNvPr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7B858C-6F53-49BA-A404-3551921857CA}"/>
                </a:ext>
              </a:extLst>
            </p:cNvPr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819EDF-FC75-43AC-8989-9FF35AA39A07}"/>
                </a:ext>
              </a:extLst>
            </p:cNvPr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DEDDF7-00FC-4647-86A3-2016C29300F0}"/>
              </a:ext>
            </a:extLst>
          </p:cNvPr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F61440D-D42E-45AB-BA51-924C4E9BDB61}"/>
                </a:ext>
              </a:extLst>
            </p:cNvPr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F5BEAA0-AA10-4CA2-9779-06E458F36F40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8B72276-2CBC-4215-AD95-6E22D6E45136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CC72C6-3176-4132-9D43-3C5E71D9B2BE}"/>
                </a:ext>
              </a:extLst>
            </p:cNvPr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CEEC2C-4C18-4B98-8E97-0814CBB0FEBF}"/>
                </a:ext>
              </a:extLst>
            </p:cNvPr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3D4A5A-6AA9-4E3B-B142-4C5C65E17F59}"/>
                </a:ext>
              </a:extLst>
            </p:cNvPr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517F64-7D39-421D-A837-811512A43978}"/>
                </a:ext>
              </a:extLst>
            </p:cNvPr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8FD1A3-D393-4AC1-9E73-33D5FC02BA70}"/>
              </a:ext>
            </a:extLst>
          </p:cNvPr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19DC9EC-CCD1-4F3A-90E3-CD3B43CAB72D}"/>
                </a:ext>
              </a:extLst>
            </p:cNvPr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1F847D2-49D0-4B91-A398-263FDD8D945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6F2970D-7D1C-4EBC-8D57-943DB02C55C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A1B269-267E-46D7-AC74-74219EA29A16}"/>
                </a:ext>
              </a:extLst>
            </p:cNvPr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8CCC8A-8945-40BD-9740-FA4F1D074750}"/>
                </a:ext>
              </a:extLst>
            </p:cNvPr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C265A8-09AF-4246-A17C-FF6574082B9A}"/>
                </a:ext>
              </a:extLst>
            </p:cNvPr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E16F900-4621-4899-A982-6010E3500DA5}"/>
                </a:ext>
              </a:extLst>
            </p:cNvPr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FCB7-E894-4827-AB46-C20192B76929}"/>
              </a:ext>
            </a:extLst>
          </p:cNvPr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0C04DDD-18C7-480E-90C8-5054BC29F5E7}"/>
                </a:ext>
              </a:extLst>
            </p:cNvPr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19BAEA-1733-447C-ADD7-18A22732BB5F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D0E7F27-3BC2-46A5-B62D-0F01C1582164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844614-F906-4453-A035-F49469414523}"/>
                </a:ext>
              </a:extLst>
            </p:cNvPr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F8A2F1-3B7D-4F63-9558-4E2B7AFB78D5}"/>
                </a:ext>
              </a:extLst>
            </p:cNvPr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5A8ACE-4D73-443E-B6C5-43793B2A0082}"/>
                </a:ext>
              </a:extLst>
            </p:cNvPr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96F8C35-2BD0-4464-A833-5542215ABC67}"/>
                </a:ext>
              </a:extLst>
            </p:cNvPr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4E76B97-6666-437E-8A6D-331A103396F7}"/>
              </a:ext>
            </a:extLst>
          </p:cNvPr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B24E18A-7C0C-46F9-8E3E-7887135F8801}"/>
              </a:ext>
            </a:extLst>
          </p:cNvPr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8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/>
              <a:t>限流</a:t>
            </a:r>
            <a:r>
              <a:rPr kumimoji="1" lang="zh-CN" altLang="en-US"/>
              <a:t>：对应用服务器的请求做限制，避免因过多请求而导致服务器过载甚至宕机。限流算法常见的包括两种：</a:t>
            </a:r>
            <a:endParaRPr kumimoji="1" lang="en-US" altLang="zh-CN"/>
          </a:p>
          <a:p>
            <a:r>
              <a:rPr kumimoji="1" lang="zh-CN" altLang="en-US"/>
              <a:t>计数器算法，又包括窗口计数器算法、滑动窗口计数器算法</a:t>
            </a:r>
            <a:endParaRPr kumimoji="1" lang="en-US" altLang="zh-CN"/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漏桶算法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(Leaky Bucket)</a:t>
            </a:r>
            <a:endParaRPr kumimoji="1"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令牌桶算法（</a:t>
            </a:r>
            <a:r>
              <a:rPr kumimoji="1"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Token Bucket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kumimoji="1"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401980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p14="http://schemas.microsoft.com/office/powerpoint/2010/main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378D5A-5AC1-47C5-81B9-5CB1856516F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4DD8D5-EF84-48FE-B815-654D352E66A0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DFDB5A-B3C0-4248-8471-06B8154A3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3F6BC28-1200-48BA-9BE8-D3D967D1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28209-B10A-4E96-A0EA-57FA569A5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B0E4833-FCD9-4918-B4EE-DDFAA19B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F74D2BF-C45E-44B7-8E2E-C830EA96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FDE553A-0880-4946-AE23-C6E8F9E1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6981956-58FC-4D60-A0F6-A1B8D6DF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6362D4C-29DB-4E5F-B13A-43D3A679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1AB2EB2-62E6-4D8D-B10F-18CAA8F17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33965D-5460-4368-994A-7EFEAEC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7C1A-07E8-441C-ACDC-8A13CCB4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FB27086-7DDE-44FC-88BB-7500DCF2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1479F69-F3E3-477B-A02D-C344F1B86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1C1BC17-CC8D-45E3-9064-FB86BA3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9EFBB0-FA28-4E0D-AC75-9744728A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4639881-8228-4C2B-A481-F9545E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AE78EEF6-6756-4121-802F-CACD6A5929E6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DFD5C33-11B7-4982-9604-E737A1B4A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60CF16-0101-4B2F-984F-6EA4AB5D489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计数器算法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782861"/>
          </a:xfrm>
        </p:spPr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固定窗口计数器算法概念如下：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将时间划分为多个窗口；</a:t>
            </a: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在每个窗口内每有一次请求就将计数器加一，当时间到达下一个窗口时，计数器重置。</a:t>
            </a: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如果计数器超过了限制数量，则本窗口内所有的请求都被丢弃。</a:t>
            </a:r>
            <a:endParaRPr kumimoji="1" lang="en-US" altLang="zh-CN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A8F4319-A3B6-42B7-AB69-84C0E02059BC}"/>
              </a:ext>
            </a:extLst>
          </p:cNvPr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B3EFE81-5C41-49BA-91D1-9AD079A8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425221-A503-4F82-BF21-F84DF049E5BD}"/>
                </a:ext>
              </a:extLst>
            </p:cNvPr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4ACAA9-F1E3-4DFD-A67A-FE648C3A2367}"/>
                </a:ext>
              </a:extLst>
            </p:cNvPr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0AF9E-9D9A-4143-B766-41CC6228642A}"/>
                </a:ext>
              </a:extLst>
            </p:cNvPr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E5C99-1010-42CC-86A9-C15B05BB720C}"/>
                </a:ext>
              </a:extLst>
            </p:cNvPr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47F123-8864-4137-A045-D5E236DA1689}"/>
                </a:ext>
              </a:extLst>
            </p:cNvPr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C8B9C1-FD38-4136-B18A-751AEC42DE26}"/>
                </a:ext>
              </a:extLst>
            </p:cNvPr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882AAA-1DB7-447A-9EB6-CEC0277599C5}"/>
                </a:ext>
              </a:extLst>
            </p:cNvPr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D91D325-FA2A-4400-91D0-A05896589CAE}"/>
                </a:ext>
              </a:extLst>
            </p:cNvPr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79D08E-4E99-4A69-A5D7-326F0BBC2C96}"/>
                </a:ext>
              </a:extLst>
            </p:cNvPr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33F732-68DC-48BE-A04D-89CAAE5FD333}"/>
                </a:ext>
              </a:extLst>
            </p:cNvPr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DA3257-7A4D-44D7-9AAD-72B9C27DA5EC}"/>
                </a:ext>
              </a:extLst>
            </p:cNvPr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74D80-D9AF-47C1-866D-C45640191260}"/>
                </a:ext>
              </a:extLst>
            </p:cNvPr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6A180D-D33D-4F24-998E-B5ECD575E6B1}"/>
              </a:ext>
            </a:extLst>
          </p:cNvPr>
          <p:cNvSpPr/>
          <p:nvPr/>
        </p:nvSpPr>
        <p:spPr>
          <a:xfrm>
            <a:off x="909781" y="3470438"/>
            <a:ext cx="1182418" cy="285978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5EFB2DB6-219E-4E75-B7D4-EC4AB26F3350}"/>
              </a:ext>
            </a:extLst>
          </p:cNvPr>
          <p:cNvSpPr/>
          <p:nvPr/>
        </p:nvSpPr>
        <p:spPr>
          <a:xfrm>
            <a:off x="1080682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0DE6D8-C014-45BB-A13E-DD52475F5FAE}"/>
              </a:ext>
            </a:extLst>
          </p:cNvPr>
          <p:cNvSpPr/>
          <p:nvPr/>
        </p:nvSpPr>
        <p:spPr>
          <a:xfrm>
            <a:off x="1080682" y="498164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15536BE-367E-4F30-984A-0BE1E4E502A7}"/>
              </a:ext>
            </a:extLst>
          </p:cNvPr>
          <p:cNvSpPr/>
          <p:nvPr/>
        </p:nvSpPr>
        <p:spPr>
          <a:xfrm>
            <a:off x="2319059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9F69881-CE28-477A-BB4A-0AB64CD4BE36}"/>
              </a:ext>
            </a:extLst>
          </p:cNvPr>
          <p:cNvSpPr/>
          <p:nvPr/>
        </p:nvSpPr>
        <p:spPr>
          <a:xfrm>
            <a:off x="3665742" y="5462466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9422244-8745-4437-A1E9-71510960F619}"/>
              </a:ext>
            </a:extLst>
          </p:cNvPr>
          <p:cNvSpPr/>
          <p:nvPr/>
        </p:nvSpPr>
        <p:spPr>
          <a:xfrm>
            <a:off x="3665742" y="4999994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AE856BD-6D6B-4BD1-B72A-5C102A59E06A}"/>
              </a:ext>
            </a:extLst>
          </p:cNvPr>
          <p:cNvSpPr/>
          <p:nvPr/>
        </p:nvSpPr>
        <p:spPr>
          <a:xfrm>
            <a:off x="3665742" y="454506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BED207-6EC5-4E37-A1DF-F32A32103D2B}"/>
              </a:ext>
            </a:extLst>
          </p:cNvPr>
          <p:cNvSpPr/>
          <p:nvPr/>
        </p:nvSpPr>
        <p:spPr>
          <a:xfrm>
            <a:off x="3665742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EBEB6B5-DD69-47B5-A195-B50218BB5E89}"/>
              </a:ext>
            </a:extLst>
          </p:cNvPr>
          <p:cNvSpPr/>
          <p:nvPr/>
        </p:nvSpPr>
        <p:spPr>
          <a:xfrm>
            <a:off x="3665742" y="3538656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63C43D-8EA0-4FC9-86C1-C143AC88105D}"/>
              </a:ext>
            </a:extLst>
          </p:cNvPr>
          <p:cNvSpPr/>
          <p:nvPr/>
        </p:nvSpPr>
        <p:spPr>
          <a:xfrm>
            <a:off x="4947797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E131807-FAEC-4F7F-8FCC-26927EDC8645}"/>
              </a:ext>
            </a:extLst>
          </p:cNvPr>
          <p:cNvSpPr/>
          <p:nvPr/>
        </p:nvSpPr>
        <p:spPr>
          <a:xfrm>
            <a:off x="4947797" y="499282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1BD03E0-5D2B-4F76-8B4F-8E91C413035F}"/>
              </a:ext>
            </a:extLst>
          </p:cNvPr>
          <p:cNvSpPr/>
          <p:nvPr/>
        </p:nvSpPr>
        <p:spPr>
          <a:xfrm>
            <a:off x="4947797" y="4521578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90A87C-96A8-47CC-ACB8-6992642B273A}"/>
              </a:ext>
            </a:extLst>
          </p:cNvPr>
          <p:cNvSpPr/>
          <p:nvPr/>
        </p:nvSpPr>
        <p:spPr>
          <a:xfrm>
            <a:off x="4947797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F0F3496-4D15-4B67-8874-D887CBB95CBC}"/>
              </a:ext>
            </a:extLst>
          </p:cNvPr>
          <p:cNvSpPr/>
          <p:nvPr/>
        </p:nvSpPr>
        <p:spPr>
          <a:xfrm>
            <a:off x="6638794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D8C906-4C6C-4B28-BEE9-D7325D668E7F}"/>
              </a:ext>
            </a:extLst>
          </p:cNvPr>
          <p:cNvSpPr/>
          <p:nvPr/>
        </p:nvSpPr>
        <p:spPr>
          <a:xfrm>
            <a:off x="6638793" y="499999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EAA51CA-1E66-439A-AEAC-4F26B87AD3F0}"/>
              </a:ext>
            </a:extLst>
          </p:cNvPr>
          <p:cNvSpPr/>
          <p:nvPr/>
        </p:nvSpPr>
        <p:spPr>
          <a:xfrm>
            <a:off x="6638792" y="4525952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2199D61-BC0E-498C-862F-79AC5523D65C}"/>
              </a:ext>
            </a:extLst>
          </p:cNvPr>
          <p:cNvSpPr/>
          <p:nvPr/>
        </p:nvSpPr>
        <p:spPr>
          <a:xfrm>
            <a:off x="7516991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9F8A21D-3637-471A-BAB6-B2DFE1761A30}"/>
              </a:ext>
            </a:extLst>
          </p:cNvPr>
          <p:cNvSpPr/>
          <p:nvPr/>
        </p:nvSpPr>
        <p:spPr>
          <a:xfrm>
            <a:off x="7509907" y="4988738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9A918F8-E0C4-4EA4-8671-14C33AC3CF50}"/>
              </a:ext>
            </a:extLst>
          </p:cNvPr>
          <p:cNvSpPr/>
          <p:nvPr/>
        </p:nvSpPr>
        <p:spPr>
          <a:xfrm>
            <a:off x="7516991" y="45095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CA803E-7533-45BA-8758-B39EDB8F7519}"/>
              </a:ext>
            </a:extLst>
          </p:cNvPr>
          <p:cNvGrpSpPr/>
          <p:nvPr/>
        </p:nvGrpSpPr>
        <p:grpSpPr>
          <a:xfrm>
            <a:off x="710880" y="5847056"/>
            <a:ext cx="10875695" cy="419741"/>
            <a:chOff x="710880" y="5847056"/>
            <a:chExt cx="10875695" cy="419741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73852A8-5054-495F-BAB7-A32A69EC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10880" y="5892799"/>
              <a:ext cx="1087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2D6700-0A20-4150-AD4D-EC7B0F8CBEF3}"/>
                </a:ext>
              </a:extLst>
            </p:cNvPr>
            <p:cNvSpPr txBox="1"/>
            <p:nvPr/>
          </p:nvSpPr>
          <p:spPr>
            <a:xfrm>
              <a:off x="979052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20:00:00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33F7E0-3E55-42A8-8DA0-0854C5AE98FF}"/>
                </a:ext>
              </a:extLst>
            </p:cNvPr>
            <p:cNvSpPr txBox="1"/>
            <p:nvPr/>
          </p:nvSpPr>
          <p:spPr>
            <a:xfrm>
              <a:off x="2289273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20:00:01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CA992C-3736-4CC4-8AC6-64189446FAB3}"/>
                </a:ext>
              </a:extLst>
            </p:cNvPr>
            <p:cNvSpPr txBox="1"/>
            <p:nvPr/>
          </p:nvSpPr>
          <p:spPr>
            <a:xfrm>
              <a:off x="3599494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20:00:02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FD1880-D09A-4381-8096-3E2E4B829DC6}"/>
                </a:ext>
              </a:extLst>
            </p:cNvPr>
            <p:cNvSpPr txBox="1"/>
            <p:nvPr/>
          </p:nvSpPr>
          <p:spPr>
            <a:xfrm>
              <a:off x="4909715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20:00:03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819657-5DDF-496C-9921-3ED223C7577F}"/>
                </a:ext>
              </a:extLst>
            </p:cNvPr>
            <p:cNvSpPr txBox="1"/>
            <p:nvPr/>
          </p:nvSpPr>
          <p:spPr>
            <a:xfrm>
              <a:off x="6219936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20:00:04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46C8C3-AA9A-4B55-AE82-E753C2DDCDF8}"/>
                </a:ext>
              </a:extLst>
            </p:cNvPr>
            <p:cNvSpPr txBox="1"/>
            <p:nvPr/>
          </p:nvSpPr>
          <p:spPr>
            <a:xfrm>
              <a:off x="753015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EBE4C3-06EC-4279-B2B3-A7BE800A389D}"/>
                </a:ext>
              </a:extLst>
            </p:cNvPr>
            <p:cNvSpPr txBox="1"/>
            <p:nvPr/>
          </p:nvSpPr>
          <p:spPr>
            <a:xfrm>
              <a:off x="8840378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20:00:06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2120AF-972C-474E-AC95-AB48CB6822BA}"/>
                </a:ext>
              </a:extLst>
            </p:cNvPr>
            <p:cNvSpPr txBox="1"/>
            <p:nvPr/>
          </p:nvSpPr>
          <p:spPr>
            <a:xfrm>
              <a:off x="1015059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22914B7-AF73-405F-AEAC-87231EB81183}"/>
                </a:ext>
              </a:extLst>
            </p:cNvPr>
            <p:cNvSpPr/>
            <p:nvPr/>
          </p:nvSpPr>
          <p:spPr>
            <a:xfrm>
              <a:off x="2050007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1D4C77C-8824-44B8-B673-CE2F8F3A20B3}"/>
                </a:ext>
              </a:extLst>
            </p:cNvPr>
            <p:cNvSpPr/>
            <p:nvPr/>
          </p:nvSpPr>
          <p:spPr>
            <a:xfrm>
              <a:off x="3361000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5385C26-B0BD-4A31-8E00-C614C389F067}"/>
                </a:ext>
              </a:extLst>
            </p:cNvPr>
            <p:cNvSpPr/>
            <p:nvPr/>
          </p:nvSpPr>
          <p:spPr>
            <a:xfrm>
              <a:off x="4671993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EA206B4-AD6D-462C-86CB-5213110B0B55}"/>
                </a:ext>
              </a:extLst>
            </p:cNvPr>
            <p:cNvSpPr/>
            <p:nvPr/>
          </p:nvSpPr>
          <p:spPr>
            <a:xfrm>
              <a:off x="5982986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8ADADD7-A02F-4C86-A6E5-7211AB8BA27B}"/>
                </a:ext>
              </a:extLst>
            </p:cNvPr>
            <p:cNvSpPr/>
            <p:nvPr/>
          </p:nvSpPr>
          <p:spPr>
            <a:xfrm>
              <a:off x="729397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CBDAA78-AD69-4F6F-985D-A542E49AA948}"/>
                </a:ext>
              </a:extLst>
            </p:cNvPr>
            <p:cNvSpPr/>
            <p:nvPr/>
          </p:nvSpPr>
          <p:spPr>
            <a:xfrm>
              <a:off x="8604972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B105702-E17A-456F-98F9-7BEC63266A61}"/>
                </a:ext>
              </a:extLst>
            </p:cNvPr>
            <p:cNvSpPr/>
            <p:nvPr/>
          </p:nvSpPr>
          <p:spPr>
            <a:xfrm>
              <a:off x="9915965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8651C95-3448-486F-88D8-91B82DC5CEF4}"/>
                </a:ext>
              </a:extLst>
            </p:cNvPr>
            <p:cNvSpPr/>
            <p:nvPr/>
          </p:nvSpPr>
          <p:spPr>
            <a:xfrm>
              <a:off x="1122695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30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10508 -0.0004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-0.00046 L 0.2108 -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8 -0.00046 L 0.31666 -0.0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6 -0.00162 L 0.42148 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48 0.00046 L 0.52734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34 0.00232 L 0.47487 0.0368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71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260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漏桶算法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将每个请求视作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放入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进行存储；</a:t>
            </a:r>
          </a:p>
          <a:p>
            <a:pPr algn="l" latinLnBrk="1"/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以固定速率向外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出请求来执行，如果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空了则停止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漏水”；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满了则多余的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会被直接丢弃。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649237" y="4099370"/>
            <a:ext cx="1415442" cy="1260268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>
            <a:extLst>
              <a:ext uri="{FF2B5EF4-FFF2-40B4-BE49-F238E27FC236}">
                <a16:creationId xmlns:a16="http://schemas.microsoft.com/office/drawing/2014/main" id="{63640575-DFB7-413E-87A3-EA29FFC7BEDF}"/>
              </a:ext>
            </a:extLst>
          </p:cNvPr>
          <p:cNvSpPr/>
          <p:nvPr/>
        </p:nvSpPr>
        <p:spPr>
          <a:xfrm rot="18925227">
            <a:off x="6256867" y="616850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泪滴形 67">
            <a:extLst>
              <a:ext uri="{FF2B5EF4-FFF2-40B4-BE49-F238E27FC236}">
                <a16:creationId xmlns:a16="http://schemas.microsoft.com/office/drawing/2014/main" id="{D2F2F03B-5D7B-4692-B155-B0CB3B798B8F}"/>
              </a:ext>
            </a:extLst>
          </p:cNvPr>
          <p:cNvSpPr/>
          <p:nvPr/>
        </p:nvSpPr>
        <p:spPr>
          <a:xfrm rot="18925227">
            <a:off x="5373686" y="451184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>
            <a:extLst>
              <a:ext uri="{FF2B5EF4-FFF2-40B4-BE49-F238E27FC236}">
                <a16:creationId xmlns:a16="http://schemas.microsoft.com/office/drawing/2014/main" id="{24EC5ADF-2C5C-4E1D-A160-BDB31B0C45B8}"/>
              </a:ext>
            </a:extLst>
          </p:cNvPr>
          <p:cNvSpPr/>
          <p:nvPr/>
        </p:nvSpPr>
        <p:spPr>
          <a:xfrm rot="18925227">
            <a:off x="5373685" y="500152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7795650" y="2934971"/>
            <a:ext cx="1898943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68031"/>
              <a:gd name="adj6" fmla="val 4441"/>
              <a:gd name="adj7" fmla="val 67292"/>
              <a:gd name="adj8" fmla="val 95053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水滴代表请求的流量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8461844" y="3990373"/>
            <a:ext cx="1594789" cy="822814"/>
          </a:xfrm>
          <a:prstGeom prst="callout3">
            <a:avLst>
              <a:gd name="adj1" fmla="val 99435"/>
              <a:gd name="adj2" fmla="val -883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漏桶存储请求</a:t>
            </a:r>
          </a:p>
        </p:txBody>
      </p:sp>
      <p:sp>
        <p:nvSpPr>
          <p:cNvPr id="75" name="标注: 双弯曲线形(无边框) 74">
            <a:extLst>
              <a:ext uri="{FF2B5EF4-FFF2-40B4-BE49-F238E27FC236}">
                <a16:creationId xmlns:a16="http://schemas.microsoft.com/office/drawing/2014/main" id="{D7B3AEEB-2B67-47E9-B40F-3D815459FCCA}"/>
              </a:ext>
            </a:extLst>
          </p:cNvPr>
          <p:cNvSpPr/>
          <p:nvPr/>
        </p:nvSpPr>
        <p:spPr>
          <a:xfrm>
            <a:off x="1604783" y="3838371"/>
            <a:ext cx="2601206" cy="822814"/>
          </a:xfrm>
          <a:prstGeom prst="callout3">
            <a:avLst>
              <a:gd name="adj1" fmla="val 105524"/>
              <a:gd name="adj2" fmla="val 143961"/>
              <a:gd name="adj3" fmla="val 47675"/>
              <a:gd name="adj4" fmla="val 93350"/>
              <a:gd name="adj5" fmla="val 80209"/>
              <a:gd name="adj6" fmla="val 90460"/>
              <a:gd name="adj7" fmla="val 80994"/>
              <a:gd name="adj8" fmla="val 1078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漏桶满后，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多余请求等待或抛弃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7299027" y="5452046"/>
            <a:ext cx="2601206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91650"/>
              <a:gd name="adj8" fmla="val -2774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漏桶以固定频率漏出请求</a:t>
            </a:r>
          </a:p>
        </p:txBody>
      </p:sp>
    </p:spTree>
    <p:extLst>
      <p:ext uri="{BB962C8B-B14F-4D97-AF65-F5344CB8AC3E}">
        <p14:creationId xmlns:p14="http://schemas.microsoft.com/office/powerpoint/2010/main" val="98357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69" grpId="0" animBg="1"/>
      <p:bldP spid="74" grpId="0" animBg="1"/>
      <p:bldP spid="75" grpId="0" animBg="1"/>
      <p:bldP spid="7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令牌桶算法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以固定的速率生成令牌，存入令牌桶中，如果令牌桶满了以后，多余令牌丢弃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请求进入后，必须先尝试从桶中获取令牌，获取到令牌后才可以被处理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如果令牌桶中没有令牌，则请求等待或丢弃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750747" y="3984248"/>
            <a:ext cx="1212423" cy="1112495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/>
              <a:t>令牌桶</a:t>
            </a:r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8113943" y="2953190"/>
            <a:ext cx="2475692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75643"/>
              <a:gd name="adj6" fmla="val 9058"/>
              <a:gd name="adj7" fmla="val 76426"/>
              <a:gd name="adj8" fmla="val 99011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固定速率生成令牌，存入令牌桶，桶满后暂停生成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7953765" y="3679770"/>
            <a:ext cx="1594789" cy="822814"/>
          </a:xfrm>
          <a:prstGeom prst="callout3">
            <a:avLst>
              <a:gd name="adj1" fmla="val 122270"/>
              <a:gd name="adj2" fmla="val -64749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令牌桶存储令牌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8051186" y="5865036"/>
            <a:ext cx="3092159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77949"/>
              <a:gd name="adj8" fmla="val -41378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没有令牌的请求被阻塞或丢弃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2C3DC3-D7F6-47FE-9D92-C4267B616B85}"/>
              </a:ext>
            </a:extLst>
          </p:cNvPr>
          <p:cNvCxnSpPr>
            <a:cxnSpLocks/>
          </p:cNvCxnSpPr>
          <p:nvPr/>
        </p:nvCxnSpPr>
        <p:spPr>
          <a:xfrm>
            <a:off x="1837939" y="6011813"/>
            <a:ext cx="8215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65BAE2-C3BD-46E2-9E15-98DB6833B73C}"/>
              </a:ext>
            </a:extLst>
          </p:cNvPr>
          <p:cNvSpPr/>
          <p:nvPr/>
        </p:nvSpPr>
        <p:spPr>
          <a:xfrm>
            <a:off x="1837939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DB7BCDD-426D-4149-9E24-889369209BBF}"/>
              </a:ext>
            </a:extLst>
          </p:cNvPr>
          <p:cNvSpPr/>
          <p:nvPr/>
        </p:nvSpPr>
        <p:spPr>
          <a:xfrm>
            <a:off x="2764161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350DA2-420C-4AA3-8D84-4006006894DE}"/>
              </a:ext>
            </a:extLst>
          </p:cNvPr>
          <p:cNvSpPr/>
          <p:nvPr/>
        </p:nvSpPr>
        <p:spPr>
          <a:xfrm>
            <a:off x="3692126" y="544893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446C2F-EF66-41D1-AC32-CB7993A3CAF2}"/>
              </a:ext>
            </a:extLst>
          </p:cNvPr>
          <p:cNvSpPr/>
          <p:nvPr/>
        </p:nvSpPr>
        <p:spPr>
          <a:xfrm>
            <a:off x="4817988" y="543687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AF7549-FB93-4713-839F-5AEC61F6E22E}"/>
              </a:ext>
            </a:extLst>
          </p:cNvPr>
          <p:cNvSpPr/>
          <p:nvPr/>
        </p:nvSpPr>
        <p:spPr>
          <a:xfrm>
            <a:off x="5945592" y="5436875"/>
            <a:ext cx="764088" cy="503199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1E80F331-AC1E-434C-9328-61EC2BE621E8}"/>
              </a:ext>
            </a:extLst>
          </p:cNvPr>
          <p:cNvSpPr/>
          <p:nvPr/>
        </p:nvSpPr>
        <p:spPr>
          <a:xfrm>
            <a:off x="2713412" y="4214457"/>
            <a:ext cx="2601206" cy="822814"/>
          </a:xfrm>
          <a:prstGeom prst="callout3">
            <a:avLst>
              <a:gd name="adj1" fmla="val 132926"/>
              <a:gd name="adj2" fmla="val 122292"/>
              <a:gd name="adj3" fmla="val 52242"/>
              <a:gd name="adj4" fmla="val 92386"/>
              <a:gd name="adj5" fmla="val 66509"/>
              <a:gd name="adj6" fmla="val 85643"/>
              <a:gd name="adj7" fmla="val 67292"/>
              <a:gd name="adj8" fmla="val 789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请求要到令牌桶申请令牌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9137F72-6C8B-4F31-A9A5-7C1D00B2543C}"/>
              </a:ext>
            </a:extLst>
          </p:cNvPr>
          <p:cNvSpPr/>
          <p:nvPr/>
        </p:nvSpPr>
        <p:spPr>
          <a:xfrm>
            <a:off x="5945592" y="6214605"/>
            <a:ext cx="764088" cy="5031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双弯曲线形(无边框) 31">
            <a:extLst>
              <a:ext uri="{FF2B5EF4-FFF2-40B4-BE49-F238E27FC236}">
                <a16:creationId xmlns:a16="http://schemas.microsoft.com/office/drawing/2014/main" id="{9A65A1D7-FF05-4D3B-AAA1-56CBCF93E1AC}"/>
              </a:ext>
            </a:extLst>
          </p:cNvPr>
          <p:cNvSpPr/>
          <p:nvPr/>
        </p:nvSpPr>
        <p:spPr>
          <a:xfrm>
            <a:off x="8630444" y="4776033"/>
            <a:ext cx="1594789" cy="822814"/>
          </a:xfrm>
          <a:prstGeom prst="callout3">
            <a:avLst>
              <a:gd name="adj1" fmla="val 75077"/>
              <a:gd name="adj2" fmla="val -451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申请到令牌的请求才被服务处理</a:t>
            </a:r>
          </a:p>
        </p:txBody>
      </p:sp>
    </p:spTree>
    <p:extLst>
      <p:ext uri="{BB962C8B-B14F-4D97-AF65-F5344CB8AC3E}">
        <p14:creationId xmlns:p14="http://schemas.microsoft.com/office/powerpoint/2010/main" val="8424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9948 1.85185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9948 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6" grpId="1" animBg="1"/>
      <p:bldP spid="269" grpId="0" animBg="1"/>
      <p:bldP spid="74" grpId="0" animBg="1"/>
      <p:bldP spid="76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31" grpId="0" animBg="1"/>
      <p:bldP spid="3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691FAC-7E64-4162-9257-B61B9A887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限流有什么作用？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限流是保护服务器，</a:t>
            </a:r>
            <a:r>
              <a:rPr kumimoji="1" lang="zh-CN" altLang="en-US"/>
              <a:t>避免因过多请求而导致服务器过载甚至宕机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限流算法：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计数器算法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漏桶算法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令牌桶算法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3705D8-74A1-453A-9E08-0775610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限流过滤器</a:t>
            </a:r>
          </a:p>
        </p:txBody>
      </p:sp>
    </p:spTree>
    <p:extLst>
      <p:ext uri="{BB962C8B-B14F-4D97-AF65-F5344CB8AC3E}">
        <p14:creationId xmlns:p14="http://schemas.microsoft.com/office/powerpoint/2010/main" val="188692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D500E92-872C-4CE2-8991-9BF5F9D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A5C6239A-38F7-455A-9CAF-251043CD7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752EE80-4EE5-4C04-8CC5-5E8DDA88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957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7EDFE9-C455-4D62-9913-93A4566C7F4C}"/>
              </a:ext>
            </a:extLst>
          </p:cNvPr>
          <p:cNvCxnSpPr>
            <a:cxnSpLocks/>
          </p:cNvCxnSpPr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F8BF6-93F0-4C5A-AF48-6F4CF9600201}"/>
              </a:ext>
            </a:extLst>
          </p:cNvPr>
          <p:cNvCxnSpPr>
            <a:cxnSpLocks/>
          </p:cNvCxnSpPr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571869-2028-4B72-A397-16636C18B60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>
            <a:extLst>
              <a:ext uri="{FF2B5EF4-FFF2-40B4-BE49-F238E27FC236}">
                <a16:creationId xmlns:a16="http://schemas.microsoft.com/office/drawing/2014/main" id="{124A075C-CFA3-498F-A96B-7BD51A48F0F8}"/>
              </a:ext>
            </a:extLst>
          </p:cNvPr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09A7BA84-04D1-4DAA-9E4A-5B49F3841D2B}"/>
              </a:ext>
            </a:extLst>
          </p:cNvPr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4A2F0B24-6A3C-4860-BC50-B98DC61299C4}"/>
              </a:ext>
            </a:extLst>
          </p:cNvPr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1099AFCC-D814-4341-A01F-A6C305BE9A13}"/>
              </a:ext>
            </a:extLst>
          </p:cNvPr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CA6BCD-456B-4933-AEC2-ED8C64BD4DC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B749DF-CCBE-4533-9AAC-D896FD6A1726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22CCB3-C6EC-4BCA-AB4F-0EB0DCA0479D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F3C818C-3603-4662-99EC-3A25B99C984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804E1A-CD5D-4086-AD54-62D4BB59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266E-AF03-4D07-B7DF-90F16A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99FB-7D82-4C6B-91D2-B300C602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4C8140-68FB-4C2A-84F2-21BECD956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652E82-95CB-41E4-8F12-29162907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0547"/>
              </p:ext>
            </p:extLst>
          </p:nvPr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包装程序外壳对象" showAsIcon="1" r:id="rId4" imgW="935280" imgH="437400" progId="Package">
                  <p:embed/>
                </p:oleObj>
              </mc:Choice>
              <mc:Fallback>
                <p:oleObj name="包装程序外壳对象" showAsIcon="1" r:id="rId4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0BAB87-59B1-492D-9C54-7EBEEDA6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5589"/>
              </p:ext>
            </p:extLst>
          </p:nvPr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装程序外壳对象" showAsIcon="1" r:id="rId6" imgW="838440" imgH="437400" progId="Package">
                  <p:embed/>
                </p:oleObj>
              </mc:Choice>
              <mc:Fallback>
                <p:oleObj name="包装程序外壳对象" showAsIcon="1" r:id="rId6" imgW="838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BE64BD-C3F0-4089-9AA9-8DA228721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378"/>
              </p:ext>
            </p:extLst>
          </p:nvPr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8" imgW="915840" imgH="437400" progId="Package">
                  <p:embed/>
                </p:oleObj>
              </mc:Choice>
              <mc:Fallback>
                <p:oleObj name="包装程序外壳对象" showAsIcon="1" r:id="rId8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0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  <p:extLst>
      <p:ext uri="{BB962C8B-B14F-4D97-AF65-F5344CB8AC3E}">
        <p14:creationId xmlns:p14="http://schemas.microsoft.com/office/powerpoint/2010/main" val="1205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C66610E-7D81-4318-A3C6-464B1738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FCD5-BD6B-4AD6-8811-DE671C0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13A37-4DBA-4127-A1B5-AA657468A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025BE-1C84-4764-8CFB-CD7F66795FF2}"/>
              </a:ext>
            </a:extLst>
          </p:cNvPr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A07DCD6E-9EA2-4F05-B312-9C2C812B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38F6CC3-C385-47F9-A07C-026BD3E6BF28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4ADDA5-F026-421D-9E8E-FDAACD5C6E3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EF4B0D-704A-4453-8E35-3607034297A5}"/>
              </a:ext>
            </a:extLst>
          </p:cNvPr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45D5F-D78B-452C-8689-6F67A3B9D2A1}"/>
              </a:ext>
            </a:extLst>
          </p:cNvPr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A089EE4-93DA-43BF-8FF6-693B439D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B08F979-9F3F-45C7-90E2-1D12F34DE59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D74D61-0147-40DB-8F63-395CFF2A344D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BCC3E3-A35C-4DE7-B936-E8700FCA0C1E}"/>
              </a:ext>
            </a:extLst>
          </p:cNvPr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A43AF24-C94E-4BB2-BFE1-BC711DFB293E}"/>
                </a:ext>
              </a:extLst>
            </p:cNvPr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0ACEA-FD2C-4871-8483-318C5044F2F9}"/>
                </a:ext>
              </a:extLst>
            </p:cNvPr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76EC64-3927-4AB9-9E1C-1F62D998EB34}"/>
                </a:ext>
              </a:extLst>
            </p:cNvPr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426AC0A-216A-44A6-A221-1B6208346459}"/>
                </a:ext>
              </a:extLst>
            </p:cNvPr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957128DD-7FDD-4BD7-AA4E-C8705311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7BF187B7-DD3F-475D-9752-FEFBB586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8959440-AD79-4966-86D6-A84FF1C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4123940-F06F-42EB-BFA3-87A38411C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DDC207B-7783-4D74-BB79-10A0EC22ADDD}"/>
              </a:ext>
            </a:extLst>
          </p:cNvPr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B95B80-BF0F-4606-86C5-0118B2DB5293}"/>
              </a:ext>
            </a:extLst>
          </p:cNvPr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4995A2-1841-45DA-A3ED-1A62B1E96B14}"/>
              </a:ext>
            </a:extLst>
          </p:cNvPr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9B4EE-88D2-4FDB-9722-7F8F994F6CEE}"/>
              </a:ext>
            </a:extLst>
          </p:cNvPr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7CE84-9562-4347-8F0C-E1BBBA6C0DA9}"/>
              </a:ext>
            </a:extLst>
          </p:cNvPr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3B35EA4B-5D74-4714-AC87-43BF16BAB4E2}"/>
              </a:ext>
            </a:extLst>
          </p:cNvPr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744B0D5-4069-4D7F-B185-89A1863FD42E}"/>
              </a:ext>
            </a:extLst>
          </p:cNvPr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E8A5F4-BF50-4927-B7EC-27107CF3BB9A}"/>
              </a:ext>
            </a:extLst>
          </p:cNvPr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1909D4-0CD3-4C19-8AB9-7435EE7EDAB3}"/>
              </a:ext>
            </a:extLst>
          </p:cNvPr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64E25C-637E-4F81-A7F5-127467F9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3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524A6-4153-44AA-9DB0-B37195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4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</p:cNvCxnSpPr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BEC43F-F3C3-4EE0-AAEB-CD76DBA4B64E}"/>
              </a:ext>
            </a:extLst>
          </p:cNvPr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B3642-C656-433E-AC55-BAD48529DDAE}"/>
              </a:ext>
            </a:extLst>
          </p:cNvPr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C3B40-616B-4F00-981A-866B9C51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C28116-A061-41F6-BA92-BDD704C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  <p:extLst>
      <p:ext uri="{BB962C8B-B14F-4D97-AF65-F5344CB8AC3E}">
        <p14:creationId xmlns:p14="http://schemas.microsoft.com/office/powerpoint/2010/main" val="76464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  <p:extLst>
      <p:ext uri="{BB962C8B-B14F-4D97-AF65-F5344CB8AC3E}">
        <p14:creationId xmlns:p14="http://schemas.microsoft.com/office/powerpoint/2010/main" val="3505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60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417AA-A492-4F48-AA69-3780C66D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>
            <a:extLst>
              <a:ext uri="{FF2B5EF4-FFF2-40B4-BE49-F238E27FC236}">
                <a16:creationId xmlns:a16="http://schemas.microsoft.com/office/drawing/2014/main" id="{2EC3A1E5-674D-4C91-8622-9DE06A75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1FF782-E823-47F1-90BA-28DD4D5A3457}"/>
              </a:ext>
            </a:extLst>
          </p:cNvPr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F181C-8F3E-46DE-A518-07253B978CBA}"/>
              </a:ext>
            </a:extLst>
          </p:cNvPr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2BCF40-8C56-40A4-A8C5-E836D1B194C2}"/>
              </a:ext>
            </a:extLst>
          </p:cNvPr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2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B6A57D-0B2F-4845-B8B9-CC462B0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4750C-0265-4929-954A-C0FAE2B16DCA}"/>
              </a:ext>
            </a:extLst>
          </p:cNvPr>
          <p:cNvSpPr txBox="1">
            <a:spLocks/>
          </p:cNvSpPr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4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9C9-24FE-4760-B4BD-30E1D1C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5BEE-295E-4765-8D4D-1138B5EB0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00AC-64E8-4B3D-B6BE-CB97CC0906C2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E50141-5017-49A5-AD4D-D6048517A141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49F8BC0-12AD-4FC0-A556-F49BD52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C6B192D-E9CA-4FA9-A441-6F93B6A8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811A15-FDD3-48F9-8239-1C3FFC53C43F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C82905-9D44-4DC6-8F78-7C020F0F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4B85EC02-8B80-4164-A8BE-395DEF23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023C2F-DC54-4472-8E19-67A9D4202011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9F960B7C-1DB5-49A7-AC18-C1F395E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23AFC1B-69F4-4E45-9B71-4E2E72EC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1CF6F5-0AB2-4CB6-93CF-2D65FE8DE349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5D695FA-48F5-4526-A79D-8B80009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CB8AB19-E84A-4B28-8D99-1DC7B51A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41D97DA-C554-4AD6-B1FE-DE349B830252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23FA7-1C18-400E-BD87-3964EF25141E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993FA45-B4DB-4E66-A486-73A9DBD2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8FEC7DC-AEB8-45B2-A91C-AC7B3429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17509FB-7C19-4A64-9228-723859E00677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A647293-7012-4F4A-ACC7-E2D895ACD357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3AF65-3C6F-4CCD-B01C-3F736D241D24}"/>
              </a:ext>
            </a:extLst>
          </p:cNvPr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AA34A1-42D7-4F37-8D03-4A4F44FF8EB8}"/>
              </a:ext>
            </a:extLst>
          </p:cNvPr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2EDC1B-E761-494F-99AA-3502906FAC99}"/>
              </a:ext>
            </a:extLst>
          </p:cNvPr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33FE-D7FF-402A-B854-1A2DE0904BAA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6147D-07FF-43CA-8497-B62FC114E268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DFEB9-BD3D-43AE-9D75-310287F93B54}"/>
              </a:ext>
            </a:extLst>
          </p:cNvPr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C7B5B-CE30-459C-9E1B-75814A3F3F98}"/>
              </a:ext>
            </a:extLst>
          </p:cNvPr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160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2647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2237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8506-5FEC-4768-A982-D484A80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CAEF1-780A-4A96-85BA-67F986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7646E52-95C0-4128-B3C9-5E51A4CC3B90}"/>
              </a:ext>
            </a:extLst>
          </p:cNvPr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63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2719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3800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9953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E1CAB08-BEEF-4414-A24F-F86436D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47BAF4B-8EB8-4376-B6B4-05342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884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005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688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  <a:endParaRPr lang="en-US" altLang="zh-CN" sz="1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  <a:endParaRPr lang="en-US" altLang="zh-CN" sz="1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Ribbon</a:t>
            </a:r>
            <a:r>
              <a:rPr lang="zh-CN" altLang="en-US" dirty="0"/>
              <a:t>的负载均衡规则是一个叫做</a:t>
            </a:r>
            <a:r>
              <a:rPr lang="en-US" altLang="zh-CN" dirty="0" err="1"/>
              <a:t>IRule</a:t>
            </a:r>
            <a:r>
              <a:rPr lang="zh-CN" altLang="en-US" dirty="0"/>
              <a:t>的接口来定义的，每一个子接口都是一种规则：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DDA1B-84F4-4E15-8D05-30B88AD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96631F-F345-4CDB-B56D-07EA7211EC89}"/>
              </a:ext>
            </a:extLst>
          </p:cNvPr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061F8-3209-49A8-BDBA-E71DD799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7339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570399927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111150297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2474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简单轮询服务列表来选择服务器。它是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Ribbon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默认的负载均衡规则。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8919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 dirty="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  <a:r>
                        <a:rPr lang="en-US" altLang="zh-CN" sz="1400" dirty="0" err="1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clientName</a:t>
                      </a:r>
                      <a:r>
                        <a:rPr lang="en-US" altLang="zh-CN" sz="1400" dirty="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dirty="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  <a:r>
                        <a:rPr lang="en-US" altLang="zh-CN" sz="1400" dirty="0" err="1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clientConfigNameSpace</a:t>
                      </a:r>
                      <a:r>
                        <a:rPr lang="en-US" altLang="zh-CN" sz="1400" dirty="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ActiveConnectionsLimit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28654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2511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90923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2678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2571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12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32CA7-71AA-48F6-B51E-874A6ABE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B8A0BB-156A-42B1-823C-E7D79EB1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 dirty="0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 dirty="0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 dirty="0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Ribbon</a:t>
            </a:r>
            <a:r>
              <a:rPr lang="zh-CN" altLang="en-US" dirty="0"/>
              <a:t>默认是采用懒加载，即第一次访问时才会去创建</a:t>
            </a:r>
            <a:r>
              <a:rPr lang="en-US" altLang="zh-CN" dirty="0" err="1"/>
              <a:t>LoadBalanceClient</a:t>
            </a:r>
            <a:r>
              <a:rPr lang="zh-CN" altLang="en-US" dirty="0"/>
              <a:t>，请求时间会很长。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而饥饿加载则会在项目启动时创建，降低第一次访问的耗时，通过下面配置开启饥饿加载：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437040-470F-4A38-A40A-726C671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57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78AFAD2-0F68-473E-8BB2-E1F8C1ACE50D}"/>
              </a:ext>
            </a:extLst>
          </p:cNvPr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37DEED1-08C6-4541-BA61-42773A917663}"/>
              </a:ext>
            </a:extLst>
          </p:cNvPr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2394F80-16C4-4EBD-9F59-80D5C1EC8DE1}"/>
                </a:ext>
              </a:extLst>
            </p:cNvPr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5AF581-60EB-4316-9D33-769918F909E7}"/>
                </a:ext>
              </a:extLst>
            </p:cNvPr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8FC949-0B94-45A2-A3AC-46AE19AB53F3}"/>
              </a:ext>
            </a:extLst>
          </p:cNvPr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A2E5BD-F800-45B1-A81B-3A5AC5086E6E}"/>
                </a:ext>
              </a:extLst>
            </p:cNvPr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A3CB8D-B80A-4D87-A33F-1F673ED5C760}"/>
                </a:ext>
              </a:extLst>
            </p:cNvPr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D41F7F-9EA6-4A54-A9FA-13E8117B2897}"/>
              </a:ext>
            </a:extLst>
          </p:cNvPr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0F5CE2-5A9A-4866-8D71-C7523FB11EE8}"/>
                </a:ext>
              </a:extLst>
            </p:cNvPr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E24745-2F94-4249-9D59-75C60FE829C1}"/>
                </a:ext>
              </a:extLst>
            </p:cNvPr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F31AFC-020A-4DA3-B36E-F65D14CBB98F}"/>
              </a:ext>
            </a:extLst>
          </p:cNvPr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61FAC42-D24D-41D6-A835-2718386D9D73}"/>
                </a:ext>
              </a:extLst>
            </p:cNvPr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A98245-3C8C-43A2-9244-A1652BF7B9FE}"/>
                </a:ext>
              </a:extLst>
            </p:cNvPr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60C20B-8141-4DA7-9D94-B122F25D4755}"/>
              </a:ext>
            </a:extLst>
          </p:cNvPr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01E2B9-8236-4487-B674-25EDD7ACD901}"/>
                </a:ext>
              </a:extLst>
            </p:cNvPr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A118E9-B7D1-4C89-9FB3-D9C1B480E723}"/>
              </a:ext>
            </a:extLst>
          </p:cNvPr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0FC760-666C-4BE3-9406-B219565A2E27}"/>
                </a:ext>
              </a:extLst>
            </p:cNvPr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148B0CD-DBAE-4324-A532-DD8E7054CBFD}"/>
                  </a:ext>
                </a:extLst>
              </p:cNvPr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C83CAA9-6C2A-464F-BF36-31DBCC251944}"/>
                  </a:ext>
                </a:extLst>
              </p:cNvPr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9E642F0-C2D6-40F3-819C-093CA86B8ED5}"/>
                </a:ext>
              </a:extLst>
            </p:cNvPr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CF9C12B-CF22-4BDC-9FDC-BDE3BC6DB11E}"/>
                  </a:ext>
                </a:extLst>
              </p:cNvPr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573F4E-349B-4BBE-99FD-C962B0F80528}"/>
                  </a:ext>
                </a:extLst>
              </p:cNvPr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9CF36B-F321-4D02-ADC0-B5953EDC5694}"/>
                </a:ext>
              </a:extLst>
            </p:cNvPr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C204EEB2-AAC0-4207-BAB0-5CCC6C935AE2}"/>
                  </a:ext>
                </a:extLst>
              </p:cNvPr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F709B50-BC3B-4B7F-AEAC-BFE89FB74EA2}"/>
                  </a:ext>
                </a:extLst>
              </p:cNvPr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695EFD1-708E-4230-A410-47A1CB3CBE28}"/>
                </a:ext>
              </a:extLst>
            </p:cNvPr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796165-D8E0-437C-85AE-2A9F13CF752F}"/>
                  </a:ext>
                </a:extLst>
              </p:cNvPr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53C41A4-06CE-4969-B601-4D27CB2ECD9D}"/>
                  </a:ext>
                </a:extLst>
              </p:cNvPr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>
            <a:extLst>
              <a:ext uri="{FF2B5EF4-FFF2-40B4-BE49-F238E27FC236}">
                <a16:creationId xmlns:a16="http://schemas.microsoft.com/office/drawing/2014/main" id="{BC2EC88B-7E06-4753-BE5D-E9BB7048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A46B54F-9EF7-40FD-A282-67F45B3DE76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>
            <a:extLst>
              <a:ext uri="{FF2B5EF4-FFF2-40B4-BE49-F238E27FC236}">
                <a16:creationId xmlns:a16="http://schemas.microsoft.com/office/drawing/2014/main" id="{5BE1AB83-4627-497C-89E6-B156B4EC5C82}"/>
              </a:ext>
            </a:extLst>
          </p:cNvPr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78019F-768C-4426-9866-AF160F23AC01}"/>
              </a:ext>
            </a:extLst>
          </p:cNvPr>
          <p:cNvCxnSpPr>
            <a:cxnSpLocks/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69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1031B-E5DE-4B41-9B1E-15F27A5C9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Ribbon</a:t>
            </a:r>
            <a:r>
              <a:rPr lang="zh-CN" altLang="en-US" dirty="0"/>
              <a:t>负载均衡规则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负载均衡自定义方式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饥饿加载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EC0E6-D5B1-48E1-866A-238D135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77108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351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功能更加丰富，在国内受欢迎程度较高。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CA597-9B26-448B-A379-2BB65D4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8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cloud-demo</a:t>
            </a:r>
            <a:r>
              <a:rPr lang="zh-CN" altLang="en-US" dirty="0"/>
              <a:t>父工程中添加</a:t>
            </a:r>
            <a:r>
              <a:rPr lang="en-US" altLang="zh-CN" dirty="0"/>
              <a:t>spring-cloud-</a:t>
            </a:r>
            <a:r>
              <a:rPr lang="en-US" altLang="zh-CN" dirty="0" err="1"/>
              <a:t>alilbaba</a:t>
            </a:r>
            <a:r>
              <a:rPr lang="zh-CN" altLang="en-US" dirty="0"/>
              <a:t>的管理依赖：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注释掉</a:t>
            </a:r>
            <a:r>
              <a:rPr lang="en-US" altLang="zh-CN" dirty="0"/>
              <a:t>order-service</a:t>
            </a:r>
            <a:r>
              <a:rPr lang="zh-CN" altLang="en-US" dirty="0"/>
              <a:t>和</a:t>
            </a:r>
            <a:r>
              <a:rPr lang="en-US" altLang="zh-CN" dirty="0"/>
              <a:t>user-service</a:t>
            </a:r>
            <a:r>
              <a:rPr lang="zh-CN" altLang="en-US" dirty="0"/>
              <a:t>中原有的</a:t>
            </a:r>
            <a:r>
              <a:rPr lang="en-US" altLang="zh-CN" dirty="0"/>
              <a:t>eureka</a:t>
            </a:r>
            <a:r>
              <a:rPr lang="zh-CN" altLang="en-US" dirty="0"/>
              <a:t>依赖。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nacos</a:t>
            </a:r>
            <a:r>
              <a:rPr lang="zh-CN" altLang="en-US" dirty="0"/>
              <a:t>的客户端依赖：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16EF10-8182-4738-80BE-3D21CAB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36" y="2048461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5E6BE-3D23-43E1-88C3-9C3F66EF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78A0CE-E5F6-4390-BBC0-DC194A6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44B9-EEFA-4F64-A050-492161E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修改</a:t>
            </a:r>
            <a:r>
              <a:rPr lang="en-US" altLang="zh-CN" dirty="0" err="1"/>
              <a:t>user-service&amp;order-service</a:t>
            </a:r>
            <a:r>
              <a:rPr lang="zh-CN" altLang="en-US" dirty="0"/>
              <a:t>中的</a:t>
            </a:r>
            <a:r>
              <a:rPr lang="en-US" altLang="zh-CN" dirty="0" err="1"/>
              <a:t>application.yml</a:t>
            </a:r>
            <a:r>
              <a:rPr lang="zh-CN" altLang="en-US" dirty="0"/>
              <a:t>文件，注释</a:t>
            </a:r>
            <a:r>
              <a:rPr lang="en-US" altLang="zh-CN" dirty="0"/>
              <a:t>eureka</a:t>
            </a:r>
            <a:r>
              <a:rPr lang="zh-CN" altLang="en-US" dirty="0"/>
              <a:t>地址，添加</a:t>
            </a:r>
            <a:r>
              <a:rPr lang="en-US" altLang="zh-CN" dirty="0" err="1"/>
              <a:t>nacos</a:t>
            </a:r>
            <a:r>
              <a:rPr lang="zh-CN" altLang="en-US" dirty="0"/>
              <a:t>地址：</a:t>
            </a: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启动并测试：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447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7184B-7322-4D95-A114-2F4766A6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73B94-9443-42B8-B805-C3FA5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410684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>
            <a:extLst>
              <a:ext uri="{FF2B5EF4-FFF2-40B4-BE49-F238E27FC236}">
                <a16:creationId xmlns:a16="http://schemas.microsoft.com/office/drawing/2014/main" id="{2EF70DE5-1585-465A-8BB5-0835E7C2ABD0}"/>
              </a:ext>
            </a:extLst>
          </p:cNvPr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98EDD9F-30C4-41C7-9289-8D2E557677E8}"/>
              </a:ext>
            </a:extLst>
          </p:cNvPr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681A860-B032-41BB-A56F-3655DF7A2852}"/>
              </a:ext>
            </a:extLst>
          </p:cNvPr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5587E66-B69B-470B-BB32-CB600DDADE82}"/>
              </a:ext>
            </a:extLst>
          </p:cNvPr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1F093E-83E1-46FC-8915-5795ED058677}"/>
              </a:ext>
            </a:extLst>
          </p:cNvPr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489EC-7D00-4CC8-8694-41C73DAACAD9}"/>
              </a:ext>
            </a:extLst>
          </p:cNvPr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48B7B32-1A9D-4B8F-AC44-3D14AE19C4AC}"/>
              </a:ext>
            </a:extLst>
          </p:cNvPr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337071-B97E-4724-8924-ED10453B40F7}"/>
              </a:ext>
            </a:extLst>
          </p:cNvPr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A46C4-AAC5-4A54-97D9-45CE94359AB7}"/>
              </a:ext>
            </a:extLst>
          </p:cNvPr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D86FA2-7B59-4D18-8259-B7E3187DB7B0}"/>
              </a:ext>
            </a:extLst>
          </p:cNvPr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E3464A-4F9F-40B6-9356-30720BFBE699}"/>
              </a:ext>
            </a:extLst>
          </p:cNvPr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9E4E8-5153-4A70-A0CE-65AD3923485A}"/>
              </a:ext>
            </a:extLst>
          </p:cNvPr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8A154E-6D19-4089-88E2-DAD09BEAF973}"/>
              </a:ext>
            </a:extLst>
          </p:cNvPr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4DABA2-4583-4933-BF89-A964958AF9CB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1FA03F-51D3-4D82-B25F-05A29A877F1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8706E3-424C-48AB-A716-88E76BDFB4AD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5F50A5-7E6D-41C5-8DCB-3FB4341884C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023A57-C062-4B98-A7C3-6A63E58EBD9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A61450-7368-4A7A-A0C5-29529C68DD04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D49843A-CC9B-48AE-9357-C101F0F24634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07FEA3-BA5B-4BDF-AF60-5B651DB7E1CD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AB0317-67CE-457A-B672-6C3FCE7DBC3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A87CEB-3ED8-4289-AB14-14D3D9EDD514}"/>
              </a:ext>
            </a:extLst>
          </p:cNvPr>
          <p:cNvCxnSpPr>
            <a:cxnSpLocks/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8C3D31-9024-43B6-92F7-25E03CCA8165}"/>
              </a:ext>
            </a:extLst>
          </p:cNvPr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5CB926-F565-480B-A8C6-0DF6431F8D93}"/>
              </a:ext>
            </a:extLst>
          </p:cNvPr>
          <p:cNvCxnSpPr>
            <a:cxnSpLocks/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EE2DB86-CF3B-45A5-B156-57FA865B73FF}"/>
              </a:ext>
            </a:extLst>
          </p:cNvPr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6321315-CE2C-4FBE-9865-AE655A4A7EC0}"/>
              </a:ext>
            </a:extLst>
          </p:cNvPr>
          <p:cNvCxnSpPr>
            <a:cxnSpLocks/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5E8BBEC-027D-47A4-952E-1EB34C647C30}"/>
              </a:ext>
            </a:extLst>
          </p:cNvPr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7A79C0C-F839-4ABD-9E2E-3CCCE116107D}"/>
              </a:ext>
            </a:extLst>
          </p:cNvPr>
          <p:cNvCxnSpPr>
            <a:cxnSpLocks/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B6A65AF-FEF8-4574-A791-0302460D11A6}"/>
              </a:ext>
            </a:extLst>
          </p:cNvPr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E9792C4-D9F2-42AD-8162-79CFB6F64109}"/>
              </a:ext>
            </a:extLst>
          </p:cNvPr>
          <p:cNvCxnSpPr>
            <a:cxnSpLocks/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D78EFDE-A7F8-485C-84B6-EBEBA289DF8D}"/>
              </a:ext>
            </a:extLst>
          </p:cNvPr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6F555A-6ECD-4BEF-BFC4-8D9DFA147F44}"/>
              </a:ext>
            </a:extLst>
          </p:cNvPr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7042B5-BAED-466B-A43C-58B77AF43144}"/>
              </a:ext>
            </a:extLst>
          </p:cNvPr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8FA333-9711-40AC-9B1C-017567AC59C2}"/>
              </a:ext>
            </a:extLst>
          </p:cNvPr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739EEB9-8FDA-4041-87CF-B5D34D4A0539}"/>
              </a:ext>
            </a:extLst>
          </p:cNvPr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0CE3A7-ECB7-4DE1-8EB9-C7D345D4A22E}"/>
              </a:ext>
            </a:extLst>
          </p:cNvPr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11C5D6A-E4C7-4C6B-9F0E-37BDC0A70E21}"/>
              </a:ext>
            </a:extLst>
          </p:cNvPr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76C2A4-F982-4FB6-854E-5F05A18C063F}"/>
              </a:ext>
            </a:extLst>
          </p:cNvPr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F654CB-B006-4D71-ACB5-C12377BC8800}"/>
              </a:ext>
            </a:extLst>
          </p:cNvPr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1C7B3BA-7E46-4FD2-9A51-53421EB72A31}"/>
              </a:ext>
            </a:extLst>
          </p:cNvPr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7D10DBA-583D-4AF8-B60C-7B74A55E2267}"/>
              </a:ext>
            </a:extLst>
          </p:cNvPr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61DB91-915D-47BC-8A06-E96437DABBE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E2516F-817D-4F0E-85C2-BC1FED59B4A7}"/>
              </a:ext>
            </a:extLst>
          </p:cNvPr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B094C009-75EB-4A70-9C96-D8A59FB0DEC4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43437A-929C-4984-BA1D-FBCE218B0E24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49FF6D-CB8F-4962-9DF0-907948D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>
            <a:extLst>
              <a:ext uri="{FF2B5EF4-FFF2-40B4-BE49-F238E27FC236}">
                <a16:creationId xmlns:a16="http://schemas.microsoft.com/office/drawing/2014/main" id="{1F300EE9-3F4E-43B2-94BA-7E029D871B6E}"/>
              </a:ext>
            </a:extLst>
          </p:cNvPr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EC5927-E6C7-4B5B-90D7-BABC3E2623A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F7267E-B1E2-479B-BE84-7478CE1708B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9C68F26-E345-45D2-B2B9-E72914829F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565D9EE-C4D0-4184-BE20-3357CE92EA4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  <p:extLst>
      <p:ext uri="{BB962C8B-B14F-4D97-AF65-F5344CB8AC3E}">
        <p14:creationId xmlns:p14="http://schemas.microsoft.com/office/powerpoint/2010/main" val="2574827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4D5BB-5CF1-4D22-896C-2BD4876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5E09FC-CD00-4BB5-9EA8-4D7D7DC3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25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2932254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762E59-9E38-40BE-A871-977C477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1939E-2ACF-4452-85FB-1EB0EA35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  <p:extLst>
      <p:ext uri="{BB962C8B-B14F-4D97-AF65-F5344CB8AC3E}">
        <p14:creationId xmlns:p14="http://schemas.microsoft.com/office/powerpoint/2010/main" val="75315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FF4555-6445-4B48-95C9-1E229FF4C1A9}"/>
              </a:ext>
            </a:extLst>
          </p:cNvPr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9B6C2-1BFF-448B-A2CC-18E2D5A3F107}"/>
              </a:ext>
            </a:extLst>
          </p:cNvPr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A1DC38-FEA0-4615-A50A-CAAA058E88F0}"/>
              </a:ext>
            </a:extLst>
          </p:cNvPr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407A-DC2B-492A-94A4-FC142A4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1FEC-E767-4F50-B3E4-9167D56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8958B1-8F68-4982-9824-4A30F07D9282}"/>
              </a:ext>
            </a:extLst>
          </p:cNvPr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B821EECB-7CC8-4830-9694-52C789CB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00B9633-7012-4B85-AE82-27D6EB9E75A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77A9AD-EABF-4549-8296-5901EC6743A2}"/>
              </a:ext>
            </a:extLst>
          </p:cNvPr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A67E19C0-F42F-4CAA-9CB3-F6FA216D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37889DE-BFFB-4E6F-A41A-893DE340AF5B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B0BD2B9-A5C9-4ABC-97F5-5A8D925DF54B}"/>
              </a:ext>
            </a:extLst>
          </p:cNvPr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038BCF7-E93C-4EF5-9435-29E953FC2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13951D1-0EAD-4955-97EC-1CE5FEBDE3E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CE8760C-3546-4804-851F-58FE7F2A92A6}"/>
              </a:ext>
            </a:extLst>
          </p:cNvPr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E81EDE3C-C20B-443E-95F0-439F957D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AB9B5DB-4893-4304-B724-51C16B6990F5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C033A3-C574-4DAA-8EC0-B3A6F94BF404}"/>
              </a:ext>
            </a:extLst>
          </p:cNvPr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6A8AD3F-1B0A-4169-9638-51D418C0022C}"/>
              </a:ext>
            </a:extLst>
          </p:cNvPr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EE2B9B-5737-4D33-A557-5C2BEA138EE0}"/>
              </a:ext>
            </a:extLst>
          </p:cNvPr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7EEF08-CC6D-462D-8FB2-7713AB526C28}"/>
              </a:ext>
            </a:extLst>
          </p:cNvPr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450F92-6B99-406E-9EBD-936AAD6D4003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71B629-F333-4311-A2D6-C48083A7A1C5}"/>
              </a:ext>
            </a:extLst>
          </p:cNvPr>
          <p:cNvCxnSpPr>
            <a:cxnSpLocks/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B4A188B-2086-43B5-8025-C6E7B270BC93}"/>
              </a:ext>
            </a:extLst>
          </p:cNvPr>
          <p:cNvCxnSpPr>
            <a:cxnSpLocks/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A3385639-28E0-43AA-8E30-EA395A080259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7EDFA7A4-5F53-4174-AF7F-C6CE5D05C40F}"/>
              </a:ext>
            </a:extLst>
          </p:cNvPr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A614F08C-0104-4FB2-B895-71EAE9CB0817}"/>
              </a:ext>
            </a:extLst>
          </p:cNvPr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EF951916-F1FD-4D6C-B9A3-D83830B1A450}"/>
              </a:ext>
            </a:extLst>
          </p:cNvPr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>
            <a:extLst>
              <a:ext uri="{FF2B5EF4-FFF2-40B4-BE49-F238E27FC236}">
                <a16:creationId xmlns:a16="http://schemas.microsoft.com/office/drawing/2014/main" id="{538FEEDB-C70F-470E-97CB-04D1F79D0212}"/>
              </a:ext>
            </a:extLst>
          </p:cNvPr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844295D2-406A-4927-991D-F7331C7A2416}"/>
              </a:ext>
            </a:extLst>
          </p:cNvPr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13B3BCD9-D634-44CA-BEB0-D4FB2F8E398D}"/>
              </a:ext>
            </a:extLst>
          </p:cNvPr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90801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527D7-488D-4141-8352-D0F86ECF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8A030-CF77-411B-A55B-D54431EF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6DF43-DB7F-450B-90A2-CD0D66D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E173D-056A-49EA-9F4E-DA1C663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34F4FB-EEB1-4D43-BF53-C11E93D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3680623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326B03BD-8B30-41A3-BE15-923374964579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2D4FE417-5E88-4A6D-ACCE-47D5CA17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8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485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954168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06589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Nacos</a:t>
            </a:r>
            <a:r>
              <a:rPr lang="zh-CN" altLang="en-US">
                <a:solidFill>
                  <a:srgbClr val="49504F"/>
                </a:solidFill>
              </a:rPr>
              <a:t>配置管理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Feign</a:t>
            </a:r>
            <a:r>
              <a:rPr lang="zh-CN" altLang="en-US">
                <a:solidFill>
                  <a:srgbClr val="49504F"/>
                </a:solidFill>
              </a:rPr>
              <a:t>远程调用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Gateway</a:t>
            </a:r>
            <a:r>
              <a:rPr lang="zh-CN" altLang="en-US">
                <a:solidFill>
                  <a:srgbClr val="49504F"/>
                </a:solidFill>
              </a:rPr>
              <a:t>服务网关</a:t>
            </a:r>
            <a:endParaRPr lang="en-US" altLang="zh-CN">
              <a:solidFill>
                <a:srgbClr val="49504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2110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1414042-DD23-4EAB-977A-B429EC9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F418086-C580-4E59-A4F1-64D9F0DB7752}"/>
              </a:ext>
            </a:extLst>
          </p:cNvPr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>
            <a:extLst>
              <a:ext uri="{FF2B5EF4-FFF2-40B4-BE49-F238E27FC236}">
                <a16:creationId xmlns:a16="http://schemas.microsoft.com/office/drawing/2014/main" id="{8AD4A9D1-84AD-4F11-8042-77C300089B9E}"/>
              </a:ext>
            </a:extLst>
          </p:cNvPr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49677F-4566-4DDD-BFCF-40FA99CE7294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AA01034-5347-4556-8AA0-8B6324A76ACC}"/>
              </a:ext>
            </a:extLst>
          </p:cNvPr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E98D08EB-DFB7-4E0E-939E-04A1F3FAD4F6}"/>
              </a:ext>
            </a:extLst>
          </p:cNvPr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B7DC368-6496-4085-8E4C-94AAC80D5CB3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0148766-42CD-427E-B63F-713919E15D98}"/>
              </a:ext>
            </a:extLst>
          </p:cNvPr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153D3E31-DDC7-4D4D-BF8D-3043650F4F28}"/>
              </a:ext>
            </a:extLst>
          </p:cNvPr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B43A4C-E2F5-4060-87ED-8FB5CD2CB5C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B5BB51-6271-4A20-9A16-F73C4D18F37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F9771B0-CA43-487F-9C37-9FB3767374C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8F079C5-064D-4127-A71A-CBF9CD2D35B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9C62CD-2537-44AF-922E-A96974DE77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F15F28-C196-4F75-8FC7-6CCB901BA174}"/>
              </a:ext>
            </a:extLst>
          </p:cNvPr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341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3743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6305995" y="2882769"/>
            <a:ext cx="1395632" cy="203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6493109" y="3175091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6493109" y="4044373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AF7DEF0-D6D2-460A-A405-AE4D18C3840C}"/>
              </a:ext>
            </a:extLst>
          </p:cNvPr>
          <p:cNvGrpSpPr/>
          <p:nvPr/>
        </p:nvGrpSpPr>
        <p:grpSpPr>
          <a:xfrm>
            <a:off x="6218510" y="1457271"/>
            <a:ext cx="1554480" cy="623158"/>
            <a:chOff x="6228080" y="1447111"/>
            <a:chExt cx="1554480" cy="623158"/>
          </a:xfrm>
        </p:grpSpPr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B7413D7F-5D3A-44F8-B140-56F4BA25384E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BB72A6D3-65CD-4BC8-B14C-A1459528895A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7529682E-4A4C-4B5B-A936-04439920E116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</a:t>
              </a: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8231F9F-782D-438E-A62D-CD852A2661CC}"/>
              </a:ext>
            </a:extLst>
          </p:cNvPr>
          <p:cNvGrpSpPr/>
          <p:nvPr/>
        </p:nvGrpSpPr>
        <p:grpSpPr>
          <a:xfrm>
            <a:off x="6218510" y="5724005"/>
            <a:ext cx="1554480" cy="623158"/>
            <a:chOff x="6228080" y="1447111"/>
            <a:chExt cx="1554480" cy="623158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3C752100-963B-45F3-8D94-B6C98E050180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39664E1A-BA96-45F5-8B04-B1004F907995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9F5A3B99-52BB-44CD-BD39-798C8DED2BB2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8933410" y="3223441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8933410" y="409110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7498391" y="3530774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>
            <a:off x="7498391" y="4400056"/>
            <a:ext cx="143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箭头: 下 278">
            <a:extLst>
              <a:ext uri="{FF2B5EF4-FFF2-40B4-BE49-F238E27FC236}">
                <a16:creationId xmlns:a16="http://schemas.microsoft.com/office/drawing/2014/main" id="{8B1C0602-6795-4DAC-AF21-CFF0ABD6F5C0}"/>
              </a:ext>
            </a:extLst>
          </p:cNvPr>
          <p:cNvSpPr/>
          <p:nvPr/>
        </p:nvSpPr>
        <p:spPr>
          <a:xfrm>
            <a:off x="6519900" y="5012023"/>
            <a:ext cx="947501" cy="624804"/>
          </a:xfrm>
          <a:prstGeom prst="downArrow">
            <a:avLst>
              <a:gd name="adj1" fmla="val 57392"/>
              <a:gd name="adj2" fmla="val 2688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读取配置</a:t>
            </a:r>
          </a:p>
        </p:txBody>
      </p: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6527079" y="2168234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r>
              <a:rPr kumimoji="1" lang="zh-CN" altLang="en-US"/>
              <a:t>配置更改热更新</a:t>
            </a:r>
            <a:endParaRPr kumimoji="1" lang="zh-CN" altLang="en-US" dirty="0"/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F40F9698-8DCE-4004-8F30-3AEEEF6925B8}"/>
              </a:ext>
            </a:extLst>
          </p:cNvPr>
          <p:cNvGrpSpPr/>
          <p:nvPr/>
        </p:nvGrpSpPr>
        <p:grpSpPr>
          <a:xfrm>
            <a:off x="5174141" y="1469454"/>
            <a:ext cx="3484369" cy="623158"/>
            <a:chOff x="6228080" y="1447111"/>
            <a:chExt cx="1554480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6870917" y="3571618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15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7357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694 -0.6217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5104 0.00047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3125 -0.2303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52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2.59259E-6 L 0.02213 -0.2018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79" grpId="0" animBg="1"/>
      <p:bldP spid="279" grpId="1" animBg="1"/>
      <p:bldP spid="279" grpId="2" animBg="1"/>
      <p:bldP spid="281" grpId="0" animBg="1"/>
      <p:bldP spid="281" grpId="1" animBg="1"/>
      <p:bldP spid="287" grpId="0" animBg="1"/>
      <p:bldP spid="28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2"/>
                </a:solidFill>
              </a:rPr>
              <a:t>Nacos</a:t>
            </a:r>
            <a:r>
              <a:rPr kumimoji="1" lang="zh-CN" altLang="en-US">
                <a:solidFill>
                  <a:schemeClr val="tx2"/>
                </a:solidFill>
              </a:rPr>
              <a:t>配置管理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</a:t>
            </a:r>
            <a:r>
              <a:rPr kumimoji="1" lang="en-US" altLang="zh-CN"/>
              <a:t>Nacos</a:t>
            </a:r>
            <a:r>
              <a:rPr kumimoji="1" lang="zh-CN" altLang="en-US"/>
              <a:t>中添加配置信息：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26729-5102-496C-B2D0-C47D9489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2" y="2099034"/>
            <a:ext cx="10341350" cy="4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在弹出表单中填写配置信息：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267164-9F60-4E87-AA17-C13ABACD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90" y="1857060"/>
            <a:ext cx="7243367" cy="47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配置获取的步骤如下：</a:t>
            </a:r>
            <a:endParaRPr kumimoji="1" lang="zh-CN" altLang="en-US" dirty="0"/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94B4DFA3-2F66-4721-B0B9-31C6E1D4BCCC}"/>
              </a:ext>
            </a:extLst>
          </p:cNvPr>
          <p:cNvSpPr/>
          <p:nvPr/>
        </p:nvSpPr>
        <p:spPr>
          <a:xfrm>
            <a:off x="3844696" y="2898637"/>
            <a:ext cx="1801288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读取本地配置文件</a:t>
            </a:r>
            <a:r>
              <a:rPr lang="en-US" altLang="zh-CN" sz="1400">
                <a:solidFill>
                  <a:srgbClr val="49504F"/>
                </a:solidFill>
              </a:rPr>
              <a:t>application.yml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80120B2A-B901-48BB-8873-7A7320E2878B}"/>
              </a:ext>
            </a:extLst>
          </p:cNvPr>
          <p:cNvSpPr/>
          <p:nvPr/>
        </p:nvSpPr>
        <p:spPr>
          <a:xfrm>
            <a:off x="710880" y="2995399"/>
            <a:ext cx="1514160" cy="517190"/>
          </a:xfrm>
          <a:prstGeom prst="flowChartPreparation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项目启动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049021-8056-44F2-8982-7D44F610C501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225040" y="3253994"/>
            <a:ext cx="1619656" cy="1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9E60BB0-8652-4102-9D9A-5DEB862F604A}"/>
              </a:ext>
            </a:extLst>
          </p:cNvPr>
          <p:cNvSpPr/>
          <p:nvPr/>
        </p:nvSpPr>
        <p:spPr>
          <a:xfrm>
            <a:off x="6966662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r>
              <a:rPr lang="en-US" altLang="zh-CN" sz="1400">
                <a:solidFill>
                  <a:srgbClr val="49504F"/>
                </a:solidFill>
              </a:rPr>
              <a:t>spring</a:t>
            </a:r>
            <a:r>
              <a:rPr lang="zh-CN" altLang="en-US" sz="1400">
                <a:solidFill>
                  <a:srgbClr val="49504F"/>
                </a:solidFill>
              </a:rPr>
              <a:t>容器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BCB975-6DD2-409C-BB21-D97BBA8413A7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5645984" y="3253995"/>
            <a:ext cx="1320678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1E872F-9B9E-45FE-B7BA-80A91EE5EA4B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7931862" y="3253995"/>
            <a:ext cx="1463991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E53A17A6-2FE8-46AC-AC94-4325842D6F8F}"/>
              </a:ext>
            </a:extLst>
          </p:cNvPr>
          <p:cNvSpPr/>
          <p:nvPr/>
        </p:nvSpPr>
        <p:spPr>
          <a:xfrm>
            <a:off x="9395853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加载</a:t>
            </a:r>
            <a:r>
              <a:rPr lang="en-US" altLang="zh-CN" sz="1400">
                <a:solidFill>
                  <a:srgbClr val="49504F"/>
                </a:solidFill>
              </a:rPr>
              <a:t>bean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8ADA41E6-F70E-4352-8CBA-D40DDCCB9D1F}"/>
              </a:ext>
            </a:extLst>
          </p:cNvPr>
          <p:cNvSpPr/>
          <p:nvPr/>
        </p:nvSpPr>
        <p:spPr>
          <a:xfrm>
            <a:off x="2736182" y="4818898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</a:t>
            </a:r>
            <a:r>
              <a:rPr lang="en-US" altLang="zh-CN" sz="1400">
                <a:solidFill>
                  <a:srgbClr val="49504F"/>
                </a:solidFill>
              </a:rPr>
              <a:t>nacos</a:t>
            </a:r>
            <a:r>
              <a:rPr lang="zh-CN" altLang="en-US" sz="1400">
                <a:solidFill>
                  <a:srgbClr val="49504F"/>
                </a:solidFill>
              </a:rPr>
              <a:t>中配置文件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BE6AF4-4625-4D7A-92E1-3435A9745C48}"/>
              </a:ext>
            </a:extLst>
          </p:cNvPr>
          <p:cNvCxnSpPr>
            <a:cxnSpLocks/>
            <a:stCxn id="54" idx="3"/>
            <a:endCxn id="2" idx="2"/>
          </p:cNvCxnSpPr>
          <p:nvPr/>
        </p:nvCxnSpPr>
        <p:spPr>
          <a:xfrm flipV="1">
            <a:off x="3701382" y="3609352"/>
            <a:ext cx="1043958" cy="1564904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29475C-CEC5-456E-9BCE-E02DA2EB0DC0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1467960" y="3512589"/>
            <a:ext cx="1268222" cy="1661667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37A13E8-F230-48B0-8E1B-CFA3BDF7284B}"/>
              </a:ext>
            </a:extLst>
          </p:cNvPr>
          <p:cNvSpPr txBox="1"/>
          <p:nvPr/>
        </p:nvSpPr>
        <p:spPr>
          <a:xfrm>
            <a:off x="4788744" y="366007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nacos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地址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748FC17-E75D-465A-93EE-9A42A4AE1211}"/>
              </a:ext>
            </a:extLst>
          </p:cNvPr>
          <p:cNvGrpSpPr/>
          <p:nvPr/>
        </p:nvGrpSpPr>
        <p:grpSpPr>
          <a:xfrm>
            <a:off x="284710" y="5174255"/>
            <a:ext cx="1393330" cy="1258992"/>
            <a:chOff x="5870934" y="4773439"/>
            <a:chExt cx="1393330" cy="1258992"/>
          </a:xfrm>
        </p:grpSpPr>
        <p:sp>
          <p:nvSpPr>
            <p:cNvPr id="235" name="矩形: 剪去单角 234">
              <a:extLst>
                <a:ext uri="{FF2B5EF4-FFF2-40B4-BE49-F238E27FC236}">
                  <a16:creationId xmlns:a16="http://schemas.microsoft.com/office/drawing/2014/main" id="{A97A9CF2-E0AD-4BA4-B9BB-8B2079C3A412}"/>
                </a:ext>
              </a:extLst>
            </p:cNvPr>
            <p:cNvSpPr/>
            <p:nvPr/>
          </p:nvSpPr>
          <p:spPr>
            <a:xfrm>
              <a:off x="6283463" y="4773439"/>
              <a:ext cx="568274" cy="710716"/>
            </a:xfrm>
            <a:prstGeom prst="snip1Rect">
              <a:avLst>
                <a:gd name="adj" fmla="val 28162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49504F"/>
                </a:solidFill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41FC40C-44DC-48FF-B060-CADE9AA65FF1}"/>
                </a:ext>
              </a:extLst>
            </p:cNvPr>
            <p:cNvSpPr txBox="1"/>
            <p:nvPr/>
          </p:nvSpPr>
          <p:spPr>
            <a:xfrm>
              <a:off x="5870934" y="5570766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rgbClr val="49504F"/>
                  </a:solidFill>
                </a:rPr>
                <a:t>bootstrap.yml</a:t>
              </a:r>
              <a:endParaRPr lang="zh-CN" altLang="en-US" sz="1200">
                <a:solidFill>
                  <a:srgbClr val="49504F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B25EB408-F489-4924-906F-EDB8EA0A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4985359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4CBD44D-019B-4A98-992E-38841DE19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94712" y="5128797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E446FEE-2B23-491B-B74C-5E09325AE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5279110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19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28685 0.179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9" grpId="0" animBg="1"/>
      <p:bldP spid="46" grpId="0" animBg="1"/>
      <p:bldP spid="54" grpId="0" animBg="1"/>
      <p:bldP spid="31" grpId="0"/>
      <p:bldP spid="31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4832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引入</a:t>
            </a:r>
            <a:r>
              <a:rPr kumimoji="1" lang="en-US" altLang="zh-CN"/>
              <a:t>Nacos</a:t>
            </a:r>
            <a:r>
              <a:rPr kumimoji="1" lang="zh-CN" altLang="en-US"/>
              <a:t>的配置管理客户端依赖：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在</a:t>
            </a:r>
            <a:r>
              <a:rPr kumimoji="1" lang="en-US" altLang="zh-CN"/>
              <a:t>userservice</a:t>
            </a:r>
            <a:r>
              <a:rPr kumimoji="1" lang="zh-CN" altLang="en-US"/>
              <a:t>中的</a:t>
            </a:r>
            <a:r>
              <a:rPr kumimoji="1" lang="en-US" altLang="zh-CN"/>
              <a:t>resource</a:t>
            </a:r>
            <a:r>
              <a:rPr kumimoji="1" lang="zh-CN" altLang="en-US"/>
              <a:t>目录添加一个</a:t>
            </a:r>
            <a:r>
              <a:rPr kumimoji="1" lang="en-US" altLang="zh-CN">
                <a:solidFill>
                  <a:srgbClr val="AD2B26"/>
                </a:solidFill>
              </a:rPr>
              <a:t>bootstrap.yml</a:t>
            </a:r>
            <a:r>
              <a:rPr kumimoji="1" lang="zh-CN" altLang="en-US"/>
              <a:t>文件，这个文件是引导文件，优先级高于</a:t>
            </a:r>
            <a:r>
              <a:rPr kumimoji="1" lang="en-US" altLang="zh-CN"/>
              <a:t>application.yml</a:t>
            </a:r>
            <a:r>
              <a:rPr kumimoji="1" lang="zh-CN" altLang="en-US"/>
              <a:t>：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2FACF7-2184-43DF-8937-09EC8F4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09631"/>
            <a:ext cx="10770240" cy="1169551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&lt;!--nacos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配置管理依赖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&gt;spring-cloud-starter-alibaba-nacos-config&lt;/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923A95-1F3C-41DB-9139-EFA61A41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4303730"/>
            <a:ext cx="10749598" cy="2246769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开发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环境，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这里是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文件后缀名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2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46434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我们在</a:t>
            </a:r>
            <a:r>
              <a:rPr kumimoji="1" lang="en-US" altLang="zh-CN" dirty="0"/>
              <a:t>user-service</a:t>
            </a:r>
            <a:r>
              <a:rPr kumimoji="1" lang="zh-CN" altLang="en-US" dirty="0"/>
              <a:t>中将</a:t>
            </a:r>
            <a:r>
              <a:rPr kumimoji="1" lang="en-US" altLang="zh-CN" dirty="0" err="1"/>
              <a:t>pattern.dateformat</a:t>
            </a:r>
            <a:r>
              <a:rPr kumimoji="1" lang="zh-CN" altLang="en-US" dirty="0"/>
              <a:t>这个属性注入到</a:t>
            </a:r>
            <a:r>
              <a:rPr kumimoji="1" lang="en-US" altLang="zh-CN" dirty="0" err="1"/>
              <a:t>UserController</a:t>
            </a:r>
            <a:r>
              <a:rPr kumimoji="1" lang="zh-CN" altLang="en-US" dirty="0"/>
              <a:t>中做测试：</a:t>
            </a:r>
            <a:endParaRPr kumimoji="1"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13B9F2-AAD7-4D69-90CE-C4109A4E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1" y="2164518"/>
            <a:ext cx="10728958" cy="3493264"/>
          </a:xfrm>
          <a:prstGeom prst="rect">
            <a:avLst/>
          </a:prstGeom>
          <a:solidFill>
            <a:srgbClr val="F0F8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UserController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lang="en-US" altLang="zh-CN" sz="1300" dirty="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注入</a:t>
            </a:r>
            <a:r>
              <a:rPr kumimoji="0" lang="en-US" altLang="zh-CN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中的配置属性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"${pattern.dateformat}"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编写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，通过日期格式化器来格式化现在时间并返回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"now"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now(){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().format(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DateTimeFormatter.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ofPattern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Locale.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CHINA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... </a:t>
            </a:r>
            <a:r>
              <a:rPr kumimoji="0" lang="zh-CN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略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5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将配置交给</a:t>
            </a:r>
            <a:r>
              <a:rPr lang="en-US" altLang="zh-CN"/>
              <a:t>Nacos</a:t>
            </a:r>
            <a:r>
              <a:rPr lang="zh-CN" altLang="en-US"/>
              <a:t>管理的步骤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中添加配置文件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在微服务中引入</a:t>
            </a:r>
            <a:r>
              <a:rPr lang="en-US" altLang="zh-CN"/>
              <a:t>nacos</a:t>
            </a:r>
            <a:r>
              <a:rPr lang="zh-CN" altLang="en-US"/>
              <a:t>的</a:t>
            </a:r>
            <a:r>
              <a:rPr lang="en-US" altLang="zh-CN"/>
              <a:t>config</a:t>
            </a:r>
            <a:r>
              <a:rPr lang="zh-CN" altLang="en-US"/>
              <a:t>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在微服务中添加</a:t>
            </a:r>
            <a:r>
              <a:rPr lang="en-US" altLang="zh-CN"/>
              <a:t>bootstrap.yml</a:t>
            </a:r>
            <a:r>
              <a:rPr lang="zh-CN" altLang="en-US"/>
              <a:t>，配置</a:t>
            </a:r>
            <a:r>
              <a:rPr lang="en-US" altLang="zh-CN"/>
              <a:t>nacos</a:t>
            </a:r>
            <a:r>
              <a:rPr lang="zh-CN" altLang="en-US"/>
              <a:t>地址、当前环境、服务名称、文件后缀名。这些决定了程序启动时去</a:t>
            </a:r>
            <a:r>
              <a:rPr lang="en-US" altLang="zh-CN"/>
              <a:t>nacos</a:t>
            </a:r>
            <a:r>
              <a:rPr lang="zh-CN" altLang="en-US"/>
              <a:t>读取哪个文件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1697524130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方式一：在</a:t>
            </a:r>
            <a:r>
              <a:rPr kumimoji="1" lang="en-US" altLang="zh-CN"/>
              <a:t>@Value</a:t>
            </a:r>
            <a:r>
              <a:rPr kumimoji="1" lang="zh-CN" altLang="en-US"/>
              <a:t>注入的变量所在类上添加注解</a:t>
            </a:r>
            <a:r>
              <a:rPr kumimoji="1" lang="en-US" altLang="zh-CN"/>
              <a:t>@RefreshScope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8678E-C6A2-4719-82B2-5E5CB17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2501642"/>
            <a:ext cx="9303703" cy="37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Nacos</a:t>
            </a:r>
            <a:r>
              <a:rPr kumimoji="1" lang="zh-CN" altLang="en-US" dirty="0"/>
              <a:t>中的配置文件变更后，微服务无需重启就可以感知。不过需要通过下面两种配置实现：</a:t>
            </a:r>
            <a:endParaRPr kumimoji="1" lang="en-US" altLang="zh-CN" dirty="0"/>
          </a:p>
          <a:p>
            <a:r>
              <a:rPr kumimoji="1" lang="zh-CN" altLang="en-US" dirty="0"/>
              <a:t>方式二：使用</a:t>
            </a:r>
            <a:r>
              <a:rPr kumimoji="1" lang="en-US" altLang="zh-CN" dirty="0"/>
              <a:t>@ConfigurationProperties</a:t>
            </a:r>
            <a:r>
              <a:rPr kumimoji="1" lang="zh-CN" altLang="en-US" dirty="0"/>
              <a:t>注解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00D549-28A5-4CF0-B2CE-657F0A48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637891"/>
            <a:ext cx="10421302" cy="1997726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@ConfigurationProperties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(prefix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"pattern"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PatternProperties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6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8CC2A5-6435-4A7E-898C-631133141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E0864-AEB8-4B91-8CCF-8685FE5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  <p:extLst>
      <p:ext uri="{BB962C8B-B14F-4D97-AF65-F5344CB8AC3E}">
        <p14:creationId xmlns:p14="http://schemas.microsoft.com/office/powerpoint/2010/main" val="6073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配置更改后，微服务可以实现热更新，方式：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@Value</a:t>
            </a:r>
            <a:r>
              <a:rPr lang="zh-CN" altLang="en-US" sz="1600"/>
              <a:t>注解注入，结合</a:t>
            </a:r>
            <a:r>
              <a:rPr lang="en-US" altLang="zh-CN" sz="1600"/>
              <a:t>@RefreshScope</a:t>
            </a:r>
            <a:r>
              <a:rPr lang="zh-CN" altLang="en-US" sz="1600"/>
              <a:t>来刷新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@ConfigurationProperties</a:t>
            </a:r>
            <a:r>
              <a:rPr lang="zh-CN" altLang="en-US" sz="1600"/>
              <a:t>注入，自动刷新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不是所有的配置都适合放到配置中心，维护起来比较麻烦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建议将一些关键参数，需要运行时调整的参数放到</a:t>
            </a:r>
            <a:r>
              <a:rPr lang="en-US" altLang="zh-CN" sz="1600"/>
              <a:t>nacos</a:t>
            </a:r>
            <a:r>
              <a:rPr lang="zh-CN" altLang="en-US" sz="1600"/>
              <a:t>配置中心，一般都是自定义配置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2319047445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多环境配置共享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226" y="1549333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微服务启动时会从</a:t>
            </a:r>
            <a:r>
              <a:rPr kumimoji="1" lang="en-US" altLang="zh-CN" dirty="0" err="1"/>
              <a:t>nacos</a:t>
            </a:r>
            <a:r>
              <a:rPr kumimoji="1" lang="zh-CN" altLang="en-US" dirty="0"/>
              <a:t>读取多个配置文件：</a:t>
            </a:r>
            <a:endParaRPr kumimoji="1" lang="en-US" altLang="zh-CN" dirty="0"/>
          </a:p>
          <a:p>
            <a:r>
              <a:rPr kumimoji="1" lang="en-US" altLang="zh-CN" dirty="0"/>
              <a:t>[spring.application.name]-[</a:t>
            </a:r>
            <a:r>
              <a:rPr kumimoji="1" lang="en-US" altLang="zh-CN" dirty="0" err="1"/>
              <a:t>spring.profiles.active</a:t>
            </a:r>
            <a:r>
              <a:rPr kumimoji="1" lang="en-US" altLang="zh-CN" dirty="0"/>
              <a:t>].</a:t>
            </a:r>
            <a:r>
              <a:rPr kumimoji="1" lang="en-US" altLang="zh-CN" dirty="0" err="1"/>
              <a:t>yaml</a:t>
            </a:r>
            <a:r>
              <a:rPr kumimoji="1" lang="zh-CN" altLang="en-US" dirty="0"/>
              <a:t>，例如：</a:t>
            </a:r>
            <a:r>
              <a:rPr kumimoji="1" lang="en-US" altLang="zh-CN" dirty="0" err="1"/>
              <a:t>userservice-dev.yaml</a:t>
            </a:r>
            <a:endParaRPr kumimoji="1" lang="en-US" altLang="zh-CN" dirty="0"/>
          </a:p>
          <a:p>
            <a:r>
              <a:rPr kumimoji="1" lang="en-US" altLang="zh-CN" dirty="0"/>
              <a:t>[spring.application.name].</a:t>
            </a:r>
            <a:r>
              <a:rPr kumimoji="1" lang="en-US" altLang="zh-CN" dirty="0" err="1"/>
              <a:t>yaml</a:t>
            </a:r>
            <a:r>
              <a:rPr kumimoji="1" lang="zh-CN" altLang="en-US" dirty="0"/>
              <a:t>，例如：</a:t>
            </a:r>
            <a:r>
              <a:rPr kumimoji="1" lang="en-US" altLang="zh-CN" dirty="0" err="1"/>
              <a:t>userservice.yaml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无论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如何变化，</a:t>
            </a:r>
            <a:r>
              <a:rPr kumimoji="1" lang="en-US" altLang="zh-CN" dirty="0"/>
              <a:t>[spring.application.name].</a:t>
            </a:r>
            <a:r>
              <a:rPr kumimoji="1" lang="en-US" altLang="zh-CN" dirty="0" err="1"/>
              <a:t>yaml</a:t>
            </a:r>
            <a:r>
              <a:rPr kumimoji="1" lang="zh-CN" altLang="en-US" dirty="0"/>
              <a:t>这个文件一定会加载，因此多环境共享配置可以写入这个文件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FD9C1-17D9-4EF0-86B8-BFD2B11B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88409"/>
            <a:ext cx="7677644" cy="3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4876800" y="2336800"/>
            <a:ext cx="1381760" cy="2123440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本地配置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3556000" cy="2123440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中的配置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当前环境配置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19897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微服务会从</a:t>
            </a:r>
            <a:r>
              <a:rPr lang="en-US" altLang="zh-CN"/>
              <a:t>nacos</a:t>
            </a:r>
            <a:r>
              <a:rPr lang="zh-CN" altLang="en-US"/>
              <a:t>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，环境配置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，默认配置，多环境共享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</a:t>
            </a:r>
            <a:r>
              <a:rPr lang="zh-CN" altLang="en-US" sz="1600"/>
              <a:t>环境</a:t>
            </a:r>
            <a:r>
              <a:rPr lang="en-US" altLang="zh-CN" sz="1600"/>
              <a:t>].yaml</a:t>
            </a:r>
            <a:r>
              <a:rPr lang="zh-CN" altLang="en-US" sz="1600"/>
              <a:t> </a:t>
            </a:r>
            <a:r>
              <a:rPr lang="en-US" altLang="zh-CN" sz="1600"/>
              <a:t>&gt;[</a:t>
            </a:r>
            <a:r>
              <a:rPr lang="zh-CN" altLang="en-US" sz="1600"/>
              <a:t>服务名</a:t>
            </a:r>
            <a:r>
              <a:rPr lang="en-US" altLang="zh-CN" sz="1600"/>
              <a:t>].yaml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3150889835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Nacos</a:t>
            </a:r>
            <a:r>
              <a:rPr kumimoji="1" lang="zh-CN" altLang="en-US" dirty="0"/>
              <a:t>配置管理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不同微服务之间可以共享配置文件，通过下面的两种方式来指定：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方式一：</a:t>
            </a:r>
            <a:endParaRPr kumimoji="1"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shared-configs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common.yaml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8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不同微服务之间可以共享配置文件，通过下面的两种方式来指定：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方式二：</a:t>
            </a:r>
            <a:endParaRPr kumimoji="1"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-configs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.yaml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8280400" y="2336800"/>
            <a:ext cx="1381760" cy="2875066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7162800" cy="2875066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存储的配置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53CDE4-F5B5-43E6-82E3-70DDCC5B4A46}"/>
              </a:ext>
            </a:extLst>
          </p:cNvPr>
          <p:cNvSpPr/>
          <p:nvPr/>
        </p:nvSpPr>
        <p:spPr>
          <a:xfrm>
            <a:off x="1117600" y="2336800"/>
            <a:ext cx="3820160" cy="2062480"/>
          </a:xfrm>
          <a:prstGeom prst="roundRect">
            <a:avLst>
              <a:gd name="adj" fmla="val 1242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/>
              <a:t>本服务的配置（支持热更新）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extension-config &gt; shared-config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6737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微服务默认读取的配置文件：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en-US" altLang="zh-CN" sz="1600" dirty="0"/>
              <a:t>[</a:t>
            </a:r>
            <a:r>
              <a:rPr lang="zh-CN" altLang="en-US" sz="1600" dirty="0"/>
              <a:t>服务名</a:t>
            </a:r>
            <a:r>
              <a:rPr lang="en-US" altLang="zh-CN" sz="1600" dirty="0"/>
              <a:t>]-[</a:t>
            </a:r>
            <a:r>
              <a:rPr lang="en-US" altLang="zh-CN" sz="1600" dirty="0" err="1"/>
              <a:t>spring.profile.active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yaml</a:t>
            </a:r>
            <a:r>
              <a:rPr lang="zh-CN" altLang="en-US" sz="1600" dirty="0"/>
              <a:t>，默认配置</a:t>
            </a:r>
            <a:endParaRPr lang="en-US" altLang="zh-CN" sz="1600" dirty="0"/>
          </a:p>
          <a:p>
            <a:pPr>
              <a:buFont typeface="+mj-ea"/>
              <a:buAutoNum type="circleNumDbPlain"/>
            </a:pPr>
            <a:r>
              <a:rPr lang="en-US" altLang="zh-CN" sz="1600" dirty="0"/>
              <a:t>[</a:t>
            </a:r>
            <a:r>
              <a:rPr lang="zh-CN" altLang="en-US" sz="1600" dirty="0"/>
              <a:t>服务名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yaml</a:t>
            </a:r>
            <a:r>
              <a:rPr lang="zh-CN" altLang="en-US" sz="1600" dirty="0"/>
              <a:t>，多环境共享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不同微服务共享的配置文件：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通过</a:t>
            </a:r>
            <a:r>
              <a:rPr lang="en-US" altLang="zh-CN" sz="1600" dirty="0"/>
              <a:t>shared-configs</a:t>
            </a:r>
            <a:r>
              <a:rPr lang="zh-CN" altLang="en-US" sz="1600" dirty="0"/>
              <a:t>指定</a:t>
            </a:r>
            <a:endParaRPr lang="en-US" altLang="zh-CN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通过</a:t>
            </a:r>
            <a:r>
              <a:rPr lang="en-US" altLang="zh-CN" sz="1600" dirty="0"/>
              <a:t>extension-configs</a:t>
            </a:r>
            <a:r>
              <a:rPr lang="zh-CN" altLang="en-US" sz="1600" dirty="0"/>
              <a:t>指定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优先级：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环境配置 </a:t>
            </a:r>
            <a:r>
              <a:rPr lang="en-US" altLang="zh-CN" sz="1600" dirty="0"/>
              <a:t>&gt;</a:t>
            </a:r>
            <a:r>
              <a:rPr lang="zh-CN" altLang="en-US" sz="1600" dirty="0"/>
              <a:t>服务名</a:t>
            </a:r>
            <a:r>
              <a:rPr lang="en-US" altLang="zh-CN" sz="1600" dirty="0"/>
              <a:t>.</a:t>
            </a:r>
            <a:r>
              <a:rPr lang="en-US" altLang="zh-CN" sz="1600" dirty="0" err="1"/>
              <a:t>yaml</a:t>
            </a:r>
            <a:r>
              <a:rPr lang="en-US" altLang="zh-CN" sz="1600" dirty="0"/>
              <a:t> &gt; extension-config &gt; extension-configs &gt; shared-configs &gt; </a:t>
            </a:r>
            <a:r>
              <a:rPr lang="zh-CN" altLang="en-US" sz="1600" dirty="0"/>
              <a:t>本地配置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61435476"/>
      </p:ext>
    </p:extLst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9528C92-34D1-41CE-BB6D-647860570F56}"/>
              </a:ext>
            </a:extLst>
          </p:cNvPr>
          <p:cNvSpPr/>
          <p:nvPr/>
        </p:nvSpPr>
        <p:spPr>
          <a:xfrm>
            <a:off x="7435518" y="5096052"/>
            <a:ext cx="2895593" cy="125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集群搭建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6122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生产环境下一定要部署为集群状态，部署方式参考课前资料中的文档：</a:t>
            </a:r>
            <a:endParaRPr kumimoji="1"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5630D82-EECC-49B9-A4D5-98402B174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9659" y="2825675"/>
          <a:ext cx="2042480" cy="85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包装程序外壳对象" showAsIcon="1" r:id="rId3" imgW="1051200" imgH="437400" progId="Package">
                  <p:embed/>
                </p:oleObj>
              </mc:Choice>
              <mc:Fallback>
                <p:oleObj name="包装程序外壳对象" showAsIcon="1" r:id="rId3" imgW="1051200" imgH="43740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5630D82-EECC-49B9-A4D5-98402B174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9659" y="2825675"/>
                        <a:ext cx="2042480" cy="85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623870-010C-4640-9B83-2E809C5713AE}"/>
              </a:ext>
            </a:extLst>
          </p:cNvPr>
          <p:cNvSpPr/>
          <p:nvPr/>
        </p:nvSpPr>
        <p:spPr>
          <a:xfrm>
            <a:off x="693160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E2E2C4-46B0-44D5-B460-3357CE640DAF}"/>
              </a:ext>
            </a:extLst>
          </p:cNvPr>
          <p:cNvSpPr/>
          <p:nvPr/>
        </p:nvSpPr>
        <p:spPr>
          <a:xfrm>
            <a:off x="846167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6E028-739F-42E4-811A-818A7ED1A9CC}"/>
              </a:ext>
            </a:extLst>
          </p:cNvPr>
          <p:cNvSpPr/>
          <p:nvPr/>
        </p:nvSpPr>
        <p:spPr>
          <a:xfrm>
            <a:off x="999174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E29A4A-0656-4D6E-9609-A6AA76561010}"/>
              </a:ext>
            </a:extLst>
          </p:cNvPr>
          <p:cNvSpPr/>
          <p:nvPr/>
        </p:nvSpPr>
        <p:spPr>
          <a:xfrm>
            <a:off x="8461676" y="2883026"/>
            <a:ext cx="843280" cy="4978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BAFF0F5F-2A68-4A94-9993-9AD63AA94B2E}"/>
              </a:ext>
            </a:extLst>
          </p:cNvPr>
          <p:cNvSpPr/>
          <p:nvPr/>
        </p:nvSpPr>
        <p:spPr>
          <a:xfrm>
            <a:off x="8497236" y="5159011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（主）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E11AD6C1-D89B-4BE0-85C4-2483E4ECE2FC}"/>
              </a:ext>
            </a:extLst>
          </p:cNvPr>
          <p:cNvSpPr/>
          <p:nvPr/>
        </p:nvSpPr>
        <p:spPr>
          <a:xfrm>
            <a:off x="770672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5DEB0564-713D-4A6F-BD2A-5561A3607550}"/>
              </a:ext>
            </a:extLst>
          </p:cNvPr>
          <p:cNvSpPr/>
          <p:nvPr/>
        </p:nvSpPr>
        <p:spPr>
          <a:xfrm>
            <a:off x="928775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22E6E1-5661-4EC1-A329-33A07AA9BBBC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8883316" y="2463620"/>
            <a:ext cx="0" cy="4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EB742D3-0AE7-471F-8D09-C29CF4761970}"/>
              </a:ext>
            </a:extLst>
          </p:cNvPr>
          <p:cNvSpPr/>
          <p:nvPr/>
        </p:nvSpPr>
        <p:spPr>
          <a:xfrm>
            <a:off x="8461676" y="1965780"/>
            <a:ext cx="843280" cy="4978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584600-E4CD-49AD-ABD3-584D68058FDB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735324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F52E48-ED5A-4144-9DEA-77727370CC46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8883316" y="3380866"/>
            <a:ext cx="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0DB286-49C5-4B7C-B892-3CADB9AEB6D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88331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DA132C-D8F6-40A4-B578-0003D50F037C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7353246" y="4471421"/>
            <a:ext cx="1530069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5F7AD6-4CA6-4873-BD7D-4C91C48481E4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8883315" y="4471421"/>
            <a:ext cx="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2BA055-3B4F-45B0-A7D9-6EEB6FA52079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8883315" y="4471421"/>
            <a:ext cx="153007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集群搭建步骤：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400"/>
              <a:t>搭建</a:t>
            </a:r>
            <a:r>
              <a:rPr lang="en-US" altLang="zh-CN" sz="1400"/>
              <a:t>MySQL</a:t>
            </a:r>
            <a:r>
              <a:rPr lang="zh-CN" altLang="en-US" sz="1400"/>
              <a:t>集群并初始化数据库表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下载解压</a:t>
            </a:r>
            <a:r>
              <a:rPr lang="en-US" altLang="zh-CN" sz="1400"/>
              <a:t>nacos</a:t>
            </a:r>
          </a:p>
          <a:p>
            <a:pPr>
              <a:buFont typeface="+mj-ea"/>
              <a:buAutoNum type="circleNumDbPlain"/>
            </a:pPr>
            <a:r>
              <a:rPr lang="zh-CN" altLang="en-US" sz="1400"/>
              <a:t>修改集群配置（节点信息）、数据库配置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分别启动多个</a:t>
            </a:r>
            <a:r>
              <a:rPr lang="en-US" altLang="zh-CN" sz="1400"/>
              <a:t>nacos</a:t>
            </a:r>
            <a:r>
              <a:rPr lang="zh-CN" altLang="en-US" sz="1400"/>
              <a:t>节点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en-US" altLang="zh-CN" sz="1400"/>
              <a:t>nginx</a:t>
            </a:r>
            <a:r>
              <a:rPr lang="zh-CN" altLang="en-US" sz="1400"/>
              <a:t>反向代理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41040685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9232</TotalTime>
  <Words>10664</Words>
  <Application>Microsoft Office PowerPoint</Application>
  <PresentationFormat>宽屏</PresentationFormat>
  <Paragraphs>1622</Paragraphs>
  <Slides>153</Slides>
  <Notes>4</Notes>
  <HiddenSlides>10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80" baseType="lpstr">
      <vt:lpstr>Alibaba PuHuiTi</vt:lpstr>
      <vt:lpstr>Alibaba PuHuiTi B</vt:lpstr>
      <vt:lpstr>Alibaba PuHuiTi M</vt:lpstr>
      <vt:lpstr>Alibaba PuHuiTi R</vt:lpstr>
      <vt:lpstr>Helvetica Neue</vt:lpstr>
      <vt:lpstr>JetBrains Mono</vt:lpstr>
      <vt:lpstr>阿里巴巴普惠体</vt:lpstr>
      <vt:lpstr>等线</vt:lpstr>
      <vt:lpstr>黑体</vt:lpstr>
      <vt:lpstr>Arial</vt:lpstr>
      <vt:lpstr>Arial</vt:lpstr>
      <vt:lpstr>Calibri</vt:lpstr>
      <vt:lpstr>Consolas</vt:lpstr>
      <vt:lpstr>Courier New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服务拆分及远程调用</vt:lpstr>
      <vt:lpstr>服务拆分及远程调用</vt:lpstr>
      <vt:lpstr>服务拆分及远程调用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  <vt:lpstr>微服务框架</vt:lpstr>
      <vt:lpstr>PowerPoint 演示文稿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http客户端Feign</vt:lpstr>
      <vt:lpstr>http客户端Feign</vt:lpstr>
      <vt:lpstr>http客户端Feign</vt:lpstr>
      <vt:lpstr>http客户端Feign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</vt:lpstr>
      <vt:lpstr>http客户端Feign-日志配置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http客户端Feign-最佳实践</vt:lpstr>
      <vt:lpstr>http客户端Feign</vt:lpstr>
      <vt:lpstr>http客户端Feign</vt:lpstr>
      <vt:lpstr>http客户端Feign-最佳实践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统一网关Gateway-搭建网关服务</vt:lpstr>
      <vt:lpstr>统一网关Gateway</vt:lpstr>
      <vt:lpstr>统一网关Gateway</vt:lpstr>
      <vt:lpstr>统一网关Gateway</vt:lpstr>
      <vt:lpstr>统一网关Gateway-路由断言工厂</vt:lpstr>
      <vt:lpstr>统一网关Gateway</vt:lpstr>
      <vt:lpstr>统一网关Gateway</vt:lpstr>
      <vt:lpstr>过滤器工厂 GatewayFilterFactory</vt:lpstr>
      <vt:lpstr>过滤器工厂 GatewayFilterFactory</vt:lpstr>
      <vt:lpstr>统一网关Gateway-过滤器工厂</vt:lpstr>
      <vt:lpstr>统一网关Gateway</vt:lpstr>
      <vt:lpstr>统一网关Gateway-全局过滤器</vt:lpstr>
      <vt:lpstr>统一网关Gateway-全局过滤器</vt:lpstr>
      <vt:lpstr>统一网关Gateway-全局过滤器</vt:lpstr>
      <vt:lpstr>统一网关Gateway</vt:lpstr>
      <vt:lpstr>统一网关Gateway</vt:lpstr>
      <vt:lpstr>统一网关Gateway-过滤器执行顺序</vt:lpstr>
      <vt:lpstr>统一网关Gateway</vt:lpstr>
      <vt:lpstr>统一网关Gateway</vt:lpstr>
      <vt:lpstr>统一网关Gateway-全局过滤器</vt:lpstr>
      <vt:lpstr>微服务框架小结</vt:lpstr>
      <vt:lpstr>微服务框架课程介绍</vt:lpstr>
      <vt:lpstr>统一网关Gateway</vt:lpstr>
      <vt:lpstr>统一网关Gateway</vt:lpstr>
      <vt:lpstr>统一网关Gateway</vt:lpstr>
      <vt:lpstr>统一网关Gateway</vt:lpstr>
      <vt:lpstr>统一网关Gateway-限流过滤器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王</cp:lastModifiedBy>
  <cp:revision>802</cp:revision>
  <dcterms:created xsi:type="dcterms:W3CDTF">2021-03-23T01:42:42Z</dcterms:created>
  <dcterms:modified xsi:type="dcterms:W3CDTF">2022-05-21T05:38:05Z</dcterms:modified>
</cp:coreProperties>
</file>