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9"/>
  </p:notesMasterIdLst>
  <p:handoutMasterIdLst>
    <p:handoutMasterId r:id="rId60"/>
  </p:handoutMasterIdLst>
  <p:sldIdLst>
    <p:sldId id="462" r:id="rId8"/>
    <p:sldId id="463" r:id="rId9"/>
    <p:sldId id="528" r:id="rId10"/>
    <p:sldId id="529" r:id="rId11"/>
    <p:sldId id="534" r:id="rId12"/>
    <p:sldId id="531" r:id="rId13"/>
    <p:sldId id="536" r:id="rId14"/>
    <p:sldId id="537" r:id="rId15"/>
    <p:sldId id="538" r:id="rId16"/>
    <p:sldId id="533" r:id="rId17"/>
    <p:sldId id="535" r:id="rId18"/>
    <p:sldId id="541" r:id="rId19"/>
    <p:sldId id="539" r:id="rId20"/>
    <p:sldId id="540" r:id="rId21"/>
    <p:sldId id="542" r:id="rId22"/>
    <p:sldId id="543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5" r:id="rId33"/>
    <p:sldId id="554" r:id="rId34"/>
    <p:sldId id="556" r:id="rId35"/>
    <p:sldId id="557" r:id="rId36"/>
    <p:sldId id="558" r:id="rId37"/>
    <p:sldId id="559" r:id="rId38"/>
    <p:sldId id="560" r:id="rId39"/>
    <p:sldId id="561" r:id="rId40"/>
    <p:sldId id="562" r:id="rId41"/>
    <p:sldId id="563" r:id="rId42"/>
    <p:sldId id="564" r:id="rId43"/>
    <p:sldId id="565" r:id="rId44"/>
    <p:sldId id="571" r:id="rId45"/>
    <p:sldId id="572" r:id="rId46"/>
    <p:sldId id="573" r:id="rId47"/>
    <p:sldId id="574" r:id="rId48"/>
    <p:sldId id="581" r:id="rId49"/>
    <p:sldId id="577" r:id="rId50"/>
    <p:sldId id="576" r:id="rId51"/>
    <p:sldId id="578" r:id="rId52"/>
    <p:sldId id="580" r:id="rId53"/>
    <p:sldId id="579" r:id="rId54"/>
    <p:sldId id="582" r:id="rId55"/>
    <p:sldId id="575" r:id="rId56"/>
    <p:sldId id="583" r:id="rId57"/>
    <p:sldId id="26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8FBF5"/>
    <a:srgbClr val="4990CE"/>
    <a:srgbClr val="6FC9F3"/>
    <a:srgbClr val="1DD921"/>
    <a:srgbClr val="F303E2"/>
    <a:srgbClr val="B74B4A"/>
    <a:srgbClr val="FF8800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5306" autoAdjust="0"/>
  </p:normalViewPr>
  <p:slideViewPr>
    <p:cSldViewPr snapToGrid="0">
      <p:cViewPr varScale="1">
        <p:scale>
          <a:sx n="100" d="100"/>
          <a:sy n="100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33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dcl/elasticsearch-analysis-pinyin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7.6/search-suggesters.html#completion-suggeste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分布式搜索引擎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深入</a:t>
            </a:r>
            <a:r>
              <a:rPr kumimoji="1" lang="en-US" altLang="zh-CN"/>
              <a:t>elasticsearch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实现</a:t>
            </a:r>
            <a:r>
              <a:rPr lang="en-US" altLang="zh-CN"/>
              <a:t>Metrics </a:t>
            </a:r>
            <a:r>
              <a:rPr lang="zh-CN" altLang="en-US"/>
              <a:t>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例如，我们要求获取每个品牌的用户评分的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min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max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avg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等值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我们可以利用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stats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聚合：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+mn-lt"/>
              <a:ea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pPr>
              <a:lnSpc>
                <a:spcPct val="100000"/>
              </a:lnSpc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7BBDE3-AF23-4177-B1C1-17775B82A04C}"/>
              </a:ext>
            </a:extLst>
          </p:cNvPr>
          <p:cNvSpPr txBox="1"/>
          <p:nvPr/>
        </p:nvSpPr>
        <p:spPr>
          <a:xfrm>
            <a:off x="782320" y="2473318"/>
            <a:ext cx="10491422" cy="3600986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"brandAgg"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brands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聚合的子聚合，也就是分组后对每组分别计算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"score_stats"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聚合名称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"stats"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聚合类型，这里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stats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可以计算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min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max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avg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等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聚合字段，这里是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626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我们以品牌聚合为例，演示下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RestClient</a:t>
            </a:r>
            <a:r>
              <a:rPr lang="zh-CN" altLang="en-US"/>
              <a:t>使用，先看请求组装：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57EA1-5932-450B-8454-E55A39FFFA25}"/>
              </a:ext>
            </a:extLst>
          </p:cNvPr>
          <p:cNvSpPr txBox="1"/>
          <p:nvPr/>
        </p:nvSpPr>
        <p:spPr>
          <a:xfrm>
            <a:off x="7665850" y="2061874"/>
            <a:ext cx="3396141" cy="4485459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"brand_agg"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endParaRPr lang="en-US" altLang="zh-CN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76287E-A29D-4515-A433-E507617D3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497" y="2591946"/>
            <a:ext cx="4935574" cy="2637389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request.source().</a:t>
            </a:r>
            <a:r>
              <a:rPr lang="en-US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size(</a:t>
            </a:r>
            <a:r>
              <a:rPr lang="zh-CN" altLang="zh-CN" sz="160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request.source().aggregation(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AggregationBuilders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terms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"brand_agg"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.field(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.size(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2A2CB9-E627-423D-9313-CE8B1D2A23CD}"/>
              </a:ext>
            </a:extLst>
          </p:cNvPr>
          <p:cNvSpPr/>
          <p:nvPr/>
        </p:nvSpPr>
        <p:spPr>
          <a:xfrm>
            <a:off x="3009420" y="3854374"/>
            <a:ext cx="810228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61425-FF58-4B3C-BE6D-A3B6916B4D33}"/>
              </a:ext>
            </a:extLst>
          </p:cNvPr>
          <p:cNvSpPr/>
          <p:nvPr/>
        </p:nvSpPr>
        <p:spPr>
          <a:xfrm>
            <a:off x="3918066" y="3854373"/>
            <a:ext cx="1371566" cy="272597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C75732-24A3-4E2C-9C91-B9D2FEE8A5B4}"/>
              </a:ext>
            </a:extLst>
          </p:cNvPr>
          <p:cNvSpPr/>
          <p:nvPr/>
        </p:nvSpPr>
        <p:spPr>
          <a:xfrm>
            <a:off x="3009419" y="4241532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69D4B2-03FA-4DB4-81A6-91ECC1A02D1D}"/>
              </a:ext>
            </a:extLst>
          </p:cNvPr>
          <p:cNvSpPr/>
          <p:nvPr/>
        </p:nvSpPr>
        <p:spPr>
          <a:xfrm>
            <a:off x="3009418" y="4576559"/>
            <a:ext cx="2152891" cy="272597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8C0302-5288-4B7C-9386-24DE86101967}"/>
              </a:ext>
            </a:extLst>
          </p:cNvPr>
          <p:cNvSpPr/>
          <p:nvPr/>
        </p:nvSpPr>
        <p:spPr>
          <a:xfrm>
            <a:off x="8692589" y="4729196"/>
            <a:ext cx="1469985" cy="272598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204B8E-E148-41EE-932A-BA912B3B0BE2}"/>
              </a:ext>
            </a:extLst>
          </p:cNvPr>
          <p:cNvSpPr/>
          <p:nvPr/>
        </p:nvSpPr>
        <p:spPr>
          <a:xfrm>
            <a:off x="8692589" y="4355243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DE098E-BEF4-4D33-8AFD-286D166E8384}"/>
              </a:ext>
            </a:extLst>
          </p:cNvPr>
          <p:cNvSpPr/>
          <p:nvPr/>
        </p:nvSpPr>
        <p:spPr>
          <a:xfrm>
            <a:off x="8483249" y="4008641"/>
            <a:ext cx="880671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EE5368-D7AF-4205-B5A9-E8BA3BE03DF3}"/>
              </a:ext>
            </a:extLst>
          </p:cNvPr>
          <p:cNvSpPr/>
          <p:nvPr/>
        </p:nvSpPr>
        <p:spPr>
          <a:xfrm>
            <a:off x="8237802" y="3638044"/>
            <a:ext cx="1371566" cy="272597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357DEB3-2F43-4D5D-B1D1-F7DE7E89751B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5289632" y="3774343"/>
            <a:ext cx="2948170" cy="21632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2EE89D-51BA-420E-8A80-BB0100D9140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62310" y="4377831"/>
            <a:ext cx="3530279" cy="113711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BC1AB7-7495-44FB-BA68-D2C47E79219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62309" y="4712858"/>
            <a:ext cx="3530280" cy="152637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6169582D-CCA8-4338-AA7F-3EDDE30C289E}"/>
              </a:ext>
            </a:extLst>
          </p:cNvPr>
          <p:cNvCxnSpPr>
            <a:stCxn id="8" idx="0"/>
            <a:endCxn id="14" idx="1"/>
          </p:cNvCxnSpPr>
          <p:nvPr/>
        </p:nvCxnSpPr>
        <p:spPr>
          <a:xfrm rot="16200000" flipH="1">
            <a:off x="5803608" y="1465300"/>
            <a:ext cx="290566" cy="5068715"/>
          </a:xfrm>
          <a:prstGeom prst="curvedConnector4">
            <a:avLst>
              <a:gd name="adj1" fmla="val -50789"/>
              <a:gd name="adj2" fmla="val 68611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71B2E46-2E91-4250-9B7C-0145A3B2AE70}"/>
              </a:ext>
            </a:extLst>
          </p:cNvPr>
          <p:cNvSpPr/>
          <p:nvPr/>
        </p:nvSpPr>
        <p:spPr>
          <a:xfrm>
            <a:off x="1100514" y="2722715"/>
            <a:ext cx="3082390" cy="272597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308B3F-476B-4D23-8B6E-ADA80427EBDA}"/>
              </a:ext>
            </a:extLst>
          </p:cNvPr>
          <p:cNvSpPr/>
          <p:nvPr/>
        </p:nvSpPr>
        <p:spPr>
          <a:xfrm>
            <a:off x="7918882" y="2899468"/>
            <a:ext cx="1445038" cy="298434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0FE4D2-8442-416D-9AF9-EC17F2FAA45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182904" y="2859014"/>
            <a:ext cx="3735978" cy="18967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97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再看下聚合结果解析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57EA1-5932-450B-8454-E55A39FFFA25}"/>
              </a:ext>
            </a:extLst>
          </p:cNvPr>
          <p:cNvSpPr txBox="1"/>
          <p:nvPr/>
        </p:nvSpPr>
        <p:spPr>
          <a:xfrm>
            <a:off x="8007731" y="1068093"/>
            <a:ext cx="3396141" cy="53953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"took"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"timed_out"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false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"_shards"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  <a:r>
              <a:rPr lang="en-US" altLang="zh-CN" sz="1200">
                <a:solidFill>
                  <a:srgbClr val="CD3131"/>
                </a:solidFill>
                <a:latin typeface="Source code pro" panose="020B0509030403020204" pitchFamily="49" charset="0"/>
              </a:rPr>
              <a:t>...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"hits"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  <a:r>
              <a:rPr lang="en-US" altLang="zh-CN" sz="1200">
                <a:solidFill>
                  <a:srgbClr val="CD3131"/>
                </a:solidFill>
                <a:latin typeface="Source code pro" panose="020B0509030403020204" pitchFamily="49" charset="0"/>
              </a:rPr>
              <a:t>...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"aggregations"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"brand_agg"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"buckets"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[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13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速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8"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汉庭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]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76287E-A29D-4515-A433-E507617D3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189665"/>
            <a:ext cx="6939986" cy="393505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38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解析聚合结果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Aggregations aggregations = response.getAggregations();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根据名称获取聚合结果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Terms brandTerms = aggregations.get(</a:t>
            </a:r>
            <a:r>
              <a:rPr lang="zh-CN" altLang="zh-CN" sz="1400" b="1">
                <a:solidFill>
                  <a:srgbClr val="008000"/>
                </a:solidFill>
                <a:latin typeface="Source Code Pro" panose="020B0509030403020204" pitchFamily="49" charset="0"/>
              </a:rPr>
              <a:t>"brand_agg"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获取桶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List&lt;? </a:t>
            </a:r>
            <a:r>
              <a:rPr lang="zh-CN" altLang="zh-CN" sz="1400" b="1">
                <a:solidFill>
                  <a:srgbClr val="000080"/>
                </a:solidFill>
                <a:latin typeface="Source Code Pro" panose="020B0509030403020204" pitchFamily="49" charset="0"/>
              </a:rPr>
              <a:t>extends 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Terms.Bucket&gt; buckets = brandTerms.getBuckets();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遍历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b="1">
                <a:solidFill>
                  <a:srgbClr val="000080"/>
                </a:solidFill>
                <a:latin typeface="Source Code Pro" panose="020B0509030403020204" pitchFamily="49" charset="0"/>
              </a:rPr>
              <a:t>for 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(Terms.Bucket bucket : buckets) {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，也就是品牌信息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String brandName = bucket.getKeyAsString();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System.</a:t>
            </a:r>
            <a:r>
              <a:rPr lang="zh-CN" altLang="zh-CN" sz="1400" b="1" i="1">
                <a:solidFill>
                  <a:srgbClr val="660E7A"/>
                </a:solidFill>
                <a:latin typeface="Source Code Pro" panose="020B0509030403020204" pitchFamily="49" charset="0"/>
              </a:rPr>
              <a:t>out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.println(brandName);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2A2CB9-E627-423D-9313-CE8B1D2A23CD}"/>
              </a:ext>
            </a:extLst>
          </p:cNvPr>
          <p:cNvSpPr/>
          <p:nvPr/>
        </p:nvSpPr>
        <p:spPr>
          <a:xfrm>
            <a:off x="782320" y="2615881"/>
            <a:ext cx="5930996" cy="248313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61425-FF58-4B3C-BE6D-A3B6916B4D33}"/>
              </a:ext>
            </a:extLst>
          </p:cNvPr>
          <p:cNvSpPr/>
          <p:nvPr/>
        </p:nvSpPr>
        <p:spPr>
          <a:xfrm>
            <a:off x="782320" y="3264701"/>
            <a:ext cx="5413468" cy="248314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C75732-24A3-4E2C-9C91-B9D2FEE8A5B4}"/>
              </a:ext>
            </a:extLst>
          </p:cNvPr>
          <p:cNvSpPr/>
          <p:nvPr/>
        </p:nvSpPr>
        <p:spPr>
          <a:xfrm>
            <a:off x="782320" y="3917215"/>
            <a:ext cx="6785076" cy="248314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69D4B2-03FA-4DB4-81A6-91ECC1A02D1D}"/>
              </a:ext>
            </a:extLst>
          </p:cNvPr>
          <p:cNvSpPr/>
          <p:nvPr/>
        </p:nvSpPr>
        <p:spPr>
          <a:xfrm>
            <a:off x="1339524" y="4557587"/>
            <a:ext cx="2152891" cy="272597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8C0302-5288-4B7C-9386-24DE86101967}"/>
              </a:ext>
            </a:extLst>
          </p:cNvPr>
          <p:cNvSpPr/>
          <p:nvPr/>
        </p:nvSpPr>
        <p:spPr>
          <a:xfrm>
            <a:off x="8829096" y="4654308"/>
            <a:ext cx="1831187" cy="866815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204B8E-E148-41EE-932A-BA912B3B0BE2}"/>
              </a:ext>
            </a:extLst>
          </p:cNvPr>
          <p:cNvSpPr/>
          <p:nvPr/>
        </p:nvSpPr>
        <p:spPr>
          <a:xfrm>
            <a:off x="8613479" y="2635835"/>
            <a:ext cx="2208850" cy="3154072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DE098E-BEF4-4D33-8AFD-286D166E8384}"/>
              </a:ext>
            </a:extLst>
          </p:cNvPr>
          <p:cNvSpPr/>
          <p:nvPr/>
        </p:nvSpPr>
        <p:spPr>
          <a:xfrm>
            <a:off x="8205952" y="2210095"/>
            <a:ext cx="2936140" cy="3959433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EE5368-D7AF-4205-B5A9-E8BA3BE03DF3}"/>
              </a:ext>
            </a:extLst>
          </p:cNvPr>
          <p:cNvSpPr/>
          <p:nvPr/>
        </p:nvSpPr>
        <p:spPr>
          <a:xfrm>
            <a:off x="8348680" y="2430486"/>
            <a:ext cx="2682490" cy="3487433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357DEB3-2F43-4D5D-B1D1-F7DE7E89751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195788" y="2615881"/>
            <a:ext cx="2152891" cy="772977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2EE89D-51BA-420E-8A80-BB0100D9140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567396" y="4041372"/>
            <a:ext cx="1046083" cy="171499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BC1AB7-7495-44FB-BA68-D2C47E79219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92415" y="4693886"/>
            <a:ext cx="5336681" cy="530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6169582D-CCA8-4338-AA7F-3EDDE30C289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713316" y="2210096"/>
            <a:ext cx="1492638" cy="529942"/>
          </a:xfrm>
          <a:prstGeom prst="curvedConnector3">
            <a:avLst>
              <a:gd name="adj1" fmla="val 53877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7E8D195-4EBB-4F76-920E-EDA170299AB3}"/>
              </a:ext>
            </a:extLst>
          </p:cNvPr>
          <p:cNvSpPr/>
          <p:nvPr/>
        </p:nvSpPr>
        <p:spPr>
          <a:xfrm>
            <a:off x="1210013" y="5193124"/>
            <a:ext cx="4669926" cy="3048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72A22E-55A3-40AC-A3A7-DAF945A75718}"/>
              </a:ext>
            </a:extLst>
          </p:cNvPr>
          <p:cNvSpPr/>
          <p:nvPr/>
        </p:nvSpPr>
        <p:spPr>
          <a:xfrm>
            <a:off x="9039828" y="4830185"/>
            <a:ext cx="1487612" cy="23952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60EA8FB-F0F2-4BAA-9577-7AB071540EE9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5879939" y="4949948"/>
            <a:ext cx="3159889" cy="395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811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FA999-B998-4F0F-9013-95250594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-RestClient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38963-3B19-4E54-9F1C-9EF9E53B4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IUserService</a:t>
            </a:r>
            <a:r>
              <a:rPr lang="zh-CN" altLang="en-US"/>
              <a:t>中定义方法，实现对品牌、城市、星级的聚合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C5293-B79B-4A25-93ED-BF0BBF2D54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需求：搜索页面的品牌、城市等信息不应该是在页面写死，而是通过聚合索引库中的酒店数据得来的：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IUserService</a:t>
            </a:r>
            <a:r>
              <a:rPr lang="zh-CN" altLang="en-US"/>
              <a:t>中定义一个方法，实现对品牌、城市、星级的聚合，方法声明如下：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9A620C-6B59-478E-B8BF-AF6C1EE6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157313"/>
            <a:ext cx="8085521" cy="21947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93F5B1B-98E7-4F0F-A00A-C2E86226A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21" y="5020159"/>
            <a:ext cx="8076250" cy="1169551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查询城市、星级、品牌的聚合结果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聚合结果，格式：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{"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城市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": ["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上海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", 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"], 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品牌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": ["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如家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", 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希尔顿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"]}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Map&lt;String, List&lt;String&gt;&gt; filters();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01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9D441-ABB0-4BFC-B55F-57E3DBC7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-RestClient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45C37-E91A-4A35-9441-1D829E955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对接前端接口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F40C53-1C6F-4559-B27B-7A03A0E744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/>
              <a:t>前端页面会向服务端发起请求，查询品牌、城市、星级等字段的聚合结果：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85F783E-44CF-473A-B533-C853241BD1B5}"/>
              </a:ext>
            </a:extLst>
          </p:cNvPr>
          <p:cNvSpPr txBox="1">
            <a:spLocks/>
          </p:cNvSpPr>
          <p:nvPr/>
        </p:nvSpPr>
        <p:spPr>
          <a:xfrm>
            <a:off x="710879" y="2371920"/>
            <a:ext cx="5539449" cy="30450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可以看到请求参数与之前</a:t>
            </a:r>
            <a:r>
              <a:rPr lang="en-US" altLang="zh-CN" dirty="0"/>
              <a:t>search</a:t>
            </a:r>
            <a:r>
              <a:rPr lang="zh-CN" altLang="en-US" dirty="0"/>
              <a:t>时的</a:t>
            </a:r>
            <a:r>
              <a:rPr lang="en-US" altLang="zh-CN" dirty="0" err="1"/>
              <a:t>RequestParam</a:t>
            </a:r>
            <a:r>
              <a:rPr lang="zh-CN" altLang="en-US" dirty="0"/>
              <a:t>完全一致，这是在限定聚合时的文档范围。</a:t>
            </a:r>
            <a:endParaRPr lang="en-US" altLang="zh-CN" dirty="0"/>
          </a:p>
          <a:p>
            <a:r>
              <a:rPr lang="zh-CN" altLang="en-US" dirty="0"/>
              <a:t>例如：用户搜索“外滩”，价格在</a:t>
            </a:r>
            <a:r>
              <a:rPr lang="en-US" altLang="zh-CN" dirty="0"/>
              <a:t>300~600</a:t>
            </a:r>
            <a:r>
              <a:rPr lang="zh-CN" altLang="en-US" dirty="0"/>
              <a:t>，那聚合必须是在这个搜索条件基础上完成。</a:t>
            </a:r>
            <a:endParaRPr lang="en-US" altLang="zh-CN" dirty="0"/>
          </a:p>
          <a:p>
            <a:r>
              <a:rPr lang="zh-CN" altLang="en-US" dirty="0"/>
              <a:t>因此我们需要：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编写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接口，接收该请求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修改</a:t>
            </a:r>
            <a:r>
              <a:rPr lang="en-US" altLang="zh-CN" sz="1400" dirty="0" err="1"/>
              <a:t>IUserService#getFilters</a:t>
            </a:r>
            <a:r>
              <a:rPr lang="en-US" altLang="zh-CN" sz="1400" dirty="0"/>
              <a:t>()</a:t>
            </a:r>
            <a:r>
              <a:rPr lang="zh-CN" altLang="en-US" sz="1400" dirty="0"/>
              <a:t>方法，添加</a:t>
            </a:r>
            <a:r>
              <a:rPr lang="en-US" altLang="zh-CN" sz="1400" dirty="0" err="1"/>
              <a:t>RequestParam</a:t>
            </a:r>
            <a:r>
              <a:rPr lang="zh-CN" altLang="en-US" sz="1400" dirty="0"/>
              <a:t>参数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修改</a:t>
            </a:r>
            <a:r>
              <a:rPr lang="en-US" altLang="zh-CN" sz="1400" dirty="0" err="1"/>
              <a:t>getFilters</a:t>
            </a:r>
            <a:r>
              <a:rPr lang="zh-CN" altLang="en-US" sz="1400" dirty="0"/>
              <a:t>方法的业务，聚合时添加</a:t>
            </a:r>
            <a:r>
              <a:rPr lang="en-US" altLang="zh-CN" sz="1400" dirty="0"/>
              <a:t>query</a:t>
            </a:r>
            <a:r>
              <a:rPr lang="zh-CN" altLang="en-US" sz="1400" dirty="0"/>
              <a:t>条件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388547-3431-40A2-8E78-16F195DC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28" y="2371920"/>
            <a:ext cx="5326842" cy="30558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10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4B4D9-D7A4-4D95-8871-6A8E70B2B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8EFEF-CC66-4656-BB64-71B06CEE0F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拼音分词器</a:t>
            </a:r>
            <a:endParaRPr lang="en-US" altLang="zh-CN"/>
          </a:p>
          <a:p>
            <a:r>
              <a:rPr lang="zh-CN" altLang="en-US"/>
              <a:t>自定义分词器</a:t>
            </a:r>
            <a:endParaRPr lang="en-US" altLang="zh-CN"/>
          </a:p>
          <a:p>
            <a:r>
              <a:rPr lang="zh-CN" altLang="en-US"/>
              <a:t>自动补全查询</a:t>
            </a:r>
            <a:endParaRPr lang="en-US" altLang="zh-CN"/>
          </a:p>
          <a:p>
            <a:r>
              <a:rPr lang="zh-CN" altLang="en-US"/>
              <a:t>实现酒店搜索框自动补全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E5ABC8-49BF-4B53-88AB-63E5A1842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1662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自动补全需求说明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当用户在搜索框输入字符时，我们应该提示出与该字符有关的搜索项，如图：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1BFB17-DF8F-492E-A04E-555D5383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13" y="2283878"/>
            <a:ext cx="10303133" cy="24157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912A41F-B2A4-47D0-BAB7-4FB08D4B0D07}"/>
              </a:ext>
            </a:extLst>
          </p:cNvPr>
          <p:cNvSpPr/>
          <p:nvPr/>
        </p:nvSpPr>
        <p:spPr>
          <a:xfrm>
            <a:off x="4061012" y="2474259"/>
            <a:ext cx="3989294" cy="1900517"/>
          </a:xfrm>
          <a:prstGeom prst="roundRect">
            <a:avLst>
              <a:gd name="adj" fmla="val 11950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5940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使用拼音分词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要实现根据字母做补全，就必须对文档按照拼音分词。在</a:t>
            </a:r>
            <a:r>
              <a:rPr lang="en-US" altLang="zh-CN" dirty="0"/>
              <a:t>GitHub</a:t>
            </a:r>
            <a:r>
              <a:rPr lang="zh-CN" altLang="en-US" dirty="0"/>
              <a:t>上恰好有</a:t>
            </a:r>
            <a:r>
              <a:rPr lang="en-US" altLang="zh-CN" dirty="0" err="1"/>
              <a:t>elasticsearch</a:t>
            </a:r>
            <a:r>
              <a:rPr lang="zh-CN" altLang="en-US" dirty="0"/>
              <a:t>的拼音分词插件。地址：</a:t>
            </a:r>
            <a:r>
              <a:rPr lang="en-US" altLang="zh-CN" dirty="0">
                <a:hlinkClick r:id="rId2"/>
              </a:rPr>
              <a:t>https://github.com/medcl/elasticsearch-analysis-pinyin</a:t>
            </a:r>
            <a:endParaRPr lang="en-US" altLang="zh-CN" dirty="0"/>
          </a:p>
          <a:p>
            <a:r>
              <a:rPr lang="zh-CN" altLang="en-US" dirty="0"/>
              <a:t>安装方式与</a:t>
            </a:r>
            <a:r>
              <a:rPr lang="en-US" altLang="zh-CN" dirty="0"/>
              <a:t>IK</a:t>
            </a:r>
            <a:r>
              <a:rPr lang="zh-CN" altLang="en-US" dirty="0"/>
              <a:t>分词器一样，分三步：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解压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上传到虚拟机中，</a:t>
            </a:r>
            <a:r>
              <a:rPr lang="en-US" altLang="zh-CN" dirty="0" err="1"/>
              <a:t>elasticsearch</a:t>
            </a:r>
            <a:r>
              <a:rPr lang="zh-CN" altLang="en-US" dirty="0"/>
              <a:t>的</a:t>
            </a:r>
            <a:r>
              <a:rPr lang="en-US" altLang="zh-CN" dirty="0"/>
              <a:t>plugin</a:t>
            </a:r>
            <a:r>
              <a:rPr lang="zh-CN" altLang="en-US" dirty="0"/>
              <a:t>目录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重启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23B0F5-E322-4E39-81FD-013DB49CBF7E}"/>
              </a:ext>
            </a:extLst>
          </p:cNvPr>
          <p:cNvSpPr txBox="1"/>
          <p:nvPr/>
        </p:nvSpPr>
        <p:spPr>
          <a:xfrm>
            <a:off x="7109012" y="3181011"/>
            <a:ext cx="3801035" cy="116955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POST /_analyze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如家酒店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"pinyin"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15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r>
              <a:rPr lang="zh-CN" altLang="en-US" dirty="0"/>
              <a:t>中分词器（</a:t>
            </a:r>
            <a:r>
              <a:rPr lang="en-US" altLang="zh-CN" dirty="0"/>
              <a:t>analyzer</a:t>
            </a:r>
            <a:r>
              <a:rPr lang="zh-CN" altLang="en-US" dirty="0"/>
              <a:t>）的组成包含三部分：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character filters</a:t>
            </a:r>
            <a:r>
              <a:rPr lang="zh-CN" altLang="en-US" dirty="0"/>
              <a:t>：在</a:t>
            </a:r>
            <a:r>
              <a:rPr lang="en-US" altLang="zh-CN" dirty="0"/>
              <a:t>tokenizer</a:t>
            </a:r>
            <a:r>
              <a:rPr lang="zh-CN" altLang="en-US" dirty="0"/>
              <a:t>之前对文本进行处理。例如删除字符、替换字符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tokenizer</a:t>
            </a:r>
            <a:r>
              <a:rPr lang="zh-CN" altLang="en-US" dirty="0"/>
              <a:t>：将文本按照一定的规则切割成词条（</a:t>
            </a:r>
            <a:r>
              <a:rPr lang="en-US" altLang="zh-CN" dirty="0"/>
              <a:t>term</a:t>
            </a:r>
            <a:r>
              <a:rPr lang="zh-CN" altLang="en-US" dirty="0"/>
              <a:t>）。例如</a:t>
            </a:r>
            <a:r>
              <a:rPr lang="en-US" altLang="zh-CN" dirty="0"/>
              <a:t>keyword</a:t>
            </a:r>
            <a:r>
              <a:rPr lang="zh-CN" altLang="en-US" dirty="0"/>
              <a:t>，就是不分词；还有</a:t>
            </a:r>
            <a:r>
              <a:rPr lang="en-US" altLang="zh-CN" dirty="0" err="1"/>
              <a:t>ik_smart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tokenizer filter</a:t>
            </a:r>
            <a:r>
              <a:rPr lang="zh-CN" altLang="en-US" dirty="0"/>
              <a:t>：将</a:t>
            </a:r>
            <a:r>
              <a:rPr lang="en-US" altLang="zh-CN" dirty="0"/>
              <a:t>tokenizer</a:t>
            </a:r>
            <a:r>
              <a:rPr lang="zh-CN" altLang="en-US" dirty="0"/>
              <a:t>输出的词条做进一步处理。例如大小写转换、同义词处理、拼音处理等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80A607-B0FA-4B74-A5A7-98349BF6D25D}"/>
              </a:ext>
            </a:extLst>
          </p:cNvPr>
          <p:cNvSpPr/>
          <p:nvPr/>
        </p:nvSpPr>
        <p:spPr>
          <a:xfrm>
            <a:off x="425706" y="4385922"/>
            <a:ext cx="1485024" cy="4424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四级考试通过了</a:t>
            </a:r>
            <a:r>
              <a:rPr lang="en-US" altLang="zh-CN" sz="1200"/>
              <a:t>:)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6AE9ADC-EE82-47B9-ACFA-41AD9B2E2D4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910730" y="4607148"/>
            <a:ext cx="2197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B9AC38F-7D51-4321-81DB-170ECAF69335}"/>
              </a:ext>
            </a:extLst>
          </p:cNvPr>
          <p:cNvSpPr/>
          <p:nvPr/>
        </p:nvSpPr>
        <p:spPr>
          <a:xfrm>
            <a:off x="4107813" y="4385922"/>
            <a:ext cx="1530967" cy="4424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四级考试通过了开心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22343C-74AD-4881-B2B7-25B9619E1D2C}"/>
              </a:ext>
            </a:extLst>
          </p:cNvPr>
          <p:cNvSpPr txBox="1"/>
          <p:nvPr/>
        </p:nvSpPr>
        <p:spPr>
          <a:xfrm>
            <a:off x="2254259" y="5399315"/>
            <a:ext cx="167225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character filter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894E89-AD6C-4010-AB23-98044BC93C17}"/>
              </a:ext>
            </a:extLst>
          </p:cNvPr>
          <p:cNvSpPr txBox="1"/>
          <p:nvPr/>
        </p:nvSpPr>
        <p:spPr>
          <a:xfrm>
            <a:off x="6036998" y="5405793"/>
            <a:ext cx="102143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tokenizer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6D5051-F7D5-46B7-A147-A899EE35FBA6}"/>
              </a:ext>
            </a:extLst>
          </p:cNvPr>
          <p:cNvSpPr/>
          <p:nvPr/>
        </p:nvSpPr>
        <p:spPr>
          <a:xfrm>
            <a:off x="7831362" y="3966682"/>
            <a:ext cx="543270" cy="245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四级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E6C122-9CCC-4F52-B415-BF5892D1A140}"/>
              </a:ext>
            </a:extLst>
          </p:cNvPr>
          <p:cNvSpPr/>
          <p:nvPr/>
        </p:nvSpPr>
        <p:spPr>
          <a:xfrm>
            <a:off x="7831362" y="4298877"/>
            <a:ext cx="543270" cy="245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考试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080EA8-7820-4344-9F40-2E06A96870B0}"/>
              </a:ext>
            </a:extLst>
          </p:cNvPr>
          <p:cNvSpPr/>
          <p:nvPr/>
        </p:nvSpPr>
        <p:spPr>
          <a:xfrm>
            <a:off x="7831362" y="4631072"/>
            <a:ext cx="543270" cy="245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通过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445C33-0DBE-4072-B016-11643BC34A65}"/>
              </a:ext>
            </a:extLst>
          </p:cNvPr>
          <p:cNvSpPr/>
          <p:nvPr/>
        </p:nvSpPr>
        <p:spPr>
          <a:xfrm>
            <a:off x="7831362" y="4963267"/>
            <a:ext cx="543270" cy="245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开心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2F74898-1603-4DEA-9A8E-9C9FBE497D9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638780" y="4607148"/>
            <a:ext cx="1686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B59A171-E566-425B-8874-9ED185B75A9F}"/>
              </a:ext>
            </a:extLst>
          </p:cNvPr>
          <p:cNvCxnSpPr>
            <a:endCxn id="21" idx="1"/>
          </p:cNvCxnSpPr>
          <p:nvPr/>
        </p:nvCxnSpPr>
        <p:spPr>
          <a:xfrm flipV="1">
            <a:off x="7325295" y="4089477"/>
            <a:ext cx="506067" cy="51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7FC4278-5ADF-4B93-B349-292AE183931D}"/>
              </a:ext>
            </a:extLst>
          </p:cNvPr>
          <p:cNvCxnSpPr>
            <a:endCxn id="24" idx="1"/>
          </p:cNvCxnSpPr>
          <p:nvPr/>
        </p:nvCxnSpPr>
        <p:spPr>
          <a:xfrm>
            <a:off x="7325295" y="4631072"/>
            <a:ext cx="506067" cy="45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000ECBF-86EA-439E-94BF-095FFE37AC73}"/>
              </a:ext>
            </a:extLst>
          </p:cNvPr>
          <p:cNvCxnSpPr>
            <a:endCxn id="23" idx="1"/>
          </p:cNvCxnSpPr>
          <p:nvPr/>
        </p:nvCxnSpPr>
        <p:spPr>
          <a:xfrm>
            <a:off x="7325295" y="4614624"/>
            <a:ext cx="506067" cy="13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564580-0061-42B8-AF3F-1EF5E0ADA5BA}"/>
              </a:ext>
            </a:extLst>
          </p:cNvPr>
          <p:cNvCxnSpPr>
            <a:endCxn id="22" idx="1"/>
          </p:cNvCxnSpPr>
          <p:nvPr/>
        </p:nvCxnSpPr>
        <p:spPr>
          <a:xfrm flipV="1">
            <a:off x="7325295" y="4421672"/>
            <a:ext cx="506067" cy="1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2F35244-7E8E-427C-9A55-83580471FF39}"/>
              </a:ext>
            </a:extLst>
          </p:cNvPr>
          <p:cNvSpPr txBox="1"/>
          <p:nvPr/>
        </p:nvSpPr>
        <p:spPr>
          <a:xfrm>
            <a:off x="8526433" y="5423679"/>
            <a:ext cx="167225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tokenizer filter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7F20D1-DC92-4298-9CFA-BC0ED723B59D}"/>
              </a:ext>
            </a:extLst>
          </p:cNvPr>
          <p:cNvSpPr/>
          <p:nvPr/>
        </p:nvSpPr>
        <p:spPr>
          <a:xfrm>
            <a:off x="10458079" y="3983671"/>
            <a:ext cx="838344" cy="2116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siji</a:t>
            </a:r>
            <a:endParaRPr lang="zh-CN" altLang="en-US" sz="11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B028F8-67E5-442F-80B4-207DFDF14B50}"/>
              </a:ext>
            </a:extLst>
          </p:cNvPr>
          <p:cNvSpPr/>
          <p:nvPr/>
        </p:nvSpPr>
        <p:spPr>
          <a:xfrm>
            <a:off x="10458078" y="4315012"/>
            <a:ext cx="838345" cy="2116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kaoshi</a:t>
            </a:r>
            <a:endParaRPr lang="zh-CN" altLang="en-US" sz="11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31E967-2E94-4B37-8E4C-8F55B3360251}"/>
              </a:ext>
            </a:extLst>
          </p:cNvPr>
          <p:cNvSpPr/>
          <p:nvPr/>
        </p:nvSpPr>
        <p:spPr>
          <a:xfrm>
            <a:off x="10458078" y="4646353"/>
            <a:ext cx="838345" cy="2116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tongguo</a:t>
            </a:r>
            <a:endParaRPr lang="zh-CN" altLang="en-US" sz="11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70DBA2-1CCF-4E99-B972-5C61E520F0D2}"/>
              </a:ext>
            </a:extLst>
          </p:cNvPr>
          <p:cNvSpPr/>
          <p:nvPr/>
        </p:nvSpPr>
        <p:spPr>
          <a:xfrm>
            <a:off x="10458079" y="4977694"/>
            <a:ext cx="838344" cy="2116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kaixin</a:t>
            </a:r>
            <a:endParaRPr lang="zh-CN" altLang="en-US" sz="110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BFBCA77-F506-4B4B-ABE4-CCC9A961B507}"/>
              </a:ext>
            </a:extLst>
          </p:cNvPr>
          <p:cNvCxnSpPr>
            <a:stCxn id="21" idx="3"/>
            <a:endCxn id="42" idx="1"/>
          </p:cNvCxnSpPr>
          <p:nvPr/>
        </p:nvCxnSpPr>
        <p:spPr>
          <a:xfrm>
            <a:off x="8374632" y="4089477"/>
            <a:ext cx="208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974D947-0C04-40B9-9D09-174CAB08A9F0}"/>
              </a:ext>
            </a:extLst>
          </p:cNvPr>
          <p:cNvCxnSpPr>
            <a:stCxn id="24" idx="3"/>
            <a:endCxn id="45" idx="1"/>
          </p:cNvCxnSpPr>
          <p:nvPr/>
        </p:nvCxnSpPr>
        <p:spPr>
          <a:xfrm flipV="1">
            <a:off x="8374632" y="5083500"/>
            <a:ext cx="2083447" cy="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47E9E80-BA79-4D7F-AE4A-2EE935EC8906}"/>
              </a:ext>
            </a:extLst>
          </p:cNvPr>
          <p:cNvCxnSpPr>
            <a:stCxn id="22" idx="3"/>
            <a:endCxn id="43" idx="1"/>
          </p:cNvCxnSpPr>
          <p:nvPr/>
        </p:nvCxnSpPr>
        <p:spPr>
          <a:xfrm flipV="1">
            <a:off x="8374632" y="4420818"/>
            <a:ext cx="2083446" cy="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E5C4BBB-B507-4194-A8C7-E52D11D8FB2C}"/>
              </a:ext>
            </a:extLst>
          </p:cNvPr>
          <p:cNvCxnSpPr>
            <a:stCxn id="23" idx="3"/>
            <a:endCxn id="44" idx="1"/>
          </p:cNvCxnSpPr>
          <p:nvPr/>
        </p:nvCxnSpPr>
        <p:spPr>
          <a:xfrm flipV="1">
            <a:off x="8374632" y="4752159"/>
            <a:ext cx="2083446" cy="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207330B-6873-472B-B7E4-70FAD6590FDC}"/>
              </a:ext>
            </a:extLst>
          </p:cNvPr>
          <p:cNvSpPr/>
          <p:nvPr/>
        </p:nvSpPr>
        <p:spPr>
          <a:xfrm>
            <a:off x="2482260" y="4170383"/>
            <a:ext cx="1216250" cy="100770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:) -&gt; 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开心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:( -&gt; 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伤心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B937299-EE3A-4331-BD7E-A3B3F8F18F69}"/>
              </a:ext>
            </a:extLst>
          </p:cNvPr>
          <p:cNvSpPr/>
          <p:nvPr/>
        </p:nvSpPr>
        <p:spPr>
          <a:xfrm>
            <a:off x="5939589" y="4194747"/>
            <a:ext cx="1216250" cy="100770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ik_smart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63BCE42-D5CC-46BC-A4C1-4F8EE1C841E8}"/>
              </a:ext>
            </a:extLst>
          </p:cNvPr>
          <p:cNvSpPr/>
          <p:nvPr/>
        </p:nvSpPr>
        <p:spPr>
          <a:xfrm>
            <a:off x="8754435" y="3966682"/>
            <a:ext cx="1216250" cy="122951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pinyin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8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9" grpId="0" animBg="1"/>
      <p:bldP spid="18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我们可以在创建索引库时，通过</a:t>
            </a:r>
            <a:r>
              <a:rPr lang="en-US" altLang="zh-CN"/>
              <a:t>settings</a:t>
            </a:r>
            <a:r>
              <a:rPr lang="zh-CN" altLang="en-US"/>
              <a:t>来配置自定义的</a:t>
            </a:r>
            <a:r>
              <a:rPr lang="en-US" altLang="zh-CN"/>
              <a:t>analyzer</a:t>
            </a:r>
            <a:r>
              <a:rPr lang="zh-CN" altLang="en-US"/>
              <a:t>（分词器）：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C1F534-6B57-4DEE-9A38-B7929029A1E9}"/>
              </a:ext>
            </a:extLst>
          </p:cNvPr>
          <p:cNvSpPr txBox="1"/>
          <p:nvPr/>
        </p:nvSpPr>
        <p:spPr>
          <a:xfrm>
            <a:off x="710880" y="2182505"/>
            <a:ext cx="3920114" cy="249299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/test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自定义分词器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分词器名称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"pinyin"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43488B-91B5-45D9-BF43-FC682E54366D}"/>
              </a:ext>
            </a:extLst>
          </p:cNvPr>
          <p:cNvSpPr txBox="1"/>
          <p:nvPr/>
        </p:nvSpPr>
        <p:spPr>
          <a:xfrm>
            <a:off x="6444390" y="2099656"/>
            <a:ext cx="4962333" cy="452431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/test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"analysis"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自定义分词器</a:t>
            </a:r>
            <a:endParaRPr lang="zh-CN" altLang="en-US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my_analyzer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分词器名称</a:t>
            </a:r>
            <a:endParaRPr lang="zh-CN" altLang="en-US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"tokenizer"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ik_max_word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py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en-US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},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自定义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tokenizer filter</a:t>
            </a:r>
            <a:endParaRPr lang="en-US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py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过滤器名称</a:t>
            </a:r>
            <a:endParaRPr lang="zh-CN" altLang="en-US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"type"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"pinyin"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过滤器类型，这里是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pinyin</a:t>
            </a:r>
            <a:endParaRPr lang="en-US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“</a:t>
            </a:r>
            <a:r>
              <a:rPr lang="en-US" altLang="zh-CN" sz="12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keep_full_pinyin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”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//</a:t>
            </a:r>
            <a:r>
              <a:rPr lang="zh-CN" alt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单个字全拼</a:t>
            </a:r>
            <a:endParaRPr lang="en-US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“</a:t>
            </a:r>
            <a:r>
              <a:rPr lang="en-US" altLang="zh-CN" sz="12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keep_joined_full_pinyin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”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//</a:t>
            </a:r>
            <a:r>
              <a:rPr lang="zh-CN" altLang="en-US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是否全拼</a:t>
            </a:r>
            <a:endParaRPr lang="en-US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“</a:t>
            </a:r>
            <a:r>
              <a:rPr lang="en-US" altLang="zh-CN" sz="12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keep_original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”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//</a:t>
            </a:r>
            <a:r>
              <a:rPr lang="zh-CN" altLang="en-US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保留中文</a:t>
            </a:r>
            <a:endParaRPr lang="en-US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limit_first_letter_length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remove_duplicated_term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none_chinese_pinyin_tokenize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endParaRPr lang="en-US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E6E57F7-8D70-4556-A077-371B42DBBFCA}"/>
              </a:ext>
            </a:extLst>
          </p:cNvPr>
          <p:cNvSpPr/>
          <p:nvPr/>
        </p:nvSpPr>
        <p:spPr>
          <a:xfrm>
            <a:off x="5225190" y="3044313"/>
            <a:ext cx="648929" cy="769374"/>
          </a:xfrm>
          <a:prstGeom prst="rightArrow">
            <a:avLst/>
          </a:prstGeom>
          <a:gradFill flip="none" rotWithShape="1">
            <a:gsLst>
              <a:gs pos="0">
                <a:srgbClr val="828282"/>
              </a:gs>
              <a:gs pos="70000">
                <a:srgbClr val="595959"/>
              </a:gs>
            </a:gsLst>
            <a:lin ang="5400000" scaled="1"/>
            <a:tileRect/>
          </a:gradFill>
          <a:ln>
            <a:solidFill>
              <a:srgbClr val="59595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0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数据聚合</a:t>
            </a:r>
            <a:endParaRPr kumimoji="1" lang="en-US" altLang="zh-CN"/>
          </a:p>
          <a:p>
            <a:r>
              <a:rPr kumimoji="1" lang="zh-CN" altLang="en-US"/>
              <a:t>自动补全</a:t>
            </a:r>
            <a:endParaRPr kumimoji="1" lang="en-US" altLang="zh-CN"/>
          </a:p>
          <a:p>
            <a:r>
              <a:rPr kumimoji="1" lang="zh-CN" altLang="en-US"/>
              <a:t>数据同步</a:t>
            </a:r>
            <a:endParaRPr kumimoji="1" lang="en-US" altLang="zh-CN"/>
          </a:p>
          <a:p>
            <a:r>
              <a:rPr kumimoji="1" lang="zh-CN" altLang="en-US"/>
              <a:t>集群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7C2D4C5-0AEB-48F8-819A-E67D0EB4A0E7}"/>
              </a:ext>
            </a:extLst>
          </p:cNvPr>
          <p:cNvSpPr/>
          <p:nvPr/>
        </p:nvSpPr>
        <p:spPr>
          <a:xfrm>
            <a:off x="2428130" y="5984394"/>
            <a:ext cx="781124" cy="2868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EF2D54C-7C11-42F3-B06D-C73DA0DEEE32}"/>
              </a:ext>
            </a:extLst>
          </p:cNvPr>
          <p:cNvSpPr/>
          <p:nvPr/>
        </p:nvSpPr>
        <p:spPr>
          <a:xfrm>
            <a:off x="2291931" y="2937685"/>
            <a:ext cx="781124" cy="2868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狮子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1AB9211-FF65-40B5-BAAA-8E575D0C8633}"/>
              </a:ext>
            </a:extLst>
          </p:cNvPr>
          <p:cNvSpPr/>
          <p:nvPr/>
        </p:nvSpPr>
        <p:spPr>
          <a:xfrm>
            <a:off x="2305953" y="2943914"/>
            <a:ext cx="781124" cy="2868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2C2776-1A5E-4263-AD72-FC80668CBCCD}"/>
              </a:ext>
            </a:extLst>
          </p:cNvPr>
          <p:cNvSpPr/>
          <p:nvPr/>
        </p:nvSpPr>
        <p:spPr>
          <a:xfrm>
            <a:off x="2319975" y="2952159"/>
            <a:ext cx="781124" cy="2868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39084"/>
          </a:xfrm>
        </p:spPr>
        <p:txBody>
          <a:bodyPr/>
          <a:lstStyle/>
          <a:p>
            <a:r>
              <a:rPr lang="zh-CN" altLang="en-US" dirty="0"/>
              <a:t>拼音分词器适合在创建倒排索引的时候使用，但不能在搜索的时候使用。</a:t>
            </a:r>
            <a:endParaRPr lang="en-US" altLang="zh-CN" dirty="0"/>
          </a:p>
          <a:p>
            <a:r>
              <a:rPr lang="zh-CN" altLang="en-US" dirty="0"/>
              <a:t>创建倒排索引时：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搜索时，用户搜索“狮子”：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FAD9D8-952F-4275-82BD-BD8883C23441}"/>
              </a:ext>
            </a:extLst>
          </p:cNvPr>
          <p:cNvSpPr/>
          <p:nvPr/>
        </p:nvSpPr>
        <p:spPr>
          <a:xfrm>
            <a:off x="932327" y="2526063"/>
            <a:ext cx="2312894" cy="1122572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狮子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5D4A61A-F595-4276-9AAF-F57DC939EF27}"/>
              </a:ext>
            </a:extLst>
          </p:cNvPr>
          <p:cNvSpPr/>
          <p:nvPr/>
        </p:nvSpPr>
        <p:spPr>
          <a:xfrm>
            <a:off x="891253" y="3892526"/>
            <a:ext cx="2312894" cy="1122573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虱子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D76222F5-70D8-4312-9A34-ABD9B5780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0426"/>
              </p:ext>
            </p:extLst>
          </p:nvPr>
        </p:nvGraphicFramePr>
        <p:xfrm>
          <a:off x="7736541" y="2526063"/>
          <a:ext cx="3744579" cy="2370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6964">
                  <a:extLst>
                    <a:ext uri="{9D8B030D-6E8A-4147-A177-3AD203B41FA5}">
                      <a16:colId xmlns:a16="http://schemas.microsoft.com/office/drawing/2014/main" val="74961966"/>
                    </a:ext>
                  </a:extLst>
                </a:gridCol>
                <a:gridCol w="2547615">
                  <a:extLst>
                    <a:ext uri="{9D8B030D-6E8A-4147-A177-3AD203B41FA5}">
                      <a16:colId xmlns:a16="http://schemas.microsoft.com/office/drawing/2014/main" val="762746374"/>
                    </a:ext>
                  </a:extLst>
                </a:gridCol>
              </a:tblGrid>
              <a:tr h="474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词条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文档编号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9123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845733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61688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817494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72841"/>
                  </a:ext>
                </a:extLst>
              </a:tr>
            </a:tbl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2E247361-DFCD-478B-B2C8-8A4AFFE7FE38}"/>
              </a:ext>
            </a:extLst>
          </p:cNvPr>
          <p:cNvSpPr/>
          <p:nvPr/>
        </p:nvSpPr>
        <p:spPr>
          <a:xfrm>
            <a:off x="3854685" y="2800478"/>
            <a:ext cx="636495" cy="561286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分词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C07A89-26CE-4203-BB36-3B69D1A65460}"/>
              </a:ext>
            </a:extLst>
          </p:cNvPr>
          <p:cNvSpPr/>
          <p:nvPr/>
        </p:nvSpPr>
        <p:spPr>
          <a:xfrm>
            <a:off x="9293642" y="3128415"/>
            <a:ext cx="188259" cy="206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BD6E0BD-B05A-4039-A87E-2A0E0F3E029A}"/>
              </a:ext>
            </a:extLst>
          </p:cNvPr>
          <p:cNvSpPr/>
          <p:nvPr/>
        </p:nvSpPr>
        <p:spPr>
          <a:xfrm>
            <a:off x="9293641" y="3608224"/>
            <a:ext cx="188259" cy="206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256F46F-2FDE-40B7-8A0B-E314B1D00BB6}"/>
              </a:ext>
            </a:extLst>
          </p:cNvPr>
          <p:cNvSpPr/>
          <p:nvPr/>
        </p:nvSpPr>
        <p:spPr>
          <a:xfrm>
            <a:off x="9293641" y="4078309"/>
            <a:ext cx="188259" cy="206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62F660-0684-4B68-94AC-D84FD08BE6B5}"/>
              </a:ext>
            </a:extLst>
          </p:cNvPr>
          <p:cNvSpPr/>
          <p:nvPr/>
        </p:nvSpPr>
        <p:spPr>
          <a:xfrm>
            <a:off x="5100319" y="2526063"/>
            <a:ext cx="781124" cy="2868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狮子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5757E8C-E877-4821-BDA5-C05C927B398D}"/>
              </a:ext>
            </a:extLst>
          </p:cNvPr>
          <p:cNvSpPr/>
          <p:nvPr/>
        </p:nvSpPr>
        <p:spPr>
          <a:xfrm>
            <a:off x="5100319" y="3361764"/>
            <a:ext cx="781124" cy="2868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D0656C-094A-4C47-B216-1C0525030B6D}"/>
              </a:ext>
            </a:extLst>
          </p:cNvPr>
          <p:cNvSpPr/>
          <p:nvPr/>
        </p:nvSpPr>
        <p:spPr>
          <a:xfrm>
            <a:off x="5100319" y="2943913"/>
            <a:ext cx="781124" cy="2868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shizi</a:t>
            </a:r>
            <a:endParaRPr lang="zh-CN" altLang="en-US" sz="12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C7F607D-DEF0-4ECB-8209-A12448368622}"/>
              </a:ext>
            </a:extLst>
          </p:cNvPr>
          <p:cNvSpPr/>
          <p:nvPr/>
        </p:nvSpPr>
        <p:spPr>
          <a:xfrm>
            <a:off x="2247326" y="4338563"/>
            <a:ext cx="781124" cy="2868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虱子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2B3602D-983A-40F2-86AB-283C52B7A8FC}"/>
              </a:ext>
            </a:extLst>
          </p:cNvPr>
          <p:cNvSpPr/>
          <p:nvPr/>
        </p:nvSpPr>
        <p:spPr>
          <a:xfrm>
            <a:off x="2247326" y="4338563"/>
            <a:ext cx="781124" cy="2868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33B827E-8063-4B66-B3F3-9429A41366FA}"/>
              </a:ext>
            </a:extLst>
          </p:cNvPr>
          <p:cNvSpPr/>
          <p:nvPr/>
        </p:nvSpPr>
        <p:spPr>
          <a:xfrm>
            <a:off x="2247326" y="4338562"/>
            <a:ext cx="781124" cy="2868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54C132B-D390-4520-BAD2-DA2B6B273254}"/>
              </a:ext>
            </a:extLst>
          </p:cNvPr>
          <p:cNvSpPr/>
          <p:nvPr/>
        </p:nvSpPr>
        <p:spPr>
          <a:xfrm>
            <a:off x="3813611" y="4200096"/>
            <a:ext cx="636495" cy="561286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分词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241914E-DDDA-46B3-8B9B-D8EC73702AD9}"/>
              </a:ext>
            </a:extLst>
          </p:cNvPr>
          <p:cNvSpPr/>
          <p:nvPr/>
        </p:nvSpPr>
        <p:spPr>
          <a:xfrm>
            <a:off x="9252568" y="4528033"/>
            <a:ext cx="188259" cy="206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D75F912-C1FF-412B-BF83-4172C4318313}"/>
              </a:ext>
            </a:extLst>
          </p:cNvPr>
          <p:cNvSpPr/>
          <p:nvPr/>
        </p:nvSpPr>
        <p:spPr>
          <a:xfrm>
            <a:off x="9709070" y="3608224"/>
            <a:ext cx="188259" cy="2061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D603B74-BEA4-4EDB-8B96-258F734A9B14}"/>
              </a:ext>
            </a:extLst>
          </p:cNvPr>
          <p:cNvSpPr/>
          <p:nvPr/>
        </p:nvSpPr>
        <p:spPr>
          <a:xfrm>
            <a:off x="9709070" y="4078309"/>
            <a:ext cx="188259" cy="2061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76A155C-EC62-491A-8CF1-A8A5F4DB4820}"/>
              </a:ext>
            </a:extLst>
          </p:cNvPr>
          <p:cNvSpPr/>
          <p:nvPr/>
        </p:nvSpPr>
        <p:spPr>
          <a:xfrm>
            <a:off x="5059245" y="3925681"/>
            <a:ext cx="781124" cy="2868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虱子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E40377-383C-4E08-891D-CA03FD367C5F}"/>
              </a:ext>
            </a:extLst>
          </p:cNvPr>
          <p:cNvSpPr/>
          <p:nvPr/>
        </p:nvSpPr>
        <p:spPr>
          <a:xfrm>
            <a:off x="5059245" y="4761382"/>
            <a:ext cx="781124" cy="2868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9D1EC57-4DF1-40A7-9678-01D8CC11A533}"/>
              </a:ext>
            </a:extLst>
          </p:cNvPr>
          <p:cNvSpPr/>
          <p:nvPr/>
        </p:nvSpPr>
        <p:spPr>
          <a:xfrm>
            <a:off x="5059245" y="4343531"/>
            <a:ext cx="781124" cy="2868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shizi</a:t>
            </a:r>
            <a:endParaRPr lang="zh-CN" altLang="en-US" sz="12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58B71D2-3968-4AAE-BCE0-A9D665C7C3A2}"/>
              </a:ext>
            </a:extLst>
          </p:cNvPr>
          <p:cNvSpPr/>
          <p:nvPr/>
        </p:nvSpPr>
        <p:spPr>
          <a:xfrm>
            <a:off x="848168" y="5914238"/>
            <a:ext cx="2481212" cy="408194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>
                <a:solidFill>
                  <a:srgbClr val="B74B4A"/>
                </a:solidFill>
                <a:effectLst/>
                <a:latin typeface="Source code pro" panose="020B0509030403020204" pitchFamily="49" charset="0"/>
              </a:rPr>
              <a:t>“掉到狮子笼咋办，在线等，很急”</a:t>
            </a:r>
            <a:endParaRPr lang="en-US" altLang="zh-CN" sz="1200" b="0">
              <a:solidFill>
                <a:srgbClr val="B74B4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99000186-0018-42AB-A05A-7FF661175D07}"/>
              </a:ext>
            </a:extLst>
          </p:cNvPr>
          <p:cNvSpPr/>
          <p:nvPr/>
        </p:nvSpPr>
        <p:spPr>
          <a:xfrm>
            <a:off x="3813610" y="5837692"/>
            <a:ext cx="636495" cy="561286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分词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7CCE7722-72FF-46F5-A5F2-8C8CB181566C}"/>
              </a:ext>
            </a:extLst>
          </p:cNvPr>
          <p:cNvSpPr/>
          <p:nvPr/>
        </p:nvSpPr>
        <p:spPr>
          <a:xfrm>
            <a:off x="6218608" y="5837692"/>
            <a:ext cx="636495" cy="561286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搜索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8DBF87-1952-4E0E-8AC0-172C1B6F1CFF}"/>
              </a:ext>
            </a:extLst>
          </p:cNvPr>
          <p:cNvCxnSpPr>
            <a:cxnSpLocks/>
          </p:cNvCxnSpPr>
          <p:nvPr/>
        </p:nvCxnSpPr>
        <p:spPr>
          <a:xfrm flipV="1">
            <a:off x="7139836" y="4993847"/>
            <a:ext cx="1721170" cy="1124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A338BC6-A25A-465D-8EBF-5C264324F7BF}"/>
              </a:ext>
            </a:extLst>
          </p:cNvPr>
          <p:cNvCxnSpPr>
            <a:cxnSpLocks/>
          </p:cNvCxnSpPr>
          <p:nvPr/>
        </p:nvCxnSpPr>
        <p:spPr>
          <a:xfrm>
            <a:off x="9161999" y="4993847"/>
            <a:ext cx="0" cy="843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31AFB93-A984-4D51-BA7B-425E3018B583}"/>
              </a:ext>
            </a:extLst>
          </p:cNvPr>
          <p:cNvSpPr/>
          <p:nvPr/>
        </p:nvSpPr>
        <p:spPr>
          <a:xfrm>
            <a:off x="8861006" y="5960788"/>
            <a:ext cx="188259" cy="206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432F86E-B2A4-4F23-85ED-1209D82B864C}"/>
              </a:ext>
            </a:extLst>
          </p:cNvPr>
          <p:cNvSpPr/>
          <p:nvPr/>
        </p:nvSpPr>
        <p:spPr>
          <a:xfrm>
            <a:off x="9276435" y="5960788"/>
            <a:ext cx="188259" cy="2061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9021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23034 -0.0601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284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22917 0.06111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30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22812 -0.00139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23346 0.08194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09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61E-17 -4.44444E-6 L 0.23346 0.09931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486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23346 0.0912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3033 -0.06018 " pathEditMode="relative" rAng="0" ptsTypes="AA">
                                      <p:cBhvr>
                                        <p:cTn id="9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-300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2916 0.06111 " pathEditMode="relative" rAng="0" ptsTypes="AA">
                                      <p:cBhvr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305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306 0.0007 " pathEditMode="relative" rAng="0" ptsTypes="AA">
                                      <p:cBhvr>
                                        <p:cTn id="1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23346 0.08194 " pathEditMode="relative" rAng="0" ptsTypes="AA">
                                      <p:cBhvr>
                                        <p:cTn id="1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0.23528 -0.10787 " pathEditMode="relative" rAng="0" ptsTypes="AA">
                                      <p:cBhvr>
                                        <p:cTn id="13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"/>
                            </p:stCondLst>
                            <p:childTnLst>
                              <p:par>
                                <p:cTn id="133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5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23528 -0.10787 " pathEditMode="relative" rAng="0" ptsTypes="AA">
                                      <p:cBhvr>
                                        <p:cTn id="1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"/>
                            </p:stCondLst>
                            <p:childTnLst>
                              <p:par>
                                <p:cTn id="150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48148E-6 L 0.21367 1.48148E-6 " pathEditMode="relative" rAng="0" ptsTypes="AA">
                                      <p:cBhvr>
                                        <p:cTn id="1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5" grpId="0" animBg="1"/>
      <p:bldP spid="9" grpId="0" animBg="1"/>
      <p:bldP spid="14" grpId="0" animBg="1"/>
      <p:bldP spid="15" grpId="0" animBg="1"/>
      <p:bldP spid="16" grpId="0" animBg="1"/>
      <p:bldP spid="17" grpId="0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43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39084"/>
          </a:xfrm>
        </p:spPr>
        <p:txBody>
          <a:bodyPr/>
          <a:lstStyle/>
          <a:p>
            <a:r>
              <a:rPr lang="zh-CN" altLang="en-US"/>
              <a:t>因此字段在创建倒排索引时应该用</a:t>
            </a:r>
            <a:r>
              <a:rPr lang="en-US" altLang="zh-CN"/>
              <a:t>my_analyzer</a:t>
            </a:r>
            <a:r>
              <a:rPr lang="zh-CN" altLang="en-US"/>
              <a:t>分词器；字段在搜索时应该使用</a:t>
            </a:r>
            <a:r>
              <a:rPr lang="en-US" altLang="zh-CN"/>
              <a:t>ik_smart</a:t>
            </a:r>
            <a:r>
              <a:rPr lang="zh-CN" altLang="en-US"/>
              <a:t>分词器</a:t>
            </a:r>
            <a:r>
              <a:rPr lang="en-US" altLang="zh-CN"/>
              <a:t>;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BB8C06-6851-4681-9D98-A44E5AC887DE}"/>
              </a:ext>
            </a:extLst>
          </p:cNvPr>
          <p:cNvSpPr txBox="1"/>
          <p:nvPr/>
        </p:nvSpPr>
        <p:spPr>
          <a:xfrm>
            <a:off x="782320" y="2122411"/>
            <a:ext cx="6093912" cy="452431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/test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"analysis"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my_analyzer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"tokenizer"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ik_max_word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py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en-US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},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py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 </a:t>
            </a:r>
            <a:r>
              <a:rPr lang="en-US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...</a:t>
            </a:r>
            <a:r>
              <a:rPr lang="zh-CN" alt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"mappings"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"properties"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"type"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my_analyzer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search_analyzer</a:t>
            </a:r>
            <a:r>
              <a:rPr lang="en-US" altLang="zh-CN" sz="12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ik_smart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en-US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29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D4C213-490F-4F4B-98C4-9B8B565967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如何使用拼音分词器？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下载</a:t>
            </a:r>
            <a:r>
              <a:rPr lang="en-US" altLang="zh-CN" sz="1600"/>
              <a:t>pinyin</a:t>
            </a:r>
            <a:r>
              <a:rPr lang="zh-CN" altLang="en-US" sz="1600"/>
              <a:t>分词器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解压并放到</a:t>
            </a:r>
            <a:r>
              <a:rPr lang="en-US" altLang="zh-CN" sz="1600"/>
              <a:t>elasticsearch</a:t>
            </a:r>
            <a:r>
              <a:rPr lang="zh-CN" altLang="en-US" sz="1600"/>
              <a:t>的</a:t>
            </a:r>
            <a:r>
              <a:rPr lang="en-US" altLang="zh-CN" sz="1600"/>
              <a:t>plugin</a:t>
            </a:r>
            <a:r>
              <a:rPr lang="zh-CN" altLang="en-US" sz="1600"/>
              <a:t>目录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重启即可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如何自定义分词器？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创建索引库时，在</a:t>
            </a:r>
            <a:r>
              <a:rPr lang="en-US" altLang="zh-CN" sz="1600"/>
              <a:t>settings</a:t>
            </a:r>
            <a:r>
              <a:rPr lang="zh-CN" altLang="en-US" sz="1600"/>
              <a:t>中配置，可以包含三部分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character filter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tokenizer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filter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拼音分词器注意事项？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为了避免搜索到同音字，搜索时不要使用拼音分词器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53C9D5-F02E-45F5-AC3C-F632877A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</p:spTree>
    <p:extLst>
      <p:ext uri="{BB962C8B-B14F-4D97-AF65-F5344CB8AC3E}">
        <p14:creationId xmlns:p14="http://schemas.microsoft.com/office/powerpoint/2010/main" val="2317489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405D-1744-4033-BD70-30567930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E494D-A277-4FE6-8330-8B7F3BE49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completion suggester</a:t>
            </a:r>
            <a:r>
              <a:rPr lang="zh-CN" altLang="en-US"/>
              <a:t>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63C06-DD7C-4B61-B721-AC148533F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r>
              <a:rPr lang="zh-CN" altLang="en-US" dirty="0"/>
              <a:t>提供了</a:t>
            </a:r>
            <a:r>
              <a:rPr lang="en-US" altLang="zh-CN" dirty="0">
                <a:hlinkClick r:id="rId2"/>
              </a:rPr>
              <a:t>Completion Suggester</a:t>
            </a:r>
            <a:r>
              <a:rPr lang="zh-CN" altLang="en-US" dirty="0"/>
              <a:t>查询来实现自动补全功能。这个查询会匹配以用户输入内容开头的词条并返回。为了提高补全查询的效率，对于文档中字段的类型有一些约束：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参与补全查询的字段必须是</a:t>
            </a:r>
            <a:r>
              <a:rPr lang="en-US" altLang="zh-CN" dirty="0"/>
              <a:t>completion</a:t>
            </a:r>
            <a:r>
              <a:rPr lang="zh-CN" altLang="en-US" dirty="0"/>
              <a:t>类型。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字段的内容一般是用来补全的多个词条形成的数组。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AC90F0-0B5F-4954-8DC6-C82979A29845}"/>
              </a:ext>
            </a:extLst>
          </p:cNvPr>
          <p:cNvSpPr txBox="1"/>
          <p:nvPr/>
        </p:nvSpPr>
        <p:spPr>
          <a:xfrm>
            <a:off x="710880" y="3311294"/>
            <a:ext cx="3322501" cy="2462213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创建索引库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test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"mappings"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"properties"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"title"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"type"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"completion"</a:t>
            </a:r>
            <a:endParaRPr lang="en-US" altLang="zh-CN" sz="14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DC3D54-E035-4681-A68F-6BE416C2787D}"/>
              </a:ext>
            </a:extLst>
          </p:cNvPr>
          <p:cNvSpPr txBox="1"/>
          <p:nvPr/>
        </p:nvSpPr>
        <p:spPr>
          <a:xfrm>
            <a:off x="5315768" y="3311294"/>
            <a:ext cx="6093912" cy="289310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示例数据</a:t>
            </a:r>
            <a:endParaRPr lang="en-US" altLang="zh-CN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POST test/_doc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"Sony"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"WH-1000XM3"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POST test/_doc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"SK-II"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"PITERA"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POST test/_doc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"Nintendo"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"switch"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735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405D-1744-4033-BD70-30567930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E494D-A277-4FE6-8330-8B7F3BE49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completion suggester</a:t>
            </a:r>
            <a:r>
              <a:rPr lang="zh-CN" altLang="en-US"/>
              <a:t>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63C06-DD7C-4B61-B721-AC148533F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313342"/>
          </a:xfrm>
        </p:spPr>
        <p:txBody>
          <a:bodyPr/>
          <a:lstStyle/>
          <a:p>
            <a:r>
              <a:rPr lang="zh-CN" altLang="en-US"/>
              <a:t>查询语法如下：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C388AD-476E-4CBF-A37D-965073D29525}"/>
              </a:ext>
            </a:extLst>
          </p:cNvPr>
          <p:cNvSpPr txBox="1"/>
          <p:nvPr/>
        </p:nvSpPr>
        <p:spPr>
          <a:xfrm>
            <a:off x="710880" y="2197893"/>
            <a:ext cx="4952501" cy="3108543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自动补全查询</a:t>
            </a:r>
            <a:endParaRPr lang="zh-CN" alt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GET /test/_search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"suggest"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400" dirty="0" err="1">
                <a:solidFill>
                  <a:srgbClr val="0451A5"/>
                </a:solidFill>
                <a:latin typeface="Source code pro" panose="020B0509030403020204" pitchFamily="49" charset="0"/>
              </a:rPr>
              <a:t>title_suggest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"text"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"s"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关键字</a:t>
            </a:r>
            <a:endParaRPr lang="zh-CN" alt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"completion"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补全查询的字段</a:t>
            </a:r>
            <a:endParaRPr lang="zh-CN" alt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400" dirty="0" err="1">
                <a:solidFill>
                  <a:srgbClr val="0451A5"/>
                </a:solidFill>
                <a:latin typeface="Source code pro" panose="020B0509030403020204" pitchFamily="49" charset="0"/>
              </a:rPr>
              <a:t>skip_duplicates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 dirty="0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跳过重复的</a:t>
            </a:r>
            <a:endParaRPr lang="zh-CN" alt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 dirty="0">
                <a:solidFill>
                  <a:srgbClr val="0451A5"/>
                </a:solidFill>
                <a:latin typeface="Source code pro" panose="020B0509030403020204" pitchFamily="49" charset="0"/>
              </a:rPr>
              <a:t>"size"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 dirty="0">
                <a:solidFill>
                  <a:srgbClr val="098658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altLang="zh-CN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获取前</a:t>
            </a:r>
            <a:r>
              <a:rPr lang="en-US" altLang="zh-CN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  <a:latin typeface="Source code pro" panose="020B0509030403020204" pitchFamily="49" charset="0"/>
              </a:rPr>
              <a:t>条结果</a:t>
            </a:r>
            <a:endParaRPr lang="zh-CN" alt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728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D4C213-490F-4F4B-98C4-9B8B565967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自动补全对字段的要求：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类型是</a:t>
            </a:r>
            <a:r>
              <a:rPr lang="en-US" altLang="zh-CN"/>
              <a:t>completion</a:t>
            </a:r>
            <a:r>
              <a:rPr lang="zh-CN" altLang="en-US"/>
              <a:t>类型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字段值是多词条的数组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53C9D5-F02E-45F5-AC3C-F632877A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</p:spTree>
    <p:extLst>
      <p:ext uri="{BB962C8B-B14F-4D97-AF65-F5344CB8AC3E}">
        <p14:creationId xmlns:p14="http://schemas.microsoft.com/office/powerpoint/2010/main" val="1375796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9921-DEBA-4FE1-A482-E7B2809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酒店数据自动补全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CF4C5-D1DB-4664-83C1-7891FEB62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hotel</a:t>
            </a:r>
            <a:r>
              <a:rPr lang="zh-CN" altLang="en-US"/>
              <a:t>索引库的自动补全、拼音搜索功能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E3F05-4774-4E6A-B428-EA54DC0089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hotel</a:t>
            </a:r>
            <a:r>
              <a:rPr lang="zh-CN" altLang="en-US"/>
              <a:t>索引库结构，设置自定义拼音分词器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修改索引库的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all</a:t>
            </a:r>
            <a:r>
              <a:rPr lang="zh-CN" altLang="en-US"/>
              <a:t>字段，使用自定义分词器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索引库添加一个新字段</a:t>
            </a:r>
            <a:r>
              <a:rPr lang="en-US" altLang="zh-CN"/>
              <a:t>suggestion</a:t>
            </a:r>
            <a:r>
              <a:rPr lang="zh-CN" altLang="en-US"/>
              <a:t>，类型为</a:t>
            </a:r>
            <a:r>
              <a:rPr lang="en-US" altLang="zh-CN"/>
              <a:t>completion</a:t>
            </a:r>
            <a:r>
              <a:rPr lang="zh-CN" altLang="en-US"/>
              <a:t>类型，使用自定义的分词器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给</a:t>
            </a:r>
            <a:r>
              <a:rPr lang="en-US" altLang="zh-CN"/>
              <a:t>HotelDoc</a:t>
            </a:r>
            <a:r>
              <a:rPr lang="zh-CN" altLang="en-US"/>
              <a:t>类添加</a:t>
            </a:r>
            <a:r>
              <a:rPr lang="en-US" altLang="zh-CN"/>
              <a:t>suggestion</a:t>
            </a:r>
            <a:r>
              <a:rPr lang="zh-CN" altLang="en-US"/>
              <a:t>字段，内容包含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business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重新导入数据到</a:t>
            </a:r>
            <a:r>
              <a:rPr lang="en-US" altLang="zh-CN"/>
              <a:t>hotel</a:t>
            </a:r>
            <a:r>
              <a:rPr lang="zh-CN" altLang="en-US"/>
              <a:t>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all</a:t>
            </a:r>
            <a:r>
              <a:rPr lang="zh-CN" altLang="en-US"/>
              <a:t>是可分词的，自动补全的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business</a:t>
            </a:r>
            <a:r>
              <a:rPr lang="zh-CN" altLang="en-US"/>
              <a:t>是不可分词的，要使用不同的分词器组合</a:t>
            </a:r>
          </a:p>
        </p:txBody>
      </p:sp>
    </p:spTree>
    <p:extLst>
      <p:ext uri="{BB962C8B-B14F-4D97-AF65-F5344CB8AC3E}">
        <p14:creationId xmlns:p14="http://schemas.microsoft.com/office/powerpoint/2010/main" val="2801390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405D-1744-4033-BD70-30567930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E494D-A277-4FE6-8330-8B7F3BE49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实现自动补全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63C06-DD7C-4B61-B721-AC148533F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05121"/>
          </a:xfrm>
        </p:spPr>
        <p:txBody>
          <a:bodyPr/>
          <a:lstStyle/>
          <a:p>
            <a:r>
              <a:rPr lang="zh-CN" altLang="en-US"/>
              <a:t>先看请求参数构造的</a:t>
            </a:r>
            <a:r>
              <a:rPr lang="en-US" altLang="zh-CN"/>
              <a:t>API</a:t>
            </a:r>
            <a:r>
              <a:rPr lang="zh-CN" altLang="en-US"/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217AED-9AAD-44E2-946B-F11E6559CF8C}"/>
              </a:ext>
            </a:extLst>
          </p:cNvPr>
          <p:cNvSpPr txBox="1"/>
          <p:nvPr/>
        </p:nvSpPr>
        <p:spPr>
          <a:xfrm>
            <a:off x="7354530" y="2005579"/>
            <a:ext cx="4126590" cy="458260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自动补全查询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/test/_search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"suggest"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"mySuggestion"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"h"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关键字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"completion"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补全字段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"skip_duplicates"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"size"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获取前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条结果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5C7FC78-3BF1-44DC-92AD-9F49B0FF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166489"/>
            <a:ext cx="5551520" cy="426078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准备请求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SearchRequest request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SearchRequest(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"hotel"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请求参数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.suggest(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SuggestBuilder().addSuggestion(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my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Suggestion"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SuggestBuilders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completionSuggestion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.prefix(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.skipDuplicates(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.size(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发送请求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.search(request, RequestOptions.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A688021-11D5-4523-A4B0-9A9FE2938B8E}"/>
              </a:ext>
            </a:extLst>
          </p:cNvPr>
          <p:cNvSpPr/>
          <p:nvPr/>
        </p:nvSpPr>
        <p:spPr>
          <a:xfrm>
            <a:off x="762656" y="2561121"/>
            <a:ext cx="5176028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5CD8894-F4CE-4720-A496-D7A2EA239698}"/>
              </a:ext>
            </a:extLst>
          </p:cNvPr>
          <p:cNvSpPr/>
          <p:nvPr/>
        </p:nvSpPr>
        <p:spPr>
          <a:xfrm>
            <a:off x="7405817" y="2384228"/>
            <a:ext cx="2012008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E11DEF-8756-4FD2-8541-1789FE842D9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938684" y="2534261"/>
            <a:ext cx="1467133" cy="17689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ECFFE9-269A-4FF5-9866-9F9C34D02A30}"/>
              </a:ext>
            </a:extLst>
          </p:cNvPr>
          <p:cNvSpPr/>
          <p:nvPr/>
        </p:nvSpPr>
        <p:spPr>
          <a:xfrm>
            <a:off x="2251587" y="3716411"/>
            <a:ext cx="3687097" cy="334479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FDFB09-7196-4896-A458-66E9A0207AA0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5938684" y="3510216"/>
            <a:ext cx="1860423" cy="373435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D32F86-FCF3-4422-8A46-7B8014453A50}"/>
              </a:ext>
            </a:extLst>
          </p:cNvPr>
          <p:cNvSpPr/>
          <p:nvPr/>
        </p:nvSpPr>
        <p:spPr>
          <a:xfrm>
            <a:off x="7799107" y="3360183"/>
            <a:ext cx="2012008" cy="300066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110A711-6AD5-4CC2-B526-15A14A0C3A79}"/>
              </a:ext>
            </a:extLst>
          </p:cNvPr>
          <p:cNvSpPr/>
          <p:nvPr/>
        </p:nvSpPr>
        <p:spPr>
          <a:xfrm>
            <a:off x="3018504" y="4355691"/>
            <a:ext cx="3106993" cy="245805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A8CC554-C134-4F35-901A-7AFAFBFE1674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125497" y="4323827"/>
            <a:ext cx="1897626" cy="1547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02F9110-CB16-485B-8CBB-F218E47A1047}"/>
              </a:ext>
            </a:extLst>
          </p:cNvPr>
          <p:cNvSpPr/>
          <p:nvPr/>
        </p:nvSpPr>
        <p:spPr>
          <a:xfrm>
            <a:off x="8023123" y="4070555"/>
            <a:ext cx="2156377" cy="506544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329F3CA-5874-4639-83BD-63D96198B33A}"/>
              </a:ext>
            </a:extLst>
          </p:cNvPr>
          <p:cNvSpPr/>
          <p:nvPr/>
        </p:nvSpPr>
        <p:spPr>
          <a:xfrm>
            <a:off x="3018504" y="4671041"/>
            <a:ext cx="3106993" cy="245805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FE4C3F-141E-4FBA-9027-B98D10D0F6C0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6125497" y="3832216"/>
            <a:ext cx="1897625" cy="96172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C76FCA4-88CD-405F-A99A-ABC4E3ADFCFD}"/>
              </a:ext>
            </a:extLst>
          </p:cNvPr>
          <p:cNvSpPr/>
          <p:nvPr/>
        </p:nvSpPr>
        <p:spPr>
          <a:xfrm>
            <a:off x="8023122" y="3706761"/>
            <a:ext cx="2369575" cy="250909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DFD2A6D-7B82-4375-A3E7-B6F6BD3F3071}"/>
              </a:ext>
            </a:extLst>
          </p:cNvPr>
          <p:cNvSpPr/>
          <p:nvPr/>
        </p:nvSpPr>
        <p:spPr>
          <a:xfrm>
            <a:off x="3018504" y="4995758"/>
            <a:ext cx="3106993" cy="5004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2832CC0-28B8-4B09-AA80-BFE3EA0A783C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6125497" y="4978425"/>
            <a:ext cx="1897626" cy="2675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72BD4B5-728C-4237-BC4B-2709EBFE0821}"/>
              </a:ext>
            </a:extLst>
          </p:cNvPr>
          <p:cNvSpPr/>
          <p:nvPr/>
        </p:nvSpPr>
        <p:spPr>
          <a:xfrm>
            <a:off x="8023123" y="4690958"/>
            <a:ext cx="3106992" cy="574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3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6" grpId="0" animBg="1"/>
      <p:bldP spid="20" grpId="0" animBg="1"/>
      <p:bldP spid="22" grpId="0" animBg="1"/>
      <p:bldP spid="24" grpId="0" animBg="1"/>
      <p:bldP spid="33" grpId="0" animBg="1"/>
      <p:bldP spid="35" grpId="0" animBg="1"/>
      <p:bldP spid="41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A6D2C90-65CB-41BA-89F9-CACE65986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79" y="2185551"/>
            <a:ext cx="7157729" cy="3732368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处理结果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Suggest suggest = response.getSuggest();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4.1.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根据名称获取补全结果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CompletionSuggestion suggestion = suggest.getSuggestion(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"hotelSuggestion"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4.2.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options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并遍历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(CompletionSuggestion.Entry.Option option : suggestion.getOptions())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4.3.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获取一个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option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中的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text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，也就是补全的词条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text = option.getText().string();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.println(text);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EBEAA0-188E-4CF5-B422-808AA3D89297}"/>
              </a:ext>
            </a:extLst>
          </p:cNvPr>
          <p:cNvSpPr txBox="1"/>
          <p:nvPr/>
        </p:nvSpPr>
        <p:spPr>
          <a:xfrm>
            <a:off x="8267985" y="1159827"/>
            <a:ext cx="3155366" cy="544764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"took"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"timed_out"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"_shards"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"suggest"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"title_suggest"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"offset"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"length"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"options"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"SK-II"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"Sony"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"switch"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8A405D-1744-4033-BD70-30567930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E494D-A277-4FE6-8330-8B7F3BE49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实现自动补全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63C06-DD7C-4B61-B721-AC148533F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05121"/>
          </a:xfrm>
        </p:spPr>
        <p:txBody>
          <a:bodyPr/>
          <a:lstStyle/>
          <a:p>
            <a:r>
              <a:rPr lang="zh-CN" altLang="en-US"/>
              <a:t>再来看结果解析：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A688021-11D5-4523-A4B0-9A9FE2938B8E}"/>
              </a:ext>
            </a:extLst>
          </p:cNvPr>
          <p:cNvSpPr/>
          <p:nvPr/>
        </p:nvSpPr>
        <p:spPr>
          <a:xfrm>
            <a:off x="762656" y="2683842"/>
            <a:ext cx="3937163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5CD8894-F4CE-4720-A496-D7A2EA239698}"/>
              </a:ext>
            </a:extLst>
          </p:cNvPr>
          <p:cNvSpPr/>
          <p:nvPr/>
        </p:nvSpPr>
        <p:spPr>
          <a:xfrm>
            <a:off x="8380689" y="2129551"/>
            <a:ext cx="2994288" cy="4222087"/>
          </a:xfrm>
          <a:prstGeom prst="roundRect">
            <a:avLst>
              <a:gd name="adj" fmla="val 2547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E11DEF-8756-4FD2-8541-1789FE842D9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699819" y="2262155"/>
            <a:ext cx="3680870" cy="57172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ECFFE9-269A-4FF5-9866-9F9C34D02A30}"/>
              </a:ext>
            </a:extLst>
          </p:cNvPr>
          <p:cNvSpPr/>
          <p:nvPr/>
        </p:nvSpPr>
        <p:spPr>
          <a:xfrm>
            <a:off x="762657" y="3400514"/>
            <a:ext cx="6959194" cy="334479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FDFB09-7196-4896-A458-66E9A0207A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721851" y="2683842"/>
            <a:ext cx="1310566" cy="883912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D32F86-FCF3-4422-8A46-7B8014453A50}"/>
              </a:ext>
            </a:extLst>
          </p:cNvPr>
          <p:cNvSpPr/>
          <p:nvPr/>
        </p:nvSpPr>
        <p:spPr>
          <a:xfrm>
            <a:off x="9032417" y="2490871"/>
            <a:ext cx="2279226" cy="3497299"/>
          </a:xfrm>
          <a:prstGeom prst="roundRect">
            <a:avLst>
              <a:gd name="adj" fmla="val 3989"/>
            </a:avLst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110A711-6AD5-4CC2-B526-15A14A0C3A79}"/>
              </a:ext>
            </a:extLst>
          </p:cNvPr>
          <p:cNvSpPr/>
          <p:nvPr/>
        </p:nvSpPr>
        <p:spPr>
          <a:xfrm>
            <a:off x="5132439" y="4168431"/>
            <a:ext cx="2216808" cy="294842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A8CC554-C134-4F35-901A-7AFAFBFE1674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349247" y="4315852"/>
            <a:ext cx="1806019" cy="23585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02F9110-CB16-485B-8CBB-F218E47A1047}"/>
              </a:ext>
            </a:extLst>
          </p:cNvPr>
          <p:cNvSpPr/>
          <p:nvPr/>
        </p:nvSpPr>
        <p:spPr>
          <a:xfrm>
            <a:off x="9155266" y="3234350"/>
            <a:ext cx="2087553" cy="2634718"/>
          </a:xfrm>
          <a:prstGeom prst="roundRect">
            <a:avLst>
              <a:gd name="adj" fmla="val 6305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329F3CA-5874-4639-83BD-63D96198B33A}"/>
              </a:ext>
            </a:extLst>
          </p:cNvPr>
          <p:cNvSpPr/>
          <p:nvPr/>
        </p:nvSpPr>
        <p:spPr>
          <a:xfrm>
            <a:off x="1135261" y="4875076"/>
            <a:ext cx="3830029" cy="334479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FE4C3F-141E-4FBA-9027-B98D10D0F6C0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965290" y="5042316"/>
            <a:ext cx="4516611" cy="199494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C76FCA4-88CD-405F-A99A-ABC4E3ADFCFD}"/>
              </a:ext>
            </a:extLst>
          </p:cNvPr>
          <p:cNvSpPr/>
          <p:nvPr/>
        </p:nvSpPr>
        <p:spPr>
          <a:xfrm>
            <a:off x="9481901" y="4834607"/>
            <a:ext cx="1717040" cy="814406"/>
          </a:xfrm>
          <a:prstGeom prst="roundRect">
            <a:avLst>
              <a:gd name="adj" fmla="val 10630"/>
            </a:avLst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5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11" grpId="0" animBg="1"/>
      <p:bldP spid="12" grpId="0" animBg="1"/>
      <p:bldP spid="16" grpId="0" animBg="1"/>
      <p:bldP spid="20" grpId="0" animBg="1"/>
      <p:bldP spid="22" grpId="0" animBg="1"/>
      <p:bldP spid="24" grpId="0" animBg="1"/>
      <p:bldP spid="33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9921-DEBA-4FE1-A482-E7B2809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酒店搜索页面自动补全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CF4C5-D1DB-4664-83C1-7891FEB62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实现酒店搜索页面输入框的自动补全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E3F05-4774-4E6A-B428-EA54DC0089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查看前端页面，可以发现当我们在输入框键入时，前端会发起</a:t>
            </a:r>
            <a:r>
              <a:rPr lang="en-US" altLang="zh-CN"/>
              <a:t>ajax</a:t>
            </a:r>
            <a:r>
              <a:rPr lang="zh-CN" altLang="en-US"/>
              <a:t>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在服务端编写接口，接收该请求，返回补全结果的集合，类型为</a:t>
            </a:r>
            <a:r>
              <a:rPr lang="en-US" altLang="zh-CN"/>
              <a:t>List&lt;String&gt;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B6FD98-BD5F-46A9-A19A-6C450B60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49" y="2290908"/>
            <a:ext cx="5791702" cy="29110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425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3A812-342B-46FE-A890-B454C8686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7456B-EC44-436D-9C42-6D868E6E865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聚合的种类</a:t>
            </a:r>
            <a:endParaRPr lang="en-US" altLang="zh-CN"/>
          </a:p>
          <a:p>
            <a:r>
              <a:rPr lang="en-US" altLang="zh-CN"/>
              <a:t>DSL</a:t>
            </a:r>
            <a:r>
              <a:rPr lang="zh-CN" altLang="en-US"/>
              <a:t>实现聚合</a:t>
            </a:r>
            <a:endParaRPr lang="en-US" altLang="zh-CN"/>
          </a:p>
          <a:p>
            <a:r>
              <a:rPr lang="en-US" altLang="zh-CN"/>
              <a:t>RestAPI</a:t>
            </a:r>
            <a:r>
              <a:rPr lang="zh-CN" altLang="en-US"/>
              <a:t>实现聚合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67697-AD12-4097-8ABA-5630D38F2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8178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0952E-4DB2-4B2B-B1D8-F48E59F2D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D4A98-0675-4BEC-A702-69CEAEA7AF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数据同步思路分析</a:t>
            </a:r>
            <a:endParaRPr lang="en-US" altLang="zh-CN"/>
          </a:p>
          <a:p>
            <a:r>
              <a:rPr lang="zh-CN" altLang="en-US"/>
              <a:t>实现</a:t>
            </a:r>
            <a:r>
              <a:rPr lang="en-US" altLang="zh-CN"/>
              <a:t>elasticsearch</a:t>
            </a:r>
            <a:r>
              <a:rPr lang="zh-CN" altLang="en-US"/>
              <a:t>与数据库数据同步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07B0B-72CF-47F3-B2C0-E33A2A19F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8705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877B-5E8F-40E7-AD08-E236991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73BE8-993D-4413-B35B-69B3DA788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5E4E7-4EA2-4624-B315-F070C3406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470658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中的酒店数据来自于</a:t>
            </a:r>
            <a:r>
              <a:rPr lang="en-US" altLang="zh-CN"/>
              <a:t>mysql</a:t>
            </a:r>
            <a:r>
              <a:rPr lang="zh-CN" altLang="en-US"/>
              <a:t>数据库，因此</a:t>
            </a:r>
            <a:r>
              <a:rPr lang="en-US" altLang="zh-CN"/>
              <a:t>mysql</a:t>
            </a:r>
            <a:r>
              <a:rPr lang="zh-CN" altLang="en-US"/>
              <a:t>数据发生改变时，</a:t>
            </a:r>
            <a:r>
              <a:rPr lang="en-US" altLang="zh-CN"/>
              <a:t>elasticsearch</a:t>
            </a:r>
            <a:r>
              <a:rPr lang="zh-CN" altLang="en-US"/>
              <a:t>也必须跟着改变，这个就是</a:t>
            </a:r>
            <a:r>
              <a:rPr lang="en-US" altLang="zh-CN"/>
              <a:t>elasticsearch</a:t>
            </a:r>
            <a:r>
              <a:rPr lang="zh-CN" altLang="en-US"/>
              <a:t>与</a:t>
            </a:r>
            <a:r>
              <a:rPr lang="en-US" altLang="zh-CN"/>
              <a:t>mysql</a:t>
            </a:r>
            <a:r>
              <a:rPr lang="zh-CN" altLang="en-US"/>
              <a:t>之间的</a:t>
            </a:r>
            <a:r>
              <a:rPr lang="zh-CN" altLang="en-US" b="1">
                <a:solidFill>
                  <a:srgbClr val="C00000"/>
                </a:solidFill>
              </a:rPr>
              <a:t>数据同步</a:t>
            </a:r>
            <a:r>
              <a:rPr lang="zh-CN" altLang="en-US"/>
              <a:t>。</a:t>
            </a:r>
            <a:endParaRPr lang="en-US" altLang="zh-CN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DFC256A-C066-48CF-80DD-4F39973EE760}"/>
              </a:ext>
            </a:extLst>
          </p:cNvPr>
          <p:cNvGrpSpPr/>
          <p:nvPr/>
        </p:nvGrpSpPr>
        <p:grpSpPr>
          <a:xfrm>
            <a:off x="1062112" y="2806354"/>
            <a:ext cx="3542665" cy="2845022"/>
            <a:chOff x="1793048" y="3307799"/>
            <a:chExt cx="3542665" cy="2845022"/>
          </a:xfrm>
        </p:grpSpPr>
        <p:sp>
          <p:nvSpPr>
            <p:cNvPr id="6" name="îśḻíḍé">
              <a:extLst>
                <a:ext uri="{FF2B5EF4-FFF2-40B4-BE49-F238E27FC236}">
                  <a16:creationId xmlns:a16="http://schemas.microsoft.com/office/drawing/2014/main" id="{18686702-9077-4070-9754-BECB351EDE6B}"/>
                </a:ext>
              </a:extLst>
            </p:cNvPr>
            <p:cNvSpPr/>
            <p:nvPr/>
          </p:nvSpPr>
          <p:spPr bwMode="auto">
            <a:xfrm>
              <a:off x="1793048" y="5803337"/>
              <a:ext cx="3542665" cy="349484"/>
            </a:xfrm>
            <a:prstGeom prst="ellipse">
              <a:avLst/>
            </a:prstGeom>
            <a:solidFill>
              <a:srgbClr val="EA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D105CDE8-3901-48B9-9CDD-465F0414D077}"/>
                </a:ext>
              </a:extLst>
            </p:cNvPr>
            <p:cNvGrpSpPr/>
            <p:nvPr/>
          </p:nvGrpSpPr>
          <p:grpSpPr>
            <a:xfrm>
              <a:off x="3165234" y="3307799"/>
              <a:ext cx="813930" cy="1315164"/>
              <a:chOff x="3473651" y="3428999"/>
              <a:chExt cx="813930" cy="1315164"/>
            </a:xfrm>
          </p:grpSpPr>
          <p:sp>
            <p:nvSpPr>
              <p:cNvPr id="27" name="iṧḻidé">
                <a:extLst>
                  <a:ext uri="{FF2B5EF4-FFF2-40B4-BE49-F238E27FC236}">
                    <a16:creationId xmlns:a16="http://schemas.microsoft.com/office/drawing/2014/main" id="{24299171-7F40-466E-A4A2-098DAB521F74}"/>
                  </a:ext>
                </a:extLst>
              </p:cNvPr>
              <p:cNvSpPr/>
              <p:nvPr/>
            </p:nvSpPr>
            <p:spPr bwMode="auto">
              <a:xfrm>
                <a:off x="3523314" y="3428999"/>
                <a:ext cx="764267" cy="1315164"/>
              </a:xfrm>
              <a:custGeom>
                <a:avLst/>
                <a:gdLst>
                  <a:gd name="T0" fmla="*/ 241 w 400"/>
                  <a:gd name="T1" fmla="*/ 407 h 689"/>
                  <a:gd name="T2" fmla="*/ 241 w 400"/>
                  <a:gd name="T3" fmla="*/ 472 h 689"/>
                  <a:gd name="T4" fmla="*/ 192 w 400"/>
                  <a:gd name="T5" fmla="*/ 520 h 689"/>
                  <a:gd name="T6" fmla="*/ 144 w 400"/>
                  <a:gd name="T7" fmla="*/ 472 h 689"/>
                  <a:gd name="T8" fmla="*/ 144 w 400"/>
                  <a:gd name="T9" fmla="*/ 369 h 689"/>
                  <a:gd name="T10" fmla="*/ 145 w 400"/>
                  <a:gd name="T11" fmla="*/ 367 h 689"/>
                  <a:gd name="T12" fmla="*/ 144 w 400"/>
                  <a:gd name="T13" fmla="*/ 365 h 689"/>
                  <a:gd name="T14" fmla="*/ 192 w 400"/>
                  <a:gd name="T15" fmla="*/ 317 h 689"/>
                  <a:gd name="T16" fmla="*/ 305 w 400"/>
                  <a:gd name="T17" fmla="*/ 207 h 689"/>
                  <a:gd name="T18" fmla="*/ 192 w 400"/>
                  <a:gd name="T19" fmla="*/ 96 h 689"/>
                  <a:gd name="T20" fmla="*/ 98 w 400"/>
                  <a:gd name="T21" fmla="*/ 150 h 689"/>
                  <a:gd name="T22" fmla="*/ 31 w 400"/>
                  <a:gd name="T23" fmla="*/ 168 h 689"/>
                  <a:gd name="T24" fmla="*/ 14 w 400"/>
                  <a:gd name="T25" fmla="*/ 102 h 689"/>
                  <a:gd name="T26" fmla="*/ 192 w 400"/>
                  <a:gd name="T27" fmla="*/ 0 h 689"/>
                  <a:gd name="T28" fmla="*/ 400 w 400"/>
                  <a:gd name="T29" fmla="*/ 207 h 689"/>
                  <a:gd name="T30" fmla="*/ 241 w 400"/>
                  <a:gd name="T31" fmla="*/ 407 h 689"/>
                  <a:gd name="T32" fmla="*/ 241 w 400"/>
                  <a:gd name="T33" fmla="*/ 623 h 689"/>
                  <a:gd name="T34" fmla="*/ 241 w 400"/>
                  <a:gd name="T35" fmla="*/ 641 h 689"/>
                  <a:gd name="T36" fmla="*/ 192 w 400"/>
                  <a:gd name="T37" fmla="*/ 689 h 689"/>
                  <a:gd name="T38" fmla="*/ 144 w 400"/>
                  <a:gd name="T39" fmla="*/ 641 h 689"/>
                  <a:gd name="T40" fmla="*/ 144 w 400"/>
                  <a:gd name="T41" fmla="*/ 623 h 689"/>
                  <a:gd name="T42" fmla="*/ 192 w 400"/>
                  <a:gd name="T43" fmla="*/ 575 h 689"/>
                  <a:gd name="T44" fmla="*/ 241 w 400"/>
                  <a:gd name="T45" fmla="*/ 62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689">
                    <a:moveTo>
                      <a:pt x="241" y="407"/>
                    </a:moveTo>
                    <a:cubicBezTo>
                      <a:pt x="241" y="472"/>
                      <a:pt x="241" y="472"/>
                      <a:pt x="241" y="472"/>
                    </a:cubicBezTo>
                    <a:cubicBezTo>
                      <a:pt x="241" y="499"/>
                      <a:pt x="220" y="520"/>
                      <a:pt x="192" y="520"/>
                    </a:cubicBezTo>
                    <a:cubicBezTo>
                      <a:pt x="167" y="520"/>
                      <a:pt x="144" y="499"/>
                      <a:pt x="144" y="472"/>
                    </a:cubicBezTo>
                    <a:cubicBezTo>
                      <a:pt x="144" y="369"/>
                      <a:pt x="144" y="369"/>
                      <a:pt x="144" y="369"/>
                    </a:cubicBezTo>
                    <a:cubicBezTo>
                      <a:pt x="144" y="368"/>
                      <a:pt x="145" y="368"/>
                      <a:pt x="145" y="367"/>
                    </a:cubicBezTo>
                    <a:cubicBezTo>
                      <a:pt x="144" y="366"/>
                      <a:pt x="144" y="366"/>
                      <a:pt x="144" y="365"/>
                    </a:cubicBezTo>
                    <a:cubicBezTo>
                      <a:pt x="144" y="340"/>
                      <a:pt x="167" y="317"/>
                      <a:pt x="192" y="317"/>
                    </a:cubicBezTo>
                    <a:cubicBezTo>
                      <a:pt x="254" y="317"/>
                      <a:pt x="305" y="268"/>
                      <a:pt x="305" y="207"/>
                    </a:cubicBezTo>
                    <a:cubicBezTo>
                      <a:pt x="305" y="144"/>
                      <a:pt x="254" y="96"/>
                      <a:pt x="192" y="96"/>
                    </a:cubicBezTo>
                    <a:cubicBezTo>
                      <a:pt x="152" y="96"/>
                      <a:pt x="116" y="118"/>
                      <a:pt x="98" y="150"/>
                    </a:cubicBezTo>
                    <a:cubicBezTo>
                      <a:pt x="84" y="174"/>
                      <a:pt x="54" y="182"/>
                      <a:pt x="31" y="168"/>
                    </a:cubicBezTo>
                    <a:cubicBezTo>
                      <a:pt x="8" y="154"/>
                      <a:pt x="0" y="126"/>
                      <a:pt x="14" y="102"/>
                    </a:cubicBezTo>
                    <a:cubicBezTo>
                      <a:pt x="49" y="41"/>
                      <a:pt x="116" y="0"/>
                      <a:pt x="192" y="0"/>
                    </a:cubicBezTo>
                    <a:cubicBezTo>
                      <a:pt x="307" y="0"/>
                      <a:pt x="400" y="92"/>
                      <a:pt x="400" y="207"/>
                    </a:cubicBezTo>
                    <a:cubicBezTo>
                      <a:pt x="400" y="304"/>
                      <a:pt x="332" y="386"/>
                      <a:pt x="241" y="407"/>
                    </a:cubicBezTo>
                    <a:close/>
                    <a:moveTo>
                      <a:pt x="241" y="623"/>
                    </a:moveTo>
                    <a:cubicBezTo>
                      <a:pt x="241" y="641"/>
                      <a:pt x="241" y="641"/>
                      <a:pt x="241" y="641"/>
                    </a:cubicBezTo>
                    <a:cubicBezTo>
                      <a:pt x="241" y="669"/>
                      <a:pt x="220" y="689"/>
                      <a:pt x="192" y="689"/>
                    </a:cubicBezTo>
                    <a:cubicBezTo>
                      <a:pt x="167" y="689"/>
                      <a:pt x="144" y="669"/>
                      <a:pt x="144" y="641"/>
                    </a:cubicBezTo>
                    <a:cubicBezTo>
                      <a:pt x="144" y="623"/>
                      <a:pt x="144" y="623"/>
                      <a:pt x="144" y="623"/>
                    </a:cubicBezTo>
                    <a:cubicBezTo>
                      <a:pt x="144" y="597"/>
                      <a:pt x="167" y="575"/>
                      <a:pt x="192" y="575"/>
                    </a:cubicBezTo>
                    <a:cubicBezTo>
                      <a:pt x="220" y="575"/>
                      <a:pt x="241" y="597"/>
                      <a:pt x="241" y="623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ṩḻiḓe">
                <a:extLst>
                  <a:ext uri="{FF2B5EF4-FFF2-40B4-BE49-F238E27FC236}">
                    <a16:creationId xmlns:a16="http://schemas.microsoft.com/office/drawing/2014/main" id="{CDACF764-E900-45FE-9C9C-039148B8EE57}"/>
                  </a:ext>
                </a:extLst>
              </p:cNvPr>
              <p:cNvSpPr/>
              <p:nvPr/>
            </p:nvSpPr>
            <p:spPr bwMode="auto">
              <a:xfrm>
                <a:off x="3473651" y="3428999"/>
                <a:ext cx="764267" cy="1315164"/>
              </a:xfrm>
              <a:custGeom>
                <a:avLst/>
                <a:gdLst>
                  <a:gd name="T0" fmla="*/ 240 w 400"/>
                  <a:gd name="T1" fmla="*/ 407 h 689"/>
                  <a:gd name="T2" fmla="*/ 240 w 400"/>
                  <a:gd name="T3" fmla="*/ 472 h 689"/>
                  <a:gd name="T4" fmla="*/ 192 w 400"/>
                  <a:gd name="T5" fmla="*/ 520 h 689"/>
                  <a:gd name="T6" fmla="*/ 144 w 400"/>
                  <a:gd name="T7" fmla="*/ 472 h 689"/>
                  <a:gd name="T8" fmla="*/ 144 w 400"/>
                  <a:gd name="T9" fmla="*/ 369 h 689"/>
                  <a:gd name="T10" fmla="*/ 145 w 400"/>
                  <a:gd name="T11" fmla="*/ 367 h 689"/>
                  <a:gd name="T12" fmla="*/ 144 w 400"/>
                  <a:gd name="T13" fmla="*/ 365 h 689"/>
                  <a:gd name="T14" fmla="*/ 192 w 400"/>
                  <a:gd name="T15" fmla="*/ 317 h 689"/>
                  <a:gd name="T16" fmla="*/ 304 w 400"/>
                  <a:gd name="T17" fmla="*/ 207 h 689"/>
                  <a:gd name="T18" fmla="*/ 192 w 400"/>
                  <a:gd name="T19" fmla="*/ 96 h 689"/>
                  <a:gd name="T20" fmla="*/ 97 w 400"/>
                  <a:gd name="T21" fmla="*/ 150 h 689"/>
                  <a:gd name="T22" fmla="*/ 30 w 400"/>
                  <a:gd name="T23" fmla="*/ 168 h 689"/>
                  <a:gd name="T24" fmla="*/ 14 w 400"/>
                  <a:gd name="T25" fmla="*/ 102 h 689"/>
                  <a:gd name="T26" fmla="*/ 192 w 400"/>
                  <a:gd name="T27" fmla="*/ 0 h 689"/>
                  <a:gd name="T28" fmla="*/ 400 w 400"/>
                  <a:gd name="T29" fmla="*/ 207 h 689"/>
                  <a:gd name="T30" fmla="*/ 240 w 400"/>
                  <a:gd name="T31" fmla="*/ 407 h 689"/>
                  <a:gd name="T32" fmla="*/ 240 w 400"/>
                  <a:gd name="T33" fmla="*/ 623 h 689"/>
                  <a:gd name="T34" fmla="*/ 240 w 400"/>
                  <a:gd name="T35" fmla="*/ 641 h 689"/>
                  <a:gd name="T36" fmla="*/ 192 w 400"/>
                  <a:gd name="T37" fmla="*/ 689 h 689"/>
                  <a:gd name="T38" fmla="*/ 144 w 400"/>
                  <a:gd name="T39" fmla="*/ 641 h 689"/>
                  <a:gd name="T40" fmla="*/ 144 w 400"/>
                  <a:gd name="T41" fmla="*/ 623 h 689"/>
                  <a:gd name="T42" fmla="*/ 192 w 400"/>
                  <a:gd name="T43" fmla="*/ 575 h 689"/>
                  <a:gd name="T44" fmla="*/ 240 w 400"/>
                  <a:gd name="T45" fmla="*/ 62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689">
                    <a:moveTo>
                      <a:pt x="240" y="407"/>
                    </a:moveTo>
                    <a:cubicBezTo>
                      <a:pt x="240" y="472"/>
                      <a:pt x="240" y="472"/>
                      <a:pt x="240" y="472"/>
                    </a:cubicBezTo>
                    <a:cubicBezTo>
                      <a:pt x="240" y="499"/>
                      <a:pt x="220" y="520"/>
                      <a:pt x="192" y="520"/>
                    </a:cubicBezTo>
                    <a:cubicBezTo>
                      <a:pt x="166" y="520"/>
                      <a:pt x="144" y="499"/>
                      <a:pt x="144" y="472"/>
                    </a:cubicBezTo>
                    <a:cubicBezTo>
                      <a:pt x="144" y="369"/>
                      <a:pt x="144" y="369"/>
                      <a:pt x="144" y="369"/>
                    </a:cubicBezTo>
                    <a:cubicBezTo>
                      <a:pt x="144" y="368"/>
                      <a:pt x="145" y="368"/>
                      <a:pt x="145" y="367"/>
                    </a:cubicBezTo>
                    <a:cubicBezTo>
                      <a:pt x="144" y="366"/>
                      <a:pt x="144" y="366"/>
                      <a:pt x="144" y="365"/>
                    </a:cubicBezTo>
                    <a:cubicBezTo>
                      <a:pt x="144" y="340"/>
                      <a:pt x="166" y="317"/>
                      <a:pt x="192" y="317"/>
                    </a:cubicBezTo>
                    <a:cubicBezTo>
                      <a:pt x="254" y="317"/>
                      <a:pt x="304" y="268"/>
                      <a:pt x="304" y="207"/>
                    </a:cubicBezTo>
                    <a:cubicBezTo>
                      <a:pt x="304" y="144"/>
                      <a:pt x="254" y="96"/>
                      <a:pt x="192" y="96"/>
                    </a:cubicBezTo>
                    <a:cubicBezTo>
                      <a:pt x="152" y="96"/>
                      <a:pt x="116" y="118"/>
                      <a:pt x="97" y="150"/>
                    </a:cubicBezTo>
                    <a:cubicBezTo>
                      <a:pt x="84" y="174"/>
                      <a:pt x="54" y="182"/>
                      <a:pt x="30" y="168"/>
                    </a:cubicBezTo>
                    <a:cubicBezTo>
                      <a:pt x="8" y="154"/>
                      <a:pt x="0" y="126"/>
                      <a:pt x="14" y="102"/>
                    </a:cubicBezTo>
                    <a:cubicBezTo>
                      <a:pt x="49" y="41"/>
                      <a:pt x="116" y="0"/>
                      <a:pt x="192" y="0"/>
                    </a:cubicBezTo>
                    <a:cubicBezTo>
                      <a:pt x="306" y="0"/>
                      <a:pt x="400" y="92"/>
                      <a:pt x="400" y="207"/>
                    </a:cubicBezTo>
                    <a:cubicBezTo>
                      <a:pt x="400" y="304"/>
                      <a:pt x="332" y="386"/>
                      <a:pt x="240" y="407"/>
                    </a:cubicBezTo>
                    <a:close/>
                    <a:moveTo>
                      <a:pt x="240" y="623"/>
                    </a:moveTo>
                    <a:cubicBezTo>
                      <a:pt x="240" y="641"/>
                      <a:pt x="240" y="641"/>
                      <a:pt x="240" y="641"/>
                    </a:cubicBezTo>
                    <a:cubicBezTo>
                      <a:pt x="240" y="669"/>
                      <a:pt x="220" y="689"/>
                      <a:pt x="192" y="689"/>
                    </a:cubicBezTo>
                    <a:cubicBezTo>
                      <a:pt x="166" y="689"/>
                      <a:pt x="144" y="669"/>
                      <a:pt x="144" y="641"/>
                    </a:cubicBezTo>
                    <a:cubicBezTo>
                      <a:pt x="144" y="623"/>
                      <a:pt x="144" y="623"/>
                      <a:pt x="144" y="623"/>
                    </a:cubicBezTo>
                    <a:cubicBezTo>
                      <a:pt x="144" y="597"/>
                      <a:pt x="166" y="575"/>
                      <a:pt x="192" y="575"/>
                    </a:cubicBezTo>
                    <a:cubicBezTo>
                      <a:pt x="220" y="575"/>
                      <a:pt x="240" y="597"/>
                      <a:pt x="240" y="623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BBFE2902-261A-4014-94EB-9CE9D07C9FE1}"/>
                </a:ext>
              </a:extLst>
            </p:cNvPr>
            <p:cNvGrpSpPr/>
            <p:nvPr/>
          </p:nvGrpSpPr>
          <p:grpSpPr>
            <a:xfrm>
              <a:off x="4100882" y="3846840"/>
              <a:ext cx="1083401" cy="1221355"/>
              <a:chOff x="4223202" y="4916147"/>
              <a:chExt cx="1083401" cy="1221355"/>
            </a:xfrm>
          </p:grpSpPr>
          <p:sp>
            <p:nvSpPr>
              <p:cNvPr id="54" name="îSļíḑé">
                <a:extLst>
                  <a:ext uri="{FF2B5EF4-FFF2-40B4-BE49-F238E27FC236}">
                    <a16:creationId xmlns:a16="http://schemas.microsoft.com/office/drawing/2014/main" id="{44175A67-958E-47F9-A769-D0F184918F37}"/>
                  </a:ext>
                </a:extLst>
              </p:cNvPr>
              <p:cNvSpPr/>
              <p:nvPr/>
            </p:nvSpPr>
            <p:spPr bwMode="auto">
              <a:xfrm>
                <a:off x="4262749" y="4944657"/>
                <a:ext cx="1043854" cy="1192845"/>
              </a:xfrm>
              <a:custGeom>
                <a:avLst/>
                <a:gdLst>
                  <a:gd name="T0" fmla="*/ 232 w 546"/>
                  <a:gd name="T1" fmla="*/ 409 h 625"/>
                  <a:gd name="T2" fmla="*/ 194 w 546"/>
                  <a:gd name="T3" fmla="*/ 461 h 625"/>
                  <a:gd name="T4" fmla="*/ 127 w 546"/>
                  <a:gd name="T5" fmla="*/ 471 h 625"/>
                  <a:gd name="T6" fmla="*/ 116 w 546"/>
                  <a:gd name="T7" fmla="*/ 404 h 625"/>
                  <a:gd name="T8" fmla="*/ 176 w 546"/>
                  <a:gd name="T9" fmla="*/ 321 h 625"/>
                  <a:gd name="T10" fmla="*/ 178 w 546"/>
                  <a:gd name="T11" fmla="*/ 320 h 625"/>
                  <a:gd name="T12" fmla="*/ 179 w 546"/>
                  <a:gd name="T13" fmla="*/ 318 h 625"/>
                  <a:gd name="T14" fmla="*/ 246 w 546"/>
                  <a:gd name="T15" fmla="*/ 307 h 625"/>
                  <a:gd name="T16" fmla="*/ 402 w 546"/>
                  <a:gd name="T17" fmla="*/ 284 h 625"/>
                  <a:gd name="T18" fmla="*/ 376 w 546"/>
                  <a:gd name="T19" fmla="*/ 129 h 625"/>
                  <a:gd name="T20" fmla="*/ 268 w 546"/>
                  <a:gd name="T21" fmla="*/ 117 h 625"/>
                  <a:gd name="T22" fmla="*/ 203 w 546"/>
                  <a:gd name="T23" fmla="*/ 92 h 625"/>
                  <a:gd name="T24" fmla="*/ 228 w 546"/>
                  <a:gd name="T25" fmla="*/ 29 h 625"/>
                  <a:gd name="T26" fmla="*/ 433 w 546"/>
                  <a:gd name="T27" fmla="*/ 51 h 625"/>
                  <a:gd name="T28" fmla="*/ 479 w 546"/>
                  <a:gd name="T29" fmla="*/ 341 h 625"/>
                  <a:gd name="T30" fmla="*/ 232 w 546"/>
                  <a:gd name="T31" fmla="*/ 409 h 625"/>
                  <a:gd name="T32" fmla="*/ 105 w 546"/>
                  <a:gd name="T33" fmla="*/ 583 h 625"/>
                  <a:gd name="T34" fmla="*/ 94 w 546"/>
                  <a:gd name="T35" fmla="*/ 598 h 625"/>
                  <a:gd name="T36" fmla="*/ 27 w 546"/>
                  <a:gd name="T37" fmla="*/ 608 h 625"/>
                  <a:gd name="T38" fmla="*/ 16 w 546"/>
                  <a:gd name="T39" fmla="*/ 541 h 625"/>
                  <a:gd name="T40" fmla="*/ 27 w 546"/>
                  <a:gd name="T41" fmla="*/ 527 h 625"/>
                  <a:gd name="T42" fmla="*/ 94 w 546"/>
                  <a:gd name="T43" fmla="*/ 516 h 625"/>
                  <a:gd name="T44" fmla="*/ 105 w 546"/>
                  <a:gd name="T45" fmla="*/ 58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6" h="625">
                    <a:moveTo>
                      <a:pt x="232" y="409"/>
                    </a:moveTo>
                    <a:cubicBezTo>
                      <a:pt x="194" y="461"/>
                      <a:pt x="194" y="461"/>
                      <a:pt x="194" y="461"/>
                    </a:cubicBezTo>
                    <a:cubicBezTo>
                      <a:pt x="178" y="483"/>
                      <a:pt x="149" y="488"/>
                      <a:pt x="127" y="471"/>
                    </a:cubicBezTo>
                    <a:cubicBezTo>
                      <a:pt x="106" y="456"/>
                      <a:pt x="100" y="426"/>
                      <a:pt x="116" y="404"/>
                    </a:cubicBezTo>
                    <a:cubicBezTo>
                      <a:pt x="176" y="321"/>
                      <a:pt x="176" y="321"/>
                      <a:pt x="176" y="321"/>
                    </a:cubicBezTo>
                    <a:cubicBezTo>
                      <a:pt x="177" y="320"/>
                      <a:pt x="178" y="321"/>
                      <a:pt x="178" y="320"/>
                    </a:cubicBezTo>
                    <a:cubicBezTo>
                      <a:pt x="178" y="319"/>
                      <a:pt x="178" y="319"/>
                      <a:pt x="179" y="318"/>
                    </a:cubicBezTo>
                    <a:cubicBezTo>
                      <a:pt x="194" y="297"/>
                      <a:pt x="225" y="292"/>
                      <a:pt x="246" y="307"/>
                    </a:cubicBezTo>
                    <a:cubicBezTo>
                      <a:pt x="296" y="344"/>
                      <a:pt x="366" y="334"/>
                      <a:pt x="402" y="284"/>
                    </a:cubicBezTo>
                    <a:cubicBezTo>
                      <a:pt x="438" y="234"/>
                      <a:pt x="426" y="165"/>
                      <a:pt x="376" y="129"/>
                    </a:cubicBezTo>
                    <a:cubicBezTo>
                      <a:pt x="343" y="105"/>
                      <a:pt x="302" y="102"/>
                      <a:pt x="268" y="117"/>
                    </a:cubicBezTo>
                    <a:cubicBezTo>
                      <a:pt x="243" y="128"/>
                      <a:pt x="214" y="117"/>
                      <a:pt x="203" y="92"/>
                    </a:cubicBezTo>
                    <a:cubicBezTo>
                      <a:pt x="193" y="67"/>
                      <a:pt x="203" y="40"/>
                      <a:pt x="228" y="29"/>
                    </a:cubicBezTo>
                    <a:cubicBezTo>
                      <a:pt x="293" y="0"/>
                      <a:pt x="372" y="6"/>
                      <a:pt x="433" y="51"/>
                    </a:cubicBezTo>
                    <a:cubicBezTo>
                      <a:pt x="525" y="118"/>
                      <a:pt x="546" y="248"/>
                      <a:pt x="479" y="341"/>
                    </a:cubicBezTo>
                    <a:cubicBezTo>
                      <a:pt x="422" y="419"/>
                      <a:pt x="319" y="445"/>
                      <a:pt x="232" y="409"/>
                    </a:cubicBezTo>
                    <a:close/>
                    <a:moveTo>
                      <a:pt x="105" y="583"/>
                    </a:moveTo>
                    <a:cubicBezTo>
                      <a:pt x="94" y="598"/>
                      <a:pt x="94" y="598"/>
                      <a:pt x="94" y="598"/>
                    </a:cubicBezTo>
                    <a:cubicBezTo>
                      <a:pt x="78" y="620"/>
                      <a:pt x="49" y="625"/>
                      <a:pt x="27" y="608"/>
                    </a:cubicBezTo>
                    <a:cubicBezTo>
                      <a:pt x="6" y="593"/>
                      <a:pt x="0" y="563"/>
                      <a:pt x="16" y="541"/>
                    </a:cubicBezTo>
                    <a:cubicBezTo>
                      <a:pt x="27" y="527"/>
                      <a:pt x="27" y="527"/>
                      <a:pt x="27" y="527"/>
                    </a:cubicBezTo>
                    <a:cubicBezTo>
                      <a:pt x="42" y="505"/>
                      <a:pt x="73" y="501"/>
                      <a:pt x="94" y="516"/>
                    </a:cubicBezTo>
                    <a:cubicBezTo>
                      <a:pt x="116" y="532"/>
                      <a:pt x="120" y="562"/>
                      <a:pt x="105" y="583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ṩļîḑê">
                <a:extLst>
                  <a:ext uri="{FF2B5EF4-FFF2-40B4-BE49-F238E27FC236}">
                    <a16:creationId xmlns:a16="http://schemas.microsoft.com/office/drawing/2014/main" id="{43060019-55E9-4A5F-A615-D5F59105B943}"/>
                  </a:ext>
                </a:extLst>
              </p:cNvPr>
              <p:cNvSpPr/>
              <p:nvPr/>
            </p:nvSpPr>
            <p:spPr bwMode="auto">
              <a:xfrm>
                <a:off x="4223202" y="4916147"/>
                <a:ext cx="1042934" cy="1191006"/>
              </a:xfrm>
              <a:custGeom>
                <a:avLst/>
                <a:gdLst>
                  <a:gd name="T0" fmla="*/ 231 w 546"/>
                  <a:gd name="T1" fmla="*/ 408 h 624"/>
                  <a:gd name="T2" fmla="*/ 194 w 546"/>
                  <a:gd name="T3" fmla="*/ 460 h 624"/>
                  <a:gd name="T4" fmla="*/ 126 w 546"/>
                  <a:gd name="T5" fmla="*/ 471 h 624"/>
                  <a:gd name="T6" fmla="*/ 116 w 546"/>
                  <a:gd name="T7" fmla="*/ 403 h 624"/>
                  <a:gd name="T8" fmla="*/ 176 w 546"/>
                  <a:gd name="T9" fmla="*/ 321 h 624"/>
                  <a:gd name="T10" fmla="*/ 178 w 546"/>
                  <a:gd name="T11" fmla="*/ 320 h 624"/>
                  <a:gd name="T12" fmla="*/ 178 w 546"/>
                  <a:gd name="T13" fmla="*/ 317 h 624"/>
                  <a:gd name="T14" fmla="*/ 246 w 546"/>
                  <a:gd name="T15" fmla="*/ 307 h 624"/>
                  <a:gd name="T16" fmla="*/ 402 w 546"/>
                  <a:gd name="T17" fmla="*/ 284 h 624"/>
                  <a:gd name="T18" fmla="*/ 376 w 546"/>
                  <a:gd name="T19" fmla="*/ 128 h 624"/>
                  <a:gd name="T20" fmla="*/ 267 w 546"/>
                  <a:gd name="T21" fmla="*/ 116 h 624"/>
                  <a:gd name="T22" fmla="*/ 203 w 546"/>
                  <a:gd name="T23" fmla="*/ 91 h 624"/>
                  <a:gd name="T24" fmla="*/ 228 w 546"/>
                  <a:gd name="T25" fmla="*/ 28 h 624"/>
                  <a:gd name="T26" fmla="*/ 433 w 546"/>
                  <a:gd name="T27" fmla="*/ 50 h 624"/>
                  <a:gd name="T28" fmla="*/ 479 w 546"/>
                  <a:gd name="T29" fmla="*/ 340 h 624"/>
                  <a:gd name="T30" fmla="*/ 231 w 546"/>
                  <a:gd name="T31" fmla="*/ 408 h 624"/>
                  <a:gd name="T32" fmla="*/ 104 w 546"/>
                  <a:gd name="T33" fmla="*/ 583 h 624"/>
                  <a:gd name="T34" fmla="*/ 94 w 546"/>
                  <a:gd name="T35" fmla="*/ 597 h 624"/>
                  <a:gd name="T36" fmla="*/ 26 w 546"/>
                  <a:gd name="T37" fmla="*/ 608 h 624"/>
                  <a:gd name="T38" fmla="*/ 16 w 546"/>
                  <a:gd name="T39" fmla="*/ 540 h 624"/>
                  <a:gd name="T40" fmla="*/ 26 w 546"/>
                  <a:gd name="T41" fmla="*/ 526 h 624"/>
                  <a:gd name="T42" fmla="*/ 94 w 546"/>
                  <a:gd name="T43" fmla="*/ 515 h 624"/>
                  <a:gd name="T44" fmla="*/ 104 w 546"/>
                  <a:gd name="T45" fmla="*/ 583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6" h="624">
                    <a:moveTo>
                      <a:pt x="231" y="408"/>
                    </a:moveTo>
                    <a:cubicBezTo>
                      <a:pt x="194" y="460"/>
                      <a:pt x="194" y="460"/>
                      <a:pt x="194" y="460"/>
                    </a:cubicBezTo>
                    <a:cubicBezTo>
                      <a:pt x="177" y="482"/>
                      <a:pt x="149" y="487"/>
                      <a:pt x="126" y="471"/>
                    </a:cubicBezTo>
                    <a:cubicBezTo>
                      <a:pt x="106" y="456"/>
                      <a:pt x="99" y="426"/>
                      <a:pt x="116" y="403"/>
                    </a:cubicBezTo>
                    <a:cubicBezTo>
                      <a:pt x="176" y="321"/>
                      <a:pt x="176" y="321"/>
                      <a:pt x="176" y="321"/>
                    </a:cubicBezTo>
                    <a:cubicBezTo>
                      <a:pt x="177" y="320"/>
                      <a:pt x="177" y="320"/>
                      <a:pt x="178" y="320"/>
                    </a:cubicBezTo>
                    <a:cubicBezTo>
                      <a:pt x="178" y="318"/>
                      <a:pt x="178" y="318"/>
                      <a:pt x="178" y="317"/>
                    </a:cubicBezTo>
                    <a:cubicBezTo>
                      <a:pt x="193" y="297"/>
                      <a:pt x="225" y="292"/>
                      <a:pt x="246" y="307"/>
                    </a:cubicBezTo>
                    <a:cubicBezTo>
                      <a:pt x="296" y="343"/>
                      <a:pt x="366" y="333"/>
                      <a:pt x="402" y="284"/>
                    </a:cubicBezTo>
                    <a:cubicBezTo>
                      <a:pt x="438" y="234"/>
                      <a:pt x="426" y="165"/>
                      <a:pt x="376" y="128"/>
                    </a:cubicBezTo>
                    <a:cubicBezTo>
                      <a:pt x="343" y="105"/>
                      <a:pt x="302" y="101"/>
                      <a:pt x="267" y="116"/>
                    </a:cubicBezTo>
                    <a:cubicBezTo>
                      <a:pt x="242" y="127"/>
                      <a:pt x="214" y="116"/>
                      <a:pt x="203" y="91"/>
                    </a:cubicBezTo>
                    <a:cubicBezTo>
                      <a:pt x="193" y="67"/>
                      <a:pt x="203" y="39"/>
                      <a:pt x="228" y="28"/>
                    </a:cubicBezTo>
                    <a:cubicBezTo>
                      <a:pt x="293" y="0"/>
                      <a:pt x="371" y="6"/>
                      <a:pt x="433" y="50"/>
                    </a:cubicBezTo>
                    <a:cubicBezTo>
                      <a:pt x="525" y="118"/>
                      <a:pt x="546" y="248"/>
                      <a:pt x="479" y="340"/>
                    </a:cubicBezTo>
                    <a:cubicBezTo>
                      <a:pt x="421" y="419"/>
                      <a:pt x="318" y="445"/>
                      <a:pt x="231" y="408"/>
                    </a:cubicBezTo>
                    <a:close/>
                    <a:moveTo>
                      <a:pt x="104" y="583"/>
                    </a:moveTo>
                    <a:cubicBezTo>
                      <a:pt x="94" y="597"/>
                      <a:pt x="94" y="597"/>
                      <a:pt x="94" y="597"/>
                    </a:cubicBezTo>
                    <a:cubicBezTo>
                      <a:pt x="78" y="619"/>
                      <a:pt x="49" y="624"/>
                      <a:pt x="26" y="608"/>
                    </a:cubicBezTo>
                    <a:cubicBezTo>
                      <a:pt x="6" y="593"/>
                      <a:pt x="0" y="563"/>
                      <a:pt x="16" y="540"/>
                    </a:cubicBezTo>
                    <a:cubicBezTo>
                      <a:pt x="26" y="526"/>
                      <a:pt x="26" y="526"/>
                      <a:pt x="26" y="526"/>
                    </a:cubicBezTo>
                    <a:cubicBezTo>
                      <a:pt x="42" y="504"/>
                      <a:pt x="73" y="500"/>
                      <a:pt x="94" y="515"/>
                    </a:cubicBezTo>
                    <a:cubicBezTo>
                      <a:pt x="116" y="532"/>
                      <a:pt x="120" y="561"/>
                      <a:pt x="104" y="583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4B150672-4C86-4748-80C1-5C4F849ED1DD}"/>
                </a:ext>
              </a:extLst>
            </p:cNvPr>
            <p:cNvGrpSpPr/>
            <p:nvPr/>
          </p:nvGrpSpPr>
          <p:grpSpPr>
            <a:xfrm>
              <a:off x="2977615" y="4691021"/>
              <a:ext cx="1425528" cy="1374024"/>
              <a:chOff x="3775310" y="4711975"/>
              <a:chExt cx="1425528" cy="1374024"/>
            </a:xfrm>
          </p:grpSpPr>
          <p:sp>
            <p:nvSpPr>
              <p:cNvPr id="32" name="íṥľîḑe">
                <a:extLst>
                  <a:ext uri="{FF2B5EF4-FFF2-40B4-BE49-F238E27FC236}">
                    <a16:creationId xmlns:a16="http://schemas.microsoft.com/office/drawing/2014/main" id="{DC32F73D-94FD-405E-B4C4-2E3EDE785302}"/>
                  </a:ext>
                </a:extLst>
              </p:cNvPr>
              <p:cNvSpPr/>
              <p:nvPr/>
            </p:nvSpPr>
            <p:spPr bwMode="auto">
              <a:xfrm>
                <a:off x="4564409" y="5263792"/>
                <a:ext cx="636429" cy="442374"/>
              </a:xfrm>
              <a:custGeom>
                <a:avLst/>
                <a:gdLst>
                  <a:gd name="T0" fmla="*/ 16 w 333"/>
                  <a:gd name="T1" fmla="*/ 40 h 232"/>
                  <a:gd name="T2" fmla="*/ 108 w 333"/>
                  <a:gd name="T3" fmla="*/ 139 h 232"/>
                  <a:gd name="T4" fmla="*/ 308 w 333"/>
                  <a:gd name="T5" fmla="*/ 228 h 232"/>
                  <a:gd name="T6" fmla="*/ 308 w 333"/>
                  <a:gd name="T7" fmla="*/ 188 h 232"/>
                  <a:gd name="T8" fmla="*/ 133 w 333"/>
                  <a:gd name="T9" fmla="*/ 107 h 232"/>
                  <a:gd name="T10" fmla="*/ 73 w 333"/>
                  <a:gd name="T11" fmla="*/ 47 h 232"/>
                  <a:gd name="T12" fmla="*/ 54 w 333"/>
                  <a:gd name="T13" fmla="*/ 26 h 232"/>
                  <a:gd name="T14" fmla="*/ 50 w 333"/>
                  <a:gd name="T15" fmla="*/ 19 h 232"/>
                  <a:gd name="T16" fmla="*/ 50 w 333"/>
                  <a:gd name="T17" fmla="*/ 20 h 232"/>
                  <a:gd name="T18" fmla="*/ 16 w 333"/>
                  <a:gd name="T19" fmla="*/ 4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" h="232">
                    <a:moveTo>
                      <a:pt x="16" y="40"/>
                    </a:moveTo>
                    <a:cubicBezTo>
                      <a:pt x="43" y="76"/>
                      <a:pt x="74" y="109"/>
                      <a:pt x="108" y="139"/>
                    </a:cubicBezTo>
                    <a:cubicBezTo>
                      <a:pt x="162" y="186"/>
                      <a:pt x="232" y="232"/>
                      <a:pt x="308" y="228"/>
                    </a:cubicBezTo>
                    <a:cubicBezTo>
                      <a:pt x="333" y="226"/>
                      <a:pt x="333" y="186"/>
                      <a:pt x="308" y="188"/>
                    </a:cubicBezTo>
                    <a:cubicBezTo>
                      <a:pt x="241" y="192"/>
                      <a:pt x="180" y="149"/>
                      <a:pt x="133" y="107"/>
                    </a:cubicBezTo>
                    <a:cubicBezTo>
                      <a:pt x="111" y="89"/>
                      <a:pt x="92" y="68"/>
                      <a:pt x="73" y="47"/>
                    </a:cubicBezTo>
                    <a:cubicBezTo>
                      <a:pt x="66" y="40"/>
                      <a:pt x="60" y="33"/>
                      <a:pt x="54" y="26"/>
                    </a:cubicBezTo>
                    <a:cubicBezTo>
                      <a:pt x="53" y="24"/>
                      <a:pt x="51" y="22"/>
                      <a:pt x="50" y="19"/>
                    </a:cubicBezTo>
                    <a:cubicBezTo>
                      <a:pt x="47" y="16"/>
                      <a:pt x="53" y="24"/>
                      <a:pt x="50" y="20"/>
                    </a:cubicBezTo>
                    <a:cubicBezTo>
                      <a:pt x="35" y="0"/>
                      <a:pt x="0" y="20"/>
                      <a:pt x="16" y="40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šľïḋé">
                <a:extLst>
                  <a:ext uri="{FF2B5EF4-FFF2-40B4-BE49-F238E27FC236}">
                    <a16:creationId xmlns:a16="http://schemas.microsoft.com/office/drawing/2014/main" id="{E08BE4F4-B174-4C67-B70C-CB7900EBCDDF}"/>
                  </a:ext>
                </a:extLst>
              </p:cNvPr>
              <p:cNvSpPr/>
              <p:nvPr/>
            </p:nvSpPr>
            <p:spPr bwMode="auto">
              <a:xfrm>
                <a:off x="3775310" y="5141472"/>
                <a:ext cx="355922" cy="438695"/>
              </a:xfrm>
              <a:custGeom>
                <a:avLst/>
                <a:gdLst>
                  <a:gd name="T0" fmla="*/ 142 w 186"/>
                  <a:gd name="T1" fmla="*/ 65 h 230"/>
                  <a:gd name="T2" fmla="*/ 121 w 186"/>
                  <a:gd name="T3" fmla="*/ 150 h 230"/>
                  <a:gd name="T4" fmla="*/ 118 w 186"/>
                  <a:gd name="T5" fmla="*/ 160 h 230"/>
                  <a:gd name="T6" fmla="*/ 92 w 186"/>
                  <a:gd name="T7" fmla="*/ 60 h 230"/>
                  <a:gd name="T8" fmla="*/ 79 w 186"/>
                  <a:gd name="T9" fmla="*/ 24 h 230"/>
                  <a:gd name="T10" fmla="*/ 25 w 186"/>
                  <a:gd name="T11" fmla="*/ 3 h 230"/>
                  <a:gd name="T12" fmla="*/ 25 w 186"/>
                  <a:gd name="T13" fmla="*/ 43 h 230"/>
                  <a:gd name="T14" fmla="*/ 37 w 186"/>
                  <a:gd name="T15" fmla="*/ 45 h 230"/>
                  <a:gd name="T16" fmla="*/ 47 w 186"/>
                  <a:gd name="T17" fmla="*/ 48 h 230"/>
                  <a:gd name="T18" fmla="*/ 50 w 186"/>
                  <a:gd name="T19" fmla="*/ 56 h 230"/>
                  <a:gd name="T20" fmla="*/ 64 w 186"/>
                  <a:gd name="T21" fmla="*/ 110 h 230"/>
                  <a:gd name="T22" fmla="*/ 96 w 186"/>
                  <a:gd name="T23" fmla="*/ 213 h 230"/>
                  <a:gd name="T24" fmla="*/ 135 w 186"/>
                  <a:gd name="T25" fmla="*/ 218 h 230"/>
                  <a:gd name="T26" fmla="*/ 156 w 186"/>
                  <a:gd name="T27" fmla="*/ 172 h 230"/>
                  <a:gd name="T28" fmla="*/ 181 w 186"/>
                  <a:gd name="T29" fmla="*/ 75 h 230"/>
                  <a:gd name="T30" fmla="*/ 142 w 186"/>
                  <a:gd name="T31" fmla="*/ 6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230">
                    <a:moveTo>
                      <a:pt x="142" y="65"/>
                    </a:moveTo>
                    <a:cubicBezTo>
                      <a:pt x="136" y="94"/>
                      <a:pt x="129" y="122"/>
                      <a:pt x="121" y="150"/>
                    </a:cubicBezTo>
                    <a:cubicBezTo>
                      <a:pt x="120" y="154"/>
                      <a:pt x="119" y="157"/>
                      <a:pt x="118" y="160"/>
                    </a:cubicBezTo>
                    <a:cubicBezTo>
                      <a:pt x="108" y="127"/>
                      <a:pt x="102" y="93"/>
                      <a:pt x="92" y="60"/>
                    </a:cubicBezTo>
                    <a:cubicBezTo>
                      <a:pt x="89" y="48"/>
                      <a:pt x="86" y="35"/>
                      <a:pt x="79" y="24"/>
                    </a:cubicBezTo>
                    <a:cubicBezTo>
                      <a:pt x="69" y="7"/>
                      <a:pt x="43" y="5"/>
                      <a:pt x="25" y="3"/>
                    </a:cubicBezTo>
                    <a:cubicBezTo>
                      <a:pt x="0" y="0"/>
                      <a:pt x="0" y="40"/>
                      <a:pt x="25" y="43"/>
                    </a:cubicBezTo>
                    <a:cubicBezTo>
                      <a:pt x="20" y="42"/>
                      <a:pt x="35" y="45"/>
                      <a:pt x="37" y="45"/>
                    </a:cubicBezTo>
                    <a:cubicBezTo>
                      <a:pt x="42" y="46"/>
                      <a:pt x="47" y="50"/>
                      <a:pt x="47" y="48"/>
                    </a:cubicBezTo>
                    <a:cubicBezTo>
                      <a:pt x="48" y="50"/>
                      <a:pt x="48" y="52"/>
                      <a:pt x="50" y="56"/>
                    </a:cubicBezTo>
                    <a:cubicBezTo>
                      <a:pt x="55" y="74"/>
                      <a:pt x="60" y="92"/>
                      <a:pt x="64" y="110"/>
                    </a:cubicBezTo>
                    <a:cubicBezTo>
                      <a:pt x="72" y="142"/>
                      <a:pt x="77" y="185"/>
                      <a:pt x="96" y="213"/>
                    </a:cubicBezTo>
                    <a:cubicBezTo>
                      <a:pt x="105" y="227"/>
                      <a:pt x="122" y="230"/>
                      <a:pt x="135" y="218"/>
                    </a:cubicBezTo>
                    <a:cubicBezTo>
                      <a:pt x="146" y="206"/>
                      <a:pt x="151" y="187"/>
                      <a:pt x="156" y="172"/>
                    </a:cubicBezTo>
                    <a:cubicBezTo>
                      <a:pt x="166" y="141"/>
                      <a:pt x="174" y="108"/>
                      <a:pt x="181" y="75"/>
                    </a:cubicBezTo>
                    <a:cubicBezTo>
                      <a:pt x="186" y="50"/>
                      <a:pt x="148" y="40"/>
                      <a:pt x="142" y="65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šļîďé">
                <a:extLst>
                  <a:ext uri="{FF2B5EF4-FFF2-40B4-BE49-F238E27FC236}">
                    <a16:creationId xmlns:a16="http://schemas.microsoft.com/office/drawing/2014/main" id="{C496C67B-E842-4EE4-988A-6EF2118BC3E6}"/>
                  </a:ext>
                </a:extLst>
              </p:cNvPr>
              <p:cNvSpPr/>
              <p:nvPr/>
            </p:nvSpPr>
            <p:spPr bwMode="auto">
              <a:xfrm>
                <a:off x="4134912" y="4813141"/>
                <a:ext cx="441454" cy="505832"/>
              </a:xfrm>
              <a:custGeom>
                <a:avLst/>
                <a:gdLst>
                  <a:gd name="T0" fmla="*/ 19 w 231"/>
                  <a:gd name="T1" fmla="*/ 0 h 265"/>
                  <a:gd name="T2" fmla="*/ 14 w 231"/>
                  <a:gd name="T3" fmla="*/ 217 h 265"/>
                  <a:gd name="T4" fmla="*/ 230 w 231"/>
                  <a:gd name="T5" fmla="*/ 217 h 265"/>
                  <a:gd name="T6" fmla="*/ 216 w 231"/>
                  <a:gd name="T7" fmla="*/ 6 h 265"/>
                  <a:gd name="T8" fmla="*/ 19 w 231"/>
                  <a:gd name="T9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265">
                    <a:moveTo>
                      <a:pt x="19" y="0"/>
                    </a:moveTo>
                    <a:cubicBezTo>
                      <a:pt x="19" y="0"/>
                      <a:pt x="0" y="111"/>
                      <a:pt x="14" y="217"/>
                    </a:cubicBezTo>
                    <a:cubicBezTo>
                      <a:pt x="14" y="217"/>
                      <a:pt x="120" y="265"/>
                      <a:pt x="230" y="217"/>
                    </a:cubicBezTo>
                    <a:cubicBezTo>
                      <a:pt x="230" y="217"/>
                      <a:pt x="231" y="58"/>
                      <a:pt x="216" y="6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7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ṩľïḍé">
                <a:extLst>
                  <a:ext uri="{FF2B5EF4-FFF2-40B4-BE49-F238E27FC236}">
                    <a16:creationId xmlns:a16="http://schemas.microsoft.com/office/drawing/2014/main" id="{639D9C56-F3F0-4D0B-802F-FA2DBE61E96E}"/>
                  </a:ext>
                </a:extLst>
              </p:cNvPr>
              <p:cNvSpPr/>
              <p:nvPr/>
            </p:nvSpPr>
            <p:spPr bwMode="auto">
              <a:xfrm>
                <a:off x="4262749" y="5079853"/>
                <a:ext cx="198654" cy="210610"/>
              </a:xfrm>
              <a:custGeom>
                <a:avLst/>
                <a:gdLst>
                  <a:gd name="T0" fmla="*/ 162 w 216"/>
                  <a:gd name="T1" fmla="*/ 0 h 229"/>
                  <a:gd name="T2" fmla="*/ 108 w 216"/>
                  <a:gd name="T3" fmla="*/ 0 h 229"/>
                  <a:gd name="T4" fmla="*/ 54 w 216"/>
                  <a:gd name="T5" fmla="*/ 0 h 229"/>
                  <a:gd name="T6" fmla="*/ 0 w 216"/>
                  <a:gd name="T7" fmla="*/ 139 h 229"/>
                  <a:gd name="T8" fmla="*/ 108 w 216"/>
                  <a:gd name="T9" fmla="*/ 229 h 229"/>
                  <a:gd name="T10" fmla="*/ 216 w 216"/>
                  <a:gd name="T11" fmla="*/ 131 h 229"/>
                  <a:gd name="T12" fmla="*/ 162 w 216"/>
                  <a:gd name="T13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29">
                    <a:moveTo>
                      <a:pt x="162" y="0"/>
                    </a:moveTo>
                    <a:lnTo>
                      <a:pt x="108" y="0"/>
                    </a:lnTo>
                    <a:lnTo>
                      <a:pt x="54" y="0"/>
                    </a:lnTo>
                    <a:lnTo>
                      <a:pt x="0" y="139"/>
                    </a:lnTo>
                    <a:lnTo>
                      <a:pt x="108" y="229"/>
                    </a:lnTo>
                    <a:lnTo>
                      <a:pt x="216" y="13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S1îḋe">
                <a:extLst>
                  <a:ext uri="{FF2B5EF4-FFF2-40B4-BE49-F238E27FC236}">
                    <a16:creationId xmlns:a16="http://schemas.microsoft.com/office/drawing/2014/main" id="{CF120FF9-20B1-4880-971F-52D93B2202AF}"/>
                  </a:ext>
                </a:extLst>
              </p:cNvPr>
              <p:cNvSpPr/>
              <p:nvPr/>
            </p:nvSpPr>
            <p:spPr bwMode="auto">
              <a:xfrm>
                <a:off x="4188254" y="4717493"/>
                <a:ext cx="347645" cy="429498"/>
              </a:xfrm>
              <a:custGeom>
                <a:avLst/>
                <a:gdLst>
                  <a:gd name="T0" fmla="*/ 181 w 182"/>
                  <a:gd name="T1" fmla="*/ 101 h 225"/>
                  <a:gd name="T2" fmla="*/ 91 w 182"/>
                  <a:gd name="T3" fmla="*/ 6 h 225"/>
                  <a:gd name="T4" fmla="*/ 0 w 182"/>
                  <a:gd name="T5" fmla="*/ 101 h 225"/>
                  <a:gd name="T6" fmla="*/ 14 w 182"/>
                  <a:gd name="T7" fmla="*/ 181 h 225"/>
                  <a:gd name="T8" fmla="*/ 91 w 182"/>
                  <a:gd name="T9" fmla="*/ 225 h 225"/>
                  <a:gd name="T10" fmla="*/ 167 w 182"/>
                  <a:gd name="T11" fmla="*/ 181 h 225"/>
                  <a:gd name="T12" fmla="*/ 181 w 182"/>
                  <a:gd name="T13" fmla="*/ 101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25">
                    <a:moveTo>
                      <a:pt x="181" y="101"/>
                    </a:moveTo>
                    <a:cubicBezTo>
                      <a:pt x="181" y="2"/>
                      <a:pt x="91" y="6"/>
                      <a:pt x="91" y="6"/>
                    </a:cubicBezTo>
                    <a:cubicBezTo>
                      <a:pt x="91" y="6"/>
                      <a:pt x="0" y="0"/>
                      <a:pt x="0" y="101"/>
                    </a:cubicBezTo>
                    <a:cubicBezTo>
                      <a:pt x="0" y="101"/>
                      <a:pt x="0" y="159"/>
                      <a:pt x="14" y="181"/>
                    </a:cubicBezTo>
                    <a:cubicBezTo>
                      <a:pt x="33" y="210"/>
                      <a:pt x="67" y="225"/>
                      <a:pt x="91" y="225"/>
                    </a:cubicBezTo>
                    <a:cubicBezTo>
                      <a:pt x="114" y="225"/>
                      <a:pt x="149" y="212"/>
                      <a:pt x="167" y="181"/>
                    </a:cubicBezTo>
                    <a:cubicBezTo>
                      <a:pt x="182" y="157"/>
                      <a:pt x="181" y="101"/>
                      <a:pt x="181" y="101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ṣ1iďe">
                <a:extLst>
                  <a:ext uri="{FF2B5EF4-FFF2-40B4-BE49-F238E27FC236}">
                    <a16:creationId xmlns:a16="http://schemas.microsoft.com/office/drawing/2014/main" id="{ED7DCA69-EE62-4403-B0B1-5EC53B5B084B}"/>
                  </a:ext>
                </a:extLst>
              </p:cNvPr>
              <p:cNvSpPr/>
              <p:nvPr/>
            </p:nvSpPr>
            <p:spPr bwMode="auto">
              <a:xfrm>
                <a:off x="4524862" y="4910629"/>
                <a:ext cx="39547" cy="92890"/>
              </a:xfrm>
              <a:custGeom>
                <a:avLst/>
                <a:gdLst>
                  <a:gd name="T0" fmla="*/ 3 w 21"/>
                  <a:gd name="T1" fmla="*/ 12 h 49"/>
                  <a:gd name="T2" fmla="*/ 15 w 21"/>
                  <a:gd name="T3" fmla="*/ 8 h 49"/>
                  <a:gd name="T4" fmla="*/ 0 w 21"/>
                  <a:gd name="T5" fmla="*/ 49 h 49"/>
                  <a:gd name="T6" fmla="*/ 3 w 21"/>
                  <a:gd name="T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9">
                    <a:moveTo>
                      <a:pt x="3" y="12"/>
                    </a:moveTo>
                    <a:cubicBezTo>
                      <a:pt x="3" y="12"/>
                      <a:pt x="9" y="0"/>
                      <a:pt x="15" y="8"/>
                    </a:cubicBezTo>
                    <a:cubicBezTo>
                      <a:pt x="21" y="16"/>
                      <a:pt x="20" y="49"/>
                      <a:pt x="0" y="49"/>
                    </a:cubicBezTo>
                    <a:cubicBezTo>
                      <a:pt x="0" y="49"/>
                      <a:pt x="3" y="20"/>
                      <a:pt x="3" y="12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ṡlide">
                <a:extLst>
                  <a:ext uri="{FF2B5EF4-FFF2-40B4-BE49-F238E27FC236}">
                    <a16:creationId xmlns:a16="http://schemas.microsoft.com/office/drawing/2014/main" id="{F0EE2F90-7A12-42CD-955C-FC14AA322B99}"/>
                  </a:ext>
                </a:extLst>
              </p:cNvPr>
              <p:cNvSpPr/>
              <p:nvPr/>
            </p:nvSpPr>
            <p:spPr bwMode="auto">
              <a:xfrm>
                <a:off x="4530380" y="4932701"/>
                <a:ext cx="22993" cy="49664"/>
              </a:xfrm>
              <a:custGeom>
                <a:avLst/>
                <a:gdLst>
                  <a:gd name="T0" fmla="*/ 0 w 12"/>
                  <a:gd name="T1" fmla="*/ 12 h 26"/>
                  <a:gd name="T2" fmla="*/ 8 w 12"/>
                  <a:gd name="T3" fmla="*/ 6 h 26"/>
                  <a:gd name="T4" fmla="*/ 4 w 12"/>
                  <a:gd name="T5" fmla="*/ 26 h 26"/>
                  <a:gd name="T6" fmla="*/ 0 w 12"/>
                  <a:gd name="T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6">
                    <a:moveTo>
                      <a:pt x="0" y="12"/>
                    </a:moveTo>
                    <a:cubicBezTo>
                      <a:pt x="0" y="12"/>
                      <a:pt x="4" y="0"/>
                      <a:pt x="8" y="6"/>
                    </a:cubicBezTo>
                    <a:cubicBezTo>
                      <a:pt x="12" y="12"/>
                      <a:pt x="10" y="20"/>
                      <a:pt x="4" y="26"/>
                    </a:cubicBezTo>
                    <a:cubicBezTo>
                      <a:pt x="4" y="26"/>
                      <a:pt x="7" y="4"/>
                      <a:pt x="0" y="12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ṥ1îḑê">
                <a:extLst>
                  <a:ext uri="{FF2B5EF4-FFF2-40B4-BE49-F238E27FC236}">
                    <a16:creationId xmlns:a16="http://schemas.microsoft.com/office/drawing/2014/main" id="{4A12E075-7239-4D2A-AD94-112C1D262A2F}"/>
                  </a:ext>
                </a:extLst>
              </p:cNvPr>
              <p:cNvSpPr/>
              <p:nvPr/>
            </p:nvSpPr>
            <p:spPr bwMode="auto">
              <a:xfrm>
                <a:off x="4156064" y="4910629"/>
                <a:ext cx="42306" cy="92890"/>
              </a:xfrm>
              <a:custGeom>
                <a:avLst/>
                <a:gdLst>
                  <a:gd name="T0" fmla="*/ 18 w 22"/>
                  <a:gd name="T1" fmla="*/ 12 h 49"/>
                  <a:gd name="T2" fmla="*/ 6 w 22"/>
                  <a:gd name="T3" fmla="*/ 8 h 49"/>
                  <a:gd name="T4" fmla="*/ 22 w 22"/>
                  <a:gd name="T5" fmla="*/ 49 h 49"/>
                  <a:gd name="T6" fmla="*/ 18 w 22"/>
                  <a:gd name="T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49">
                    <a:moveTo>
                      <a:pt x="18" y="12"/>
                    </a:moveTo>
                    <a:cubicBezTo>
                      <a:pt x="18" y="12"/>
                      <a:pt x="12" y="0"/>
                      <a:pt x="6" y="8"/>
                    </a:cubicBezTo>
                    <a:cubicBezTo>
                      <a:pt x="0" y="16"/>
                      <a:pt x="2" y="49"/>
                      <a:pt x="22" y="49"/>
                    </a:cubicBezTo>
                    <a:cubicBezTo>
                      <a:pt x="22" y="49"/>
                      <a:pt x="18" y="20"/>
                      <a:pt x="18" y="12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ṡ1îḋê">
                <a:extLst>
                  <a:ext uri="{FF2B5EF4-FFF2-40B4-BE49-F238E27FC236}">
                    <a16:creationId xmlns:a16="http://schemas.microsoft.com/office/drawing/2014/main" id="{D4513EEB-0580-4593-8803-E61425957A9F}"/>
                  </a:ext>
                </a:extLst>
              </p:cNvPr>
              <p:cNvSpPr/>
              <p:nvPr/>
            </p:nvSpPr>
            <p:spPr bwMode="auto">
              <a:xfrm>
                <a:off x="4167101" y="4932701"/>
                <a:ext cx="22993" cy="49664"/>
              </a:xfrm>
              <a:custGeom>
                <a:avLst/>
                <a:gdLst>
                  <a:gd name="T0" fmla="*/ 12 w 12"/>
                  <a:gd name="T1" fmla="*/ 12 h 26"/>
                  <a:gd name="T2" fmla="*/ 4 w 12"/>
                  <a:gd name="T3" fmla="*/ 6 h 26"/>
                  <a:gd name="T4" fmla="*/ 8 w 12"/>
                  <a:gd name="T5" fmla="*/ 26 h 26"/>
                  <a:gd name="T6" fmla="*/ 12 w 12"/>
                  <a:gd name="T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6">
                    <a:moveTo>
                      <a:pt x="12" y="12"/>
                    </a:moveTo>
                    <a:cubicBezTo>
                      <a:pt x="12" y="12"/>
                      <a:pt x="8" y="0"/>
                      <a:pt x="4" y="6"/>
                    </a:cubicBezTo>
                    <a:cubicBezTo>
                      <a:pt x="0" y="12"/>
                      <a:pt x="2" y="20"/>
                      <a:pt x="8" y="26"/>
                    </a:cubicBezTo>
                    <a:cubicBezTo>
                      <a:pt x="8" y="26"/>
                      <a:pt x="5" y="4"/>
                      <a:pt x="12" y="12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ṡ1ïdé">
                <a:extLst>
                  <a:ext uri="{FF2B5EF4-FFF2-40B4-BE49-F238E27FC236}">
                    <a16:creationId xmlns:a16="http://schemas.microsoft.com/office/drawing/2014/main" id="{B65D1D33-EE8B-469C-8559-1DB3421B6AB8}"/>
                  </a:ext>
                </a:extLst>
              </p:cNvPr>
              <p:cNvSpPr/>
              <p:nvPr/>
            </p:nvSpPr>
            <p:spPr bwMode="auto">
              <a:xfrm>
                <a:off x="4342763" y="4990642"/>
                <a:ext cx="40467" cy="24832"/>
              </a:xfrm>
              <a:prstGeom prst="ellipse">
                <a:avLst/>
              </a:pr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şḷíḍé">
                <a:extLst>
                  <a:ext uri="{FF2B5EF4-FFF2-40B4-BE49-F238E27FC236}">
                    <a16:creationId xmlns:a16="http://schemas.microsoft.com/office/drawing/2014/main" id="{F8B90E18-B345-47F6-9E2B-0DE14A0F42C6}"/>
                  </a:ext>
                </a:extLst>
              </p:cNvPr>
              <p:cNvSpPr/>
              <p:nvPr/>
            </p:nvSpPr>
            <p:spPr bwMode="auto">
              <a:xfrm>
                <a:off x="4444848" y="4930862"/>
                <a:ext cx="32190" cy="44145"/>
              </a:xfrm>
              <a:prstGeom prst="ellipse">
                <a:avLst/>
              </a:prstGeom>
              <a:solidFill>
                <a:srgbClr val="6C3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ṡ1íďé">
                <a:extLst>
                  <a:ext uri="{FF2B5EF4-FFF2-40B4-BE49-F238E27FC236}">
                    <a16:creationId xmlns:a16="http://schemas.microsoft.com/office/drawing/2014/main" id="{DDA863DD-EB8F-491C-8DB4-503390F0369F}"/>
                  </a:ext>
                </a:extLst>
              </p:cNvPr>
              <p:cNvSpPr/>
              <p:nvPr/>
            </p:nvSpPr>
            <p:spPr bwMode="auto">
              <a:xfrm>
                <a:off x="4253552" y="4930862"/>
                <a:ext cx="32190" cy="44145"/>
              </a:xfrm>
              <a:prstGeom prst="ellipse">
                <a:avLst/>
              </a:prstGeom>
              <a:solidFill>
                <a:srgbClr val="6C3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ṡľíďê">
                <a:extLst>
                  <a:ext uri="{FF2B5EF4-FFF2-40B4-BE49-F238E27FC236}">
                    <a16:creationId xmlns:a16="http://schemas.microsoft.com/office/drawing/2014/main" id="{3B2E73AE-4DEC-4C3C-8417-36432F3355E4}"/>
                  </a:ext>
                </a:extLst>
              </p:cNvPr>
              <p:cNvSpPr/>
              <p:nvPr/>
            </p:nvSpPr>
            <p:spPr bwMode="auto">
              <a:xfrm>
                <a:off x="4431053" y="4889475"/>
                <a:ext cx="57021" cy="19314"/>
              </a:xfrm>
              <a:custGeom>
                <a:avLst/>
                <a:gdLst>
                  <a:gd name="T0" fmla="*/ 0 w 30"/>
                  <a:gd name="T1" fmla="*/ 6 h 10"/>
                  <a:gd name="T2" fmla="*/ 4 w 30"/>
                  <a:gd name="T3" fmla="*/ 3 h 10"/>
                  <a:gd name="T4" fmla="*/ 9 w 30"/>
                  <a:gd name="T5" fmla="*/ 1 h 10"/>
                  <a:gd name="T6" fmla="*/ 16 w 30"/>
                  <a:gd name="T7" fmla="*/ 0 h 10"/>
                  <a:gd name="T8" fmla="*/ 22 w 30"/>
                  <a:gd name="T9" fmla="*/ 2 h 10"/>
                  <a:gd name="T10" fmla="*/ 27 w 30"/>
                  <a:gd name="T11" fmla="*/ 5 h 10"/>
                  <a:gd name="T12" fmla="*/ 30 w 30"/>
                  <a:gd name="T13" fmla="*/ 10 h 10"/>
                  <a:gd name="T14" fmla="*/ 25 w 30"/>
                  <a:gd name="T15" fmla="*/ 8 h 10"/>
                  <a:gd name="T16" fmla="*/ 21 w 30"/>
                  <a:gd name="T17" fmla="*/ 7 h 10"/>
                  <a:gd name="T18" fmla="*/ 18 w 30"/>
                  <a:gd name="T19" fmla="*/ 7 h 10"/>
                  <a:gd name="T20" fmla="*/ 15 w 30"/>
                  <a:gd name="T21" fmla="*/ 7 h 10"/>
                  <a:gd name="T22" fmla="*/ 5 w 30"/>
                  <a:gd name="T23" fmla="*/ 6 h 10"/>
                  <a:gd name="T24" fmla="*/ 0 w 30"/>
                  <a:gd name="T2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10">
                    <a:moveTo>
                      <a:pt x="0" y="6"/>
                    </a:moveTo>
                    <a:cubicBezTo>
                      <a:pt x="0" y="6"/>
                      <a:pt x="1" y="4"/>
                      <a:pt x="4" y="3"/>
                    </a:cubicBezTo>
                    <a:cubicBezTo>
                      <a:pt x="6" y="2"/>
                      <a:pt x="7" y="1"/>
                      <a:pt x="9" y="1"/>
                    </a:cubicBezTo>
                    <a:cubicBezTo>
                      <a:pt x="11" y="1"/>
                      <a:pt x="14" y="0"/>
                      <a:pt x="16" y="0"/>
                    </a:cubicBezTo>
                    <a:cubicBezTo>
                      <a:pt x="18" y="1"/>
                      <a:pt x="20" y="1"/>
                      <a:pt x="22" y="2"/>
                    </a:cubicBezTo>
                    <a:cubicBezTo>
                      <a:pt x="24" y="3"/>
                      <a:pt x="26" y="4"/>
                      <a:pt x="27" y="5"/>
                    </a:cubicBezTo>
                    <a:cubicBezTo>
                      <a:pt x="30" y="7"/>
                      <a:pt x="30" y="10"/>
                      <a:pt x="30" y="10"/>
                    </a:cubicBezTo>
                    <a:cubicBezTo>
                      <a:pt x="30" y="10"/>
                      <a:pt x="28" y="9"/>
                      <a:pt x="25" y="8"/>
                    </a:cubicBezTo>
                    <a:cubicBezTo>
                      <a:pt x="24" y="8"/>
                      <a:pt x="22" y="8"/>
                      <a:pt x="21" y="7"/>
                    </a:cubicBezTo>
                    <a:cubicBezTo>
                      <a:pt x="20" y="7"/>
                      <a:pt x="19" y="7"/>
                      <a:pt x="18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2" y="7"/>
                      <a:pt x="8" y="7"/>
                      <a:pt x="5" y="6"/>
                    </a:cubicBezTo>
                    <a:cubicBezTo>
                      <a:pt x="2" y="6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D367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ṧļíďê">
                <a:extLst>
                  <a:ext uri="{FF2B5EF4-FFF2-40B4-BE49-F238E27FC236}">
                    <a16:creationId xmlns:a16="http://schemas.microsoft.com/office/drawing/2014/main" id="{4474F5F9-9E80-4E83-86B8-C3886A8738F9}"/>
                  </a:ext>
                </a:extLst>
              </p:cNvPr>
              <p:cNvSpPr/>
              <p:nvPr/>
            </p:nvSpPr>
            <p:spPr bwMode="auto">
              <a:xfrm>
                <a:off x="4236078" y="4889475"/>
                <a:ext cx="58860" cy="19314"/>
              </a:xfrm>
              <a:custGeom>
                <a:avLst/>
                <a:gdLst>
                  <a:gd name="T0" fmla="*/ 31 w 31"/>
                  <a:gd name="T1" fmla="*/ 6 h 10"/>
                  <a:gd name="T2" fmla="*/ 26 w 31"/>
                  <a:gd name="T3" fmla="*/ 3 h 10"/>
                  <a:gd name="T4" fmla="*/ 21 w 31"/>
                  <a:gd name="T5" fmla="*/ 1 h 10"/>
                  <a:gd name="T6" fmla="*/ 14 w 31"/>
                  <a:gd name="T7" fmla="*/ 0 h 10"/>
                  <a:gd name="T8" fmla="*/ 8 w 31"/>
                  <a:gd name="T9" fmla="*/ 2 h 10"/>
                  <a:gd name="T10" fmla="*/ 3 w 31"/>
                  <a:gd name="T11" fmla="*/ 5 h 10"/>
                  <a:gd name="T12" fmla="*/ 0 w 31"/>
                  <a:gd name="T13" fmla="*/ 10 h 10"/>
                  <a:gd name="T14" fmla="*/ 5 w 31"/>
                  <a:gd name="T15" fmla="*/ 8 h 10"/>
                  <a:gd name="T16" fmla="*/ 9 w 31"/>
                  <a:gd name="T17" fmla="*/ 7 h 10"/>
                  <a:gd name="T18" fmla="*/ 12 w 31"/>
                  <a:gd name="T19" fmla="*/ 7 h 10"/>
                  <a:gd name="T20" fmla="*/ 15 w 31"/>
                  <a:gd name="T21" fmla="*/ 7 h 10"/>
                  <a:gd name="T22" fmla="*/ 25 w 31"/>
                  <a:gd name="T23" fmla="*/ 6 h 10"/>
                  <a:gd name="T24" fmla="*/ 31 w 31"/>
                  <a:gd name="T2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10">
                    <a:moveTo>
                      <a:pt x="31" y="6"/>
                    </a:moveTo>
                    <a:cubicBezTo>
                      <a:pt x="31" y="6"/>
                      <a:pt x="29" y="4"/>
                      <a:pt x="26" y="3"/>
                    </a:cubicBezTo>
                    <a:cubicBezTo>
                      <a:pt x="25" y="2"/>
                      <a:pt x="23" y="1"/>
                      <a:pt x="21" y="1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6" y="3"/>
                      <a:pt x="4" y="4"/>
                      <a:pt x="3" y="5"/>
                    </a:cubicBezTo>
                    <a:cubicBezTo>
                      <a:pt x="0" y="7"/>
                      <a:pt x="0" y="10"/>
                      <a:pt x="0" y="10"/>
                    </a:cubicBezTo>
                    <a:cubicBezTo>
                      <a:pt x="0" y="10"/>
                      <a:pt x="2" y="9"/>
                      <a:pt x="5" y="8"/>
                    </a:cubicBezTo>
                    <a:cubicBezTo>
                      <a:pt x="6" y="8"/>
                      <a:pt x="8" y="8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4" y="7"/>
                      <a:pt x="15" y="7"/>
                    </a:cubicBezTo>
                    <a:cubicBezTo>
                      <a:pt x="18" y="7"/>
                      <a:pt x="22" y="7"/>
                      <a:pt x="25" y="6"/>
                    </a:cubicBezTo>
                    <a:cubicBezTo>
                      <a:pt x="28" y="6"/>
                      <a:pt x="31" y="6"/>
                      <a:pt x="31" y="6"/>
                    </a:cubicBezTo>
                    <a:close/>
                  </a:path>
                </a:pathLst>
              </a:custGeom>
              <a:solidFill>
                <a:srgbClr val="D367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šľiḓè">
                <a:extLst>
                  <a:ext uri="{FF2B5EF4-FFF2-40B4-BE49-F238E27FC236}">
                    <a16:creationId xmlns:a16="http://schemas.microsoft.com/office/drawing/2014/main" id="{31C3B945-CC0A-4F8F-87C5-FF714EDA8E81}"/>
                  </a:ext>
                </a:extLst>
              </p:cNvPr>
              <p:cNvSpPr/>
              <p:nvPr/>
            </p:nvSpPr>
            <p:spPr bwMode="auto">
              <a:xfrm>
                <a:off x="4335405" y="5049502"/>
                <a:ext cx="53342" cy="9197"/>
              </a:xfrm>
              <a:custGeom>
                <a:avLst/>
                <a:gdLst>
                  <a:gd name="T0" fmla="*/ 4 w 28"/>
                  <a:gd name="T1" fmla="*/ 5 h 5"/>
                  <a:gd name="T2" fmla="*/ 25 w 28"/>
                  <a:gd name="T3" fmla="*/ 5 h 5"/>
                  <a:gd name="T4" fmla="*/ 25 w 28"/>
                  <a:gd name="T5" fmla="*/ 0 h 5"/>
                  <a:gd name="T6" fmla="*/ 4 w 28"/>
                  <a:gd name="T7" fmla="*/ 0 h 5"/>
                  <a:gd name="T8" fmla="*/ 4 w 2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">
                    <a:moveTo>
                      <a:pt x="4" y="5"/>
                    </a:moveTo>
                    <a:cubicBezTo>
                      <a:pt x="11" y="5"/>
                      <a:pt x="18" y="5"/>
                      <a:pt x="25" y="5"/>
                    </a:cubicBezTo>
                    <a:cubicBezTo>
                      <a:pt x="28" y="5"/>
                      <a:pt x="28" y="0"/>
                      <a:pt x="25" y="0"/>
                    </a:cubicBezTo>
                    <a:cubicBezTo>
                      <a:pt x="18" y="0"/>
                      <a:pt x="11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ŝľïde">
                <a:extLst>
                  <a:ext uri="{FF2B5EF4-FFF2-40B4-BE49-F238E27FC236}">
                    <a16:creationId xmlns:a16="http://schemas.microsoft.com/office/drawing/2014/main" id="{0D86824F-99B8-4BF0-AABA-A080D768A72F}"/>
                  </a:ext>
                </a:extLst>
              </p:cNvPr>
              <p:cNvSpPr/>
              <p:nvPr/>
            </p:nvSpPr>
            <p:spPr bwMode="auto">
              <a:xfrm>
                <a:off x="4111919" y="5159866"/>
                <a:ext cx="496635" cy="590444"/>
              </a:xfrm>
              <a:custGeom>
                <a:avLst/>
                <a:gdLst>
                  <a:gd name="T0" fmla="*/ 260 w 260"/>
                  <a:gd name="T1" fmla="*/ 24 h 309"/>
                  <a:gd name="T2" fmla="*/ 174 w 260"/>
                  <a:gd name="T3" fmla="*/ 0 h 309"/>
                  <a:gd name="T4" fmla="*/ 131 w 260"/>
                  <a:gd name="T5" fmla="*/ 34 h 309"/>
                  <a:gd name="T6" fmla="*/ 131 w 260"/>
                  <a:gd name="T7" fmla="*/ 34 h 309"/>
                  <a:gd name="T8" fmla="*/ 130 w 260"/>
                  <a:gd name="T9" fmla="*/ 34 h 309"/>
                  <a:gd name="T10" fmla="*/ 130 w 260"/>
                  <a:gd name="T11" fmla="*/ 34 h 309"/>
                  <a:gd name="T12" fmla="*/ 130 w 260"/>
                  <a:gd name="T13" fmla="*/ 34 h 309"/>
                  <a:gd name="T14" fmla="*/ 89 w 260"/>
                  <a:gd name="T15" fmla="*/ 0 h 309"/>
                  <a:gd name="T16" fmla="*/ 0 w 260"/>
                  <a:gd name="T17" fmla="*/ 8 h 309"/>
                  <a:gd name="T18" fmla="*/ 11 w 260"/>
                  <a:gd name="T19" fmla="*/ 130 h 309"/>
                  <a:gd name="T20" fmla="*/ 20 w 260"/>
                  <a:gd name="T21" fmla="*/ 183 h 309"/>
                  <a:gd name="T22" fmla="*/ 8 w 260"/>
                  <a:gd name="T23" fmla="*/ 309 h 309"/>
                  <a:gd name="T24" fmla="*/ 252 w 260"/>
                  <a:gd name="T25" fmla="*/ 309 h 309"/>
                  <a:gd name="T26" fmla="*/ 240 w 260"/>
                  <a:gd name="T27" fmla="*/ 183 h 309"/>
                  <a:gd name="T28" fmla="*/ 249 w 260"/>
                  <a:gd name="T29" fmla="*/ 130 h 309"/>
                  <a:gd name="T30" fmla="*/ 260 w 260"/>
                  <a:gd name="T31" fmla="*/ 2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0" h="309">
                    <a:moveTo>
                      <a:pt x="260" y="24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68" y="27"/>
                      <a:pt x="136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4" y="34"/>
                      <a:pt x="95" y="27"/>
                      <a:pt x="89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1" y="130"/>
                      <a:pt x="11" y="130"/>
                      <a:pt x="11" y="130"/>
                    </a:cubicBezTo>
                    <a:cubicBezTo>
                      <a:pt x="11" y="130"/>
                      <a:pt x="5" y="161"/>
                      <a:pt x="20" y="183"/>
                    </a:cubicBezTo>
                    <a:cubicBezTo>
                      <a:pt x="36" y="206"/>
                      <a:pt x="8" y="309"/>
                      <a:pt x="8" y="309"/>
                    </a:cubicBezTo>
                    <a:cubicBezTo>
                      <a:pt x="252" y="309"/>
                      <a:pt x="252" y="309"/>
                      <a:pt x="252" y="309"/>
                    </a:cubicBezTo>
                    <a:cubicBezTo>
                      <a:pt x="252" y="309"/>
                      <a:pt x="225" y="206"/>
                      <a:pt x="240" y="183"/>
                    </a:cubicBezTo>
                    <a:cubicBezTo>
                      <a:pt x="256" y="161"/>
                      <a:pt x="249" y="130"/>
                      <a:pt x="249" y="130"/>
                    </a:cubicBezTo>
                    <a:lnTo>
                      <a:pt x="260" y="24"/>
                    </a:lnTo>
                    <a:close/>
                  </a:path>
                </a:pathLst>
              </a:custGeom>
              <a:solidFill>
                <a:srgbClr val="F98A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ṥ1îḋe">
                <a:extLst>
                  <a:ext uri="{FF2B5EF4-FFF2-40B4-BE49-F238E27FC236}">
                    <a16:creationId xmlns:a16="http://schemas.microsoft.com/office/drawing/2014/main" id="{E8FAB0AC-E0A7-448F-A979-DEFBCB572011}"/>
                  </a:ext>
                </a:extLst>
              </p:cNvPr>
              <p:cNvSpPr/>
              <p:nvPr/>
            </p:nvSpPr>
            <p:spPr bwMode="auto">
              <a:xfrm>
                <a:off x="4094445" y="5750310"/>
                <a:ext cx="531584" cy="202333"/>
              </a:xfrm>
              <a:custGeom>
                <a:avLst/>
                <a:gdLst>
                  <a:gd name="T0" fmla="*/ 261 w 278"/>
                  <a:gd name="T1" fmla="*/ 0 h 106"/>
                  <a:gd name="T2" fmla="*/ 137 w 278"/>
                  <a:gd name="T3" fmla="*/ 0 h 106"/>
                  <a:gd name="T4" fmla="*/ 17 w 278"/>
                  <a:gd name="T5" fmla="*/ 0 h 106"/>
                  <a:gd name="T6" fmla="*/ 54 w 278"/>
                  <a:gd name="T7" fmla="*/ 106 h 106"/>
                  <a:gd name="T8" fmla="*/ 137 w 278"/>
                  <a:gd name="T9" fmla="*/ 106 h 106"/>
                  <a:gd name="T10" fmla="*/ 224 w 278"/>
                  <a:gd name="T11" fmla="*/ 106 h 106"/>
                  <a:gd name="T12" fmla="*/ 261 w 278"/>
                  <a:gd name="T1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06">
                    <a:moveTo>
                      <a:pt x="261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0" y="106"/>
                      <a:pt x="54" y="106"/>
                    </a:cubicBezTo>
                    <a:cubicBezTo>
                      <a:pt x="109" y="106"/>
                      <a:pt x="137" y="106"/>
                      <a:pt x="137" y="106"/>
                    </a:cubicBezTo>
                    <a:cubicBezTo>
                      <a:pt x="137" y="106"/>
                      <a:pt x="169" y="106"/>
                      <a:pt x="224" y="106"/>
                    </a:cubicBezTo>
                    <a:cubicBezTo>
                      <a:pt x="278" y="106"/>
                      <a:pt x="261" y="0"/>
                      <a:pt x="261" y="0"/>
                    </a:cubicBezTo>
                    <a:close/>
                  </a:path>
                </a:pathLst>
              </a:custGeom>
              <a:solidFill>
                <a:srgbClr val="7FAE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$ľîḋê">
                <a:extLst>
                  <a:ext uri="{FF2B5EF4-FFF2-40B4-BE49-F238E27FC236}">
                    <a16:creationId xmlns:a16="http://schemas.microsoft.com/office/drawing/2014/main" id="{B3F709FD-0C9C-4826-B5A3-E6D4D7D8715F}"/>
                  </a:ext>
                </a:extLst>
              </p:cNvPr>
              <p:cNvSpPr/>
              <p:nvPr/>
            </p:nvSpPr>
            <p:spPr bwMode="auto">
              <a:xfrm>
                <a:off x="3775310" y="5920454"/>
                <a:ext cx="155429" cy="131517"/>
              </a:xfrm>
              <a:custGeom>
                <a:avLst/>
                <a:gdLst>
                  <a:gd name="T0" fmla="*/ 70 w 81"/>
                  <a:gd name="T1" fmla="*/ 0 h 69"/>
                  <a:gd name="T2" fmla="*/ 2 w 81"/>
                  <a:gd name="T3" fmla="*/ 38 h 69"/>
                  <a:gd name="T4" fmla="*/ 81 w 81"/>
                  <a:gd name="T5" fmla="*/ 63 h 69"/>
                  <a:gd name="T6" fmla="*/ 70 w 81"/>
                  <a:gd name="T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9">
                    <a:moveTo>
                      <a:pt x="70" y="0"/>
                    </a:moveTo>
                    <a:cubicBezTo>
                      <a:pt x="70" y="0"/>
                      <a:pt x="0" y="8"/>
                      <a:pt x="2" y="38"/>
                    </a:cubicBezTo>
                    <a:cubicBezTo>
                      <a:pt x="3" y="69"/>
                      <a:pt x="81" y="63"/>
                      <a:pt x="81" y="63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242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şľíḋe">
                <a:extLst>
                  <a:ext uri="{FF2B5EF4-FFF2-40B4-BE49-F238E27FC236}">
                    <a16:creationId xmlns:a16="http://schemas.microsoft.com/office/drawing/2014/main" id="{06ED847C-67AC-45F3-8E60-3FEBD8D171EE}"/>
                  </a:ext>
                </a:extLst>
              </p:cNvPr>
              <p:cNvSpPr/>
              <p:nvPr/>
            </p:nvSpPr>
            <p:spPr bwMode="auto">
              <a:xfrm>
                <a:off x="3888433" y="5637188"/>
                <a:ext cx="1035577" cy="412943"/>
              </a:xfrm>
              <a:custGeom>
                <a:avLst/>
                <a:gdLst>
                  <a:gd name="T0" fmla="*/ 0 w 542"/>
                  <a:gd name="T1" fmla="*/ 147 h 216"/>
                  <a:gd name="T2" fmla="*/ 511 w 542"/>
                  <a:gd name="T3" fmla="*/ 101 h 216"/>
                  <a:gd name="T4" fmla="*/ 8 w 542"/>
                  <a:gd name="T5" fmla="*/ 216 h 216"/>
                  <a:gd name="T6" fmla="*/ 0 w 542"/>
                  <a:gd name="T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2" h="216">
                    <a:moveTo>
                      <a:pt x="0" y="147"/>
                    </a:moveTo>
                    <a:cubicBezTo>
                      <a:pt x="0" y="147"/>
                      <a:pt x="480" y="0"/>
                      <a:pt x="511" y="101"/>
                    </a:cubicBezTo>
                    <a:cubicBezTo>
                      <a:pt x="542" y="201"/>
                      <a:pt x="8" y="216"/>
                      <a:pt x="8" y="216"/>
                    </a:cubicBez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5EA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ṧ1ïḍé">
                <a:extLst>
                  <a:ext uri="{FF2B5EF4-FFF2-40B4-BE49-F238E27FC236}">
                    <a16:creationId xmlns:a16="http://schemas.microsoft.com/office/drawing/2014/main" id="{4F4AC4CE-642A-428A-9A9F-A13850B3E768}"/>
                  </a:ext>
                </a:extLst>
              </p:cNvPr>
              <p:cNvSpPr/>
              <p:nvPr/>
            </p:nvSpPr>
            <p:spPr bwMode="auto">
              <a:xfrm>
                <a:off x="4776859" y="5947125"/>
                <a:ext cx="162786" cy="138874"/>
              </a:xfrm>
              <a:custGeom>
                <a:avLst/>
                <a:gdLst>
                  <a:gd name="T0" fmla="*/ 15 w 85"/>
                  <a:gd name="T1" fmla="*/ 0 h 73"/>
                  <a:gd name="T2" fmla="*/ 81 w 85"/>
                  <a:gd name="T3" fmla="*/ 43 h 73"/>
                  <a:gd name="T4" fmla="*/ 0 w 85"/>
                  <a:gd name="T5" fmla="*/ 62 h 73"/>
                  <a:gd name="T6" fmla="*/ 15 w 85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73">
                    <a:moveTo>
                      <a:pt x="15" y="0"/>
                    </a:moveTo>
                    <a:cubicBezTo>
                      <a:pt x="15" y="0"/>
                      <a:pt x="85" y="13"/>
                      <a:pt x="81" y="43"/>
                    </a:cubicBezTo>
                    <a:cubicBezTo>
                      <a:pt x="77" y="73"/>
                      <a:pt x="0" y="62"/>
                      <a:pt x="0" y="62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42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śļîḍe">
                <a:extLst>
                  <a:ext uri="{FF2B5EF4-FFF2-40B4-BE49-F238E27FC236}">
                    <a16:creationId xmlns:a16="http://schemas.microsoft.com/office/drawing/2014/main" id="{52094724-1BE4-40CB-A976-CB37EA409BD8}"/>
                  </a:ext>
                </a:extLst>
              </p:cNvPr>
              <p:cNvSpPr/>
              <p:nvPr/>
            </p:nvSpPr>
            <p:spPr bwMode="auto">
              <a:xfrm>
                <a:off x="3787267" y="5599480"/>
                <a:ext cx="1039255" cy="477322"/>
              </a:xfrm>
              <a:custGeom>
                <a:avLst/>
                <a:gdLst>
                  <a:gd name="T0" fmla="*/ 544 w 544"/>
                  <a:gd name="T1" fmla="*/ 182 h 250"/>
                  <a:gd name="T2" fmla="*/ 38 w 544"/>
                  <a:gd name="T3" fmla="*/ 99 h 250"/>
                  <a:gd name="T4" fmla="*/ 532 w 544"/>
                  <a:gd name="T5" fmla="*/ 250 h 250"/>
                  <a:gd name="T6" fmla="*/ 544 w 544"/>
                  <a:gd name="T7" fmla="*/ 18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50">
                    <a:moveTo>
                      <a:pt x="544" y="182"/>
                    </a:moveTo>
                    <a:cubicBezTo>
                      <a:pt x="544" y="182"/>
                      <a:pt x="77" y="0"/>
                      <a:pt x="38" y="99"/>
                    </a:cubicBezTo>
                    <a:cubicBezTo>
                      <a:pt x="0" y="197"/>
                      <a:pt x="532" y="250"/>
                      <a:pt x="532" y="250"/>
                    </a:cubicBezTo>
                    <a:lnTo>
                      <a:pt x="544" y="182"/>
                    </a:lnTo>
                    <a:close/>
                  </a:path>
                </a:pathLst>
              </a:custGeom>
              <a:solidFill>
                <a:srgbClr val="70B6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ṣľíďè">
                <a:extLst>
                  <a:ext uri="{FF2B5EF4-FFF2-40B4-BE49-F238E27FC236}">
                    <a16:creationId xmlns:a16="http://schemas.microsoft.com/office/drawing/2014/main" id="{1D632F25-DC69-4B32-9588-9D63EACF0BDD}"/>
                  </a:ext>
                </a:extLst>
              </p:cNvPr>
              <p:cNvSpPr/>
              <p:nvPr/>
            </p:nvSpPr>
            <p:spPr bwMode="auto">
              <a:xfrm>
                <a:off x="4110079" y="4711975"/>
                <a:ext cx="494796" cy="223486"/>
              </a:xfrm>
              <a:custGeom>
                <a:avLst/>
                <a:gdLst>
                  <a:gd name="T0" fmla="*/ 43 w 259"/>
                  <a:gd name="T1" fmla="*/ 117 h 117"/>
                  <a:gd name="T2" fmla="*/ 66 w 259"/>
                  <a:gd name="T3" fmla="*/ 74 h 117"/>
                  <a:gd name="T4" fmla="*/ 135 w 259"/>
                  <a:gd name="T5" fmla="*/ 95 h 117"/>
                  <a:gd name="T6" fmla="*/ 119 w 259"/>
                  <a:gd name="T7" fmla="*/ 64 h 117"/>
                  <a:gd name="T8" fmla="*/ 220 w 259"/>
                  <a:gd name="T9" fmla="*/ 113 h 117"/>
                  <a:gd name="T10" fmla="*/ 230 w 259"/>
                  <a:gd name="T11" fmla="*/ 110 h 117"/>
                  <a:gd name="T12" fmla="*/ 129 w 259"/>
                  <a:gd name="T13" fmla="*/ 0 h 117"/>
                  <a:gd name="T14" fmla="*/ 30 w 259"/>
                  <a:gd name="T15" fmla="*/ 112 h 117"/>
                  <a:gd name="T16" fmla="*/ 43 w 259"/>
                  <a:gd name="T1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9" h="117">
                    <a:moveTo>
                      <a:pt x="43" y="117"/>
                    </a:moveTo>
                    <a:cubicBezTo>
                      <a:pt x="43" y="117"/>
                      <a:pt x="58" y="84"/>
                      <a:pt x="66" y="74"/>
                    </a:cubicBezTo>
                    <a:cubicBezTo>
                      <a:pt x="66" y="74"/>
                      <a:pt x="92" y="93"/>
                      <a:pt x="135" y="95"/>
                    </a:cubicBezTo>
                    <a:cubicBezTo>
                      <a:pt x="135" y="95"/>
                      <a:pt x="123" y="69"/>
                      <a:pt x="119" y="64"/>
                    </a:cubicBezTo>
                    <a:cubicBezTo>
                      <a:pt x="119" y="64"/>
                      <a:pt x="178" y="110"/>
                      <a:pt x="220" y="113"/>
                    </a:cubicBezTo>
                    <a:cubicBezTo>
                      <a:pt x="230" y="110"/>
                      <a:pt x="230" y="110"/>
                      <a:pt x="230" y="110"/>
                    </a:cubicBezTo>
                    <a:cubicBezTo>
                      <a:pt x="230" y="110"/>
                      <a:pt x="259" y="0"/>
                      <a:pt x="129" y="0"/>
                    </a:cubicBezTo>
                    <a:cubicBezTo>
                      <a:pt x="0" y="0"/>
                      <a:pt x="30" y="112"/>
                      <a:pt x="30" y="112"/>
                    </a:cubicBezTo>
                    <a:lnTo>
                      <a:pt x="43" y="117"/>
                    </a:lnTo>
                    <a:close/>
                  </a:path>
                </a:pathLst>
              </a:custGeom>
              <a:solidFill>
                <a:srgbClr val="EA7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iḓe">
                <a:extLst>
                  <a:ext uri="{FF2B5EF4-FFF2-40B4-BE49-F238E27FC236}">
                    <a16:creationId xmlns:a16="http://schemas.microsoft.com/office/drawing/2014/main" id="{D4C3CEC9-B9F1-48F9-8023-0C596FBA5575}"/>
                  </a:ext>
                </a:extLst>
              </p:cNvPr>
              <p:cNvSpPr/>
              <p:nvPr/>
            </p:nvSpPr>
            <p:spPr bwMode="auto">
              <a:xfrm>
                <a:off x="4003395" y="5175501"/>
                <a:ext cx="127838" cy="214289"/>
              </a:xfrm>
              <a:custGeom>
                <a:avLst/>
                <a:gdLst>
                  <a:gd name="T0" fmla="*/ 57 w 67"/>
                  <a:gd name="T1" fmla="*/ 0 h 112"/>
                  <a:gd name="T2" fmla="*/ 0 w 67"/>
                  <a:gd name="T3" fmla="*/ 48 h 112"/>
                  <a:gd name="T4" fmla="*/ 67 w 67"/>
                  <a:gd name="T5" fmla="*/ 112 h 112"/>
                  <a:gd name="T6" fmla="*/ 57 w 67"/>
                  <a:gd name="T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112">
                    <a:moveTo>
                      <a:pt x="57" y="0"/>
                    </a:moveTo>
                    <a:cubicBezTo>
                      <a:pt x="57" y="0"/>
                      <a:pt x="19" y="11"/>
                      <a:pt x="0" y="48"/>
                    </a:cubicBezTo>
                    <a:cubicBezTo>
                      <a:pt x="67" y="112"/>
                      <a:pt x="67" y="112"/>
                      <a:pt x="67" y="112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ṣ1íḍê">
                <a:extLst>
                  <a:ext uri="{FF2B5EF4-FFF2-40B4-BE49-F238E27FC236}">
                    <a16:creationId xmlns:a16="http://schemas.microsoft.com/office/drawing/2014/main" id="{9505912D-EC18-4775-98EE-4FFBF657B884}"/>
                  </a:ext>
                </a:extLst>
              </p:cNvPr>
              <p:cNvSpPr/>
              <p:nvPr/>
            </p:nvSpPr>
            <p:spPr bwMode="auto">
              <a:xfrm>
                <a:off x="4587401" y="5205851"/>
                <a:ext cx="136115" cy="202333"/>
              </a:xfrm>
              <a:custGeom>
                <a:avLst/>
                <a:gdLst>
                  <a:gd name="T0" fmla="*/ 11 w 71"/>
                  <a:gd name="T1" fmla="*/ 0 h 106"/>
                  <a:gd name="T2" fmla="*/ 71 w 71"/>
                  <a:gd name="T3" fmla="*/ 52 h 106"/>
                  <a:gd name="T4" fmla="*/ 0 w 71"/>
                  <a:gd name="T5" fmla="*/ 106 h 106"/>
                  <a:gd name="T6" fmla="*/ 11 w 71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06">
                    <a:moveTo>
                      <a:pt x="11" y="0"/>
                    </a:moveTo>
                    <a:cubicBezTo>
                      <a:pt x="11" y="0"/>
                      <a:pt x="58" y="24"/>
                      <a:pt x="71" y="52"/>
                    </a:cubicBezTo>
                    <a:cubicBezTo>
                      <a:pt x="0" y="106"/>
                      <a:pt x="0" y="106"/>
                      <a:pt x="0" y="10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3814CC9-41EF-4AFF-B370-CF15CFFC587C}"/>
                </a:ext>
              </a:extLst>
            </p:cNvPr>
            <p:cNvGrpSpPr/>
            <p:nvPr/>
          </p:nvGrpSpPr>
          <p:grpSpPr>
            <a:xfrm>
              <a:off x="1963817" y="3788475"/>
              <a:ext cx="1031962" cy="1239478"/>
              <a:chOff x="2221027" y="3367923"/>
              <a:chExt cx="1031962" cy="1239478"/>
            </a:xfrm>
          </p:grpSpPr>
          <p:sp>
            <p:nvSpPr>
              <p:cNvPr id="82" name="íṧľiďe">
                <a:extLst>
                  <a:ext uri="{FF2B5EF4-FFF2-40B4-BE49-F238E27FC236}">
                    <a16:creationId xmlns:a16="http://schemas.microsoft.com/office/drawing/2014/main" id="{546EFAAB-AF3D-4E00-ABDB-44B1BB500830}"/>
                  </a:ext>
                </a:extLst>
              </p:cNvPr>
              <p:cNvSpPr/>
              <p:nvPr/>
            </p:nvSpPr>
            <p:spPr bwMode="auto">
              <a:xfrm>
                <a:off x="2265237" y="3367923"/>
                <a:ext cx="987752" cy="1230552"/>
              </a:xfrm>
              <a:custGeom>
                <a:avLst/>
                <a:gdLst>
                  <a:gd name="T0" fmla="*/ 367 w 517"/>
                  <a:gd name="T1" fmla="*/ 372 h 645"/>
                  <a:gd name="T2" fmla="*/ 404 w 517"/>
                  <a:gd name="T3" fmla="*/ 425 h 645"/>
                  <a:gd name="T4" fmla="*/ 392 w 517"/>
                  <a:gd name="T5" fmla="*/ 492 h 645"/>
                  <a:gd name="T6" fmla="*/ 325 w 517"/>
                  <a:gd name="T7" fmla="*/ 480 h 645"/>
                  <a:gd name="T8" fmla="*/ 266 w 517"/>
                  <a:gd name="T9" fmla="*/ 396 h 645"/>
                  <a:gd name="T10" fmla="*/ 265 w 517"/>
                  <a:gd name="T11" fmla="*/ 394 h 645"/>
                  <a:gd name="T12" fmla="*/ 263 w 517"/>
                  <a:gd name="T13" fmla="*/ 393 h 645"/>
                  <a:gd name="T14" fmla="*/ 275 w 517"/>
                  <a:gd name="T15" fmla="*/ 326 h 645"/>
                  <a:gd name="T16" fmla="*/ 304 w 517"/>
                  <a:gd name="T17" fmla="*/ 171 h 645"/>
                  <a:gd name="T18" fmla="*/ 148 w 517"/>
                  <a:gd name="T19" fmla="*/ 145 h 645"/>
                  <a:gd name="T20" fmla="*/ 102 w 517"/>
                  <a:gd name="T21" fmla="*/ 244 h 645"/>
                  <a:gd name="T22" fmla="*/ 57 w 517"/>
                  <a:gd name="T23" fmla="*/ 297 h 645"/>
                  <a:gd name="T24" fmla="*/ 6 w 517"/>
                  <a:gd name="T25" fmla="*/ 252 h 645"/>
                  <a:gd name="T26" fmla="*/ 93 w 517"/>
                  <a:gd name="T27" fmla="*/ 66 h 645"/>
                  <a:gd name="T28" fmla="*/ 382 w 517"/>
                  <a:gd name="T29" fmla="*/ 116 h 645"/>
                  <a:gd name="T30" fmla="*/ 367 w 517"/>
                  <a:gd name="T31" fmla="*/ 372 h 645"/>
                  <a:gd name="T32" fmla="*/ 491 w 517"/>
                  <a:gd name="T33" fmla="*/ 549 h 645"/>
                  <a:gd name="T34" fmla="*/ 501 w 517"/>
                  <a:gd name="T35" fmla="*/ 563 h 645"/>
                  <a:gd name="T36" fmla="*/ 489 w 517"/>
                  <a:gd name="T37" fmla="*/ 631 h 645"/>
                  <a:gd name="T38" fmla="*/ 422 w 517"/>
                  <a:gd name="T39" fmla="*/ 619 h 645"/>
                  <a:gd name="T40" fmla="*/ 412 w 517"/>
                  <a:gd name="T41" fmla="*/ 604 h 645"/>
                  <a:gd name="T42" fmla="*/ 424 w 517"/>
                  <a:gd name="T43" fmla="*/ 537 h 645"/>
                  <a:gd name="T44" fmla="*/ 491 w 517"/>
                  <a:gd name="T45" fmla="*/ 549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7" h="645">
                    <a:moveTo>
                      <a:pt x="367" y="372"/>
                    </a:moveTo>
                    <a:cubicBezTo>
                      <a:pt x="404" y="425"/>
                      <a:pt x="404" y="425"/>
                      <a:pt x="404" y="425"/>
                    </a:cubicBezTo>
                    <a:cubicBezTo>
                      <a:pt x="419" y="447"/>
                      <a:pt x="414" y="476"/>
                      <a:pt x="392" y="492"/>
                    </a:cubicBezTo>
                    <a:cubicBezTo>
                      <a:pt x="371" y="507"/>
                      <a:pt x="340" y="503"/>
                      <a:pt x="325" y="480"/>
                    </a:cubicBezTo>
                    <a:cubicBezTo>
                      <a:pt x="266" y="396"/>
                      <a:pt x="266" y="396"/>
                      <a:pt x="266" y="396"/>
                    </a:cubicBezTo>
                    <a:cubicBezTo>
                      <a:pt x="265" y="395"/>
                      <a:pt x="266" y="395"/>
                      <a:pt x="265" y="394"/>
                    </a:cubicBezTo>
                    <a:cubicBezTo>
                      <a:pt x="264" y="394"/>
                      <a:pt x="264" y="394"/>
                      <a:pt x="263" y="393"/>
                    </a:cubicBezTo>
                    <a:cubicBezTo>
                      <a:pt x="249" y="372"/>
                      <a:pt x="254" y="340"/>
                      <a:pt x="275" y="326"/>
                    </a:cubicBezTo>
                    <a:cubicBezTo>
                      <a:pt x="326" y="290"/>
                      <a:pt x="339" y="221"/>
                      <a:pt x="304" y="171"/>
                    </a:cubicBezTo>
                    <a:cubicBezTo>
                      <a:pt x="268" y="120"/>
                      <a:pt x="199" y="109"/>
                      <a:pt x="148" y="145"/>
                    </a:cubicBezTo>
                    <a:cubicBezTo>
                      <a:pt x="115" y="168"/>
                      <a:pt x="99" y="206"/>
                      <a:pt x="102" y="244"/>
                    </a:cubicBezTo>
                    <a:cubicBezTo>
                      <a:pt x="104" y="271"/>
                      <a:pt x="85" y="295"/>
                      <a:pt x="57" y="297"/>
                    </a:cubicBezTo>
                    <a:cubicBezTo>
                      <a:pt x="31" y="299"/>
                      <a:pt x="8" y="280"/>
                      <a:pt x="6" y="252"/>
                    </a:cubicBezTo>
                    <a:cubicBezTo>
                      <a:pt x="0" y="182"/>
                      <a:pt x="31" y="110"/>
                      <a:pt x="93" y="66"/>
                    </a:cubicBezTo>
                    <a:cubicBezTo>
                      <a:pt x="186" y="0"/>
                      <a:pt x="316" y="22"/>
                      <a:pt x="382" y="116"/>
                    </a:cubicBezTo>
                    <a:cubicBezTo>
                      <a:pt x="438" y="196"/>
                      <a:pt x="429" y="302"/>
                      <a:pt x="367" y="372"/>
                    </a:cubicBezTo>
                    <a:close/>
                    <a:moveTo>
                      <a:pt x="491" y="549"/>
                    </a:moveTo>
                    <a:cubicBezTo>
                      <a:pt x="501" y="563"/>
                      <a:pt x="501" y="563"/>
                      <a:pt x="501" y="563"/>
                    </a:cubicBezTo>
                    <a:cubicBezTo>
                      <a:pt x="517" y="586"/>
                      <a:pt x="512" y="615"/>
                      <a:pt x="489" y="631"/>
                    </a:cubicBezTo>
                    <a:cubicBezTo>
                      <a:pt x="468" y="645"/>
                      <a:pt x="438" y="641"/>
                      <a:pt x="422" y="619"/>
                    </a:cubicBezTo>
                    <a:cubicBezTo>
                      <a:pt x="412" y="604"/>
                      <a:pt x="412" y="604"/>
                      <a:pt x="412" y="604"/>
                    </a:cubicBezTo>
                    <a:cubicBezTo>
                      <a:pt x="397" y="582"/>
                      <a:pt x="403" y="552"/>
                      <a:pt x="424" y="537"/>
                    </a:cubicBezTo>
                    <a:cubicBezTo>
                      <a:pt x="446" y="521"/>
                      <a:pt x="476" y="527"/>
                      <a:pt x="491" y="549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ş1iḍé">
                <a:extLst>
                  <a:ext uri="{FF2B5EF4-FFF2-40B4-BE49-F238E27FC236}">
                    <a16:creationId xmlns:a16="http://schemas.microsoft.com/office/drawing/2014/main" id="{DF66BD95-4E12-491E-9A08-9D1671F9F3F0}"/>
                  </a:ext>
                </a:extLst>
              </p:cNvPr>
              <p:cNvSpPr/>
              <p:nvPr/>
            </p:nvSpPr>
            <p:spPr bwMode="auto">
              <a:xfrm>
                <a:off x="2221027" y="3378688"/>
                <a:ext cx="987752" cy="1228713"/>
              </a:xfrm>
              <a:custGeom>
                <a:avLst/>
                <a:gdLst>
                  <a:gd name="T0" fmla="*/ 367 w 517"/>
                  <a:gd name="T1" fmla="*/ 371 h 644"/>
                  <a:gd name="T2" fmla="*/ 404 w 517"/>
                  <a:gd name="T3" fmla="*/ 424 h 644"/>
                  <a:gd name="T4" fmla="*/ 392 w 517"/>
                  <a:gd name="T5" fmla="*/ 491 h 644"/>
                  <a:gd name="T6" fmla="*/ 325 w 517"/>
                  <a:gd name="T7" fmla="*/ 479 h 644"/>
                  <a:gd name="T8" fmla="*/ 266 w 517"/>
                  <a:gd name="T9" fmla="*/ 395 h 644"/>
                  <a:gd name="T10" fmla="*/ 266 w 517"/>
                  <a:gd name="T11" fmla="*/ 393 h 644"/>
                  <a:gd name="T12" fmla="*/ 264 w 517"/>
                  <a:gd name="T13" fmla="*/ 392 h 644"/>
                  <a:gd name="T14" fmla="*/ 276 w 517"/>
                  <a:gd name="T15" fmla="*/ 325 h 644"/>
                  <a:gd name="T16" fmla="*/ 304 w 517"/>
                  <a:gd name="T17" fmla="*/ 170 h 644"/>
                  <a:gd name="T18" fmla="*/ 149 w 517"/>
                  <a:gd name="T19" fmla="*/ 144 h 644"/>
                  <a:gd name="T20" fmla="*/ 103 w 517"/>
                  <a:gd name="T21" fmla="*/ 243 h 644"/>
                  <a:gd name="T22" fmla="*/ 58 w 517"/>
                  <a:gd name="T23" fmla="*/ 296 h 644"/>
                  <a:gd name="T24" fmla="*/ 6 w 517"/>
                  <a:gd name="T25" fmla="*/ 252 h 644"/>
                  <a:gd name="T26" fmla="*/ 93 w 517"/>
                  <a:gd name="T27" fmla="*/ 65 h 644"/>
                  <a:gd name="T28" fmla="*/ 382 w 517"/>
                  <a:gd name="T29" fmla="*/ 115 h 644"/>
                  <a:gd name="T30" fmla="*/ 367 w 517"/>
                  <a:gd name="T31" fmla="*/ 371 h 644"/>
                  <a:gd name="T32" fmla="*/ 491 w 517"/>
                  <a:gd name="T33" fmla="*/ 548 h 644"/>
                  <a:gd name="T34" fmla="*/ 501 w 517"/>
                  <a:gd name="T35" fmla="*/ 562 h 644"/>
                  <a:gd name="T36" fmla="*/ 490 w 517"/>
                  <a:gd name="T37" fmla="*/ 630 h 644"/>
                  <a:gd name="T38" fmla="*/ 422 w 517"/>
                  <a:gd name="T39" fmla="*/ 618 h 644"/>
                  <a:gd name="T40" fmla="*/ 412 w 517"/>
                  <a:gd name="T41" fmla="*/ 603 h 644"/>
                  <a:gd name="T42" fmla="*/ 424 w 517"/>
                  <a:gd name="T43" fmla="*/ 536 h 644"/>
                  <a:gd name="T44" fmla="*/ 491 w 517"/>
                  <a:gd name="T45" fmla="*/ 548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7" h="644">
                    <a:moveTo>
                      <a:pt x="367" y="371"/>
                    </a:moveTo>
                    <a:cubicBezTo>
                      <a:pt x="404" y="424"/>
                      <a:pt x="404" y="424"/>
                      <a:pt x="404" y="424"/>
                    </a:cubicBezTo>
                    <a:cubicBezTo>
                      <a:pt x="420" y="446"/>
                      <a:pt x="415" y="475"/>
                      <a:pt x="392" y="491"/>
                    </a:cubicBezTo>
                    <a:cubicBezTo>
                      <a:pt x="371" y="506"/>
                      <a:pt x="341" y="502"/>
                      <a:pt x="325" y="479"/>
                    </a:cubicBezTo>
                    <a:cubicBezTo>
                      <a:pt x="266" y="395"/>
                      <a:pt x="266" y="395"/>
                      <a:pt x="266" y="395"/>
                    </a:cubicBezTo>
                    <a:cubicBezTo>
                      <a:pt x="266" y="395"/>
                      <a:pt x="266" y="394"/>
                      <a:pt x="266" y="393"/>
                    </a:cubicBezTo>
                    <a:cubicBezTo>
                      <a:pt x="264" y="393"/>
                      <a:pt x="264" y="393"/>
                      <a:pt x="264" y="392"/>
                    </a:cubicBezTo>
                    <a:cubicBezTo>
                      <a:pt x="249" y="371"/>
                      <a:pt x="255" y="340"/>
                      <a:pt x="276" y="325"/>
                    </a:cubicBezTo>
                    <a:cubicBezTo>
                      <a:pt x="326" y="289"/>
                      <a:pt x="339" y="220"/>
                      <a:pt x="304" y="170"/>
                    </a:cubicBezTo>
                    <a:cubicBezTo>
                      <a:pt x="268" y="119"/>
                      <a:pt x="200" y="109"/>
                      <a:pt x="149" y="144"/>
                    </a:cubicBezTo>
                    <a:cubicBezTo>
                      <a:pt x="116" y="168"/>
                      <a:pt x="99" y="206"/>
                      <a:pt x="103" y="243"/>
                    </a:cubicBezTo>
                    <a:cubicBezTo>
                      <a:pt x="105" y="270"/>
                      <a:pt x="85" y="294"/>
                      <a:pt x="58" y="296"/>
                    </a:cubicBezTo>
                    <a:cubicBezTo>
                      <a:pt x="31" y="298"/>
                      <a:pt x="9" y="279"/>
                      <a:pt x="6" y="252"/>
                    </a:cubicBezTo>
                    <a:cubicBezTo>
                      <a:pt x="0" y="181"/>
                      <a:pt x="31" y="109"/>
                      <a:pt x="93" y="65"/>
                    </a:cubicBezTo>
                    <a:cubicBezTo>
                      <a:pt x="187" y="0"/>
                      <a:pt x="317" y="22"/>
                      <a:pt x="382" y="115"/>
                    </a:cubicBezTo>
                    <a:cubicBezTo>
                      <a:pt x="438" y="195"/>
                      <a:pt x="430" y="301"/>
                      <a:pt x="367" y="371"/>
                    </a:cubicBezTo>
                    <a:close/>
                    <a:moveTo>
                      <a:pt x="491" y="548"/>
                    </a:moveTo>
                    <a:cubicBezTo>
                      <a:pt x="501" y="562"/>
                      <a:pt x="501" y="562"/>
                      <a:pt x="501" y="562"/>
                    </a:cubicBezTo>
                    <a:cubicBezTo>
                      <a:pt x="517" y="585"/>
                      <a:pt x="512" y="614"/>
                      <a:pt x="490" y="630"/>
                    </a:cubicBezTo>
                    <a:cubicBezTo>
                      <a:pt x="469" y="644"/>
                      <a:pt x="438" y="640"/>
                      <a:pt x="422" y="618"/>
                    </a:cubicBezTo>
                    <a:cubicBezTo>
                      <a:pt x="412" y="603"/>
                      <a:pt x="412" y="603"/>
                      <a:pt x="412" y="603"/>
                    </a:cubicBezTo>
                    <a:cubicBezTo>
                      <a:pt x="397" y="582"/>
                      <a:pt x="403" y="551"/>
                      <a:pt x="424" y="536"/>
                    </a:cubicBezTo>
                    <a:cubicBezTo>
                      <a:pt x="447" y="520"/>
                      <a:pt x="476" y="526"/>
                      <a:pt x="491" y="548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01D603B2-E11C-4487-8019-8B37A8EB8EF6}"/>
              </a:ext>
            </a:extLst>
          </p:cNvPr>
          <p:cNvSpPr/>
          <p:nvPr/>
        </p:nvSpPr>
        <p:spPr>
          <a:xfrm>
            <a:off x="4921984" y="3569110"/>
            <a:ext cx="5992926" cy="131667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在微服务中，负责酒店管理（操作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mysql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）的业务与负责酒店搜索（操作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elasticsearch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）的业务可能在两个</a:t>
            </a:r>
            <a:r>
              <a:rPr lang="zh-CN" altLang="en-US" sz="1600">
                <a:solidFill>
                  <a:srgbClr val="C00000"/>
                </a:solidFill>
                <a:latin typeface="+mn-ea"/>
              </a:rPr>
              <a:t>不同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的微服务上，数据同步该如何实现呢？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265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877B-5E8F-40E7-AD08-E236991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73BE8-993D-4413-B35B-69B3DA788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5E4E7-4EA2-4624-B315-F070C3406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470658"/>
          </a:xfrm>
        </p:spPr>
        <p:txBody>
          <a:bodyPr/>
          <a:lstStyle/>
          <a:p>
            <a:r>
              <a:rPr lang="zh-CN" altLang="en-US"/>
              <a:t>方案一：同步调用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ECDE8BD-E3D2-4B4F-9118-612252D60808}"/>
              </a:ext>
            </a:extLst>
          </p:cNvPr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hotel-admin</a:t>
            </a:r>
          </a:p>
          <a:p>
            <a:pPr algn="ctr"/>
            <a:r>
              <a:rPr lang="zh-CN" altLang="en-US" sz="1600"/>
              <a:t>酒店管理服务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23A3B82-871E-4580-8398-56FB848EB6F2}"/>
              </a:ext>
            </a:extLst>
          </p:cNvPr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hotel-demo</a:t>
            </a:r>
          </a:p>
          <a:p>
            <a:pPr algn="ctr"/>
            <a:r>
              <a:rPr lang="zh-CN" altLang="en-US" sz="1600"/>
              <a:t>酒店搜索服务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3D920F7B-81EA-4FEF-BDC7-74DC5540A600}"/>
              </a:ext>
            </a:extLst>
          </p:cNvPr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477C4FEC-2F83-4DCE-AE9E-98DF697627BF}"/>
              </a:ext>
            </a:extLst>
          </p:cNvPr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elasticsearch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80E3392-4D78-40D7-9156-F25CEA2FE8AB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474DB310-E2A8-47F7-9D4A-7FA4501C756A}"/>
              </a:ext>
            </a:extLst>
          </p:cNvPr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A269C9-EC48-499B-BFAF-C2306B3C3018}"/>
              </a:ext>
            </a:extLst>
          </p:cNvPr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FFC3D9F-C27E-49F5-8C9C-128FE192C0F2}"/>
              </a:ext>
            </a:extLst>
          </p:cNvPr>
          <p:cNvSpPr txBox="1"/>
          <p:nvPr/>
        </p:nvSpPr>
        <p:spPr>
          <a:xfrm>
            <a:off x="2570014" y="4175878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EF83E18-0212-427D-A3FF-4E473BEC3F2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05D0749-6A68-4E10-B2C9-45F8343CC930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4775878" y="3126658"/>
            <a:ext cx="367430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605F5C8-DCDA-4652-8500-A42D81D6046F}"/>
              </a:ext>
            </a:extLst>
          </p:cNvPr>
          <p:cNvSpPr txBox="1"/>
          <p:nvPr/>
        </p:nvSpPr>
        <p:spPr>
          <a:xfrm>
            <a:off x="5179839" y="2796434"/>
            <a:ext cx="309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调用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hotel-demo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的更新索引库接口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89EE693-E184-456D-9F3B-C5C0905403E2}"/>
              </a:ext>
            </a:extLst>
          </p:cNvPr>
          <p:cNvCxnSpPr>
            <a:cxnSpLocks/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EE255DD-2F4C-47E9-9E58-214D162B2BC2}"/>
              </a:ext>
            </a:extLst>
          </p:cNvPr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63911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877B-5E8F-40E7-AD08-E236991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73BE8-993D-4413-B35B-69B3DA788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5E4E7-4EA2-4624-B315-F070C3406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81857"/>
          </a:xfrm>
        </p:spPr>
        <p:txBody>
          <a:bodyPr/>
          <a:lstStyle/>
          <a:p>
            <a:r>
              <a:rPr lang="zh-CN" altLang="en-US"/>
              <a:t>方案二：异步通知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ECDE8BD-E3D2-4B4F-9118-612252D60808}"/>
              </a:ext>
            </a:extLst>
          </p:cNvPr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hotel-admin</a:t>
            </a:r>
          </a:p>
          <a:p>
            <a:pPr algn="ctr"/>
            <a:r>
              <a:rPr lang="zh-CN" altLang="en-US" sz="1600"/>
              <a:t>酒店管理服务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23A3B82-871E-4580-8398-56FB848EB6F2}"/>
              </a:ext>
            </a:extLst>
          </p:cNvPr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hotel-demo</a:t>
            </a:r>
          </a:p>
          <a:p>
            <a:pPr algn="ctr"/>
            <a:r>
              <a:rPr lang="zh-CN" altLang="en-US" sz="1600"/>
              <a:t>酒店搜索服务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3D920F7B-81EA-4FEF-BDC7-74DC5540A600}"/>
              </a:ext>
            </a:extLst>
          </p:cNvPr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477C4FEC-2F83-4DCE-AE9E-98DF697627BF}"/>
              </a:ext>
            </a:extLst>
          </p:cNvPr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elasticsearch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80E3392-4D78-40D7-9156-F25CEA2FE8AB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474DB310-E2A8-47F7-9D4A-7FA4501C756A}"/>
              </a:ext>
            </a:extLst>
          </p:cNvPr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A269C9-EC48-499B-BFAF-C2306B3C3018}"/>
              </a:ext>
            </a:extLst>
          </p:cNvPr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FFC3D9F-C27E-49F5-8C9C-128FE192C0F2}"/>
              </a:ext>
            </a:extLst>
          </p:cNvPr>
          <p:cNvSpPr txBox="1"/>
          <p:nvPr/>
        </p:nvSpPr>
        <p:spPr>
          <a:xfrm>
            <a:off x="2570014" y="4175878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EF83E18-0212-427D-A3FF-4E473BEC3F2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05D0749-6A68-4E10-B2C9-45F8343CC930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4775878" y="2087068"/>
            <a:ext cx="1176672" cy="10395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605F5C8-DCDA-4652-8500-A42D81D6046F}"/>
              </a:ext>
            </a:extLst>
          </p:cNvPr>
          <p:cNvSpPr txBox="1"/>
          <p:nvPr/>
        </p:nvSpPr>
        <p:spPr>
          <a:xfrm>
            <a:off x="4380552" y="2017559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发布消息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89EE693-E184-456D-9F3B-C5C0905403E2}"/>
              </a:ext>
            </a:extLst>
          </p:cNvPr>
          <p:cNvCxnSpPr>
            <a:cxnSpLocks/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EE255DD-2F4C-47E9-9E58-214D162B2BC2}"/>
              </a:ext>
            </a:extLst>
          </p:cNvPr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9C5027-F822-471E-8E34-BF0EF5246017}"/>
              </a:ext>
            </a:extLst>
          </p:cNvPr>
          <p:cNvGrpSpPr/>
          <p:nvPr/>
        </p:nvGrpSpPr>
        <p:grpSpPr>
          <a:xfrm>
            <a:off x="5952550" y="1747855"/>
            <a:ext cx="1280950" cy="678426"/>
            <a:chOff x="5981550" y="1080597"/>
            <a:chExt cx="1280950" cy="678426"/>
          </a:xfrm>
        </p:grpSpPr>
        <p:sp>
          <p:nvSpPr>
            <p:cNvPr id="8" name="圆柱体 7">
              <a:extLst>
                <a:ext uri="{FF2B5EF4-FFF2-40B4-BE49-F238E27FC236}">
                  <a16:creationId xmlns:a16="http://schemas.microsoft.com/office/drawing/2014/main" id="{327D297E-ECA6-471F-8378-D115894C8A32}"/>
                </a:ext>
              </a:extLst>
            </p:cNvPr>
            <p:cNvSpPr/>
            <p:nvPr/>
          </p:nvSpPr>
          <p:spPr>
            <a:xfrm rot="5400000">
              <a:off x="6282812" y="779335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BC9FA34-7FF1-455C-AAC1-15F10704A6A6}"/>
                </a:ext>
              </a:extLst>
            </p:cNvPr>
            <p:cNvSpPr txBox="1"/>
            <p:nvPr/>
          </p:nvSpPr>
          <p:spPr>
            <a:xfrm>
              <a:off x="6331973" y="1238815"/>
              <a:ext cx="58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MQ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DDDF99-E079-472F-BF56-56CB2A14F5FD}"/>
              </a:ext>
            </a:extLst>
          </p:cNvPr>
          <p:cNvCxnSpPr>
            <a:cxnSpLocks/>
            <a:stCxn id="8" idx="1"/>
            <a:endCxn id="58" idx="1"/>
          </p:cNvCxnSpPr>
          <p:nvPr/>
        </p:nvCxnSpPr>
        <p:spPr>
          <a:xfrm>
            <a:off x="7233500" y="2087068"/>
            <a:ext cx="1216685" cy="10395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64041E-83C9-44D4-BD93-82A7EA75453F}"/>
              </a:ext>
            </a:extLst>
          </p:cNvPr>
          <p:cNvSpPr txBox="1"/>
          <p:nvPr/>
        </p:nvSpPr>
        <p:spPr>
          <a:xfrm>
            <a:off x="7566644" y="1989208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75320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877B-5E8F-40E7-AD08-E236991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73BE8-993D-4413-B35B-69B3DA788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5E4E7-4EA2-4624-B315-F070C3406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81857"/>
          </a:xfrm>
        </p:spPr>
        <p:txBody>
          <a:bodyPr/>
          <a:lstStyle/>
          <a:p>
            <a:r>
              <a:rPr lang="zh-CN" altLang="en-US"/>
              <a:t>方案三：监听</a:t>
            </a:r>
            <a:r>
              <a:rPr lang="en-US" altLang="zh-CN"/>
              <a:t>binlog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ECDE8BD-E3D2-4B4F-9118-612252D60808}"/>
              </a:ext>
            </a:extLst>
          </p:cNvPr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hotel-admin</a:t>
            </a:r>
          </a:p>
          <a:p>
            <a:pPr algn="ctr"/>
            <a:r>
              <a:rPr lang="zh-CN" altLang="en-US" sz="1600"/>
              <a:t>酒店管理服务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23A3B82-871E-4580-8398-56FB848EB6F2}"/>
              </a:ext>
            </a:extLst>
          </p:cNvPr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hotel-demo</a:t>
            </a:r>
          </a:p>
          <a:p>
            <a:pPr algn="ctr"/>
            <a:r>
              <a:rPr lang="zh-CN" altLang="en-US" sz="1600"/>
              <a:t>酒店搜索服务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3D920F7B-81EA-4FEF-BDC7-74DC5540A600}"/>
              </a:ext>
            </a:extLst>
          </p:cNvPr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477C4FEC-2F83-4DCE-AE9E-98DF697627BF}"/>
              </a:ext>
            </a:extLst>
          </p:cNvPr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elasticsearch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80E3392-4D78-40D7-9156-F25CEA2FE8AB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474DB310-E2A8-47F7-9D4A-7FA4501C756A}"/>
              </a:ext>
            </a:extLst>
          </p:cNvPr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A269C9-EC48-499B-BFAF-C2306B3C3018}"/>
              </a:ext>
            </a:extLst>
          </p:cNvPr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FFC3D9F-C27E-49F5-8C9C-128FE192C0F2}"/>
              </a:ext>
            </a:extLst>
          </p:cNvPr>
          <p:cNvSpPr txBox="1"/>
          <p:nvPr/>
        </p:nvSpPr>
        <p:spPr>
          <a:xfrm>
            <a:off x="2733667" y="4193227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EF83E18-0212-427D-A3FF-4E473BEC3F2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05D0749-6A68-4E10-B2C9-45F8343CC930}"/>
              </a:ext>
            </a:extLst>
          </p:cNvPr>
          <p:cNvCxnSpPr>
            <a:cxnSpLocks/>
            <a:stCxn id="7" idx="4"/>
            <a:endCxn id="8" idx="3"/>
          </p:cNvCxnSpPr>
          <p:nvPr/>
        </p:nvCxnSpPr>
        <p:spPr>
          <a:xfrm flipV="1">
            <a:off x="4697220" y="4193227"/>
            <a:ext cx="1275337" cy="12594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605F5C8-DCDA-4652-8500-A42D81D6046F}"/>
              </a:ext>
            </a:extLst>
          </p:cNvPr>
          <p:cNvSpPr txBox="1"/>
          <p:nvPr/>
        </p:nvSpPr>
        <p:spPr>
          <a:xfrm>
            <a:off x="5111597" y="4943529"/>
            <a:ext cx="221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mysql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binlog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89EE693-E184-456D-9F3B-C5C0905403E2}"/>
              </a:ext>
            </a:extLst>
          </p:cNvPr>
          <p:cNvCxnSpPr>
            <a:cxnSpLocks/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EE255DD-2F4C-47E9-9E58-214D162B2BC2}"/>
              </a:ext>
            </a:extLst>
          </p:cNvPr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87A69B0-FBCF-4C4E-B970-C26B28DB5381}"/>
              </a:ext>
            </a:extLst>
          </p:cNvPr>
          <p:cNvGrpSpPr/>
          <p:nvPr/>
        </p:nvGrpSpPr>
        <p:grpSpPr>
          <a:xfrm>
            <a:off x="5972557" y="3854014"/>
            <a:ext cx="1280950" cy="678426"/>
            <a:chOff x="5972557" y="3854014"/>
            <a:chExt cx="1280950" cy="678426"/>
          </a:xfrm>
        </p:grpSpPr>
        <p:sp>
          <p:nvSpPr>
            <p:cNvPr id="8" name="圆柱体 7">
              <a:extLst>
                <a:ext uri="{FF2B5EF4-FFF2-40B4-BE49-F238E27FC236}">
                  <a16:creationId xmlns:a16="http://schemas.microsoft.com/office/drawing/2014/main" id="{327D297E-ECA6-471F-8378-D115894C8A32}"/>
                </a:ext>
              </a:extLst>
            </p:cNvPr>
            <p:cNvSpPr/>
            <p:nvPr/>
          </p:nvSpPr>
          <p:spPr>
            <a:xfrm rot="5400000">
              <a:off x="6273819" y="3552752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BC9FA34-7FF1-455C-AAC1-15F10704A6A6}"/>
                </a:ext>
              </a:extLst>
            </p:cNvPr>
            <p:cNvSpPr txBox="1"/>
            <p:nvPr/>
          </p:nvSpPr>
          <p:spPr>
            <a:xfrm>
              <a:off x="6161629" y="4008561"/>
              <a:ext cx="90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</a:rPr>
                <a:t>canal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DDDF99-E079-472F-BF56-56CB2A14F5FD}"/>
              </a:ext>
            </a:extLst>
          </p:cNvPr>
          <p:cNvCxnSpPr>
            <a:cxnSpLocks/>
            <a:stCxn id="8" idx="1"/>
            <a:endCxn id="58" idx="1"/>
          </p:cNvCxnSpPr>
          <p:nvPr/>
        </p:nvCxnSpPr>
        <p:spPr>
          <a:xfrm flipV="1">
            <a:off x="7253507" y="3126659"/>
            <a:ext cx="1196678" cy="10665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64041E-83C9-44D4-BD93-82A7EA75453F}"/>
              </a:ext>
            </a:extLst>
          </p:cNvPr>
          <p:cNvSpPr txBox="1"/>
          <p:nvPr/>
        </p:nvSpPr>
        <p:spPr>
          <a:xfrm>
            <a:off x="6990099" y="3068368"/>
            <a:ext cx="123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通知酒店数据变更情况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7917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EF5106-728C-4EEB-B247-007CCA442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方式一：同步调用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优点：实现简单，粗暴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缺点：业务耦合度高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方式二：异步通知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优点：低耦合，实现难度一般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缺点：依赖</a:t>
            </a:r>
            <a:r>
              <a:rPr lang="en-US" altLang="zh-CN" sz="1600"/>
              <a:t>mq</a:t>
            </a:r>
            <a:r>
              <a:rPr lang="zh-CN" altLang="en-US" sz="1600"/>
              <a:t>的可靠性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方式三：监听</a:t>
            </a:r>
            <a:r>
              <a:rPr lang="en-US" altLang="zh-CN"/>
              <a:t>binlog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优点：完全解除服务间耦合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缺点：开启</a:t>
            </a:r>
            <a:r>
              <a:rPr lang="en-US" altLang="zh-CN" sz="1600"/>
              <a:t>binlog</a:t>
            </a:r>
            <a:r>
              <a:rPr lang="zh-CN" altLang="en-US" sz="1600"/>
              <a:t>增加数据库负担、实现复杂度高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D5A163-594F-41D7-B101-EB5A35C2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  <a:r>
              <a:rPr lang="en-US" altLang="zh-CN"/>
              <a:t>-</a:t>
            </a:r>
            <a:r>
              <a:rPr lang="zh-CN" altLang="en-US"/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3133299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BCF16-08C5-423D-AC6D-5D961AFC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3149B-688F-480A-89E0-6FB2FA572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MQ</a:t>
            </a:r>
            <a:r>
              <a:rPr lang="zh-CN" altLang="en-US"/>
              <a:t>实现</a:t>
            </a:r>
            <a:r>
              <a:rPr lang="en-US" altLang="zh-CN"/>
              <a:t>mysql</a:t>
            </a:r>
            <a:r>
              <a:rPr lang="zh-CN" altLang="en-US"/>
              <a:t>与</a:t>
            </a:r>
            <a:r>
              <a:rPr lang="en-US" altLang="zh-CN"/>
              <a:t>elasticsearch</a:t>
            </a:r>
            <a:r>
              <a:rPr lang="zh-CN" altLang="en-US"/>
              <a:t>数据同步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E8AB0-6493-401D-8F5D-9C3F449776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利用课前资料提供的</a:t>
            </a:r>
            <a:r>
              <a:rPr lang="en-US" altLang="zh-CN"/>
              <a:t>hotel-admin</a:t>
            </a:r>
            <a:r>
              <a:rPr lang="zh-CN" altLang="en-US"/>
              <a:t>项目作为酒店管理的微服务。当酒店数据发生增、删、改时，要求对</a:t>
            </a:r>
            <a:r>
              <a:rPr lang="en-US" altLang="zh-CN"/>
              <a:t>elasticsearch</a:t>
            </a:r>
            <a:r>
              <a:rPr lang="zh-CN" altLang="en-US"/>
              <a:t>中数据也要完成相同操作。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导入课前资料提供的</a:t>
            </a:r>
            <a:r>
              <a:rPr lang="en-US" altLang="zh-CN"/>
              <a:t>hotel-admin</a:t>
            </a:r>
            <a:r>
              <a:rPr lang="zh-CN" altLang="en-US"/>
              <a:t>项目，启动并测试酒店数据的</a:t>
            </a:r>
            <a:r>
              <a:rPr lang="en-US" altLang="zh-CN"/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声明</a:t>
            </a:r>
            <a:r>
              <a:rPr lang="en-US" altLang="zh-CN"/>
              <a:t>exchange</a:t>
            </a:r>
            <a:r>
              <a:rPr lang="zh-CN" altLang="en-US"/>
              <a:t>、</a:t>
            </a:r>
            <a:r>
              <a:rPr lang="en-US" altLang="zh-CN"/>
              <a:t>queue</a:t>
            </a:r>
            <a:r>
              <a:rPr lang="zh-CN" altLang="en-US"/>
              <a:t>、</a:t>
            </a:r>
            <a:r>
              <a:rPr lang="en-US" altLang="zh-CN"/>
              <a:t>RoutingKey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hotel-admin</a:t>
            </a:r>
            <a:r>
              <a:rPr lang="zh-CN" altLang="en-US"/>
              <a:t>中的增、删、改业务中完成消息发送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hotel-demo</a:t>
            </a:r>
            <a:r>
              <a:rPr lang="zh-CN" altLang="en-US"/>
              <a:t>中完成消息监听，并更新</a:t>
            </a:r>
            <a:r>
              <a:rPr lang="en-US" altLang="zh-CN"/>
              <a:t>elasticsearch</a:t>
            </a:r>
            <a:r>
              <a:rPr lang="zh-CN" altLang="en-US"/>
              <a:t>中数据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启动并测试数据同步功能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F9873F-E797-4C49-AE62-D6A8FD3EB1E0}"/>
              </a:ext>
            </a:extLst>
          </p:cNvPr>
          <p:cNvSpPr/>
          <p:nvPr/>
        </p:nvSpPr>
        <p:spPr>
          <a:xfrm>
            <a:off x="2020449" y="5360627"/>
            <a:ext cx="130035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hotel-admin</a:t>
            </a:r>
            <a:endParaRPr lang="zh-CN" altLang="en-US" sz="12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6E1BD7B-F305-44A7-A90F-C1B87BD2D0C8}"/>
              </a:ext>
            </a:extLst>
          </p:cNvPr>
          <p:cNvSpPr/>
          <p:nvPr/>
        </p:nvSpPr>
        <p:spPr>
          <a:xfrm>
            <a:off x="9553516" y="4769391"/>
            <a:ext cx="1399619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listenInsert</a:t>
            </a:r>
            <a:endParaRPr lang="zh-CN" altLang="en-US" sz="120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06CBC197-B0C2-4459-9FBC-4BA8F9046604}"/>
              </a:ext>
            </a:extLst>
          </p:cNvPr>
          <p:cNvSpPr/>
          <p:nvPr/>
        </p:nvSpPr>
        <p:spPr>
          <a:xfrm rot="16200000">
            <a:off x="7304048" y="3996833"/>
            <a:ext cx="638173" cy="218329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hotel.insert.queue</a:t>
            </a:r>
            <a:endParaRPr lang="zh-CN" altLang="en-US" sz="12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4BB901C-13B5-4B29-BE08-BFFE90FBE3B0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320804" y="5679715"/>
            <a:ext cx="1034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B4468A-1CEC-467E-B744-ED99B91F89F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714780" y="5088478"/>
            <a:ext cx="8387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D13D462C-AB78-404D-AD50-CBC72D79756D}"/>
              </a:ext>
            </a:extLst>
          </p:cNvPr>
          <p:cNvSpPr/>
          <p:nvPr/>
        </p:nvSpPr>
        <p:spPr>
          <a:xfrm>
            <a:off x="4355459" y="5401510"/>
            <a:ext cx="122025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exchange</a:t>
            </a:r>
            <a:endParaRPr lang="zh-CN" altLang="en-US" sz="12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3EF918-8B71-45CC-9456-00F44CE92298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575709" y="5088478"/>
            <a:ext cx="955780" cy="591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1C6FCFB-F4B7-4336-8DB7-123EF78C1F19}"/>
              </a:ext>
            </a:extLst>
          </p:cNvPr>
          <p:cNvSpPr txBox="1"/>
          <p:nvPr/>
        </p:nvSpPr>
        <p:spPr>
          <a:xfrm>
            <a:off x="6415111" y="4543481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hotel.insert</a:t>
            </a:r>
            <a:endParaRPr lang="zh-CN" altLang="en-US" sz="12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749E67-EA18-4A5B-AF4C-4CF4AFC7E3FA}"/>
              </a:ext>
            </a:extLst>
          </p:cNvPr>
          <p:cNvSpPr txBox="1"/>
          <p:nvPr/>
        </p:nvSpPr>
        <p:spPr>
          <a:xfrm>
            <a:off x="4354933" y="513491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hotel.t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opic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E883321-335D-4572-9952-72020516B810}"/>
              </a:ext>
            </a:extLst>
          </p:cNvPr>
          <p:cNvSpPr/>
          <p:nvPr/>
        </p:nvSpPr>
        <p:spPr>
          <a:xfrm>
            <a:off x="9553516" y="5920559"/>
            <a:ext cx="1399619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listenDelete</a:t>
            </a:r>
            <a:endParaRPr lang="zh-CN" altLang="en-US" sz="1200"/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41E13FA5-8425-43F0-9673-FD7392EC7B07}"/>
              </a:ext>
            </a:extLst>
          </p:cNvPr>
          <p:cNvSpPr/>
          <p:nvPr/>
        </p:nvSpPr>
        <p:spPr>
          <a:xfrm rot="16200000">
            <a:off x="7286782" y="5163036"/>
            <a:ext cx="610161" cy="2120746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hotel.delete.queue</a:t>
            </a:r>
            <a:endParaRPr lang="zh-CN" altLang="en-US" sz="12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6A2757-8F56-4C51-95B8-F11E72A8E34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8652236" y="6223409"/>
            <a:ext cx="901280" cy="1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5A01498-36AB-49A2-8682-6CA427167F18}"/>
              </a:ext>
            </a:extLst>
          </p:cNvPr>
          <p:cNvSpPr txBox="1"/>
          <p:nvPr/>
        </p:nvSpPr>
        <p:spPr>
          <a:xfrm>
            <a:off x="6447816" y="5672775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</a:t>
            </a:r>
            <a:r>
              <a:rPr lang="en-US" altLang="zh-CN" sz="1200" b="1">
                <a:solidFill>
                  <a:srgbClr val="C00000"/>
                </a:solidFill>
              </a:rPr>
              <a:t> hotel.delete</a:t>
            </a:r>
            <a:endParaRPr lang="en-US" altLang="zh-CN" sz="1200" b="1">
              <a:solidFill>
                <a:srgbClr val="C00000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603E19-EEF0-43C5-8FDE-EAB6CDBAA0E7}"/>
              </a:ext>
            </a:extLst>
          </p:cNvPr>
          <p:cNvCxnSpPr>
            <a:cxnSpLocks/>
            <a:stCxn id="10" idx="4"/>
            <a:endCxn id="15" idx="1"/>
          </p:cNvCxnSpPr>
          <p:nvPr/>
        </p:nvCxnSpPr>
        <p:spPr>
          <a:xfrm>
            <a:off x="5575709" y="5679715"/>
            <a:ext cx="955781" cy="543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6A3A733-DC56-4885-9835-1AA373C92DCA}"/>
              </a:ext>
            </a:extLst>
          </p:cNvPr>
          <p:cNvSpPr/>
          <p:nvPr/>
        </p:nvSpPr>
        <p:spPr>
          <a:xfrm>
            <a:off x="9301412" y="4552882"/>
            <a:ext cx="1858201" cy="2189062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hotel-demo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71A0EB-DF21-4CBE-96DA-2BB7EE2D39CC}"/>
              </a:ext>
            </a:extLst>
          </p:cNvPr>
          <p:cNvSpPr txBox="1"/>
          <p:nvPr/>
        </p:nvSpPr>
        <p:spPr>
          <a:xfrm>
            <a:off x="5304770" y="4821553"/>
            <a:ext cx="1116011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酒店新增或修改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67E1C66-743D-4725-AD2F-135C1D3A4F2F}"/>
              </a:ext>
            </a:extLst>
          </p:cNvPr>
          <p:cNvSpPr txBox="1"/>
          <p:nvPr/>
        </p:nvSpPr>
        <p:spPr>
          <a:xfrm>
            <a:off x="5581229" y="6122033"/>
            <a:ext cx="716863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酒店删除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246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/>
      <p:bldP spid="13" grpId="0"/>
      <p:bldP spid="14" grpId="0" animBg="1"/>
      <p:bldP spid="15" grpId="0" animBg="1"/>
      <p:bldP spid="17" grpId="0"/>
      <p:bldP spid="31" grpId="0" animBg="1"/>
      <p:bldP spid="32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3C31C-3301-492D-84BD-3FF745794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elasticsearch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1392D-8062-4FE2-9125-1394547D467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  <a:endParaRPr lang="en-US" altLang="zh-CN"/>
          </a:p>
          <a:p>
            <a:r>
              <a:rPr lang="zh-CN" altLang="en-US"/>
              <a:t>集群脑裂问题</a:t>
            </a:r>
            <a:endParaRPr lang="en-US" altLang="zh-CN"/>
          </a:p>
          <a:p>
            <a:r>
              <a:rPr lang="zh-CN" altLang="en-US"/>
              <a:t>集群分布式存储</a:t>
            </a:r>
            <a:endParaRPr lang="en-US" altLang="zh-CN"/>
          </a:p>
          <a:p>
            <a:r>
              <a:rPr lang="zh-CN" altLang="en-US"/>
              <a:t>集群分布式查询</a:t>
            </a:r>
            <a:endParaRPr lang="en-US" altLang="zh-CN"/>
          </a:p>
          <a:p>
            <a:r>
              <a:rPr lang="zh-CN" altLang="en-US"/>
              <a:t>集群故障转移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2CE55-EAE7-4720-B7FA-970DB6832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5339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85BD677-EFA4-41ED-840D-F9FF9A188428}"/>
              </a:ext>
            </a:extLst>
          </p:cNvPr>
          <p:cNvSpPr/>
          <p:nvPr/>
        </p:nvSpPr>
        <p:spPr>
          <a:xfrm>
            <a:off x="7500533" y="2699442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shard-2</a:t>
            </a:r>
            <a:endParaRPr lang="zh-CN" altLang="en-US" sz="12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12BEA18-B64E-4917-BDB8-4B9631503095}"/>
              </a:ext>
            </a:extLst>
          </p:cNvPr>
          <p:cNvSpPr/>
          <p:nvPr/>
        </p:nvSpPr>
        <p:spPr>
          <a:xfrm>
            <a:off x="7526438" y="2667160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shard-1</a:t>
            </a:r>
            <a:endParaRPr lang="zh-CN" altLang="en-US" sz="12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DADB7DE-BC8E-43BB-8D4F-3005FB66F262}"/>
              </a:ext>
            </a:extLst>
          </p:cNvPr>
          <p:cNvSpPr/>
          <p:nvPr/>
        </p:nvSpPr>
        <p:spPr>
          <a:xfrm>
            <a:off x="7514763" y="2667160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shard-0</a:t>
            </a:r>
            <a:endParaRPr lang="zh-CN" altLang="en-US" sz="12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单机的</a:t>
            </a:r>
            <a:r>
              <a:rPr lang="en-US" altLang="zh-CN"/>
              <a:t>elasticsearch</a:t>
            </a:r>
            <a:r>
              <a:rPr lang="zh-CN" altLang="en-US"/>
              <a:t>做数据存储，必然面临两个问题：海量数据存储问题、单点故障问题。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海量数据存储问题：将索引库从逻辑上拆分为</a:t>
            </a:r>
            <a:r>
              <a:rPr lang="en-US" altLang="zh-CN"/>
              <a:t>N</a:t>
            </a:r>
            <a:r>
              <a:rPr lang="zh-CN" altLang="en-US"/>
              <a:t>个分片（</a:t>
            </a:r>
            <a:r>
              <a:rPr lang="en-US" altLang="zh-CN"/>
              <a:t>shard</a:t>
            </a:r>
            <a:r>
              <a:rPr lang="zh-CN" altLang="en-US"/>
              <a:t>），存储到多个节点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单点故障问题：将分片数据在不同节点备份（</a:t>
            </a:r>
            <a:r>
              <a:rPr lang="en-US" altLang="zh-CN"/>
              <a:t>replica </a:t>
            </a:r>
            <a:r>
              <a:rPr lang="zh-CN" altLang="en-US"/>
              <a:t>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3D3BA2-B180-48E4-B397-D57AB3F7E34F}"/>
              </a:ext>
            </a:extLst>
          </p:cNvPr>
          <p:cNvSpPr/>
          <p:nvPr/>
        </p:nvSpPr>
        <p:spPr>
          <a:xfrm>
            <a:off x="7358189" y="2671889"/>
            <a:ext cx="1365337" cy="460899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索引库</a:t>
            </a:r>
            <a:endParaRPr lang="en-US" altLang="zh-CN" sz="1200"/>
          </a:p>
          <a:p>
            <a:pPr algn="ctr"/>
            <a:r>
              <a:rPr lang="en-US" altLang="zh-CN" sz="1200"/>
              <a:t>index</a:t>
            </a:r>
            <a:endParaRPr lang="zh-CN" altLang="en-US" sz="12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1CA180F-4B64-4FE1-ACDA-93D65770F5EA}"/>
              </a:ext>
            </a:extLst>
          </p:cNvPr>
          <p:cNvSpPr/>
          <p:nvPr/>
        </p:nvSpPr>
        <p:spPr>
          <a:xfrm>
            <a:off x="7252572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A34B54-6229-4A44-AE84-F5FA3A785B9C}"/>
              </a:ext>
            </a:extLst>
          </p:cNvPr>
          <p:cNvSpPr/>
          <p:nvPr/>
        </p:nvSpPr>
        <p:spPr>
          <a:xfrm>
            <a:off x="7238341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1288B03-F9A3-47A4-A9EE-3885EA9F4156}"/>
              </a:ext>
            </a:extLst>
          </p:cNvPr>
          <p:cNvSpPr/>
          <p:nvPr/>
        </p:nvSpPr>
        <p:spPr>
          <a:xfrm>
            <a:off x="7250015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659ACA-6FCF-4AED-A04E-E5FE64FAD5D8}"/>
              </a:ext>
            </a:extLst>
          </p:cNvPr>
          <p:cNvSpPr/>
          <p:nvPr/>
        </p:nvSpPr>
        <p:spPr>
          <a:xfrm>
            <a:off x="5273460" y="5251221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shard-0</a:t>
            </a:r>
            <a:endParaRPr lang="zh-CN" altLang="en-US" sz="12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95B6C0-6858-4C6A-B71F-AB9E6092BC46}"/>
              </a:ext>
            </a:extLst>
          </p:cNvPr>
          <p:cNvSpPr/>
          <p:nvPr/>
        </p:nvSpPr>
        <p:spPr>
          <a:xfrm>
            <a:off x="7514763" y="5214526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shard-1</a:t>
            </a:r>
            <a:endParaRPr lang="zh-CN" altLang="en-US" sz="12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59CEA90-B200-42E4-AB2C-57658064E2F4}"/>
              </a:ext>
            </a:extLst>
          </p:cNvPr>
          <p:cNvSpPr/>
          <p:nvPr/>
        </p:nvSpPr>
        <p:spPr>
          <a:xfrm>
            <a:off x="9781975" y="5214525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shard-2</a:t>
            </a:r>
            <a:endParaRPr lang="zh-CN" altLang="en-US" sz="12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A84963B-2168-4D76-B69B-244B5975F9B0}"/>
              </a:ext>
            </a:extLst>
          </p:cNvPr>
          <p:cNvSpPr/>
          <p:nvPr/>
        </p:nvSpPr>
        <p:spPr>
          <a:xfrm>
            <a:off x="7224110" y="4436379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B0F1C95-006F-4166-93B7-227A31E38206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5799553" y="3132788"/>
            <a:ext cx="2241305" cy="129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9CEDC8F-ECDD-416D-8960-E1834068B3E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040858" y="3132788"/>
            <a:ext cx="0" cy="130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32F2B17-9740-42C0-A89A-D50FBF3F1622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040858" y="3132788"/>
            <a:ext cx="2212842" cy="130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37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xit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4.44444E-6 L -0.18894 0.00232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4.44444E-6 L 0.18619 0.00232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-0.18894 0.28425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142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74 L -0.00078 0.2824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75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482 L 0.18711 0.27894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85 L 0.18333 -0.00185 " pathEditMode="relative" rAng="0" ptsTypes="AA">
                                      <p:cBhvr>
                                        <p:cTn id="9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36771 -0.00023 " pathEditMode="relative" rAng="0" ptsTypes="AA">
                                      <p:cBhvr>
                                        <p:cTn id="10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-2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-2.96296E-6 L 0.1871 0.00486 " pathEditMode="relative" rAng="0" ptsTypes="AA">
                                      <p:cBhvr>
                                        <p:cTn id="10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1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我们计划利用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docker</a:t>
            </a:r>
            <a:r>
              <a:rPr lang="zh-CN" altLang="en-US"/>
              <a:t>容器模拟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es</a:t>
            </a:r>
            <a:r>
              <a:rPr lang="zh-CN" altLang="en-US"/>
              <a:t>的节点。具体步骤参考</a:t>
            </a:r>
            <a:r>
              <a:rPr lang="en-US" altLang="zh-CN"/>
              <a:t>elasticsearch</a:t>
            </a:r>
            <a:r>
              <a:rPr lang="zh-CN" altLang="en-US"/>
              <a:t>第一天课程的课前资料：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FAD9D42-AF68-477B-94A3-68CCB3CEA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64550"/>
              </p:ext>
            </p:extLst>
          </p:nvPr>
        </p:nvGraphicFramePr>
        <p:xfrm>
          <a:off x="455677" y="2534563"/>
          <a:ext cx="3176285" cy="113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3" imgW="1225440" imgH="437400" progId="Package">
                  <p:embed/>
                </p:oleObj>
              </mc:Choice>
              <mc:Fallback>
                <p:oleObj name="包装程序外壳对象" showAsIcon="1" r:id="rId3" imgW="12254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677" y="2534563"/>
                        <a:ext cx="3176285" cy="113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6071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聚合的分类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聚合（</a:t>
            </a:r>
            <a:r>
              <a:rPr lang="en-US" altLang="zh-CN" dirty="0">
                <a:hlinkClick r:id="rId2"/>
              </a:rPr>
              <a:t>aggregations</a:t>
            </a:r>
            <a:r>
              <a:rPr lang="zh-CN" altLang="en-US" dirty="0">
                <a:hlinkClick r:id="rId2"/>
              </a:rPr>
              <a:t>）</a:t>
            </a:r>
            <a:r>
              <a:rPr lang="zh-CN" altLang="en-US" dirty="0"/>
              <a:t>可以实现对文档数据的统计、分析、运算。聚合常见的有三类：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桶（</a:t>
            </a:r>
            <a:r>
              <a:rPr lang="en-US" altLang="zh-CN" dirty="0"/>
              <a:t>Bucket</a:t>
            </a:r>
            <a:r>
              <a:rPr lang="zh-CN" altLang="en-US" dirty="0"/>
              <a:t>）聚合：用来对文档做分组  </a:t>
            </a:r>
            <a:endParaRPr lang="en-US" altLang="zh-CN" dirty="0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TermAggregation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：按照文档字段值分组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——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类似于</a:t>
            </a:r>
            <a:r>
              <a:rPr lang="en-US" altLang="zh-CN" sz="14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 by</a:t>
            </a: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Histogram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：按照日期阶梯分组，例如一周为一组，或者一月为一组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度量（</a:t>
            </a:r>
            <a:r>
              <a:rPr lang="en-US" altLang="zh-CN" dirty="0"/>
              <a:t>Metric</a:t>
            </a:r>
            <a:r>
              <a:rPr lang="zh-CN" altLang="en-US" dirty="0"/>
              <a:t>）聚合：用以计算一些值，比如：最大值、最小值、平均值等</a:t>
            </a:r>
            <a:endParaRPr lang="en-US" altLang="zh-CN" dirty="0"/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Avg：求</a:t>
            </a:r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Max：求最大平均值值</a:t>
            </a:r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Min：求最小值</a:t>
            </a:r>
            <a:endParaRPr lang="en-US" altLang="zh-CN" sz="1400" b="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Stats</a:t>
            </a:r>
            <a:r>
              <a:rPr lang="zh-CN" altLang="en-US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：同时求</a:t>
            </a:r>
            <a:r>
              <a:rPr lang="en-US" altLang="zh-CN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</a:t>
            </a:r>
            <a:r>
              <a:rPr lang="zh-CN" altLang="en-US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</a:t>
            </a:r>
            <a:r>
              <a:rPr lang="zh-CN" altLang="en-US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</a:t>
            </a:r>
            <a:r>
              <a:rPr lang="zh-CN" altLang="en-US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400" b="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endParaRPr lang="en-US" altLang="zh-CN" sz="1400" b="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管道（</a:t>
            </a:r>
            <a:r>
              <a:rPr lang="en-US" altLang="zh-CN" dirty="0"/>
              <a:t>pipeline</a:t>
            </a:r>
            <a:r>
              <a:rPr lang="zh-CN" altLang="en-US" dirty="0"/>
              <a:t>）聚合：其它聚合的结果为基础做聚合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4B9EE2-5C7F-4BF2-B20C-E3D7E0AFE9D5}"/>
              </a:ext>
            </a:extLst>
          </p:cNvPr>
          <p:cNvGrpSpPr/>
          <p:nvPr/>
        </p:nvGrpSpPr>
        <p:grpSpPr>
          <a:xfrm>
            <a:off x="5476955" y="3918481"/>
            <a:ext cx="6715045" cy="2776413"/>
            <a:chOff x="1129487" y="3695218"/>
            <a:chExt cx="6715045" cy="2776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E64B32D-03DC-4B88-AD2C-6AA11D9BC072}"/>
                </a:ext>
              </a:extLst>
            </p:cNvPr>
            <p:cNvSpPr/>
            <p:nvPr/>
          </p:nvSpPr>
          <p:spPr>
            <a:xfrm>
              <a:off x="1736203" y="3831220"/>
              <a:ext cx="5636870" cy="1370780"/>
            </a:xfrm>
            <a:prstGeom prst="rect">
              <a:avLst/>
            </a:prstGeom>
            <a:pattFill prst="horzBri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218301AD-BCB7-4CA8-868E-A771233F2C74}"/>
                </a:ext>
              </a:extLst>
            </p:cNvPr>
            <p:cNvSpPr/>
            <p:nvPr/>
          </p:nvSpPr>
          <p:spPr>
            <a:xfrm>
              <a:off x="1539432" y="5254908"/>
              <a:ext cx="5833641" cy="865696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EA5FC7D-DBC6-42B1-B10C-FE42957C2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302" b="89302" l="10000" r="90769">
                          <a14:foregroundMark x1="87500" y1="34884" x2="87500" y2="34884"/>
                          <a14:foregroundMark x1="85385" y1="44651" x2="85385" y2="44651"/>
                          <a14:foregroundMark x1="85962" y1="49767" x2="85962" y2="49767"/>
                          <a14:foregroundMark x1="90385" y1="44651" x2="90385" y2="44651"/>
                          <a14:foregroundMark x1="80000" y1="73023" x2="80000" y2="73023"/>
                          <a14:foregroundMark x1="76154" y1="73488" x2="76154" y2="73488"/>
                          <a14:foregroundMark x1="85962" y1="75349" x2="85962" y2="75349"/>
                          <a14:foregroundMark x1="89231" y1="74884" x2="89231" y2="74884"/>
                          <a14:foregroundMark x1="85577" y1="74884" x2="85577" y2="74884"/>
                          <a14:foregroundMark x1="85192" y1="75349" x2="85192" y2="75349"/>
                          <a14:foregroundMark x1="88846" y1="76744" x2="88846" y2="76744"/>
                          <a14:foregroundMark x1="75577" y1="73953" x2="75577" y2="73953"/>
                          <a14:foregroundMark x1="79231" y1="73488" x2="79231" y2="73488"/>
                          <a14:foregroundMark x1="80000" y1="74419" x2="80000" y2="74419"/>
                          <a14:foregroundMark x1="80577" y1="74419" x2="80577" y2="74419"/>
                          <a14:foregroundMark x1="88846" y1="61860" x2="88846" y2="61860"/>
                          <a14:foregroundMark x1="89038" y1="69767" x2="89038" y2="69767"/>
                          <a14:foregroundMark x1="87115" y1="31628" x2="87115" y2="31628"/>
                          <a14:foregroundMark x1="90769" y1="55349" x2="90769" y2="55349"/>
                          <a14:foregroundMark x1="78846" y1="52558" x2="78846" y2="52558"/>
                          <a14:foregroundMark x1="74615" y1="53488" x2="74615" y2="53488"/>
                          <a14:foregroundMark x1="80962" y1="49302" x2="80962" y2="49302"/>
                          <a14:foregroundMark x1="84615" y1="50698" x2="84615" y2="50698"/>
                          <a14:foregroundMark x1="77500" y1="32558" x2="77500" y2="32558"/>
                          <a14:foregroundMark x1="77308" y1="31628" x2="77308" y2="31628"/>
                          <a14:backgroundMark x1="87308" y1="66977" x2="87308" y2="66977"/>
                          <a14:backgroundMark x1="87500" y1="64651" x2="87500" y2="64651"/>
                          <a14:backgroundMark x1="80385" y1="52093" x2="80385" y2="52093"/>
                          <a14:backgroundMark x1="75769" y1="52558" x2="75769" y2="52558"/>
                          <a14:backgroundMark x1="75962" y1="48372" x2="75962" y2="48372"/>
                          <a14:backgroundMark x1="80192" y1="49767" x2="80192" y2="49767"/>
                          <a14:backgroundMark x1="79038" y1="25581" x2="88077" y2="25116"/>
                          <a14:backgroundMark x1="88077" y1="25116" x2="88462" y2="25581"/>
                          <a14:backgroundMark x1="87308" y1="69302" x2="87308" y2="69302"/>
                          <a14:backgroundMark x1="87500" y1="61860" x2="87500" y2="61860"/>
                          <a14:backgroundMark x1="87308" y1="71163" x2="87308" y2="71163"/>
                          <a14:backgroundMark x1="87500" y1="62791" x2="87500" y2="6279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9487" y="3695218"/>
              <a:ext cx="6715045" cy="277641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AE023CA6-A747-4FDD-A23A-48D31FCC1413}"/>
              </a:ext>
            </a:extLst>
          </p:cNvPr>
          <p:cNvSpPr/>
          <p:nvPr/>
        </p:nvSpPr>
        <p:spPr>
          <a:xfrm>
            <a:off x="9678483" y="4689101"/>
            <a:ext cx="2642992" cy="467115"/>
          </a:xfrm>
          <a:prstGeom prst="wedgeEllipseCallout">
            <a:avLst>
              <a:gd name="adj1" fmla="val 75627"/>
              <a:gd name="adj2" fmla="val 117024"/>
            </a:avLst>
          </a:prstGeom>
          <a:noFill/>
          <a:ln>
            <a:solidFill>
              <a:srgbClr val="1DD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1DD921"/>
                </a:solidFill>
              </a:rPr>
              <a:t>你是什么垃圾？</a:t>
            </a:r>
          </a:p>
        </p:txBody>
      </p:sp>
    </p:spTree>
    <p:extLst>
      <p:ext uri="{BB962C8B-B14F-4D97-AF65-F5344CB8AC3E}">
        <p14:creationId xmlns:p14="http://schemas.microsoft.com/office/powerpoint/2010/main" val="1867337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-0.20377 -0.08611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每个索引库的分片数量、副本数量都是在创建索引库时指定的，并且分片数量一旦设置以后无法修改。语法如下：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19A094-EE22-40B1-92EF-E1EE0A12CFA8}"/>
              </a:ext>
            </a:extLst>
          </p:cNvPr>
          <p:cNvSpPr txBox="1"/>
          <p:nvPr/>
        </p:nvSpPr>
        <p:spPr>
          <a:xfrm>
            <a:off x="710880" y="2315628"/>
            <a:ext cx="6093912" cy="393627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PUT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/itcast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"number_of_shards"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3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分片数量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"number_of_replicas"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副本数量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"mappings"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"properties"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mapping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映射定义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05982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集群的节点角色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中集群节点有不同的职责划分：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4DC3CEF-8406-41DD-924D-A9D31103C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15879"/>
              </p:ext>
            </p:extLst>
          </p:nvPr>
        </p:nvGraphicFramePr>
        <p:xfrm>
          <a:off x="710879" y="2364044"/>
          <a:ext cx="10698799" cy="39615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32321">
                  <a:extLst>
                    <a:ext uri="{9D8B030D-6E8A-4147-A177-3AD203B41FA5}">
                      <a16:colId xmlns:a16="http://schemas.microsoft.com/office/drawing/2014/main" val="1626795001"/>
                    </a:ext>
                  </a:extLst>
                </a:gridCol>
                <a:gridCol w="2505205">
                  <a:extLst>
                    <a:ext uri="{9D8B030D-6E8A-4147-A177-3AD203B41FA5}">
                      <a16:colId xmlns:a16="http://schemas.microsoft.com/office/drawing/2014/main" val="3224839301"/>
                    </a:ext>
                  </a:extLst>
                </a:gridCol>
                <a:gridCol w="1327759">
                  <a:extLst>
                    <a:ext uri="{9D8B030D-6E8A-4147-A177-3AD203B41FA5}">
                      <a16:colId xmlns:a16="http://schemas.microsoft.com/office/drawing/2014/main" val="1650103377"/>
                    </a:ext>
                  </a:extLst>
                </a:gridCol>
                <a:gridCol w="4833514">
                  <a:extLst>
                    <a:ext uri="{9D8B030D-6E8A-4147-A177-3AD203B41FA5}">
                      <a16:colId xmlns:a16="http://schemas.microsoft.com/office/drawing/2014/main" val="156139332"/>
                    </a:ext>
                  </a:extLst>
                </a:gridCol>
              </a:tblGrid>
              <a:tr h="670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节点类型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配置参数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默认值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节点职责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50344"/>
                  </a:ext>
                </a:extLst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master eligible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node.master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true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备选主节点：主节点可以管理和记录集群状态、决定分片在哪个节点、处理创建和删除索引库的请求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397164"/>
                  </a:ext>
                </a:extLst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data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node.data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true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数据节点：存储数据、搜索、聚合、</a:t>
                      </a:r>
                      <a:r>
                        <a:rPr lang="en-US" altLang="zh-CN" sz="1600"/>
                        <a:t>CRUD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073412"/>
                  </a:ext>
                </a:extLst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ingest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node.ingest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true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数据存储之前的预处理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148709"/>
                  </a:ext>
                </a:extLst>
              </a:tr>
              <a:tr h="811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coordinating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上面</a:t>
                      </a: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个参数都为</a:t>
                      </a:r>
                      <a:r>
                        <a:rPr lang="en-US" altLang="zh-CN" sz="1600"/>
                        <a:t>false</a:t>
                      </a:r>
                      <a:r>
                        <a:rPr lang="zh-CN" altLang="en-US" sz="1600"/>
                        <a:t>则为</a:t>
                      </a:r>
                      <a:r>
                        <a:rPr lang="en-US" altLang="zh-CN" sz="1600"/>
                        <a:t>coordinating</a:t>
                      </a:r>
                      <a:r>
                        <a:rPr lang="zh-CN" altLang="en-US" sz="1600"/>
                        <a:t>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路由请求到其它节点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合并其它节点处理的结果，返回给用户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9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62480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中的每个节点角色都有自己不同的职责，因此建议集群部署时，每个节点都有独立的角色。</a:t>
            </a:r>
            <a:endParaRPr lang="en-US" altLang="zh-CN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8328FC-74B7-4140-81F0-D2952803EA25}"/>
              </a:ext>
            </a:extLst>
          </p:cNvPr>
          <p:cNvSpPr/>
          <p:nvPr/>
        </p:nvSpPr>
        <p:spPr>
          <a:xfrm>
            <a:off x="3883069" y="3491630"/>
            <a:ext cx="2104373" cy="529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coordinating</a:t>
            </a:r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5BCBDD-0E47-4490-BCA6-B9055EABBBD1}"/>
              </a:ext>
            </a:extLst>
          </p:cNvPr>
          <p:cNvSpPr/>
          <p:nvPr/>
        </p:nvSpPr>
        <p:spPr>
          <a:xfrm>
            <a:off x="3883069" y="4294863"/>
            <a:ext cx="2104373" cy="529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coordinating</a:t>
            </a:r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86EEED5-0BBB-4573-B7C3-CFDD4108D084}"/>
              </a:ext>
            </a:extLst>
          </p:cNvPr>
          <p:cNvSpPr/>
          <p:nvPr/>
        </p:nvSpPr>
        <p:spPr>
          <a:xfrm>
            <a:off x="3883069" y="5098095"/>
            <a:ext cx="2104373" cy="529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coordinating</a:t>
            </a:r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AF06922-7DAE-40AE-9B0E-4DA8F4C4B3C7}"/>
              </a:ext>
            </a:extLst>
          </p:cNvPr>
          <p:cNvSpPr/>
          <p:nvPr/>
        </p:nvSpPr>
        <p:spPr>
          <a:xfrm>
            <a:off x="6993700" y="2726659"/>
            <a:ext cx="1102292" cy="529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214B0F7-9ACD-441C-85BB-9961DCAD0135}"/>
              </a:ext>
            </a:extLst>
          </p:cNvPr>
          <p:cNvSpPr/>
          <p:nvPr/>
        </p:nvSpPr>
        <p:spPr>
          <a:xfrm>
            <a:off x="6993700" y="3514675"/>
            <a:ext cx="1102292" cy="529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F45A65E-9768-498D-B7C1-8AD023B6E8B7}"/>
              </a:ext>
            </a:extLst>
          </p:cNvPr>
          <p:cNvSpPr/>
          <p:nvPr/>
        </p:nvSpPr>
        <p:spPr>
          <a:xfrm>
            <a:off x="6993700" y="4302691"/>
            <a:ext cx="1102292" cy="529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598A12C-5B2D-43E6-9196-18F9B392223C}"/>
              </a:ext>
            </a:extLst>
          </p:cNvPr>
          <p:cNvSpPr/>
          <p:nvPr/>
        </p:nvSpPr>
        <p:spPr>
          <a:xfrm>
            <a:off x="6993700" y="5090707"/>
            <a:ext cx="1102292" cy="529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07AACE3-6AF9-40CB-BB56-82BEDAB39EFC}"/>
              </a:ext>
            </a:extLst>
          </p:cNvPr>
          <p:cNvSpPr/>
          <p:nvPr/>
        </p:nvSpPr>
        <p:spPr>
          <a:xfrm>
            <a:off x="6993700" y="5878724"/>
            <a:ext cx="1102292" cy="529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B0BF8E5-0C9F-4A0A-82CB-618A324D13C9}"/>
              </a:ext>
            </a:extLst>
          </p:cNvPr>
          <p:cNvSpPr/>
          <p:nvPr/>
        </p:nvSpPr>
        <p:spPr>
          <a:xfrm>
            <a:off x="9081370" y="3491629"/>
            <a:ext cx="2102842" cy="5292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master-eligible</a:t>
            </a:r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73364C8-40A7-40AD-8173-768B339BA26D}"/>
              </a:ext>
            </a:extLst>
          </p:cNvPr>
          <p:cNvSpPr/>
          <p:nvPr/>
        </p:nvSpPr>
        <p:spPr>
          <a:xfrm>
            <a:off x="9081370" y="4294862"/>
            <a:ext cx="2102842" cy="5292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master-eligible</a:t>
            </a:r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758CE68-6773-453F-AFE3-A9F93F8A300A}"/>
              </a:ext>
            </a:extLst>
          </p:cNvPr>
          <p:cNvSpPr/>
          <p:nvPr/>
        </p:nvSpPr>
        <p:spPr>
          <a:xfrm>
            <a:off x="9081370" y="5098095"/>
            <a:ext cx="2102842" cy="5292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master-eligible</a:t>
            </a:r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2D2A299E-8F9F-4541-AFD9-B5F79CDFD5B0}"/>
              </a:ext>
            </a:extLst>
          </p:cNvPr>
          <p:cNvSpPr/>
          <p:nvPr/>
        </p:nvSpPr>
        <p:spPr>
          <a:xfrm>
            <a:off x="9171142" y="3587139"/>
            <a:ext cx="338203" cy="338203"/>
          </a:xfrm>
          <a:prstGeom prst="star5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9291C0A-E9B6-4B39-B74C-D058B4DDA3A1}"/>
              </a:ext>
            </a:extLst>
          </p:cNvPr>
          <p:cNvSpPr/>
          <p:nvPr/>
        </p:nvSpPr>
        <p:spPr>
          <a:xfrm>
            <a:off x="3519814" y="2417523"/>
            <a:ext cx="7889866" cy="420644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1E26851-6BE1-419B-A491-6D6DB6290E5F}"/>
              </a:ext>
            </a:extLst>
          </p:cNvPr>
          <p:cNvSpPr/>
          <p:nvPr/>
        </p:nvSpPr>
        <p:spPr>
          <a:xfrm>
            <a:off x="2223370" y="4067827"/>
            <a:ext cx="688932" cy="9989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LB</a:t>
            </a:r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A60711F8-B4B6-4C5D-835B-4F00E662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9" y="4356973"/>
            <a:ext cx="292633" cy="420660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011B005-287E-4829-8682-5366061A7DDB}"/>
              </a:ext>
            </a:extLst>
          </p:cNvPr>
          <p:cNvCxnSpPr>
            <a:stCxn id="43" idx="3"/>
            <a:endCxn id="20" idx="1"/>
          </p:cNvCxnSpPr>
          <p:nvPr/>
        </p:nvCxnSpPr>
        <p:spPr>
          <a:xfrm>
            <a:off x="1237992" y="4567303"/>
            <a:ext cx="985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9BE8ADD-4506-4C63-8E2E-202859F67344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 flipV="1">
            <a:off x="2912302" y="3756243"/>
            <a:ext cx="970767" cy="8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6B76F96-8A97-4F23-B227-1CDF883C5669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 flipV="1">
            <a:off x="2912302" y="4559476"/>
            <a:ext cx="970767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1C8E90-6A6B-4450-8FF8-3ECBBA3F5F93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2912302" y="4567303"/>
            <a:ext cx="970767" cy="79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4047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集群的脑裂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1176320" cy="460899"/>
          </a:xfrm>
        </p:spPr>
        <p:txBody>
          <a:bodyPr/>
          <a:lstStyle/>
          <a:p>
            <a:r>
              <a:rPr lang="zh-CN" altLang="en-US"/>
              <a:t>默认情况下，每个节点都是</a:t>
            </a:r>
            <a:r>
              <a:rPr lang="en-US" altLang="zh-CN"/>
              <a:t>master eligible</a:t>
            </a:r>
            <a:r>
              <a:rPr lang="zh-CN" altLang="en-US"/>
              <a:t>节点，因此一旦</a:t>
            </a:r>
            <a:r>
              <a:rPr lang="en-US" altLang="zh-CN"/>
              <a:t>master</a:t>
            </a:r>
            <a:r>
              <a:rPr lang="zh-CN" altLang="en-US"/>
              <a:t>节点宕机，其它候选节点会选举一个成为主节点。当主节点与其他节点网络故障时，可能发生脑裂问题。</a:t>
            </a:r>
            <a:endParaRPr lang="en-US" altLang="zh-CN"/>
          </a:p>
          <a:p>
            <a:r>
              <a:rPr lang="zh-CN" altLang="en-US"/>
              <a:t>为了避免脑裂，需要要求选票超过 </a:t>
            </a:r>
            <a:r>
              <a:rPr lang="en-US" altLang="zh-CN"/>
              <a:t>( eligible</a:t>
            </a:r>
            <a:r>
              <a:rPr lang="zh-CN" altLang="en-US"/>
              <a:t>节点数量 </a:t>
            </a:r>
            <a:r>
              <a:rPr lang="en-US" altLang="zh-CN"/>
              <a:t>+ 1 </a:t>
            </a:r>
            <a:r>
              <a:rPr lang="zh-CN" altLang="en-US"/>
              <a:t>）</a:t>
            </a:r>
            <a:r>
              <a:rPr lang="en-US" altLang="zh-CN"/>
              <a:t>/ 2 </a:t>
            </a:r>
            <a:r>
              <a:rPr lang="zh-CN" altLang="en-US"/>
              <a:t>才能当选为主，因此</a:t>
            </a:r>
            <a:r>
              <a:rPr lang="en-US" altLang="zh-CN"/>
              <a:t>eligible</a:t>
            </a:r>
            <a:r>
              <a:rPr lang="zh-CN" altLang="en-US"/>
              <a:t>节点数量最好是奇数。对应配置项是</a:t>
            </a:r>
            <a:r>
              <a:rPr lang="en-US" altLang="zh-CN"/>
              <a:t>discovery.zen.minimum_master_nodes</a:t>
            </a:r>
            <a:r>
              <a:rPr lang="zh-CN" altLang="en-US"/>
              <a:t>，在</a:t>
            </a:r>
            <a:r>
              <a:rPr lang="en-US" altLang="zh-CN"/>
              <a:t>es7.0</a:t>
            </a:r>
            <a:r>
              <a:rPr lang="zh-CN" altLang="en-US"/>
              <a:t>以后，已经成为默认配置，因此一般不会发生脑裂问题</a:t>
            </a:r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4AFF55FD-C0BB-4D51-82CE-3314209D673A}"/>
              </a:ext>
            </a:extLst>
          </p:cNvPr>
          <p:cNvSpPr/>
          <p:nvPr/>
        </p:nvSpPr>
        <p:spPr>
          <a:xfrm>
            <a:off x="1703539" y="3896475"/>
            <a:ext cx="563672" cy="525212"/>
          </a:xfrm>
          <a:prstGeom prst="star5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9ED5410-4EC4-41A2-922D-9138035D3CA4}"/>
              </a:ext>
            </a:extLst>
          </p:cNvPr>
          <p:cNvSpPr/>
          <p:nvPr/>
        </p:nvSpPr>
        <p:spPr>
          <a:xfrm>
            <a:off x="4927520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36DC3E-7FFB-49C4-ACC7-72F1EFAC7B13}"/>
              </a:ext>
            </a:extLst>
          </p:cNvPr>
          <p:cNvSpPr/>
          <p:nvPr/>
        </p:nvSpPr>
        <p:spPr>
          <a:xfrm>
            <a:off x="1474663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C4D152-EB17-4158-9FB1-EC9DBD98A500}"/>
              </a:ext>
            </a:extLst>
          </p:cNvPr>
          <p:cNvSpPr/>
          <p:nvPr/>
        </p:nvSpPr>
        <p:spPr>
          <a:xfrm>
            <a:off x="8380378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8B180AF2-2D09-43B9-A790-37350D38A686}"/>
              </a:ext>
            </a:extLst>
          </p:cNvPr>
          <p:cNvSpPr/>
          <p:nvPr/>
        </p:nvSpPr>
        <p:spPr>
          <a:xfrm>
            <a:off x="5141083" y="3896475"/>
            <a:ext cx="563672" cy="525212"/>
          </a:xfrm>
          <a:prstGeom prst="star5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4713FF3B-D745-4F9F-8077-EE9419F53B4B}"/>
              </a:ext>
            </a:extLst>
          </p:cNvPr>
          <p:cNvSpPr/>
          <p:nvPr/>
        </p:nvSpPr>
        <p:spPr>
          <a:xfrm>
            <a:off x="8578626" y="3896475"/>
            <a:ext cx="563672" cy="525212"/>
          </a:xfrm>
          <a:prstGeom prst="star5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95FE376-2F64-4DAA-8D45-6114040207D8}"/>
              </a:ext>
            </a:extLst>
          </p:cNvPr>
          <p:cNvCxnSpPr>
            <a:cxnSpLocks/>
          </p:cNvCxnSpPr>
          <p:nvPr/>
        </p:nvCxnSpPr>
        <p:spPr>
          <a:xfrm>
            <a:off x="4346532" y="3429000"/>
            <a:ext cx="0" cy="2846539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EC845B0-006D-458C-AC7E-18561E90C8DC}"/>
              </a:ext>
            </a:extLst>
          </p:cNvPr>
          <p:cNvSpPr txBox="1"/>
          <p:nvPr/>
        </p:nvSpPr>
        <p:spPr>
          <a:xfrm>
            <a:off x="3850242" y="631103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网络阻塞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342F8E74-5627-482E-A23C-3D9C7AE06548}"/>
              </a:ext>
            </a:extLst>
          </p:cNvPr>
          <p:cNvSpPr/>
          <p:nvPr/>
        </p:nvSpPr>
        <p:spPr>
          <a:xfrm>
            <a:off x="8595713" y="3896475"/>
            <a:ext cx="563672" cy="525212"/>
          </a:xfrm>
          <a:prstGeom prst="star5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9E9506-6CD1-4B5F-BA82-665C1642863B}"/>
              </a:ext>
            </a:extLst>
          </p:cNvPr>
          <p:cNvSpPr txBox="1"/>
          <p:nvPr/>
        </p:nvSpPr>
        <p:spPr>
          <a:xfrm>
            <a:off x="3850241" y="631103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网络恢复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06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4" grpId="0"/>
      <p:bldP spid="14" grpId="1"/>
      <p:bldP spid="15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C1585F3-B6BB-4C90-9A20-A5063705E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master eligible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参与集群选主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主节点可以管理集群状态、管理分片信息、处理创建和删除索引库的请求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data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数据的</a:t>
            </a:r>
            <a:r>
              <a:rPr lang="en-US" altLang="zh-CN"/>
              <a:t>CRUD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coordinator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路由请求到其它节点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合并查询到的结果，返回给用户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50409C-FE0C-4357-A5CA-C7E6BB36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集群节点职责</a:t>
            </a:r>
          </a:p>
        </p:txBody>
      </p:sp>
    </p:spTree>
    <p:extLst>
      <p:ext uri="{BB962C8B-B14F-4D97-AF65-F5344CB8AC3E}">
        <p14:creationId xmlns:p14="http://schemas.microsoft.com/office/powerpoint/2010/main" val="401465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集群的分布式存储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zh-CN" altLang="en-US"/>
              <a:t>当新增文档时，应该保存到不同分片，保证数据均衡，那么</a:t>
            </a:r>
            <a:r>
              <a:rPr lang="en-US" altLang="zh-CN"/>
              <a:t>coordinating node</a:t>
            </a:r>
            <a:r>
              <a:rPr lang="zh-CN" altLang="en-US"/>
              <a:t>如何确定数据该存储到哪个分片呢？</a:t>
            </a:r>
            <a:endParaRPr lang="en-US" altLang="zh-CN"/>
          </a:p>
          <a:p>
            <a:r>
              <a:rPr lang="en-US" altLang="zh-CN"/>
              <a:t>elasticsearch</a:t>
            </a:r>
            <a:r>
              <a:rPr lang="zh-CN" altLang="en-US"/>
              <a:t>会通过</a:t>
            </a:r>
            <a:r>
              <a:rPr lang="en-US" altLang="zh-CN"/>
              <a:t>hash</a:t>
            </a:r>
            <a:r>
              <a:rPr lang="zh-CN" altLang="en-US"/>
              <a:t>算法来计算文档应该存储到哪个分片：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说明：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_routing</a:t>
            </a:r>
            <a:r>
              <a:rPr lang="zh-CN" altLang="en-US"/>
              <a:t>默认是文档的</a:t>
            </a:r>
            <a:r>
              <a:rPr lang="en-US" altLang="zh-CN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算法与分片数量有关，因此索引库一旦创建，分片数量不能修改！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8ED91A-91F6-42D7-A6DA-F119E43A7E80}"/>
              </a:ext>
            </a:extLst>
          </p:cNvPr>
          <p:cNvSpPr/>
          <p:nvPr/>
        </p:nvSpPr>
        <p:spPr>
          <a:xfrm>
            <a:off x="2505205" y="2617940"/>
            <a:ext cx="6125228" cy="688931"/>
          </a:xfrm>
          <a:prstGeom prst="roundRect">
            <a:avLst/>
          </a:prstGeom>
          <a:gradFill flip="none" rotWithShape="1">
            <a:gsLst>
              <a:gs pos="0">
                <a:srgbClr val="828282"/>
              </a:gs>
              <a:gs pos="70000">
                <a:srgbClr val="595959"/>
              </a:gs>
            </a:gsLst>
            <a:lin ang="5400000" scaled="1"/>
            <a:tileRect/>
          </a:gradFill>
          <a:ln>
            <a:solidFill>
              <a:srgbClr val="59595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shard = hash(_routing) % number_of_shards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集群的分布式存储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zh-CN" altLang="en-US"/>
              <a:t>新增文档流程：</a:t>
            </a:r>
            <a:endParaRPr lang="en-US" altLang="zh-CN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A1AC0F-4845-4087-A38E-22CCF18C5B6F}"/>
              </a:ext>
            </a:extLst>
          </p:cNvPr>
          <p:cNvSpPr/>
          <p:nvPr/>
        </p:nvSpPr>
        <p:spPr>
          <a:xfrm>
            <a:off x="2292836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80B450E-7F65-431B-BCF6-D84953C93AE1}"/>
              </a:ext>
            </a:extLst>
          </p:cNvPr>
          <p:cNvSpPr/>
          <p:nvPr/>
        </p:nvSpPr>
        <p:spPr>
          <a:xfrm>
            <a:off x="2367417" y="4233795"/>
            <a:ext cx="338203" cy="325677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D93745-8B5F-450D-A486-866B8B891319}"/>
              </a:ext>
            </a:extLst>
          </p:cNvPr>
          <p:cNvSpPr/>
          <p:nvPr/>
        </p:nvSpPr>
        <p:spPr>
          <a:xfrm>
            <a:off x="2536518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P-0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041E0F-494E-4157-A4A0-523891BF739C}"/>
              </a:ext>
            </a:extLst>
          </p:cNvPr>
          <p:cNvSpPr/>
          <p:nvPr/>
        </p:nvSpPr>
        <p:spPr>
          <a:xfrm>
            <a:off x="3538216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R-1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F1FBB80-AE2F-49B5-B107-AD86A20ECAC8}"/>
              </a:ext>
            </a:extLst>
          </p:cNvPr>
          <p:cNvSpPr/>
          <p:nvPr/>
        </p:nvSpPr>
        <p:spPr>
          <a:xfrm>
            <a:off x="5620777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541DFB-1E16-401F-A149-35D827202D9C}"/>
              </a:ext>
            </a:extLst>
          </p:cNvPr>
          <p:cNvSpPr/>
          <p:nvPr/>
        </p:nvSpPr>
        <p:spPr>
          <a:xfrm>
            <a:off x="5864459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P-1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F05EEBA-C13D-4CE9-AA2A-A03B74EE9C59}"/>
              </a:ext>
            </a:extLst>
          </p:cNvPr>
          <p:cNvSpPr/>
          <p:nvPr/>
        </p:nvSpPr>
        <p:spPr>
          <a:xfrm>
            <a:off x="6866157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R-2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15C07D5-9D9A-4BEC-A2BA-C0A0EDAA49AC}"/>
              </a:ext>
            </a:extLst>
          </p:cNvPr>
          <p:cNvSpPr/>
          <p:nvPr/>
        </p:nvSpPr>
        <p:spPr>
          <a:xfrm>
            <a:off x="8948718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18A7DA1-2D4B-4F4D-B54F-DC95C8185953}"/>
              </a:ext>
            </a:extLst>
          </p:cNvPr>
          <p:cNvSpPr/>
          <p:nvPr/>
        </p:nvSpPr>
        <p:spPr>
          <a:xfrm>
            <a:off x="9192400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P-2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8A3D6D9-9697-421A-BC2E-CEAFC6851D5C}"/>
              </a:ext>
            </a:extLst>
          </p:cNvPr>
          <p:cNvSpPr/>
          <p:nvPr/>
        </p:nvSpPr>
        <p:spPr>
          <a:xfrm>
            <a:off x="10194098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R-0</a:t>
            </a:r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3EFA288-E361-489D-8E30-8B77BB257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06" y="2407610"/>
            <a:ext cx="292633" cy="42066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D894F8F-099D-4C7F-A1C5-94483A103DF6}"/>
              </a:ext>
            </a:extLst>
          </p:cNvPr>
          <p:cNvSpPr txBox="1"/>
          <p:nvPr/>
        </p:nvSpPr>
        <p:spPr>
          <a:xfrm>
            <a:off x="1662886" y="2232816"/>
            <a:ext cx="187533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新增文档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 = 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4F170AF-C3E1-496B-8B28-3E3AB293620F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082539" y="2617940"/>
            <a:ext cx="2311820" cy="1417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E1D0487-4CD0-4E5D-A92F-8610335A47C3}"/>
              </a:ext>
            </a:extLst>
          </p:cNvPr>
          <p:cNvSpPr txBox="1"/>
          <p:nvPr/>
        </p:nvSpPr>
        <p:spPr>
          <a:xfrm>
            <a:off x="1420185" y="3517036"/>
            <a:ext cx="192719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2.hash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运算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，得到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FADECF4-836F-4C8F-8C82-6466B7F98588}"/>
              </a:ext>
            </a:extLst>
          </p:cNvPr>
          <p:cNvCxnSpPr>
            <a:stCxn id="7" idx="3"/>
            <a:endCxn id="14" idx="0"/>
          </p:cNvCxnSpPr>
          <p:nvPr/>
        </p:nvCxnSpPr>
        <p:spPr>
          <a:xfrm flipV="1">
            <a:off x="4495882" y="4035144"/>
            <a:ext cx="5554359" cy="1019989"/>
          </a:xfrm>
          <a:prstGeom prst="bentConnector4">
            <a:avLst>
              <a:gd name="adj1" fmla="val 13022"/>
              <a:gd name="adj2" fmla="val 142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17BB9BF-0EAB-4D12-AF87-7EA027118C70}"/>
              </a:ext>
            </a:extLst>
          </p:cNvPr>
          <p:cNvSpPr txBox="1"/>
          <p:nvPr/>
        </p:nvSpPr>
        <p:spPr>
          <a:xfrm>
            <a:off x="6866157" y="3036748"/>
            <a:ext cx="172340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路由到对应分片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PrimaryShard2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6640B16-1442-4151-9B51-48DD150F7637}"/>
              </a:ext>
            </a:extLst>
          </p:cNvPr>
          <p:cNvSpPr txBox="1"/>
          <p:nvPr/>
        </p:nvSpPr>
        <p:spPr>
          <a:xfrm>
            <a:off x="10551090" y="4302906"/>
            <a:ext cx="116492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保存文档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E440BF3-C34B-4E31-8E30-642EE7AF3273}"/>
              </a:ext>
            </a:extLst>
          </p:cNvPr>
          <p:cNvSpPr txBox="1"/>
          <p:nvPr/>
        </p:nvSpPr>
        <p:spPr>
          <a:xfrm>
            <a:off x="7979394" y="4352425"/>
            <a:ext cx="872053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同步给副本分片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3552172-7FE8-468C-A893-3AF0829277E4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7580141" y="5216647"/>
            <a:ext cx="1612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3F34EA3-A044-44CA-864E-09B9CE006935}"/>
              </a:ext>
            </a:extLst>
          </p:cNvPr>
          <p:cNvCxnSpPr>
            <a:stCxn id="14" idx="2"/>
            <a:endCxn id="7" idx="2"/>
          </p:cNvCxnSpPr>
          <p:nvPr/>
        </p:nvCxnSpPr>
        <p:spPr>
          <a:xfrm rot="5400000">
            <a:off x="6722300" y="2747181"/>
            <a:ext cx="12700" cy="6655882"/>
          </a:xfrm>
          <a:prstGeom prst="bentConnector3">
            <a:avLst>
              <a:gd name="adj1" fmla="val 3279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A06F864-FC8D-4E91-AE88-2D953C976A88}"/>
              </a:ext>
            </a:extLst>
          </p:cNvPr>
          <p:cNvCxnSpPr>
            <a:stCxn id="11" idx="2"/>
            <a:endCxn id="7" idx="2"/>
          </p:cNvCxnSpPr>
          <p:nvPr/>
        </p:nvCxnSpPr>
        <p:spPr>
          <a:xfrm rot="5400000">
            <a:off x="5058330" y="4411152"/>
            <a:ext cx="12700" cy="3327941"/>
          </a:xfrm>
          <a:prstGeom prst="bentConnector3">
            <a:avLst>
              <a:gd name="adj1" fmla="val 2194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4724ED2-7F53-4DC0-AC39-20DBF453433C}"/>
              </a:ext>
            </a:extLst>
          </p:cNvPr>
          <p:cNvSpPr txBox="1"/>
          <p:nvPr/>
        </p:nvSpPr>
        <p:spPr>
          <a:xfrm>
            <a:off x="3915699" y="6406974"/>
            <a:ext cx="3571623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coordinating node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5CCA61A-6817-4D7C-B533-58516872F454}"/>
              </a:ext>
            </a:extLst>
          </p:cNvPr>
          <p:cNvCxnSpPr>
            <a:stCxn id="7" idx="1"/>
            <a:endCxn id="19" idx="2"/>
          </p:cNvCxnSpPr>
          <p:nvPr/>
        </p:nvCxnSpPr>
        <p:spPr>
          <a:xfrm rot="10800000">
            <a:off x="936224" y="2828271"/>
            <a:ext cx="1356613" cy="2226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280D0EA-B201-4909-A422-B48E39414EDA}"/>
              </a:ext>
            </a:extLst>
          </p:cNvPr>
          <p:cNvSpPr txBox="1"/>
          <p:nvPr/>
        </p:nvSpPr>
        <p:spPr>
          <a:xfrm>
            <a:off x="459841" y="4405583"/>
            <a:ext cx="1130597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9652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2" grpId="0" animBg="1"/>
      <p:bldP spid="33" grpId="0" animBg="1"/>
      <p:bldP spid="34" grpId="0" animBg="1"/>
      <p:bldP spid="43" grpId="0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的查询分成两个阶段：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scatter phase</a:t>
            </a:r>
            <a:r>
              <a:rPr lang="zh-CN" altLang="en-US"/>
              <a:t>：分散阶段，</a:t>
            </a:r>
            <a:r>
              <a:rPr lang="en-US" altLang="zh-CN"/>
              <a:t>coordinating node</a:t>
            </a:r>
            <a:r>
              <a:rPr lang="zh-CN" altLang="en-US"/>
              <a:t>会把请求分发到每一个分片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gather phase</a:t>
            </a:r>
            <a:r>
              <a:rPr lang="zh-CN" altLang="en-US"/>
              <a:t>：聚集阶段，</a:t>
            </a:r>
            <a:r>
              <a:rPr lang="en-US" altLang="zh-CN"/>
              <a:t>coordinating node</a:t>
            </a:r>
            <a:r>
              <a:rPr lang="zh-CN" altLang="en-US"/>
              <a:t>汇总</a:t>
            </a:r>
            <a:r>
              <a:rPr lang="en-US" altLang="zh-CN"/>
              <a:t>data node</a:t>
            </a:r>
            <a:r>
              <a:rPr lang="zh-CN" altLang="en-US"/>
              <a:t>的搜索结果，并处理为最终结果集返回给用户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4588C68-44E8-4E43-BCC6-B161DE7B4B99}"/>
              </a:ext>
            </a:extLst>
          </p:cNvPr>
          <p:cNvSpPr/>
          <p:nvPr/>
        </p:nvSpPr>
        <p:spPr>
          <a:xfrm>
            <a:off x="3965975" y="4972695"/>
            <a:ext cx="1464543" cy="1324059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node1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ADE63302-11B6-462B-857A-D10538E88A1B}"/>
              </a:ext>
            </a:extLst>
          </p:cNvPr>
          <p:cNvSpPr/>
          <p:nvPr/>
        </p:nvSpPr>
        <p:spPr>
          <a:xfrm>
            <a:off x="4087816" y="4997446"/>
            <a:ext cx="272823" cy="262718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5CE95F0-F285-4DCD-BACD-51D7150935CB}"/>
              </a:ext>
            </a:extLst>
          </p:cNvPr>
          <p:cNvSpPr/>
          <p:nvPr/>
        </p:nvSpPr>
        <p:spPr>
          <a:xfrm>
            <a:off x="4075290" y="5347221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P-0</a:t>
            </a:r>
            <a:endParaRPr lang="zh-CN" altLang="en-US" sz="1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68EE8F-B3D1-4996-838D-751A41450A6C}"/>
              </a:ext>
            </a:extLst>
          </p:cNvPr>
          <p:cNvSpPr/>
          <p:nvPr/>
        </p:nvSpPr>
        <p:spPr>
          <a:xfrm>
            <a:off x="4732718" y="5347221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R-1</a:t>
            </a:r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D8F00DD-77A8-406F-A4EB-2A2BE77F7A43}"/>
              </a:ext>
            </a:extLst>
          </p:cNvPr>
          <p:cNvSpPr/>
          <p:nvPr/>
        </p:nvSpPr>
        <p:spPr>
          <a:xfrm>
            <a:off x="5734416" y="4972695"/>
            <a:ext cx="1429901" cy="1324060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node2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7C1969-B62A-460E-9BA3-5F2CBE696E88}"/>
              </a:ext>
            </a:extLst>
          </p:cNvPr>
          <p:cNvSpPr/>
          <p:nvPr/>
        </p:nvSpPr>
        <p:spPr>
          <a:xfrm>
            <a:off x="5832834" y="5311798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P-1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FC9C6E4-6F50-4755-A630-9778B2894D7A}"/>
              </a:ext>
            </a:extLst>
          </p:cNvPr>
          <p:cNvSpPr/>
          <p:nvPr/>
        </p:nvSpPr>
        <p:spPr>
          <a:xfrm>
            <a:off x="6489939" y="5311798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R-2</a:t>
            </a:r>
            <a:endParaRPr lang="zh-CN" altLang="en-US" sz="14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5FE2186-5244-46C0-B92C-AB4F7FA4A27F}"/>
              </a:ext>
            </a:extLst>
          </p:cNvPr>
          <p:cNvSpPr/>
          <p:nvPr/>
        </p:nvSpPr>
        <p:spPr>
          <a:xfrm>
            <a:off x="7470025" y="4972695"/>
            <a:ext cx="1464543" cy="135613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node3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2E6591-A342-4430-9924-88352F981F8C}"/>
              </a:ext>
            </a:extLst>
          </p:cNvPr>
          <p:cNvSpPr/>
          <p:nvPr/>
        </p:nvSpPr>
        <p:spPr>
          <a:xfrm>
            <a:off x="7596570" y="5311798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P-2</a:t>
            </a:r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C238530-3869-421C-8E8F-F9986D5F7076}"/>
              </a:ext>
            </a:extLst>
          </p:cNvPr>
          <p:cNvSpPr/>
          <p:nvPr/>
        </p:nvSpPr>
        <p:spPr>
          <a:xfrm>
            <a:off x="8262873" y="5311798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R-0</a:t>
            </a:r>
            <a:endParaRPr lang="zh-CN" altLang="en-US" sz="1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70B568-AD41-4EC1-A5E6-10EE80BB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73" y="3346808"/>
            <a:ext cx="292633" cy="42066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34FAF0C-7550-4309-9C5F-71A003D6E991}"/>
              </a:ext>
            </a:extLst>
          </p:cNvPr>
          <p:cNvSpPr/>
          <p:nvPr/>
        </p:nvSpPr>
        <p:spPr>
          <a:xfrm>
            <a:off x="5587503" y="3230360"/>
            <a:ext cx="1642581" cy="653557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coordinating</a:t>
            </a:r>
          </a:p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</a:t>
            </a:r>
            <a:endParaRPr lang="zh-CN" altLang="en-US" sz="1400">
              <a:solidFill>
                <a:srgbClr val="0070C0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3449617-F518-48FD-8879-E73EC11308AE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>
            <a:off x="4221606" y="3557138"/>
            <a:ext cx="1365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7B966478-4326-43B2-A94A-922DBCFC706E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 rot="16200000" flipH="1">
            <a:off x="6765883" y="3526827"/>
            <a:ext cx="1427881" cy="21420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C24F857D-C335-48C8-BB91-92123E74193C}"/>
              </a:ext>
            </a:extLst>
          </p:cNvPr>
          <p:cNvCxnSpPr>
            <a:stCxn id="29" idx="2"/>
            <a:endCxn id="8" idx="0"/>
          </p:cNvCxnSpPr>
          <p:nvPr/>
        </p:nvCxnSpPr>
        <p:spPr>
          <a:xfrm rot="5400000">
            <a:off x="4983094" y="3921521"/>
            <a:ext cx="1463304" cy="1388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EB06351-CC21-46DF-A9B0-495372E96AAB}"/>
              </a:ext>
            </a:extLst>
          </p:cNvPr>
          <p:cNvCxnSpPr>
            <a:stCxn id="29" idx="2"/>
            <a:endCxn id="11" idx="0"/>
          </p:cNvCxnSpPr>
          <p:nvPr/>
        </p:nvCxnSpPr>
        <p:spPr>
          <a:xfrm>
            <a:off x="6408794" y="3883917"/>
            <a:ext cx="369125" cy="142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57557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33FD18-2C71-43A5-B38F-8668A77D7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分布式新增如何确定分片？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coordinating node</a:t>
            </a:r>
            <a:r>
              <a:rPr lang="zh-CN" altLang="en-US" sz="1600"/>
              <a:t>根据</a:t>
            </a:r>
            <a:r>
              <a:rPr lang="en-US" altLang="zh-CN" sz="1600"/>
              <a:t>id</a:t>
            </a:r>
            <a:r>
              <a:rPr lang="zh-CN" altLang="en-US" sz="1600"/>
              <a:t>做</a:t>
            </a:r>
            <a:r>
              <a:rPr lang="en-US" altLang="zh-CN" sz="1600"/>
              <a:t>hash</a:t>
            </a:r>
            <a:r>
              <a:rPr lang="zh-CN" altLang="en-US" sz="1600"/>
              <a:t>运算，得到结果对</a:t>
            </a:r>
            <a:r>
              <a:rPr lang="en-US" altLang="zh-CN" sz="1600"/>
              <a:t>shard</a:t>
            </a:r>
            <a:r>
              <a:rPr lang="zh-CN" altLang="en-US" sz="1600"/>
              <a:t>数量取余，余数就是对应的分片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分布式查询的两个阶段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分散阶段：</a:t>
            </a:r>
            <a:r>
              <a:rPr lang="en-US" altLang="zh-CN" sz="1600"/>
              <a:t> coordinating node</a:t>
            </a:r>
            <a:r>
              <a:rPr lang="zh-CN" altLang="en-US" sz="1600"/>
              <a:t>将查询请求分发给不同分片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收集阶段：将查询结果汇总到</a:t>
            </a:r>
            <a:r>
              <a:rPr lang="en-US" altLang="zh-CN" sz="1600"/>
              <a:t>coordinating node </a:t>
            </a:r>
            <a:r>
              <a:rPr lang="zh-CN" altLang="en-US" sz="1600"/>
              <a:t>，整理并返回给用户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3B30A3-C254-4056-B46C-140F3C40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243704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43257E4-38A0-48FC-B4BC-5ECD44D31554}"/>
              </a:ext>
            </a:extLst>
          </p:cNvPr>
          <p:cNvSpPr/>
          <p:nvPr/>
        </p:nvSpPr>
        <p:spPr>
          <a:xfrm>
            <a:off x="1666536" y="3449156"/>
            <a:ext cx="2203046" cy="2039978"/>
          </a:xfrm>
          <a:prstGeom prst="roundRect">
            <a:avLst>
              <a:gd name="adj" fmla="val 13545"/>
            </a:avLst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集群的故障转移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集群的</a:t>
            </a:r>
            <a:r>
              <a:rPr lang="en-US" altLang="zh-CN"/>
              <a:t>master</a:t>
            </a:r>
            <a:r>
              <a:rPr lang="zh-CN" altLang="en-US"/>
              <a:t>节点会监控集群中的节点状态，如果发现有节点宕机，会立即将宕机节点的分片数据迁移到其它节点，确保数据安全，这个叫做故障转移。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1EB8B7-F1CF-4A48-B7A3-B4AFAB4C5891}"/>
              </a:ext>
            </a:extLst>
          </p:cNvPr>
          <p:cNvSpPr/>
          <p:nvPr/>
        </p:nvSpPr>
        <p:spPr>
          <a:xfrm>
            <a:off x="1666536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92A5C44C-5ADA-423B-AB93-93844F36BC6C}"/>
              </a:ext>
            </a:extLst>
          </p:cNvPr>
          <p:cNvSpPr/>
          <p:nvPr/>
        </p:nvSpPr>
        <p:spPr>
          <a:xfrm>
            <a:off x="1741117" y="3645073"/>
            <a:ext cx="338203" cy="325677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41B247-0369-4185-B4F5-69B0631C01A9}"/>
              </a:ext>
            </a:extLst>
          </p:cNvPr>
          <p:cNvSpPr/>
          <p:nvPr/>
        </p:nvSpPr>
        <p:spPr>
          <a:xfrm>
            <a:off x="1910218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P-0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A56F664-EFBA-4EC5-9F51-38D9B878C51A}"/>
              </a:ext>
            </a:extLst>
          </p:cNvPr>
          <p:cNvSpPr/>
          <p:nvPr/>
        </p:nvSpPr>
        <p:spPr>
          <a:xfrm>
            <a:off x="2911916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R-1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90D4EF-C300-4CB3-8F35-BFEA2BBE537D}"/>
              </a:ext>
            </a:extLst>
          </p:cNvPr>
          <p:cNvSpPr/>
          <p:nvPr/>
        </p:nvSpPr>
        <p:spPr>
          <a:xfrm>
            <a:off x="4994477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A243487-B46C-470F-AC68-57432F75378D}"/>
              </a:ext>
            </a:extLst>
          </p:cNvPr>
          <p:cNvSpPr/>
          <p:nvPr/>
        </p:nvSpPr>
        <p:spPr>
          <a:xfrm>
            <a:off x="5238159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P-1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72BEAF9-D46A-4118-8FDB-F7F0B1443975}"/>
              </a:ext>
            </a:extLst>
          </p:cNvPr>
          <p:cNvSpPr/>
          <p:nvPr/>
        </p:nvSpPr>
        <p:spPr>
          <a:xfrm>
            <a:off x="6239857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R-2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79A8607-1949-42BD-B738-55503324AC63}"/>
              </a:ext>
            </a:extLst>
          </p:cNvPr>
          <p:cNvSpPr/>
          <p:nvPr/>
        </p:nvSpPr>
        <p:spPr>
          <a:xfrm>
            <a:off x="8322418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6FACA4B-DD06-46FF-A94F-401CF6529F7F}"/>
              </a:ext>
            </a:extLst>
          </p:cNvPr>
          <p:cNvSpPr/>
          <p:nvPr/>
        </p:nvSpPr>
        <p:spPr>
          <a:xfrm>
            <a:off x="8566100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P-2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038BF87-E99C-4E6E-B095-A41FDD1E0948}"/>
              </a:ext>
            </a:extLst>
          </p:cNvPr>
          <p:cNvSpPr/>
          <p:nvPr/>
        </p:nvSpPr>
        <p:spPr>
          <a:xfrm>
            <a:off x="9567798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R-0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4771871-9FF8-4FB5-80D8-B05426869B5C}"/>
              </a:ext>
            </a:extLst>
          </p:cNvPr>
          <p:cNvSpPr/>
          <p:nvPr/>
        </p:nvSpPr>
        <p:spPr>
          <a:xfrm>
            <a:off x="1903570" y="4286988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P-0</a:t>
            </a:r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B41FC52-177D-43C2-B15A-52E85603D63A}"/>
              </a:ext>
            </a:extLst>
          </p:cNvPr>
          <p:cNvSpPr/>
          <p:nvPr/>
        </p:nvSpPr>
        <p:spPr>
          <a:xfrm>
            <a:off x="2905268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57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27305 -0.001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3164 -0.1104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51015 -0.1122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9" grpId="0" animBg="1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0665BE-BA4F-4183-AADC-475C6F698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什么是聚合？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聚合是对文档数据的统计、分析、计算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聚合的常见种类有哪些？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Bucket</a:t>
            </a:r>
            <a:r>
              <a:rPr lang="zh-CN" altLang="en-US" sz="1600" dirty="0"/>
              <a:t>：对文档数据分组，并统计每组数量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Metric</a:t>
            </a:r>
            <a:r>
              <a:rPr lang="zh-CN" altLang="en-US" sz="1600" dirty="0"/>
              <a:t>：对文档数据做计算，例如</a:t>
            </a:r>
            <a:r>
              <a:rPr lang="en-US" altLang="zh-CN" sz="1600" dirty="0"/>
              <a:t>avg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Pipeline</a:t>
            </a:r>
            <a:r>
              <a:rPr lang="zh-CN" altLang="en-US" sz="1600" dirty="0"/>
              <a:t>：基于其它聚合结果再做聚合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参与聚合的字段类型必须是：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keyword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数值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日期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布尔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C82CB6-5B66-4590-BE9E-EAD9716C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</a:t>
            </a:r>
            <a:r>
              <a:rPr lang="zh-CN" altLang="en-US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1537579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33FD18-2C71-43A5-B38F-8668A77D7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故障转移：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master</a:t>
            </a:r>
            <a:r>
              <a:rPr lang="zh-CN" altLang="en-US" sz="1600"/>
              <a:t>宕机后，</a:t>
            </a:r>
            <a:r>
              <a:rPr lang="en-US" altLang="zh-CN" sz="1600"/>
              <a:t>EligibleMaster</a:t>
            </a:r>
            <a:r>
              <a:rPr lang="zh-CN" altLang="en-US" sz="1600"/>
              <a:t>选举为新的主节点。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master</a:t>
            </a:r>
            <a:r>
              <a:rPr lang="zh-CN" altLang="en-US" sz="1600"/>
              <a:t>节点监控分片、节点状态，将故障节点上的分片转移到正常节点，确保数据安全。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3B30A3-C254-4056-B46C-140F3C40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800641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实现</a:t>
            </a:r>
            <a:r>
              <a:rPr lang="en-US" altLang="zh-CN"/>
              <a:t>Bucket</a:t>
            </a:r>
            <a:r>
              <a:rPr lang="zh-CN" altLang="en-US"/>
              <a:t>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现在，我们要统计所有数据中的酒店品牌有几种，此时可以根据酒店品牌的名称做聚合。</a:t>
            </a:r>
            <a:endParaRPr lang="en-US" altLang="zh-CN"/>
          </a:p>
          <a:p>
            <a:r>
              <a:rPr lang="zh-CN" altLang="en-US"/>
              <a:t>类型为</a:t>
            </a:r>
            <a:r>
              <a:rPr lang="en-US" altLang="zh-CN"/>
              <a:t>term</a:t>
            </a:r>
            <a:r>
              <a:rPr lang="zh-CN" altLang="en-US"/>
              <a:t>类型，</a:t>
            </a:r>
            <a:r>
              <a:rPr lang="en-US" altLang="zh-CN"/>
              <a:t>DSL</a:t>
            </a:r>
            <a:r>
              <a:rPr lang="zh-CN" altLang="en-US"/>
              <a:t>示例：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57EA1-5932-450B-8454-E55A39FFFA25}"/>
              </a:ext>
            </a:extLst>
          </p:cNvPr>
          <p:cNvSpPr txBox="1"/>
          <p:nvPr/>
        </p:nvSpPr>
        <p:spPr>
          <a:xfrm>
            <a:off x="782320" y="2586366"/>
            <a:ext cx="7262085" cy="3617529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，结果中不包含文档，只包含聚合结果</a:t>
            </a:r>
            <a:endParaRPr lang="zh-CN" altLang="en-US" sz="16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6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aggs</a:t>
            </a:r>
            <a:r>
              <a:rPr lang="en-US" altLang="zh-CN" sz="16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定义聚合</a:t>
            </a:r>
            <a:endParaRPr lang="zh-CN" altLang="en-US" sz="16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6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6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brandAgg</a:t>
            </a:r>
            <a:r>
              <a:rPr lang="en-US" altLang="zh-CN" sz="16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给聚合起个名字</a:t>
            </a:r>
            <a:endParaRPr lang="zh-CN" altLang="en-US" sz="16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聚合的类型，按照品牌值聚合，所以选择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term</a:t>
            </a:r>
            <a:endParaRPr lang="en-US" altLang="zh-CN" sz="16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参与聚合的字段</a:t>
            </a:r>
            <a:endParaRPr lang="zh-CN" altLang="en-US" sz="16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希望获取的聚合结果数量</a:t>
            </a:r>
            <a:endParaRPr lang="zh-CN" altLang="en-US" sz="16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48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Bucket</a:t>
            </a:r>
            <a:r>
              <a:rPr lang="zh-CN" altLang="en-US"/>
              <a:t>聚合</a:t>
            </a:r>
            <a:r>
              <a:rPr lang="en-US" altLang="zh-CN"/>
              <a:t>-</a:t>
            </a:r>
            <a:r>
              <a:rPr lang="zh-CN" altLang="en-US"/>
              <a:t>聚合结果排序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默认情况下，</a:t>
            </a:r>
            <a:r>
              <a:rPr lang="en-US" altLang="zh-CN"/>
              <a:t>Bucket</a:t>
            </a:r>
            <a:r>
              <a:rPr lang="zh-CN" altLang="en-US"/>
              <a:t>聚合会统计</a:t>
            </a:r>
            <a:r>
              <a:rPr lang="en-US" altLang="zh-CN"/>
              <a:t>Bucket</a:t>
            </a:r>
            <a:r>
              <a:rPr lang="zh-CN" altLang="en-US"/>
              <a:t>内的文档数量，记为</a:t>
            </a:r>
            <a:r>
              <a:rPr lang="en-US" altLang="zh-CN"/>
              <a:t>_count</a:t>
            </a:r>
            <a:r>
              <a:rPr lang="zh-CN" altLang="en-US"/>
              <a:t>，并且按照</a:t>
            </a:r>
            <a:r>
              <a:rPr lang="en-US" altLang="zh-CN"/>
              <a:t>_count</a:t>
            </a:r>
            <a:r>
              <a:rPr lang="zh-CN" altLang="en-US"/>
              <a:t>降序排序。</a:t>
            </a:r>
            <a:endParaRPr lang="en-US" altLang="zh-CN"/>
          </a:p>
          <a:p>
            <a:r>
              <a:rPr lang="zh-CN" altLang="en-US"/>
              <a:t>我们可以修改结果排序方式：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57EA1-5932-450B-8454-E55A39FFFA25}"/>
              </a:ext>
            </a:extLst>
          </p:cNvPr>
          <p:cNvSpPr txBox="1"/>
          <p:nvPr/>
        </p:nvSpPr>
        <p:spPr>
          <a:xfrm>
            <a:off x="782320" y="2635154"/>
            <a:ext cx="7262085" cy="378565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"order"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"_count"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 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>
                <a:solidFill>
                  <a:srgbClr val="008000"/>
                </a:solidFill>
                <a:latin typeface="Source code pro" panose="020B0509030403020204" pitchFamily="49" charset="0"/>
              </a:rPr>
              <a:t>按照</a:t>
            </a:r>
            <a:r>
              <a:rPr lang="en-US" altLang="zh-CN" sz="1600">
                <a:solidFill>
                  <a:srgbClr val="008000"/>
                </a:solidFill>
                <a:latin typeface="Source code pro" panose="020B0509030403020204" pitchFamily="49" charset="0"/>
              </a:rPr>
              <a:t>_count</a:t>
            </a:r>
            <a:r>
              <a:rPr lang="zh-CN" altLang="en-US" sz="1600">
                <a:solidFill>
                  <a:srgbClr val="008000"/>
                </a:solidFill>
                <a:latin typeface="Source code pro" panose="020B0509030403020204" pitchFamily="49" charset="0"/>
              </a:rPr>
              <a:t>升序排列</a:t>
            </a:r>
            <a:endParaRPr lang="en-US" altLang="zh-CN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},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endParaRPr lang="en-US" altLang="zh-CN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4344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Bucket</a:t>
            </a:r>
            <a:r>
              <a:rPr lang="zh-CN" altLang="en-US"/>
              <a:t>聚合</a:t>
            </a:r>
            <a:r>
              <a:rPr lang="en-US" altLang="zh-CN"/>
              <a:t>-</a:t>
            </a:r>
            <a:r>
              <a:rPr lang="zh-CN" altLang="en-US"/>
              <a:t>限定聚合范围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默认情况下，</a:t>
            </a:r>
            <a:r>
              <a:rPr lang="en-US" altLang="zh-CN"/>
              <a:t>Bucket</a:t>
            </a:r>
            <a:r>
              <a:rPr lang="zh-CN" altLang="en-US"/>
              <a:t>聚合是对索引库的所有文档做聚合，我们可以限定要聚合的文档范围，只要添加</a:t>
            </a:r>
            <a:r>
              <a:rPr lang="en-US" altLang="zh-CN"/>
              <a:t>query</a:t>
            </a:r>
            <a:r>
              <a:rPr lang="zh-CN" altLang="en-US"/>
              <a:t>条件即可：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57EA1-5932-450B-8454-E55A39FFFA25}"/>
              </a:ext>
            </a:extLst>
          </p:cNvPr>
          <p:cNvSpPr txBox="1"/>
          <p:nvPr/>
        </p:nvSpPr>
        <p:spPr>
          <a:xfrm>
            <a:off x="782320" y="2218465"/>
            <a:ext cx="6266662" cy="418576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200 </a:t>
            </a:r>
            <a:r>
              <a:rPr lang="en-US" altLang="zh-CN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只对</a:t>
            </a:r>
            <a:r>
              <a:rPr lang="en-US" altLang="zh-CN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元以下的</a:t>
            </a:r>
            <a:r>
              <a:rPr lang="zh-CN" altLang="en-US" sz="1400">
                <a:solidFill>
                  <a:srgbClr val="00B050"/>
                </a:solidFill>
                <a:latin typeface="Source code pro" panose="020B0509030403020204" pitchFamily="49" charset="0"/>
              </a:rPr>
              <a:t>文档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聚合</a:t>
            </a:r>
            <a:endParaRPr lang="en-US" altLang="zh-CN" sz="1400" b="0">
              <a:solidFill>
                <a:srgbClr val="00B05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 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"brandAgg"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2045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261660-1C0A-4C75-9B7A-B2ED2D05D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aggs</a:t>
            </a:r>
            <a:r>
              <a:rPr lang="zh-CN" altLang="en-US"/>
              <a:t>代表聚合，与</a:t>
            </a:r>
            <a:r>
              <a:rPr lang="en-US" altLang="zh-CN"/>
              <a:t>query</a:t>
            </a:r>
            <a:r>
              <a:rPr lang="zh-CN" altLang="en-US"/>
              <a:t>同级，此时</a:t>
            </a:r>
            <a:r>
              <a:rPr lang="en-US" altLang="zh-CN"/>
              <a:t>query</a:t>
            </a:r>
            <a:r>
              <a:rPr lang="zh-CN" altLang="en-US"/>
              <a:t>的作用是？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限定聚合的的文档范围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聚合必须的三要素：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聚合名称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聚合类型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聚合字段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聚合可配置属性有：</a:t>
            </a:r>
            <a:endParaRPr lang="en-US" altLang="zh-CN" b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size</a:t>
            </a:r>
            <a:r>
              <a:rPr lang="zh-CN" altLang="en-US" sz="1600"/>
              <a:t>：指定聚合结果数量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order</a:t>
            </a:r>
            <a:r>
              <a:rPr lang="zh-CN" altLang="en-US" sz="1600"/>
              <a:t>：指定聚合结果排序方式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field</a:t>
            </a:r>
            <a:r>
              <a:rPr lang="zh-CN" altLang="en-US" sz="1600"/>
              <a:t>：指定聚合字段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34D72B-EC85-440E-A8F4-307602AB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实现</a:t>
            </a:r>
            <a:r>
              <a:rPr lang="en-US" altLang="zh-CN"/>
              <a:t>Bucket</a:t>
            </a:r>
            <a:r>
              <a:rPr lang="zh-CN" altLang="en-US"/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185969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12701</TotalTime>
  <Words>4438</Words>
  <Application>Microsoft Office PowerPoint</Application>
  <PresentationFormat>宽屏</PresentationFormat>
  <Paragraphs>736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分布式搜索引擎</vt:lpstr>
      <vt:lpstr>PowerPoint 演示文稿</vt:lpstr>
      <vt:lpstr>数据聚合</vt:lpstr>
      <vt:lpstr>聚合</vt:lpstr>
      <vt:lpstr>聚合-分类</vt:lpstr>
      <vt:lpstr>聚合</vt:lpstr>
      <vt:lpstr>聚合</vt:lpstr>
      <vt:lpstr>聚合</vt:lpstr>
      <vt:lpstr>DSL实现Bucket聚合</vt:lpstr>
      <vt:lpstr>聚合</vt:lpstr>
      <vt:lpstr>聚合</vt:lpstr>
      <vt:lpstr>聚合</vt:lpstr>
      <vt:lpstr>聚合-RestClient</vt:lpstr>
      <vt:lpstr>聚合-RestClient</vt:lpstr>
      <vt:lpstr>自动补全</vt:lpstr>
      <vt:lpstr>自动补全</vt:lpstr>
      <vt:lpstr>自动补全</vt:lpstr>
      <vt:lpstr>自动补全</vt:lpstr>
      <vt:lpstr>自动补全</vt:lpstr>
      <vt:lpstr>自动补全</vt:lpstr>
      <vt:lpstr>自动补全</vt:lpstr>
      <vt:lpstr>自定义分词器</vt:lpstr>
      <vt:lpstr>自动补全</vt:lpstr>
      <vt:lpstr>自动补全</vt:lpstr>
      <vt:lpstr>自动补全</vt:lpstr>
      <vt:lpstr>酒店数据自动补全</vt:lpstr>
      <vt:lpstr>自动补全</vt:lpstr>
      <vt:lpstr>自动补全</vt:lpstr>
      <vt:lpstr>酒店搜索页面自动补全</vt:lpstr>
      <vt:lpstr>数据同步</vt:lpstr>
      <vt:lpstr>数据同步</vt:lpstr>
      <vt:lpstr>数据同步</vt:lpstr>
      <vt:lpstr>数据同步</vt:lpstr>
      <vt:lpstr>数据同步</vt:lpstr>
      <vt:lpstr>数据同步-问题分析</vt:lpstr>
      <vt:lpstr>数据同步</vt:lpstr>
      <vt:lpstr>elasticsearch集群</vt:lpstr>
      <vt:lpstr>ES集群</vt:lpstr>
      <vt:lpstr>ES集群</vt:lpstr>
      <vt:lpstr>ES集群</vt:lpstr>
      <vt:lpstr>ES集群</vt:lpstr>
      <vt:lpstr>ES集群</vt:lpstr>
      <vt:lpstr>ES集群</vt:lpstr>
      <vt:lpstr>集群节点职责</vt:lpstr>
      <vt:lpstr>ES集群</vt:lpstr>
      <vt:lpstr>ES集群</vt:lpstr>
      <vt:lpstr>ES集群</vt:lpstr>
      <vt:lpstr>ES集群</vt:lpstr>
      <vt:lpstr>ES集群</vt:lpstr>
      <vt:lpstr>ES集群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分布式搜索</dc:title>
  <dc:creator>huyi zhang</dc:creator>
  <cp:lastModifiedBy>王</cp:lastModifiedBy>
  <cp:revision>645</cp:revision>
  <dcterms:created xsi:type="dcterms:W3CDTF">2021-05-13T07:02:06Z</dcterms:created>
  <dcterms:modified xsi:type="dcterms:W3CDTF">2022-04-12T13:28:35Z</dcterms:modified>
</cp:coreProperties>
</file>