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68"/>
  </p:notesMasterIdLst>
  <p:handoutMasterIdLst>
    <p:handoutMasterId r:id="rId69"/>
  </p:handoutMasterIdLst>
  <p:sldIdLst>
    <p:sldId id="462" r:id="rId8"/>
    <p:sldId id="464" r:id="rId9"/>
    <p:sldId id="465" r:id="rId10"/>
    <p:sldId id="489" r:id="rId11"/>
    <p:sldId id="533" r:id="rId12"/>
    <p:sldId id="468" r:id="rId13"/>
    <p:sldId id="463" r:id="rId14"/>
    <p:sldId id="469" r:id="rId15"/>
    <p:sldId id="490" r:id="rId16"/>
    <p:sldId id="470" r:id="rId17"/>
    <p:sldId id="481" r:id="rId18"/>
    <p:sldId id="482" r:id="rId19"/>
    <p:sldId id="484" r:id="rId20"/>
    <p:sldId id="487" r:id="rId21"/>
    <p:sldId id="491" r:id="rId22"/>
    <p:sldId id="485" r:id="rId23"/>
    <p:sldId id="486" r:id="rId24"/>
    <p:sldId id="492" r:id="rId25"/>
    <p:sldId id="471" r:id="rId26"/>
    <p:sldId id="472" r:id="rId27"/>
    <p:sldId id="488" r:id="rId28"/>
    <p:sldId id="499" r:id="rId29"/>
    <p:sldId id="493" r:id="rId30"/>
    <p:sldId id="494" r:id="rId31"/>
    <p:sldId id="495" r:id="rId32"/>
    <p:sldId id="496" r:id="rId33"/>
    <p:sldId id="497" r:id="rId34"/>
    <p:sldId id="498" r:id="rId35"/>
    <p:sldId id="473" r:id="rId36"/>
    <p:sldId id="505" r:id="rId37"/>
    <p:sldId id="501" r:id="rId38"/>
    <p:sldId id="502" r:id="rId39"/>
    <p:sldId id="474" r:id="rId40"/>
    <p:sldId id="503" r:id="rId41"/>
    <p:sldId id="504" r:id="rId42"/>
    <p:sldId id="506" r:id="rId43"/>
    <p:sldId id="476" r:id="rId44"/>
    <p:sldId id="508" r:id="rId45"/>
    <p:sldId id="509" r:id="rId46"/>
    <p:sldId id="510" r:id="rId47"/>
    <p:sldId id="511" r:id="rId48"/>
    <p:sldId id="534" r:id="rId49"/>
    <p:sldId id="512" r:id="rId50"/>
    <p:sldId id="513" r:id="rId51"/>
    <p:sldId id="514" r:id="rId52"/>
    <p:sldId id="515" r:id="rId53"/>
    <p:sldId id="517" r:id="rId54"/>
    <p:sldId id="516" r:id="rId55"/>
    <p:sldId id="518" r:id="rId56"/>
    <p:sldId id="519" r:id="rId57"/>
    <p:sldId id="528" r:id="rId58"/>
    <p:sldId id="530" r:id="rId59"/>
    <p:sldId id="531" r:id="rId60"/>
    <p:sldId id="525" r:id="rId61"/>
    <p:sldId id="526" r:id="rId62"/>
    <p:sldId id="527" r:id="rId63"/>
    <p:sldId id="479" r:id="rId64"/>
    <p:sldId id="480" r:id="rId65"/>
    <p:sldId id="532" r:id="rId66"/>
    <p:sldId id="264"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2A26"/>
    <a:srgbClr val="F5FAF2"/>
    <a:srgbClr val="4C5252"/>
    <a:srgbClr val="E6E6E6"/>
    <a:srgbClr val="AD2B26"/>
    <a:srgbClr val="F9F9F9"/>
    <a:srgbClr val="680000"/>
    <a:srgbClr val="FFFFFF"/>
    <a:srgbClr val="8A8A8A"/>
    <a:srgbClr val="4850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84" autoAdjust="0"/>
    <p:restoredTop sz="95244" autoAdjust="0"/>
  </p:normalViewPr>
  <p:slideViewPr>
    <p:cSldViewPr snapToGrid="0">
      <p:cViewPr varScale="1">
        <p:scale>
          <a:sx n="87" d="100"/>
          <a:sy n="87" d="100"/>
        </p:scale>
        <p:origin x="442" y="48"/>
      </p:cViewPr>
      <p:guideLst>
        <p:guide orient="horz" pos="2160"/>
        <p:guide pos="3840"/>
      </p:guideLst>
    </p:cSldViewPr>
  </p:slideViewPr>
  <p:notesTextViewPr>
    <p:cViewPr>
      <p:scale>
        <a:sx n="1" d="1"/>
        <a:sy n="1" d="1"/>
      </p:scale>
      <p:origin x="0" y="0"/>
    </p:cViewPr>
  </p:notesTextViewPr>
  <p:sorterViewPr>
    <p:cViewPr>
      <p:scale>
        <a:sx n="100" d="100"/>
        <a:sy n="100" d="100"/>
      </p:scale>
      <p:origin x="0" y="-22613"/>
    </p:cViewPr>
  </p:sorter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handoutMaster" Target="handoutMasters/handoutMaster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2022/5/21</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2022/5/21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mn-ea"/>
                <a:ea typeface="+mn-ea"/>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mn-ea"/>
                <a:ea typeface="+mn-ea"/>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mn-ea"/>
                <a:ea typeface="+mn-ea"/>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mn-ea"/>
                <a:ea typeface="+mn-ea"/>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举例说明">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AAF13E49-CA66-4683-920E-7874368CB8DF}"/>
              </a:ext>
            </a:extLst>
          </p:cNvPr>
          <p:cNvSpPr>
            <a:spLocks noGrp="1"/>
          </p:cNvSpPr>
          <p:nvPr>
            <p:ph type="body" sz="quarter" idx="11" hasCustomPrompt="1"/>
          </p:nvPr>
        </p:nvSpPr>
        <p:spPr>
          <a:xfrm>
            <a:off x="710881" y="1627004"/>
            <a:ext cx="10749598" cy="3850540"/>
          </a:xfrm>
          <a:prstGeom prst="rect">
            <a:avLst/>
          </a:prstGeom>
        </p:spPr>
        <p:txBody>
          <a:bodyPr/>
          <a:lstStyle>
            <a:lvl1pPr marL="285750" indent="-285750">
              <a:buFont typeface="Arial" panose="020B0604020202020204" pitchFamily="34" charset="0"/>
              <a:buChar char="•"/>
              <a:defRPr sz="16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276225" indent="-276225"/>
            <a:r>
              <a:rPr lang="zh-CN" altLang="en-US" dirty="0">
                <a:solidFill>
                  <a:srgbClr val="262626"/>
                </a:solidFill>
              </a:rPr>
              <a:t>运算符：对常量或者变量进行操作的</a:t>
            </a:r>
            <a:r>
              <a:rPr lang="zh-CN" altLang="en-US" dirty="0">
                <a:solidFill>
                  <a:srgbClr val="AD2B26"/>
                </a:solidFill>
              </a:rPr>
              <a:t>符号</a:t>
            </a:r>
            <a:endParaRPr lang="en-US" altLang="zh-CN" sz="2667" dirty="0">
              <a:solidFill>
                <a:srgbClr val="AD2B26"/>
              </a:solidFill>
            </a:endParaRPr>
          </a:p>
          <a:p>
            <a:pPr marL="276225" indent="-276225"/>
            <a:r>
              <a:rPr lang="zh-CN" altLang="en-US" dirty="0">
                <a:solidFill>
                  <a:srgbClr val="262626"/>
                </a:solidFill>
              </a:rPr>
              <a:t>表达式：用</a:t>
            </a:r>
            <a:r>
              <a:rPr lang="zh-CN" altLang="en-US" dirty="0">
                <a:solidFill>
                  <a:srgbClr val="AD2B26"/>
                </a:solidFill>
              </a:rPr>
              <a:t>运算符</a:t>
            </a:r>
            <a:r>
              <a:rPr lang="zh-CN" altLang="en-US" dirty="0">
                <a:solidFill>
                  <a:srgbClr val="262626"/>
                </a:solidFill>
              </a:rPr>
              <a:t>把常量或者变量连接起来</a:t>
            </a:r>
            <a:r>
              <a:rPr lang="zh-CN" altLang="en-US" dirty="0">
                <a:solidFill>
                  <a:srgbClr val="AD2B26"/>
                </a:solidFill>
              </a:rPr>
              <a:t>符合</a:t>
            </a:r>
            <a:r>
              <a:rPr lang="en-US" altLang="zh-CN" dirty="0">
                <a:solidFill>
                  <a:srgbClr val="AD2B26"/>
                </a:solidFill>
              </a:rPr>
              <a:t>java</a:t>
            </a:r>
            <a:r>
              <a:rPr lang="zh-CN" altLang="en-US" dirty="0">
                <a:solidFill>
                  <a:srgbClr val="AD2B26"/>
                </a:solidFill>
              </a:rPr>
              <a:t>语法的式子</a:t>
            </a:r>
            <a:r>
              <a:rPr lang="zh-CN" altLang="en-US" dirty="0">
                <a:solidFill>
                  <a:srgbClr val="262626"/>
                </a:solidFill>
              </a:rPr>
              <a:t>就可以称为表达式。</a:t>
            </a:r>
            <a:endParaRPr lang="en-US" altLang="zh-CN" dirty="0">
              <a:solidFill>
                <a:srgbClr val="262626"/>
              </a:solidFill>
            </a:endParaRPr>
          </a:p>
          <a:p>
            <a:pPr marL="0" indent="0">
              <a:buNone/>
            </a:pPr>
            <a:r>
              <a:rPr lang="en-US" altLang="zh-CN" dirty="0">
                <a:solidFill>
                  <a:srgbClr val="262626"/>
                </a:solidFill>
              </a:rPr>
              <a:t>                  </a:t>
            </a:r>
            <a:r>
              <a:rPr lang="zh-CN" altLang="en-US" dirty="0">
                <a:solidFill>
                  <a:srgbClr val="262626"/>
                </a:solidFill>
              </a:rPr>
              <a:t>   </a:t>
            </a:r>
            <a:r>
              <a:rPr lang="en-US" altLang="zh-CN" dirty="0">
                <a:solidFill>
                  <a:srgbClr val="262626"/>
                </a:solidFill>
              </a:rPr>
              <a:t>  </a:t>
            </a:r>
            <a:r>
              <a:rPr lang="zh-CN" altLang="en-US" dirty="0">
                <a:solidFill>
                  <a:srgbClr val="262626"/>
                </a:solidFill>
              </a:rPr>
              <a:t>不同运算符连接的表达式体现的是不同类型的</a:t>
            </a:r>
            <a:r>
              <a:rPr lang="zh-CN" altLang="en-US">
                <a:solidFill>
                  <a:srgbClr val="262626"/>
                </a:solidFill>
              </a:rPr>
              <a:t>表达式。</a:t>
            </a:r>
            <a:endParaRPr lang="en-US" altLang="zh-CN" dirty="0">
              <a:solidFill>
                <a:srgbClr val="262626"/>
              </a:solidFill>
            </a:endParaRPr>
          </a:p>
        </p:txBody>
      </p:sp>
      <p:sp>
        <p:nvSpPr>
          <p:cNvPr id="5" name="标题 2">
            <a:extLst>
              <a:ext uri="{FF2B5EF4-FFF2-40B4-BE49-F238E27FC236}">
                <a16:creationId xmlns:a16="http://schemas.microsoft.com/office/drawing/2014/main" id="{5B3E5D2C-1B7F-401B-9868-32ED44228C85}"/>
              </a:ext>
            </a:extLst>
          </p:cNvPr>
          <p:cNvSpPr txBox="1">
            <a:spLocks/>
          </p:cNvSpPr>
          <p:nvPr userDrawn="1"/>
        </p:nvSpPr>
        <p:spPr>
          <a:xfrm>
            <a:off x="710880" y="1002119"/>
            <a:ext cx="10749599" cy="517190"/>
          </a:xfrm>
          <a:prstGeom prst="rect">
            <a:avLst/>
          </a:prstGeom>
        </p:spPr>
        <p:txBody>
          <a:bodyPr/>
          <a:lst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kumimoji="1" lang="zh-CN" altLang="en-US" sz="2400" b="0">
                <a:latin typeface="阿里巴巴普惠体" panose="00020600040101010101" pitchFamily="18" charset="-122"/>
                <a:ea typeface="阿里巴巴普惠体" panose="00020600040101010101" pitchFamily="18" charset="-122"/>
                <a:cs typeface="阿里巴巴普惠体" panose="00020600040101010101" pitchFamily="18" charset="-122"/>
              </a:rPr>
              <a:t>运算符和表达式</a:t>
            </a:r>
            <a:endParaRPr kumimoji="1" lang="zh-CN" altLang="en-US" sz="2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矩形 5">
            <a:extLst>
              <a:ext uri="{FF2B5EF4-FFF2-40B4-BE49-F238E27FC236}">
                <a16:creationId xmlns:a16="http://schemas.microsoft.com/office/drawing/2014/main" id="{E3393648-B1DD-48CF-8310-8929E6A87BC3}"/>
              </a:ext>
            </a:extLst>
          </p:cNvPr>
          <p:cNvSpPr/>
          <p:nvPr userDrawn="1"/>
        </p:nvSpPr>
        <p:spPr>
          <a:xfrm>
            <a:off x="2950464" y="3813472"/>
            <a:ext cx="7784108" cy="1417524"/>
          </a:xfrm>
          <a:prstGeom prst="rect">
            <a:avLst/>
          </a:prstGeom>
          <a:solidFill>
            <a:srgbClr val="FFFFE4"/>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 name="三角形 5">
            <a:extLst>
              <a:ext uri="{FF2B5EF4-FFF2-40B4-BE49-F238E27FC236}">
                <a16:creationId xmlns:a16="http://schemas.microsoft.com/office/drawing/2014/main" id="{75A4B1F5-E6C0-4EAF-8D8D-14FDA69E9926}"/>
              </a:ext>
            </a:extLst>
          </p:cNvPr>
          <p:cNvSpPr/>
          <p:nvPr userDrawn="1"/>
        </p:nvSpPr>
        <p:spPr>
          <a:xfrm rot="2651319">
            <a:off x="851567" y="3691746"/>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11EDDCD6-ACC6-4261-BD07-38DA96BF5EB9}"/>
              </a:ext>
            </a:extLst>
          </p:cNvPr>
          <p:cNvSpPr/>
          <p:nvPr userDrawn="1"/>
        </p:nvSpPr>
        <p:spPr>
          <a:xfrm>
            <a:off x="944880" y="3335875"/>
            <a:ext cx="10302240" cy="233680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5AAE8CE5-F5EC-4FEB-A3FA-235D85C69749}"/>
              </a:ext>
            </a:extLst>
          </p:cNvPr>
          <p:cNvSpPr/>
          <p:nvPr userDrawn="1"/>
        </p:nvSpPr>
        <p:spPr>
          <a:xfrm>
            <a:off x="844952" y="340834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举例说明</a:t>
            </a:r>
          </a:p>
        </p:txBody>
      </p:sp>
      <p:sp>
        <p:nvSpPr>
          <p:cNvPr id="10" name="文本占位符 1">
            <a:extLst>
              <a:ext uri="{FF2B5EF4-FFF2-40B4-BE49-F238E27FC236}">
                <a16:creationId xmlns:a16="http://schemas.microsoft.com/office/drawing/2014/main" id="{E2100D51-562F-4099-99A9-60517F618F43}"/>
              </a:ext>
            </a:extLst>
          </p:cNvPr>
          <p:cNvSpPr txBox="1">
            <a:spLocks/>
          </p:cNvSpPr>
          <p:nvPr userDrawn="1"/>
        </p:nvSpPr>
        <p:spPr>
          <a:xfrm>
            <a:off x="1141908" y="3781757"/>
            <a:ext cx="3267532" cy="1606225"/>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p"/>
              <a:tabLst/>
              <a:defRPr lang="zh-CN" altLang="en-US" sz="1600" kern="1200" dirty="0">
                <a:solidFill>
                  <a:srgbClr val="404040"/>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p"/>
              <a:tabLst/>
              <a:defRPr lang="en-US" altLang="zh-CN" sz="1600" b="0" kern="1200" dirty="0">
                <a:solidFill>
                  <a:srgbClr val="404040"/>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p"/>
              <a:tabLst/>
              <a:defRPr lang="zh-CN" altLang="en-US" sz="1600" b="0" kern="1200" dirty="0">
                <a:solidFill>
                  <a:srgbClr val="404040"/>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en-US" altLang="zh-CN" dirty="0">
                <a:solidFill>
                  <a:srgbClr val="262626"/>
                </a:solidFill>
              </a:rPr>
              <a:t>int a = 10;</a:t>
            </a:r>
          </a:p>
          <a:p>
            <a:pPr marL="0" indent="0">
              <a:buNone/>
            </a:pPr>
            <a:r>
              <a:rPr lang="en-US" altLang="zh-CN" dirty="0" err="1">
                <a:solidFill>
                  <a:srgbClr val="262626"/>
                </a:solidFill>
              </a:rPr>
              <a:t>int</a:t>
            </a:r>
            <a:r>
              <a:rPr lang="en-US" altLang="zh-CN" dirty="0">
                <a:solidFill>
                  <a:srgbClr val="262626"/>
                </a:solidFill>
              </a:rPr>
              <a:t> b = 20;</a:t>
            </a:r>
          </a:p>
          <a:p>
            <a:pPr marL="0" indent="0">
              <a:buNone/>
            </a:pPr>
            <a:r>
              <a:rPr lang="en-US" altLang="zh-CN" dirty="0" err="1">
                <a:solidFill>
                  <a:srgbClr val="262626"/>
                </a:solidFill>
              </a:rPr>
              <a:t>int</a:t>
            </a:r>
            <a:r>
              <a:rPr lang="en-US" altLang="zh-CN" dirty="0">
                <a:solidFill>
                  <a:srgbClr val="262626"/>
                </a:solidFill>
              </a:rPr>
              <a:t> c = a + b;</a:t>
            </a:r>
          </a:p>
        </p:txBody>
      </p:sp>
      <p:sp>
        <p:nvSpPr>
          <p:cNvPr id="11" name="矩形 10">
            <a:extLst>
              <a:ext uri="{FF2B5EF4-FFF2-40B4-BE49-F238E27FC236}">
                <a16:creationId xmlns:a16="http://schemas.microsoft.com/office/drawing/2014/main" id="{F6572D2F-6D92-4C2A-82F5-249B8B0A1CB8}"/>
              </a:ext>
            </a:extLst>
          </p:cNvPr>
          <p:cNvSpPr/>
          <p:nvPr userDrawn="1"/>
        </p:nvSpPr>
        <p:spPr>
          <a:xfrm>
            <a:off x="3209542" y="4136592"/>
            <a:ext cx="7045962" cy="708399"/>
          </a:xfrm>
          <a:prstGeom prst="rect">
            <a:avLst/>
          </a:prstGeom>
          <a:noFill/>
          <a:ln w="12700">
            <a:noFill/>
          </a:ln>
        </p:spPr>
        <p:txBody>
          <a:bodyPr wrap="square" anchor="ctr">
            <a:spAutoFit/>
          </a:bodyPr>
          <a:lstStyle/>
          <a:p>
            <a:pPr>
              <a:lnSpc>
                <a:spcPct val="150000"/>
              </a:lnSpc>
            </a:pPr>
            <a:r>
              <a:rPr lang="en-US" altLang="zh-CN" sz="1400" dirty="0">
                <a:solidFill>
                  <a:srgbClr val="AD2B26"/>
                </a:solidFill>
                <a:latin typeface="Alibaba PuHuiTi R" pitchFamily="18" charset="-122"/>
                <a:ea typeface="Alibaba PuHuiTi R" pitchFamily="18" charset="-122"/>
                <a:cs typeface="Alibaba PuHuiTi R" pitchFamily="18" charset="-122"/>
              </a:rPr>
              <a:t>+</a:t>
            </a:r>
            <a:r>
              <a:rPr lang="zh-CN" altLang="en-US" sz="1400" dirty="0">
                <a:solidFill>
                  <a:srgbClr val="AD2B26"/>
                </a:solidFill>
                <a:latin typeface="Alibaba PuHuiTi R" pitchFamily="18" charset="-122"/>
                <a:ea typeface="Alibaba PuHuiTi R" pitchFamily="18" charset="-122"/>
                <a:cs typeface="Alibaba PuHuiTi R" pitchFamily="18" charset="-122"/>
              </a:rPr>
              <a:t>：</a:t>
            </a:r>
            <a:r>
              <a:rPr lang="zh-CN" altLang="en-US" sz="1400" dirty="0">
                <a:solidFill>
                  <a:schemeClr val="tx1">
                    <a:lumMod val="75000"/>
                    <a:lumOff val="25000"/>
                  </a:schemeClr>
                </a:solidFill>
                <a:latin typeface="Alibaba PuHuiTi R" pitchFamily="18" charset="-122"/>
                <a:ea typeface="Alibaba PuHuiTi R" pitchFamily="18" charset="-122"/>
                <a:cs typeface="Alibaba PuHuiTi R" pitchFamily="18" charset="-122"/>
              </a:rPr>
              <a:t>注释的背景颜色</a:t>
            </a:r>
            <a:endParaRPr lang="en-US" altLang="zh-CN" sz="1400" dirty="0">
              <a:solidFill>
                <a:schemeClr val="tx1">
                  <a:lumMod val="75000"/>
                  <a:lumOff val="25000"/>
                </a:schemeClr>
              </a:solidFill>
              <a:latin typeface="Alibaba PuHuiTi R" pitchFamily="18" charset="-122"/>
              <a:ea typeface="Alibaba PuHuiTi R" pitchFamily="18" charset="-122"/>
              <a:cs typeface="Alibaba PuHuiTi R" pitchFamily="18" charset="-122"/>
            </a:endParaRPr>
          </a:p>
          <a:p>
            <a:pPr>
              <a:lnSpc>
                <a:spcPct val="150000"/>
              </a:lnSpc>
            </a:pPr>
            <a:r>
              <a:rPr lang="en-US" altLang="zh-CN" sz="1400" dirty="0">
                <a:solidFill>
                  <a:srgbClr val="AD2B26"/>
                </a:solidFill>
                <a:latin typeface="Alibaba PuHuiTi R" pitchFamily="18" charset="-122"/>
                <a:ea typeface="Alibaba PuHuiTi R" pitchFamily="18" charset="-122"/>
                <a:cs typeface="Alibaba PuHuiTi R" pitchFamily="18" charset="-122"/>
              </a:rPr>
              <a:t>a + b</a:t>
            </a:r>
            <a:r>
              <a:rPr lang="zh-CN" altLang="en-US" sz="1400" dirty="0">
                <a:solidFill>
                  <a:srgbClr val="AD2B26"/>
                </a:solidFill>
                <a:latin typeface="Alibaba PuHuiTi R" pitchFamily="18" charset="-122"/>
                <a:ea typeface="Alibaba PuHuiTi R" pitchFamily="18" charset="-122"/>
                <a:cs typeface="Alibaba PuHuiTi R" pitchFamily="18" charset="-122"/>
              </a:rPr>
              <a:t>：</a:t>
            </a:r>
            <a:r>
              <a:rPr lang="zh-CN" altLang="en-US" sz="1400" dirty="0">
                <a:solidFill>
                  <a:schemeClr val="tx1">
                    <a:lumMod val="75000"/>
                    <a:lumOff val="25000"/>
                  </a:schemeClr>
                </a:solidFill>
                <a:latin typeface="Alibaba PuHuiTi R" pitchFamily="18" charset="-122"/>
                <a:ea typeface="Alibaba PuHuiTi R" pitchFamily="18" charset="-122"/>
                <a:cs typeface="Alibaba PuHuiTi R" pitchFamily="18" charset="-122"/>
              </a:rPr>
              <a:t>代码的背景颜色</a:t>
            </a:r>
            <a:endParaRPr lang="en-US" altLang="zh-CN" sz="1400" dirty="0">
              <a:solidFill>
                <a:schemeClr val="tx1">
                  <a:lumMod val="75000"/>
                  <a:lumOff val="25000"/>
                </a:schemeClr>
              </a:solidFill>
              <a:latin typeface="Alibaba PuHuiTi R" pitchFamily="18" charset="-122"/>
              <a:ea typeface="Alibaba PuHuiTi R" pitchFamily="18" charset="-122"/>
              <a:cs typeface="Alibaba PuHuiTi R" pitchFamily="18" charset="-122"/>
            </a:endParaRPr>
          </a:p>
        </p:txBody>
      </p:sp>
    </p:spTree>
    <p:extLst>
      <p:ext uri="{BB962C8B-B14F-4D97-AF65-F5344CB8AC3E}">
        <p14:creationId xmlns:p14="http://schemas.microsoft.com/office/powerpoint/2010/main" val="565004933"/>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7009434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transition spd="slow">
    <p:push dir="u"/>
  </p:transition>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mn-ea"/>
                <a:ea typeface="+mn-ea"/>
                <a:cs typeface="Alibaba PuHuiTi R" pitchFamily="18" charset="-122"/>
              </a:defRPr>
            </a:lvl1pPr>
            <a:lvl2pPr marL="719138" indent="-358775">
              <a:lnSpc>
                <a:spcPct val="150000"/>
              </a:lnSpc>
              <a:buFont typeface="Wingdings" pitchFamily="2" charset="2"/>
              <a:buChar char="l"/>
              <a:tabLst/>
              <a:defRPr lang="en-US" altLang="zh-CN" sz="1400" b="0" i="0" dirty="0">
                <a:latin typeface="+mn-ea"/>
                <a:ea typeface="+mn-ea"/>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mn-ea"/>
                <a:ea typeface="+mn-ea"/>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mn-ea"/>
                <a:ea typeface="+mn-ea"/>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mn-ea"/>
                <a:ea typeface="+mn-ea"/>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mn-ea"/>
                <a:ea typeface="+mn-ea"/>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image" Target="../media/image4.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6.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ransition spd="slow">
    <p:push dir="u"/>
  </p:transition>
  <p:hf sldNum="0" hdr="0" ftr="0" dt="0"/>
  <p:txStyles>
    <p:titleStyle>
      <a:lvl1pPr algn="ctr" rtl="0" eaLnBrk="1" fontAlgn="base" hangingPunct="1">
        <a:spcBef>
          <a:spcPct val="0"/>
        </a:spcBef>
        <a:spcAft>
          <a:spcPct val="0"/>
        </a:spcAft>
        <a:defRPr sz="5867" kern="1200">
          <a:solidFill>
            <a:schemeClr val="tx1"/>
          </a:solidFill>
          <a:latin typeface="+mj-lt"/>
          <a:ea typeface="+mj-ea"/>
          <a:cs typeface="+mj-cs"/>
        </a:defRPr>
      </a:lvl1pPr>
      <a:lvl2pPr algn="ctr" rtl="0" eaLnBrk="1" fontAlgn="base" hangingPunct="1">
        <a:spcBef>
          <a:spcPct val="0"/>
        </a:spcBef>
        <a:spcAft>
          <a:spcPct val="0"/>
        </a:spcAft>
        <a:defRPr sz="5867">
          <a:solidFill>
            <a:schemeClr val="tx1"/>
          </a:solidFill>
          <a:latin typeface="Calibri" pitchFamily="34" charset="0"/>
          <a:ea typeface="黑体" pitchFamily="49" charset="-122"/>
        </a:defRPr>
      </a:lvl2pPr>
      <a:lvl3pPr algn="ctr" rtl="0" eaLnBrk="1" fontAlgn="base" hangingPunct="1">
        <a:spcBef>
          <a:spcPct val="0"/>
        </a:spcBef>
        <a:spcAft>
          <a:spcPct val="0"/>
        </a:spcAft>
        <a:defRPr sz="5867">
          <a:solidFill>
            <a:schemeClr val="tx1"/>
          </a:solidFill>
          <a:latin typeface="Calibri" pitchFamily="34" charset="0"/>
          <a:ea typeface="黑体" pitchFamily="49" charset="-122"/>
        </a:defRPr>
      </a:lvl3pPr>
      <a:lvl4pPr algn="ctr" rtl="0" eaLnBrk="1" fontAlgn="base" hangingPunct="1">
        <a:spcBef>
          <a:spcPct val="0"/>
        </a:spcBef>
        <a:spcAft>
          <a:spcPct val="0"/>
        </a:spcAft>
        <a:defRPr sz="5867">
          <a:solidFill>
            <a:schemeClr val="tx1"/>
          </a:solidFill>
          <a:latin typeface="Calibri" pitchFamily="34" charset="0"/>
          <a:ea typeface="黑体" pitchFamily="49" charset="-122"/>
        </a:defRPr>
      </a:lvl4pPr>
      <a:lvl5pPr algn="ctr" rtl="0" eaLnBrk="1" fontAlgn="base" hangingPunct="1">
        <a:spcBef>
          <a:spcPct val="0"/>
        </a:spcBef>
        <a:spcAft>
          <a:spcPct val="0"/>
        </a:spcAft>
        <a:defRPr sz="5867">
          <a:solidFill>
            <a:schemeClr val="tx1"/>
          </a:solidFill>
          <a:latin typeface="Calibri" pitchFamily="34" charset="0"/>
          <a:ea typeface="黑体" pitchFamily="49" charset="-122"/>
        </a:defRPr>
      </a:lvl5pPr>
      <a:lvl6pPr marL="609585" algn="ctr" rtl="0" eaLnBrk="1" fontAlgn="base" hangingPunct="1">
        <a:spcBef>
          <a:spcPct val="0"/>
        </a:spcBef>
        <a:spcAft>
          <a:spcPct val="0"/>
        </a:spcAft>
        <a:defRPr sz="5867">
          <a:solidFill>
            <a:schemeClr val="tx1"/>
          </a:solidFill>
          <a:latin typeface="Calibri" pitchFamily="34" charset="0"/>
          <a:ea typeface="宋体" charset="-122"/>
        </a:defRPr>
      </a:lvl6pPr>
      <a:lvl7pPr marL="1219170" algn="ctr" rtl="0" eaLnBrk="1" fontAlgn="base" hangingPunct="1">
        <a:spcBef>
          <a:spcPct val="0"/>
        </a:spcBef>
        <a:spcAft>
          <a:spcPct val="0"/>
        </a:spcAft>
        <a:defRPr sz="5867">
          <a:solidFill>
            <a:schemeClr val="tx1"/>
          </a:solidFill>
          <a:latin typeface="Calibri" pitchFamily="34" charset="0"/>
          <a:ea typeface="宋体" charset="-122"/>
        </a:defRPr>
      </a:lvl7pPr>
      <a:lvl8pPr marL="1828754" algn="ctr" rtl="0" eaLnBrk="1" fontAlgn="base" hangingPunct="1">
        <a:spcBef>
          <a:spcPct val="0"/>
        </a:spcBef>
        <a:spcAft>
          <a:spcPct val="0"/>
        </a:spcAft>
        <a:defRPr sz="5867">
          <a:solidFill>
            <a:schemeClr val="tx1"/>
          </a:solidFill>
          <a:latin typeface="Calibri" pitchFamily="34" charset="0"/>
          <a:ea typeface="宋体" charset="-122"/>
        </a:defRPr>
      </a:lvl8pPr>
      <a:lvl9pPr marL="2438339" algn="ctr" rtl="0" eaLnBrk="1" fontAlgn="base" hangingPunct="1">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1" fontAlgn="base" hangingPunct="1">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1" fontAlgn="base" hangingPunct="1">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1" fontAlgn="base" hangingPunct="1">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1" fontAlgn="base" hangingPunct="1">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ransition spd="slow">
    <p:push dir="u"/>
  </p:transition>
  <p:hf sldNum="0" hdr="0" ftr="0" dt="0"/>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ransition spd="slow">
    <p:push dir="u"/>
  </p:transition>
  <p:hf sldNum="0" hdr="0" ftr="0" dt="0"/>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ransition spd="slow">
    <p:push dir="u"/>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ransition spd="slow">
    <p:push dir="u"/>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id="{CA308208-5033-4A65-8A52-4FF5EC03A673}"/>
              </a:ext>
            </a:extLst>
          </p:cNvPr>
          <p:cNvSpPr/>
          <p:nvPr userDrawn="1"/>
        </p:nvSpPr>
        <p:spPr>
          <a:xfrm>
            <a:off x="9590666" y="6582370"/>
            <a:ext cx="1533203" cy="270519"/>
          </a:xfrm>
          <a:prstGeom prst="parallelogram">
            <a:avLst>
              <a:gd name="adj" fmla="val 79569"/>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22">
            <a:extLst>
              <a:ext uri="{FF2B5EF4-FFF2-40B4-BE49-F238E27FC236}">
                <a16:creationId xmlns:a16="http://schemas.microsoft.com/office/drawing/2014/main" id="{E8B57117-D962-4A6A-B038-6987D68A23E8}"/>
              </a:ext>
            </a:extLst>
          </p:cNvPr>
          <p:cNvSpPr>
            <a:spLocks noChangeArrowheads="1"/>
          </p:cNvSpPr>
          <p:nvPr userDrawn="1"/>
        </p:nvSpPr>
        <p:spPr bwMode="auto">
          <a:xfrm>
            <a:off x="-1" y="6787663"/>
            <a:ext cx="12187759" cy="102474"/>
          </a:xfrm>
          <a:prstGeom prst="rect">
            <a:avLst/>
          </a:prstGeom>
          <a:solidFill>
            <a:srgbClr val="FFFFFF"/>
          </a:solidFill>
          <a:ln w="9525" cap="flat" cmpd="sng" algn="ctr">
            <a:no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多一句没有，少一句不行，用最短时间，教会最实用的技术！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 y="6799927"/>
            <a:ext cx="10047353" cy="83354"/>
          </a:xfrm>
          <a:prstGeom prst="rect">
            <a:avLst/>
          </a:prstGeom>
          <a:solidFill>
            <a:srgbClr val="49504F"/>
          </a:solidFill>
          <a:ln w="9525" cap="flat" cmpd="sng" algn="ctr">
            <a:no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a:outerShdw blurRad="50800" dist="38100" dir="10800000" algn="r" rotWithShape="0">
              <a:prstClr val="black">
                <a:alpha val="40000"/>
              </a:prstClr>
            </a:outerShdw>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11" r:id="rId9"/>
    <p:sldLayoutId id="2147483703" r:id="rId10"/>
    <p:sldLayoutId id="2147483709" r:id="rId11"/>
    <p:sldLayoutId id="2147483704" r:id="rId12"/>
    <p:sldLayoutId id="2147483681" r:id="rId13"/>
    <p:sldLayoutId id="2147483693" r:id="rId14"/>
    <p:sldLayoutId id="2147483710" r:id="rId15"/>
    <p:sldLayoutId id="2147483706" r:id="rId16"/>
  </p:sldLayoutIdLst>
  <p:transition spd="slow">
    <p:push dir="u"/>
  </p:transition>
  <p:hf sldNum="0" hdr="0" ftr="0" dt="0"/>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ransition spd="slow">
    <p:push dir="u"/>
  </p:transition>
  <p:hf sldNum="0" hdr="0" ftr="0" dt="0"/>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eata.io/"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5.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p:txBody>
          <a:bodyPr/>
          <a:lstStyle/>
          <a:p>
            <a:r>
              <a:rPr kumimoji="1" lang="zh-CN" altLang="en-US"/>
              <a:t>分布式事务</a:t>
            </a:r>
            <a:endParaRPr kumimoji="1" lang="zh-CN" altLang="en-US" dirty="0"/>
          </a:p>
        </p:txBody>
      </p:sp>
      <p:sp>
        <p:nvSpPr>
          <p:cNvPr id="3" name="文本占位符 2">
            <a:extLst>
              <a:ext uri="{FF2B5EF4-FFF2-40B4-BE49-F238E27FC236}">
                <a16:creationId xmlns:a16="http://schemas.microsoft.com/office/drawing/2014/main" id="{FB6AC0F8-4890-4046-8499-78F7C6973826}"/>
              </a:ext>
            </a:extLst>
          </p:cNvPr>
          <p:cNvSpPr>
            <a:spLocks noGrp="1"/>
          </p:cNvSpPr>
          <p:nvPr>
            <p:ph type="body" sz="quarter" idx="10"/>
          </p:nvPr>
        </p:nvSpPr>
        <p:spPr/>
        <p:txBody>
          <a:bodyPr/>
          <a:lstStyle/>
          <a:p>
            <a:r>
              <a:rPr kumimoji="1" lang="en-US" altLang="zh-CN"/>
              <a:t>seata</a:t>
            </a:r>
            <a:endParaRPr kumimoji="1" lang="zh-CN" altLang="en-US" dirty="0"/>
          </a:p>
        </p:txBody>
      </p:sp>
    </p:spTree>
    <p:extLst>
      <p:ext uri="{BB962C8B-B14F-4D97-AF65-F5344CB8AC3E}">
        <p14:creationId xmlns:p14="http://schemas.microsoft.com/office/powerpoint/2010/main" val="383397426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形状 14">
            <a:extLst>
              <a:ext uri="{FF2B5EF4-FFF2-40B4-BE49-F238E27FC236}">
                <a16:creationId xmlns:a16="http://schemas.microsoft.com/office/drawing/2014/main" id="{384C477E-151D-4BB7-9EA5-72E2D47DCD88}"/>
              </a:ext>
            </a:extLst>
          </p:cNvPr>
          <p:cNvSpPr/>
          <p:nvPr/>
        </p:nvSpPr>
        <p:spPr>
          <a:xfrm>
            <a:off x="7826430" y="3999952"/>
            <a:ext cx="814720" cy="458866"/>
          </a:xfrm>
          <a:custGeom>
            <a:avLst/>
            <a:gdLst>
              <a:gd name="connsiteX0" fmla="*/ 16085 w 814720"/>
              <a:gd name="connsiteY0" fmla="*/ 0 h 458866"/>
              <a:gd name="connsiteX1" fmla="*/ 784726 w 814720"/>
              <a:gd name="connsiteY1" fmla="*/ 408684 h 458866"/>
              <a:gd name="connsiteX2" fmla="*/ 814720 w 814720"/>
              <a:gd name="connsiteY2" fmla="*/ 458054 h 458866"/>
              <a:gd name="connsiteX3" fmla="*/ 798635 w 814720"/>
              <a:gd name="connsiteY3" fmla="*/ 458866 h 458866"/>
              <a:gd name="connsiteX4" fmla="*/ 29994 w 814720"/>
              <a:gd name="connsiteY4" fmla="*/ 50183 h 458866"/>
              <a:gd name="connsiteX5" fmla="*/ 0 w 814720"/>
              <a:gd name="connsiteY5" fmla="*/ 812 h 45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4720" h="458866">
                <a:moveTo>
                  <a:pt x="16085" y="0"/>
                </a:moveTo>
                <a:cubicBezTo>
                  <a:pt x="336048" y="0"/>
                  <a:pt x="618147" y="162113"/>
                  <a:pt x="784726" y="408684"/>
                </a:cubicBezTo>
                <a:lnTo>
                  <a:pt x="814720" y="458054"/>
                </a:lnTo>
                <a:lnTo>
                  <a:pt x="798635" y="458866"/>
                </a:lnTo>
                <a:cubicBezTo>
                  <a:pt x="478673" y="458866"/>
                  <a:pt x="196573" y="296753"/>
                  <a:pt x="29994" y="50183"/>
                </a:cubicBezTo>
                <a:lnTo>
                  <a:pt x="0" y="812"/>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400" b="1">
                <a:solidFill>
                  <a:schemeClr val="tx1"/>
                </a:solidFill>
              </a:rPr>
              <a:t>CA</a:t>
            </a:r>
            <a:endParaRPr lang="zh-CN" altLang="en-US" sz="1400" b="1">
              <a:solidFill>
                <a:schemeClr val="tx1"/>
              </a:solidFill>
            </a:endParaRPr>
          </a:p>
        </p:txBody>
      </p:sp>
      <p:sp>
        <p:nvSpPr>
          <p:cNvPr id="18" name="任意多边形: 形状 17">
            <a:extLst>
              <a:ext uri="{FF2B5EF4-FFF2-40B4-BE49-F238E27FC236}">
                <a16:creationId xmlns:a16="http://schemas.microsoft.com/office/drawing/2014/main" id="{8F7F8CF7-60A1-4297-8AA8-A87864AD0E86}"/>
              </a:ext>
            </a:extLst>
          </p:cNvPr>
          <p:cNvSpPr/>
          <p:nvPr/>
        </p:nvSpPr>
        <p:spPr>
          <a:xfrm>
            <a:off x="8479819" y="4436175"/>
            <a:ext cx="288801" cy="985286"/>
          </a:xfrm>
          <a:custGeom>
            <a:avLst/>
            <a:gdLst>
              <a:gd name="connsiteX0" fmla="*/ 144401 w 288801"/>
              <a:gd name="connsiteY0" fmla="*/ 0 h 985286"/>
              <a:gd name="connsiteX1" fmla="*/ 215957 w 288801"/>
              <a:gd name="connsiteY1" fmla="*/ 131833 h 985286"/>
              <a:gd name="connsiteX2" fmla="*/ 288801 w 288801"/>
              <a:gd name="connsiteY2" fmla="*/ 492643 h 985286"/>
              <a:gd name="connsiteX3" fmla="*/ 215957 w 288801"/>
              <a:gd name="connsiteY3" fmla="*/ 853454 h 985286"/>
              <a:gd name="connsiteX4" fmla="*/ 144401 w 288801"/>
              <a:gd name="connsiteY4" fmla="*/ 985286 h 985286"/>
              <a:gd name="connsiteX5" fmla="*/ 72845 w 288801"/>
              <a:gd name="connsiteY5" fmla="*/ 853454 h 985286"/>
              <a:gd name="connsiteX6" fmla="*/ 0 w 288801"/>
              <a:gd name="connsiteY6" fmla="*/ 492643 h 985286"/>
              <a:gd name="connsiteX7" fmla="*/ 72845 w 288801"/>
              <a:gd name="connsiteY7" fmla="*/ 131833 h 985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801" h="985286">
                <a:moveTo>
                  <a:pt x="144401" y="0"/>
                </a:moveTo>
                <a:lnTo>
                  <a:pt x="215957" y="131833"/>
                </a:lnTo>
                <a:cubicBezTo>
                  <a:pt x="262863" y="242731"/>
                  <a:pt x="288801" y="364658"/>
                  <a:pt x="288801" y="492643"/>
                </a:cubicBezTo>
                <a:cubicBezTo>
                  <a:pt x="288801" y="620628"/>
                  <a:pt x="262863" y="742555"/>
                  <a:pt x="215957" y="853454"/>
                </a:cubicBezTo>
                <a:lnTo>
                  <a:pt x="144401" y="985286"/>
                </a:lnTo>
                <a:lnTo>
                  <a:pt x="72845" y="853454"/>
                </a:lnTo>
                <a:cubicBezTo>
                  <a:pt x="25938" y="742555"/>
                  <a:pt x="0" y="620628"/>
                  <a:pt x="0" y="492643"/>
                </a:cubicBezTo>
                <a:cubicBezTo>
                  <a:pt x="0" y="364658"/>
                  <a:pt x="25938" y="242731"/>
                  <a:pt x="72845" y="1318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45720" rIns="0" bIns="45720" rtlCol="0" anchor="ctr">
            <a:noAutofit/>
          </a:bodyPr>
          <a:lstStyle/>
          <a:p>
            <a:pPr algn="ctr"/>
            <a:r>
              <a:rPr lang="en-US" altLang="zh-CN" sz="1400" b="1">
                <a:solidFill>
                  <a:schemeClr val="tx1"/>
                </a:solidFill>
              </a:rPr>
              <a:t>AP</a:t>
            </a:r>
            <a:endParaRPr lang="zh-CN" altLang="en-US" sz="1400" b="1">
              <a:solidFill>
                <a:schemeClr val="tx1"/>
              </a:solidFill>
            </a:endParaRPr>
          </a:p>
        </p:txBody>
      </p:sp>
      <p:sp>
        <p:nvSpPr>
          <p:cNvPr id="21" name="任意多边形: 形状 20">
            <a:extLst>
              <a:ext uri="{FF2B5EF4-FFF2-40B4-BE49-F238E27FC236}">
                <a16:creationId xmlns:a16="http://schemas.microsoft.com/office/drawing/2014/main" id="{1FCC33AD-671E-47C2-8934-A8E1CE39E350}"/>
              </a:ext>
            </a:extLst>
          </p:cNvPr>
          <p:cNvSpPr/>
          <p:nvPr/>
        </p:nvSpPr>
        <p:spPr>
          <a:xfrm>
            <a:off x="8614059" y="3998058"/>
            <a:ext cx="814720" cy="458866"/>
          </a:xfrm>
          <a:custGeom>
            <a:avLst/>
            <a:gdLst>
              <a:gd name="connsiteX0" fmla="*/ 798634 w 814720"/>
              <a:gd name="connsiteY0" fmla="*/ 0 h 458866"/>
              <a:gd name="connsiteX1" fmla="*/ 814720 w 814720"/>
              <a:gd name="connsiteY1" fmla="*/ 812 h 458866"/>
              <a:gd name="connsiteX2" fmla="*/ 784727 w 814720"/>
              <a:gd name="connsiteY2" fmla="*/ 50183 h 458866"/>
              <a:gd name="connsiteX3" fmla="*/ 16085 w 814720"/>
              <a:gd name="connsiteY3" fmla="*/ 458866 h 458866"/>
              <a:gd name="connsiteX4" fmla="*/ 0 w 814720"/>
              <a:gd name="connsiteY4" fmla="*/ 458054 h 458866"/>
              <a:gd name="connsiteX5" fmla="*/ 29993 w 814720"/>
              <a:gd name="connsiteY5" fmla="*/ 408684 h 458866"/>
              <a:gd name="connsiteX6" fmla="*/ 798634 w 814720"/>
              <a:gd name="connsiteY6" fmla="*/ 0 h 45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720" h="458866">
                <a:moveTo>
                  <a:pt x="798634" y="0"/>
                </a:moveTo>
                <a:lnTo>
                  <a:pt x="814720" y="812"/>
                </a:lnTo>
                <a:lnTo>
                  <a:pt x="784727" y="50183"/>
                </a:lnTo>
                <a:cubicBezTo>
                  <a:pt x="618147" y="296753"/>
                  <a:pt x="336048" y="458866"/>
                  <a:pt x="16085" y="458866"/>
                </a:cubicBezTo>
                <a:lnTo>
                  <a:pt x="0" y="458054"/>
                </a:lnTo>
                <a:lnTo>
                  <a:pt x="29993" y="408684"/>
                </a:lnTo>
                <a:cubicBezTo>
                  <a:pt x="196573" y="162113"/>
                  <a:pt x="478672" y="0"/>
                  <a:pt x="798634"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400" b="1">
                <a:solidFill>
                  <a:schemeClr val="tx1"/>
                </a:solidFill>
              </a:rPr>
              <a:t>CP</a:t>
            </a:r>
            <a:endParaRPr lang="zh-CN" altLang="en-US" sz="1400" b="1">
              <a:solidFill>
                <a:schemeClr val="tx1"/>
              </a:solidFill>
            </a:endParaRPr>
          </a:p>
        </p:txBody>
      </p:sp>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CAP</a:t>
            </a:r>
            <a:r>
              <a:rPr lang="zh-CN" altLang="en-US"/>
              <a:t>定理</a:t>
            </a: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5"/>
            <a:ext cx="10698800" cy="1804796"/>
          </a:xfrm>
        </p:spPr>
        <p:txBody>
          <a:bodyPr/>
          <a:lstStyle/>
          <a:p>
            <a:r>
              <a:rPr lang="en-US" altLang="zh-CN"/>
              <a:t>1998</a:t>
            </a:r>
            <a:r>
              <a:rPr lang="zh-CN" altLang="en-US"/>
              <a:t>年，加州大学的计算机科学家 </a:t>
            </a:r>
            <a:r>
              <a:rPr lang="en-US" altLang="zh-CN"/>
              <a:t>Eric Brewer </a:t>
            </a:r>
            <a:r>
              <a:rPr lang="zh-CN" altLang="en-US"/>
              <a:t>提出，分布式系统有三个指标：</a:t>
            </a:r>
            <a:endParaRPr lang="en-US" altLang="zh-CN"/>
          </a:p>
          <a:p>
            <a:pPr marL="285750" indent="-285750">
              <a:buFont typeface="Arial" panose="020B0604020202020204" pitchFamily="34" charset="0"/>
              <a:buChar char="•"/>
            </a:pPr>
            <a:r>
              <a:rPr lang="en-US" altLang="zh-CN"/>
              <a:t>Consistency</a:t>
            </a:r>
            <a:r>
              <a:rPr lang="zh-CN" altLang="en-US"/>
              <a:t>（一致性）</a:t>
            </a:r>
          </a:p>
          <a:p>
            <a:pPr marL="285750" indent="-285750">
              <a:buFont typeface="Arial" panose="020B0604020202020204" pitchFamily="34" charset="0"/>
              <a:buChar char="•"/>
            </a:pPr>
            <a:r>
              <a:rPr lang="en-US" altLang="zh-CN"/>
              <a:t>Availability</a:t>
            </a:r>
            <a:r>
              <a:rPr lang="zh-CN" altLang="en-US"/>
              <a:t>（可用性）</a:t>
            </a:r>
          </a:p>
          <a:p>
            <a:pPr marL="285750" indent="-285750">
              <a:buFont typeface="Arial" panose="020B0604020202020204" pitchFamily="34" charset="0"/>
              <a:buChar char="•"/>
            </a:pPr>
            <a:r>
              <a:rPr lang="en-US" altLang="zh-CN"/>
              <a:t>Partition tolerance </a:t>
            </a:r>
            <a:r>
              <a:rPr lang="zh-CN" altLang="en-US"/>
              <a:t>（分区容错性）</a:t>
            </a:r>
            <a:endParaRPr lang="en-US" altLang="zh-CN"/>
          </a:p>
          <a:p>
            <a:r>
              <a:rPr lang="en-US" altLang="zh-CN"/>
              <a:t>Eric Brewer </a:t>
            </a:r>
            <a:r>
              <a:rPr lang="zh-CN" altLang="en-US"/>
              <a:t>说，分布式系统无法同时满足这三个指标。</a:t>
            </a:r>
            <a:endParaRPr lang="en-US" altLang="zh-CN"/>
          </a:p>
          <a:p>
            <a:r>
              <a:rPr lang="zh-CN" altLang="en-US"/>
              <a:t>这个结论就叫做 </a:t>
            </a:r>
            <a:r>
              <a:rPr lang="en-US" altLang="zh-CN"/>
              <a:t>CAP </a:t>
            </a:r>
            <a:r>
              <a:rPr lang="zh-CN" altLang="en-US"/>
              <a:t>定理。</a:t>
            </a:r>
          </a:p>
        </p:txBody>
      </p:sp>
      <p:sp>
        <p:nvSpPr>
          <p:cNvPr id="8" name="椭圆 7">
            <a:extLst>
              <a:ext uri="{FF2B5EF4-FFF2-40B4-BE49-F238E27FC236}">
                <a16:creationId xmlns:a16="http://schemas.microsoft.com/office/drawing/2014/main" id="{7B665ED9-EF71-4D6C-BAE4-46DB696BBD54}"/>
              </a:ext>
            </a:extLst>
          </p:cNvPr>
          <p:cNvSpPr/>
          <p:nvPr/>
        </p:nvSpPr>
        <p:spPr>
          <a:xfrm>
            <a:off x="7698960" y="2606834"/>
            <a:ext cx="1853900" cy="18539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a:solidFill>
                  <a:schemeClr val="tx1"/>
                </a:solidFill>
              </a:rPr>
              <a:t>Consitency</a:t>
            </a:r>
            <a:endParaRPr lang="zh-CN" altLang="en-US" sz="1400" b="1">
              <a:solidFill>
                <a:schemeClr val="tx1"/>
              </a:solidFill>
            </a:endParaRPr>
          </a:p>
        </p:txBody>
      </p:sp>
      <p:sp>
        <p:nvSpPr>
          <p:cNvPr id="11" name="椭圆 10">
            <a:extLst>
              <a:ext uri="{FF2B5EF4-FFF2-40B4-BE49-F238E27FC236}">
                <a16:creationId xmlns:a16="http://schemas.microsoft.com/office/drawing/2014/main" id="{5F61374F-9995-40D8-8639-119EEBD5AC26}"/>
              </a:ext>
            </a:extLst>
          </p:cNvPr>
          <p:cNvSpPr/>
          <p:nvPr/>
        </p:nvSpPr>
        <p:spPr>
          <a:xfrm>
            <a:off x="6916410" y="4001868"/>
            <a:ext cx="1853900" cy="18539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r>
              <a:rPr lang="en-US" altLang="zh-CN" sz="1400" b="1">
                <a:solidFill>
                  <a:schemeClr val="tx1"/>
                </a:solidFill>
              </a:rPr>
              <a:t>Availability</a:t>
            </a:r>
            <a:endParaRPr lang="zh-CN" altLang="en-US" sz="1400" b="1">
              <a:solidFill>
                <a:schemeClr val="tx1"/>
              </a:solidFill>
            </a:endParaRPr>
          </a:p>
        </p:txBody>
      </p:sp>
      <p:sp>
        <p:nvSpPr>
          <p:cNvPr id="12" name="椭圆 11">
            <a:extLst>
              <a:ext uri="{FF2B5EF4-FFF2-40B4-BE49-F238E27FC236}">
                <a16:creationId xmlns:a16="http://schemas.microsoft.com/office/drawing/2014/main" id="{2E62E206-8413-4F8A-8709-61AFC3983C9B}"/>
              </a:ext>
            </a:extLst>
          </p:cNvPr>
          <p:cNvSpPr/>
          <p:nvPr/>
        </p:nvSpPr>
        <p:spPr>
          <a:xfrm>
            <a:off x="8481509" y="4001868"/>
            <a:ext cx="1853900" cy="18539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a:solidFill>
                  <a:schemeClr val="tx1"/>
                </a:solidFill>
              </a:rPr>
              <a:t>Partition</a:t>
            </a:r>
          </a:p>
          <a:p>
            <a:pPr algn="ctr"/>
            <a:r>
              <a:rPr lang="en-US" altLang="zh-CN" sz="1400" b="1">
                <a:solidFill>
                  <a:schemeClr val="tx1"/>
                </a:solidFill>
              </a:rPr>
              <a:t>Tolerance</a:t>
            </a:r>
            <a:endParaRPr lang="zh-CN" altLang="en-US" sz="1400" b="1">
              <a:solidFill>
                <a:schemeClr val="tx1"/>
              </a:solidFill>
            </a:endParaRPr>
          </a:p>
        </p:txBody>
      </p:sp>
    </p:spTree>
    <p:extLst>
      <p:ext uri="{BB962C8B-B14F-4D97-AF65-F5344CB8AC3E}">
        <p14:creationId xmlns:p14="http://schemas.microsoft.com/office/powerpoint/2010/main" val="2910231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1500"/>
                                        <p:tgtEl>
                                          <p:spTgt spid="11"/>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heel(1)">
                                      <p:cBhvr>
                                        <p:cTn id="20" dur="1500"/>
                                        <p:tgtEl>
                                          <p:spTgt spid="12"/>
                                        </p:tgtEl>
                                      </p:cBhvr>
                                    </p:animEffect>
                                  </p:childTnLst>
                                </p:cTn>
                              </p:par>
                              <p:par>
                                <p:cTn id="21" presetID="22" presetClass="entr" presetSubtype="4" fill="hold" grpId="0" nodeType="withEffect">
                                  <p:stCondLst>
                                    <p:cond delay="80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500"/>
                                        <p:tgtEl>
                                          <p:spTgt spid="18"/>
                                        </p:tgtEl>
                                      </p:cBhvr>
                                    </p:animEffect>
                                  </p:childTnLst>
                                </p:cTn>
                              </p:par>
                              <p:par>
                                <p:cTn id="24" presetID="22" presetClass="entr" presetSubtype="8" fill="hold" grpId="0" nodeType="withEffect">
                                  <p:stCondLst>
                                    <p:cond delay="130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1" dur="500"/>
                                        <p:tgtEl>
                                          <p:spTgt spid="3">
                                            <p:txEl>
                                              <p:pRg st="4" end="4"/>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21" grpId="0" animBg="1"/>
      <p:bldP spid="8"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CAP</a:t>
            </a:r>
            <a:r>
              <a:rPr lang="zh-CN" altLang="en-US"/>
              <a:t>定理</a:t>
            </a:r>
            <a:r>
              <a:rPr lang="en-US" altLang="zh-CN"/>
              <a:t>- Consistency</a:t>
            </a:r>
            <a:endParaRPr lang="zh-CN" altLang="en-US"/>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5"/>
            <a:ext cx="10698800" cy="1804796"/>
          </a:xfrm>
        </p:spPr>
        <p:txBody>
          <a:bodyPr/>
          <a:lstStyle/>
          <a:p>
            <a:r>
              <a:rPr lang="en-US" altLang="zh-CN"/>
              <a:t>Consistency</a:t>
            </a:r>
            <a:r>
              <a:rPr lang="zh-CN" altLang="en-US"/>
              <a:t>（一致性）：用户访问分布式系统中的任意节点，得到的数据必须一致</a:t>
            </a:r>
          </a:p>
        </p:txBody>
      </p:sp>
      <p:sp>
        <p:nvSpPr>
          <p:cNvPr id="4" name="矩形: 圆角 3">
            <a:extLst>
              <a:ext uri="{FF2B5EF4-FFF2-40B4-BE49-F238E27FC236}">
                <a16:creationId xmlns:a16="http://schemas.microsoft.com/office/drawing/2014/main" id="{47A67736-8023-47C6-84AB-0740004132D1}"/>
              </a:ext>
            </a:extLst>
          </p:cNvPr>
          <p:cNvSpPr/>
          <p:nvPr/>
        </p:nvSpPr>
        <p:spPr>
          <a:xfrm>
            <a:off x="3352800" y="2926080"/>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node01</a:t>
            </a:r>
            <a:endParaRPr lang="zh-CN" altLang="en-US" sz="1400"/>
          </a:p>
        </p:txBody>
      </p:sp>
      <p:sp>
        <p:nvSpPr>
          <p:cNvPr id="13" name="矩形: 圆角 12">
            <a:extLst>
              <a:ext uri="{FF2B5EF4-FFF2-40B4-BE49-F238E27FC236}">
                <a16:creationId xmlns:a16="http://schemas.microsoft.com/office/drawing/2014/main" id="{3386AC52-9A4E-4628-AD51-129040685AA6}"/>
              </a:ext>
            </a:extLst>
          </p:cNvPr>
          <p:cNvSpPr/>
          <p:nvPr/>
        </p:nvSpPr>
        <p:spPr>
          <a:xfrm>
            <a:off x="7559042" y="2926080"/>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node02</a:t>
            </a:r>
            <a:endParaRPr lang="zh-CN" altLang="en-US" sz="1400"/>
          </a:p>
        </p:txBody>
      </p:sp>
      <p:sp>
        <p:nvSpPr>
          <p:cNvPr id="5" name="文本框 4">
            <a:extLst>
              <a:ext uri="{FF2B5EF4-FFF2-40B4-BE49-F238E27FC236}">
                <a16:creationId xmlns:a16="http://schemas.microsoft.com/office/drawing/2014/main" id="{B7720B36-EB68-44F9-B89E-80F8D7542BDC}"/>
              </a:ext>
            </a:extLst>
          </p:cNvPr>
          <p:cNvSpPr txBox="1"/>
          <p:nvPr/>
        </p:nvSpPr>
        <p:spPr>
          <a:xfrm>
            <a:off x="3524643" y="3121223"/>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sp>
        <p:nvSpPr>
          <p:cNvPr id="16" name="文本框 15">
            <a:extLst>
              <a:ext uri="{FF2B5EF4-FFF2-40B4-BE49-F238E27FC236}">
                <a16:creationId xmlns:a16="http://schemas.microsoft.com/office/drawing/2014/main" id="{7B49A896-BA24-4EC8-A921-6A29EC145069}"/>
              </a:ext>
            </a:extLst>
          </p:cNvPr>
          <p:cNvSpPr txBox="1"/>
          <p:nvPr/>
        </p:nvSpPr>
        <p:spPr>
          <a:xfrm>
            <a:off x="7730885" y="3121223"/>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pic>
        <p:nvPicPr>
          <p:cNvPr id="6" name="图片 5">
            <a:extLst>
              <a:ext uri="{FF2B5EF4-FFF2-40B4-BE49-F238E27FC236}">
                <a16:creationId xmlns:a16="http://schemas.microsoft.com/office/drawing/2014/main" id="{2C92F314-C124-4B00-B2CA-CC4CDE50A531}"/>
              </a:ext>
            </a:extLst>
          </p:cNvPr>
          <p:cNvPicPr>
            <a:picLocks noChangeAspect="1"/>
          </p:cNvPicPr>
          <p:nvPr/>
        </p:nvPicPr>
        <p:blipFill>
          <a:blip r:embed="rId3"/>
          <a:stretch>
            <a:fillRect/>
          </a:stretch>
        </p:blipFill>
        <p:spPr>
          <a:xfrm>
            <a:off x="5647905" y="5142474"/>
            <a:ext cx="896190" cy="713294"/>
          </a:xfrm>
          <a:prstGeom prst="rect">
            <a:avLst/>
          </a:prstGeom>
        </p:spPr>
      </p:pic>
      <p:cxnSp>
        <p:nvCxnSpPr>
          <p:cNvPr id="9" name="直接箭头连接符 8">
            <a:extLst>
              <a:ext uri="{FF2B5EF4-FFF2-40B4-BE49-F238E27FC236}">
                <a16:creationId xmlns:a16="http://schemas.microsoft.com/office/drawing/2014/main" id="{ED76D5CA-2D6D-4AAC-8B05-3C52B9EFCC79}"/>
              </a:ext>
            </a:extLst>
          </p:cNvPr>
          <p:cNvCxnSpPr>
            <a:stCxn id="6" idx="0"/>
            <a:endCxn id="4" idx="2"/>
          </p:cNvCxnSpPr>
          <p:nvPr/>
        </p:nvCxnSpPr>
        <p:spPr>
          <a:xfrm flipH="1" flipV="1">
            <a:off x="3992880" y="3810000"/>
            <a:ext cx="2103120" cy="1332474"/>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1B0F49-C3C5-4227-8DD1-AD66B59CC78D}"/>
              </a:ext>
            </a:extLst>
          </p:cNvPr>
          <p:cNvCxnSpPr>
            <a:cxnSpLocks/>
            <a:stCxn id="6" idx="0"/>
            <a:endCxn id="13" idx="2"/>
          </p:cNvCxnSpPr>
          <p:nvPr/>
        </p:nvCxnSpPr>
        <p:spPr>
          <a:xfrm flipV="1">
            <a:off x="6096000" y="3810000"/>
            <a:ext cx="2103122" cy="1332474"/>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26" name="文本框 25">
            <a:extLst>
              <a:ext uri="{FF2B5EF4-FFF2-40B4-BE49-F238E27FC236}">
                <a16:creationId xmlns:a16="http://schemas.microsoft.com/office/drawing/2014/main" id="{60C0B998-8132-40A7-B483-40E7A7C2CCB5}"/>
              </a:ext>
            </a:extLst>
          </p:cNvPr>
          <p:cNvSpPr txBox="1"/>
          <p:nvPr/>
        </p:nvSpPr>
        <p:spPr>
          <a:xfrm>
            <a:off x="3524642" y="3121222"/>
            <a:ext cx="936475" cy="307777"/>
          </a:xfrm>
          <a:prstGeom prst="rect">
            <a:avLst/>
          </a:prstGeom>
          <a:solidFill>
            <a:srgbClr val="AD2A26"/>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data:v1</a:t>
            </a:r>
            <a:endParaRPr lang="zh-CN" altLang="en-US" sz="1400" dirty="0">
              <a:solidFill>
                <a:schemeClr val="bg1"/>
              </a:solidFill>
              <a:latin typeface="+mn-lt"/>
              <a:ea typeface="+mn-ea"/>
            </a:endParaRPr>
          </a:p>
        </p:txBody>
      </p:sp>
      <p:sp>
        <p:nvSpPr>
          <p:cNvPr id="27" name="文本框 26">
            <a:extLst>
              <a:ext uri="{FF2B5EF4-FFF2-40B4-BE49-F238E27FC236}">
                <a16:creationId xmlns:a16="http://schemas.microsoft.com/office/drawing/2014/main" id="{85145190-6500-4AF7-947B-7DB2C78FA357}"/>
              </a:ext>
            </a:extLst>
          </p:cNvPr>
          <p:cNvSpPr txBox="1"/>
          <p:nvPr/>
        </p:nvSpPr>
        <p:spPr>
          <a:xfrm>
            <a:off x="3524641" y="3121220"/>
            <a:ext cx="936475" cy="307777"/>
          </a:xfrm>
          <a:prstGeom prst="rect">
            <a:avLst/>
          </a:prstGeom>
          <a:solidFill>
            <a:srgbClr val="AD2A26"/>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data:v1</a:t>
            </a:r>
            <a:endParaRPr lang="zh-CN" altLang="en-US" sz="1400" dirty="0">
              <a:solidFill>
                <a:schemeClr val="bg1"/>
              </a:solidFill>
              <a:latin typeface="+mn-lt"/>
              <a:ea typeface="+mn-ea"/>
            </a:endParaRPr>
          </a:p>
        </p:txBody>
      </p:sp>
      <p:cxnSp>
        <p:nvCxnSpPr>
          <p:cNvPr id="28" name="直接箭头连接符 27">
            <a:extLst>
              <a:ext uri="{FF2B5EF4-FFF2-40B4-BE49-F238E27FC236}">
                <a16:creationId xmlns:a16="http://schemas.microsoft.com/office/drawing/2014/main" id="{296671E0-EA40-438E-AA0E-D7E0F0AF6806}"/>
              </a:ext>
            </a:extLst>
          </p:cNvPr>
          <p:cNvCxnSpPr>
            <a:cxnSpLocks/>
            <a:stCxn id="4" idx="3"/>
            <a:endCxn id="13" idx="1"/>
          </p:cNvCxnSpPr>
          <p:nvPr/>
        </p:nvCxnSpPr>
        <p:spPr>
          <a:xfrm>
            <a:off x="4632960" y="3368040"/>
            <a:ext cx="2926082" cy="0"/>
          </a:xfrm>
          <a:prstGeom prst="straightConnector1">
            <a:avLst/>
          </a:prstGeom>
          <a:ln w="12700">
            <a:prstDash val="lgDash"/>
            <a:tailEnd type="triangle"/>
          </a:ln>
        </p:spPr>
        <p:style>
          <a:lnRef idx="2">
            <a:schemeClr val="dk1"/>
          </a:lnRef>
          <a:fillRef idx="0">
            <a:schemeClr val="dk1"/>
          </a:fillRef>
          <a:effectRef idx="1">
            <a:schemeClr val="dk1"/>
          </a:effectRef>
          <a:fontRef idx="minor">
            <a:schemeClr val="tx1"/>
          </a:fontRef>
        </p:style>
      </p:cxnSp>
      <p:sp>
        <p:nvSpPr>
          <p:cNvPr id="31" name="文本框 30">
            <a:extLst>
              <a:ext uri="{FF2B5EF4-FFF2-40B4-BE49-F238E27FC236}">
                <a16:creationId xmlns:a16="http://schemas.microsoft.com/office/drawing/2014/main" id="{097316AA-ED85-440E-A1AD-C0F923D6A00B}"/>
              </a:ext>
            </a:extLst>
          </p:cNvPr>
          <p:cNvSpPr txBox="1"/>
          <p:nvPr/>
        </p:nvSpPr>
        <p:spPr>
          <a:xfrm>
            <a:off x="5611290" y="3518865"/>
            <a:ext cx="889987" cy="307777"/>
          </a:xfrm>
          <a:prstGeom prst="rect">
            <a:avLst/>
          </a:prstGeom>
          <a:noFill/>
        </p:spPr>
        <p:txBody>
          <a:bodyPr wrap="none" rtlCol="0">
            <a:spAutoFit/>
          </a:bodyPr>
          <a:lstStyle/>
          <a:p>
            <a:pPr fontAlgn="auto">
              <a:spcBef>
                <a:spcPts val="0"/>
              </a:spcBef>
              <a:spcAft>
                <a:spcPts val="0"/>
              </a:spcAft>
            </a:pPr>
            <a:r>
              <a:rPr lang="zh-CN" altLang="en-US" sz="1400">
                <a:solidFill>
                  <a:schemeClr val="tx1">
                    <a:lumMod val="65000"/>
                    <a:lumOff val="35000"/>
                  </a:schemeClr>
                </a:solidFill>
                <a:latin typeface="+mn-lt"/>
                <a:ea typeface="+mn-ea"/>
              </a:rPr>
              <a:t>数据同步</a:t>
            </a:r>
            <a:endParaRPr lang="zh-CN" altLang="en-US" sz="1400" dirty="0">
              <a:solidFill>
                <a:schemeClr val="tx1">
                  <a:lumMod val="65000"/>
                  <a:lumOff val="35000"/>
                </a:schemeClr>
              </a:solidFill>
              <a:latin typeface="+mn-lt"/>
              <a:ea typeface="+mn-ea"/>
            </a:endParaRPr>
          </a:p>
        </p:txBody>
      </p:sp>
    </p:spTree>
    <p:custDataLst>
      <p:tags r:id="rId1"/>
    </p:custDataLst>
    <p:extLst>
      <p:ext uri="{BB962C8B-B14F-4D97-AF65-F5344CB8AC3E}">
        <p14:creationId xmlns:p14="http://schemas.microsoft.com/office/powerpoint/2010/main" val="33052159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par>
                                <p:cTn id="28" presetID="22" presetClass="entr" presetSubtype="4"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xit" presetSubtype="21" fill="hold" grpId="1" nodeType="clickEffect">
                                  <p:stCondLst>
                                    <p:cond delay="0"/>
                                  </p:stCondLst>
                                  <p:childTnLst>
                                    <p:animEffect transition="out" filter="barn(inVertical)">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childTnLst>
                          </p:cTn>
                        </p:par>
                        <p:par>
                          <p:cTn id="36" fill="hold">
                            <p:stCondLst>
                              <p:cond delay="500"/>
                            </p:stCondLst>
                            <p:childTnLst>
                              <p:par>
                                <p:cTn id="37" presetID="16" presetClass="entr" presetSubtype="37"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arn(outVertical)">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anim calcmode="lin" valueType="num">
                                      <p:cBhvr>
                                        <p:cTn id="45" dur="500" fill="hold"/>
                                        <p:tgtEl>
                                          <p:spTgt spid="31"/>
                                        </p:tgtEl>
                                        <p:attrNameLst>
                                          <p:attrName>ppt_x</p:attrName>
                                        </p:attrNameLst>
                                      </p:cBhvr>
                                      <p:tavLst>
                                        <p:tav tm="0">
                                          <p:val>
                                            <p:strVal val="#ppt_x"/>
                                          </p:val>
                                        </p:tav>
                                        <p:tav tm="100000">
                                          <p:val>
                                            <p:strVal val="#ppt_x"/>
                                          </p:val>
                                        </p:tav>
                                      </p:tavLst>
                                    </p:anim>
                                    <p:anim calcmode="lin" valueType="num">
                                      <p:cBhvr>
                                        <p:cTn id="46" dur="500" fill="hold"/>
                                        <p:tgtEl>
                                          <p:spTgt spid="31"/>
                                        </p:tgtEl>
                                        <p:attrNameLst>
                                          <p:attrName>ppt_y</p:attrName>
                                        </p:attrNameLst>
                                      </p:cBhvr>
                                      <p:tavLst>
                                        <p:tav tm="0">
                                          <p:val>
                                            <p:strVal val="#ppt_y+.1"/>
                                          </p:val>
                                        </p:tav>
                                        <p:tav tm="100000">
                                          <p:val>
                                            <p:strVal val="#ppt_y"/>
                                          </p:val>
                                        </p:tav>
                                      </p:tavLst>
                                    </p:anim>
                                  </p:childTnLst>
                                </p:cTn>
                              </p:par>
                              <p:par>
                                <p:cTn id="47" presetID="22" presetClass="entr" presetSubtype="8"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42" presetClass="path" presetSubtype="0" accel="50000" decel="50000" fill="hold" grpId="1" nodeType="withEffect">
                                  <p:stCondLst>
                                    <p:cond delay="0"/>
                                  </p:stCondLst>
                                  <p:childTnLst>
                                    <p:animMotion origin="layout" path="M -3.95833E-6 3.7037E-6 L 0.34506 0.00023 " pathEditMode="relative" rAng="0" ptsTypes="AA">
                                      <p:cBhvr>
                                        <p:cTn id="54" dur="1000" fill="hold"/>
                                        <p:tgtEl>
                                          <p:spTgt spid="27"/>
                                        </p:tgtEl>
                                        <p:attrNameLst>
                                          <p:attrName>ppt_x</p:attrName>
                                          <p:attrName>ppt_y</p:attrName>
                                        </p:attrNameLst>
                                      </p:cBhvr>
                                      <p:rCtr x="172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5" grpId="0" animBg="1"/>
      <p:bldP spid="5" grpId="1" animBg="1"/>
      <p:bldP spid="16" grpId="0" animBg="1"/>
      <p:bldP spid="26" grpId="0" animBg="1"/>
      <p:bldP spid="27" grpId="0" animBg="1"/>
      <p:bldP spid="27" grpId="1" animBg="1"/>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箭头连接符 55">
            <a:extLst>
              <a:ext uri="{FF2B5EF4-FFF2-40B4-BE49-F238E27FC236}">
                <a16:creationId xmlns:a16="http://schemas.microsoft.com/office/drawing/2014/main" id="{FB841AC2-0F2C-4862-8D18-8EDB84099066}"/>
              </a:ext>
            </a:extLst>
          </p:cNvPr>
          <p:cNvCxnSpPr>
            <a:cxnSpLocks/>
          </p:cNvCxnSpPr>
          <p:nvPr/>
        </p:nvCxnSpPr>
        <p:spPr>
          <a:xfrm>
            <a:off x="9084351" y="4063591"/>
            <a:ext cx="859749" cy="24863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CAP</a:t>
            </a:r>
            <a:r>
              <a:rPr lang="zh-CN" altLang="en-US"/>
              <a:t>定理</a:t>
            </a:r>
            <a:r>
              <a:rPr lang="en-US" altLang="zh-CN"/>
              <a:t>- Availability</a:t>
            </a:r>
            <a:endParaRPr lang="zh-CN" altLang="en-US"/>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5"/>
            <a:ext cx="10698800" cy="624253"/>
          </a:xfrm>
        </p:spPr>
        <p:txBody>
          <a:bodyPr/>
          <a:lstStyle/>
          <a:p>
            <a:r>
              <a:rPr lang="en-US" altLang="zh-CN"/>
              <a:t>Availability </a:t>
            </a:r>
            <a:r>
              <a:rPr lang="zh-CN" altLang="en-US"/>
              <a:t>（可用性）：用户访问集群中的任意健康节点，必须能得到响应，而不是超时或拒绝</a:t>
            </a:r>
          </a:p>
        </p:txBody>
      </p:sp>
      <p:grpSp>
        <p:nvGrpSpPr>
          <p:cNvPr id="23" name="组合 22">
            <a:extLst>
              <a:ext uri="{FF2B5EF4-FFF2-40B4-BE49-F238E27FC236}">
                <a16:creationId xmlns:a16="http://schemas.microsoft.com/office/drawing/2014/main" id="{6744347A-67E4-4857-90CF-BB0FDC50E935}"/>
              </a:ext>
            </a:extLst>
          </p:cNvPr>
          <p:cNvGrpSpPr/>
          <p:nvPr/>
        </p:nvGrpSpPr>
        <p:grpSpPr>
          <a:xfrm>
            <a:off x="1860836" y="2984528"/>
            <a:ext cx="1280160" cy="883920"/>
            <a:chOff x="1238638" y="2951536"/>
            <a:chExt cx="1280160" cy="883920"/>
          </a:xfrm>
        </p:grpSpPr>
        <p:sp>
          <p:nvSpPr>
            <p:cNvPr id="4" name="矩形: 圆角 3">
              <a:extLst>
                <a:ext uri="{FF2B5EF4-FFF2-40B4-BE49-F238E27FC236}">
                  <a16:creationId xmlns:a16="http://schemas.microsoft.com/office/drawing/2014/main" id="{47A67736-8023-47C6-84AB-0740004132D1}"/>
                </a:ext>
              </a:extLst>
            </p:cNvPr>
            <p:cNvSpPr/>
            <p:nvPr/>
          </p:nvSpPr>
          <p:spPr>
            <a:xfrm>
              <a:off x="1238638" y="2951536"/>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node01</a:t>
              </a:r>
              <a:endParaRPr lang="zh-CN" altLang="en-US" sz="1400"/>
            </a:p>
          </p:txBody>
        </p:sp>
        <p:sp>
          <p:nvSpPr>
            <p:cNvPr id="5" name="文本框 4">
              <a:extLst>
                <a:ext uri="{FF2B5EF4-FFF2-40B4-BE49-F238E27FC236}">
                  <a16:creationId xmlns:a16="http://schemas.microsoft.com/office/drawing/2014/main" id="{B7720B36-EB68-44F9-B89E-80F8D7542BDC}"/>
                </a:ext>
              </a:extLst>
            </p:cNvPr>
            <p:cNvSpPr txBox="1"/>
            <p:nvPr/>
          </p:nvSpPr>
          <p:spPr>
            <a:xfrm>
              <a:off x="1410481" y="3146679"/>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grpSp>
      <p:grpSp>
        <p:nvGrpSpPr>
          <p:cNvPr id="24" name="组合 23">
            <a:extLst>
              <a:ext uri="{FF2B5EF4-FFF2-40B4-BE49-F238E27FC236}">
                <a16:creationId xmlns:a16="http://schemas.microsoft.com/office/drawing/2014/main" id="{FEBDE33A-CF4F-46C8-ACFF-3FE747757237}"/>
              </a:ext>
            </a:extLst>
          </p:cNvPr>
          <p:cNvGrpSpPr/>
          <p:nvPr/>
        </p:nvGrpSpPr>
        <p:grpSpPr>
          <a:xfrm>
            <a:off x="5444880" y="2984528"/>
            <a:ext cx="1280160" cy="883920"/>
            <a:chOff x="5444880" y="2951536"/>
            <a:chExt cx="1280160" cy="883920"/>
          </a:xfrm>
        </p:grpSpPr>
        <p:sp>
          <p:nvSpPr>
            <p:cNvPr id="13" name="矩形: 圆角 12">
              <a:extLst>
                <a:ext uri="{FF2B5EF4-FFF2-40B4-BE49-F238E27FC236}">
                  <a16:creationId xmlns:a16="http://schemas.microsoft.com/office/drawing/2014/main" id="{3386AC52-9A4E-4628-AD51-129040685AA6}"/>
                </a:ext>
              </a:extLst>
            </p:cNvPr>
            <p:cNvSpPr/>
            <p:nvPr/>
          </p:nvSpPr>
          <p:spPr>
            <a:xfrm>
              <a:off x="5444880" y="2951536"/>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node02</a:t>
              </a:r>
              <a:endParaRPr lang="zh-CN" altLang="en-US" sz="1400"/>
            </a:p>
          </p:txBody>
        </p:sp>
        <p:sp>
          <p:nvSpPr>
            <p:cNvPr id="16" name="文本框 15">
              <a:extLst>
                <a:ext uri="{FF2B5EF4-FFF2-40B4-BE49-F238E27FC236}">
                  <a16:creationId xmlns:a16="http://schemas.microsoft.com/office/drawing/2014/main" id="{7B49A896-BA24-4EC8-A921-6A29EC145069}"/>
                </a:ext>
              </a:extLst>
            </p:cNvPr>
            <p:cNvSpPr txBox="1"/>
            <p:nvPr/>
          </p:nvSpPr>
          <p:spPr>
            <a:xfrm>
              <a:off x="5616723" y="3146679"/>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grpSp>
      <p:pic>
        <p:nvPicPr>
          <p:cNvPr id="6" name="图片 5">
            <a:extLst>
              <a:ext uri="{FF2B5EF4-FFF2-40B4-BE49-F238E27FC236}">
                <a16:creationId xmlns:a16="http://schemas.microsoft.com/office/drawing/2014/main" id="{2C92F314-C124-4B00-B2CA-CC4CDE50A531}"/>
              </a:ext>
            </a:extLst>
          </p:cNvPr>
          <p:cNvPicPr>
            <a:picLocks noChangeAspect="1"/>
          </p:cNvPicPr>
          <p:nvPr/>
        </p:nvPicPr>
        <p:blipFill>
          <a:blip r:embed="rId3"/>
          <a:stretch>
            <a:fillRect/>
          </a:stretch>
        </p:blipFill>
        <p:spPr>
          <a:xfrm>
            <a:off x="5647905" y="5142474"/>
            <a:ext cx="896190" cy="713294"/>
          </a:xfrm>
          <a:prstGeom prst="rect">
            <a:avLst/>
          </a:prstGeom>
        </p:spPr>
      </p:pic>
      <p:cxnSp>
        <p:nvCxnSpPr>
          <p:cNvPr id="9" name="直接箭头连接符 8">
            <a:extLst>
              <a:ext uri="{FF2B5EF4-FFF2-40B4-BE49-F238E27FC236}">
                <a16:creationId xmlns:a16="http://schemas.microsoft.com/office/drawing/2014/main" id="{ED76D5CA-2D6D-4AAC-8B05-3C52B9EFCC79}"/>
              </a:ext>
            </a:extLst>
          </p:cNvPr>
          <p:cNvCxnSpPr>
            <a:stCxn id="6" idx="0"/>
            <a:endCxn id="4" idx="2"/>
          </p:cNvCxnSpPr>
          <p:nvPr/>
        </p:nvCxnSpPr>
        <p:spPr>
          <a:xfrm flipH="1" flipV="1">
            <a:off x="2500916" y="3868448"/>
            <a:ext cx="3595084" cy="127402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1B0F49-C3C5-4227-8DD1-AD66B59CC78D}"/>
              </a:ext>
            </a:extLst>
          </p:cNvPr>
          <p:cNvCxnSpPr>
            <a:cxnSpLocks/>
            <a:stCxn id="6" idx="0"/>
            <a:endCxn id="13" idx="2"/>
          </p:cNvCxnSpPr>
          <p:nvPr/>
        </p:nvCxnSpPr>
        <p:spPr>
          <a:xfrm flipH="1" flipV="1">
            <a:off x="6084960" y="3868448"/>
            <a:ext cx="11040" cy="127402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296671E0-EA40-438E-AA0E-D7E0F0AF6806}"/>
              </a:ext>
            </a:extLst>
          </p:cNvPr>
          <p:cNvCxnSpPr>
            <a:cxnSpLocks/>
            <a:stCxn id="13" idx="3"/>
            <a:endCxn id="20" idx="1"/>
          </p:cNvCxnSpPr>
          <p:nvPr/>
        </p:nvCxnSpPr>
        <p:spPr>
          <a:xfrm>
            <a:off x="6725040" y="3426488"/>
            <a:ext cx="2308082" cy="0"/>
          </a:xfrm>
          <a:prstGeom prst="straightConnector1">
            <a:avLst/>
          </a:prstGeom>
          <a:ln w="12700">
            <a:prstDash val="lgDash"/>
            <a:tailEnd type="triangle"/>
          </a:ln>
        </p:spPr>
        <p:style>
          <a:lnRef idx="2">
            <a:schemeClr val="dk1"/>
          </a:lnRef>
          <a:fillRef idx="0">
            <a:schemeClr val="dk1"/>
          </a:fillRef>
          <a:effectRef idx="1">
            <a:schemeClr val="dk1"/>
          </a:effectRef>
          <a:fontRef idx="minor">
            <a:schemeClr val="tx1"/>
          </a:fontRef>
        </p:style>
      </p:cxnSp>
      <p:sp>
        <p:nvSpPr>
          <p:cNvPr id="31" name="文本框 30">
            <a:extLst>
              <a:ext uri="{FF2B5EF4-FFF2-40B4-BE49-F238E27FC236}">
                <a16:creationId xmlns:a16="http://schemas.microsoft.com/office/drawing/2014/main" id="{097316AA-ED85-440E-A1AD-C0F923D6A00B}"/>
              </a:ext>
            </a:extLst>
          </p:cNvPr>
          <p:cNvSpPr txBox="1"/>
          <p:nvPr/>
        </p:nvSpPr>
        <p:spPr>
          <a:xfrm>
            <a:off x="4009129" y="3501284"/>
            <a:ext cx="889987" cy="307777"/>
          </a:xfrm>
          <a:prstGeom prst="rect">
            <a:avLst/>
          </a:prstGeom>
          <a:noFill/>
        </p:spPr>
        <p:txBody>
          <a:bodyPr wrap="none" rtlCol="0">
            <a:spAutoFit/>
          </a:bodyPr>
          <a:lstStyle/>
          <a:p>
            <a:pPr fontAlgn="auto">
              <a:spcBef>
                <a:spcPts val="0"/>
              </a:spcBef>
              <a:spcAft>
                <a:spcPts val="0"/>
              </a:spcAft>
            </a:pPr>
            <a:r>
              <a:rPr lang="zh-CN" altLang="en-US" sz="1400">
                <a:solidFill>
                  <a:schemeClr val="tx1">
                    <a:lumMod val="65000"/>
                    <a:lumOff val="35000"/>
                  </a:schemeClr>
                </a:solidFill>
                <a:latin typeface="+mn-lt"/>
                <a:ea typeface="+mn-ea"/>
              </a:rPr>
              <a:t>数据同步</a:t>
            </a:r>
            <a:endParaRPr lang="zh-CN" altLang="en-US" sz="1400" dirty="0">
              <a:solidFill>
                <a:schemeClr val="tx1">
                  <a:lumMod val="65000"/>
                  <a:lumOff val="35000"/>
                </a:schemeClr>
              </a:solidFill>
              <a:latin typeface="+mn-lt"/>
              <a:ea typeface="+mn-ea"/>
            </a:endParaRPr>
          </a:p>
        </p:txBody>
      </p:sp>
      <p:grpSp>
        <p:nvGrpSpPr>
          <p:cNvPr id="22" name="组合 21">
            <a:extLst>
              <a:ext uri="{FF2B5EF4-FFF2-40B4-BE49-F238E27FC236}">
                <a16:creationId xmlns:a16="http://schemas.microsoft.com/office/drawing/2014/main" id="{C725BE12-A56F-4E84-9209-4555251D585F}"/>
              </a:ext>
            </a:extLst>
          </p:cNvPr>
          <p:cNvGrpSpPr/>
          <p:nvPr/>
        </p:nvGrpSpPr>
        <p:grpSpPr>
          <a:xfrm>
            <a:off x="9033122" y="2984528"/>
            <a:ext cx="1280160" cy="883920"/>
            <a:chOff x="9845044" y="2942722"/>
            <a:chExt cx="1280160" cy="883920"/>
          </a:xfrm>
        </p:grpSpPr>
        <p:sp>
          <p:nvSpPr>
            <p:cNvPr id="20" name="矩形: 圆角 19">
              <a:extLst>
                <a:ext uri="{FF2B5EF4-FFF2-40B4-BE49-F238E27FC236}">
                  <a16:creationId xmlns:a16="http://schemas.microsoft.com/office/drawing/2014/main" id="{8DD8787A-1531-4FD3-A6BC-0DC8A147B5A3}"/>
                </a:ext>
              </a:extLst>
            </p:cNvPr>
            <p:cNvSpPr/>
            <p:nvPr/>
          </p:nvSpPr>
          <p:spPr>
            <a:xfrm>
              <a:off x="9845044" y="2942722"/>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node03</a:t>
              </a:r>
              <a:endParaRPr lang="zh-CN" altLang="en-US" sz="1400"/>
            </a:p>
          </p:txBody>
        </p:sp>
        <p:sp>
          <p:nvSpPr>
            <p:cNvPr id="21" name="文本框 20">
              <a:extLst>
                <a:ext uri="{FF2B5EF4-FFF2-40B4-BE49-F238E27FC236}">
                  <a16:creationId xmlns:a16="http://schemas.microsoft.com/office/drawing/2014/main" id="{36BAFDAE-6096-4A06-90AA-BA8F32A153A5}"/>
                </a:ext>
              </a:extLst>
            </p:cNvPr>
            <p:cNvSpPr txBox="1"/>
            <p:nvPr/>
          </p:nvSpPr>
          <p:spPr>
            <a:xfrm>
              <a:off x="10016887" y="3137865"/>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grpSp>
      <p:cxnSp>
        <p:nvCxnSpPr>
          <p:cNvPr id="29" name="直接箭头连接符 28">
            <a:extLst>
              <a:ext uri="{FF2B5EF4-FFF2-40B4-BE49-F238E27FC236}">
                <a16:creationId xmlns:a16="http://schemas.microsoft.com/office/drawing/2014/main" id="{57AC4B8C-DE9F-448F-9A70-93044626C197}"/>
              </a:ext>
            </a:extLst>
          </p:cNvPr>
          <p:cNvCxnSpPr>
            <a:cxnSpLocks/>
            <a:stCxn id="6" idx="0"/>
            <a:endCxn id="20" idx="2"/>
          </p:cNvCxnSpPr>
          <p:nvPr/>
        </p:nvCxnSpPr>
        <p:spPr>
          <a:xfrm flipV="1">
            <a:off x="6096000" y="3868448"/>
            <a:ext cx="3577202" cy="127402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EEBC3642-5069-4834-A10D-BD56F8883193}"/>
              </a:ext>
            </a:extLst>
          </p:cNvPr>
          <p:cNvCxnSpPr>
            <a:cxnSpLocks/>
            <a:stCxn id="13" idx="1"/>
            <a:endCxn id="4" idx="3"/>
          </p:cNvCxnSpPr>
          <p:nvPr/>
        </p:nvCxnSpPr>
        <p:spPr>
          <a:xfrm flipH="1">
            <a:off x="3140996" y="3426488"/>
            <a:ext cx="2303884" cy="0"/>
          </a:xfrm>
          <a:prstGeom prst="straightConnector1">
            <a:avLst/>
          </a:prstGeom>
          <a:ln w="12700">
            <a:prstDash val="lgDash"/>
            <a:tailEnd type="triangle"/>
          </a:ln>
        </p:spPr>
        <p:style>
          <a:lnRef idx="2">
            <a:schemeClr val="dk1"/>
          </a:lnRef>
          <a:fillRef idx="0">
            <a:schemeClr val="dk1"/>
          </a:fillRef>
          <a:effectRef idx="1">
            <a:schemeClr val="dk1"/>
          </a:effectRef>
          <a:fontRef idx="minor">
            <a:schemeClr val="tx1"/>
          </a:fontRef>
        </p:style>
      </p:cxnSp>
      <p:sp>
        <p:nvSpPr>
          <p:cNvPr id="38" name="文本框 37">
            <a:extLst>
              <a:ext uri="{FF2B5EF4-FFF2-40B4-BE49-F238E27FC236}">
                <a16:creationId xmlns:a16="http://schemas.microsoft.com/office/drawing/2014/main" id="{C6217A20-69EC-4F6F-96BA-5AA82D2A9049}"/>
              </a:ext>
            </a:extLst>
          </p:cNvPr>
          <p:cNvSpPr txBox="1"/>
          <p:nvPr/>
        </p:nvSpPr>
        <p:spPr>
          <a:xfrm>
            <a:off x="7434087" y="3501284"/>
            <a:ext cx="889987" cy="307777"/>
          </a:xfrm>
          <a:prstGeom prst="rect">
            <a:avLst/>
          </a:prstGeom>
          <a:noFill/>
        </p:spPr>
        <p:txBody>
          <a:bodyPr wrap="none" rtlCol="0">
            <a:spAutoFit/>
          </a:bodyPr>
          <a:lstStyle/>
          <a:p>
            <a:pPr fontAlgn="auto">
              <a:spcBef>
                <a:spcPts val="0"/>
              </a:spcBef>
              <a:spcAft>
                <a:spcPts val="0"/>
              </a:spcAft>
            </a:pPr>
            <a:r>
              <a:rPr lang="zh-CN" altLang="en-US" sz="1400">
                <a:solidFill>
                  <a:schemeClr val="tx1">
                    <a:lumMod val="65000"/>
                    <a:lumOff val="35000"/>
                  </a:schemeClr>
                </a:solidFill>
                <a:latin typeface="+mn-lt"/>
                <a:ea typeface="+mn-ea"/>
              </a:rPr>
              <a:t>数据同步</a:t>
            </a:r>
            <a:endParaRPr lang="zh-CN" altLang="en-US" sz="1400" dirty="0">
              <a:solidFill>
                <a:schemeClr val="tx1">
                  <a:lumMod val="65000"/>
                  <a:lumOff val="35000"/>
                </a:schemeClr>
              </a:solidFill>
              <a:latin typeface="+mn-lt"/>
              <a:ea typeface="+mn-ea"/>
            </a:endParaRPr>
          </a:p>
        </p:txBody>
      </p:sp>
      <p:sp>
        <p:nvSpPr>
          <p:cNvPr id="54" name="矩形 53">
            <a:extLst>
              <a:ext uri="{FF2B5EF4-FFF2-40B4-BE49-F238E27FC236}">
                <a16:creationId xmlns:a16="http://schemas.microsoft.com/office/drawing/2014/main" id="{D615A1C9-F466-491F-907A-98936007AE03}"/>
              </a:ext>
            </a:extLst>
          </p:cNvPr>
          <p:cNvSpPr/>
          <p:nvPr/>
        </p:nvSpPr>
        <p:spPr>
          <a:xfrm>
            <a:off x="8764519" y="3863259"/>
            <a:ext cx="1817366" cy="210848"/>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0E8286BC-42E0-48B3-9947-094D9D1259AA}"/>
              </a:ext>
            </a:extLst>
          </p:cNvPr>
          <p:cNvSpPr txBox="1"/>
          <p:nvPr/>
        </p:nvSpPr>
        <p:spPr>
          <a:xfrm>
            <a:off x="9279505" y="3839062"/>
            <a:ext cx="938077" cy="276999"/>
          </a:xfrm>
          <a:prstGeom prst="rect">
            <a:avLst/>
          </a:prstGeom>
          <a:noFill/>
        </p:spPr>
        <p:txBody>
          <a:bodyPr wrap="none" rtlCol="0">
            <a:spAutoFit/>
          </a:bodyPr>
          <a:lstStyle/>
          <a:p>
            <a:pPr fontAlgn="auto">
              <a:spcBef>
                <a:spcPts val="0"/>
              </a:spcBef>
              <a:spcAft>
                <a:spcPts val="0"/>
              </a:spcAft>
            </a:pPr>
            <a:r>
              <a:rPr lang="zh-CN" altLang="en-US" sz="1200">
                <a:solidFill>
                  <a:schemeClr val="bg1"/>
                </a:solidFill>
              </a:rPr>
              <a:t>阻塞或拒绝</a:t>
            </a:r>
            <a:endParaRPr lang="zh-CN" altLang="en-US" sz="1200" dirty="0">
              <a:solidFill>
                <a:schemeClr val="bg1"/>
              </a:solidFill>
              <a:latin typeface="+mn-lt"/>
              <a:ea typeface="+mn-ea"/>
            </a:endParaRPr>
          </a:p>
        </p:txBody>
      </p:sp>
    </p:spTree>
    <p:custDataLst>
      <p:tags r:id="rId1"/>
    </p:custDataLst>
    <p:extLst>
      <p:ext uri="{BB962C8B-B14F-4D97-AF65-F5344CB8AC3E}">
        <p14:creationId xmlns:p14="http://schemas.microsoft.com/office/powerpoint/2010/main" val="36336569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par>
                                <p:cTn id="11" presetID="22" presetClass="entr" presetSubtype="4"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down)">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barn(inVertical)">
                                      <p:cBhvr>
                                        <p:cTn id="18" dur="500"/>
                                        <p:tgtEl>
                                          <p:spTgt spid="54"/>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barn(inVertical)">
                                      <p:cBhvr>
                                        <p:cTn id="21" dur="500"/>
                                        <p:tgtEl>
                                          <p:spTgt spid="5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par>
                                <p:cTn id="27" presetID="22" presetClass="entr" presetSubtype="8" fill="hold" nodeType="withEffect">
                                  <p:stCondLst>
                                    <p:cond delay="400"/>
                                  </p:stCondLst>
                                  <p:childTnLst>
                                    <p:set>
                                      <p:cBhvr>
                                        <p:cTn id="28" dur="1" fill="hold">
                                          <p:stCondLst>
                                            <p:cond delay="0"/>
                                          </p:stCondLst>
                                        </p:cTn>
                                        <p:tgtEl>
                                          <p:spTgt spid="56"/>
                                        </p:tgtEl>
                                        <p:attrNameLst>
                                          <p:attrName>style.visibility</p:attrName>
                                        </p:attrNameLst>
                                      </p:cBhvr>
                                      <p:to>
                                        <p:strVal val="visible"/>
                                      </p:to>
                                    </p:set>
                                    <p:animEffect transition="in" filter="wipe(left)">
                                      <p:cBhvr>
                                        <p:cTn id="2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圆角 24">
            <a:extLst>
              <a:ext uri="{FF2B5EF4-FFF2-40B4-BE49-F238E27FC236}">
                <a16:creationId xmlns:a16="http://schemas.microsoft.com/office/drawing/2014/main" id="{0BC6CCA0-8879-4530-B01F-D2E37AE20DA2}"/>
              </a:ext>
            </a:extLst>
          </p:cNvPr>
          <p:cNvSpPr/>
          <p:nvPr/>
        </p:nvSpPr>
        <p:spPr>
          <a:xfrm>
            <a:off x="8430754" y="3177301"/>
            <a:ext cx="2298206" cy="164592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D90D1918-2186-41A5-9C34-FDCBAD8F7CC3}"/>
              </a:ext>
            </a:extLst>
          </p:cNvPr>
          <p:cNvSpPr/>
          <p:nvPr/>
        </p:nvSpPr>
        <p:spPr>
          <a:xfrm>
            <a:off x="1203960" y="3154680"/>
            <a:ext cx="6230126" cy="164592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CAP</a:t>
            </a:r>
            <a:r>
              <a:rPr lang="zh-CN" altLang="en-US"/>
              <a:t>定理</a:t>
            </a:r>
            <a:r>
              <a:rPr lang="en-US" altLang="zh-CN"/>
              <a:t>-Partition tolerance</a:t>
            </a:r>
            <a:endParaRPr lang="zh-CN" altLang="en-US"/>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5"/>
            <a:ext cx="10698800" cy="624253"/>
          </a:xfrm>
        </p:spPr>
        <p:txBody>
          <a:bodyPr/>
          <a:lstStyle/>
          <a:p>
            <a:r>
              <a:rPr lang="en-US" altLang="zh-CN"/>
              <a:t>Partition</a:t>
            </a:r>
            <a:r>
              <a:rPr lang="zh-CN" altLang="en-US"/>
              <a:t>（分区）：因为网络故障或其它原因导致分布式系统中的部分节点与其它节点失去连接，形成独立分区。</a:t>
            </a:r>
            <a:endParaRPr lang="en-US" altLang="zh-CN"/>
          </a:p>
          <a:p>
            <a:r>
              <a:rPr lang="en-US" altLang="zh-CN"/>
              <a:t>Tolerance</a:t>
            </a:r>
            <a:r>
              <a:rPr lang="zh-CN" altLang="en-US"/>
              <a:t>（容错）：在集群出现分区时，整个系统也要持续对外提供服务</a:t>
            </a:r>
            <a:endParaRPr lang="en-US" altLang="zh-CN"/>
          </a:p>
        </p:txBody>
      </p:sp>
      <p:grpSp>
        <p:nvGrpSpPr>
          <p:cNvPr id="23" name="组合 22">
            <a:extLst>
              <a:ext uri="{FF2B5EF4-FFF2-40B4-BE49-F238E27FC236}">
                <a16:creationId xmlns:a16="http://schemas.microsoft.com/office/drawing/2014/main" id="{6744347A-67E4-4857-90CF-BB0FDC50E935}"/>
              </a:ext>
            </a:extLst>
          </p:cNvPr>
          <p:cNvGrpSpPr/>
          <p:nvPr/>
        </p:nvGrpSpPr>
        <p:grpSpPr>
          <a:xfrm>
            <a:off x="1860836" y="3517928"/>
            <a:ext cx="1280160" cy="883920"/>
            <a:chOff x="1238638" y="2951536"/>
            <a:chExt cx="1280160" cy="883920"/>
          </a:xfrm>
        </p:grpSpPr>
        <p:sp>
          <p:nvSpPr>
            <p:cNvPr id="4" name="矩形: 圆角 3">
              <a:extLst>
                <a:ext uri="{FF2B5EF4-FFF2-40B4-BE49-F238E27FC236}">
                  <a16:creationId xmlns:a16="http://schemas.microsoft.com/office/drawing/2014/main" id="{47A67736-8023-47C6-84AB-0740004132D1}"/>
                </a:ext>
              </a:extLst>
            </p:cNvPr>
            <p:cNvSpPr/>
            <p:nvPr/>
          </p:nvSpPr>
          <p:spPr>
            <a:xfrm>
              <a:off x="1238638" y="2951536"/>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node01</a:t>
              </a:r>
              <a:endParaRPr lang="zh-CN" altLang="en-US" sz="1400"/>
            </a:p>
          </p:txBody>
        </p:sp>
        <p:sp>
          <p:nvSpPr>
            <p:cNvPr id="5" name="文本框 4">
              <a:extLst>
                <a:ext uri="{FF2B5EF4-FFF2-40B4-BE49-F238E27FC236}">
                  <a16:creationId xmlns:a16="http://schemas.microsoft.com/office/drawing/2014/main" id="{B7720B36-EB68-44F9-B89E-80F8D7542BDC}"/>
                </a:ext>
              </a:extLst>
            </p:cNvPr>
            <p:cNvSpPr txBox="1"/>
            <p:nvPr/>
          </p:nvSpPr>
          <p:spPr>
            <a:xfrm>
              <a:off x="1410481" y="3146679"/>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grpSp>
      <p:sp>
        <p:nvSpPr>
          <p:cNvPr id="13" name="矩形: 圆角 12">
            <a:extLst>
              <a:ext uri="{FF2B5EF4-FFF2-40B4-BE49-F238E27FC236}">
                <a16:creationId xmlns:a16="http://schemas.microsoft.com/office/drawing/2014/main" id="{3386AC52-9A4E-4628-AD51-129040685AA6}"/>
              </a:ext>
            </a:extLst>
          </p:cNvPr>
          <p:cNvSpPr/>
          <p:nvPr/>
        </p:nvSpPr>
        <p:spPr>
          <a:xfrm>
            <a:off x="5444880" y="3517928"/>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node02</a:t>
            </a:r>
            <a:endParaRPr lang="zh-CN" altLang="en-US" sz="1400"/>
          </a:p>
        </p:txBody>
      </p:sp>
      <p:sp>
        <p:nvSpPr>
          <p:cNvPr id="16" name="文本框 15">
            <a:extLst>
              <a:ext uri="{FF2B5EF4-FFF2-40B4-BE49-F238E27FC236}">
                <a16:creationId xmlns:a16="http://schemas.microsoft.com/office/drawing/2014/main" id="{7B49A896-BA24-4EC8-A921-6A29EC145069}"/>
              </a:ext>
            </a:extLst>
          </p:cNvPr>
          <p:cNvSpPr txBox="1"/>
          <p:nvPr/>
        </p:nvSpPr>
        <p:spPr>
          <a:xfrm>
            <a:off x="5616723" y="3713071"/>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pic>
        <p:nvPicPr>
          <p:cNvPr id="6" name="图片 5">
            <a:extLst>
              <a:ext uri="{FF2B5EF4-FFF2-40B4-BE49-F238E27FC236}">
                <a16:creationId xmlns:a16="http://schemas.microsoft.com/office/drawing/2014/main" id="{2C92F314-C124-4B00-B2CA-CC4CDE50A531}"/>
              </a:ext>
            </a:extLst>
          </p:cNvPr>
          <p:cNvPicPr>
            <a:picLocks noChangeAspect="1"/>
          </p:cNvPicPr>
          <p:nvPr/>
        </p:nvPicPr>
        <p:blipFill>
          <a:blip r:embed="rId3"/>
          <a:stretch>
            <a:fillRect/>
          </a:stretch>
        </p:blipFill>
        <p:spPr>
          <a:xfrm>
            <a:off x="5647905" y="5675874"/>
            <a:ext cx="896190" cy="713294"/>
          </a:xfrm>
          <a:prstGeom prst="rect">
            <a:avLst/>
          </a:prstGeom>
        </p:spPr>
      </p:pic>
      <p:cxnSp>
        <p:nvCxnSpPr>
          <p:cNvPr id="9" name="直接箭头连接符 8">
            <a:extLst>
              <a:ext uri="{FF2B5EF4-FFF2-40B4-BE49-F238E27FC236}">
                <a16:creationId xmlns:a16="http://schemas.microsoft.com/office/drawing/2014/main" id="{ED76D5CA-2D6D-4AAC-8B05-3C52B9EFCC79}"/>
              </a:ext>
            </a:extLst>
          </p:cNvPr>
          <p:cNvCxnSpPr>
            <a:stCxn id="6" idx="0"/>
            <a:endCxn id="4" idx="2"/>
          </p:cNvCxnSpPr>
          <p:nvPr/>
        </p:nvCxnSpPr>
        <p:spPr>
          <a:xfrm flipH="1" flipV="1">
            <a:off x="2500916" y="4401848"/>
            <a:ext cx="3595084" cy="127402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1B0F49-C3C5-4227-8DD1-AD66B59CC78D}"/>
              </a:ext>
            </a:extLst>
          </p:cNvPr>
          <p:cNvCxnSpPr>
            <a:cxnSpLocks/>
            <a:stCxn id="6" idx="0"/>
            <a:endCxn id="13" idx="2"/>
          </p:cNvCxnSpPr>
          <p:nvPr/>
        </p:nvCxnSpPr>
        <p:spPr>
          <a:xfrm flipH="1" flipV="1">
            <a:off x="6084960" y="4401848"/>
            <a:ext cx="11040" cy="127402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296671E0-EA40-438E-AA0E-D7E0F0AF6806}"/>
              </a:ext>
            </a:extLst>
          </p:cNvPr>
          <p:cNvCxnSpPr>
            <a:cxnSpLocks/>
            <a:stCxn id="13" idx="3"/>
            <a:endCxn id="20" idx="1"/>
          </p:cNvCxnSpPr>
          <p:nvPr/>
        </p:nvCxnSpPr>
        <p:spPr>
          <a:xfrm>
            <a:off x="6725040" y="3959888"/>
            <a:ext cx="2308082" cy="0"/>
          </a:xfrm>
          <a:prstGeom prst="straightConnector1">
            <a:avLst/>
          </a:prstGeom>
          <a:ln w="12700">
            <a:prstDash val="lgDash"/>
            <a:tailEnd type="triangle"/>
          </a:ln>
        </p:spPr>
        <p:style>
          <a:lnRef idx="2">
            <a:schemeClr val="dk1"/>
          </a:lnRef>
          <a:fillRef idx="0">
            <a:schemeClr val="dk1"/>
          </a:fillRef>
          <a:effectRef idx="1">
            <a:schemeClr val="dk1"/>
          </a:effectRef>
          <a:fontRef idx="minor">
            <a:schemeClr val="tx1"/>
          </a:fontRef>
        </p:style>
      </p:cxnSp>
      <p:sp>
        <p:nvSpPr>
          <p:cNvPr id="31" name="文本框 30">
            <a:extLst>
              <a:ext uri="{FF2B5EF4-FFF2-40B4-BE49-F238E27FC236}">
                <a16:creationId xmlns:a16="http://schemas.microsoft.com/office/drawing/2014/main" id="{097316AA-ED85-440E-A1AD-C0F923D6A00B}"/>
              </a:ext>
            </a:extLst>
          </p:cNvPr>
          <p:cNvSpPr txBox="1"/>
          <p:nvPr/>
        </p:nvSpPr>
        <p:spPr>
          <a:xfrm>
            <a:off x="4009129" y="4034684"/>
            <a:ext cx="889987" cy="307777"/>
          </a:xfrm>
          <a:prstGeom prst="rect">
            <a:avLst/>
          </a:prstGeom>
          <a:noFill/>
        </p:spPr>
        <p:txBody>
          <a:bodyPr wrap="none" rtlCol="0">
            <a:spAutoFit/>
          </a:bodyPr>
          <a:lstStyle/>
          <a:p>
            <a:pPr fontAlgn="auto">
              <a:spcBef>
                <a:spcPts val="0"/>
              </a:spcBef>
              <a:spcAft>
                <a:spcPts val="0"/>
              </a:spcAft>
            </a:pPr>
            <a:r>
              <a:rPr lang="zh-CN" altLang="en-US" sz="1400">
                <a:solidFill>
                  <a:schemeClr val="tx1">
                    <a:lumMod val="65000"/>
                    <a:lumOff val="35000"/>
                  </a:schemeClr>
                </a:solidFill>
                <a:latin typeface="+mn-lt"/>
                <a:ea typeface="+mn-ea"/>
              </a:rPr>
              <a:t>数据同步</a:t>
            </a:r>
            <a:endParaRPr lang="zh-CN" altLang="en-US" sz="1400" dirty="0">
              <a:solidFill>
                <a:schemeClr val="tx1">
                  <a:lumMod val="65000"/>
                  <a:lumOff val="35000"/>
                </a:schemeClr>
              </a:solidFill>
              <a:latin typeface="+mn-lt"/>
              <a:ea typeface="+mn-ea"/>
            </a:endParaRPr>
          </a:p>
        </p:txBody>
      </p:sp>
      <p:grpSp>
        <p:nvGrpSpPr>
          <p:cNvPr id="22" name="组合 21">
            <a:extLst>
              <a:ext uri="{FF2B5EF4-FFF2-40B4-BE49-F238E27FC236}">
                <a16:creationId xmlns:a16="http://schemas.microsoft.com/office/drawing/2014/main" id="{C725BE12-A56F-4E84-9209-4555251D585F}"/>
              </a:ext>
            </a:extLst>
          </p:cNvPr>
          <p:cNvGrpSpPr/>
          <p:nvPr/>
        </p:nvGrpSpPr>
        <p:grpSpPr>
          <a:xfrm>
            <a:off x="9033122" y="3517928"/>
            <a:ext cx="1280160" cy="883920"/>
            <a:chOff x="9845044" y="2942722"/>
            <a:chExt cx="1280160" cy="883920"/>
          </a:xfrm>
        </p:grpSpPr>
        <p:sp>
          <p:nvSpPr>
            <p:cNvPr id="20" name="矩形: 圆角 19">
              <a:extLst>
                <a:ext uri="{FF2B5EF4-FFF2-40B4-BE49-F238E27FC236}">
                  <a16:creationId xmlns:a16="http://schemas.microsoft.com/office/drawing/2014/main" id="{8DD8787A-1531-4FD3-A6BC-0DC8A147B5A3}"/>
                </a:ext>
              </a:extLst>
            </p:cNvPr>
            <p:cNvSpPr/>
            <p:nvPr/>
          </p:nvSpPr>
          <p:spPr>
            <a:xfrm>
              <a:off x="9845044" y="2942722"/>
              <a:ext cx="1280160" cy="883920"/>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b"/>
            <a:lstStyle/>
            <a:p>
              <a:pPr algn="ctr"/>
              <a:r>
                <a:rPr lang="en-US" altLang="zh-CN" sz="1400"/>
                <a:t>node03</a:t>
              </a:r>
              <a:endParaRPr lang="zh-CN" altLang="en-US" sz="1400"/>
            </a:p>
          </p:txBody>
        </p:sp>
        <p:sp>
          <p:nvSpPr>
            <p:cNvPr id="21" name="文本框 20">
              <a:extLst>
                <a:ext uri="{FF2B5EF4-FFF2-40B4-BE49-F238E27FC236}">
                  <a16:creationId xmlns:a16="http://schemas.microsoft.com/office/drawing/2014/main" id="{36BAFDAE-6096-4A06-90AA-BA8F32A153A5}"/>
                </a:ext>
              </a:extLst>
            </p:cNvPr>
            <p:cNvSpPr txBox="1"/>
            <p:nvPr/>
          </p:nvSpPr>
          <p:spPr>
            <a:xfrm>
              <a:off x="10016887" y="3137865"/>
              <a:ext cx="936475" cy="307777"/>
            </a:xfrm>
            <a:prstGeom prst="rect">
              <a:avLst/>
            </a:prstGeom>
            <a:solidFill>
              <a:schemeClr val="tx1">
                <a:lumMod val="50000"/>
                <a:lumOff val="50000"/>
              </a:schemeClr>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data:v0</a:t>
              </a:r>
              <a:endParaRPr lang="zh-CN" altLang="en-US" sz="1400" dirty="0">
                <a:solidFill>
                  <a:schemeClr val="bg1"/>
                </a:solidFill>
                <a:latin typeface="+mn-lt"/>
                <a:ea typeface="+mn-ea"/>
              </a:endParaRPr>
            </a:p>
          </p:txBody>
        </p:sp>
      </p:grpSp>
      <p:cxnSp>
        <p:nvCxnSpPr>
          <p:cNvPr id="29" name="直接箭头连接符 28">
            <a:extLst>
              <a:ext uri="{FF2B5EF4-FFF2-40B4-BE49-F238E27FC236}">
                <a16:creationId xmlns:a16="http://schemas.microsoft.com/office/drawing/2014/main" id="{57AC4B8C-DE9F-448F-9A70-93044626C197}"/>
              </a:ext>
            </a:extLst>
          </p:cNvPr>
          <p:cNvCxnSpPr>
            <a:cxnSpLocks/>
            <a:stCxn id="6" idx="0"/>
            <a:endCxn id="20" idx="2"/>
          </p:cNvCxnSpPr>
          <p:nvPr/>
        </p:nvCxnSpPr>
        <p:spPr>
          <a:xfrm flipV="1">
            <a:off x="6096000" y="4401848"/>
            <a:ext cx="3577202" cy="127402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EEBC3642-5069-4834-A10D-BD56F8883193}"/>
              </a:ext>
            </a:extLst>
          </p:cNvPr>
          <p:cNvCxnSpPr>
            <a:cxnSpLocks/>
            <a:stCxn id="13" idx="1"/>
            <a:endCxn id="4" idx="3"/>
          </p:cNvCxnSpPr>
          <p:nvPr/>
        </p:nvCxnSpPr>
        <p:spPr>
          <a:xfrm flipH="1">
            <a:off x="3140996" y="3959888"/>
            <a:ext cx="2303884" cy="0"/>
          </a:xfrm>
          <a:prstGeom prst="straightConnector1">
            <a:avLst/>
          </a:prstGeom>
          <a:ln w="12700">
            <a:prstDash val="lgDash"/>
            <a:tailEnd type="triangle"/>
          </a:ln>
        </p:spPr>
        <p:style>
          <a:lnRef idx="2">
            <a:schemeClr val="dk1"/>
          </a:lnRef>
          <a:fillRef idx="0">
            <a:schemeClr val="dk1"/>
          </a:fillRef>
          <a:effectRef idx="1">
            <a:schemeClr val="dk1"/>
          </a:effectRef>
          <a:fontRef idx="minor">
            <a:schemeClr val="tx1"/>
          </a:fontRef>
        </p:style>
      </p:cxnSp>
      <p:sp>
        <p:nvSpPr>
          <p:cNvPr id="38" name="文本框 37">
            <a:extLst>
              <a:ext uri="{FF2B5EF4-FFF2-40B4-BE49-F238E27FC236}">
                <a16:creationId xmlns:a16="http://schemas.microsoft.com/office/drawing/2014/main" id="{C6217A20-69EC-4F6F-96BA-5AA82D2A9049}"/>
              </a:ext>
            </a:extLst>
          </p:cNvPr>
          <p:cNvSpPr txBox="1"/>
          <p:nvPr/>
        </p:nvSpPr>
        <p:spPr>
          <a:xfrm>
            <a:off x="7434087" y="4034684"/>
            <a:ext cx="889987" cy="307777"/>
          </a:xfrm>
          <a:prstGeom prst="rect">
            <a:avLst/>
          </a:prstGeom>
          <a:noFill/>
        </p:spPr>
        <p:txBody>
          <a:bodyPr wrap="none" rtlCol="0">
            <a:spAutoFit/>
          </a:bodyPr>
          <a:lstStyle/>
          <a:p>
            <a:pPr fontAlgn="auto">
              <a:spcBef>
                <a:spcPts val="0"/>
              </a:spcBef>
              <a:spcAft>
                <a:spcPts val="0"/>
              </a:spcAft>
            </a:pPr>
            <a:r>
              <a:rPr lang="zh-CN" altLang="en-US" sz="1400">
                <a:solidFill>
                  <a:schemeClr val="tx1">
                    <a:lumMod val="65000"/>
                    <a:lumOff val="35000"/>
                  </a:schemeClr>
                </a:solidFill>
                <a:latin typeface="+mn-lt"/>
                <a:ea typeface="+mn-ea"/>
              </a:rPr>
              <a:t>数据同步</a:t>
            </a:r>
            <a:endParaRPr lang="zh-CN" altLang="en-US" sz="1400" dirty="0">
              <a:solidFill>
                <a:schemeClr val="tx1">
                  <a:lumMod val="65000"/>
                  <a:lumOff val="35000"/>
                </a:schemeClr>
              </a:solidFill>
              <a:latin typeface="+mn-lt"/>
              <a:ea typeface="+mn-ea"/>
            </a:endParaRPr>
          </a:p>
        </p:txBody>
      </p:sp>
      <p:cxnSp>
        <p:nvCxnSpPr>
          <p:cNvPr id="40" name="直接连接符 39">
            <a:extLst>
              <a:ext uri="{FF2B5EF4-FFF2-40B4-BE49-F238E27FC236}">
                <a16:creationId xmlns:a16="http://schemas.microsoft.com/office/drawing/2014/main" id="{831842CD-184F-4BBC-92CE-FCA28C0C2161}"/>
              </a:ext>
            </a:extLst>
          </p:cNvPr>
          <p:cNvCxnSpPr>
            <a:cxnSpLocks/>
          </p:cNvCxnSpPr>
          <p:nvPr/>
        </p:nvCxnSpPr>
        <p:spPr>
          <a:xfrm flipV="1">
            <a:off x="7775434" y="3439216"/>
            <a:ext cx="0" cy="1041344"/>
          </a:xfrm>
          <a:prstGeom prst="line">
            <a:avLst/>
          </a:prstGeom>
          <a:ln w="12700">
            <a:prstDash val="dash"/>
          </a:ln>
        </p:spPr>
        <p:style>
          <a:lnRef idx="2">
            <a:schemeClr val="accent2"/>
          </a:lnRef>
          <a:fillRef idx="0">
            <a:schemeClr val="accent2"/>
          </a:fillRef>
          <a:effectRef idx="1">
            <a:schemeClr val="accent2"/>
          </a:effectRef>
          <a:fontRef idx="minor">
            <a:schemeClr val="tx1"/>
          </a:fontRef>
        </p:style>
      </p:cxnSp>
      <p:cxnSp>
        <p:nvCxnSpPr>
          <p:cNvPr id="43" name="直接连接符 42">
            <a:extLst>
              <a:ext uri="{FF2B5EF4-FFF2-40B4-BE49-F238E27FC236}">
                <a16:creationId xmlns:a16="http://schemas.microsoft.com/office/drawing/2014/main" id="{84B35EDC-2C2B-4FE3-A804-D1CF27C1DC03}"/>
              </a:ext>
            </a:extLst>
          </p:cNvPr>
          <p:cNvCxnSpPr>
            <a:cxnSpLocks/>
          </p:cNvCxnSpPr>
          <p:nvPr/>
        </p:nvCxnSpPr>
        <p:spPr>
          <a:xfrm flipV="1">
            <a:off x="7882114" y="3439216"/>
            <a:ext cx="0" cy="1041344"/>
          </a:xfrm>
          <a:prstGeom prst="line">
            <a:avLst/>
          </a:prstGeom>
          <a:ln w="12700">
            <a:prstDash val="dash"/>
          </a:ln>
        </p:spPr>
        <p:style>
          <a:lnRef idx="2">
            <a:schemeClr val="accent2"/>
          </a:lnRef>
          <a:fillRef idx="0">
            <a:schemeClr val="accent2"/>
          </a:fillRef>
          <a:effectRef idx="1">
            <a:schemeClr val="accent2"/>
          </a:effectRef>
          <a:fontRef idx="minor">
            <a:schemeClr val="tx1"/>
          </a:fontRef>
        </p:style>
      </p:cxnSp>
      <p:cxnSp>
        <p:nvCxnSpPr>
          <p:cNvPr id="44" name="直接连接符 43">
            <a:extLst>
              <a:ext uri="{FF2B5EF4-FFF2-40B4-BE49-F238E27FC236}">
                <a16:creationId xmlns:a16="http://schemas.microsoft.com/office/drawing/2014/main" id="{A915740F-0A9E-4404-8F6C-3792005701FC}"/>
              </a:ext>
            </a:extLst>
          </p:cNvPr>
          <p:cNvCxnSpPr>
            <a:cxnSpLocks/>
          </p:cNvCxnSpPr>
          <p:nvPr/>
        </p:nvCxnSpPr>
        <p:spPr>
          <a:xfrm flipV="1">
            <a:off x="7988794" y="3439216"/>
            <a:ext cx="0" cy="1041344"/>
          </a:xfrm>
          <a:prstGeom prst="line">
            <a:avLst/>
          </a:prstGeom>
          <a:ln w="12700">
            <a:prstDash val="dash"/>
          </a:ln>
        </p:spPr>
        <p:style>
          <a:lnRef idx="2">
            <a:schemeClr val="accent2"/>
          </a:lnRef>
          <a:fillRef idx="0">
            <a:schemeClr val="accent2"/>
          </a:fillRef>
          <a:effectRef idx="1">
            <a:schemeClr val="accent2"/>
          </a:effectRef>
          <a:fontRef idx="minor">
            <a:schemeClr val="tx1"/>
          </a:fontRef>
        </p:style>
      </p:cxnSp>
      <p:sp>
        <p:nvSpPr>
          <p:cNvPr id="26" name="文本框 25">
            <a:extLst>
              <a:ext uri="{FF2B5EF4-FFF2-40B4-BE49-F238E27FC236}">
                <a16:creationId xmlns:a16="http://schemas.microsoft.com/office/drawing/2014/main" id="{7AB46C89-3C9F-411E-829C-83E80E728AEF}"/>
              </a:ext>
            </a:extLst>
          </p:cNvPr>
          <p:cNvSpPr txBox="1"/>
          <p:nvPr/>
        </p:nvSpPr>
        <p:spPr>
          <a:xfrm>
            <a:off x="5616721" y="3710003"/>
            <a:ext cx="936475" cy="307777"/>
          </a:xfrm>
          <a:prstGeom prst="rect">
            <a:avLst/>
          </a:prstGeom>
          <a:solidFill>
            <a:srgbClr val="AD2A26"/>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data:v1</a:t>
            </a:r>
            <a:endParaRPr lang="zh-CN" altLang="en-US" sz="1400" dirty="0">
              <a:solidFill>
                <a:schemeClr val="bg1"/>
              </a:solidFill>
              <a:latin typeface="+mn-lt"/>
              <a:ea typeface="+mn-ea"/>
            </a:endParaRPr>
          </a:p>
        </p:txBody>
      </p:sp>
      <p:sp>
        <p:nvSpPr>
          <p:cNvPr id="27" name="文本框 26">
            <a:extLst>
              <a:ext uri="{FF2B5EF4-FFF2-40B4-BE49-F238E27FC236}">
                <a16:creationId xmlns:a16="http://schemas.microsoft.com/office/drawing/2014/main" id="{0B22E631-636E-461E-AE5B-BDEB2A3F152F}"/>
              </a:ext>
            </a:extLst>
          </p:cNvPr>
          <p:cNvSpPr txBox="1"/>
          <p:nvPr/>
        </p:nvSpPr>
        <p:spPr>
          <a:xfrm>
            <a:off x="5627762" y="3710002"/>
            <a:ext cx="936475" cy="307777"/>
          </a:xfrm>
          <a:prstGeom prst="rect">
            <a:avLst/>
          </a:prstGeom>
          <a:solidFill>
            <a:srgbClr val="AD2A26"/>
          </a:solidFill>
          <a:effectLst>
            <a:innerShdw blurRad="114300">
              <a:prstClr val="black"/>
            </a:innerShdw>
          </a:effectLst>
        </p:spPr>
        <p:txBody>
          <a:bodyPr wrap="none" rtlCol="0">
            <a:spAutoFit/>
          </a:bodyPr>
          <a:lstStyle/>
          <a:p>
            <a:pPr fontAlgn="auto">
              <a:spcBef>
                <a:spcPts val="0"/>
              </a:spcBef>
              <a:spcAft>
                <a:spcPts val="0"/>
              </a:spcAft>
            </a:pPr>
            <a:r>
              <a:rPr lang="en-US" altLang="zh-CN" sz="1400">
                <a:solidFill>
                  <a:schemeClr val="bg1"/>
                </a:solidFill>
                <a:latin typeface="+mn-lt"/>
                <a:ea typeface="+mn-ea"/>
              </a:rPr>
              <a:t>data:v1</a:t>
            </a:r>
            <a:endParaRPr lang="zh-CN" altLang="en-US" sz="1400" dirty="0">
              <a:solidFill>
                <a:schemeClr val="bg1"/>
              </a:solidFill>
              <a:latin typeface="+mn-lt"/>
              <a:ea typeface="+mn-ea"/>
            </a:endParaRPr>
          </a:p>
        </p:txBody>
      </p:sp>
      <p:sp>
        <p:nvSpPr>
          <p:cNvPr id="30" name="broken-link_158798">
            <a:extLst>
              <a:ext uri="{FF2B5EF4-FFF2-40B4-BE49-F238E27FC236}">
                <a16:creationId xmlns:a16="http://schemas.microsoft.com/office/drawing/2014/main" id="{F019FC5E-CA77-42B5-8A1C-A86098168773}"/>
              </a:ext>
            </a:extLst>
          </p:cNvPr>
          <p:cNvSpPr/>
          <p:nvPr/>
        </p:nvSpPr>
        <p:spPr>
          <a:xfrm>
            <a:off x="7636678" y="3804428"/>
            <a:ext cx="452727" cy="310920"/>
          </a:xfrm>
          <a:custGeom>
            <a:avLst/>
            <a:gdLst>
              <a:gd name="connsiteX0" fmla="*/ 322632 w 608209"/>
              <a:gd name="connsiteY0" fmla="*/ 435694 h 551808"/>
              <a:gd name="connsiteX1" fmla="*/ 329781 w 608209"/>
              <a:gd name="connsiteY1" fmla="*/ 438476 h 551808"/>
              <a:gd name="connsiteX2" fmla="*/ 320775 w 608209"/>
              <a:gd name="connsiteY2" fmla="*/ 494947 h 551808"/>
              <a:gd name="connsiteX3" fmla="*/ 325324 w 608209"/>
              <a:gd name="connsiteY3" fmla="*/ 526104 h 551808"/>
              <a:gd name="connsiteX4" fmla="*/ 321146 w 608209"/>
              <a:gd name="connsiteY4" fmla="*/ 545485 h 551808"/>
              <a:gd name="connsiteX5" fmla="*/ 302206 w 608209"/>
              <a:gd name="connsiteY5" fmla="*/ 551790 h 551808"/>
              <a:gd name="connsiteX6" fmla="*/ 283824 w 608209"/>
              <a:gd name="connsiteY6" fmla="*/ 545670 h 551808"/>
              <a:gd name="connsiteX7" fmla="*/ 281502 w 608209"/>
              <a:gd name="connsiteY7" fmla="*/ 508671 h 551808"/>
              <a:gd name="connsiteX8" fmla="*/ 282895 w 608209"/>
              <a:gd name="connsiteY8" fmla="*/ 502829 h 551808"/>
              <a:gd name="connsiteX9" fmla="*/ 287816 w 608209"/>
              <a:gd name="connsiteY9" fmla="*/ 455723 h 551808"/>
              <a:gd name="connsiteX10" fmla="*/ 307591 w 608209"/>
              <a:gd name="connsiteY10" fmla="*/ 437548 h 551808"/>
              <a:gd name="connsiteX11" fmla="*/ 322632 w 608209"/>
              <a:gd name="connsiteY11" fmla="*/ 435694 h 551808"/>
              <a:gd name="connsiteX12" fmla="*/ 204417 w 608209"/>
              <a:gd name="connsiteY12" fmla="*/ 423288 h 551808"/>
              <a:gd name="connsiteX13" fmla="*/ 219607 w 608209"/>
              <a:gd name="connsiteY13" fmla="*/ 429198 h 551808"/>
              <a:gd name="connsiteX14" fmla="*/ 230376 w 608209"/>
              <a:gd name="connsiteY14" fmla="*/ 439766 h 551808"/>
              <a:gd name="connsiteX15" fmla="*/ 232975 w 608209"/>
              <a:gd name="connsiteY15" fmla="*/ 446996 h 551808"/>
              <a:gd name="connsiteX16" fmla="*/ 185816 w 608209"/>
              <a:gd name="connsiteY16" fmla="*/ 473507 h 551808"/>
              <a:gd name="connsiteX17" fmla="*/ 165764 w 608209"/>
              <a:gd name="connsiteY17" fmla="*/ 495569 h 551808"/>
              <a:gd name="connsiteX18" fmla="*/ 148961 w 608209"/>
              <a:gd name="connsiteY18" fmla="*/ 503819 h 551808"/>
              <a:gd name="connsiteX19" fmla="*/ 132622 w 608209"/>
              <a:gd name="connsiteY19" fmla="*/ 492695 h 551808"/>
              <a:gd name="connsiteX20" fmla="*/ 125567 w 608209"/>
              <a:gd name="connsiteY20" fmla="*/ 474805 h 551808"/>
              <a:gd name="connsiteX21" fmla="*/ 151189 w 608209"/>
              <a:gd name="connsiteY21" fmla="*/ 450889 h 551808"/>
              <a:gd name="connsiteX22" fmla="*/ 156295 w 608209"/>
              <a:gd name="connsiteY22" fmla="*/ 448479 h 551808"/>
              <a:gd name="connsiteX23" fmla="*/ 193892 w 608209"/>
              <a:gd name="connsiteY23" fmla="*/ 424470 h 551808"/>
              <a:gd name="connsiteX24" fmla="*/ 204417 w 608209"/>
              <a:gd name="connsiteY24" fmla="*/ 423288 h 551808"/>
              <a:gd name="connsiteX25" fmla="*/ 408062 w 608209"/>
              <a:gd name="connsiteY25" fmla="*/ 408199 h 551808"/>
              <a:gd name="connsiteX26" fmla="*/ 443794 w 608209"/>
              <a:gd name="connsiteY26" fmla="*/ 448701 h 551808"/>
              <a:gd name="connsiteX27" fmla="*/ 469502 w 608209"/>
              <a:gd name="connsiteY27" fmla="*/ 463716 h 551808"/>
              <a:gd name="connsiteX28" fmla="*/ 481382 w 608209"/>
              <a:gd name="connsiteY28" fmla="*/ 478267 h 551808"/>
              <a:gd name="connsiteX29" fmla="*/ 474143 w 608209"/>
              <a:gd name="connsiteY29" fmla="*/ 496803 h 551808"/>
              <a:gd name="connsiteX30" fmla="*/ 457994 w 608209"/>
              <a:gd name="connsiteY30" fmla="*/ 507461 h 551808"/>
              <a:gd name="connsiteX31" fmla="*/ 429316 w 608209"/>
              <a:gd name="connsiteY31" fmla="*/ 487442 h 551808"/>
              <a:gd name="connsiteX32" fmla="*/ 425882 w 608209"/>
              <a:gd name="connsiteY32" fmla="*/ 482993 h 551808"/>
              <a:gd name="connsiteX33" fmla="*/ 394420 w 608209"/>
              <a:gd name="connsiteY33" fmla="*/ 451203 h 551808"/>
              <a:gd name="connsiteX34" fmla="*/ 393584 w 608209"/>
              <a:gd name="connsiteY34" fmla="*/ 424974 h 551808"/>
              <a:gd name="connsiteX35" fmla="*/ 401566 w 608209"/>
              <a:gd name="connsiteY35" fmla="*/ 412277 h 551808"/>
              <a:gd name="connsiteX36" fmla="*/ 408062 w 608209"/>
              <a:gd name="connsiteY36" fmla="*/ 408199 h 551808"/>
              <a:gd name="connsiteX37" fmla="*/ 125162 w 608209"/>
              <a:gd name="connsiteY37" fmla="*/ 160359 h 551808"/>
              <a:gd name="connsiteX38" fmla="*/ 149021 w 608209"/>
              <a:gd name="connsiteY38" fmla="*/ 160544 h 551808"/>
              <a:gd name="connsiteX39" fmla="*/ 160904 w 608209"/>
              <a:gd name="connsiteY39" fmla="*/ 160915 h 551808"/>
              <a:gd name="connsiteX40" fmla="*/ 173529 w 608209"/>
              <a:gd name="connsiteY40" fmla="*/ 161564 h 551808"/>
              <a:gd name="connsiteX41" fmla="*/ 176500 w 608209"/>
              <a:gd name="connsiteY41" fmla="*/ 161842 h 551808"/>
              <a:gd name="connsiteX42" fmla="*/ 177985 w 608209"/>
              <a:gd name="connsiteY42" fmla="*/ 161935 h 551808"/>
              <a:gd name="connsiteX43" fmla="*/ 180028 w 608209"/>
              <a:gd name="connsiteY43" fmla="*/ 162213 h 551808"/>
              <a:gd name="connsiteX44" fmla="*/ 187826 w 608209"/>
              <a:gd name="connsiteY44" fmla="*/ 163511 h 551808"/>
              <a:gd name="connsiteX45" fmla="*/ 202030 w 608209"/>
              <a:gd name="connsiteY45" fmla="*/ 167868 h 551808"/>
              <a:gd name="connsiteX46" fmla="*/ 227002 w 608209"/>
              <a:gd name="connsiteY46" fmla="*/ 182700 h 551808"/>
              <a:gd name="connsiteX47" fmla="*/ 240742 w 608209"/>
              <a:gd name="connsiteY47" fmla="*/ 204857 h 551808"/>
              <a:gd name="connsiteX48" fmla="*/ 235450 w 608209"/>
              <a:gd name="connsiteY48" fmla="*/ 220060 h 551808"/>
              <a:gd name="connsiteX49" fmla="*/ 220689 w 608209"/>
              <a:gd name="connsiteY49" fmla="*/ 220987 h 551808"/>
              <a:gd name="connsiteX50" fmla="*/ 205093 w 608209"/>
              <a:gd name="connsiteY50" fmla="*/ 213015 h 551808"/>
              <a:gd name="connsiteX51" fmla="*/ 175015 w 608209"/>
              <a:gd name="connsiteY51" fmla="*/ 204857 h 551808"/>
              <a:gd name="connsiteX52" fmla="*/ 153106 w 608209"/>
              <a:gd name="connsiteY52" fmla="*/ 205413 h 551808"/>
              <a:gd name="connsiteX53" fmla="*/ 130361 w 608209"/>
              <a:gd name="connsiteY53" fmla="*/ 205784 h 551808"/>
              <a:gd name="connsiteX54" fmla="*/ 107617 w 608209"/>
              <a:gd name="connsiteY54" fmla="*/ 205784 h 551808"/>
              <a:gd name="connsiteX55" fmla="*/ 96198 w 608209"/>
              <a:gd name="connsiteY55" fmla="*/ 205691 h 551808"/>
              <a:gd name="connsiteX56" fmla="*/ 88493 w 608209"/>
              <a:gd name="connsiteY56" fmla="*/ 206155 h 551808"/>
              <a:gd name="connsiteX57" fmla="*/ 73639 w 608209"/>
              <a:gd name="connsiteY57" fmla="*/ 210141 h 551808"/>
              <a:gd name="connsiteX58" fmla="*/ 60456 w 608209"/>
              <a:gd name="connsiteY58" fmla="*/ 218299 h 551808"/>
              <a:gd name="connsiteX59" fmla="*/ 47552 w 608209"/>
              <a:gd name="connsiteY59" fmla="*/ 233595 h 551808"/>
              <a:gd name="connsiteX60" fmla="*/ 45974 w 608209"/>
              <a:gd name="connsiteY60" fmla="*/ 238416 h 551808"/>
              <a:gd name="connsiteX61" fmla="*/ 44674 w 608209"/>
              <a:gd name="connsiteY61" fmla="*/ 243422 h 551808"/>
              <a:gd name="connsiteX62" fmla="*/ 44210 w 608209"/>
              <a:gd name="connsiteY62" fmla="*/ 245832 h 551808"/>
              <a:gd name="connsiteX63" fmla="*/ 44117 w 608209"/>
              <a:gd name="connsiteY63" fmla="*/ 247871 h 551808"/>
              <a:gd name="connsiteX64" fmla="*/ 43839 w 608209"/>
              <a:gd name="connsiteY64" fmla="*/ 249818 h 551808"/>
              <a:gd name="connsiteX65" fmla="*/ 43746 w 608209"/>
              <a:gd name="connsiteY65" fmla="*/ 253248 h 551808"/>
              <a:gd name="connsiteX66" fmla="*/ 43560 w 608209"/>
              <a:gd name="connsiteY66" fmla="*/ 256864 h 551808"/>
              <a:gd name="connsiteX67" fmla="*/ 43560 w 608209"/>
              <a:gd name="connsiteY67" fmla="*/ 257142 h 551808"/>
              <a:gd name="connsiteX68" fmla="*/ 43560 w 608209"/>
              <a:gd name="connsiteY68" fmla="*/ 257605 h 551808"/>
              <a:gd name="connsiteX69" fmla="*/ 43560 w 608209"/>
              <a:gd name="connsiteY69" fmla="*/ 259459 h 551808"/>
              <a:gd name="connsiteX70" fmla="*/ 43746 w 608209"/>
              <a:gd name="connsiteY70" fmla="*/ 266783 h 551808"/>
              <a:gd name="connsiteX71" fmla="*/ 43839 w 608209"/>
              <a:gd name="connsiteY71" fmla="*/ 281245 h 551808"/>
              <a:gd name="connsiteX72" fmla="*/ 43839 w 608209"/>
              <a:gd name="connsiteY72" fmla="*/ 295429 h 551808"/>
              <a:gd name="connsiteX73" fmla="*/ 43932 w 608209"/>
              <a:gd name="connsiteY73" fmla="*/ 300527 h 551808"/>
              <a:gd name="connsiteX74" fmla="*/ 44582 w 608209"/>
              <a:gd name="connsiteY74" fmla="*/ 305441 h 551808"/>
              <a:gd name="connsiteX75" fmla="*/ 51637 w 608209"/>
              <a:gd name="connsiteY75" fmla="*/ 324259 h 551808"/>
              <a:gd name="connsiteX76" fmla="*/ 83665 w 608209"/>
              <a:gd name="connsiteY76" fmla="*/ 349197 h 551808"/>
              <a:gd name="connsiteX77" fmla="*/ 88121 w 608209"/>
              <a:gd name="connsiteY77" fmla="*/ 350402 h 551808"/>
              <a:gd name="connsiteX78" fmla="*/ 94434 w 608209"/>
              <a:gd name="connsiteY78" fmla="*/ 351329 h 551808"/>
              <a:gd name="connsiteX79" fmla="*/ 96291 w 608209"/>
              <a:gd name="connsiteY79" fmla="*/ 351422 h 551808"/>
              <a:gd name="connsiteX80" fmla="*/ 97219 w 608209"/>
              <a:gd name="connsiteY80" fmla="*/ 351514 h 551808"/>
              <a:gd name="connsiteX81" fmla="*/ 100747 w 608209"/>
              <a:gd name="connsiteY81" fmla="*/ 351700 h 551808"/>
              <a:gd name="connsiteX82" fmla="*/ 107988 w 608209"/>
              <a:gd name="connsiteY82" fmla="*/ 352071 h 551808"/>
              <a:gd name="connsiteX83" fmla="*/ 136767 w 608209"/>
              <a:gd name="connsiteY83" fmla="*/ 353369 h 551808"/>
              <a:gd name="connsiteX84" fmla="*/ 160532 w 608209"/>
              <a:gd name="connsiteY84" fmla="*/ 355408 h 551808"/>
              <a:gd name="connsiteX85" fmla="*/ 172230 w 608209"/>
              <a:gd name="connsiteY85" fmla="*/ 356984 h 551808"/>
              <a:gd name="connsiteX86" fmla="*/ 181884 w 608209"/>
              <a:gd name="connsiteY86" fmla="*/ 358375 h 551808"/>
              <a:gd name="connsiteX87" fmla="*/ 223289 w 608209"/>
              <a:gd name="connsiteY87" fmla="*/ 354296 h 551808"/>
              <a:gd name="connsiteX88" fmla="*/ 241020 w 608209"/>
              <a:gd name="connsiteY88" fmla="*/ 358004 h 551808"/>
              <a:gd name="connsiteX89" fmla="*/ 241299 w 608209"/>
              <a:gd name="connsiteY89" fmla="*/ 361341 h 551808"/>
              <a:gd name="connsiteX90" fmla="*/ 239813 w 608209"/>
              <a:gd name="connsiteY90" fmla="*/ 366162 h 551808"/>
              <a:gd name="connsiteX91" fmla="*/ 234243 w 608209"/>
              <a:gd name="connsiteY91" fmla="*/ 374134 h 551808"/>
              <a:gd name="connsiteX92" fmla="*/ 192468 w 608209"/>
              <a:gd name="connsiteY92" fmla="*/ 392860 h 551808"/>
              <a:gd name="connsiteX93" fmla="*/ 181142 w 608209"/>
              <a:gd name="connsiteY93" fmla="*/ 394436 h 551808"/>
              <a:gd name="connsiteX94" fmla="*/ 175386 w 608209"/>
              <a:gd name="connsiteY94" fmla="*/ 394807 h 551808"/>
              <a:gd name="connsiteX95" fmla="*/ 170187 w 608209"/>
              <a:gd name="connsiteY95" fmla="*/ 394900 h 551808"/>
              <a:gd name="connsiteX96" fmla="*/ 152734 w 608209"/>
              <a:gd name="connsiteY96" fmla="*/ 394900 h 551808"/>
              <a:gd name="connsiteX97" fmla="*/ 117828 w 608209"/>
              <a:gd name="connsiteY97" fmla="*/ 395178 h 551808"/>
              <a:gd name="connsiteX98" fmla="*/ 100375 w 608209"/>
              <a:gd name="connsiteY98" fmla="*/ 395271 h 551808"/>
              <a:gd name="connsiteX99" fmla="*/ 94805 w 608209"/>
              <a:gd name="connsiteY99" fmla="*/ 395271 h 551808"/>
              <a:gd name="connsiteX100" fmla="*/ 90535 w 608209"/>
              <a:gd name="connsiteY100" fmla="*/ 395085 h 551808"/>
              <a:gd name="connsiteX101" fmla="*/ 88307 w 608209"/>
              <a:gd name="connsiteY101" fmla="*/ 394900 h 551808"/>
              <a:gd name="connsiteX102" fmla="*/ 87193 w 608209"/>
              <a:gd name="connsiteY102" fmla="*/ 394900 h 551808"/>
              <a:gd name="connsiteX103" fmla="*/ 85522 w 608209"/>
              <a:gd name="connsiteY103" fmla="*/ 394715 h 551808"/>
              <a:gd name="connsiteX104" fmla="*/ 79209 w 608209"/>
              <a:gd name="connsiteY104" fmla="*/ 393695 h 551808"/>
              <a:gd name="connsiteX105" fmla="*/ 8654 w 608209"/>
              <a:gd name="connsiteY105" fmla="*/ 340390 h 551808"/>
              <a:gd name="connsiteX106" fmla="*/ 114 w 608209"/>
              <a:gd name="connsiteY106" fmla="*/ 297190 h 551808"/>
              <a:gd name="connsiteX107" fmla="*/ 485 w 608209"/>
              <a:gd name="connsiteY107" fmla="*/ 292369 h 551808"/>
              <a:gd name="connsiteX108" fmla="*/ 1042 w 608209"/>
              <a:gd name="connsiteY108" fmla="*/ 288012 h 551808"/>
              <a:gd name="connsiteX109" fmla="*/ 1970 w 608209"/>
              <a:gd name="connsiteY109" fmla="*/ 279391 h 551808"/>
              <a:gd name="connsiteX110" fmla="*/ 4384 w 608209"/>
              <a:gd name="connsiteY110" fmla="*/ 262148 h 551808"/>
              <a:gd name="connsiteX111" fmla="*/ 4198 w 608209"/>
              <a:gd name="connsiteY111" fmla="*/ 257327 h 551808"/>
              <a:gd name="connsiteX112" fmla="*/ 4384 w 608209"/>
              <a:gd name="connsiteY112" fmla="*/ 251765 h 551808"/>
              <a:gd name="connsiteX113" fmla="*/ 5312 w 608209"/>
              <a:gd name="connsiteY113" fmla="*/ 240270 h 551808"/>
              <a:gd name="connsiteX114" fmla="*/ 7819 w 608209"/>
              <a:gd name="connsiteY114" fmla="*/ 228682 h 551808"/>
              <a:gd name="connsiteX115" fmla="*/ 11811 w 608209"/>
              <a:gd name="connsiteY115" fmla="*/ 217650 h 551808"/>
              <a:gd name="connsiteX116" fmla="*/ 23694 w 608209"/>
              <a:gd name="connsiteY116" fmla="*/ 197440 h 551808"/>
              <a:gd name="connsiteX117" fmla="*/ 40497 w 608209"/>
              <a:gd name="connsiteY117" fmla="*/ 180754 h 551808"/>
              <a:gd name="connsiteX118" fmla="*/ 84315 w 608209"/>
              <a:gd name="connsiteY118" fmla="*/ 162213 h 551808"/>
              <a:gd name="connsiteX119" fmla="*/ 96291 w 608209"/>
              <a:gd name="connsiteY119" fmla="*/ 161193 h 551808"/>
              <a:gd name="connsiteX120" fmla="*/ 105853 w 608209"/>
              <a:gd name="connsiteY120" fmla="*/ 160915 h 551808"/>
              <a:gd name="connsiteX121" fmla="*/ 511649 w 608209"/>
              <a:gd name="connsiteY121" fmla="*/ 156690 h 551808"/>
              <a:gd name="connsiteX122" fmla="*/ 515084 w 608209"/>
              <a:gd name="connsiteY122" fmla="*/ 156690 h 551808"/>
              <a:gd name="connsiteX123" fmla="*/ 517312 w 608209"/>
              <a:gd name="connsiteY123" fmla="*/ 156782 h 551808"/>
              <a:gd name="connsiteX124" fmla="*/ 521676 w 608209"/>
              <a:gd name="connsiteY124" fmla="*/ 157061 h 551808"/>
              <a:gd name="connsiteX125" fmla="*/ 524369 w 608209"/>
              <a:gd name="connsiteY125" fmla="*/ 157246 h 551808"/>
              <a:gd name="connsiteX126" fmla="*/ 527618 w 608209"/>
              <a:gd name="connsiteY126" fmla="*/ 157802 h 551808"/>
              <a:gd name="connsiteX127" fmla="*/ 533932 w 608209"/>
              <a:gd name="connsiteY127" fmla="*/ 158729 h 551808"/>
              <a:gd name="connsiteX128" fmla="*/ 555565 w 608209"/>
              <a:gd name="connsiteY128" fmla="*/ 166330 h 551808"/>
              <a:gd name="connsiteX129" fmla="*/ 590382 w 608209"/>
              <a:gd name="connsiteY129" fmla="*/ 194971 h 551808"/>
              <a:gd name="connsiteX130" fmla="*/ 607281 w 608209"/>
              <a:gd name="connsiteY130" fmla="*/ 235755 h 551808"/>
              <a:gd name="connsiteX131" fmla="*/ 608209 w 608209"/>
              <a:gd name="connsiteY131" fmla="*/ 246599 h 551808"/>
              <a:gd name="connsiteX132" fmla="*/ 607838 w 608209"/>
              <a:gd name="connsiteY132" fmla="*/ 256981 h 551808"/>
              <a:gd name="connsiteX133" fmla="*/ 605424 w 608209"/>
              <a:gd name="connsiteY133" fmla="*/ 274221 h 551808"/>
              <a:gd name="connsiteX134" fmla="*/ 606074 w 608209"/>
              <a:gd name="connsiteY134" fmla="*/ 293315 h 551808"/>
              <a:gd name="connsiteX135" fmla="*/ 606074 w 608209"/>
              <a:gd name="connsiteY135" fmla="*/ 294613 h 551808"/>
              <a:gd name="connsiteX136" fmla="*/ 606074 w 608209"/>
              <a:gd name="connsiteY136" fmla="*/ 296560 h 551808"/>
              <a:gd name="connsiteX137" fmla="*/ 606074 w 608209"/>
              <a:gd name="connsiteY137" fmla="*/ 298877 h 551808"/>
              <a:gd name="connsiteX138" fmla="*/ 605981 w 608209"/>
              <a:gd name="connsiteY138" fmla="*/ 303882 h 551808"/>
              <a:gd name="connsiteX139" fmla="*/ 604217 w 608209"/>
              <a:gd name="connsiteY139" fmla="*/ 316210 h 551808"/>
              <a:gd name="connsiteX140" fmla="*/ 583326 w 608209"/>
              <a:gd name="connsiteY140" fmla="*/ 358199 h 551808"/>
              <a:gd name="connsiteX141" fmla="*/ 544052 w 608209"/>
              <a:gd name="connsiteY141" fmla="*/ 385079 h 551808"/>
              <a:gd name="connsiteX142" fmla="*/ 532446 w 608209"/>
              <a:gd name="connsiteY142" fmla="*/ 388416 h 551808"/>
              <a:gd name="connsiteX143" fmla="*/ 520376 w 608209"/>
              <a:gd name="connsiteY143" fmla="*/ 390084 h 551808"/>
              <a:gd name="connsiteX144" fmla="*/ 514341 w 608209"/>
              <a:gd name="connsiteY144" fmla="*/ 390455 h 551808"/>
              <a:gd name="connsiteX145" fmla="*/ 509420 w 608209"/>
              <a:gd name="connsiteY145" fmla="*/ 390640 h 551808"/>
              <a:gd name="connsiteX146" fmla="*/ 499857 w 608209"/>
              <a:gd name="connsiteY146" fmla="*/ 390733 h 551808"/>
              <a:gd name="connsiteX147" fmla="*/ 452041 w 608209"/>
              <a:gd name="connsiteY147" fmla="*/ 389528 h 551808"/>
              <a:gd name="connsiteX148" fmla="*/ 440157 w 608209"/>
              <a:gd name="connsiteY148" fmla="*/ 388879 h 551808"/>
              <a:gd name="connsiteX149" fmla="*/ 436721 w 608209"/>
              <a:gd name="connsiteY149" fmla="*/ 388601 h 551808"/>
              <a:gd name="connsiteX150" fmla="*/ 433750 w 608209"/>
              <a:gd name="connsiteY150" fmla="*/ 388416 h 551808"/>
              <a:gd name="connsiteX151" fmla="*/ 426044 w 608209"/>
              <a:gd name="connsiteY151" fmla="*/ 387396 h 551808"/>
              <a:gd name="connsiteX152" fmla="*/ 398561 w 608209"/>
              <a:gd name="connsiteY152" fmla="*/ 377756 h 551808"/>
              <a:gd name="connsiteX153" fmla="*/ 380735 w 608209"/>
              <a:gd name="connsiteY153" fmla="*/ 358755 h 551808"/>
              <a:gd name="connsiteX154" fmla="*/ 382963 w 608209"/>
              <a:gd name="connsiteY154" fmla="*/ 342812 h 551808"/>
              <a:gd name="connsiteX155" fmla="*/ 397262 w 608209"/>
              <a:gd name="connsiteY155" fmla="*/ 338919 h 551808"/>
              <a:gd name="connsiteX156" fmla="*/ 414067 w 608209"/>
              <a:gd name="connsiteY156" fmla="*/ 343739 h 551808"/>
              <a:gd name="connsiteX157" fmla="*/ 429944 w 608209"/>
              <a:gd name="connsiteY157" fmla="*/ 346983 h 551808"/>
              <a:gd name="connsiteX158" fmla="*/ 433472 w 608209"/>
              <a:gd name="connsiteY158" fmla="*/ 347076 h 551808"/>
              <a:gd name="connsiteX159" fmla="*/ 434215 w 608209"/>
              <a:gd name="connsiteY159" fmla="*/ 347076 h 551808"/>
              <a:gd name="connsiteX160" fmla="*/ 435607 w 608209"/>
              <a:gd name="connsiteY160" fmla="*/ 347076 h 551808"/>
              <a:gd name="connsiteX161" fmla="*/ 438486 w 608209"/>
              <a:gd name="connsiteY161" fmla="*/ 346983 h 551808"/>
              <a:gd name="connsiteX162" fmla="*/ 438578 w 608209"/>
              <a:gd name="connsiteY162" fmla="*/ 346983 h 551808"/>
              <a:gd name="connsiteX163" fmla="*/ 439228 w 608209"/>
              <a:gd name="connsiteY163" fmla="*/ 346983 h 551808"/>
              <a:gd name="connsiteX164" fmla="*/ 440528 w 608209"/>
              <a:gd name="connsiteY164" fmla="*/ 346890 h 551808"/>
              <a:gd name="connsiteX165" fmla="*/ 443406 w 608209"/>
              <a:gd name="connsiteY165" fmla="*/ 346705 h 551808"/>
              <a:gd name="connsiteX166" fmla="*/ 449070 w 608209"/>
              <a:gd name="connsiteY166" fmla="*/ 346520 h 551808"/>
              <a:gd name="connsiteX167" fmla="*/ 494565 w 608209"/>
              <a:gd name="connsiteY167" fmla="*/ 345407 h 551808"/>
              <a:gd name="connsiteX168" fmla="*/ 505892 w 608209"/>
              <a:gd name="connsiteY168" fmla="*/ 345407 h 551808"/>
              <a:gd name="connsiteX169" fmla="*/ 516105 w 608209"/>
              <a:gd name="connsiteY169" fmla="*/ 345222 h 551808"/>
              <a:gd name="connsiteX170" fmla="*/ 531054 w 608209"/>
              <a:gd name="connsiteY170" fmla="*/ 342534 h 551808"/>
              <a:gd name="connsiteX171" fmla="*/ 544795 w 608209"/>
              <a:gd name="connsiteY171" fmla="*/ 335582 h 551808"/>
              <a:gd name="connsiteX172" fmla="*/ 556215 w 608209"/>
              <a:gd name="connsiteY172" fmla="*/ 325016 h 551808"/>
              <a:gd name="connsiteX173" fmla="*/ 565685 w 608209"/>
              <a:gd name="connsiteY173" fmla="*/ 307404 h 551808"/>
              <a:gd name="connsiteX174" fmla="*/ 566057 w 608209"/>
              <a:gd name="connsiteY174" fmla="*/ 304994 h 551808"/>
              <a:gd name="connsiteX175" fmla="*/ 566242 w 608209"/>
              <a:gd name="connsiteY175" fmla="*/ 302955 h 551808"/>
              <a:gd name="connsiteX176" fmla="*/ 566428 w 608209"/>
              <a:gd name="connsiteY176" fmla="*/ 301009 h 551808"/>
              <a:gd name="connsiteX177" fmla="*/ 566428 w 608209"/>
              <a:gd name="connsiteY177" fmla="*/ 297394 h 551808"/>
              <a:gd name="connsiteX178" fmla="*/ 566428 w 608209"/>
              <a:gd name="connsiteY178" fmla="*/ 294613 h 551808"/>
              <a:gd name="connsiteX179" fmla="*/ 566428 w 608209"/>
              <a:gd name="connsiteY179" fmla="*/ 294057 h 551808"/>
              <a:gd name="connsiteX180" fmla="*/ 566428 w 608209"/>
              <a:gd name="connsiteY180" fmla="*/ 293872 h 551808"/>
              <a:gd name="connsiteX181" fmla="*/ 566428 w 608209"/>
              <a:gd name="connsiteY181" fmla="*/ 293594 h 551808"/>
              <a:gd name="connsiteX182" fmla="*/ 566428 w 608209"/>
              <a:gd name="connsiteY182" fmla="*/ 293501 h 551808"/>
              <a:gd name="connsiteX183" fmla="*/ 566428 w 608209"/>
              <a:gd name="connsiteY183" fmla="*/ 293223 h 551808"/>
              <a:gd name="connsiteX184" fmla="*/ 566428 w 608209"/>
              <a:gd name="connsiteY184" fmla="*/ 291369 h 551808"/>
              <a:gd name="connsiteX185" fmla="*/ 566242 w 608209"/>
              <a:gd name="connsiteY185" fmla="*/ 284046 h 551808"/>
              <a:gd name="connsiteX186" fmla="*/ 565871 w 608209"/>
              <a:gd name="connsiteY186" fmla="*/ 255683 h 551808"/>
              <a:gd name="connsiteX187" fmla="*/ 551480 w 608209"/>
              <a:gd name="connsiteY187" fmla="*/ 219070 h 551808"/>
              <a:gd name="connsiteX188" fmla="*/ 535232 w 608209"/>
              <a:gd name="connsiteY188" fmla="*/ 206743 h 551808"/>
              <a:gd name="connsiteX189" fmla="*/ 530589 w 608209"/>
              <a:gd name="connsiteY189" fmla="*/ 204611 h 551808"/>
              <a:gd name="connsiteX190" fmla="*/ 525576 w 608209"/>
              <a:gd name="connsiteY190" fmla="*/ 202850 h 551808"/>
              <a:gd name="connsiteX191" fmla="*/ 521305 w 608209"/>
              <a:gd name="connsiteY191" fmla="*/ 201737 h 551808"/>
              <a:gd name="connsiteX192" fmla="*/ 520190 w 608209"/>
              <a:gd name="connsiteY192" fmla="*/ 201552 h 551808"/>
              <a:gd name="connsiteX193" fmla="*/ 518334 w 608209"/>
              <a:gd name="connsiteY193" fmla="*/ 201367 h 551808"/>
              <a:gd name="connsiteX194" fmla="*/ 514713 w 608209"/>
              <a:gd name="connsiteY194" fmla="*/ 200996 h 551808"/>
              <a:gd name="connsiteX195" fmla="*/ 512856 w 608209"/>
              <a:gd name="connsiteY195" fmla="*/ 200903 h 551808"/>
              <a:gd name="connsiteX196" fmla="*/ 512577 w 608209"/>
              <a:gd name="connsiteY196" fmla="*/ 200903 h 551808"/>
              <a:gd name="connsiteX197" fmla="*/ 512113 w 608209"/>
              <a:gd name="connsiteY197" fmla="*/ 200903 h 551808"/>
              <a:gd name="connsiteX198" fmla="*/ 508492 w 608209"/>
              <a:gd name="connsiteY198" fmla="*/ 200810 h 551808"/>
              <a:gd name="connsiteX199" fmla="*/ 501343 w 608209"/>
              <a:gd name="connsiteY199" fmla="*/ 200440 h 551808"/>
              <a:gd name="connsiteX200" fmla="*/ 486859 w 608209"/>
              <a:gd name="connsiteY200" fmla="*/ 199698 h 551808"/>
              <a:gd name="connsiteX201" fmla="*/ 457983 w 608209"/>
              <a:gd name="connsiteY201" fmla="*/ 198308 h 551808"/>
              <a:gd name="connsiteX202" fmla="*/ 446006 w 608209"/>
              <a:gd name="connsiteY202" fmla="*/ 197566 h 551808"/>
              <a:gd name="connsiteX203" fmla="*/ 434864 w 608209"/>
              <a:gd name="connsiteY203" fmla="*/ 196454 h 551808"/>
              <a:gd name="connsiteX204" fmla="*/ 415552 w 608209"/>
              <a:gd name="connsiteY204" fmla="*/ 196547 h 551808"/>
              <a:gd name="connsiteX205" fmla="*/ 375721 w 608209"/>
              <a:gd name="connsiteY205" fmla="*/ 208782 h 551808"/>
              <a:gd name="connsiteX206" fmla="*/ 369779 w 608209"/>
              <a:gd name="connsiteY206" fmla="*/ 211655 h 551808"/>
              <a:gd name="connsiteX207" fmla="*/ 364672 w 608209"/>
              <a:gd name="connsiteY207" fmla="*/ 212860 h 551808"/>
              <a:gd name="connsiteX208" fmla="*/ 357616 w 608209"/>
              <a:gd name="connsiteY208" fmla="*/ 208596 h 551808"/>
              <a:gd name="connsiteX209" fmla="*/ 356781 w 608209"/>
              <a:gd name="connsiteY209" fmla="*/ 205352 h 551808"/>
              <a:gd name="connsiteX210" fmla="*/ 357152 w 608209"/>
              <a:gd name="connsiteY210" fmla="*/ 200625 h 551808"/>
              <a:gd name="connsiteX211" fmla="*/ 361237 w 608209"/>
              <a:gd name="connsiteY211" fmla="*/ 191541 h 551808"/>
              <a:gd name="connsiteX212" fmla="*/ 398376 w 608209"/>
              <a:gd name="connsiteY212" fmla="*/ 165032 h 551808"/>
              <a:gd name="connsiteX213" fmla="*/ 420380 w 608209"/>
              <a:gd name="connsiteY213" fmla="*/ 158636 h 551808"/>
              <a:gd name="connsiteX214" fmla="*/ 431801 w 608209"/>
              <a:gd name="connsiteY214" fmla="*/ 157246 h 551808"/>
              <a:gd name="connsiteX215" fmla="*/ 437464 w 608209"/>
              <a:gd name="connsiteY215" fmla="*/ 157061 h 551808"/>
              <a:gd name="connsiteX216" fmla="*/ 441921 w 608209"/>
              <a:gd name="connsiteY216" fmla="*/ 157061 h 551808"/>
              <a:gd name="connsiteX217" fmla="*/ 511649 w 608209"/>
              <a:gd name="connsiteY217" fmla="*/ 156690 h 551808"/>
              <a:gd name="connsiteX218" fmla="*/ 460527 w 608209"/>
              <a:gd name="connsiteY218" fmla="*/ 48047 h 551808"/>
              <a:gd name="connsiteX219" fmla="*/ 477144 w 608209"/>
              <a:gd name="connsiteY219" fmla="*/ 58985 h 551808"/>
              <a:gd name="connsiteX220" fmla="*/ 484200 w 608209"/>
              <a:gd name="connsiteY220" fmla="*/ 76968 h 551808"/>
              <a:gd name="connsiteX221" fmla="*/ 458577 w 608209"/>
              <a:gd name="connsiteY221" fmla="*/ 100791 h 551808"/>
              <a:gd name="connsiteX222" fmla="*/ 453471 w 608209"/>
              <a:gd name="connsiteY222" fmla="*/ 103294 h 551808"/>
              <a:gd name="connsiteX223" fmla="*/ 415872 w 608209"/>
              <a:gd name="connsiteY223" fmla="*/ 127209 h 551808"/>
              <a:gd name="connsiteX224" fmla="*/ 390064 w 608209"/>
              <a:gd name="connsiteY224" fmla="*/ 122574 h 551808"/>
              <a:gd name="connsiteX225" fmla="*/ 379109 w 608209"/>
              <a:gd name="connsiteY225" fmla="*/ 112007 h 551808"/>
              <a:gd name="connsiteX226" fmla="*/ 376510 w 608209"/>
              <a:gd name="connsiteY226" fmla="*/ 104869 h 551808"/>
              <a:gd name="connsiteX227" fmla="*/ 423671 w 608209"/>
              <a:gd name="connsiteY227" fmla="*/ 78266 h 551808"/>
              <a:gd name="connsiteX228" fmla="*/ 443723 w 608209"/>
              <a:gd name="connsiteY228" fmla="*/ 56296 h 551808"/>
              <a:gd name="connsiteX229" fmla="*/ 460527 w 608209"/>
              <a:gd name="connsiteY229" fmla="*/ 48047 h 551808"/>
              <a:gd name="connsiteX230" fmla="*/ 151792 w 608209"/>
              <a:gd name="connsiteY230" fmla="*/ 44310 h 551808"/>
              <a:gd name="connsiteX231" fmla="*/ 180490 w 608209"/>
              <a:gd name="connsiteY231" fmla="*/ 64330 h 551808"/>
              <a:gd name="connsiteX232" fmla="*/ 183927 w 608209"/>
              <a:gd name="connsiteY232" fmla="*/ 68779 h 551808"/>
              <a:gd name="connsiteX233" fmla="*/ 215133 w 608209"/>
              <a:gd name="connsiteY233" fmla="*/ 100756 h 551808"/>
              <a:gd name="connsiteX234" fmla="*/ 216062 w 608209"/>
              <a:gd name="connsiteY234" fmla="*/ 126986 h 551808"/>
              <a:gd name="connsiteX235" fmla="*/ 207981 w 608209"/>
              <a:gd name="connsiteY235" fmla="*/ 139684 h 551808"/>
              <a:gd name="connsiteX236" fmla="*/ 201573 w 608209"/>
              <a:gd name="connsiteY236" fmla="*/ 143762 h 551808"/>
              <a:gd name="connsiteX237" fmla="*/ 165723 w 608209"/>
              <a:gd name="connsiteY237" fmla="*/ 103258 h 551808"/>
              <a:gd name="connsiteX238" fmla="*/ 139997 w 608209"/>
              <a:gd name="connsiteY238" fmla="*/ 88243 h 551808"/>
              <a:gd name="connsiteX239" fmla="*/ 128388 w 608209"/>
              <a:gd name="connsiteY239" fmla="*/ 73414 h 551808"/>
              <a:gd name="connsiteX240" fmla="*/ 135632 w 608209"/>
              <a:gd name="connsiteY240" fmla="*/ 54876 h 551808"/>
              <a:gd name="connsiteX241" fmla="*/ 151792 w 608209"/>
              <a:gd name="connsiteY241" fmla="*/ 44310 h 551808"/>
              <a:gd name="connsiteX242" fmla="*/ 307491 w 608209"/>
              <a:gd name="connsiteY242" fmla="*/ 8 h 551808"/>
              <a:gd name="connsiteX243" fmla="*/ 325781 w 608209"/>
              <a:gd name="connsiteY243" fmla="*/ 6221 h 551808"/>
              <a:gd name="connsiteX244" fmla="*/ 328195 w 608209"/>
              <a:gd name="connsiteY244" fmla="*/ 43220 h 551808"/>
              <a:gd name="connsiteX245" fmla="*/ 326802 w 608209"/>
              <a:gd name="connsiteY245" fmla="*/ 48969 h 551808"/>
              <a:gd name="connsiteX246" fmla="*/ 321881 w 608209"/>
              <a:gd name="connsiteY246" fmla="*/ 96075 h 551808"/>
              <a:gd name="connsiteX247" fmla="*/ 302013 w 608209"/>
              <a:gd name="connsiteY247" fmla="*/ 114250 h 551808"/>
              <a:gd name="connsiteX248" fmla="*/ 287065 w 608209"/>
              <a:gd name="connsiteY248" fmla="*/ 116104 h 551808"/>
              <a:gd name="connsiteX249" fmla="*/ 279916 w 608209"/>
              <a:gd name="connsiteY249" fmla="*/ 113415 h 551808"/>
              <a:gd name="connsiteX250" fmla="*/ 288922 w 608209"/>
              <a:gd name="connsiteY250" fmla="*/ 56944 h 551808"/>
              <a:gd name="connsiteX251" fmla="*/ 284373 w 608209"/>
              <a:gd name="connsiteY251" fmla="*/ 25787 h 551808"/>
              <a:gd name="connsiteX252" fmla="*/ 288551 w 608209"/>
              <a:gd name="connsiteY252" fmla="*/ 6314 h 551808"/>
              <a:gd name="connsiteX253" fmla="*/ 307491 w 608209"/>
              <a:gd name="connsiteY253" fmla="*/ 8 h 551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Lst>
            <a:rect l="l" t="t" r="r" b="b"/>
            <a:pathLst>
              <a:path w="608209" h="551808">
                <a:moveTo>
                  <a:pt x="322632" y="435694"/>
                </a:moveTo>
                <a:cubicBezTo>
                  <a:pt x="325603" y="436065"/>
                  <a:pt x="329874" y="437456"/>
                  <a:pt x="329781" y="438476"/>
                </a:cubicBezTo>
                <a:cubicBezTo>
                  <a:pt x="326810" y="457207"/>
                  <a:pt x="334980" y="476309"/>
                  <a:pt x="320775" y="494947"/>
                </a:cubicBezTo>
                <a:cubicBezTo>
                  <a:pt x="322353" y="505333"/>
                  <a:pt x="324860" y="515719"/>
                  <a:pt x="325324" y="526104"/>
                </a:cubicBezTo>
                <a:cubicBezTo>
                  <a:pt x="325603" y="532503"/>
                  <a:pt x="323189" y="539086"/>
                  <a:pt x="321146" y="545485"/>
                </a:cubicBezTo>
                <a:cubicBezTo>
                  <a:pt x="320032" y="549101"/>
                  <a:pt x="312419" y="551605"/>
                  <a:pt x="302206" y="551790"/>
                </a:cubicBezTo>
                <a:cubicBezTo>
                  <a:pt x="291065" y="552068"/>
                  <a:pt x="285309" y="549101"/>
                  <a:pt x="283824" y="545670"/>
                </a:cubicBezTo>
                <a:cubicBezTo>
                  <a:pt x="278810" y="533430"/>
                  <a:pt x="279367" y="521004"/>
                  <a:pt x="281502" y="508671"/>
                </a:cubicBezTo>
                <a:cubicBezTo>
                  <a:pt x="281874" y="506724"/>
                  <a:pt x="282338" y="504869"/>
                  <a:pt x="282895" y="502829"/>
                </a:cubicBezTo>
                <a:cubicBezTo>
                  <a:pt x="278810" y="487065"/>
                  <a:pt x="284195" y="471487"/>
                  <a:pt x="287816" y="455723"/>
                </a:cubicBezTo>
                <a:cubicBezTo>
                  <a:pt x="289301" y="449232"/>
                  <a:pt x="294872" y="442927"/>
                  <a:pt x="307591" y="437548"/>
                </a:cubicBezTo>
                <a:cubicBezTo>
                  <a:pt x="311491" y="435972"/>
                  <a:pt x="316504" y="434859"/>
                  <a:pt x="322632" y="435694"/>
                </a:cubicBezTo>
                <a:close/>
                <a:moveTo>
                  <a:pt x="204417" y="423288"/>
                </a:moveTo>
                <a:cubicBezTo>
                  <a:pt x="208653" y="423937"/>
                  <a:pt x="213666" y="425768"/>
                  <a:pt x="219607" y="429198"/>
                </a:cubicBezTo>
                <a:cubicBezTo>
                  <a:pt x="223228" y="431237"/>
                  <a:pt x="227220" y="434574"/>
                  <a:pt x="230376" y="439766"/>
                </a:cubicBezTo>
                <a:cubicBezTo>
                  <a:pt x="232047" y="442361"/>
                  <a:pt x="233718" y="446625"/>
                  <a:pt x="232975" y="446996"/>
                </a:cubicBezTo>
                <a:cubicBezTo>
                  <a:pt x="217286" y="455895"/>
                  <a:pt x="208467" y="473507"/>
                  <a:pt x="185816" y="473507"/>
                </a:cubicBezTo>
                <a:cubicBezTo>
                  <a:pt x="179132" y="480923"/>
                  <a:pt x="173098" y="488987"/>
                  <a:pt x="165764" y="495569"/>
                </a:cubicBezTo>
                <a:cubicBezTo>
                  <a:pt x="161308" y="499648"/>
                  <a:pt x="154995" y="501687"/>
                  <a:pt x="148961" y="503819"/>
                </a:cubicBezTo>
                <a:cubicBezTo>
                  <a:pt x="145619" y="504931"/>
                  <a:pt x="139028" y="500575"/>
                  <a:pt x="132622" y="492695"/>
                </a:cubicBezTo>
                <a:cubicBezTo>
                  <a:pt x="125289" y="484075"/>
                  <a:pt x="123989" y="477957"/>
                  <a:pt x="125567" y="474805"/>
                </a:cubicBezTo>
                <a:cubicBezTo>
                  <a:pt x="131416" y="463496"/>
                  <a:pt x="140792" y="456636"/>
                  <a:pt x="151189" y="450889"/>
                </a:cubicBezTo>
                <a:cubicBezTo>
                  <a:pt x="152767" y="449962"/>
                  <a:pt x="154531" y="449221"/>
                  <a:pt x="156295" y="448479"/>
                </a:cubicBezTo>
                <a:cubicBezTo>
                  <a:pt x="165300" y="435965"/>
                  <a:pt x="180153" y="431052"/>
                  <a:pt x="193892" y="424470"/>
                </a:cubicBezTo>
                <a:cubicBezTo>
                  <a:pt x="196724" y="423173"/>
                  <a:pt x="200182" y="422640"/>
                  <a:pt x="204417" y="423288"/>
                </a:cubicBezTo>
                <a:close/>
                <a:moveTo>
                  <a:pt x="408062" y="408199"/>
                </a:moveTo>
                <a:cubicBezTo>
                  <a:pt x="419942" y="421637"/>
                  <a:pt x="439061" y="426735"/>
                  <a:pt x="443794" y="448701"/>
                </a:cubicBezTo>
                <a:cubicBezTo>
                  <a:pt x="452425" y="453706"/>
                  <a:pt x="461613" y="457877"/>
                  <a:pt x="469502" y="463716"/>
                </a:cubicBezTo>
                <a:cubicBezTo>
                  <a:pt x="474514" y="467237"/>
                  <a:pt x="477855" y="472984"/>
                  <a:pt x="481382" y="478267"/>
                </a:cubicBezTo>
                <a:cubicBezTo>
                  <a:pt x="483238" y="481325"/>
                  <a:pt x="480454" y="488740"/>
                  <a:pt x="474143" y="496803"/>
                </a:cubicBezTo>
                <a:cubicBezTo>
                  <a:pt x="467182" y="505700"/>
                  <a:pt x="461521" y="508388"/>
                  <a:pt x="457994" y="507461"/>
                </a:cubicBezTo>
                <a:cubicBezTo>
                  <a:pt x="445743" y="504125"/>
                  <a:pt x="437112" y="496340"/>
                  <a:pt x="429316" y="487442"/>
                </a:cubicBezTo>
                <a:cubicBezTo>
                  <a:pt x="428109" y="486052"/>
                  <a:pt x="426996" y="484476"/>
                  <a:pt x="425882" y="482993"/>
                </a:cubicBezTo>
                <a:cubicBezTo>
                  <a:pt x="411775" y="476784"/>
                  <a:pt x="403700" y="463159"/>
                  <a:pt x="394420" y="451203"/>
                </a:cubicBezTo>
                <a:cubicBezTo>
                  <a:pt x="390614" y="446106"/>
                  <a:pt x="389315" y="437950"/>
                  <a:pt x="393584" y="424974"/>
                </a:cubicBezTo>
                <a:cubicBezTo>
                  <a:pt x="394791" y="421081"/>
                  <a:pt x="397297" y="416447"/>
                  <a:pt x="401566" y="412277"/>
                </a:cubicBezTo>
                <a:cubicBezTo>
                  <a:pt x="403793" y="410145"/>
                  <a:pt x="407506" y="407550"/>
                  <a:pt x="408062" y="408199"/>
                </a:cubicBezTo>
                <a:close/>
                <a:moveTo>
                  <a:pt x="125162" y="160359"/>
                </a:moveTo>
                <a:cubicBezTo>
                  <a:pt x="133053" y="160359"/>
                  <a:pt x="141130" y="160359"/>
                  <a:pt x="149021" y="160544"/>
                </a:cubicBezTo>
                <a:lnTo>
                  <a:pt x="160904" y="160915"/>
                </a:lnTo>
                <a:lnTo>
                  <a:pt x="173529" y="161564"/>
                </a:lnTo>
                <a:lnTo>
                  <a:pt x="176500" y="161842"/>
                </a:lnTo>
                <a:lnTo>
                  <a:pt x="177985" y="161935"/>
                </a:lnTo>
                <a:lnTo>
                  <a:pt x="180028" y="162213"/>
                </a:lnTo>
                <a:cubicBezTo>
                  <a:pt x="182720" y="162584"/>
                  <a:pt x="185412" y="162954"/>
                  <a:pt x="187826" y="163511"/>
                </a:cubicBezTo>
                <a:cubicBezTo>
                  <a:pt x="192746" y="164530"/>
                  <a:pt x="197481" y="166106"/>
                  <a:pt x="202030" y="167868"/>
                </a:cubicBezTo>
                <a:cubicBezTo>
                  <a:pt x="211220" y="171483"/>
                  <a:pt x="219575" y="176675"/>
                  <a:pt x="227002" y="182700"/>
                </a:cubicBezTo>
                <a:cubicBezTo>
                  <a:pt x="235357" y="189653"/>
                  <a:pt x="239813" y="197997"/>
                  <a:pt x="240742" y="204857"/>
                </a:cubicBezTo>
                <a:cubicBezTo>
                  <a:pt x="241763" y="211717"/>
                  <a:pt x="239535" y="217094"/>
                  <a:pt x="235450" y="220060"/>
                </a:cubicBezTo>
                <a:cubicBezTo>
                  <a:pt x="230716" y="223397"/>
                  <a:pt x="225795" y="222749"/>
                  <a:pt x="220689" y="220987"/>
                </a:cubicBezTo>
                <a:cubicBezTo>
                  <a:pt x="215676" y="219319"/>
                  <a:pt x="210570" y="216074"/>
                  <a:pt x="205093" y="213015"/>
                </a:cubicBezTo>
                <a:cubicBezTo>
                  <a:pt x="195717" y="207452"/>
                  <a:pt x="184670" y="204579"/>
                  <a:pt x="175015" y="204857"/>
                </a:cubicBezTo>
                <a:lnTo>
                  <a:pt x="153106" y="205413"/>
                </a:lnTo>
                <a:lnTo>
                  <a:pt x="130361" y="205784"/>
                </a:lnTo>
                <a:lnTo>
                  <a:pt x="107617" y="205784"/>
                </a:lnTo>
                <a:lnTo>
                  <a:pt x="96198" y="205691"/>
                </a:lnTo>
                <a:cubicBezTo>
                  <a:pt x="93598" y="205969"/>
                  <a:pt x="90999" y="205691"/>
                  <a:pt x="88493" y="206155"/>
                </a:cubicBezTo>
                <a:cubicBezTo>
                  <a:pt x="83294" y="206711"/>
                  <a:pt x="78374" y="208009"/>
                  <a:pt x="73639" y="210141"/>
                </a:cubicBezTo>
                <a:cubicBezTo>
                  <a:pt x="68997" y="212088"/>
                  <a:pt x="64355" y="214869"/>
                  <a:pt x="60456" y="218299"/>
                </a:cubicBezTo>
                <a:cubicBezTo>
                  <a:pt x="55350" y="222656"/>
                  <a:pt x="50894" y="227662"/>
                  <a:pt x="47552" y="233595"/>
                </a:cubicBezTo>
                <a:cubicBezTo>
                  <a:pt x="46902" y="235078"/>
                  <a:pt x="46438" y="236840"/>
                  <a:pt x="45974" y="238416"/>
                </a:cubicBezTo>
                <a:cubicBezTo>
                  <a:pt x="45324" y="240084"/>
                  <a:pt x="44953" y="241660"/>
                  <a:pt x="44674" y="243422"/>
                </a:cubicBezTo>
                <a:lnTo>
                  <a:pt x="44210" y="245832"/>
                </a:lnTo>
                <a:lnTo>
                  <a:pt x="44117" y="247871"/>
                </a:lnTo>
                <a:lnTo>
                  <a:pt x="43839" y="249818"/>
                </a:lnTo>
                <a:cubicBezTo>
                  <a:pt x="43746" y="250652"/>
                  <a:pt x="43746" y="252136"/>
                  <a:pt x="43746" y="253248"/>
                </a:cubicBezTo>
                <a:lnTo>
                  <a:pt x="43560" y="256864"/>
                </a:lnTo>
                <a:lnTo>
                  <a:pt x="43560" y="257142"/>
                </a:lnTo>
                <a:lnTo>
                  <a:pt x="43560" y="257605"/>
                </a:lnTo>
                <a:lnTo>
                  <a:pt x="43560" y="259459"/>
                </a:lnTo>
                <a:lnTo>
                  <a:pt x="43746" y="266783"/>
                </a:lnTo>
                <a:lnTo>
                  <a:pt x="43839" y="281245"/>
                </a:lnTo>
                <a:lnTo>
                  <a:pt x="43839" y="295429"/>
                </a:lnTo>
                <a:lnTo>
                  <a:pt x="43932" y="300527"/>
                </a:lnTo>
                <a:cubicBezTo>
                  <a:pt x="44210" y="302103"/>
                  <a:pt x="44489" y="303865"/>
                  <a:pt x="44582" y="305441"/>
                </a:cubicBezTo>
                <a:cubicBezTo>
                  <a:pt x="45788" y="312023"/>
                  <a:pt x="48202" y="318419"/>
                  <a:pt x="51637" y="324259"/>
                </a:cubicBezTo>
                <a:cubicBezTo>
                  <a:pt x="58600" y="335847"/>
                  <a:pt x="70111" y="345211"/>
                  <a:pt x="83665" y="349197"/>
                </a:cubicBezTo>
                <a:cubicBezTo>
                  <a:pt x="85429" y="349938"/>
                  <a:pt x="86636" y="349938"/>
                  <a:pt x="88121" y="350402"/>
                </a:cubicBezTo>
                <a:cubicBezTo>
                  <a:pt x="89142" y="350958"/>
                  <a:pt x="92206" y="351051"/>
                  <a:pt x="94434" y="351329"/>
                </a:cubicBezTo>
                <a:lnTo>
                  <a:pt x="96291" y="351422"/>
                </a:lnTo>
                <a:lnTo>
                  <a:pt x="97219" y="351514"/>
                </a:lnTo>
                <a:lnTo>
                  <a:pt x="100747" y="351700"/>
                </a:lnTo>
                <a:lnTo>
                  <a:pt x="107988" y="352071"/>
                </a:lnTo>
                <a:lnTo>
                  <a:pt x="136767" y="353369"/>
                </a:lnTo>
                <a:cubicBezTo>
                  <a:pt x="144750" y="353739"/>
                  <a:pt x="152734" y="354388"/>
                  <a:pt x="160532" y="355408"/>
                </a:cubicBezTo>
                <a:cubicBezTo>
                  <a:pt x="164432" y="355872"/>
                  <a:pt x="168331" y="356335"/>
                  <a:pt x="172230" y="356984"/>
                </a:cubicBezTo>
                <a:cubicBezTo>
                  <a:pt x="175293" y="357448"/>
                  <a:pt x="178542" y="358096"/>
                  <a:pt x="181884" y="358375"/>
                </a:cubicBezTo>
                <a:cubicBezTo>
                  <a:pt x="194974" y="359580"/>
                  <a:pt x="208992" y="358189"/>
                  <a:pt x="223289" y="354296"/>
                </a:cubicBezTo>
                <a:cubicBezTo>
                  <a:pt x="232201" y="351514"/>
                  <a:pt x="239256" y="350773"/>
                  <a:pt x="241020" y="358004"/>
                </a:cubicBezTo>
                <a:cubicBezTo>
                  <a:pt x="241299" y="358838"/>
                  <a:pt x="241299" y="360043"/>
                  <a:pt x="241299" y="361341"/>
                </a:cubicBezTo>
                <a:cubicBezTo>
                  <a:pt x="241113" y="362639"/>
                  <a:pt x="240556" y="364400"/>
                  <a:pt x="239813" y="366162"/>
                </a:cubicBezTo>
                <a:cubicBezTo>
                  <a:pt x="238328" y="369592"/>
                  <a:pt x="236471" y="372558"/>
                  <a:pt x="234243" y="374134"/>
                </a:cubicBezTo>
                <a:cubicBezTo>
                  <a:pt x="221989" y="383312"/>
                  <a:pt x="207600" y="389894"/>
                  <a:pt x="192468" y="392860"/>
                </a:cubicBezTo>
                <a:cubicBezTo>
                  <a:pt x="188754" y="393602"/>
                  <a:pt x="184948" y="394066"/>
                  <a:pt x="181142" y="394436"/>
                </a:cubicBezTo>
                <a:cubicBezTo>
                  <a:pt x="179285" y="394715"/>
                  <a:pt x="177243" y="394807"/>
                  <a:pt x="175386" y="394807"/>
                </a:cubicBezTo>
                <a:lnTo>
                  <a:pt x="170187" y="394900"/>
                </a:lnTo>
                <a:lnTo>
                  <a:pt x="152734" y="394900"/>
                </a:lnTo>
                <a:lnTo>
                  <a:pt x="117828" y="395178"/>
                </a:lnTo>
                <a:lnTo>
                  <a:pt x="100375" y="395271"/>
                </a:lnTo>
                <a:lnTo>
                  <a:pt x="94805" y="395271"/>
                </a:lnTo>
                <a:lnTo>
                  <a:pt x="90535" y="395085"/>
                </a:lnTo>
                <a:lnTo>
                  <a:pt x="88307" y="394900"/>
                </a:lnTo>
                <a:lnTo>
                  <a:pt x="87193" y="394900"/>
                </a:lnTo>
                <a:lnTo>
                  <a:pt x="85522" y="394715"/>
                </a:lnTo>
                <a:lnTo>
                  <a:pt x="79209" y="393695"/>
                </a:lnTo>
                <a:cubicBezTo>
                  <a:pt x="48017" y="388596"/>
                  <a:pt x="21559" y="367738"/>
                  <a:pt x="8654" y="340390"/>
                </a:cubicBezTo>
                <a:cubicBezTo>
                  <a:pt x="2249" y="326855"/>
                  <a:pt x="-629" y="311744"/>
                  <a:pt x="114" y="297190"/>
                </a:cubicBezTo>
                <a:cubicBezTo>
                  <a:pt x="114" y="295150"/>
                  <a:pt x="392" y="293667"/>
                  <a:pt x="485" y="292369"/>
                </a:cubicBezTo>
                <a:lnTo>
                  <a:pt x="1042" y="288012"/>
                </a:lnTo>
                <a:lnTo>
                  <a:pt x="1970" y="279391"/>
                </a:lnTo>
                <a:cubicBezTo>
                  <a:pt x="2620" y="273643"/>
                  <a:pt x="3456" y="267895"/>
                  <a:pt x="4384" y="262148"/>
                </a:cubicBezTo>
                <a:lnTo>
                  <a:pt x="4198" y="257327"/>
                </a:lnTo>
                <a:lnTo>
                  <a:pt x="4384" y="251765"/>
                </a:lnTo>
                <a:cubicBezTo>
                  <a:pt x="4198" y="249077"/>
                  <a:pt x="4848" y="244534"/>
                  <a:pt x="5312" y="240270"/>
                </a:cubicBezTo>
                <a:cubicBezTo>
                  <a:pt x="5962" y="236098"/>
                  <a:pt x="6798" y="232482"/>
                  <a:pt x="7819" y="228682"/>
                </a:cubicBezTo>
                <a:cubicBezTo>
                  <a:pt x="9026" y="224973"/>
                  <a:pt x="10047" y="221265"/>
                  <a:pt x="11811" y="217650"/>
                </a:cubicBezTo>
                <a:cubicBezTo>
                  <a:pt x="14782" y="210419"/>
                  <a:pt x="19052" y="203837"/>
                  <a:pt x="23694" y="197440"/>
                </a:cubicBezTo>
                <a:cubicBezTo>
                  <a:pt x="28614" y="191322"/>
                  <a:pt x="34091" y="185389"/>
                  <a:pt x="40497" y="180754"/>
                </a:cubicBezTo>
                <a:cubicBezTo>
                  <a:pt x="53030" y="170834"/>
                  <a:pt x="68347" y="164530"/>
                  <a:pt x="84315" y="162213"/>
                </a:cubicBezTo>
                <a:cubicBezTo>
                  <a:pt x="88307" y="161564"/>
                  <a:pt x="92392" y="161471"/>
                  <a:pt x="96291" y="161193"/>
                </a:cubicBezTo>
                <a:lnTo>
                  <a:pt x="105853" y="160915"/>
                </a:lnTo>
                <a:close/>
                <a:moveTo>
                  <a:pt x="511649" y="156690"/>
                </a:moveTo>
                <a:lnTo>
                  <a:pt x="515084" y="156690"/>
                </a:lnTo>
                <a:lnTo>
                  <a:pt x="517312" y="156782"/>
                </a:lnTo>
                <a:lnTo>
                  <a:pt x="521676" y="157061"/>
                </a:lnTo>
                <a:cubicBezTo>
                  <a:pt x="522233" y="157061"/>
                  <a:pt x="523254" y="157153"/>
                  <a:pt x="524369" y="157246"/>
                </a:cubicBezTo>
                <a:lnTo>
                  <a:pt x="527618" y="157802"/>
                </a:lnTo>
                <a:lnTo>
                  <a:pt x="533932" y="158729"/>
                </a:lnTo>
                <a:cubicBezTo>
                  <a:pt x="541359" y="160490"/>
                  <a:pt x="548787" y="162807"/>
                  <a:pt x="555565" y="166330"/>
                </a:cubicBezTo>
                <a:cubicBezTo>
                  <a:pt x="569306" y="173003"/>
                  <a:pt x="581469" y="182828"/>
                  <a:pt x="590382" y="194971"/>
                </a:cubicBezTo>
                <a:cubicBezTo>
                  <a:pt x="599296" y="207113"/>
                  <a:pt x="605238" y="221295"/>
                  <a:pt x="607281" y="235755"/>
                </a:cubicBezTo>
                <a:cubicBezTo>
                  <a:pt x="607930" y="239370"/>
                  <a:pt x="607930" y="243077"/>
                  <a:pt x="608209" y="246599"/>
                </a:cubicBezTo>
                <a:cubicBezTo>
                  <a:pt x="608209" y="250214"/>
                  <a:pt x="607930" y="253922"/>
                  <a:pt x="607838" y="256981"/>
                </a:cubicBezTo>
                <a:cubicBezTo>
                  <a:pt x="607188" y="262728"/>
                  <a:pt x="606352" y="268474"/>
                  <a:pt x="605424" y="274221"/>
                </a:cubicBezTo>
                <a:lnTo>
                  <a:pt x="606074" y="293315"/>
                </a:lnTo>
                <a:lnTo>
                  <a:pt x="606074" y="294613"/>
                </a:lnTo>
                <a:lnTo>
                  <a:pt x="606074" y="296560"/>
                </a:lnTo>
                <a:lnTo>
                  <a:pt x="606074" y="298877"/>
                </a:lnTo>
                <a:cubicBezTo>
                  <a:pt x="606074" y="300545"/>
                  <a:pt x="606074" y="301843"/>
                  <a:pt x="605981" y="303882"/>
                </a:cubicBezTo>
                <a:cubicBezTo>
                  <a:pt x="605424" y="307961"/>
                  <a:pt x="605238" y="312595"/>
                  <a:pt x="604217" y="316210"/>
                </a:cubicBezTo>
                <a:cubicBezTo>
                  <a:pt x="600967" y="331689"/>
                  <a:pt x="593818" y="346242"/>
                  <a:pt x="583326" y="358199"/>
                </a:cubicBezTo>
                <a:cubicBezTo>
                  <a:pt x="573020" y="370341"/>
                  <a:pt x="559279" y="379610"/>
                  <a:pt x="544052" y="385079"/>
                </a:cubicBezTo>
                <a:cubicBezTo>
                  <a:pt x="540338" y="386377"/>
                  <a:pt x="536346" y="387396"/>
                  <a:pt x="532446" y="388416"/>
                </a:cubicBezTo>
                <a:cubicBezTo>
                  <a:pt x="528454" y="388972"/>
                  <a:pt x="524461" y="389992"/>
                  <a:pt x="520376" y="390084"/>
                </a:cubicBezTo>
                <a:lnTo>
                  <a:pt x="514341" y="390455"/>
                </a:lnTo>
                <a:lnTo>
                  <a:pt x="509420" y="390640"/>
                </a:lnTo>
                <a:lnTo>
                  <a:pt x="499857" y="390733"/>
                </a:lnTo>
                <a:cubicBezTo>
                  <a:pt x="483887" y="390826"/>
                  <a:pt x="468011" y="390362"/>
                  <a:pt x="452041" y="389528"/>
                </a:cubicBezTo>
                <a:lnTo>
                  <a:pt x="440157" y="388879"/>
                </a:lnTo>
                <a:lnTo>
                  <a:pt x="436721" y="388601"/>
                </a:lnTo>
                <a:lnTo>
                  <a:pt x="433750" y="388416"/>
                </a:lnTo>
                <a:cubicBezTo>
                  <a:pt x="431522" y="388138"/>
                  <a:pt x="428272" y="387860"/>
                  <a:pt x="426044" y="387396"/>
                </a:cubicBezTo>
                <a:cubicBezTo>
                  <a:pt x="416388" y="385635"/>
                  <a:pt x="407103" y="382298"/>
                  <a:pt x="398561" y="377756"/>
                </a:cubicBezTo>
                <a:cubicBezTo>
                  <a:pt x="389091" y="372566"/>
                  <a:pt x="383149" y="365243"/>
                  <a:pt x="380735" y="358755"/>
                </a:cubicBezTo>
                <a:cubicBezTo>
                  <a:pt x="378414" y="352174"/>
                  <a:pt x="379528" y="346520"/>
                  <a:pt x="382963" y="342812"/>
                </a:cubicBezTo>
                <a:cubicBezTo>
                  <a:pt x="386863" y="338734"/>
                  <a:pt x="392062" y="338178"/>
                  <a:pt x="397262" y="338919"/>
                </a:cubicBezTo>
                <a:cubicBezTo>
                  <a:pt x="402554" y="339661"/>
                  <a:pt x="408125" y="341793"/>
                  <a:pt x="414067" y="343739"/>
                </a:cubicBezTo>
                <a:cubicBezTo>
                  <a:pt x="419266" y="345593"/>
                  <a:pt x="424559" y="346612"/>
                  <a:pt x="429944" y="346983"/>
                </a:cubicBezTo>
                <a:cubicBezTo>
                  <a:pt x="431243" y="347076"/>
                  <a:pt x="432543" y="347076"/>
                  <a:pt x="433472" y="347076"/>
                </a:cubicBezTo>
                <a:lnTo>
                  <a:pt x="434215" y="347076"/>
                </a:lnTo>
                <a:lnTo>
                  <a:pt x="435607" y="347076"/>
                </a:lnTo>
                <a:lnTo>
                  <a:pt x="438486" y="346983"/>
                </a:lnTo>
                <a:lnTo>
                  <a:pt x="438578" y="346983"/>
                </a:lnTo>
                <a:lnTo>
                  <a:pt x="439228" y="346983"/>
                </a:lnTo>
                <a:lnTo>
                  <a:pt x="440528" y="346890"/>
                </a:lnTo>
                <a:lnTo>
                  <a:pt x="443406" y="346705"/>
                </a:lnTo>
                <a:lnTo>
                  <a:pt x="449070" y="346520"/>
                </a:lnTo>
                <a:cubicBezTo>
                  <a:pt x="464204" y="345871"/>
                  <a:pt x="479338" y="345500"/>
                  <a:pt x="494565" y="345407"/>
                </a:cubicBezTo>
                <a:lnTo>
                  <a:pt x="505892" y="345407"/>
                </a:lnTo>
                <a:cubicBezTo>
                  <a:pt x="509513" y="345407"/>
                  <a:pt x="514063" y="345500"/>
                  <a:pt x="516105" y="345222"/>
                </a:cubicBezTo>
                <a:cubicBezTo>
                  <a:pt x="521119" y="345129"/>
                  <a:pt x="526226" y="344110"/>
                  <a:pt x="531054" y="342534"/>
                </a:cubicBezTo>
                <a:cubicBezTo>
                  <a:pt x="535882" y="340958"/>
                  <a:pt x="540617" y="338734"/>
                  <a:pt x="544795" y="335582"/>
                </a:cubicBezTo>
                <a:cubicBezTo>
                  <a:pt x="548973" y="332616"/>
                  <a:pt x="552965" y="329187"/>
                  <a:pt x="556215" y="325016"/>
                </a:cubicBezTo>
                <a:cubicBezTo>
                  <a:pt x="560300" y="319825"/>
                  <a:pt x="563643" y="313893"/>
                  <a:pt x="565685" y="307404"/>
                </a:cubicBezTo>
                <a:cubicBezTo>
                  <a:pt x="565871" y="306570"/>
                  <a:pt x="566057" y="305736"/>
                  <a:pt x="566057" y="304994"/>
                </a:cubicBezTo>
                <a:lnTo>
                  <a:pt x="566242" y="302955"/>
                </a:lnTo>
                <a:lnTo>
                  <a:pt x="566428" y="301009"/>
                </a:lnTo>
                <a:lnTo>
                  <a:pt x="566428" y="297394"/>
                </a:lnTo>
                <a:lnTo>
                  <a:pt x="566428" y="294613"/>
                </a:lnTo>
                <a:lnTo>
                  <a:pt x="566428" y="294057"/>
                </a:lnTo>
                <a:lnTo>
                  <a:pt x="566428" y="293872"/>
                </a:lnTo>
                <a:lnTo>
                  <a:pt x="566428" y="293594"/>
                </a:lnTo>
                <a:lnTo>
                  <a:pt x="566428" y="293501"/>
                </a:lnTo>
                <a:lnTo>
                  <a:pt x="566428" y="293223"/>
                </a:lnTo>
                <a:lnTo>
                  <a:pt x="566428" y="291369"/>
                </a:lnTo>
                <a:lnTo>
                  <a:pt x="566242" y="284046"/>
                </a:lnTo>
                <a:lnTo>
                  <a:pt x="565871" y="255683"/>
                </a:lnTo>
                <a:cubicBezTo>
                  <a:pt x="565685" y="242336"/>
                  <a:pt x="560672" y="229174"/>
                  <a:pt x="551480" y="219070"/>
                </a:cubicBezTo>
                <a:cubicBezTo>
                  <a:pt x="547023" y="214158"/>
                  <a:pt x="541452" y="209801"/>
                  <a:pt x="535232" y="206743"/>
                </a:cubicBezTo>
                <a:cubicBezTo>
                  <a:pt x="533746" y="206001"/>
                  <a:pt x="532168" y="205352"/>
                  <a:pt x="530589" y="204611"/>
                </a:cubicBezTo>
                <a:cubicBezTo>
                  <a:pt x="528918" y="203869"/>
                  <a:pt x="527247" y="203498"/>
                  <a:pt x="525576" y="202850"/>
                </a:cubicBezTo>
                <a:cubicBezTo>
                  <a:pt x="523997" y="202386"/>
                  <a:pt x="522790" y="202293"/>
                  <a:pt x="521305" y="201737"/>
                </a:cubicBezTo>
                <a:cubicBezTo>
                  <a:pt x="520933" y="201737"/>
                  <a:pt x="520748" y="201552"/>
                  <a:pt x="520190" y="201552"/>
                </a:cubicBezTo>
                <a:lnTo>
                  <a:pt x="518334" y="201367"/>
                </a:lnTo>
                <a:lnTo>
                  <a:pt x="514713" y="200996"/>
                </a:lnTo>
                <a:lnTo>
                  <a:pt x="512856" y="200903"/>
                </a:lnTo>
                <a:lnTo>
                  <a:pt x="512577" y="200903"/>
                </a:lnTo>
                <a:lnTo>
                  <a:pt x="512113" y="200903"/>
                </a:lnTo>
                <a:lnTo>
                  <a:pt x="508492" y="200810"/>
                </a:lnTo>
                <a:lnTo>
                  <a:pt x="501343" y="200440"/>
                </a:lnTo>
                <a:lnTo>
                  <a:pt x="486859" y="199698"/>
                </a:lnTo>
                <a:lnTo>
                  <a:pt x="457983" y="198308"/>
                </a:lnTo>
                <a:cubicBezTo>
                  <a:pt x="453898" y="198215"/>
                  <a:pt x="449998" y="197937"/>
                  <a:pt x="446006" y="197566"/>
                </a:cubicBezTo>
                <a:lnTo>
                  <a:pt x="434864" y="196454"/>
                </a:lnTo>
                <a:cubicBezTo>
                  <a:pt x="428551" y="195805"/>
                  <a:pt x="422145" y="195805"/>
                  <a:pt x="415552" y="196547"/>
                </a:cubicBezTo>
                <a:cubicBezTo>
                  <a:pt x="402461" y="198030"/>
                  <a:pt x="388905" y="202108"/>
                  <a:pt x="375721" y="208782"/>
                </a:cubicBezTo>
                <a:cubicBezTo>
                  <a:pt x="373679" y="209801"/>
                  <a:pt x="371729" y="210914"/>
                  <a:pt x="369779" y="211655"/>
                </a:cubicBezTo>
                <a:cubicBezTo>
                  <a:pt x="367922" y="212397"/>
                  <a:pt x="366251" y="212767"/>
                  <a:pt x="364672" y="212860"/>
                </a:cubicBezTo>
                <a:cubicBezTo>
                  <a:pt x="361609" y="213138"/>
                  <a:pt x="359102" y="211933"/>
                  <a:pt x="357616" y="208596"/>
                </a:cubicBezTo>
                <a:cubicBezTo>
                  <a:pt x="357245" y="207669"/>
                  <a:pt x="356966" y="206557"/>
                  <a:pt x="356781" y="205352"/>
                </a:cubicBezTo>
                <a:cubicBezTo>
                  <a:pt x="356502" y="204240"/>
                  <a:pt x="356595" y="202479"/>
                  <a:pt x="357152" y="200625"/>
                </a:cubicBezTo>
                <a:cubicBezTo>
                  <a:pt x="357988" y="196917"/>
                  <a:pt x="359473" y="193581"/>
                  <a:pt x="361237" y="191541"/>
                </a:cubicBezTo>
                <a:cubicBezTo>
                  <a:pt x="371450" y="180140"/>
                  <a:pt x="384263" y="170964"/>
                  <a:pt x="398376" y="165032"/>
                </a:cubicBezTo>
                <a:cubicBezTo>
                  <a:pt x="405432" y="162066"/>
                  <a:pt x="412860" y="160027"/>
                  <a:pt x="420380" y="158636"/>
                </a:cubicBezTo>
                <a:cubicBezTo>
                  <a:pt x="424094" y="157895"/>
                  <a:pt x="427901" y="157524"/>
                  <a:pt x="431801" y="157246"/>
                </a:cubicBezTo>
                <a:lnTo>
                  <a:pt x="437464" y="157061"/>
                </a:lnTo>
                <a:lnTo>
                  <a:pt x="441921" y="157061"/>
                </a:lnTo>
                <a:cubicBezTo>
                  <a:pt x="465040" y="156875"/>
                  <a:pt x="488344" y="156782"/>
                  <a:pt x="511649" y="156690"/>
                </a:cubicBezTo>
                <a:close/>
                <a:moveTo>
                  <a:pt x="460527" y="48047"/>
                </a:moveTo>
                <a:cubicBezTo>
                  <a:pt x="463961" y="46749"/>
                  <a:pt x="470553" y="51198"/>
                  <a:pt x="477144" y="58985"/>
                </a:cubicBezTo>
                <a:cubicBezTo>
                  <a:pt x="484385" y="67698"/>
                  <a:pt x="485778" y="73723"/>
                  <a:pt x="484200" y="76968"/>
                </a:cubicBezTo>
                <a:cubicBezTo>
                  <a:pt x="478351" y="88184"/>
                  <a:pt x="468975" y="95136"/>
                  <a:pt x="458577" y="100791"/>
                </a:cubicBezTo>
                <a:cubicBezTo>
                  <a:pt x="456906" y="101810"/>
                  <a:pt x="455235" y="102552"/>
                  <a:pt x="453471" y="103294"/>
                </a:cubicBezTo>
                <a:cubicBezTo>
                  <a:pt x="444466" y="115715"/>
                  <a:pt x="429612" y="120721"/>
                  <a:pt x="415872" y="127209"/>
                </a:cubicBezTo>
                <a:cubicBezTo>
                  <a:pt x="410116" y="129805"/>
                  <a:pt x="401947" y="129341"/>
                  <a:pt x="390064" y="122574"/>
                </a:cubicBezTo>
                <a:cubicBezTo>
                  <a:pt x="386536" y="120442"/>
                  <a:pt x="382451" y="117105"/>
                  <a:pt x="379109" y="112007"/>
                </a:cubicBezTo>
                <a:cubicBezTo>
                  <a:pt x="377438" y="109412"/>
                  <a:pt x="375767" y="105240"/>
                  <a:pt x="376510" y="104869"/>
                </a:cubicBezTo>
                <a:cubicBezTo>
                  <a:pt x="392199" y="95971"/>
                  <a:pt x="401018" y="78266"/>
                  <a:pt x="423671" y="78266"/>
                </a:cubicBezTo>
                <a:cubicBezTo>
                  <a:pt x="430355" y="70850"/>
                  <a:pt x="436389" y="62878"/>
                  <a:pt x="443723" y="56296"/>
                </a:cubicBezTo>
                <a:cubicBezTo>
                  <a:pt x="448179" y="52218"/>
                  <a:pt x="454492" y="50086"/>
                  <a:pt x="460527" y="48047"/>
                </a:cubicBezTo>
                <a:close/>
                <a:moveTo>
                  <a:pt x="151792" y="44310"/>
                </a:moveTo>
                <a:cubicBezTo>
                  <a:pt x="164052" y="47647"/>
                  <a:pt x="172689" y="55433"/>
                  <a:pt x="180490" y="64330"/>
                </a:cubicBezTo>
                <a:cubicBezTo>
                  <a:pt x="181698" y="65628"/>
                  <a:pt x="182812" y="67296"/>
                  <a:pt x="183927" y="68779"/>
                </a:cubicBezTo>
                <a:cubicBezTo>
                  <a:pt x="198044" y="74897"/>
                  <a:pt x="206124" y="88521"/>
                  <a:pt x="215133" y="100756"/>
                </a:cubicBezTo>
                <a:cubicBezTo>
                  <a:pt x="219034" y="105854"/>
                  <a:pt x="220241" y="114010"/>
                  <a:pt x="216062" y="126986"/>
                </a:cubicBezTo>
                <a:cubicBezTo>
                  <a:pt x="214761" y="130879"/>
                  <a:pt x="212347" y="135513"/>
                  <a:pt x="207981" y="139684"/>
                </a:cubicBezTo>
                <a:cubicBezTo>
                  <a:pt x="205752" y="141816"/>
                  <a:pt x="202037" y="144411"/>
                  <a:pt x="201573" y="143762"/>
                </a:cubicBezTo>
                <a:cubicBezTo>
                  <a:pt x="189685" y="130323"/>
                  <a:pt x="170460" y="125225"/>
                  <a:pt x="165723" y="103258"/>
                </a:cubicBezTo>
                <a:cubicBezTo>
                  <a:pt x="157086" y="98253"/>
                  <a:pt x="147891" y="94082"/>
                  <a:pt x="139997" y="88243"/>
                </a:cubicBezTo>
                <a:cubicBezTo>
                  <a:pt x="135075" y="84536"/>
                  <a:pt x="131731" y="78882"/>
                  <a:pt x="128388" y="73414"/>
                </a:cubicBezTo>
                <a:cubicBezTo>
                  <a:pt x="126530" y="70355"/>
                  <a:pt x="129316" y="62940"/>
                  <a:pt x="135632" y="54876"/>
                </a:cubicBezTo>
                <a:cubicBezTo>
                  <a:pt x="142597" y="45979"/>
                  <a:pt x="148263" y="43291"/>
                  <a:pt x="151792" y="44310"/>
                </a:cubicBezTo>
                <a:close/>
                <a:moveTo>
                  <a:pt x="307491" y="8"/>
                </a:moveTo>
                <a:cubicBezTo>
                  <a:pt x="318632" y="-177"/>
                  <a:pt x="324295" y="2790"/>
                  <a:pt x="325781" y="6221"/>
                </a:cubicBezTo>
                <a:cubicBezTo>
                  <a:pt x="330887" y="18461"/>
                  <a:pt x="330237" y="30794"/>
                  <a:pt x="328195" y="43220"/>
                </a:cubicBezTo>
                <a:cubicBezTo>
                  <a:pt x="327823" y="45167"/>
                  <a:pt x="327266" y="47022"/>
                  <a:pt x="326802" y="48969"/>
                </a:cubicBezTo>
                <a:cubicBezTo>
                  <a:pt x="330887" y="64826"/>
                  <a:pt x="325409" y="80404"/>
                  <a:pt x="321881" y="96075"/>
                </a:cubicBezTo>
                <a:cubicBezTo>
                  <a:pt x="320396" y="102659"/>
                  <a:pt x="314825" y="108964"/>
                  <a:pt x="302013" y="114250"/>
                </a:cubicBezTo>
                <a:cubicBezTo>
                  <a:pt x="298206" y="115919"/>
                  <a:pt x="293100" y="117032"/>
                  <a:pt x="287065" y="116104"/>
                </a:cubicBezTo>
                <a:cubicBezTo>
                  <a:pt x="284001" y="115734"/>
                  <a:pt x="279638" y="114435"/>
                  <a:pt x="279916" y="113415"/>
                </a:cubicBezTo>
                <a:cubicBezTo>
                  <a:pt x="282887" y="94591"/>
                  <a:pt x="274717" y="75582"/>
                  <a:pt x="288922" y="56944"/>
                </a:cubicBezTo>
                <a:cubicBezTo>
                  <a:pt x="287344" y="46558"/>
                  <a:pt x="284837" y="36172"/>
                  <a:pt x="284373" y="25787"/>
                </a:cubicBezTo>
                <a:cubicBezTo>
                  <a:pt x="284094" y="19296"/>
                  <a:pt x="286415" y="12805"/>
                  <a:pt x="288551" y="6314"/>
                </a:cubicBezTo>
                <a:cubicBezTo>
                  <a:pt x="289665" y="2790"/>
                  <a:pt x="297185" y="286"/>
                  <a:pt x="307491" y="8"/>
                </a:cubicBezTo>
                <a:close/>
              </a:path>
            </a:pathLst>
          </a:custGeom>
          <a:solidFill>
            <a:srgbClr val="4C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494854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repeatCount="300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750"/>
                                        <p:tgtEl>
                                          <p:spTgt spid="40"/>
                                        </p:tgtEl>
                                      </p:cBhvr>
                                    </p:animEffect>
                                  </p:childTnLst>
                                </p:cTn>
                              </p:par>
                              <p:par>
                                <p:cTn id="8" presetID="22" presetClass="entr" presetSubtype="1" repeatCount="3000" fill="hold" nodeType="withEffect">
                                  <p:stCondLst>
                                    <p:cond delay="400"/>
                                  </p:stCondLst>
                                  <p:childTnLst>
                                    <p:set>
                                      <p:cBhvr>
                                        <p:cTn id="9" dur="1" fill="hold">
                                          <p:stCondLst>
                                            <p:cond delay="0"/>
                                          </p:stCondLst>
                                        </p:cTn>
                                        <p:tgtEl>
                                          <p:spTgt spid="43"/>
                                        </p:tgtEl>
                                        <p:attrNameLst>
                                          <p:attrName>style.visibility</p:attrName>
                                        </p:attrNameLst>
                                      </p:cBhvr>
                                      <p:to>
                                        <p:strVal val="visible"/>
                                      </p:to>
                                    </p:set>
                                    <p:animEffect transition="in" filter="wipe(up)">
                                      <p:cBhvr>
                                        <p:cTn id="10" dur="750"/>
                                        <p:tgtEl>
                                          <p:spTgt spid="43"/>
                                        </p:tgtEl>
                                      </p:cBhvr>
                                    </p:animEffect>
                                  </p:childTnLst>
                                </p:cTn>
                              </p:par>
                              <p:par>
                                <p:cTn id="11" presetID="22" presetClass="entr" presetSubtype="1" repeatCount="3000" fill="hold" nodeType="withEffect">
                                  <p:stCondLst>
                                    <p:cond delay="800"/>
                                  </p:stCondLst>
                                  <p:childTnLst>
                                    <p:set>
                                      <p:cBhvr>
                                        <p:cTn id="12" dur="1" fill="hold">
                                          <p:stCondLst>
                                            <p:cond delay="0"/>
                                          </p:stCondLst>
                                        </p:cTn>
                                        <p:tgtEl>
                                          <p:spTgt spid="44"/>
                                        </p:tgtEl>
                                        <p:attrNameLst>
                                          <p:attrName>style.visibility</p:attrName>
                                        </p:attrNameLst>
                                      </p:cBhvr>
                                      <p:to>
                                        <p:strVal val="visible"/>
                                      </p:to>
                                    </p:set>
                                    <p:animEffect transition="in" filter="wipe(up)">
                                      <p:cBhvr>
                                        <p:cTn id="13" dur="750"/>
                                        <p:tgtEl>
                                          <p:spTgt spid="44"/>
                                        </p:tgtEl>
                                      </p:cBhvr>
                                    </p:animEffect>
                                  </p:childTnLst>
                                </p:cTn>
                              </p:par>
                            </p:childTnLst>
                          </p:cTn>
                        </p:par>
                        <p:par>
                          <p:cTn id="14" fill="hold">
                            <p:stCondLst>
                              <p:cond delay="3050"/>
                            </p:stCondLst>
                            <p:childTnLst>
                              <p:par>
                                <p:cTn id="15" presetID="16" presetClass="entr" presetSubtype="37" fill="hold" grpId="0" nodeType="after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arn(outVertical)">
                                      <p:cBhvr>
                                        <p:cTn id="17" dur="25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arn(inVertical)">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xit" presetSubtype="21" fill="hold" grpId="0" nodeType="clickEffect">
                                  <p:stCondLst>
                                    <p:cond delay="0"/>
                                  </p:stCondLst>
                                  <p:childTnLst>
                                    <p:animEffect transition="out" filter="barn(inVertical)">
                                      <p:cBhvr>
                                        <p:cTn id="29" dur="500"/>
                                        <p:tgtEl>
                                          <p:spTgt spid="16"/>
                                        </p:tgtEl>
                                      </p:cBhvr>
                                    </p:animEffect>
                                    <p:set>
                                      <p:cBhvr>
                                        <p:cTn id="30" dur="1" fill="hold">
                                          <p:stCondLst>
                                            <p:cond delay="499"/>
                                          </p:stCondLst>
                                        </p:cTn>
                                        <p:tgtEl>
                                          <p:spTgt spid="16"/>
                                        </p:tgtEl>
                                        <p:attrNameLst>
                                          <p:attrName>style.visibility</p:attrName>
                                        </p:attrNameLst>
                                      </p:cBhvr>
                                      <p:to>
                                        <p:strVal val="hidden"/>
                                      </p:to>
                                    </p:set>
                                  </p:childTnLst>
                                </p:cTn>
                              </p:par>
                            </p:childTnLst>
                          </p:cTn>
                        </p:par>
                        <p:par>
                          <p:cTn id="31" fill="hold">
                            <p:stCondLst>
                              <p:cond delay="500"/>
                            </p:stCondLst>
                            <p:childTnLst>
                              <p:par>
                                <p:cTn id="32" presetID="16" presetClass="entr" presetSubtype="37" fill="hold" grpId="0"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barn(outVertical)">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42" presetClass="path" presetSubtype="0" accel="50000" decel="50000" fill="hold" grpId="0" nodeType="withEffect">
                                  <p:stCondLst>
                                    <p:cond delay="0"/>
                                  </p:stCondLst>
                                  <p:childTnLst>
                                    <p:animMotion origin="layout" path="M 0 4.07407E-6 L -0.29492 0.00301 " pathEditMode="relative" rAng="0" ptsTypes="AA">
                                      <p:cBhvr>
                                        <p:cTn id="40" dur="1000" fill="hold"/>
                                        <p:tgtEl>
                                          <p:spTgt spid="27"/>
                                        </p:tgtEl>
                                        <p:attrNameLst>
                                          <p:attrName>ppt_x</p:attrName>
                                          <p:attrName>ppt_y</p:attrName>
                                        </p:attrNameLst>
                                      </p:cBhvr>
                                      <p:rCtr x="-14753" y="139"/>
                                    </p:animMotion>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4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7" grpId="0" animBg="1"/>
      <p:bldP spid="16" grpId="0" animBg="1"/>
      <p:bldP spid="26" grpId="0" animBg="1"/>
      <p:bldP spid="27" grpId="0" animBg="1"/>
      <p:bldP spid="27" grpId="1" animBg="1"/>
      <p:bldP spid="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377A9A0-6B15-42D9-87B4-7B3F14CA6384}"/>
              </a:ext>
            </a:extLst>
          </p:cNvPr>
          <p:cNvSpPr>
            <a:spLocks noGrp="1"/>
          </p:cNvSpPr>
          <p:nvPr>
            <p:ph type="body" sz="quarter" idx="10"/>
          </p:nvPr>
        </p:nvSpPr>
        <p:spPr/>
        <p:txBody>
          <a:bodyPr/>
          <a:lstStyle/>
          <a:p>
            <a:pPr marL="0" indent="0">
              <a:buNone/>
            </a:pPr>
            <a:r>
              <a:rPr lang="zh-CN" altLang="en-US"/>
              <a:t>简述</a:t>
            </a:r>
            <a:r>
              <a:rPr lang="en-US" altLang="zh-CN"/>
              <a:t>CAP</a:t>
            </a:r>
            <a:r>
              <a:rPr lang="zh-CN" altLang="en-US"/>
              <a:t>定理内容？</a:t>
            </a:r>
            <a:endParaRPr lang="en-US" altLang="zh-CN"/>
          </a:p>
          <a:p>
            <a:pPr marL="285750" indent="-285750">
              <a:buFont typeface="Arial" panose="020B0604020202020204" pitchFamily="34" charset="0"/>
              <a:buChar char="•"/>
            </a:pPr>
            <a:r>
              <a:rPr lang="zh-CN" altLang="en-US" sz="1600"/>
              <a:t>分布式系统节点通过网络连接，一定会出现分区问题（</a:t>
            </a:r>
            <a:r>
              <a:rPr lang="en-US" altLang="zh-CN" sz="1600"/>
              <a:t>P</a:t>
            </a:r>
            <a:r>
              <a:rPr lang="zh-CN" altLang="en-US" sz="1600"/>
              <a:t>）</a:t>
            </a:r>
            <a:endParaRPr lang="en-US" altLang="zh-CN" sz="1600"/>
          </a:p>
          <a:p>
            <a:pPr marL="285750" indent="-285750">
              <a:buFont typeface="Arial" panose="020B0604020202020204" pitchFamily="34" charset="0"/>
              <a:buChar char="•"/>
            </a:pPr>
            <a:r>
              <a:rPr lang="zh-CN" altLang="en-US" sz="1600"/>
              <a:t>当分区出现时，系统的一致性（</a:t>
            </a:r>
            <a:r>
              <a:rPr lang="en-US" altLang="zh-CN" sz="1600"/>
              <a:t>C</a:t>
            </a:r>
            <a:r>
              <a:rPr lang="zh-CN" altLang="en-US" sz="1600"/>
              <a:t>）和可用性（</a:t>
            </a:r>
            <a:r>
              <a:rPr lang="en-US" altLang="zh-CN" sz="1600"/>
              <a:t>A</a:t>
            </a:r>
            <a:r>
              <a:rPr lang="zh-CN" altLang="en-US" sz="1600"/>
              <a:t>）就无法同时满足</a:t>
            </a:r>
            <a:endParaRPr lang="en-US" altLang="zh-CN" sz="1600"/>
          </a:p>
          <a:p>
            <a:pPr marL="0" indent="0">
              <a:buNone/>
            </a:pPr>
            <a:r>
              <a:rPr lang="zh-CN" altLang="en-US" sz="1600"/>
              <a:t>思考：</a:t>
            </a:r>
            <a:r>
              <a:rPr lang="en-US" altLang="zh-CN" sz="1600"/>
              <a:t>elasticsearch</a:t>
            </a:r>
            <a:r>
              <a:rPr lang="zh-CN" altLang="en-US" sz="1600"/>
              <a:t>集群是</a:t>
            </a:r>
            <a:r>
              <a:rPr lang="en-US" altLang="zh-CN" sz="1600"/>
              <a:t>CP</a:t>
            </a:r>
            <a:r>
              <a:rPr lang="zh-CN" altLang="en-US" sz="1600"/>
              <a:t>还是</a:t>
            </a:r>
            <a:r>
              <a:rPr lang="en-US" altLang="zh-CN" sz="1600"/>
              <a:t>AP</a:t>
            </a:r>
            <a:r>
              <a:rPr lang="zh-CN" altLang="en-US" sz="1600"/>
              <a:t>？</a:t>
            </a:r>
            <a:endParaRPr lang="en-US" altLang="zh-CN" sz="1600"/>
          </a:p>
          <a:p>
            <a:pPr marL="285750" indent="-285750">
              <a:buFont typeface="Arial" panose="020B0604020202020204" pitchFamily="34" charset="0"/>
              <a:buChar char="•"/>
            </a:pPr>
            <a:r>
              <a:rPr lang="en-US" altLang="zh-CN" sz="1600"/>
              <a:t>ES</a:t>
            </a:r>
            <a:r>
              <a:rPr lang="zh-CN" altLang="en-US" sz="1600"/>
              <a:t>集群出现分区时，故障节点会被剔除集群，数据分片会重新分配到其它节点，保证数据一致。因此是低可用性，高一致性，属于</a:t>
            </a:r>
            <a:r>
              <a:rPr lang="en-US" altLang="zh-CN" sz="1600"/>
              <a:t>CP</a:t>
            </a:r>
          </a:p>
        </p:txBody>
      </p:sp>
    </p:spTree>
    <p:extLst>
      <p:ext uri="{BB962C8B-B14F-4D97-AF65-F5344CB8AC3E}">
        <p14:creationId xmlns:p14="http://schemas.microsoft.com/office/powerpoint/2010/main" val="32883159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5"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kumimoji="1" lang="en-US" altLang="zh-CN">
                <a:solidFill>
                  <a:srgbClr val="4C5252"/>
                </a:solidFill>
              </a:rPr>
              <a:t>CAP</a:t>
            </a:r>
            <a:r>
              <a:rPr kumimoji="1" lang="zh-CN" altLang="en-US">
                <a:solidFill>
                  <a:srgbClr val="4C5252"/>
                </a:solidFill>
              </a:rPr>
              <a:t>定理</a:t>
            </a:r>
            <a:endParaRPr kumimoji="1" lang="en-US" altLang="zh-CN">
              <a:solidFill>
                <a:srgbClr val="4C5252"/>
              </a:solidFill>
            </a:endParaRPr>
          </a:p>
          <a:p>
            <a:r>
              <a:rPr kumimoji="1" lang="en-US" altLang="zh-CN">
                <a:solidFill>
                  <a:srgbClr val="AD2A26"/>
                </a:solidFill>
              </a:rPr>
              <a:t>BASE</a:t>
            </a:r>
            <a:r>
              <a:rPr kumimoji="1" lang="zh-CN" altLang="en-US">
                <a:solidFill>
                  <a:srgbClr val="AD2A26"/>
                </a:solidFill>
              </a:rPr>
              <a:t>理论</a:t>
            </a:r>
            <a:endParaRPr kumimoji="1" lang="en-US" altLang="zh-CN" dirty="0">
              <a:solidFill>
                <a:srgbClr val="AD2A26"/>
              </a:solidFill>
            </a:endParaRPr>
          </a:p>
        </p:txBody>
      </p:sp>
    </p:spTree>
    <p:extLst>
      <p:ext uri="{BB962C8B-B14F-4D97-AF65-F5344CB8AC3E}">
        <p14:creationId xmlns:p14="http://schemas.microsoft.com/office/powerpoint/2010/main" val="282190427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BASE</a:t>
            </a:r>
            <a:r>
              <a:rPr lang="zh-CN" altLang="en-US"/>
              <a:t>理论</a:t>
            </a: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5"/>
            <a:ext cx="10698800" cy="3465955"/>
          </a:xfrm>
        </p:spPr>
        <p:txBody>
          <a:bodyPr/>
          <a:lstStyle/>
          <a:p>
            <a:r>
              <a:rPr lang="en-US" altLang="zh-CN"/>
              <a:t>BASE</a:t>
            </a:r>
            <a:r>
              <a:rPr lang="zh-CN" altLang="en-US"/>
              <a:t>理论是对</a:t>
            </a:r>
            <a:r>
              <a:rPr lang="en-US" altLang="zh-CN"/>
              <a:t>CAP</a:t>
            </a:r>
            <a:r>
              <a:rPr lang="zh-CN" altLang="en-US"/>
              <a:t>的一种解决思路，包含三个思想：</a:t>
            </a:r>
            <a:endParaRPr lang="en-US" altLang="zh-CN"/>
          </a:p>
          <a:p>
            <a:pPr marL="285750" indent="-285750">
              <a:buFont typeface="Arial" panose="020B0604020202020204" pitchFamily="34" charset="0"/>
              <a:buChar char="•"/>
            </a:pPr>
            <a:r>
              <a:rPr lang="en-US" altLang="zh-CN" b="1"/>
              <a:t>Basically Available </a:t>
            </a:r>
            <a:r>
              <a:rPr lang="zh-CN" altLang="en-US" b="1"/>
              <a:t>（基本可用）</a:t>
            </a:r>
            <a:r>
              <a:rPr lang="zh-CN" altLang="en-US"/>
              <a:t>：分布式系统在出现故障时，允许损失部分可用性，即保证核心可用。</a:t>
            </a:r>
            <a:endParaRPr lang="en-US" altLang="zh-CN"/>
          </a:p>
          <a:p>
            <a:pPr marL="285750" indent="-285750">
              <a:buFont typeface="Arial" panose="020B0604020202020204" pitchFamily="34" charset="0"/>
              <a:buChar char="•"/>
            </a:pPr>
            <a:r>
              <a:rPr lang="en-US" altLang="zh-CN" b="1"/>
              <a:t>Soft State</a:t>
            </a:r>
            <a:r>
              <a:rPr lang="zh-CN" altLang="en-US" b="1"/>
              <a:t>（软状态）：</a:t>
            </a:r>
            <a:r>
              <a:rPr lang="zh-CN" altLang="en-US"/>
              <a:t>在一定时间内，允许出现中间状态，比如临时的不一致状态。</a:t>
            </a:r>
            <a:endParaRPr lang="en-US" altLang="zh-CN"/>
          </a:p>
          <a:p>
            <a:pPr marL="285750" indent="-285750">
              <a:buFont typeface="Arial" panose="020B0604020202020204" pitchFamily="34" charset="0"/>
              <a:buChar char="•"/>
            </a:pPr>
            <a:r>
              <a:rPr lang="en-US" altLang="zh-CN" b="1"/>
              <a:t>Eventually Consistent</a:t>
            </a:r>
            <a:r>
              <a:rPr lang="zh-CN" altLang="en-US" b="1"/>
              <a:t>（最终一致性）</a:t>
            </a:r>
            <a:r>
              <a:rPr lang="zh-CN" altLang="en-US"/>
              <a:t>：虽然无法保证强一致性，但是在软状态结束后，最终达到数据一致。</a:t>
            </a:r>
            <a:endParaRPr lang="en-US" altLang="zh-CN"/>
          </a:p>
          <a:p>
            <a:pPr marL="285750" indent="-285750">
              <a:buFont typeface="Arial" panose="020B0604020202020204" pitchFamily="34" charset="0"/>
              <a:buChar char="•"/>
            </a:pPr>
            <a:endParaRPr lang="en-US" altLang="zh-CN"/>
          </a:p>
          <a:p>
            <a:r>
              <a:rPr lang="zh-CN" altLang="en-US"/>
              <a:t>而分布式事务最大的问题是各个子事务的一致性问题，因此可以借鉴</a:t>
            </a:r>
            <a:r>
              <a:rPr lang="en-US" altLang="zh-CN"/>
              <a:t>CAP</a:t>
            </a:r>
            <a:r>
              <a:rPr lang="zh-CN" altLang="en-US"/>
              <a:t>定理和</a:t>
            </a:r>
            <a:r>
              <a:rPr lang="en-US" altLang="zh-CN"/>
              <a:t>BASE</a:t>
            </a:r>
            <a:r>
              <a:rPr lang="zh-CN" altLang="en-US"/>
              <a:t>理论：</a:t>
            </a:r>
            <a:endParaRPr lang="en-US" altLang="zh-CN"/>
          </a:p>
          <a:p>
            <a:pPr marL="285750" indent="-285750">
              <a:buFont typeface="Arial" panose="020B0604020202020204" pitchFamily="34" charset="0"/>
              <a:buChar char="•"/>
            </a:pPr>
            <a:r>
              <a:rPr lang="en-US" altLang="zh-CN"/>
              <a:t>AP</a:t>
            </a:r>
            <a:r>
              <a:rPr lang="zh-CN" altLang="en-US"/>
              <a:t>模式：各子事务分别执行和提交，允许出现结果不一致，然后采用弥补措施恢复数据即可，实现</a:t>
            </a:r>
            <a:r>
              <a:rPr lang="zh-CN" altLang="en-US">
                <a:solidFill>
                  <a:srgbClr val="AD2A26"/>
                </a:solidFill>
              </a:rPr>
              <a:t>最终一致</a:t>
            </a:r>
            <a:r>
              <a:rPr lang="zh-CN" altLang="en-US"/>
              <a:t>。</a:t>
            </a:r>
            <a:endParaRPr lang="en-US" altLang="zh-CN"/>
          </a:p>
          <a:p>
            <a:pPr marL="285750" indent="-285750">
              <a:buFont typeface="Arial" panose="020B0604020202020204" pitchFamily="34" charset="0"/>
              <a:buChar char="•"/>
            </a:pPr>
            <a:r>
              <a:rPr lang="en-US" altLang="zh-CN"/>
              <a:t>CP</a:t>
            </a:r>
            <a:r>
              <a:rPr lang="zh-CN" altLang="en-US"/>
              <a:t>模式：各个子事务执行后互相等待，同时提交，同时回滚，达成</a:t>
            </a:r>
            <a:r>
              <a:rPr lang="zh-CN" altLang="en-US">
                <a:solidFill>
                  <a:srgbClr val="AD2A26"/>
                </a:solidFill>
              </a:rPr>
              <a:t>强一致</a:t>
            </a:r>
            <a:r>
              <a:rPr lang="zh-CN" altLang="en-US"/>
              <a:t>。但事务等待过程中，处于弱可用状态。</a:t>
            </a:r>
            <a:endParaRPr lang="en-US" altLang="zh-CN"/>
          </a:p>
        </p:txBody>
      </p:sp>
    </p:spTree>
    <p:custDataLst>
      <p:tags r:id="rId1"/>
    </p:custDataLst>
    <p:extLst>
      <p:ext uri="{BB962C8B-B14F-4D97-AF65-F5344CB8AC3E}">
        <p14:creationId xmlns:p14="http://schemas.microsoft.com/office/powerpoint/2010/main" val="18105918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7" dur="500"/>
                                        <p:tgtEl>
                                          <p:spTgt spid="3">
                                            <p:txEl>
                                              <p:pRg st="5" end="5"/>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zh-CN" altLang="en-US"/>
              <a:t>分布式事务模型</a:t>
            </a:r>
          </a:p>
        </p:txBody>
      </p:sp>
      <p:sp>
        <p:nvSpPr>
          <p:cNvPr id="4" name="矩形: 圆角 3">
            <a:extLst>
              <a:ext uri="{FF2B5EF4-FFF2-40B4-BE49-F238E27FC236}">
                <a16:creationId xmlns:a16="http://schemas.microsoft.com/office/drawing/2014/main" id="{83D6E86D-7831-4F45-B451-2B48013F810C}"/>
              </a:ext>
            </a:extLst>
          </p:cNvPr>
          <p:cNvSpPr/>
          <p:nvPr/>
        </p:nvSpPr>
        <p:spPr>
          <a:xfrm>
            <a:off x="4164106" y="3115341"/>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t>订单服务</a:t>
            </a:r>
          </a:p>
        </p:txBody>
      </p:sp>
      <p:sp>
        <p:nvSpPr>
          <p:cNvPr id="5" name="矩形: 圆角 4">
            <a:extLst>
              <a:ext uri="{FF2B5EF4-FFF2-40B4-BE49-F238E27FC236}">
                <a16:creationId xmlns:a16="http://schemas.microsoft.com/office/drawing/2014/main" id="{081558D1-E763-4CC1-B3DF-F9B985B5199B}"/>
              </a:ext>
            </a:extLst>
          </p:cNvPr>
          <p:cNvSpPr/>
          <p:nvPr/>
        </p:nvSpPr>
        <p:spPr>
          <a:xfrm>
            <a:off x="5490348" y="4333887"/>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t>账户服务</a:t>
            </a:r>
          </a:p>
        </p:txBody>
      </p:sp>
      <p:sp>
        <p:nvSpPr>
          <p:cNvPr id="6" name="矩形: 圆角 5">
            <a:extLst>
              <a:ext uri="{FF2B5EF4-FFF2-40B4-BE49-F238E27FC236}">
                <a16:creationId xmlns:a16="http://schemas.microsoft.com/office/drawing/2014/main" id="{39C0D3AF-83D6-4869-BACF-A287A18F02FE}"/>
              </a:ext>
            </a:extLst>
          </p:cNvPr>
          <p:cNvSpPr/>
          <p:nvPr/>
        </p:nvSpPr>
        <p:spPr>
          <a:xfrm>
            <a:off x="5515907" y="5638038"/>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t>库存服务</a:t>
            </a:r>
          </a:p>
        </p:txBody>
      </p:sp>
      <p:pic>
        <p:nvPicPr>
          <p:cNvPr id="13" name="图片 12">
            <a:extLst>
              <a:ext uri="{FF2B5EF4-FFF2-40B4-BE49-F238E27FC236}">
                <a16:creationId xmlns:a16="http://schemas.microsoft.com/office/drawing/2014/main" id="{6391A3D6-398B-476B-A791-25D665EDE9DC}"/>
              </a:ext>
            </a:extLst>
          </p:cNvPr>
          <p:cNvPicPr>
            <a:picLocks noChangeAspect="1"/>
          </p:cNvPicPr>
          <p:nvPr/>
        </p:nvPicPr>
        <p:blipFill>
          <a:blip r:embed="rId3"/>
          <a:stretch>
            <a:fillRect/>
          </a:stretch>
        </p:blipFill>
        <p:spPr>
          <a:xfrm>
            <a:off x="1634669" y="2942485"/>
            <a:ext cx="626730" cy="1016585"/>
          </a:xfrm>
          <a:prstGeom prst="rect">
            <a:avLst/>
          </a:prstGeom>
        </p:spPr>
      </p:pic>
      <p:cxnSp>
        <p:nvCxnSpPr>
          <p:cNvPr id="14" name="直接箭头连接符 13">
            <a:extLst>
              <a:ext uri="{FF2B5EF4-FFF2-40B4-BE49-F238E27FC236}">
                <a16:creationId xmlns:a16="http://schemas.microsoft.com/office/drawing/2014/main" id="{3175BDE1-C82F-482F-8735-7D6C4F03AEFE}"/>
              </a:ext>
            </a:extLst>
          </p:cNvPr>
          <p:cNvCxnSpPr>
            <a:stCxn id="13" idx="3"/>
            <a:endCxn id="4" idx="1"/>
          </p:cNvCxnSpPr>
          <p:nvPr/>
        </p:nvCxnSpPr>
        <p:spPr>
          <a:xfrm>
            <a:off x="2261399" y="3450778"/>
            <a:ext cx="190270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连接符: 肘形 14">
            <a:extLst>
              <a:ext uri="{FF2B5EF4-FFF2-40B4-BE49-F238E27FC236}">
                <a16:creationId xmlns:a16="http://schemas.microsoft.com/office/drawing/2014/main" id="{94FEC37C-0A7A-4773-9361-B92B4092B508}"/>
              </a:ext>
            </a:extLst>
          </p:cNvPr>
          <p:cNvCxnSpPr>
            <a:cxnSpLocks/>
            <a:stCxn id="4" idx="2"/>
            <a:endCxn id="5" idx="1"/>
          </p:cNvCxnSpPr>
          <p:nvPr/>
        </p:nvCxnSpPr>
        <p:spPr>
          <a:xfrm rot="16200000" flipH="1">
            <a:off x="4686887" y="3865862"/>
            <a:ext cx="883109" cy="72381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6" name="连接符: 肘形 15">
            <a:extLst>
              <a:ext uri="{FF2B5EF4-FFF2-40B4-BE49-F238E27FC236}">
                <a16:creationId xmlns:a16="http://schemas.microsoft.com/office/drawing/2014/main" id="{9A098405-EE31-4578-9DD2-C8FAA9FEB393}"/>
              </a:ext>
            </a:extLst>
          </p:cNvPr>
          <p:cNvCxnSpPr>
            <a:cxnSpLocks/>
            <a:stCxn id="4" idx="2"/>
            <a:endCxn id="6" idx="1"/>
          </p:cNvCxnSpPr>
          <p:nvPr/>
        </p:nvCxnSpPr>
        <p:spPr>
          <a:xfrm rot="16200000" flipH="1">
            <a:off x="4047591" y="4505159"/>
            <a:ext cx="2187260" cy="74937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7" name="文本框 16">
            <a:extLst>
              <a:ext uri="{FF2B5EF4-FFF2-40B4-BE49-F238E27FC236}">
                <a16:creationId xmlns:a16="http://schemas.microsoft.com/office/drawing/2014/main" id="{8035B09E-6DFB-4C2F-881D-F015941E9113}"/>
              </a:ext>
            </a:extLst>
          </p:cNvPr>
          <p:cNvSpPr txBox="1"/>
          <p:nvPr/>
        </p:nvSpPr>
        <p:spPr>
          <a:xfrm>
            <a:off x="4836682" y="3875007"/>
            <a:ext cx="973343" cy="276999"/>
          </a:xfrm>
          <a:prstGeom prst="rect">
            <a:avLst/>
          </a:prstGeom>
          <a:noFill/>
        </p:spPr>
        <p:txBody>
          <a:bodyPr wrap="none" rtlCol="0">
            <a:spAutoFit/>
          </a:bodyPr>
          <a:lstStyle/>
          <a:p>
            <a:pPr fontAlgn="auto">
              <a:spcBef>
                <a:spcPts val="0"/>
              </a:spcBef>
              <a:spcAft>
                <a:spcPts val="0"/>
              </a:spcAft>
            </a:pPr>
            <a:r>
              <a:rPr lang="zh-CN" altLang="en-US" sz="1200">
                <a:solidFill>
                  <a:srgbClr val="00B050"/>
                </a:solidFill>
                <a:latin typeface="+mn-lt"/>
                <a:ea typeface="+mn-ea"/>
              </a:rPr>
              <a:t>√ 下单成功</a:t>
            </a:r>
            <a:endParaRPr lang="zh-CN" altLang="en-US" sz="1200" dirty="0">
              <a:solidFill>
                <a:srgbClr val="00B050"/>
              </a:solidFill>
              <a:latin typeface="+mn-lt"/>
              <a:ea typeface="+mn-ea"/>
            </a:endParaRPr>
          </a:p>
        </p:txBody>
      </p:sp>
      <p:sp>
        <p:nvSpPr>
          <p:cNvPr id="18" name="文本框 17">
            <a:extLst>
              <a:ext uri="{FF2B5EF4-FFF2-40B4-BE49-F238E27FC236}">
                <a16:creationId xmlns:a16="http://schemas.microsoft.com/office/drawing/2014/main" id="{590B5D30-C7EF-4446-AE60-8A651DE238D5}"/>
              </a:ext>
            </a:extLst>
          </p:cNvPr>
          <p:cNvSpPr txBox="1"/>
          <p:nvPr/>
        </p:nvSpPr>
        <p:spPr>
          <a:xfrm>
            <a:off x="5579941" y="5030665"/>
            <a:ext cx="973343" cy="276999"/>
          </a:xfrm>
          <a:prstGeom prst="rect">
            <a:avLst/>
          </a:prstGeom>
          <a:noFill/>
        </p:spPr>
        <p:txBody>
          <a:bodyPr wrap="none" rtlCol="0">
            <a:spAutoFit/>
          </a:bodyPr>
          <a:lstStyle/>
          <a:p>
            <a:pPr fontAlgn="auto">
              <a:spcBef>
                <a:spcPts val="0"/>
              </a:spcBef>
              <a:spcAft>
                <a:spcPts val="0"/>
              </a:spcAft>
            </a:pPr>
            <a:r>
              <a:rPr lang="zh-CN" altLang="en-US" sz="1200">
                <a:solidFill>
                  <a:srgbClr val="00B050"/>
                </a:solidFill>
              </a:rPr>
              <a:t>√ 扣款</a:t>
            </a:r>
            <a:r>
              <a:rPr lang="zh-CN" altLang="en-US" sz="1200">
                <a:solidFill>
                  <a:srgbClr val="00B050"/>
                </a:solidFill>
                <a:latin typeface="+mn-lt"/>
                <a:ea typeface="+mn-ea"/>
              </a:rPr>
              <a:t>成功</a:t>
            </a:r>
            <a:endParaRPr lang="zh-CN" altLang="en-US" sz="1200" dirty="0">
              <a:solidFill>
                <a:srgbClr val="00B050"/>
              </a:solidFill>
              <a:latin typeface="+mn-lt"/>
              <a:ea typeface="+mn-ea"/>
            </a:endParaRPr>
          </a:p>
        </p:txBody>
      </p:sp>
      <p:sp>
        <p:nvSpPr>
          <p:cNvPr id="19" name="文本框 18">
            <a:extLst>
              <a:ext uri="{FF2B5EF4-FFF2-40B4-BE49-F238E27FC236}">
                <a16:creationId xmlns:a16="http://schemas.microsoft.com/office/drawing/2014/main" id="{336E3F23-4753-40D7-84C0-53C8C0ADD824}"/>
              </a:ext>
            </a:extLst>
          </p:cNvPr>
          <p:cNvSpPr txBox="1"/>
          <p:nvPr/>
        </p:nvSpPr>
        <p:spPr>
          <a:xfrm>
            <a:off x="5577615" y="6362287"/>
            <a:ext cx="965329" cy="276999"/>
          </a:xfrm>
          <a:prstGeom prst="rect">
            <a:avLst/>
          </a:prstGeom>
          <a:noFill/>
        </p:spPr>
        <p:txBody>
          <a:bodyPr wrap="none" rtlCol="0">
            <a:spAutoFit/>
          </a:bodyPr>
          <a:lstStyle/>
          <a:p>
            <a:pPr fontAlgn="auto">
              <a:spcBef>
                <a:spcPts val="0"/>
              </a:spcBef>
              <a:spcAft>
                <a:spcPts val="0"/>
              </a:spcAft>
            </a:pPr>
            <a:r>
              <a:rPr lang="en-US" altLang="zh-CN" sz="1200">
                <a:solidFill>
                  <a:srgbClr val="AD2A26"/>
                </a:solidFill>
              </a:rPr>
              <a:t>× </a:t>
            </a:r>
            <a:r>
              <a:rPr lang="zh-CN" altLang="en-US" sz="1200">
                <a:solidFill>
                  <a:srgbClr val="AD2A26"/>
                </a:solidFill>
              </a:rPr>
              <a:t>库存不足</a:t>
            </a:r>
            <a:endParaRPr lang="zh-CN" altLang="en-US" sz="1200" dirty="0">
              <a:solidFill>
                <a:srgbClr val="AD2A26"/>
              </a:solidFill>
              <a:latin typeface="+mn-lt"/>
              <a:ea typeface="+mn-ea"/>
            </a:endParaRPr>
          </a:p>
        </p:txBody>
      </p:sp>
      <p:sp>
        <p:nvSpPr>
          <p:cNvPr id="22" name="矩形: 圆角 21">
            <a:extLst>
              <a:ext uri="{FF2B5EF4-FFF2-40B4-BE49-F238E27FC236}">
                <a16:creationId xmlns:a16="http://schemas.microsoft.com/office/drawing/2014/main" id="{61D9020F-B2C3-4DBD-8D4E-F2B97CB1AB69}"/>
              </a:ext>
            </a:extLst>
          </p:cNvPr>
          <p:cNvSpPr/>
          <p:nvPr/>
        </p:nvSpPr>
        <p:spPr>
          <a:xfrm>
            <a:off x="9358652" y="2942484"/>
            <a:ext cx="961018" cy="3461923"/>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t>事务协调者</a:t>
            </a:r>
          </a:p>
        </p:txBody>
      </p:sp>
      <p:cxnSp>
        <p:nvCxnSpPr>
          <p:cNvPr id="40" name="连接符: 肘形 39">
            <a:extLst>
              <a:ext uri="{FF2B5EF4-FFF2-40B4-BE49-F238E27FC236}">
                <a16:creationId xmlns:a16="http://schemas.microsoft.com/office/drawing/2014/main" id="{BFE3D00C-8E35-4D9D-970A-875125FC007A}"/>
              </a:ext>
            </a:extLst>
          </p:cNvPr>
          <p:cNvCxnSpPr>
            <a:cxnSpLocks/>
            <a:endCxn id="4" idx="3"/>
          </p:cNvCxnSpPr>
          <p:nvPr/>
        </p:nvCxnSpPr>
        <p:spPr>
          <a:xfrm rot="10800000" flipV="1">
            <a:off x="5368963" y="3448716"/>
            <a:ext cx="3989688" cy="2061"/>
          </a:xfrm>
          <a:prstGeom prst="bentConnector3">
            <a:avLst>
              <a:gd name="adj1" fmla="val 50000"/>
            </a:avLst>
          </a:prstGeom>
          <a:ln w="12700">
            <a:prstDash val="dash"/>
            <a:headEnd type="arrow" w="lg" len="med"/>
            <a:tailEnd type="arrow" w="lg" len="med"/>
          </a:ln>
        </p:spPr>
        <p:style>
          <a:lnRef idx="2">
            <a:schemeClr val="dk1"/>
          </a:lnRef>
          <a:fillRef idx="0">
            <a:schemeClr val="dk1"/>
          </a:fillRef>
          <a:effectRef idx="1">
            <a:schemeClr val="dk1"/>
          </a:effectRef>
          <a:fontRef idx="minor">
            <a:schemeClr val="tx1"/>
          </a:fontRef>
        </p:style>
      </p:cxnSp>
      <p:cxnSp>
        <p:nvCxnSpPr>
          <p:cNvPr id="41" name="连接符: 肘形 40">
            <a:extLst>
              <a:ext uri="{FF2B5EF4-FFF2-40B4-BE49-F238E27FC236}">
                <a16:creationId xmlns:a16="http://schemas.microsoft.com/office/drawing/2014/main" id="{4EEE2CF8-D4DD-4A54-B229-03C4948BEAEB}"/>
              </a:ext>
            </a:extLst>
          </p:cNvPr>
          <p:cNvCxnSpPr>
            <a:cxnSpLocks/>
            <a:endCxn id="6" idx="3"/>
          </p:cNvCxnSpPr>
          <p:nvPr/>
        </p:nvCxnSpPr>
        <p:spPr>
          <a:xfrm rot="10800000">
            <a:off x="6720764" y="5973476"/>
            <a:ext cx="2663446" cy="4121"/>
          </a:xfrm>
          <a:prstGeom prst="bentConnector3">
            <a:avLst/>
          </a:prstGeom>
          <a:ln w="12700">
            <a:prstDash val="dash"/>
            <a:headEnd type="arrow" w="lg" len="med"/>
            <a:tailEnd type="arrow" w="lg" len="med"/>
          </a:ln>
        </p:spPr>
        <p:style>
          <a:lnRef idx="2">
            <a:schemeClr val="dk1"/>
          </a:lnRef>
          <a:fillRef idx="0">
            <a:schemeClr val="dk1"/>
          </a:fillRef>
          <a:effectRef idx="1">
            <a:schemeClr val="dk1"/>
          </a:effectRef>
          <a:fontRef idx="minor">
            <a:schemeClr val="tx1"/>
          </a:fontRef>
        </p:style>
      </p:cxnSp>
      <p:cxnSp>
        <p:nvCxnSpPr>
          <p:cNvPr id="44" name="连接符: 肘形 43">
            <a:extLst>
              <a:ext uri="{FF2B5EF4-FFF2-40B4-BE49-F238E27FC236}">
                <a16:creationId xmlns:a16="http://schemas.microsoft.com/office/drawing/2014/main" id="{7B5D0F08-5FDF-4495-B3E9-19EFA0422049}"/>
              </a:ext>
            </a:extLst>
          </p:cNvPr>
          <p:cNvCxnSpPr>
            <a:cxnSpLocks/>
            <a:stCxn id="22" idx="1"/>
            <a:endCxn id="5" idx="3"/>
          </p:cNvCxnSpPr>
          <p:nvPr/>
        </p:nvCxnSpPr>
        <p:spPr>
          <a:xfrm rot="10800000">
            <a:off x="6695206" y="4669324"/>
            <a:ext cx="2663447" cy="4122"/>
          </a:xfrm>
          <a:prstGeom prst="bentConnector3">
            <a:avLst/>
          </a:prstGeom>
          <a:ln w="12700">
            <a:prstDash val="dash"/>
            <a:headEnd type="arrow" w="lg" len="med"/>
            <a:tailEnd type="arrow" w="lg" len="med"/>
          </a:ln>
        </p:spPr>
        <p:style>
          <a:lnRef idx="2">
            <a:schemeClr val="dk1"/>
          </a:lnRef>
          <a:fillRef idx="0">
            <a:schemeClr val="dk1"/>
          </a:fillRef>
          <a:effectRef idx="1">
            <a:schemeClr val="dk1"/>
          </a:effectRef>
          <a:fontRef idx="minor">
            <a:schemeClr val="tx1"/>
          </a:fontRef>
        </p:style>
      </p:cxnSp>
      <p:sp>
        <p:nvSpPr>
          <p:cNvPr id="50" name="文本占位符 2">
            <a:extLst>
              <a:ext uri="{FF2B5EF4-FFF2-40B4-BE49-F238E27FC236}">
                <a16:creationId xmlns:a16="http://schemas.microsoft.com/office/drawing/2014/main" id="{DFDF1F1E-BFED-4C48-B52F-AF90F806BB69}"/>
              </a:ext>
            </a:extLst>
          </p:cNvPr>
          <p:cNvSpPr>
            <a:spLocks noGrp="1"/>
          </p:cNvSpPr>
          <p:nvPr>
            <p:ph type="body" sz="quarter" idx="11"/>
          </p:nvPr>
        </p:nvSpPr>
        <p:spPr>
          <a:xfrm>
            <a:off x="710880" y="1624205"/>
            <a:ext cx="10698800" cy="3465955"/>
          </a:xfrm>
        </p:spPr>
        <p:txBody>
          <a:bodyPr/>
          <a:lstStyle/>
          <a:p>
            <a:r>
              <a:rPr lang="zh-CN" altLang="en-US"/>
              <a:t>解决分布式事务，各个子系统之间必须能感知到彼此的事务状态，才能保证状态一致，因此需要一个事务协调者来协调每一个事务的参与者（子系统事务）。</a:t>
            </a:r>
            <a:endParaRPr lang="en-US" altLang="zh-CN"/>
          </a:p>
          <a:p>
            <a:r>
              <a:rPr lang="zh-CN" altLang="en-US"/>
              <a:t>这里的子系统事务，称为</a:t>
            </a:r>
            <a:r>
              <a:rPr lang="zh-CN" altLang="en-US">
                <a:solidFill>
                  <a:srgbClr val="AD2A26"/>
                </a:solidFill>
              </a:rPr>
              <a:t>分支事务</a:t>
            </a:r>
            <a:r>
              <a:rPr lang="zh-CN" altLang="en-US"/>
              <a:t>；有关联的各个分支事务在一起称为</a:t>
            </a:r>
            <a:r>
              <a:rPr lang="zh-CN" altLang="en-US">
                <a:solidFill>
                  <a:srgbClr val="AD2A26"/>
                </a:solidFill>
              </a:rPr>
              <a:t>全局事务</a:t>
            </a:r>
            <a:endParaRPr lang="en-US" altLang="zh-CN">
              <a:solidFill>
                <a:srgbClr val="AD2A26"/>
              </a:solidFill>
            </a:endParaRPr>
          </a:p>
        </p:txBody>
      </p:sp>
    </p:spTree>
    <p:custDataLst>
      <p:tags r:id="rId1"/>
    </p:custDataLst>
    <p:extLst>
      <p:ext uri="{BB962C8B-B14F-4D97-AF65-F5344CB8AC3E}">
        <p14:creationId xmlns:p14="http://schemas.microsoft.com/office/powerpoint/2010/main" val="20969404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par>
                                <p:cTn id="20" presetID="22" presetClass="entr" presetSubtype="8"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randombar(horizontal)">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37" fill="hold" nodeType="click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barn(outVertical)">
                                      <p:cBhvr>
                                        <p:cTn id="39" dur="500"/>
                                        <p:tgtEl>
                                          <p:spTgt spid="40"/>
                                        </p:tgtEl>
                                      </p:cBhvr>
                                    </p:animEffect>
                                  </p:childTnLst>
                                </p:cTn>
                              </p:par>
                              <p:par>
                                <p:cTn id="40" presetID="16" presetClass="entr" presetSubtype="37" fill="hold"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barn(outVertical)">
                                      <p:cBhvr>
                                        <p:cTn id="42" dur="500"/>
                                        <p:tgtEl>
                                          <p:spTgt spid="44"/>
                                        </p:tgtEl>
                                      </p:cBhvr>
                                    </p:animEffect>
                                  </p:childTnLst>
                                </p:cTn>
                              </p:par>
                              <p:par>
                                <p:cTn id="43" presetID="16" presetClass="entr" presetSubtype="37"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barn(outVertical)">
                                      <p:cBhvr>
                                        <p:cTn id="45" dur="500"/>
                                        <p:tgtEl>
                                          <p:spTgt spid="41"/>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1000"/>
                                        <p:tgtEl>
                                          <p:spTgt spid="17"/>
                                        </p:tgtEl>
                                      </p:cBhvr>
                                    </p:animEffect>
                                    <p:anim calcmode="lin" valueType="num">
                                      <p:cBhvr>
                                        <p:cTn id="51" dur="1000" fill="hold"/>
                                        <p:tgtEl>
                                          <p:spTgt spid="17"/>
                                        </p:tgtEl>
                                        <p:attrNameLst>
                                          <p:attrName>ppt_x</p:attrName>
                                        </p:attrNameLst>
                                      </p:cBhvr>
                                      <p:tavLst>
                                        <p:tav tm="0">
                                          <p:val>
                                            <p:strVal val="#ppt_x"/>
                                          </p:val>
                                        </p:tav>
                                        <p:tav tm="100000">
                                          <p:val>
                                            <p:strVal val="#ppt_x"/>
                                          </p:val>
                                        </p:tav>
                                      </p:tavLst>
                                    </p:anim>
                                    <p:anim calcmode="lin" valueType="num">
                                      <p:cBhvr>
                                        <p:cTn id="52" dur="1000" fill="hold"/>
                                        <p:tgtEl>
                                          <p:spTgt spid="1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50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1000"/>
                                        <p:tgtEl>
                                          <p:spTgt spid="18"/>
                                        </p:tgtEl>
                                      </p:cBhvr>
                                    </p:animEffect>
                                    <p:anim calcmode="lin" valueType="num">
                                      <p:cBhvr>
                                        <p:cTn id="56" dur="1000" fill="hold"/>
                                        <p:tgtEl>
                                          <p:spTgt spid="18"/>
                                        </p:tgtEl>
                                        <p:attrNameLst>
                                          <p:attrName>ppt_x</p:attrName>
                                        </p:attrNameLst>
                                      </p:cBhvr>
                                      <p:tavLst>
                                        <p:tav tm="0">
                                          <p:val>
                                            <p:strVal val="#ppt_x"/>
                                          </p:val>
                                        </p:tav>
                                        <p:tav tm="100000">
                                          <p:val>
                                            <p:strVal val="#ppt_x"/>
                                          </p:val>
                                        </p:tav>
                                      </p:tavLst>
                                    </p:anim>
                                    <p:anim calcmode="lin" valueType="num">
                                      <p:cBhvr>
                                        <p:cTn id="57" dur="1000" fill="hold"/>
                                        <p:tgtEl>
                                          <p:spTgt spid="18"/>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100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1000"/>
                                        <p:tgtEl>
                                          <p:spTgt spid="19"/>
                                        </p:tgtEl>
                                      </p:cBhvr>
                                    </p:animEffect>
                                    <p:anim calcmode="lin" valueType="num">
                                      <p:cBhvr>
                                        <p:cTn id="61" dur="1000" fill="hold"/>
                                        <p:tgtEl>
                                          <p:spTgt spid="19"/>
                                        </p:tgtEl>
                                        <p:attrNameLst>
                                          <p:attrName>ppt_x</p:attrName>
                                        </p:attrNameLst>
                                      </p:cBhvr>
                                      <p:tavLst>
                                        <p:tav tm="0">
                                          <p:val>
                                            <p:strVal val="#ppt_x"/>
                                          </p:val>
                                        </p:tav>
                                        <p:tav tm="100000">
                                          <p:val>
                                            <p:strVal val="#ppt_x"/>
                                          </p:val>
                                        </p:tav>
                                      </p:tavLst>
                                    </p:anim>
                                    <p:anim calcmode="lin" valueType="num">
                                      <p:cBhvr>
                                        <p:cTn id="6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50">
                                            <p:txEl>
                                              <p:pRg st="1" end="1"/>
                                            </p:txEl>
                                          </p:spTgt>
                                        </p:tgtEl>
                                        <p:attrNameLst>
                                          <p:attrName>style.visibility</p:attrName>
                                        </p:attrNameLst>
                                      </p:cBhvr>
                                      <p:to>
                                        <p:strVal val="visible"/>
                                      </p:to>
                                    </p:set>
                                    <p:animEffect transition="in" filter="randombar(horizontal)">
                                      <p:cBhvr>
                                        <p:cTn id="67" dur="500"/>
                                        <p:tgtEl>
                                          <p:spTgt spid="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7" grpId="0"/>
      <p:bldP spid="18" grpId="0"/>
      <p:bldP spid="19" grpId="0"/>
      <p:bldP spid="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377A9A0-6B15-42D9-87B4-7B3F14CA6384}"/>
              </a:ext>
            </a:extLst>
          </p:cNvPr>
          <p:cNvSpPr>
            <a:spLocks noGrp="1"/>
          </p:cNvSpPr>
          <p:nvPr>
            <p:ph type="body" sz="quarter" idx="10"/>
          </p:nvPr>
        </p:nvSpPr>
        <p:spPr/>
        <p:txBody>
          <a:bodyPr/>
          <a:lstStyle/>
          <a:p>
            <a:pPr marL="0" indent="0">
              <a:lnSpc>
                <a:spcPct val="150000"/>
              </a:lnSpc>
              <a:buNone/>
            </a:pPr>
            <a:r>
              <a:rPr lang="zh-CN" altLang="en-US"/>
              <a:t>简述</a:t>
            </a:r>
            <a:r>
              <a:rPr lang="en-US" altLang="zh-CN"/>
              <a:t>BASE</a:t>
            </a:r>
            <a:r>
              <a:rPr lang="zh-CN" altLang="en-US"/>
              <a:t>理论三个思想：</a:t>
            </a:r>
            <a:endParaRPr lang="en-US" altLang="zh-CN"/>
          </a:p>
          <a:p>
            <a:pPr marL="285750" indent="-285750">
              <a:lnSpc>
                <a:spcPct val="150000"/>
              </a:lnSpc>
              <a:buFont typeface="Arial" panose="020B0604020202020204" pitchFamily="34" charset="0"/>
              <a:buChar char="•"/>
            </a:pPr>
            <a:r>
              <a:rPr lang="zh-CN" altLang="en-US" sz="1600"/>
              <a:t>基本可用</a:t>
            </a:r>
            <a:endParaRPr lang="en-US" altLang="zh-CN" sz="1600"/>
          </a:p>
          <a:p>
            <a:pPr marL="285750" indent="-285750">
              <a:lnSpc>
                <a:spcPct val="150000"/>
              </a:lnSpc>
              <a:buFont typeface="Arial" panose="020B0604020202020204" pitchFamily="34" charset="0"/>
              <a:buChar char="•"/>
            </a:pPr>
            <a:r>
              <a:rPr lang="zh-CN" altLang="en-US" sz="1600"/>
              <a:t>软状态</a:t>
            </a:r>
            <a:endParaRPr lang="en-US" altLang="zh-CN" sz="1600"/>
          </a:p>
          <a:p>
            <a:pPr marL="285750" indent="-285750">
              <a:lnSpc>
                <a:spcPct val="150000"/>
              </a:lnSpc>
              <a:buFont typeface="Arial" panose="020B0604020202020204" pitchFamily="34" charset="0"/>
              <a:buChar char="•"/>
            </a:pPr>
            <a:r>
              <a:rPr lang="zh-CN" altLang="en-US" sz="1600"/>
              <a:t>最终一致</a:t>
            </a:r>
            <a:endParaRPr lang="en-US" altLang="zh-CN" sz="1600"/>
          </a:p>
          <a:p>
            <a:pPr marL="0" indent="0">
              <a:lnSpc>
                <a:spcPct val="150000"/>
              </a:lnSpc>
              <a:buNone/>
            </a:pPr>
            <a:r>
              <a:rPr lang="zh-CN" altLang="en-US"/>
              <a:t>解决分布式事务的思想和模型：</a:t>
            </a:r>
            <a:endParaRPr lang="en-US" altLang="zh-CN"/>
          </a:p>
          <a:p>
            <a:pPr marL="285750" indent="-285750">
              <a:lnSpc>
                <a:spcPct val="150000"/>
              </a:lnSpc>
              <a:buFont typeface="Arial" panose="020B0604020202020204" pitchFamily="34" charset="0"/>
              <a:buChar char="•"/>
            </a:pPr>
            <a:r>
              <a:rPr lang="zh-CN" altLang="en-US" sz="1600"/>
              <a:t>全局事务：整个分布式事务</a:t>
            </a:r>
            <a:endParaRPr lang="en-US" altLang="zh-CN" sz="1600"/>
          </a:p>
          <a:p>
            <a:pPr marL="285750" indent="-285750">
              <a:lnSpc>
                <a:spcPct val="150000"/>
              </a:lnSpc>
              <a:buFont typeface="Arial" panose="020B0604020202020204" pitchFamily="34" charset="0"/>
              <a:buChar char="•"/>
            </a:pPr>
            <a:r>
              <a:rPr lang="zh-CN" altLang="en-US" sz="1600"/>
              <a:t>分支事务：分布式事务中包含的每个子系统的事务</a:t>
            </a:r>
            <a:endParaRPr lang="en-US" altLang="zh-CN" sz="1600"/>
          </a:p>
          <a:p>
            <a:pPr marL="285750" indent="-285750">
              <a:lnSpc>
                <a:spcPct val="150000"/>
              </a:lnSpc>
              <a:buFont typeface="Arial" panose="020B0604020202020204" pitchFamily="34" charset="0"/>
              <a:buChar char="•"/>
            </a:pPr>
            <a:r>
              <a:rPr lang="zh-CN" altLang="en-US" sz="1600"/>
              <a:t>最终一致思想：各分支事务分别执行并提交，如果有不一致的情况，再想办法恢复数据</a:t>
            </a:r>
            <a:endParaRPr lang="en-US" altLang="zh-CN" sz="1600"/>
          </a:p>
          <a:p>
            <a:pPr marL="285750" indent="-285750">
              <a:lnSpc>
                <a:spcPct val="150000"/>
              </a:lnSpc>
              <a:buFont typeface="Arial" panose="020B0604020202020204" pitchFamily="34" charset="0"/>
              <a:buChar char="•"/>
            </a:pPr>
            <a:r>
              <a:rPr lang="zh-CN" altLang="en-US" sz="1600"/>
              <a:t>强一致思想：各分支事务执行完业务不要提交，等待彼此结果。而后统一提交或回滚</a:t>
            </a:r>
          </a:p>
        </p:txBody>
      </p:sp>
    </p:spTree>
    <p:extLst>
      <p:ext uri="{BB962C8B-B14F-4D97-AF65-F5344CB8AC3E}">
        <p14:creationId xmlns:p14="http://schemas.microsoft.com/office/powerpoint/2010/main" val="31146221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8" dur="500"/>
                                        <p:tgtEl>
                                          <p:spTgt spid="2">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1" dur="500"/>
                                        <p:tgtEl>
                                          <p:spTgt spid="2">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6" dur="500"/>
                                        <p:tgtEl>
                                          <p:spTgt spid="2">
                                            <p:txEl>
                                              <p:pRg st="7" end="7"/>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87CE7-28A0-4807-BBC9-62D4A16B1532}"/>
              </a:ext>
            </a:extLst>
          </p:cNvPr>
          <p:cNvSpPr>
            <a:spLocks noGrp="1"/>
          </p:cNvSpPr>
          <p:nvPr>
            <p:ph type="ctrTitle"/>
          </p:nvPr>
        </p:nvSpPr>
        <p:spPr/>
        <p:txBody>
          <a:bodyPr>
            <a:normAutofit fontScale="90000"/>
          </a:bodyPr>
          <a:lstStyle/>
          <a:p>
            <a:r>
              <a:rPr lang="zh-CN" altLang="en-US"/>
              <a:t>初识</a:t>
            </a:r>
            <a:r>
              <a:rPr lang="en-US" altLang="zh-CN"/>
              <a:t>Seata</a:t>
            </a:r>
            <a:endParaRPr lang="zh-CN" altLang="en-US"/>
          </a:p>
        </p:txBody>
      </p:sp>
      <p:sp>
        <p:nvSpPr>
          <p:cNvPr id="3" name="文本占位符 2">
            <a:extLst>
              <a:ext uri="{FF2B5EF4-FFF2-40B4-BE49-F238E27FC236}">
                <a16:creationId xmlns:a16="http://schemas.microsoft.com/office/drawing/2014/main" id="{4FEC1B0F-B64E-406C-8AB7-9566CF3B9730}"/>
              </a:ext>
            </a:extLst>
          </p:cNvPr>
          <p:cNvSpPr>
            <a:spLocks noGrp="1"/>
          </p:cNvSpPr>
          <p:nvPr>
            <p:ph type="body" idx="10"/>
          </p:nvPr>
        </p:nvSpPr>
        <p:spPr/>
        <p:txBody>
          <a:bodyPr/>
          <a:lstStyle/>
          <a:p>
            <a:r>
              <a:rPr lang="en-US" altLang="zh-CN"/>
              <a:t>Seata</a:t>
            </a:r>
            <a:r>
              <a:rPr lang="zh-CN" altLang="en-US"/>
              <a:t>的架构</a:t>
            </a:r>
            <a:endParaRPr lang="en-US" altLang="zh-CN"/>
          </a:p>
          <a:p>
            <a:r>
              <a:rPr lang="zh-CN" altLang="en-US"/>
              <a:t>部署</a:t>
            </a:r>
            <a:r>
              <a:rPr lang="en-US" altLang="zh-CN"/>
              <a:t>TC</a:t>
            </a:r>
            <a:r>
              <a:rPr lang="zh-CN" altLang="en-US"/>
              <a:t>服务</a:t>
            </a:r>
            <a:endParaRPr lang="en-US" altLang="zh-CN"/>
          </a:p>
          <a:p>
            <a:r>
              <a:rPr lang="zh-CN" altLang="en-US"/>
              <a:t>微服务集成</a:t>
            </a:r>
            <a:r>
              <a:rPr lang="en-US" altLang="zh-CN"/>
              <a:t>Seata</a:t>
            </a:r>
            <a:endParaRPr lang="zh-CN" altLang="en-US"/>
          </a:p>
        </p:txBody>
      </p:sp>
      <p:sp>
        <p:nvSpPr>
          <p:cNvPr id="4" name="文本占位符 3">
            <a:extLst>
              <a:ext uri="{FF2B5EF4-FFF2-40B4-BE49-F238E27FC236}">
                <a16:creationId xmlns:a16="http://schemas.microsoft.com/office/drawing/2014/main" id="{60CAC8C4-BE69-4F89-9C8B-89DE241F3EEB}"/>
              </a:ext>
            </a:extLst>
          </p:cNvPr>
          <p:cNvSpPr>
            <a:spLocks noGrp="1"/>
          </p:cNvSpPr>
          <p:nvPr>
            <p:ph type="body" sz="quarter" idx="11"/>
          </p:nvPr>
        </p:nvSpPr>
        <p:spPr/>
        <p:txBody>
          <a:bodyPr/>
          <a:lstStyle/>
          <a:p>
            <a:r>
              <a:rPr lang="en-US" altLang="zh-CN"/>
              <a:t>02</a:t>
            </a:r>
            <a:endParaRPr lang="zh-CN" altLang="en-US"/>
          </a:p>
        </p:txBody>
      </p:sp>
    </p:spTree>
    <p:extLst>
      <p:ext uri="{BB962C8B-B14F-4D97-AF65-F5344CB8AC3E}">
        <p14:creationId xmlns:p14="http://schemas.microsoft.com/office/powerpoint/2010/main" val="169326137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4A5F40-CE45-45EF-8ACA-51464FCA7A8C}"/>
              </a:ext>
            </a:extLst>
          </p:cNvPr>
          <p:cNvSpPr>
            <a:spLocks noGrp="1"/>
          </p:cNvSpPr>
          <p:nvPr>
            <p:ph type="title"/>
          </p:nvPr>
        </p:nvSpPr>
        <p:spPr/>
        <p:txBody>
          <a:bodyPr/>
          <a:lstStyle/>
          <a:p>
            <a:r>
              <a:rPr lang="zh-CN" altLang="en-US"/>
              <a:t>事务的</a:t>
            </a:r>
            <a:r>
              <a:rPr lang="en-US" altLang="zh-CN"/>
              <a:t>ACID</a:t>
            </a:r>
            <a:r>
              <a:rPr lang="zh-CN" altLang="en-US"/>
              <a:t>原则</a:t>
            </a:r>
          </a:p>
        </p:txBody>
      </p:sp>
      <p:sp>
        <p:nvSpPr>
          <p:cNvPr id="4" name="椭圆 3">
            <a:extLst>
              <a:ext uri="{FF2B5EF4-FFF2-40B4-BE49-F238E27FC236}">
                <a16:creationId xmlns:a16="http://schemas.microsoft.com/office/drawing/2014/main" id="{9D8FA477-53AB-4955-AB49-901DBD013F99}"/>
              </a:ext>
            </a:extLst>
          </p:cNvPr>
          <p:cNvSpPr/>
          <p:nvPr/>
        </p:nvSpPr>
        <p:spPr>
          <a:xfrm>
            <a:off x="4071967" y="2743680"/>
            <a:ext cx="4048065" cy="1833623"/>
          </a:xfrm>
          <a:prstGeom prst="ellipse">
            <a:avLst/>
          </a:prstGeom>
          <a:noFill/>
          <a:ln w="25400" cap="rnd">
            <a:solidFill>
              <a:srgbClr val="9191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600">
              <a:solidFill>
                <a:schemeClr val="bg2">
                  <a:lumMod val="25000"/>
                </a:schemeClr>
              </a:solidFill>
            </a:endParaRPr>
          </a:p>
        </p:txBody>
      </p:sp>
      <p:sp>
        <p:nvSpPr>
          <p:cNvPr id="5" name="椭圆 4">
            <a:extLst>
              <a:ext uri="{FF2B5EF4-FFF2-40B4-BE49-F238E27FC236}">
                <a16:creationId xmlns:a16="http://schemas.microsoft.com/office/drawing/2014/main" id="{705F2839-E9B6-4A02-9DAA-C32665E5E7B8}"/>
              </a:ext>
            </a:extLst>
          </p:cNvPr>
          <p:cNvSpPr/>
          <p:nvPr/>
        </p:nvSpPr>
        <p:spPr>
          <a:xfrm rot="5400000">
            <a:off x="4067272" y="2743680"/>
            <a:ext cx="4048065" cy="1833623"/>
          </a:xfrm>
          <a:prstGeom prst="ellipse">
            <a:avLst/>
          </a:prstGeom>
          <a:noFill/>
          <a:ln w="25400" cap="rnd">
            <a:solidFill>
              <a:srgbClr val="9191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600">
              <a:solidFill>
                <a:schemeClr val="bg1"/>
              </a:solidFill>
            </a:endParaRPr>
          </a:p>
        </p:txBody>
      </p:sp>
      <p:sp>
        <p:nvSpPr>
          <p:cNvPr id="6" name="圆角矩形 6">
            <a:extLst>
              <a:ext uri="{FF2B5EF4-FFF2-40B4-BE49-F238E27FC236}">
                <a16:creationId xmlns:a16="http://schemas.microsoft.com/office/drawing/2014/main" id="{272A3E0A-353E-4AD0-B04C-58C34DEA8734}"/>
              </a:ext>
            </a:extLst>
          </p:cNvPr>
          <p:cNvSpPr/>
          <p:nvPr/>
        </p:nvSpPr>
        <p:spPr>
          <a:xfrm>
            <a:off x="4566861" y="2142576"/>
            <a:ext cx="1398111" cy="1398111"/>
          </a:xfrm>
          <a:prstGeom prst="round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1600">
              <a:solidFill>
                <a:schemeClr val="bg1"/>
              </a:solidFill>
            </a:endParaRPr>
          </a:p>
        </p:txBody>
      </p:sp>
      <p:sp>
        <p:nvSpPr>
          <p:cNvPr id="7" name="圆角矩形 7">
            <a:extLst>
              <a:ext uri="{FF2B5EF4-FFF2-40B4-BE49-F238E27FC236}">
                <a16:creationId xmlns:a16="http://schemas.microsoft.com/office/drawing/2014/main" id="{92675774-8DD7-45F0-A669-AD057F41D480}"/>
              </a:ext>
            </a:extLst>
          </p:cNvPr>
          <p:cNvSpPr/>
          <p:nvPr/>
        </p:nvSpPr>
        <p:spPr>
          <a:xfrm>
            <a:off x="6291819" y="2142576"/>
            <a:ext cx="1398111" cy="1398111"/>
          </a:xfrm>
          <a:prstGeom prst="roundRect">
            <a:avLst/>
          </a:prstGeom>
          <a:solidFill>
            <a:srgbClr val="4C52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8" name="圆角矩形 8">
            <a:extLst>
              <a:ext uri="{FF2B5EF4-FFF2-40B4-BE49-F238E27FC236}">
                <a16:creationId xmlns:a16="http://schemas.microsoft.com/office/drawing/2014/main" id="{20CA2915-4C9A-41EE-B2DB-3B6D2B95C787}"/>
              </a:ext>
            </a:extLst>
          </p:cNvPr>
          <p:cNvSpPr/>
          <p:nvPr/>
        </p:nvSpPr>
        <p:spPr>
          <a:xfrm>
            <a:off x="6291819" y="3809037"/>
            <a:ext cx="1398111" cy="1398111"/>
          </a:xfrm>
          <a:prstGeom prst="round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schemeClr val="bg1"/>
              </a:solidFill>
            </a:endParaRPr>
          </a:p>
        </p:txBody>
      </p:sp>
      <p:sp>
        <p:nvSpPr>
          <p:cNvPr id="9" name="圆角矩形 9">
            <a:extLst>
              <a:ext uri="{FF2B5EF4-FFF2-40B4-BE49-F238E27FC236}">
                <a16:creationId xmlns:a16="http://schemas.microsoft.com/office/drawing/2014/main" id="{6B2BF7C3-DDB9-4AE2-A0FC-65AB6DB6F19E}"/>
              </a:ext>
            </a:extLst>
          </p:cNvPr>
          <p:cNvSpPr/>
          <p:nvPr/>
        </p:nvSpPr>
        <p:spPr>
          <a:xfrm>
            <a:off x="4566861" y="3823388"/>
            <a:ext cx="1398111" cy="1398111"/>
          </a:xfrm>
          <a:prstGeom prst="roundRect">
            <a:avLst/>
          </a:prstGeom>
          <a:solidFill>
            <a:srgbClr val="4C52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549D6C20-2C5E-4739-B01E-031C6FB9E17A}"/>
              </a:ext>
            </a:extLst>
          </p:cNvPr>
          <p:cNvSpPr/>
          <p:nvPr/>
        </p:nvSpPr>
        <p:spPr>
          <a:xfrm>
            <a:off x="4977321" y="2474002"/>
            <a:ext cx="5636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3600" b="1">
                <a:solidFill>
                  <a:schemeClr val="bg1"/>
                </a:solidFill>
                <a:latin typeface="微软雅黑" panose="020B0503020204020204" pitchFamily="34" charset="-122"/>
                <a:ea typeface="微软雅黑" panose="020B0503020204020204" pitchFamily="34" charset="-122"/>
              </a:rPr>
              <a:t>A</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D721FD2E-5B13-4070-BE75-5D12550AE027}"/>
              </a:ext>
            </a:extLst>
          </p:cNvPr>
          <p:cNvSpPr/>
          <p:nvPr/>
        </p:nvSpPr>
        <p:spPr>
          <a:xfrm>
            <a:off x="6648358" y="2496255"/>
            <a:ext cx="7875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3600" b="1">
                <a:solidFill>
                  <a:schemeClr val="bg1"/>
                </a:solidFill>
                <a:latin typeface="微软雅黑" panose="020B0503020204020204" pitchFamily="34" charset="-122"/>
                <a:ea typeface="微软雅黑" panose="020B0503020204020204" pitchFamily="34" charset="-122"/>
              </a:rPr>
              <a:t>C</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EB63C62C-A7C5-40D6-BA36-66CBC1E1C579}"/>
              </a:ext>
            </a:extLst>
          </p:cNvPr>
          <p:cNvSpPr/>
          <p:nvPr/>
        </p:nvSpPr>
        <p:spPr>
          <a:xfrm>
            <a:off x="4920178" y="4167875"/>
            <a:ext cx="7223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3600" b="1">
                <a:solidFill>
                  <a:schemeClr val="bg1"/>
                </a:solidFill>
                <a:latin typeface="微软雅黑" panose="020B0503020204020204" pitchFamily="34" charset="-122"/>
                <a:ea typeface="微软雅黑" panose="020B0503020204020204" pitchFamily="34" charset="-122"/>
              </a:rPr>
              <a:t>I</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60B7C983-C916-48B6-9026-CB31BCC9991E}"/>
              </a:ext>
            </a:extLst>
          </p:cNvPr>
          <p:cNvSpPr/>
          <p:nvPr/>
        </p:nvSpPr>
        <p:spPr>
          <a:xfrm>
            <a:off x="6689588" y="4167876"/>
            <a:ext cx="5208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3600" b="1">
                <a:solidFill>
                  <a:schemeClr val="bg1"/>
                </a:solidFill>
                <a:latin typeface="微软雅黑" panose="020B0503020204020204" pitchFamily="34" charset="-122"/>
                <a:ea typeface="微软雅黑" panose="020B0503020204020204" pitchFamily="34" charset="-122"/>
              </a:rPr>
              <a:t>D</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4" name="TextBox 76">
            <a:extLst>
              <a:ext uri="{FF2B5EF4-FFF2-40B4-BE49-F238E27FC236}">
                <a16:creationId xmlns:a16="http://schemas.microsoft.com/office/drawing/2014/main" id="{EFAEE521-74BD-4F20-AFAA-F0D6058918AA}"/>
              </a:ext>
            </a:extLst>
          </p:cNvPr>
          <p:cNvSpPr txBox="1"/>
          <p:nvPr/>
        </p:nvSpPr>
        <p:spPr>
          <a:xfrm>
            <a:off x="8120032" y="1882082"/>
            <a:ext cx="2014495" cy="400110"/>
          </a:xfrm>
          <a:prstGeom prst="rect">
            <a:avLst/>
          </a:prstGeom>
          <a:noFill/>
        </p:spPr>
        <p:txBody>
          <a:bodyPr wrap="square" rtlCol="0">
            <a:spAutoFit/>
          </a:bodyPr>
          <a:lstStyle/>
          <a:p>
            <a:r>
              <a:rPr lang="zh-CN" altLang="en-US" sz="2000" b="1">
                <a:solidFill>
                  <a:schemeClr val="tx1">
                    <a:lumMod val="75000"/>
                    <a:lumOff val="25000"/>
                  </a:schemeClr>
                </a:solidFill>
                <a:latin typeface="Alibaba PuHuiTi B" pitchFamily="18" charset="-122"/>
                <a:ea typeface="Alibaba PuHuiTi B" pitchFamily="18" charset="-122"/>
                <a:cs typeface="Alibaba PuHuiTi B" pitchFamily="18" charset="-122"/>
              </a:rPr>
              <a:t>一致性</a:t>
            </a:r>
            <a:endParaRPr lang="zh-CN" altLang="en-US" sz="2000" b="1" dirty="0">
              <a:solidFill>
                <a:schemeClr val="tx1">
                  <a:lumMod val="75000"/>
                  <a:lumOff val="25000"/>
                </a:schemeClr>
              </a:solidFill>
              <a:latin typeface="Alibaba PuHuiTi B" pitchFamily="18" charset="-122"/>
              <a:ea typeface="Alibaba PuHuiTi B" pitchFamily="18" charset="-122"/>
              <a:cs typeface="Alibaba PuHuiTi B" pitchFamily="18" charset="-122"/>
            </a:endParaRPr>
          </a:p>
        </p:txBody>
      </p:sp>
      <p:sp>
        <p:nvSpPr>
          <p:cNvPr id="15" name="文本框 14">
            <a:extLst>
              <a:ext uri="{FF2B5EF4-FFF2-40B4-BE49-F238E27FC236}">
                <a16:creationId xmlns:a16="http://schemas.microsoft.com/office/drawing/2014/main" id="{5CB2A9D0-CFAA-4553-A50D-4B8CED206C84}"/>
              </a:ext>
            </a:extLst>
          </p:cNvPr>
          <p:cNvSpPr txBox="1"/>
          <p:nvPr/>
        </p:nvSpPr>
        <p:spPr>
          <a:xfrm>
            <a:off x="8120032" y="2357949"/>
            <a:ext cx="3051344" cy="625171"/>
          </a:xfrm>
          <a:prstGeom prst="rect">
            <a:avLst/>
          </a:prstGeom>
          <a:noFill/>
        </p:spPr>
        <p:txBody>
          <a:bodyPr wrap="square" rtlCol="0">
            <a:spAutoFit/>
          </a:bodyPr>
          <a:lstStyle/>
          <a:p>
            <a:pPr>
              <a:lnSpc>
                <a:spcPct val="130000"/>
              </a:lnSpc>
            </a:pPr>
            <a:r>
              <a:rPr lang="zh-CN" altLang="en-US" sz="1400">
                <a:solidFill>
                  <a:schemeClr val="tx1">
                    <a:lumMod val="75000"/>
                    <a:lumOff val="25000"/>
                  </a:schemeClr>
                </a:solidFill>
                <a:latin typeface="Alibaba PuHuiTi R" pitchFamily="18" charset="-122"/>
                <a:ea typeface="Alibaba PuHuiTi R" pitchFamily="18" charset="-122"/>
                <a:cs typeface="Alibaba PuHuiTi R" pitchFamily="18" charset="-122"/>
              </a:rPr>
              <a:t>要保证数据库内部完整性约束、声明性约束</a:t>
            </a:r>
            <a:endParaRPr lang="en-US" altLang="zh-CN" sz="1400" dirty="0">
              <a:solidFill>
                <a:schemeClr val="tx1">
                  <a:lumMod val="75000"/>
                  <a:lumOff val="25000"/>
                </a:schemeClr>
              </a:solidFill>
              <a:latin typeface="Alibaba PuHuiTi R" pitchFamily="18" charset="-122"/>
              <a:ea typeface="Alibaba PuHuiTi R" pitchFamily="18" charset="-122"/>
              <a:cs typeface="Alibaba PuHuiTi R" pitchFamily="18" charset="-122"/>
            </a:endParaRPr>
          </a:p>
        </p:txBody>
      </p:sp>
      <p:sp>
        <p:nvSpPr>
          <p:cNvPr id="16" name="TextBox 76">
            <a:extLst>
              <a:ext uri="{FF2B5EF4-FFF2-40B4-BE49-F238E27FC236}">
                <a16:creationId xmlns:a16="http://schemas.microsoft.com/office/drawing/2014/main" id="{B9856C17-FC18-4DEF-A9BE-82A31CD4B10C}"/>
              </a:ext>
            </a:extLst>
          </p:cNvPr>
          <p:cNvSpPr txBox="1"/>
          <p:nvPr/>
        </p:nvSpPr>
        <p:spPr>
          <a:xfrm>
            <a:off x="8120032" y="4423246"/>
            <a:ext cx="2014495" cy="400110"/>
          </a:xfrm>
          <a:prstGeom prst="rect">
            <a:avLst/>
          </a:prstGeom>
          <a:noFill/>
        </p:spPr>
        <p:txBody>
          <a:bodyPr wrap="square" rtlCol="0">
            <a:spAutoFit/>
          </a:bodyPr>
          <a:lstStyle/>
          <a:p>
            <a:r>
              <a:rPr lang="zh-CN" altLang="en-US" sz="2000" b="1">
                <a:solidFill>
                  <a:srgbClr val="AD2A26"/>
                </a:solidFill>
                <a:latin typeface="Alibaba PuHuiTi B" pitchFamily="18" charset="-122"/>
                <a:ea typeface="Alibaba PuHuiTi B" pitchFamily="18" charset="-122"/>
                <a:cs typeface="Alibaba PuHuiTi B" pitchFamily="18" charset="-122"/>
              </a:rPr>
              <a:t>持久性</a:t>
            </a:r>
            <a:endParaRPr lang="zh-CN" altLang="en-US" sz="2000" b="1" dirty="0">
              <a:solidFill>
                <a:srgbClr val="AD2A26"/>
              </a:solidFill>
              <a:latin typeface="Alibaba PuHuiTi B" pitchFamily="18" charset="-122"/>
              <a:ea typeface="Alibaba PuHuiTi B" pitchFamily="18" charset="-122"/>
              <a:cs typeface="Alibaba PuHuiTi B" pitchFamily="18" charset="-122"/>
            </a:endParaRPr>
          </a:p>
        </p:txBody>
      </p:sp>
      <p:sp>
        <p:nvSpPr>
          <p:cNvPr id="17" name="文本框 16">
            <a:extLst>
              <a:ext uri="{FF2B5EF4-FFF2-40B4-BE49-F238E27FC236}">
                <a16:creationId xmlns:a16="http://schemas.microsoft.com/office/drawing/2014/main" id="{98698230-453E-437C-AD4C-1C34BD6A9B10}"/>
              </a:ext>
            </a:extLst>
          </p:cNvPr>
          <p:cNvSpPr txBox="1"/>
          <p:nvPr/>
        </p:nvSpPr>
        <p:spPr>
          <a:xfrm>
            <a:off x="8097267" y="4963034"/>
            <a:ext cx="3051344" cy="625171"/>
          </a:xfrm>
          <a:prstGeom prst="rect">
            <a:avLst/>
          </a:prstGeom>
          <a:noFill/>
        </p:spPr>
        <p:txBody>
          <a:bodyPr wrap="square" rtlCol="0">
            <a:spAutoFit/>
          </a:bodyPr>
          <a:lstStyle/>
          <a:p>
            <a:pPr>
              <a:lnSpc>
                <a:spcPct val="130000"/>
              </a:lnSpc>
            </a:pPr>
            <a:r>
              <a:rPr lang="zh-CN" altLang="en-US" sz="1400">
                <a:solidFill>
                  <a:schemeClr val="tx1">
                    <a:lumMod val="75000"/>
                    <a:lumOff val="25000"/>
                  </a:schemeClr>
                </a:solidFill>
                <a:latin typeface="Alibaba PuHuiTi R" pitchFamily="18" charset="-122"/>
                <a:ea typeface="Alibaba PuHuiTi R" pitchFamily="18" charset="-122"/>
                <a:cs typeface="Alibaba PuHuiTi R" pitchFamily="18" charset="-122"/>
              </a:rPr>
              <a:t>对数据库做的一切修改将永久保存，不管是否出现故障</a:t>
            </a:r>
            <a:endParaRPr lang="en-US" altLang="zh-CN" sz="1400" dirty="0">
              <a:solidFill>
                <a:schemeClr val="tx1">
                  <a:lumMod val="75000"/>
                  <a:lumOff val="25000"/>
                </a:schemeClr>
              </a:solidFill>
              <a:latin typeface="Alibaba PuHuiTi R" pitchFamily="18" charset="-122"/>
              <a:ea typeface="Alibaba PuHuiTi R" pitchFamily="18" charset="-122"/>
              <a:cs typeface="Alibaba PuHuiTi R" pitchFamily="18" charset="-122"/>
            </a:endParaRPr>
          </a:p>
        </p:txBody>
      </p:sp>
      <p:sp>
        <p:nvSpPr>
          <p:cNvPr id="18" name="TextBox 76">
            <a:extLst>
              <a:ext uri="{FF2B5EF4-FFF2-40B4-BE49-F238E27FC236}">
                <a16:creationId xmlns:a16="http://schemas.microsoft.com/office/drawing/2014/main" id="{C631A4F6-D0CC-4A6A-8D2C-FECD211B21AC}"/>
              </a:ext>
            </a:extLst>
          </p:cNvPr>
          <p:cNvSpPr txBox="1"/>
          <p:nvPr/>
        </p:nvSpPr>
        <p:spPr>
          <a:xfrm>
            <a:off x="2107631" y="1882082"/>
            <a:ext cx="2014495" cy="400110"/>
          </a:xfrm>
          <a:prstGeom prst="rect">
            <a:avLst/>
          </a:prstGeom>
          <a:noFill/>
        </p:spPr>
        <p:txBody>
          <a:bodyPr wrap="square" rtlCol="0">
            <a:spAutoFit/>
          </a:bodyPr>
          <a:lstStyle/>
          <a:p>
            <a:pPr algn="r"/>
            <a:r>
              <a:rPr lang="zh-CN" altLang="en-US" sz="2000" b="1">
                <a:solidFill>
                  <a:srgbClr val="AD2A26"/>
                </a:solidFill>
                <a:latin typeface="Alibaba PuHuiTi B" pitchFamily="18" charset="-122"/>
                <a:ea typeface="Alibaba PuHuiTi B" pitchFamily="18" charset="-122"/>
                <a:cs typeface="Alibaba PuHuiTi B" pitchFamily="18" charset="-122"/>
              </a:rPr>
              <a:t>原子性</a:t>
            </a:r>
            <a:endParaRPr lang="zh-CN" altLang="en-US" sz="2000" b="1" dirty="0">
              <a:solidFill>
                <a:srgbClr val="AD2A26"/>
              </a:solidFill>
              <a:latin typeface="Alibaba PuHuiTi B" pitchFamily="18" charset="-122"/>
              <a:ea typeface="Alibaba PuHuiTi B" pitchFamily="18" charset="-122"/>
              <a:cs typeface="Alibaba PuHuiTi B" pitchFamily="18" charset="-122"/>
            </a:endParaRPr>
          </a:p>
        </p:txBody>
      </p:sp>
      <p:sp>
        <p:nvSpPr>
          <p:cNvPr id="19" name="文本框 18">
            <a:extLst>
              <a:ext uri="{FF2B5EF4-FFF2-40B4-BE49-F238E27FC236}">
                <a16:creationId xmlns:a16="http://schemas.microsoft.com/office/drawing/2014/main" id="{9410D0E3-6412-47A8-BF5D-441A17C37689}"/>
              </a:ext>
            </a:extLst>
          </p:cNvPr>
          <p:cNvSpPr txBox="1"/>
          <p:nvPr/>
        </p:nvSpPr>
        <p:spPr>
          <a:xfrm>
            <a:off x="1033998" y="2357949"/>
            <a:ext cx="3051344" cy="625171"/>
          </a:xfrm>
          <a:prstGeom prst="rect">
            <a:avLst/>
          </a:prstGeom>
          <a:noFill/>
        </p:spPr>
        <p:txBody>
          <a:bodyPr wrap="square" rtlCol="0">
            <a:spAutoFit/>
          </a:bodyPr>
          <a:lstStyle/>
          <a:p>
            <a:pPr algn="r">
              <a:lnSpc>
                <a:spcPct val="130000"/>
              </a:lnSpc>
            </a:pPr>
            <a:r>
              <a:rPr lang="zh-CN" altLang="en-US" sz="1400">
                <a:solidFill>
                  <a:schemeClr val="tx1">
                    <a:lumMod val="75000"/>
                    <a:lumOff val="25000"/>
                  </a:schemeClr>
                </a:solidFill>
                <a:latin typeface="Alibaba PuHuiTi R" pitchFamily="18" charset="-122"/>
                <a:ea typeface="Alibaba PuHuiTi R" pitchFamily="18" charset="-122"/>
                <a:cs typeface="Alibaba PuHuiTi R" pitchFamily="18" charset="-122"/>
              </a:rPr>
              <a:t>事务中的所有操作，要么全部成功，要么全部失败</a:t>
            </a:r>
            <a:endParaRPr lang="en-US" altLang="zh-CN" sz="1400" dirty="0">
              <a:solidFill>
                <a:schemeClr val="tx1">
                  <a:lumMod val="75000"/>
                  <a:lumOff val="25000"/>
                </a:schemeClr>
              </a:solidFill>
              <a:latin typeface="Alibaba PuHuiTi R" pitchFamily="18" charset="-122"/>
              <a:ea typeface="Alibaba PuHuiTi R" pitchFamily="18" charset="-122"/>
              <a:cs typeface="Alibaba PuHuiTi R" pitchFamily="18" charset="-122"/>
            </a:endParaRPr>
          </a:p>
        </p:txBody>
      </p:sp>
      <p:sp>
        <p:nvSpPr>
          <p:cNvPr id="20" name="TextBox 76">
            <a:extLst>
              <a:ext uri="{FF2B5EF4-FFF2-40B4-BE49-F238E27FC236}">
                <a16:creationId xmlns:a16="http://schemas.microsoft.com/office/drawing/2014/main" id="{876F081F-12C1-4F26-A8BE-CCB3BB3FA84F}"/>
              </a:ext>
            </a:extLst>
          </p:cNvPr>
          <p:cNvSpPr txBox="1"/>
          <p:nvPr/>
        </p:nvSpPr>
        <p:spPr>
          <a:xfrm>
            <a:off x="2107631" y="4423246"/>
            <a:ext cx="2014495" cy="400110"/>
          </a:xfrm>
          <a:prstGeom prst="rect">
            <a:avLst/>
          </a:prstGeom>
          <a:noFill/>
        </p:spPr>
        <p:txBody>
          <a:bodyPr wrap="square" rtlCol="0">
            <a:spAutoFit/>
          </a:bodyPr>
          <a:lstStyle/>
          <a:p>
            <a:pPr algn="r"/>
            <a:r>
              <a:rPr lang="zh-CN" altLang="en-US" sz="2000" b="1">
                <a:solidFill>
                  <a:schemeClr val="tx1">
                    <a:lumMod val="75000"/>
                    <a:lumOff val="25000"/>
                  </a:schemeClr>
                </a:solidFill>
                <a:latin typeface="Alibaba PuHuiTi B" pitchFamily="18" charset="-122"/>
                <a:ea typeface="Alibaba PuHuiTi B" pitchFamily="18" charset="-122"/>
                <a:cs typeface="Alibaba PuHuiTi B" pitchFamily="18" charset="-122"/>
              </a:rPr>
              <a:t>隔离性</a:t>
            </a:r>
            <a:endParaRPr lang="zh-CN" altLang="en-US" sz="2000" b="1" dirty="0">
              <a:solidFill>
                <a:schemeClr val="tx1">
                  <a:lumMod val="75000"/>
                  <a:lumOff val="25000"/>
                </a:schemeClr>
              </a:solidFill>
              <a:latin typeface="Alibaba PuHuiTi B" pitchFamily="18" charset="-122"/>
              <a:ea typeface="Alibaba PuHuiTi B" pitchFamily="18" charset="-122"/>
              <a:cs typeface="Alibaba PuHuiTi B" pitchFamily="18" charset="-122"/>
            </a:endParaRPr>
          </a:p>
        </p:txBody>
      </p:sp>
      <p:sp>
        <p:nvSpPr>
          <p:cNvPr id="21" name="文本框 20">
            <a:extLst>
              <a:ext uri="{FF2B5EF4-FFF2-40B4-BE49-F238E27FC236}">
                <a16:creationId xmlns:a16="http://schemas.microsoft.com/office/drawing/2014/main" id="{364DE1AB-01BE-4C28-963F-3FED14F447D1}"/>
              </a:ext>
            </a:extLst>
          </p:cNvPr>
          <p:cNvSpPr txBox="1"/>
          <p:nvPr/>
        </p:nvSpPr>
        <p:spPr>
          <a:xfrm>
            <a:off x="1033998" y="4939130"/>
            <a:ext cx="3051344" cy="345094"/>
          </a:xfrm>
          <a:prstGeom prst="rect">
            <a:avLst/>
          </a:prstGeom>
          <a:noFill/>
        </p:spPr>
        <p:txBody>
          <a:bodyPr wrap="square" rtlCol="0">
            <a:spAutoFit/>
          </a:bodyPr>
          <a:lstStyle/>
          <a:p>
            <a:pPr algn="r">
              <a:lnSpc>
                <a:spcPct val="130000"/>
              </a:lnSpc>
            </a:pPr>
            <a:r>
              <a:rPr lang="zh-CN" altLang="en-US" sz="1400">
                <a:solidFill>
                  <a:schemeClr val="tx1">
                    <a:lumMod val="75000"/>
                    <a:lumOff val="25000"/>
                  </a:schemeClr>
                </a:solidFill>
                <a:latin typeface="Alibaba PuHuiTi R" pitchFamily="18" charset="-122"/>
                <a:ea typeface="Alibaba PuHuiTi R" pitchFamily="18" charset="-122"/>
                <a:cs typeface="Alibaba PuHuiTi R" pitchFamily="18" charset="-122"/>
              </a:rPr>
              <a:t>对同一资源操作的事务不能同时发生</a:t>
            </a:r>
            <a:endParaRPr lang="en-US" altLang="zh-CN" sz="1400" dirty="0">
              <a:solidFill>
                <a:schemeClr val="tx1">
                  <a:lumMod val="75000"/>
                  <a:lumOff val="25000"/>
                </a:schemeClr>
              </a:solidFill>
              <a:latin typeface="Alibaba PuHuiTi R" pitchFamily="18" charset="-122"/>
              <a:ea typeface="Alibaba PuHuiTi R" pitchFamily="18" charset="-122"/>
              <a:cs typeface="Alibaba PuHuiTi R" pitchFamily="18" charset="-122"/>
            </a:endParaRPr>
          </a:p>
        </p:txBody>
      </p:sp>
    </p:spTree>
    <p:extLst>
      <p:ext uri="{BB962C8B-B14F-4D97-AF65-F5344CB8AC3E}">
        <p14:creationId xmlns:p14="http://schemas.microsoft.com/office/powerpoint/2010/main" val="120410636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zh-CN" altLang="en-US"/>
              <a:t>初识</a:t>
            </a:r>
            <a:r>
              <a:rPr lang="en-US" altLang="zh-CN"/>
              <a:t>Seata</a:t>
            </a:r>
            <a:endParaRPr lang="zh-CN" altLang="en-US"/>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p:txBody>
          <a:bodyPr/>
          <a:lstStyle/>
          <a:p>
            <a:r>
              <a:rPr lang="en-US" altLang="zh-CN"/>
              <a:t>Seata</a:t>
            </a:r>
            <a:r>
              <a:rPr lang="zh-CN" altLang="en-US"/>
              <a:t>是 </a:t>
            </a:r>
            <a:r>
              <a:rPr lang="en-US" altLang="zh-CN"/>
              <a:t>2019 </a:t>
            </a:r>
            <a:r>
              <a:rPr lang="zh-CN" altLang="en-US"/>
              <a:t>年 </a:t>
            </a:r>
            <a:r>
              <a:rPr lang="en-US" altLang="zh-CN"/>
              <a:t>1 </a:t>
            </a:r>
            <a:r>
              <a:rPr lang="zh-CN" altLang="en-US"/>
              <a:t>月份蚂蚁金服和阿里巴巴共同开源的分布式事务解决方案。</a:t>
            </a:r>
            <a:r>
              <a:rPr lang="zh-CN" altLang="en-US" b="0" i="0">
                <a:solidFill>
                  <a:srgbClr val="24292E"/>
                </a:solidFill>
                <a:effectLst/>
                <a:latin typeface="-apple-system"/>
              </a:rPr>
              <a:t>致力于提供高性能和简单易用的分布式事务服务，为用户打造一站式的分布式解决方案。</a:t>
            </a:r>
            <a:endParaRPr lang="en-US" altLang="zh-CN" b="0" i="0">
              <a:solidFill>
                <a:srgbClr val="24292E"/>
              </a:solidFill>
              <a:effectLst/>
              <a:latin typeface="-apple-system"/>
            </a:endParaRPr>
          </a:p>
          <a:p>
            <a:r>
              <a:rPr lang="zh-CN" altLang="en-US"/>
              <a:t>官网地址：</a:t>
            </a:r>
            <a:r>
              <a:rPr lang="en-US" altLang="zh-CN">
                <a:hlinkClick r:id="rId2"/>
              </a:rPr>
              <a:t>http://seata.io/</a:t>
            </a:r>
            <a:r>
              <a:rPr lang="zh-CN" altLang="en-US"/>
              <a:t>，其中的文档、播客中提供了大量的使用说明、源码分析。</a:t>
            </a:r>
            <a:endParaRPr lang="en-US" altLang="zh-CN"/>
          </a:p>
        </p:txBody>
      </p:sp>
      <p:pic>
        <p:nvPicPr>
          <p:cNvPr id="5" name="图片 4">
            <a:extLst>
              <a:ext uri="{FF2B5EF4-FFF2-40B4-BE49-F238E27FC236}">
                <a16:creationId xmlns:a16="http://schemas.microsoft.com/office/drawing/2014/main" id="{85947F74-10F9-4140-BB20-028C45964817}"/>
              </a:ext>
            </a:extLst>
          </p:cNvPr>
          <p:cNvPicPr>
            <a:picLocks noChangeAspect="1"/>
          </p:cNvPicPr>
          <p:nvPr/>
        </p:nvPicPr>
        <p:blipFill>
          <a:blip r:embed="rId3"/>
          <a:stretch>
            <a:fillRect/>
          </a:stretch>
        </p:blipFill>
        <p:spPr>
          <a:xfrm>
            <a:off x="2397760" y="3158370"/>
            <a:ext cx="6868160" cy="299656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694041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Seata</a:t>
            </a:r>
            <a:r>
              <a:rPr lang="zh-CN" altLang="en-US"/>
              <a:t>架构</a:t>
            </a: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p:txBody>
          <a:bodyPr/>
          <a:lstStyle/>
          <a:p>
            <a:r>
              <a:rPr lang="en-US" altLang="zh-CN"/>
              <a:t>Seata</a:t>
            </a:r>
            <a:r>
              <a:rPr lang="zh-CN" altLang="en-US"/>
              <a:t>事务管理中有三个重要的角色：</a:t>
            </a:r>
            <a:endParaRPr lang="en-US" altLang="zh-CN"/>
          </a:p>
          <a:p>
            <a:pPr marL="285750" indent="-285750">
              <a:buFont typeface="Arial" panose="020B0604020202020204" pitchFamily="34" charset="0"/>
              <a:buChar char="•"/>
            </a:pPr>
            <a:r>
              <a:rPr lang="en-US" altLang="zh-CN" b="1"/>
              <a:t>TC (Transaction Coordinator) - </a:t>
            </a:r>
            <a:r>
              <a:rPr lang="zh-CN" altLang="en-US" b="1"/>
              <a:t>事务协调者：</a:t>
            </a:r>
            <a:r>
              <a:rPr lang="zh-CN" altLang="en-US"/>
              <a:t>维护全局和分支事务的状态，协调全局事务提交或回滚。</a:t>
            </a:r>
          </a:p>
          <a:p>
            <a:pPr marL="285750" indent="-285750">
              <a:buFont typeface="Arial" panose="020B0604020202020204" pitchFamily="34" charset="0"/>
              <a:buChar char="•"/>
            </a:pPr>
            <a:r>
              <a:rPr lang="en-US" altLang="zh-CN" b="1"/>
              <a:t>TM (Transaction Manager) - </a:t>
            </a:r>
            <a:r>
              <a:rPr lang="zh-CN" altLang="en-US" b="1"/>
              <a:t>事务管理器：</a:t>
            </a:r>
            <a:r>
              <a:rPr lang="zh-CN" altLang="en-US"/>
              <a:t>定义全局事务的范围、开始全局事务、提交或回滚全局事务。</a:t>
            </a:r>
          </a:p>
          <a:p>
            <a:pPr marL="285750" indent="-285750">
              <a:buFont typeface="Arial" panose="020B0604020202020204" pitchFamily="34" charset="0"/>
              <a:buChar char="•"/>
            </a:pPr>
            <a:r>
              <a:rPr lang="en-US" altLang="zh-CN" b="1"/>
              <a:t>RM (Resource Manager) - </a:t>
            </a:r>
            <a:r>
              <a:rPr lang="zh-CN" altLang="en-US" b="1"/>
              <a:t>资源管理器：</a:t>
            </a:r>
            <a:r>
              <a:rPr lang="zh-CN" altLang="en-US"/>
              <a:t>管理分支事务处理的资源，与</a:t>
            </a:r>
            <a:r>
              <a:rPr lang="en-US" altLang="zh-CN"/>
              <a:t>TC</a:t>
            </a:r>
            <a:r>
              <a:rPr lang="zh-CN" altLang="en-US"/>
              <a:t>交谈以注册分支事务和报告分支事务的状态，并驱动分支事务提交或回滚。</a:t>
            </a:r>
          </a:p>
        </p:txBody>
      </p:sp>
      <p:cxnSp>
        <p:nvCxnSpPr>
          <p:cNvPr id="15" name="连接符: 肘形 14">
            <a:extLst>
              <a:ext uri="{FF2B5EF4-FFF2-40B4-BE49-F238E27FC236}">
                <a16:creationId xmlns:a16="http://schemas.microsoft.com/office/drawing/2014/main" id="{A225234D-90FD-4020-960F-367639E249AA}"/>
              </a:ext>
            </a:extLst>
          </p:cNvPr>
          <p:cNvCxnSpPr>
            <a:stCxn id="4" idx="0"/>
            <a:endCxn id="13" idx="0"/>
          </p:cNvCxnSpPr>
          <p:nvPr/>
        </p:nvCxnSpPr>
        <p:spPr>
          <a:xfrm rot="5400000" flipH="1" flipV="1">
            <a:off x="5817607" y="699881"/>
            <a:ext cx="5233" cy="6550286"/>
          </a:xfrm>
          <a:prstGeom prst="bentConnector3">
            <a:avLst>
              <a:gd name="adj1" fmla="val 446843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6" name="连接符: 肘形 15">
            <a:extLst>
              <a:ext uri="{FF2B5EF4-FFF2-40B4-BE49-F238E27FC236}">
                <a16:creationId xmlns:a16="http://schemas.microsoft.com/office/drawing/2014/main" id="{6D243A38-4E76-4AF4-AC4D-41946C7B5953}"/>
              </a:ext>
            </a:extLst>
          </p:cNvPr>
          <p:cNvCxnSpPr>
            <a:cxnSpLocks/>
            <a:stCxn id="4" idx="2"/>
            <a:endCxn id="13" idx="2"/>
          </p:cNvCxnSpPr>
          <p:nvPr/>
        </p:nvCxnSpPr>
        <p:spPr>
          <a:xfrm rot="5400000" flipH="1" flipV="1">
            <a:off x="5817606" y="3168761"/>
            <a:ext cx="5233" cy="6550286"/>
          </a:xfrm>
          <a:prstGeom prst="bentConnector3">
            <a:avLst>
              <a:gd name="adj1" fmla="val -436843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7350AB26-C826-4DEB-A0F7-C2755A1C09EA}"/>
              </a:ext>
            </a:extLst>
          </p:cNvPr>
          <p:cNvCxnSpPr>
            <a:cxnSpLocks/>
            <a:stCxn id="9" idx="3"/>
          </p:cNvCxnSpPr>
          <p:nvPr/>
        </p:nvCxnSpPr>
        <p:spPr>
          <a:xfrm>
            <a:off x="5760832" y="4624258"/>
            <a:ext cx="2999254" cy="0"/>
          </a:xfrm>
          <a:prstGeom prst="straightConnector1">
            <a:avLst/>
          </a:prstGeom>
          <a:ln>
            <a:prstDash val="lgDash"/>
            <a:headEnd type="arrow"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1DA6FF43-9086-44BB-9398-3735CBAC5799}"/>
              </a:ext>
            </a:extLst>
          </p:cNvPr>
          <p:cNvCxnSpPr>
            <a:cxnSpLocks/>
            <a:stCxn id="12" idx="3"/>
          </p:cNvCxnSpPr>
          <p:nvPr/>
        </p:nvCxnSpPr>
        <p:spPr>
          <a:xfrm>
            <a:off x="5760832" y="5801050"/>
            <a:ext cx="2999254" cy="0"/>
          </a:xfrm>
          <a:prstGeom prst="straightConnector1">
            <a:avLst/>
          </a:prstGeom>
          <a:ln>
            <a:prstDash val="lgDash"/>
            <a:headEnd type="arrow" w="lg" len="med"/>
            <a:tailEnd type="arrow" w="lg" len="med"/>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577DC3C9-C12F-41E1-B917-423615B27F33}"/>
              </a:ext>
            </a:extLst>
          </p:cNvPr>
          <p:cNvSpPr txBox="1"/>
          <p:nvPr/>
        </p:nvSpPr>
        <p:spPr>
          <a:xfrm>
            <a:off x="7584620" y="3486750"/>
            <a:ext cx="982961"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开启全局事务</a:t>
            </a:r>
            <a:endParaRPr lang="zh-CN" altLang="en-US" sz="1050" dirty="0">
              <a:solidFill>
                <a:schemeClr val="tx1">
                  <a:lumMod val="65000"/>
                  <a:lumOff val="35000"/>
                </a:schemeClr>
              </a:solidFill>
              <a:latin typeface="+mn-lt"/>
              <a:ea typeface="+mn-ea"/>
            </a:endParaRPr>
          </a:p>
        </p:txBody>
      </p:sp>
      <p:sp>
        <p:nvSpPr>
          <p:cNvPr id="37" name="文本框 36">
            <a:extLst>
              <a:ext uri="{FF2B5EF4-FFF2-40B4-BE49-F238E27FC236}">
                <a16:creationId xmlns:a16="http://schemas.microsoft.com/office/drawing/2014/main" id="{461A1C31-5061-4969-8E2B-1F1A084DB329}"/>
              </a:ext>
            </a:extLst>
          </p:cNvPr>
          <p:cNvSpPr txBox="1"/>
          <p:nvPr/>
        </p:nvSpPr>
        <p:spPr>
          <a:xfrm>
            <a:off x="7385046" y="6441287"/>
            <a:ext cx="1382110"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rPr>
              <a:t>提交、回滚</a:t>
            </a:r>
            <a:r>
              <a:rPr lang="zh-CN" altLang="en-US" sz="1050">
                <a:solidFill>
                  <a:schemeClr val="tx1">
                    <a:lumMod val="65000"/>
                    <a:lumOff val="35000"/>
                  </a:schemeClr>
                </a:solidFill>
                <a:latin typeface="+mn-lt"/>
                <a:ea typeface="+mn-ea"/>
              </a:rPr>
              <a:t>全局事务</a:t>
            </a:r>
            <a:endParaRPr lang="zh-CN" altLang="en-US" sz="1050" dirty="0">
              <a:solidFill>
                <a:schemeClr val="tx1">
                  <a:lumMod val="65000"/>
                  <a:lumOff val="35000"/>
                </a:schemeClr>
              </a:solidFill>
              <a:latin typeface="+mn-lt"/>
              <a:ea typeface="+mn-ea"/>
            </a:endParaRPr>
          </a:p>
        </p:txBody>
      </p:sp>
      <p:sp>
        <p:nvSpPr>
          <p:cNvPr id="38" name="文本框 37">
            <a:extLst>
              <a:ext uri="{FF2B5EF4-FFF2-40B4-BE49-F238E27FC236}">
                <a16:creationId xmlns:a16="http://schemas.microsoft.com/office/drawing/2014/main" id="{246186FF-53DC-470D-807D-87FC7A7A9E2A}"/>
              </a:ext>
            </a:extLst>
          </p:cNvPr>
          <p:cNvSpPr txBox="1"/>
          <p:nvPr/>
        </p:nvSpPr>
        <p:spPr>
          <a:xfrm>
            <a:off x="6656306" y="5033856"/>
            <a:ext cx="1515158"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rPr>
              <a:t>分支事务的注册、报告</a:t>
            </a:r>
            <a:endParaRPr lang="zh-CN" altLang="en-US" sz="1050" dirty="0">
              <a:solidFill>
                <a:schemeClr val="tx1">
                  <a:lumMod val="65000"/>
                  <a:lumOff val="35000"/>
                </a:schemeClr>
              </a:solidFill>
              <a:latin typeface="+mn-lt"/>
              <a:ea typeface="+mn-ea"/>
            </a:endParaRPr>
          </a:p>
        </p:txBody>
      </p:sp>
      <p:grpSp>
        <p:nvGrpSpPr>
          <p:cNvPr id="42" name="组合 41">
            <a:extLst>
              <a:ext uri="{FF2B5EF4-FFF2-40B4-BE49-F238E27FC236}">
                <a16:creationId xmlns:a16="http://schemas.microsoft.com/office/drawing/2014/main" id="{DFF159E6-0096-4265-B988-FE1BD1EE644B}"/>
              </a:ext>
            </a:extLst>
          </p:cNvPr>
          <p:cNvGrpSpPr/>
          <p:nvPr/>
        </p:nvGrpSpPr>
        <p:grpSpPr>
          <a:xfrm>
            <a:off x="2209800" y="3972407"/>
            <a:ext cx="7220846" cy="2474113"/>
            <a:chOff x="2209800" y="3972407"/>
            <a:chExt cx="7220846" cy="2474113"/>
          </a:xfrm>
        </p:grpSpPr>
        <p:grpSp>
          <p:nvGrpSpPr>
            <p:cNvPr id="35" name="组合 34">
              <a:extLst>
                <a:ext uri="{FF2B5EF4-FFF2-40B4-BE49-F238E27FC236}">
                  <a16:creationId xmlns:a16="http://schemas.microsoft.com/office/drawing/2014/main" id="{E473D59B-ABA8-4996-8475-3D87734EF363}"/>
                </a:ext>
              </a:extLst>
            </p:cNvPr>
            <p:cNvGrpSpPr/>
            <p:nvPr/>
          </p:nvGrpSpPr>
          <p:grpSpPr>
            <a:xfrm>
              <a:off x="2209800" y="3972407"/>
              <a:ext cx="7220846" cy="2474113"/>
              <a:chOff x="2209800" y="3972407"/>
              <a:chExt cx="7220846" cy="2474113"/>
            </a:xfrm>
          </p:grpSpPr>
          <p:sp>
            <p:nvSpPr>
              <p:cNvPr id="6" name="矩形 5">
                <a:extLst>
                  <a:ext uri="{FF2B5EF4-FFF2-40B4-BE49-F238E27FC236}">
                    <a16:creationId xmlns:a16="http://schemas.microsoft.com/office/drawing/2014/main" id="{387BF221-F35C-47CB-954C-0389AFD32628}"/>
                  </a:ext>
                </a:extLst>
              </p:cNvPr>
              <p:cNvSpPr/>
              <p:nvPr/>
            </p:nvSpPr>
            <p:spPr>
              <a:xfrm>
                <a:off x="2697480" y="3977640"/>
                <a:ext cx="3398520" cy="2468880"/>
              </a:xfrm>
              <a:prstGeom prst="rect">
                <a:avLst/>
              </a:prstGeom>
              <a:noFill/>
              <a:ln w="28575">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039C9E66-53D4-46AD-A5C7-165D2CFC64E1}"/>
                  </a:ext>
                </a:extLst>
              </p:cNvPr>
              <p:cNvSpPr/>
              <p:nvPr/>
            </p:nvSpPr>
            <p:spPr>
              <a:xfrm>
                <a:off x="2209800" y="3977640"/>
                <a:ext cx="670560" cy="2468880"/>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TM</a:t>
                </a:r>
                <a:endParaRPr lang="zh-CN" altLang="en-US"/>
              </a:p>
            </p:txBody>
          </p:sp>
          <p:sp>
            <p:nvSpPr>
              <p:cNvPr id="7" name="矩形: 圆角 6">
                <a:extLst>
                  <a:ext uri="{FF2B5EF4-FFF2-40B4-BE49-F238E27FC236}">
                    <a16:creationId xmlns:a16="http://schemas.microsoft.com/office/drawing/2014/main" id="{BED50361-B404-4305-B624-982ADCC224A4}"/>
                  </a:ext>
                </a:extLst>
              </p:cNvPr>
              <p:cNvSpPr/>
              <p:nvPr/>
            </p:nvSpPr>
            <p:spPr>
              <a:xfrm>
                <a:off x="3905026" y="4288821"/>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t>微服务</a:t>
                </a:r>
              </a:p>
            </p:txBody>
          </p:sp>
          <p:sp>
            <p:nvSpPr>
              <p:cNvPr id="8" name="矩形 7">
                <a:extLst>
                  <a:ext uri="{FF2B5EF4-FFF2-40B4-BE49-F238E27FC236}">
                    <a16:creationId xmlns:a16="http://schemas.microsoft.com/office/drawing/2014/main" id="{1582E007-7BC8-4A91-821C-F2562112092C}"/>
                  </a:ext>
                </a:extLst>
              </p:cNvPr>
              <p:cNvSpPr/>
              <p:nvPr/>
            </p:nvSpPr>
            <p:spPr>
              <a:xfrm>
                <a:off x="3484132" y="4094084"/>
                <a:ext cx="2046643" cy="1060348"/>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992B446-C9E9-436F-A71F-5902202DADC8}"/>
                  </a:ext>
                </a:extLst>
              </p:cNvPr>
              <p:cNvSpPr/>
              <p:nvPr/>
            </p:nvSpPr>
            <p:spPr>
              <a:xfrm>
                <a:off x="5300718" y="4094084"/>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sp>
            <p:nvSpPr>
              <p:cNvPr id="10" name="矩形: 圆角 9">
                <a:extLst>
                  <a:ext uri="{FF2B5EF4-FFF2-40B4-BE49-F238E27FC236}">
                    <a16:creationId xmlns:a16="http://schemas.microsoft.com/office/drawing/2014/main" id="{D9EC6F44-EADD-4D52-8133-5536911253D9}"/>
                  </a:ext>
                </a:extLst>
              </p:cNvPr>
              <p:cNvSpPr/>
              <p:nvPr/>
            </p:nvSpPr>
            <p:spPr>
              <a:xfrm>
                <a:off x="3905026" y="5465613"/>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t>微服务</a:t>
                </a:r>
              </a:p>
            </p:txBody>
          </p:sp>
          <p:sp>
            <p:nvSpPr>
              <p:cNvPr id="11" name="矩形 10">
                <a:extLst>
                  <a:ext uri="{FF2B5EF4-FFF2-40B4-BE49-F238E27FC236}">
                    <a16:creationId xmlns:a16="http://schemas.microsoft.com/office/drawing/2014/main" id="{98332C76-1686-4F8B-8E27-59A3E98BD0EE}"/>
                  </a:ext>
                </a:extLst>
              </p:cNvPr>
              <p:cNvSpPr/>
              <p:nvPr/>
            </p:nvSpPr>
            <p:spPr>
              <a:xfrm>
                <a:off x="3484132" y="5270876"/>
                <a:ext cx="2046643" cy="1060348"/>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97EDF2ED-327B-4F6C-B61C-3586F056A297}"/>
                  </a:ext>
                </a:extLst>
              </p:cNvPr>
              <p:cNvSpPr/>
              <p:nvPr/>
            </p:nvSpPr>
            <p:spPr>
              <a:xfrm>
                <a:off x="5300718" y="5270876"/>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sp>
            <p:nvSpPr>
              <p:cNvPr id="13" name="矩形 12">
                <a:extLst>
                  <a:ext uri="{FF2B5EF4-FFF2-40B4-BE49-F238E27FC236}">
                    <a16:creationId xmlns:a16="http://schemas.microsoft.com/office/drawing/2014/main" id="{4D9FFE36-6CEA-4021-882F-88B9099C3DB6}"/>
                  </a:ext>
                </a:extLst>
              </p:cNvPr>
              <p:cNvSpPr/>
              <p:nvPr/>
            </p:nvSpPr>
            <p:spPr>
              <a:xfrm>
                <a:off x="8760086" y="3972407"/>
                <a:ext cx="670560" cy="2468880"/>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TC</a:t>
                </a:r>
                <a:endParaRPr lang="zh-CN" altLang="en-US"/>
              </a:p>
            </p:txBody>
          </p:sp>
        </p:grpSp>
        <p:sp>
          <p:nvSpPr>
            <p:cNvPr id="39" name="文本框 38">
              <a:extLst>
                <a:ext uri="{FF2B5EF4-FFF2-40B4-BE49-F238E27FC236}">
                  <a16:creationId xmlns:a16="http://schemas.microsoft.com/office/drawing/2014/main" id="{0FE37371-EDAF-456E-819D-5AAF7AEE597E}"/>
                </a:ext>
              </a:extLst>
            </p:cNvPr>
            <p:cNvSpPr txBox="1"/>
            <p:nvPr/>
          </p:nvSpPr>
          <p:spPr>
            <a:xfrm>
              <a:off x="2880360" y="4791348"/>
              <a:ext cx="399445" cy="830997"/>
            </a:xfrm>
            <a:prstGeom prst="rect">
              <a:avLst/>
            </a:prstGeom>
            <a:noFill/>
          </p:spPr>
          <p:txBody>
            <a:bodyPr wrap="square" rtlCol="0">
              <a:spAutoFit/>
            </a:bodyPr>
            <a:lstStyle/>
            <a:p>
              <a:pPr fontAlgn="auto">
                <a:spcBef>
                  <a:spcPts val="0"/>
                </a:spcBef>
                <a:spcAft>
                  <a:spcPts val="0"/>
                </a:spcAft>
              </a:pPr>
              <a:r>
                <a:rPr lang="zh-CN" altLang="en-US" sz="1200">
                  <a:solidFill>
                    <a:schemeClr val="tx1">
                      <a:lumMod val="65000"/>
                      <a:lumOff val="35000"/>
                    </a:schemeClr>
                  </a:solidFill>
                  <a:latin typeface="+mn-lt"/>
                  <a:ea typeface="+mn-ea"/>
                </a:rPr>
                <a:t>全局事务</a:t>
              </a:r>
              <a:endParaRPr lang="zh-CN" altLang="en-US" sz="1200" dirty="0">
                <a:solidFill>
                  <a:schemeClr val="tx1">
                    <a:lumMod val="65000"/>
                    <a:lumOff val="35000"/>
                  </a:schemeClr>
                </a:solidFill>
                <a:latin typeface="+mn-lt"/>
                <a:ea typeface="+mn-ea"/>
              </a:endParaRPr>
            </a:p>
          </p:txBody>
        </p:sp>
        <p:sp>
          <p:nvSpPr>
            <p:cNvPr id="40" name="文本框 39">
              <a:extLst>
                <a:ext uri="{FF2B5EF4-FFF2-40B4-BE49-F238E27FC236}">
                  <a16:creationId xmlns:a16="http://schemas.microsoft.com/office/drawing/2014/main" id="{2661EE0D-9DC4-4380-86DC-D10E87C00C4A}"/>
                </a:ext>
              </a:extLst>
            </p:cNvPr>
            <p:cNvSpPr txBox="1"/>
            <p:nvPr/>
          </p:nvSpPr>
          <p:spPr>
            <a:xfrm>
              <a:off x="3491371" y="4202378"/>
              <a:ext cx="399445" cy="830997"/>
            </a:xfrm>
            <a:prstGeom prst="rect">
              <a:avLst/>
            </a:prstGeom>
            <a:noFill/>
          </p:spPr>
          <p:txBody>
            <a:bodyPr wrap="square" rtlCol="0">
              <a:spAutoFit/>
            </a:bodyPr>
            <a:lstStyle/>
            <a:p>
              <a:pPr fontAlgn="auto">
                <a:spcBef>
                  <a:spcPts val="0"/>
                </a:spcBef>
                <a:spcAft>
                  <a:spcPts val="0"/>
                </a:spcAft>
              </a:pPr>
              <a:r>
                <a:rPr lang="zh-CN" altLang="en-US" sz="1200">
                  <a:solidFill>
                    <a:schemeClr val="tx1">
                      <a:lumMod val="65000"/>
                      <a:lumOff val="35000"/>
                    </a:schemeClr>
                  </a:solidFill>
                </a:rPr>
                <a:t>分支</a:t>
              </a:r>
              <a:r>
                <a:rPr lang="zh-CN" altLang="en-US" sz="1200">
                  <a:solidFill>
                    <a:schemeClr val="tx1">
                      <a:lumMod val="65000"/>
                      <a:lumOff val="35000"/>
                    </a:schemeClr>
                  </a:solidFill>
                  <a:latin typeface="+mn-lt"/>
                  <a:ea typeface="+mn-ea"/>
                </a:rPr>
                <a:t>事务</a:t>
              </a:r>
              <a:endParaRPr lang="zh-CN" altLang="en-US" sz="1200" dirty="0">
                <a:solidFill>
                  <a:schemeClr val="tx1">
                    <a:lumMod val="65000"/>
                    <a:lumOff val="35000"/>
                  </a:schemeClr>
                </a:solidFill>
                <a:latin typeface="+mn-lt"/>
                <a:ea typeface="+mn-ea"/>
              </a:endParaRPr>
            </a:p>
          </p:txBody>
        </p:sp>
        <p:sp>
          <p:nvSpPr>
            <p:cNvPr id="41" name="文本框 40">
              <a:extLst>
                <a:ext uri="{FF2B5EF4-FFF2-40B4-BE49-F238E27FC236}">
                  <a16:creationId xmlns:a16="http://schemas.microsoft.com/office/drawing/2014/main" id="{E694B308-A883-46AB-99B1-15AF4179EB46}"/>
                </a:ext>
              </a:extLst>
            </p:cNvPr>
            <p:cNvSpPr txBox="1"/>
            <p:nvPr/>
          </p:nvSpPr>
          <p:spPr>
            <a:xfrm>
              <a:off x="3491371" y="5379169"/>
              <a:ext cx="399445" cy="830997"/>
            </a:xfrm>
            <a:prstGeom prst="rect">
              <a:avLst/>
            </a:prstGeom>
            <a:noFill/>
          </p:spPr>
          <p:txBody>
            <a:bodyPr wrap="square" rtlCol="0">
              <a:spAutoFit/>
            </a:bodyPr>
            <a:lstStyle/>
            <a:p>
              <a:pPr fontAlgn="auto">
                <a:spcBef>
                  <a:spcPts val="0"/>
                </a:spcBef>
                <a:spcAft>
                  <a:spcPts val="0"/>
                </a:spcAft>
              </a:pPr>
              <a:r>
                <a:rPr lang="zh-CN" altLang="en-US" sz="1200">
                  <a:solidFill>
                    <a:schemeClr val="tx1">
                      <a:lumMod val="65000"/>
                      <a:lumOff val="35000"/>
                    </a:schemeClr>
                  </a:solidFill>
                </a:rPr>
                <a:t>分支</a:t>
              </a:r>
              <a:r>
                <a:rPr lang="zh-CN" altLang="en-US" sz="1200">
                  <a:solidFill>
                    <a:schemeClr val="tx1">
                      <a:lumMod val="65000"/>
                      <a:lumOff val="35000"/>
                    </a:schemeClr>
                  </a:solidFill>
                  <a:latin typeface="+mn-lt"/>
                  <a:ea typeface="+mn-ea"/>
                </a:rPr>
                <a:t>事务</a:t>
              </a:r>
              <a:endParaRPr lang="zh-CN" altLang="en-US" sz="1200" dirty="0">
                <a:solidFill>
                  <a:schemeClr val="tx1">
                    <a:lumMod val="65000"/>
                    <a:lumOff val="35000"/>
                  </a:schemeClr>
                </a:solidFill>
                <a:latin typeface="+mn-lt"/>
                <a:ea typeface="+mn-ea"/>
              </a:endParaRPr>
            </a:p>
          </p:txBody>
        </p:sp>
      </p:grpSp>
    </p:spTree>
    <p:extLst>
      <p:ext uri="{BB962C8B-B14F-4D97-AF65-F5344CB8AC3E}">
        <p14:creationId xmlns:p14="http://schemas.microsoft.com/office/powerpoint/2010/main" val="5790893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randombar(horizontal)">
                                      <p:cBhvr>
                                        <p:cTn id="7" dur="500"/>
                                        <p:tgtEl>
                                          <p:spTgt spid="4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par>
                                <p:cTn id="12" presetID="22" presetClass="entr" presetSubtype="8"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par>
                                <p:cTn id="15" presetID="16" presetClass="entr" presetSubtype="37"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arn(outVertical)">
                                      <p:cBhvr>
                                        <p:cTn id="17" dur="500"/>
                                        <p:tgtEl>
                                          <p:spTgt spid="30"/>
                                        </p:tgtEl>
                                      </p:cBhvr>
                                    </p:animEffect>
                                  </p:childTnLst>
                                </p:cTn>
                              </p:par>
                              <p:par>
                                <p:cTn id="18" presetID="16" presetClass="entr" presetSubtype="37" fill="hold"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barn(outVertical)">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left)">
                                      <p:cBhvr>
                                        <p:cTn id="25" dur="500"/>
                                        <p:tgtEl>
                                          <p:spTgt spid="36"/>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37"/>
                                        </p:tgtEl>
                                        <p:attrNameLst>
                                          <p:attrName>style.visibility</p:attrName>
                                        </p:attrNameLst>
                                      </p:cBhvr>
                                      <p:to>
                                        <p:strVal val="visible"/>
                                      </p:to>
                                    </p:set>
                                    <p:animEffect transition="in" filter="wipe(left)">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barn(outVertical)">
                                      <p:cBhvr>
                                        <p:cTn id="3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zh-CN" altLang="en-US"/>
              <a:t>初识</a:t>
            </a:r>
            <a:r>
              <a:rPr lang="en-US" altLang="zh-CN"/>
              <a:t>Seata</a:t>
            </a:r>
            <a:endParaRPr lang="zh-CN" altLang="en-US"/>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p:txBody>
          <a:bodyPr/>
          <a:lstStyle/>
          <a:p>
            <a:r>
              <a:rPr lang="en-US" altLang="zh-CN"/>
              <a:t>Seata</a:t>
            </a:r>
            <a:r>
              <a:rPr lang="zh-CN" altLang="en-US"/>
              <a:t>提供了四种不同的分布式事务解决方案：</a:t>
            </a:r>
            <a:endParaRPr lang="en-US" altLang="zh-CN"/>
          </a:p>
          <a:p>
            <a:pPr marL="285750" indent="-285750">
              <a:buFont typeface="Arial" panose="020B0604020202020204" pitchFamily="34" charset="0"/>
              <a:buChar char="•"/>
            </a:pPr>
            <a:r>
              <a:rPr lang="en-US" altLang="zh-CN"/>
              <a:t>XA</a:t>
            </a:r>
            <a:r>
              <a:rPr lang="zh-CN" altLang="en-US"/>
              <a:t>模式：强一致性分阶段事务模式，牺牲了一定的可用性，无业务侵入</a:t>
            </a:r>
            <a:endParaRPr lang="en-US" altLang="zh-CN"/>
          </a:p>
          <a:p>
            <a:pPr marL="285750" indent="-285750">
              <a:buFont typeface="Arial" panose="020B0604020202020204" pitchFamily="34" charset="0"/>
              <a:buChar char="•"/>
            </a:pPr>
            <a:r>
              <a:rPr lang="en-US" altLang="zh-CN"/>
              <a:t>TCC</a:t>
            </a:r>
            <a:r>
              <a:rPr lang="zh-CN" altLang="en-US"/>
              <a:t>模式：最终一致的分阶段事务模式，有业务侵入</a:t>
            </a:r>
            <a:endParaRPr lang="en-US" altLang="zh-CN"/>
          </a:p>
          <a:p>
            <a:pPr marL="285750" indent="-285750">
              <a:buFont typeface="Arial" panose="020B0604020202020204" pitchFamily="34" charset="0"/>
              <a:buChar char="•"/>
            </a:pPr>
            <a:r>
              <a:rPr lang="en-US" altLang="zh-CN"/>
              <a:t>AT</a:t>
            </a:r>
            <a:r>
              <a:rPr lang="zh-CN" altLang="en-US"/>
              <a:t>模式：最终一致的分阶段事务模式，无业务侵入，也是</a:t>
            </a:r>
            <a:r>
              <a:rPr lang="en-US" altLang="zh-CN"/>
              <a:t>Seata</a:t>
            </a:r>
            <a:r>
              <a:rPr lang="zh-CN" altLang="en-US"/>
              <a:t>的默认模式</a:t>
            </a:r>
            <a:endParaRPr lang="en-US" altLang="zh-CN"/>
          </a:p>
          <a:p>
            <a:pPr marL="285750" indent="-285750">
              <a:buFont typeface="Arial" panose="020B0604020202020204" pitchFamily="34" charset="0"/>
              <a:buChar char="•"/>
            </a:pPr>
            <a:r>
              <a:rPr lang="en-US" altLang="zh-CN"/>
              <a:t>SAGA</a:t>
            </a:r>
            <a:r>
              <a:rPr lang="zh-CN" altLang="en-US"/>
              <a:t>模式：长事务模式，有业务侵入</a:t>
            </a:r>
            <a:endParaRPr lang="en-US" altLang="zh-CN"/>
          </a:p>
        </p:txBody>
      </p:sp>
    </p:spTree>
    <p:extLst>
      <p:ext uri="{BB962C8B-B14F-4D97-AF65-F5344CB8AC3E}">
        <p14:creationId xmlns:p14="http://schemas.microsoft.com/office/powerpoint/2010/main" val="51154007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C44D483-426F-49EA-8B2F-6A9CF43ABD77}"/>
              </a:ext>
            </a:extLst>
          </p:cNvPr>
          <p:cNvSpPr>
            <a:spLocks noGrp="1"/>
          </p:cNvSpPr>
          <p:nvPr>
            <p:ph type="body" sz="quarter" idx="10"/>
          </p:nvPr>
        </p:nvSpPr>
        <p:spPr/>
        <p:txBody>
          <a:bodyPr/>
          <a:lstStyle/>
          <a:p>
            <a:r>
              <a:rPr lang="en-US" altLang="zh-CN"/>
              <a:t>Seata</a:t>
            </a:r>
            <a:r>
              <a:rPr lang="zh-CN" altLang="en-US"/>
              <a:t>的架构</a:t>
            </a:r>
            <a:endParaRPr lang="en-US" altLang="zh-CN"/>
          </a:p>
          <a:p>
            <a:r>
              <a:rPr lang="zh-CN" altLang="en-US">
                <a:solidFill>
                  <a:srgbClr val="AD2A26"/>
                </a:solidFill>
              </a:rPr>
              <a:t>部署</a:t>
            </a:r>
            <a:r>
              <a:rPr lang="en-US" altLang="zh-CN">
                <a:solidFill>
                  <a:srgbClr val="AD2A26"/>
                </a:solidFill>
              </a:rPr>
              <a:t>TC</a:t>
            </a:r>
            <a:r>
              <a:rPr lang="zh-CN" altLang="en-US">
                <a:solidFill>
                  <a:srgbClr val="AD2A26"/>
                </a:solidFill>
              </a:rPr>
              <a:t>服务</a:t>
            </a:r>
            <a:endParaRPr lang="en-US" altLang="zh-CN">
              <a:solidFill>
                <a:srgbClr val="AD2A26"/>
              </a:solidFill>
            </a:endParaRPr>
          </a:p>
          <a:p>
            <a:r>
              <a:rPr lang="zh-CN" altLang="en-US"/>
              <a:t>微服务集成</a:t>
            </a:r>
            <a:r>
              <a:rPr lang="en-US" altLang="zh-CN"/>
              <a:t>Seata</a:t>
            </a:r>
            <a:endParaRPr lang="zh-CN" altLang="en-US"/>
          </a:p>
        </p:txBody>
      </p:sp>
    </p:spTree>
    <p:extLst>
      <p:ext uri="{BB962C8B-B14F-4D97-AF65-F5344CB8AC3E}">
        <p14:creationId xmlns:p14="http://schemas.microsoft.com/office/powerpoint/2010/main" val="176572872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zh-CN" altLang="en-US"/>
              <a:t>部署</a:t>
            </a:r>
            <a:r>
              <a:rPr lang="en-US" altLang="zh-CN"/>
              <a:t>TC</a:t>
            </a:r>
            <a:r>
              <a:rPr lang="zh-CN" altLang="en-US"/>
              <a:t>服务</a:t>
            </a: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p:txBody>
          <a:bodyPr/>
          <a:lstStyle/>
          <a:p>
            <a:r>
              <a:rPr lang="zh-CN" altLang="en-US"/>
              <a:t>参考课前资料提供的文档</a:t>
            </a:r>
            <a:r>
              <a:rPr lang="en-US" altLang="zh-CN"/>
              <a:t>《 seata</a:t>
            </a:r>
            <a:r>
              <a:rPr lang="zh-CN" altLang="en-US"/>
              <a:t>的部署和集成</a:t>
            </a:r>
            <a:r>
              <a:rPr lang="en-US" altLang="zh-CN"/>
              <a:t>.md 》</a:t>
            </a:r>
            <a:r>
              <a:rPr lang="zh-CN" altLang="en-US"/>
              <a:t>：</a:t>
            </a:r>
            <a:endParaRPr lang="en-US" altLang="zh-CN"/>
          </a:p>
          <a:p>
            <a:endParaRPr lang="en-US" altLang="zh-CN"/>
          </a:p>
          <a:p>
            <a:endParaRPr lang="en-US" altLang="zh-CN"/>
          </a:p>
          <a:p>
            <a:endParaRPr lang="en-US" altLang="zh-CN"/>
          </a:p>
          <a:p>
            <a:endParaRPr lang="en-US" altLang="zh-CN"/>
          </a:p>
        </p:txBody>
      </p:sp>
      <p:pic>
        <p:nvPicPr>
          <p:cNvPr id="11" name="图片 10">
            <a:extLst>
              <a:ext uri="{FF2B5EF4-FFF2-40B4-BE49-F238E27FC236}">
                <a16:creationId xmlns:a16="http://schemas.microsoft.com/office/drawing/2014/main" id="{D7492ADF-5323-47F5-A3A2-E1ECFD660E48}"/>
              </a:ext>
            </a:extLst>
          </p:cNvPr>
          <p:cNvPicPr>
            <a:picLocks noChangeAspect="1"/>
          </p:cNvPicPr>
          <p:nvPr/>
        </p:nvPicPr>
        <p:blipFill>
          <a:blip r:embed="rId2"/>
          <a:stretch>
            <a:fillRect/>
          </a:stretch>
        </p:blipFill>
        <p:spPr>
          <a:xfrm>
            <a:off x="1104807" y="2186930"/>
            <a:ext cx="4369398" cy="464830"/>
          </a:xfrm>
          <a:prstGeom prst="rect">
            <a:avLst/>
          </a:prstGeom>
        </p:spPr>
      </p:pic>
    </p:spTree>
    <p:extLst>
      <p:ext uri="{BB962C8B-B14F-4D97-AF65-F5344CB8AC3E}">
        <p14:creationId xmlns:p14="http://schemas.microsoft.com/office/powerpoint/2010/main" val="2552034278"/>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C44D483-426F-49EA-8B2F-6A9CF43ABD77}"/>
              </a:ext>
            </a:extLst>
          </p:cNvPr>
          <p:cNvSpPr>
            <a:spLocks noGrp="1"/>
          </p:cNvSpPr>
          <p:nvPr>
            <p:ph type="body" sz="quarter" idx="10"/>
          </p:nvPr>
        </p:nvSpPr>
        <p:spPr/>
        <p:txBody>
          <a:bodyPr/>
          <a:lstStyle/>
          <a:p>
            <a:r>
              <a:rPr lang="en-US" altLang="zh-CN"/>
              <a:t>Seata</a:t>
            </a:r>
            <a:r>
              <a:rPr lang="zh-CN" altLang="en-US"/>
              <a:t>的架构</a:t>
            </a:r>
            <a:endParaRPr lang="en-US" altLang="zh-CN"/>
          </a:p>
          <a:p>
            <a:r>
              <a:rPr lang="zh-CN" altLang="en-US">
                <a:solidFill>
                  <a:srgbClr val="4C5252"/>
                </a:solidFill>
              </a:rPr>
              <a:t>部署</a:t>
            </a:r>
            <a:r>
              <a:rPr lang="en-US" altLang="zh-CN">
                <a:solidFill>
                  <a:srgbClr val="4C5252"/>
                </a:solidFill>
              </a:rPr>
              <a:t>TC</a:t>
            </a:r>
            <a:r>
              <a:rPr lang="zh-CN" altLang="en-US">
                <a:solidFill>
                  <a:srgbClr val="4C5252"/>
                </a:solidFill>
              </a:rPr>
              <a:t>服务</a:t>
            </a:r>
            <a:endParaRPr lang="en-US" altLang="zh-CN">
              <a:solidFill>
                <a:srgbClr val="4C5252"/>
              </a:solidFill>
            </a:endParaRPr>
          </a:p>
          <a:p>
            <a:r>
              <a:rPr lang="zh-CN" altLang="en-US">
                <a:solidFill>
                  <a:srgbClr val="AD2A26"/>
                </a:solidFill>
              </a:rPr>
              <a:t>微服务集成</a:t>
            </a:r>
            <a:r>
              <a:rPr lang="en-US" altLang="zh-CN">
                <a:solidFill>
                  <a:srgbClr val="AD2A26"/>
                </a:solidFill>
              </a:rPr>
              <a:t>Seata</a:t>
            </a:r>
            <a:endParaRPr lang="zh-CN" altLang="en-US">
              <a:solidFill>
                <a:srgbClr val="AD2A26"/>
              </a:solidFill>
            </a:endParaRPr>
          </a:p>
        </p:txBody>
      </p:sp>
    </p:spTree>
    <p:extLst>
      <p:ext uri="{BB962C8B-B14F-4D97-AF65-F5344CB8AC3E}">
        <p14:creationId xmlns:p14="http://schemas.microsoft.com/office/powerpoint/2010/main" val="86668496"/>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zh-CN" altLang="en-US"/>
              <a:t>微服务集成</a:t>
            </a:r>
            <a:r>
              <a:rPr lang="en-US" altLang="zh-CN"/>
              <a:t>Seata</a:t>
            </a:r>
            <a:endParaRPr lang="zh-CN" altLang="en-US"/>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p:txBody>
          <a:bodyPr/>
          <a:lstStyle/>
          <a:p>
            <a:pPr marL="342900" indent="-342900">
              <a:buFont typeface="+mj-lt"/>
              <a:buAutoNum type="arabicPeriod"/>
            </a:pPr>
            <a:r>
              <a:rPr lang="zh-CN" altLang="en-US"/>
              <a:t>首先，引入</a:t>
            </a:r>
            <a:r>
              <a:rPr lang="en-US" altLang="zh-CN"/>
              <a:t>seata</a:t>
            </a:r>
            <a:r>
              <a:rPr lang="zh-CN" altLang="en-US"/>
              <a:t>相关依赖：</a:t>
            </a:r>
            <a:endParaRPr lang="en-US" altLang="zh-CN"/>
          </a:p>
        </p:txBody>
      </p:sp>
      <p:sp>
        <p:nvSpPr>
          <p:cNvPr id="6" name="Rectangle 1">
            <a:extLst>
              <a:ext uri="{FF2B5EF4-FFF2-40B4-BE49-F238E27FC236}">
                <a16:creationId xmlns:a16="http://schemas.microsoft.com/office/drawing/2014/main" id="{360ABEE5-96F0-4148-B537-753D2B200E42}"/>
              </a:ext>
            </a:extLst>
          </p:cNvPr>
          <p:cNvSpPr>
            <a:spLocks noChangeArrowheads="1"/>
          </p:cNvSpPr>
          <p:nvPr/>
        </p:nvSpPr>
        <p:spPr bwMode="auto">
          <a:xfrm>
            <a:off x="782320" y="2134982"/>
            <a:ext cx="8783640" cy="3754874"/>
          </a:xfrm>
          <a:prstGeom prst="rect">
            <a:avLst/>
          </a:prstGeom>
          <a:solidFill>
            <a:srgbClr val="F5FAF2"/>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Source Code Pro" panose="020B0509030403020204" pitchFamily="49" charset="0"/>
              </a:rPr>
              <a:t>&lt;</a:t>
            </a:r>
            <a:r>
              <a:rPr kumimoji="0" lang="zh-CN" altLang="zh-CN" sz="1400" b="1" i="0" u="none" strike="noStrike" cap="none" normalizeH="0" baseline="0">
                <a:ln>
                  <a:noFill/>
                </a:ln>
                <a:solidFill>
                  <a:srgbClr val="000080"/>
                </a:solidFill>
                <a:effectLst/>
                <a:latin typeface="Source Code Pro" panose="020B0509030403020204" pitchFamily="49" charset="0"/>
              </a:rPr>
              <a:t>dependency</a:t>
            </a:r>
            <a:r>
              <a:rPr kumimoji="0" lang="zh-CN" altLang="zh-CN" sz="1400" b="0" i="0" u="none" strike="noStrike" cap="none" normalizeH="0" baseline="0">
                <a:ln>
                  <a:noFill/>
                </a:ln>
                <a:solidFill>
                  <a:srgbClr val="000000"/>
                </a:solidFill>
                <a:effectLst/>
                <a:latin typeface="Source Code Pro" panose="020B0509030403020204" pitchFamily="49" charset="0"/>
              </a:rPr>
              <a:t>&gt;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&lt;</a:t>
            </a:r>
            <a:r>
              <a:rPr kumimoji="0" lang="zh-CN" altLang="zh-CN" sz="1400" b="1" i="0" u="none" strike="noStrike" cap="none" normalizeH="0" baseline="0">
                <a:ln>
                  <a:noFill/>
                </a:ln>
                <a:solidFill>
                  <a:srgbClr val="000080"/>
                </a:solidFill>
                <a:effectLst/>
                <a:latin typeface="Source Code Pro" panose="020B0509030403020204" pitchFamily="49" charset="0"/>
              </a:rPr>
              <a:t>groupId</a:t>
            </a:r>
            <a:r>
              <a:rPr kumimoji="0" lang="zh-CN" altLang="zh-CN" sz="1400" b="0" i="0" u="none" strike="noStrike" cap="none" normalizeH="0" baseline="0">
                <a:ln>
                  <a:noFill/>
                </a:ln>
                <a:solidFill>
                  <a:srgbClr val="000000"/>
                </a:solidFill>
                <a:effectLst/>
                <a:latin typeface="Source Code Pro" panose="020B0509030403020204" pitchFamily="49" charset="0"/>
              </a:rPr>
              <a:t>&gt;com.alibaba.cloud&lt;/</a:t>
            </a:r>
            <a:r>
              <a:rPr kumimoji="0" lang="zh-CN" altLang="zh-CN" sz="1400" b="1" i="0" u="none" strike="noStrike" cap="none" normalizeH="0" baseline="0">
                <a:ln>
                  <a:noFill/>
                </a:ln>
                <a:solidFill>
                  <a:srgbClr val="000080"/>
                </a:solidFill>
                <a:effectLst/>
                <a:latin typeface="Source Code Pro" panose="020B0509030403020204" pitchFamily="49" charset="0"/>
              </a:rPr>
              <a:t>groupId</a:t>
            </a:r>
            <a:r>
              <a:rPr kumimoji="0" lang="zh-CN" altLang="zh-CN" sz="1400" b="0" i="0" u="none" strike="noStrike" cap="none" normalizeH="0" baseline="0">
                <a:ln>
                  <a:noFill/>
                </a:ln>
                <a:solidFill>
                  <a:srgbClr val="000000"/>
                </a:solidFill>
                <a:effectLst/>
                <a:latin typeface="Source Code Pro" panose="020B0509030403020204" pitchFamily="49" charset="0"/>
              </a:rPr>
              <a:t>&gt;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&lt;</a:t>
            </a:r>
            <a:r>
              <a:rPr kumimoji="0" lang="zh-CN" altLang="zh-CN" sz="1400" b="1" i="0" u="none" strike="noStrike" cap="none" normalizeH="0" baseline="0">
                <a:ln>
                  <a:noFill/>
                </a:ln>
                <a:solidFill>
                  <a:srgbClr val="000080"/>
                </a:solidFill>
                <a:effectLst/>
                <a:latin typeface="Source Code Pro" panose="020B0509030403020204" pitchFamily="49" charset="0"/>
              </a:rPr>
              <a:t>artifactId</a:t>
            </a:r>
            <a:r>
              <a:rPr kumimoji="0" lang="zh-CN" altLang="zh-CN" sz="1400" b="0" i="0" u="none" strike="noStrike" cap="none" normalizeH="0" baseline="0">
                <a:ln>
                  <a:noFill/>
                </a:ln>
                <a:solidFill>
                  <a:srgbClr val="000000"/>
                </a:solidFill>
                <a:effectLst/>
                <a:latin typeface="Source Code Pro" panose="020B0509030403020204" pitchFamily="49" charset="0"/>
              </a:rPr>
              <a:t>&gt;spring-cloud-starter-alibaba-seata&lt;/</a:t>
            </a:r>
            <a:r>
              <a:rPr kumimoji="0" lang="zh-CN" altLang="zh-CN" sz="1400" b="1" i="0" u="none" strike="noStrike" cap="none" normalizeH="0" baseline="0">
                <a:ln>
                  <a:noFill/>
                </a:ln>
                <a:solidFill>
                  <a:srgbClr val="000080"/>
                </a:solidFill>
                <a:effectLst/>
                <a:latin typeface="Source Code Pro" panose="020B0509030403020204" pitchFamily="49" charset="0"/>
              </a:rPr>
              <a:t>artifactId</a:t>
            </a:r>
            <a:r>
              <a:rPr kumimoji="0" lang="zh-CN" altLang="zh-CN" sz="1400" b="0" i="0" u="none" strike="noStrike" cap="none" normalizeH="0" baseline="0">
                <a:ln>
                  <a:noFill/>
                </a:ln>
                <a:solidFill>
                  <a:srgbClr val="000000"/>
                </a:solidFill>
                <a:effectLst/>
                <a:latin typeface="Source Code Pro" panose="020B0509030403020204" pitchFamily="49" charset="0"/>
              </a:rPr>
              <a:t>&gt;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&lt;</a:t>
            </a:r>
            <a:r>
              <a:rPr kumimoji="0" lang="zh-CN" altLang="zh-CN" sz="1400" b="1" i="0" u="none" strike="noStrike" cap="none" normalizeH="0" baseline="0">
                <a:ln>
                  <a:noFill/>
                </a:ln>
                <a:solidFill>
                  <a:srgbClr val="000080"/>
                </a:solidFill>
                <a:effectLst/>
                <a:latin typeface="Source Code Pro" panose="020B0509030403020204" pitchFamily="49" charset="0"/>
              </a:rPr>
              <a:t>exclusions</a:t>
            </a:r>
            <a:r>
              <a:rPr kumimoji="0" lang="zh-CN" altLang="zh-CN" sz="1400" b="0" i="0" u="none" strike="noStrike" cap="none" normalizeH="0" baseline="0">
                <a:ln>
                  <a:noFill/>
                </a:ln>
                <a:solidFill>
                  <a:srgbClr val="000000"/>
                </a:solidFill>
                <a:effectLst/>
                <a:latin typeface="Source Code Pro" panose="020B0509030403020204" pitchFamily="49" charset="0"/>
              </a:rPr>
              <a:t>&gt;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0" i="1" u="none" strike="noStrike" cap="none" normalizeH="0" baseline="0">
                <a:ln>
                  <a:noFill/>
                </a:ln>
                <a:solidFill>
                  <a:srgbClr val="808080"/>
                </a:solidFill>
                <a:effectLst/>
                <a:latin typeface="Source Code Pro" panose="020B0509030403020204" pitchFamily="49" charset="0"/>
              </a:rPr>
              <a:t>&lt;!--</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版本较低，</a:t>
            </a:r>
            <a:r>
              <a:rPr kumimoji="0" lang="zh-CN" altLang="zh-CN" sz="1400" b="0" i="1" u="none" strike="noStrike" cap="none" normalizeH="0" baseline="0">
                <a:ln>
                  <a:noFill/>
                </a:ln>
                <a:solidFill>
                  <a:srgbClr val="808080"/>
                </a:solidFill>
                <a:effectLst/>
                <a:latin typeface="Source Code Pro" panose="020B0509030403020204" pitchFamily="49" charset="0"/>
              </a:rPr>
              <a:t>1.3.0</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，因此排除</a:t>
            </a:r>
            <a:r>
              <a:rPr kumimoji="0" lang="zh-CN" altLang="zh-CN" sz="1400" b="0" i="1" u="none" strike="noStrike" cap="none" normalizeH="0" baseline="0">
                <a:ln>
                  <a:noFill/>
                </a:ln>
                <a:solidFill>
                  <a:srgbClr val="808080"/>
                </a:solidFill>
                <a:effectLst/>
                <a:latin typeface="Source Code Pro" panose="020B0509030403020204" pitchFamily="49" charset="0"/>
              </a:rPr>
              <a:t>--&gt;</a:t>
            </a:r>
            <a:r>
              <a:rPr kumimoji="0" lang="en-US" altLang="zh-CN" sz="1400" b="0" i="1" u="none" strike="noStrike" cap="none" normalizeH="0" baseline="0">
                <a:ln>
                  <a:noFill/>
                </a:ln>
                <a:solidFill>
                  <a:srgbClr val="808080"/>
                </a:solidFill>
                <a:effectLst/>
                <a:latin typeface="Source Code Pro" panose="020B0509030403020204" pitchFamily="49" charset="0"/>
              </a:rPr>
              <a:t> </a:t>
            </a:r>
            <a:br>
              <a:rPr kumimoji="0" lang="zh-CN" altLang="zh-CN" sz="1400" b="0" i="1" u="none" strike="noStrike" cap="none" normalizeH="0" baseline="0">
                <a:ln>
                  <a:noFill/>
                </a:ln>
                <a:solidFill>
                  <a:srgbClr val="808080"/>
                </a:solidFill>
                <a:effectLst/>
                <a:latin typeface="Source Code Pro" panose="020B0509030403020204" pitchFamily="49" charset="0"/>
              </a:rPr>
            </a:br>
            <a:r>
              <a:rPr kumimoji="0" lang="zh-CN" altLang="zh-CN" sz="1400" b="0" i="1" u="none" strike="noStrike" cap="none" normalizeH="0" baseline="0">
                <a:ln>
                  <a:noFill/>
                </a:ln>
                <a:solidFill>
                  <a:srgbClr val="808080"/>
                </a:solidFill>
                <a:effectLst/>
                <a:latin typeface="Source Code Pro" panose="020B0509030403020204" pitchFamily="49" charset="0"/>
              </a:rPr>
              <a:t>        </a:t>
            </a:r>
            <a:r>
              <a:rPr kumimoji="0" lang="zh-CN" altLang="zh-CN" sz="1400" b="0" i="0" u="none" strike="noStrike" cap="none" normalizeH="0" baseline="0">
                <a:ln>
                  <a:noFill/>
                </a:ln>
                <a:solidFill>
                  <a:srgbClr val="000000"/>
                </a:solidFill>
                <a:effectLst/>
                <a:latin typeface="Source Code Pro" panose="020B0509030403020204" pitchFamily="49" charset="0"/>
              </a:rPr>
              <a:t>&lt;</a:t>
            </a:r>
            <a:r>
              <a:rPr kumimoji="0" lang="zh-CN" altLang="zh-CN" sz="1400" b="1" i="0" u="none" strike="noStrike" cap="none" normalizeH="0" baseline="0">
                <a:ln>
                  <a:noFill/>
                </a:ln>
                <a:solidFill>
                  <a:srgbClr val="000080"/>
                </a:solidFill>
                <a:effectLst/>
                <a:latin typeface="Source Code Pro" panose="020B0509030403020204" pitchFamily="49" charset="0"/>
              </a:rPr>
              <a:t>exclusion</a:t>
            </a:r>
            <a:r>
              <a:rPr kumimoji="0" lang="zh-CN" altLang="zh-CN" sz="1400" b="0" i="0" u="none" strike="noStrike" cap="none" normalizeH="0" baseline="0">
                <a:ln>
                  <a:noFill/>
                </a:ln>
                <a:solidFill>
                  <a:srgbClr val="000000"/>
                </a:solidFill>
                <a:effectLst/>
                <a:latin typeface="Source Code Pro" panose="020B0509030403020204" pitchFamily="49" charset="0"/>
              </a:rPr>
              <a:t>&gt;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&lt;</a:t>
            </a:r>
            <a:r>
              <a:rPr kumimoji="0" lang="zh-CN" altLang="zh-CN" sz="1400" b="1" i="0" u="none" strike="noStrike" cap="none" normalizeH="0" baseline="0">
                <a:ln>
                  <a:noFill/>
                </a:ln>
                <a:solidFill>
                  <a:srgbClr val="000080"/>
                </a:solidFill>
                <a:effectLst/>
                <a:latin typeface="Source Code Pro" panose="020B0509030403020204" pitchFamily="49" charset="0"/>
              </a:rPr>
              <a:t>artifactId</a:t>
            </a:r>
            <a:r>
              <a:rPr kumimoji="0" lang="zh-CN" altLang="zh-CN" sz="1400" b="0" i="0" u="none" strike="noStrike" cap="none" normalizeH="0" baseline="0">
                <a:ln>
                  <a:noFill/>
                </a:ln>
                <a:solidFill>
                  <a:srgbClr val="000000"/>
                </a:solidFill>
                <a:effectLst/>
                <a:latin typeface="Source Code Pro" panose="020B0509030403020204" pitchFamily="49" charset="0"/>
              </a:rPr>
              <a:t>&gt;seata-spring-boot-starter&lt;/</a:t>
            </a:r>
            <a:r>
              <a:rPr kumimoji="0" lang="zh-CN" altLang="zh-CN" sz="1400" b="1" i="0" u="none" strike="noStrike" cap="none" normalizeH="0" baseline="0">
                <a:ln>
                  <a:noFill/>
                </a:ln>
                <a:solidFill>
                  <a:srgbClr val="000080"/>
                </a:solidFill>
                <a:effectLst/>
                <a:latin typeface="Source Code Pro" panose="020B0509030403020204" pitchFamily="49" charset="0"/>
              </a:rPr>
              <a:t>artifactId</a:t>
            </a:r>
            <a:r>
              <a:rPr kumimoji="0" lang="zh-CN" altLang="zh-CN" sz="1400" b="0" i="0" u="none" strike="noStrike" cap="none" normalizeH="0" baseline="0">
                <a:ln>
                  <a:noFill/>
                </a:ln>
                <a:solidFill>
                  <a:srgbClr val="000000"/>
                </a:solidFill>
                <a:effectLst/>
                <a:latin typeface="Source Code Pro" panose="020B0509030403020204" pitchFamily="49" charset="0"/>
              </a:rPr>
              <a:t>&gt;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&lt;</a:t>
            </a:r>
            <a:r>
              <a:rPr kumimoji="0" lang="zh-CN" altLang="zh-CN" sz="1400" b="1" i="0" u="none" strike="noStrike" cap="none" normalizeH="0" baseline="0">
                <a:ln>
                  <a:noFill/>
                </a:ln>
                <a:solidFill>
                  <a:srgbClr val="000080"/>
                </a:solidFill>
                <a:effectLst/>
                <a:latin typeface="Source Code Pro" panose="020B0509030403020204" pitchFamily="49" charset="0"/>
              </a:rPr>
              <a:t>groupId</a:t>
            </a:r>
            <a:r>
              <a:rPr kumimoji="0" lang="zh-CN" altLang="zh-CN" sz="1400" b="0" i="0" u="none" strike="noStrike" cap="none" normalizeH="0" baseline="0">
                <a:ln>
                  <a:noFill/>
                </a:ln>
                <a:solidFill>
                  <a:srgbClr val="000000"/>
                </a:solidFill>
                <a:effectLst/>
                <a:latin typeface="Source Code Pro" panose="020B0509030403020204" pitchFamily="49" charset="0"/>
              </a:rPr>
              <a:t>&gt;io.seata&lt;/</a:t>
            </a:r>
            <a:r>
              <a:rPr kumimoji="0" lang="zh-CN" altLang="zh-CN" sz="1400" b="1" i="0" u="none" strike="noStrike" cap="none" normalizeH="0" baseline="0">
                <a:ln>
                  <a:noFill/>
                </a:ln>
                <a:solidFill>
                  <a:srgbClr val="000080"/>
                </a:solidFill>
                <a:effectLst/>
                <a:latin typeface="Source Code Pro" panose="020B0509030403020204" pitchFamily="49" charset="0"/>
              </a:rPr>
              <a:t>groupId</a:t>
            </a:r>
            <a:r>
              <a:rPr kumimoji="0" lang="zh-CN" altLang="zh-CN" sz="1400" b="0" i="0" u="none" strike="noStrike" cap="none" normalizeH="0" baseline="0">
                <a:ln>
                  <a:noFill/>
                </a:ln>
                <a:solidFill>
                  <a:srgbClr val="000000"/>
                </a:solidFill>
                <a:effectLst/>
                <a:latin typeface="Source Code Pro" panose="020B0509030403020204" pitchFamily="49" charset="0"/>
              </a:rPr>
              <a:t>&gt;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&lt;/</a:t>
            </a:r>
            <a:r>
              <a:rPr kumimoji="0" lang="zh-CN" altLang="zh-CN" sz="1400" b="1" i="0" u="none" strike="noStrike" cap="none" normalizeH="0" baseline="0">
                <a:ln>
                  <a:noFill/>
                </a:ln>
                <a:solidFill>
                  <a:srgbClr val="000080"/>
                </a:solidFill>
                <a:effectLst/>
                <a:latin typeface="Source Code Pro" panose="020B0509030403020204" pitchFamily="49" charset="0"/>
              </a:rPr>
              <a:t>exclusion</a:t>
            </a:r>
            <a:r>
              <a:rPr kumimoji="0" lang="zh-CN" altLang="zh-CN" sz="1400" b="0" i="0" u="none" strike="noStrike" cap="none" normalizeH="0" baseline="0">
                <a:ln>
                  <a:noFill/>
                </a:ln>
                <a:solidFill>
                  <a:srgbClr val="000000"/>
                </a:solidFill>
                <a:effectLst/>
                <a:latin typeface="Source Code Pro" panose="020B0509030403020204" pitchFamily="49" charset="0"/>
              </a:rPr>
              <a:t>&gt;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&lt;/</a:t>
            </a:r>
            <a:r>
              <a:rPr kumimoji="0" lang="zh-CN" altLang="zh-CN" sz="1400" b="1" i="0" u="none" strike="noStrike" cap="none" normalizeH="0" baseline="0">
                <a:ln>
                  <a:noFill/>
                </a:ln>
                <a:solidFill>
                  <a:srgbClr val="000080"/>
                </a:solidFill>
                <a:effectLst/>
                <a:latin typeface="Source Code Pro" panose="020B0509030403020204" pitchFamily="49" charset="0"/>
              </a:rPr>
              <a:t>exclusions</a:t>
            </a:r>
            <a:r>
              <a:rPr kumimoji="0" lang="zh-CN" altLang="zh-CN" sz="1400" b="0" i="0" u="none" strike="noStrike" cap="none" normalizeH="0" baseline="0">
                <a:ln>
                  <a:noFill/>
                </a:ln>
                <a:solidFill>
                  <a:srgbClr val="000000"/>
                </a:solidFill>
                <a:effectLst/>
                <a:latin typeface="Source Code Pro" panose="020B0509030403020204" pitchFamily="49" charset="0"/>
              </a:rPr>
              <a:t>&gt;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&lt;/</a:t>
            </a:r>
            <a:r>
              <a:rPr kumimoji="0" lang="zh-CN" altLang="zh-CN" sz="1400" b="1" i="0" u="none" strike="noStrike" cap="none" normalizeH="0" baseline="0">
                <a:ln>
                  <a:noFill/>
                </a:ln>
                <a:solidFill>
                  <a:srgbClr val="000080"/>
                </a:solidFill>
                <a:effectLst/>
                <a:latin typeface="Source Code Pro" panose="020B0509030403020204" pitchFamily="49" charset="0"/>
              </a:rPr>
              <a:t>dependency</a:t>
            </a:r>
            <a:r>
              <a:rPr kumimoji="0" lang="zh-CN" altLang="zh-CN" sz="1400" b="0" i="0" u="none" strike="noStrike" cap="none" normalizeH="0" baseline="0">
                <a:ln>
                  <a:noFill/>
                </a:ln>
                <a:solidFill>
                  <a:srgbClr val="000000"/>
                </a:solidFill>
                <a:effectLst/>
                <a:latin typeface="Source Code Pro" panose="020B0509030403020204" pitchFamily="49" charset="0"/>
              </a:rPr>
              <a:t>&gt;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1" u="none" strike="noStrike" cap="none" normalizeH="0" baseline="0">
                <a:ln>
                  <a:noFill/>
                </a:ln>
                <a:solidFill>
                  <a:srgbClr val="808080"/>
                </a:solidFill>
                <a:effectLst/>
                <a:latin typeface="Source Code Pro" panose="020B0509030403020204" pitchFamily="49" charset="0"/>
              </a:rPr>
              <a:t>&lt;!--seata starter </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采用</a:t>
            </a:r>
            <a:r>
              <a:rPr kumimoji="0" lang="zh-CN" altLang="zh-CN" sz="1400" b="0" i="1" u="none" strike="noStrike" cap="none" normalizeH="0" baseline="0">
                <a:ln>
                  <a:noFill/>
                </a:ln>
                <a:solidFill>
                  <a:srgbClr val="808080"/>
                </a:solidFill>
                <a:effectLst/>
                <a:latin typeface="Source Code Pro" panose="020B0509030403020204" pitchFamily="49" charset="0"/>
              </a:rPr>
              <a:t>1.4.2</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版本</a:t>
            </a:r>
            <a:r>
              <a:rPr kumimoji="0" lang="zh-CN" altLang="zh-CN" sz="1400" b="0" i="1" u="none" strike="noStrike" cap="none" normalizeH="0" baseline="0">
                <a:ln>
                  <a:noFill/>
                </a:ln>
                <a:solidFill>
                  <a:srgbClr val="808080"/>
                </a:solidFill>
                <a:effectLst/>
                <a:latin typeface="Source Code Pro" panose="020B0509030403020204" pitchFamily="49" charset="0"/>
              </a:rPr>
              <a:t>--&gt;</a:t>
            </a:r>
            <a:br>
              <a:rPr kumimoji="0" lang="zh-CN" altLang="zh-CN" sz="1400" b="0" i="1" u="none" strike="noStrike" cap="none" normalizeH="0" baseline="0">
                <a:ln>
                  <a:noFill/>
                </a:ln>
                <a:solidFill>
                  <a:srgbClr val="80808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&lt;</a:t>
            </a:r>
            <a:r>
              <a:rPr kumimoji="0" lang="zh-CN" altLang="zh-CN" sz="1400" b="1" i="0" u="none" strike="noStrike" cap="none" normalizeH="0" baseline="0">
                <a:ln>
                  <a:noFill/>
                </a:ln>
                <a:solidFill>
                  <a:srgbClr val="000080"/>
                </a:solidFill>
                <a:effectLst/>
                <a:latin typeface="Source Code Pro" panose="020B0509030403020204" pitchFamily="49" charset="0"/>
              </a:rPr>
              <a:t>dependency</a:t>
            </a:r>
            <a:r>
              <a:rPr kumimoji="0" lang="zh-CN" altLang="zh-CN" sz="1400" b="0" i="0" u="none" strike="noStrike" cap="none" normalizeH="0" baseline="0">
                <a:ln>
                  <a:noFill/>
                </a:ln>
                <a:solidFill>
                  <a:srgbClr val="000000"/>
                </a:solidFill>
                <a:effectLst/>
                <a:latin typeface="Source Code Pro" panose="020B0509030403020204" pitchFamily="49" charset="0"/>
              </a:rPr>
              <a:t>&gt;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&lt;</a:t>
            </a:r>
            <a:r>
              <a:rPr kumimoji="0" lang="zh-CN" altLang="zh-CN" sz="1400" b="1" i="0" u="none" strike="noStrike" cap="none" normalizeH="0" baseline="0">
                <a:ln>
                  <a:noFill/>
                </a:ln>
                <a:solidFill>
                  <a:srgbClr val="000080"/>
                </a:solidFill>
                <a:effectLst/>
                <a:latin typeface="Source Code Pro" panose="020B0509030403020204" pitchFamily="49" charset="0"/>
              </a:rPr>
              <a:t>groupId</a:t>
            </a:r>
            <a:r>
              <a:rPr kumimoji="0" lang="zh-CN" altLang="zh-CN" sz="1400" b="0" i="0" u="none" strike="noStrike" cap="none" normalizeH="0" baseline="0">
                <a:ln>
                  <a:noFill/>
                </a:ln>
                <a:solidFill>
                  <a:srgbClr val="000000"/>
                </a:solidFill>
                <a:effectLst/>
                <a:latin typeface="Source Code Pro" panose="020B0509030403020204" pitchFamily="49" charset="0"/>
              </a:rPr>
              <a:t>&gt;io.seata&lt;/</a:t>
            </a:r>
            <a:r>
              <a:rPr kumimoji="0" lang="zh-CN" altLang="zh-CN" sz="1400" b="1" i="0" u="none" strike="noStrike" cap="none" normalizeH="0" baseline="0">
                <a:ln>
                  <a:noFill/>
                </a:ln>
                <a:solidFill>
                  <a:srgbClr val="000080"/>
                </a:solidFill>
                <a:effectLst/>
                <a:latin typeface="Source Code Pro" panose="020B0509030403020204" pitchFamily="49" charset="0"/>
              </a:rPr>
              <a:t>groupId</a:t>
            </a:r>
            <a:r>
              <a:rPr kumimoji="0" lang="zh-CN" altLang="zh-CN" sz="1400" b="0" i="0" u="none" strike="noStrike" cap="none" normalizeH="0" baseline="0">
                <a:ln>
                  <a:noFill/>
                </a:ln>
                <a:solidFill>
                  <a:srgbClr val="000000"/>
                </a:solidFill>
                <a:effectLst/>
                <a:latin typeface="Source Code Pro" panose="020B0509030403020204" pitchFamily="49" charset="0"/>
              </a:rPr>
              <a:t>&gt;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&lt;</a:t>
            </a:r>
            <a:r>
              <a:rPr kumimoji="0" lang="zh-CN" altLang="zh-CN" sz="1400" b="1" i="0" u="none" strike="noStrike" cap="none" normalizeH="0" baseline="0">
                <a:ln>
                  <a:noFill/>
                </a:ln>
                <a:solidFill>
                  <a:srgbClr val="000080"/>
                </a:solidFill>
                <a:effectLst/>
                <a:latin typeface="Source Code Pro" panose="020B0509030403020204" pitchFamily="49" charset="0"/>
              </a:rPr>
              <a:t>artifactId</a:t>
            </a:r>
            <a:r>
              <a:rPr kumimoji="0" lang="zh-CN" altLang="zh-CN" sz="1400" b="0" i="0" u="none" strike="noStrike" cap="none" normalizeH="0" baseline="0">
                <a:ln>
                  <a:noFill/>
                </a:ln>
                <a:solidFill>
                  <a:srgbClr val="000000"/>
                </a:solidFill>
                <a:effectLst/>
                <a:latin typeface="Source Code Pro" panose="020B0509030403020204" pitchFamily="49" charset="0"/>
              </a:rPr>
              <a:t>&gt;seata-spring-boot-starter&lt;/</a:t>
            </a:r>
            <a:r>
              <a:rPr kumimoji="0" lang="zh-CN" altLang="zh-CN" sz="1400" b="1" i="0" u="none" strike="noStrike" cap="none" normalizeH="0" baseline="0">
                <a:ln>
                  <a:noFill/>
                </a:ln>
                <a:solidFill>
                  <a:srgbClr val="000080"/>
                </a:solidFill>
                <a:effectLst/>
                <a:latin typeface="Source Code Pro" panose="020B0509030403020204" pitchFamily="49" charset="0"/>
              </a:rPr>
              <a:t>artifactId</a:t>
            </a:r>
            <a:r>
              <a:rPr kumimoji="0" lang="zh-CN" altLang="zh-CN" sz="1400" b="0" i="0" u="none" strike="noStrike" cap="none" normalizeH="0" baseline="0">
                <a:ln>
                  <a:noFill/>
                </a:ln>
                <a:solidFill>
                  <a:srgbClr val="000000"/>
                </a:solidFill>
                <a:effectLst/>
                <a:latin typeface="Source Code Pro" panose="020B0509030403020204" pitchFamily="49" charset="0"/>
              </a:rPr>
              <a:t>&gt;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&lt;</a:t>
            </a:r>
            <a:r>
              <a:rPr kumimoji="0" lang="zh-CN" altLang="zh-CN" sz="1400" b="1" i="0" u="none" strike="noStrike" cap="none" normalizeH="0" baseline="0">
                <a:ln>
                  <a:noFill/>
                </a:ln>
                <a:solidFill>
                  <a:srgbClr val="000080"/>
                </a:solidFill>
                <a:effectLst/>
                <a:latin typeface="Source Code Pro" panose="020B0509030403020204" pitchFamily="49" charset="0"/>
              </a:rPr>
              <a:t>version</a:t>
            </a:r>
            <a:r>
              <a:rPr kumimoji="0" lang="zh-CN" altLang="zh-CN" sz="1400" b="0" i="0" u="none" strike="noStrike" cap="none" normalizeH="0" baseline="0">
                <a:ln>
                  <a:noFill/>
                </a:ln>
                <a:solidFill>
                  <a:srgbClr val="000000"/>
                </a:solidFill>
                <a:effectLst/>
                <a:latin typeface="Source Code Pro" panose="020B0509030403020204" pitchFamily="49" charset="0"/>
              </a:rPr>
              <a:t>&gt;${seata.version}&lt;/</a:t>
            </a:r>
            <a:r>
              <a:rPr kumimoji="0" lang="zh-CN" altLang="zh-CN" sz="1400" b="1" i="0" u="none" strike="noStrike" cap="none" normalizeH="0" baseline="0">
                <a:ln>
                  <a:noFill/>
                </a:ln>
                <a:solidFill>
                  <a:srgbClr val="000080"/>
                </a:solidFill>
                <a:effectLst/>
                <a:latin typeface="Source Code Pro" panose="020B0509030403020204" pitchFamily="49" charset="0"/>
              </a:rPr>
              <a:t>version</a:t>
            </a:r>
            <a:r>
              <a:rPr kumimoji="0" lang="zh-CN" altLang="zh-CN" sz="1400" b="0" i="0" u="none" strike="noStrike" cap="none" normalizeH="0" baseline="0">
                <a:ln>
                  <a:noFill/>
                </a:ln>
                <a:solidFill>
                  <a:srgbClr val="000000"/>
                </a:solidFill>
                <a:effectLst/>
                <a:latin typeface="Source Code Pro" panose="020B0509030403020204" pitchFamily="49" charset="0"/>
              </a:rPr>
              <a:t>&gt;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&lt;/</a:t>
            </a:r>
            <a:r>
              <a:rPr kumimoji="0" lang="zh-CN" altLang="zh-CN" sz="1400" b="1" i="0" u="none" strike="noStrike" cap="none" normalizeH="0" baseline="0">
                <a:ln>
                  <a:noFill/>
                </a:ln>
                <a:solidFill>
                  <a:srgbClr val="000080"/>
                </a:solidFill>
                <a:effectLst/>
                <a:latin typeface="Source Code Pro" panose="020B0509030403020204" pitchFamily="49" charset="0"/>
              </a:rPr>
              <a:t>dependency</a:t>
            </a:r>
            <a:r>
              <a:rPr kumimoji="0" lang="zh-CN" altLang="zh-CN" sz="1400" b="0" i="0" u="none" strike="noStrike" cap="none" normalizeH="0" baseline="0">
                <a:ln>
                  <a:noFill/>
                </a:ln>
                <a:solidFill>
                  <a:srgbClr val="000000"/>
                </a:solidFill>
                <a:effectLst/>
                <a:latin typeface="Source Code Pro" panose="020B0509030403020204" pitchFamily="49" charset="0"/>
              </a:rPr>
              <a:t>&gt;</a:t>
            </a:r>
            <a:endParaRPr kumimoji="0" lang="zh-CN" altLang="zh-CN"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415288"/>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zh-CN" altLang="en-US"/>
              <a:t>微服务集成</a:t>
            </a:r>
            <a:r>
              <a:rPr lang="en-US" altLang="zh-CN"/>
              <a:t>Seata</a:t>
            </a:r>
            <a:endParaRPr lang="zh-CN" altLang="en-US"/>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p:txBody>
          <a:bodyPr/>
          <a:lstStyle/>
          <a:p>
            <a:pPr marL="342900" indent="-342900">
              <a:buFont typeface="+mj-lt"/>
              <a:buAutoNum type="arabicPeriod" startAt="2"/>
            </a:pPr>
            <a:r>
              <a:rPr lang="zh-CN" altLang="en-US"/>
              <a:t>然后，配置</a:t>
            </a:r>
            <a:r>
              <a:rPr lang="en-US" altLang="zh-CN"/>
              <a:t>application.yml</a:t>
            </a:r>
            <a:r>
              <a:rPr lang="zh-CN" altLang="en-US"/>
              <a:t>，让微服务通过注册中心找到</a:t>
            </a:r>
            <a:r>
              <a:rPr lang="en-US" altLang="zh-CN"/>
              <a:t>seata-tc-server</a:t>
            </a:r>
            <a:r>
              <a:rPr lang="zh-CN" altLang="en-US"/>
              <a:t>：</a:t>
            </a:r>
            <a:endParaRPr lang="en-US" altLang="zh-CN"/>
          </a:p>
        </p:txBody>
      </p:sp>
      <p:sp>
        <p:nvSpPr>
          <p:cNvPr id="6" name="Rectangle 1">
            <a:extLst>
              <a:ext uri="{FF2B5EF4-FFF2-40B4-BE49-F238E27FC236}">
                <a16:creationId xmlns:a16="http://schemas.microsoft.com/office/drawing/2014/main" id="{360ABEE5-96F0-4148-B537-753D2B200E42}"/>
              </a:ext>
            </a:extLst>
          </p:cNvPr>
          <p:cNvSpPr>
            <a:spLocks noChangeArrowheads="1"/>
          </p:cNvSpPr>
          <p:nvPr/>
        </p:nvSpPr>
        <p:spPr bwMode="auto">
          <a:xfrm>
            <a:off x="782320" y="2194010"/>
            <a:ext cx="7499985" cy="3700244"/>
          </a:xfrm>
          <a:prstGeom prst="rect">
            <a:avLst/>
          </a:prstGeom>
          <a:solidFill>
            <a:srgbClr val="F5FAF2"/>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zh-CN" altLang="zh-CN" sz="1400" b="1" i="0" u="none" strike="noStrike" cap="none" normalizeH="0" baseline="0">
                <a:ln>
                  <a:noFill/>
                </a:ln>
                <a:solidFill>
                  <a:srgbClr val="000080"/>
                </a:solidFill>
                <a:effectLst/>
                <a:latin typeface="Source Code Pro" panose="020B0509030403020204" pitchFamily="49" charset="0"/>
              </a:rPr>
              <a:t>seata</a:t>
            </a:r>
            <a:r>
              <a:rPr kumimoji="0" lang="zh-CN" altLang="zh-CN" sz="1400" b="0" i="0" u="none" strike="noStrike" cap="none" normalizeH="0" baseline="0">
                <a:ln>
                  <a:noFill/>
                </a:ln>
                <a:solidFill>
                  <a:srgbClr val="000000"/>
                </a:solidFill>
                <a:effectLst/>
                <a:latin typeface="Source Code Pro" panose="020B0509030403020204" pitchFamily="49" charset="0"/>
              </a:rPr>
              <a: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1" i="0" u="none" strike="noStrike" cap="none" normalizeH="0" baseline="0">
                <a:ln>
                  <a:noFill/>
                </a:ln>
                <a:solidFill>
                  <a:srgbClr val="000080"/>
                </a:solidFill>
                <a:effectLst/>
                <a:latin typeface="Source Code Pro" panose="020B0509030403020204" pitchFamily="49" charset="0"/>
              </a:rPr>
              <a:t>registry</a:t>
            </a: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0" i="1" u="none" strike="noStrike" cap="none" normalizeH="0" baseline="0">
                <a:ln>
                  <a:noFill/>
                </a:ln>
                <a:solidFill>
                  <a:srgbClr val="808080"/>
                </a:solidFill>
                <a:effectLst/>
                <a:latin typeface="Source Code Pro" panose="020B0509030403020204" pitchFamily="49" charset="0"/>
              </a:rPr>
              <a:t># TC</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服务注册中心的配置，微服务根据这些信息去注册中心获取</a:t>
            </a:r>
            <a:r>
              <a:rPr kumimoji="0" lang="zh-CN" altLang="zh-CN" sz="1400" b="0" i="1" u="none" strike="noStrike" cap="none" normalizeH="0" baseline="0">
                <a:ln>
                  <a:noFill/>
                </a:ln>
                <a:solidFill>
                  <a:srgbClr val="808080"/>
                </a:solidFill>
                <a:effectLst/>
                <a:latin typeface="Source Code Pro" panose="020B0509030403020204" pitchFamily="49" charset="0"/>
              </a:rPr>
              <a:t>tc</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服务地址</a:t>
            </a:r>
            <a:b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400" b="0" i="1" u="none" strike="noStrike" cap="none" normalizeH="0" baseline="0">
                <a:ln>
                  <a:noFill/>
                </a:ln>
                <a:solidFill>
                  <a:srgbClr val="808080"/>
                </a:solidFill>
                <a:effectLst/>
                <a:latin typeface="Source Code Pro" panose="020B0509030403020204" pitchFamily="49" charset="0"/>
              </a:rPr>
              <a:t># </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参考</a:t>
            </a:r>
            <a:r>
              <a:rPr kumimoji="0" lang="zh-CN" altLang="zh-CN" sz="1400" b="0" i="1" u="none" strike="noStrike" cap="none" normalizeH="0" baseline="0">
                <a:ln>
                  <a:noFill/>
                </a:ln>
                <a:solidFill>
                  <a:srgbClr val="808080"/>
                </a:solidFill>
                <a:effectLst/>
                <a:latin typeface="Source Code Pro" panose="020B0509030403020204" pitchFamily="49" charset="0"/>
              </a:rPr>
              <a:t>tc</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服务自己的</a:t>
            </a:r>
            <a:r>
              <a:rPr kumimoji="0" lang="zh-CN" altLang="zh-CN" sz="1400" b="0" i="1" u="none" strike="noStrike" cap="none" normalizeH="0" baseline="0">
                <a:ln>
                  <a:noFill/>
                </a:ln>
                <a:solidFill>
                  <a:srgbClr val="808080"/>
                </a:solidFill>
                <a:effectLst/>
                <a:latin typeface="Source Code Pro" panose="020B0509030403020204" pitchFamily="49" charset="0"/>
              </a:rPr>
              <a:t>registry.conf</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中的配置</a:t>
            </a:r>
            <a:r>
              <a:rPr lang="zh-CN" altLang="en-US" sz="1400" i="1">
                <a:solidFill>
                  <a:srgbClr val="808080"/>
                </a:solidFill>
                <a:latin typeface="Courier New" panose="02070309020205020404" pitchFamily="49" charset="0"/>
                <a:cs typeface="Courier New" panose="02070309020205020404" pitchFamily="49" charset="0"/>
              </a:rPr>
              <a:t>，</a:t>
            </a:r>
            <a:endParaRPr lang="en-US" altLang="zh-CN" sz="1400" i="1">
              <a:solidFill>
                <a:srgbClr val="80808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20000"/>
              </a:lnSpc>
              <a:spcBef>
                <a:spcPct val="0"/>
              </a:spcBef>
              <a:spcAft>
                <a:spcPct val="0"/>
              </a:spcAft>
              <a:buClrTx/>
              <a:buSzTx/>
              <a:buFontTx/>
              <a:buNone/>
              <a:tabLst/>
            </a:pPr>
            <a:r>
              <a:rPr lang="en-US" altLang="zh-CN" sz="1400" i="1">
                <a:solidFill>
                  <a:srgbClr val="808080"/>
                </a:solidFill>
                <a:latin typeface="Courier New" panose="02070309020205020404" pitchFamily="49" charset="0"/>
                <a:cs typeface="Courier New" panose="02070309020205020404" pitchFamily="49" charset="0"/>
              </a:rPr>
              <a:t>    # </a:t>
            </a:r>
            <a:r>
              <a:rPr lang="zh-CN" altLang="en-US" sz="1400" i="1">
                <a:solidFill>
                  <a:srgbClr val="808080"/>
                </a:solidFill>
                <a:latin typeface="Courier New" panose="02070309020205020404" pitchFamily="49" charset="0"/>
                <a:cs typeface="Courier New" panose="02070309020205020404" pitchFamily="49" charset="0"/>
              </a:rPr>
              <a:t>包括：地址、</a:t>
            </a:r>
            <a:r>
              <a:rPr lang="en-US" altLang="zh-CN" sz="1400" i="1">
                <a:solidFill>
                  <a:srgbClr val="808080"/>
                </a:solidFill>
                <a:latin typeface="Courier New" panose="02070309020205020404" pitchFamily="49" charset="0"/>
                <a:cs typeface="Courier New" panose="02070309020205020404" pitchFamily="49" charset="0"/>
              </a:rPr>
              <a:t>namespace</a:t>
            </a:r>
            <a:r>
              <a:rPr lang="zh-CN" altLang="en-US" sz="1400" i="1">
                <a:solidFill>
                  <a:srgbClr val="808080"/>
                </a:solidFill>
                <a:latin typeface="Courier New" panose="02070309020205020404" pitchFamily="49" charset="0"/>
                <a:cs typeface="Courier New" panose="02070309020205020404" pitchFamily="49" charset="0"/>
              </a:rPr>
              <a:t>、</a:t>
            </a:r>
            <a:r>
              <a:rPr lang="en-US" altLang="zh-CN" sz="1400" i="1">
                <a:solidFill>
                  <a:srgbClr val="808080"/>
                </a:solidFill>
                <a:latin typeface="Courier New" panose="02070309020205020404" pitchFamily="49" charset="0"/>
                <a:cs typeface="Courier New" panose="02070309020205020404" pitchFamily="49" charset="0"/>
              </a:rPr>
              <a:t>group</a:t>
            </a:r>
            <a:r>
              <a:rPr lang="zh-CN" altLang="en-US" sz="1400" i="1">
                <a:solidFill>
                  <a:srgbClr val="808080"/>
                </a:solidFill>
                <a:latin typeface="Courier New" panose="02070309020205020404" pitchFamily="49" charset="0"/>
                <a:cs typeface="Courier New" panose="02070309020205020404" pitchFamily="49" charset="0"/>
              </a:rPr>
              <a:t>、</a:t>
            </a:r>
            <a:r>
              <a:rPr lang="en-US" altLang="zh-CN" sz="1400" i="1">
                <a:solidFill>
                  <a:srgbClr val="808080"/>
                </a:solidFill>
                <a:latin typeface="Courier New" panose="02070309020205020404" pitchFamily="49" charset="0"/>
                <a:cs typeface="Courier New" panose="02070309020205020404" pitchFamily="49" charset="0"/>
              </a:rPr>
              <a:t>application-name</a:t>
            </a:r>
            <a:r>
              <a:rPr lang="zh-CN" altLang="en-US" sz="1400" i="1">
                <a:solidFill>
                  <a:srgbClr val="808080"/>
                </a:solidFill>
                <a:latin typeface="Courier New" panose="02070309020205020404" pitchFamily="49" charset="0"/>
                <a:cs typeface="Courier New" panose="02070309020205020404" pitchFamily="49" charset="0"/>
              </a:rPr>
              <a:t> 、</a:t>
            </a:r>
            <a:r>
              <a:rPr lang="en-US" altLang="zh-CN" sz="1400" i="1">
                <a:solidFill>
                  <a:srgbClr val="808080"/>
                </a:solidFill>
                <a:latin typeface="Courier New" panose="02070309020205020404" pitchFamily="49" charset="0"/>
                <a:cs typeface="Courier New" panose="02070309020205020404" pitchFamily="49" charset="0"/>
              </a:rPr>
              <a:t>cluster</a:t>
            </a:r>
            <a:b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400" b="1" i="0" u="none" strike="noStrike" cap="none" normalizeH="0" baseline="0">
                <a:ln>
                  <a:noFill/>
                </a:ln>
                <a:solidFill>
                  <a:srgbClr val="000080"/>
                </a:solidFill>
                <a:effectLst/>
                <a:latin typeface="Source Code Pro" panose="020B0509030403020204" pitchFamily="49" charset="0"/>
              </a:rPr>
              <a:t>type</a:t>
            </a: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0" i="1" u="none" strike="noStrike" cap="none" normalizeH="0" baseline="0">
                <a:ln>
                  <a:noFill/>
                </a:ln>
                <a:solidFill>
                  <a:srgbClr val="660E7A"/>
                </a:solidFill>
                <a:effectLst/>
                <a:latin typeface="Source Code Pro" panose="020B0509030403020204" pitchFamily="49" charset="0"/>
              </a:rPr>
              <a:t>nacos</a:t>
            </a:r>
            <a:br>
              <a:rPr kumimoji="0" lang="zh-CN" altLang="zh-CN" sz="1400" b="0" i="1" u="none" strike="noStrike" cap="none" normalizeH="0" baseline="0">
                <a:ln>
                  <a:noFill/>
                </a:ln>
                <a:solidFill>
                  <a:srgbClr val="660E7A"/>
                </a:solidFill>
                <a:effectLst/>
                <a:latin typeface="Source Code Pro" panose="020B0509030403020204" pitchFamily="49" charset="0"/>
              </a:rPr>
            </a:br>
            <a:r>
              <a:rPr kumimoji="0" lang="zh-CN" altLang="zh-CN" sz="1400" b="0" i="1" u="none" strike="noStrike" cap="none" normalizeH="0" baseline="0">
                <a:ln>
                  <a:noFill/>
                </a:ln>
                <a:solidFill>
                  <a:srgbClr val="660E7A"/>
                </a:solidFill>
                <a:effectLst/>
                <a:latin typeface="Source Code Pro" panose="020B0509030403020204" pitchFamily="49" charset="0"/>
              </a:rPr>
              <a:t>    </a:t>
            </a:r>
            <a:r>
              <a:rPr kumimoji="0" lang="zh-CN" altLang="zh-CN" sz="1400" b="1" i="0" u="none" strike="noStrike" cap="none" normalizeH="0" baseline="0">
                <a:ln>
                  <a:noFill/>
                </a:ln>
                <a:solidFill>
                  <a:srgbClr val="000080"/>
                </a:solidFill>
                <a:effectLst/>
                <a:latin typeface="Source Code Pro" panose="020B0509030403020204" pitchFamily="49" charset="0"/>
              </a:rPr>
              <a:t>nacos</a:t>
            </a: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0" i="1" u="none" strike="noStrike" cap="none" normalizeH="0" baseline="0">
                <a:ln>
                  <a:noFill/>
                </a:ln>
                <a:solidFill>
                  <a:srgbClr val="808080"/>
                </a:solidFill>
                <a:effectLst/>
                <a:latin typeface="Source Code Pro" panose="020B0509030403020204" pitchFamily="49" charset="0"/>
              </a:rPr>
              <a:t># tc</a:t>
            </a:r>
            <a:br>
              <a:rPr kumimoji="0" lang="zh-CN" altLang="zh-CN" sz="1400" b="0" i="1" u="none" strike="noStrike" cap="none" normalizeH="0" baseline="0">
                <a:ln>
                  <a:noFill/>
                </a:ln>
                <a:solidFill>
                  <a:srgbClr val="808080"/>
                </a:solidFill>
                <a:effectLst/>
                <a:latin typeface="Source Code Pro" panose="020B0509030403020204" pitchFamily="49" charset="0"/>
              </a:rPr>
            </a:br>
            <a:r>
              <a:rPr kumimoji="0" lang="zh-CN" altLang="zh-CN" sz="1400" b="0" i="1" u="none" strike="noStrike" cap="none" normalizeH="0" baseline="0">
                <a:ln>
                  <a:noFill/>
                </a:ln>
                <a:solidFill>
                  <a:srgbClr val="808080"/>
                </a:solidFill>
                <a:effectLst/>
                <a:latin typeface="Source Code Pro" panose="020B0509030403020204" pitchFamily="49" charset="0"/>
              </a:rPr>
              <a:t>      </a:t>
            </a:r>
            <a:r>
              <a:rPr kumimoji="0" lang="zh-CN" altLang="zh-CN" sz="1400" b="1" i="0" u="none" strike="noStrike" cap="none" normalizeH="0" baseline="0">
                <a:ln>
                  <a:noFill/>
                </a:ln>
                <a:solidFill>
                  <a:srgbClr val="000080"/>
                </a:solidFill>
                <a:effectLst/>
                <a:latin typeface="Source Code Pro" panose="020B0509030403020204" pitchFamily="49" charset="0"/>
              </a:rPr>
              <a:t>server-addr</a:t>
            </a:r>
            <a:r>
              <a:rPr kumimoji="0" lang="zh-CN" altLang="zh-CN" sz="1400" b="0" i="0" u="none" strike="noStrike" cap="none" normalizeH="0" baseline="0">
                <a:ln>
                  <a:noFill/>
                </a:ln>
                <a:solidFill>
                  <a:srgbClr val="000000"/>
                </a:solidFill>
                <a:effectLst/>
                <a:latin typeface="Source Code Pro" panose="020B0509030403020204" pitchFamily="49" charset="0"/>
              </a:rPr>
              <a:t>: 127.0.0.1:8848</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1" i="0" u="none" strike="noStrike" cap="none" normalizeH="0" baseline="0">
                <a:ln>
                  <a:noFill/>
                </a:ln>
                <a:solidFill>
                  <a:srgbClr val="000080"/>
                </a:solidFill>
                <a:effectLst/>
                <a:latin typeface="Source Code Pro" panose="020B0509030403020204" pitchFamily="49" charset="0"/>
              </a:rPr>
              <a:t>namespace</a:t>
            </a: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1" i="0" u="none" strike="noStrike" cap="none" normalizeH="0" baseline="0">
                <a:ln>
                  <a:noFill/>
                </a:ln>
                <a:solidFill>
                  <a:srgbClr val="008000"/>
                </a:solidFill>
                <a:effectLst/>
                <a:latin typeface="Source Code Pro" panose="020B0509030403020204" pitchFamily="49" charset="0"/>
              </a:rPr>
              <a:t>""</a:t>
            </a:r>
            <a:br>
              <a:rPr kumimoji="0" lang="zh-CN" altLang="zh-CN" sz="1400" b="1" i="0" u="none" strike="noStrike" cap="none" normalizeH="0" baseline="0">
                <a:ln>
                  <a:noFill/>
                </a:ln>
                <a:solidFill>
                  <a:srgbClr val="008000"/>
                </a:solidFill>
                <a:effectLst/>
                <a:latin typeface="Source Code Pro" panose="020B0509030403020204" pitchFamily="49" charset="0"/>
              </a:rPr>
            </a:br>
            <a:r>
              <a:rPr kumimoji="0" lang="zh-CN" altLang="zh-CN" sz="1400" b="1" i="0" u="none" strike="noStrike" cap="none" normalizeH="0" baseline="0">
                <a:ln>
                  <a:noFill/>
                </a:ln>
                <a:solidFill>
                  <a:srgbClr val="008000"/>
                </a:solidFill>
                <a:effectLst/>
                <a:latin typeface="Source Code Pro" panose="020B0509030403020204" pitchFamily="49" charset="0"/>
              </a:rPr>
              <a:t>      </a:t>
            </a:r>
            <a:r>
              <a:rPr kumimoji="0" lang="zh-CN" altLang="zh-CN" sz="1400" b="1" i="0" u="none" strike="noStrike" cap="none" normalizeH="0" baseline="0">
                <a:ln>
                  <a:noFill/>
                </a:ln>
                <a:solidFill>
                  <a:srgbClr val="000080"/>
                </a:solidFill>
                <a:effectLst/>
                <a:latin typeface="Source Code Pro" panose="020B0509030403020204" pitchFamily="49" charset="0"/>
              </a:rPr>
              <a:t>group</a:t>
            </a:r>
            <a:r>
              <a:rPr kumimoji="0" lang="zh-CN" altLang="zh-CN" sz="1400" b="0" i="0" u="none" strike="noStrike" cap="none" normalizeH="0" baseline="0">
                <a:ln>
                  <a:noFill/>
                </a:ln>
                <a:solidFill>
                  <a:srgbClr val="000000"/>
                </a:solidFill>
                <a:effectLst/>
                <a:latin typeface="Source Code Pro" panose="020B0509030403020204" pitchFamily="49" charset="0"/>
              </a:rPr>
              <a:t>: DEFAULT_GROUP</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1" i="0" u="none" strike="noStrike" cap="none" normalizeH="0" baseline="0">
                <a:ln>
                  <a:noFill/>
                </a:ln>
                <a:solidFill>
                  <a:srgbClr val="000080"/>
                </a:solidFill>
                <a:effectLst/>
                <a:latin typeface="Source Code Pro" panose="020B0509030403020204" pitchFamily="49" charset="0"/>
              </a:rPr>
              <a:t>application</a:t>
            </a:r>
            <a:r>
              <a:rPr kumimoji="0" lang="zh-CN" altLang="zh-CN" sz="1400" b="0" i="0" u="none" strike="noStrike" cap="none" normalizeH="0" baseline="0">
                <a:ln>
                  <a:noFill/>
                </a:ln>
                <a:solidFill>
                  <a:srgbClr val="000000"/>
                </a:solidFill>
                <a:effectLst/>
                <a:latin typeface="Source Code Pro" panose="020B0509030403020204" pitchFamily="49" charset="0"/>
              </a:rPr>
              <a:t>: seata-tc-server </a:t>
            </a:r>
            <a:r>
              <a:rPr kumimoji="0" lang="zh-CN" altLang="zh-CN" sz="1400" b="0" i="1" u="none" strike="noStrike" cap="none" normalizeH="0" baseline="0">
                <a:ln>
                  <a:noFill/>
                </a:ln>
                <a:solidFill>
                  <a:srgbClr val="808080"/>
                </a:solidFill>
                <a:effectLst/>
                <a:latin typeface="Source Code Pro" panose="020B0509030403020204" pitchFamily="49" charset="0"/>
              </a:rPr>
              <a:t># tc</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服务在</a:t>
            </a:r>
            <a:r>
              <a:rPr kumimoji="0" lang="zh-CN" altLang="zh-CN" sz="1400" b="0" i="1" u="none" strike="noStrike" cap="none" normalizeH="0" baseline="0">
                <a:ln>
                  <a:noFill/>
                </a:ln>
                <a:solidFill>
                  <a:srgbClr val="808080"/>
                </a:solidFill>
                <a:effectLst/>
                <a:latin typeface="Source Code Pro" panose="020B0509030403020204" pitchFamily="49" charset="0"/>
              </a:rPr>
              <a:t>nacos</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中的服务名称</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1" i="0" u="none" strike="noStrike" cap="none" normalizeH="0" baseline="0">
                <a:ln>
                  <a:noFill/>
                </a:ln>
                <a:solidFill>
                  <a:srgbClr val="000080"/>
                </a:solidFill>
                <a:effectLst/>
                <a:latin typeface="Source Code Pro" panose="020B0509030403020204" pitchFamily="49" charset="0"/>
              </a:rPr>
              <a:t>tx-service-group</a:t>
            </a:r>
            <a:r>
              <a:rPr kumimoji="0" lang="zh-CN" altLang="zh-CN" sz="1400" b="0" i="0" u="none" strike="noStrike" cap="none" normalizeH="0" baseline="0">
                <a:ln>
                  <a:noFill/>
                </a:ln>
                <a:solidFill>
                  <a:srgbClr val="000000"/>
                </a:solidFill>
                <a:effectLst/>
                <a:latin typeface="Source Code Pro" panose="020B0509030403020204" pitchFamily="49" charset="0"/>
              </a:rPr>
              <a:t>: seata-demo </a:t>
            </a:r>
            <a:r>
              <a:rPr kumimoji="0" lang="zh-CN" altLang="zh-CN" sz="1400" b="0" i="1" u="none" strike="noStrike" cap="none" normalizeH="0" baseline="0">
                <a:ln>
                  <a:noFill/>
                </a:ln>
                <a:solidFill>
                  <a:srgbClr val="808080"/>
                </a:solidFill>
                <a:effectLst/>
                <a:latin typeface="Source Code Pro" panose="020B0509030403020204" pitchFamily="49" charset="0"/>
              </a:rPr>
              <a:t># </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事务组，根据这个获取</a:t>
            </a:r>
            <a:r>
              <a:rPr kumimoji="0" lang="zh-CN" altLang="zh-CN" sz="1400" b="0" i="1" u="none" strike="noStrike" cap="none" normalizeH="0" baseline="0">
                <a:ln>
                  <a:noFill/>
                </a:ln>
                <a:solidFill>
                  <a:srgbClr val="808080"/>
                </a:solidFill>
                <a:effectLst/>
                <a:latin typeface="Source Code Pro" panose="020B0509030403020204" pitchFamily="49" charset="0"/>
              </a:rPr>
              <a:t>tc</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服务的</a:t>
            </a:r>
            <a:r>
              <a:rPr kumimoji="0" lang="zh-CN" altLang="zh-CN" sz="1400" b="0" i="1" u="none" strike="noStrike" cap="none" normalizeH="0" baseline="0">
                <a:ln>
                  <a:noFill/>
                </a:ln>
                <a:solidFill>
                  <a:srgbClr val="808080"/>
                </a:solidFill>
                <a:effectLst/>
                <a:latin typeface="Source Code Pro" panose="020B0509030403020204" pitchFamily="49" charset="0"/>
              </a:rPr>
              <a:t>cluster</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名称</a:t>
            </a:r>
            <a:b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400" b="1" i="0" u="none" strike="noStrike" cap="none" normalizeH="0" baseline="0">
                <a:ln>
                  <a:noFill/>
                </a:ln>
                <a:solidFill>
                  <a:srgbClr val="000080"/>
                </a:solidFill>
                <a:effectLst/>
                <a:latin typeface="Source Code Pro" panose="020B0509030403020204" pitchFamily="49" charset="0"/>
              </a:rPr>
              <a:t>service</a:t>
            </a:r>
            <a:r>
              <a:rPr kumimoji="0" lang="zh-CN" altLang="zh-CN" sz="1400" b="0" i="0" u="none" strike="noStrike" cap="none" normalizeH="0" baseline="0">
                <a:ln>
                  <a:noFill/>
                </a:ln>
                <a:solidFill>
                  <a:srgbClr val="000000"/>
                </a:solidFill>
                <a:effectLst/>
                <a:latin typeface="Source Code Pro" panose="020B0509030403020204" pitchFamily="49" charset="0"/>
              </a:rPr>
              <a: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1" i="0" u="none" strike="noStrike" cap="none" normalizeH="0" baseline="0">
                <a:ln>
                  <a:noFill/>
                </a:ln>
                <a:solidFill>
                  <a:srgbClr val="000080"/>
                </a:solidFill>
                <a:effectLst/>
                <a:latin typeface="Source Code Pro" panose="020B0509030403020204" pitchFamily="49" charset="0"/>
              </a:rPr>
              <a:t>vgroup-mapping</a:t>
            </a: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0" i="1" u="none" strike="noStrike" cap="none" normalizeH="0" baseline="0">
                <a:ln>
                  <a:noFill/>
                </a:ln>
                <a:solidFill>
                  <a:srgbClr val="808080"/>
                </a:solidFill>
                <a:effectLst/>
                <a:latin typeface="Source Code Pro" panose="020B0509030403020204" pitchFamily="49" charset="0"/>
              </a:rPr>
              <a:t># </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事务组与</a:t>
            </a:r>
            <a:r>
              <a:rPr kumimoji="0" lang="zh-CN" altLang="zh-CN" sz="1400" b="0" i="1" u="none" strike="noStrike" cap="none" normalizeH="0" baseline="0">
                <a:ln>
                  <a:noFill/>
                </a:ln>
                <a:solidFill>
                  <a:srgbClr val="808080"/>
                </a:solidFill>
                <a:effectLst/>
                <a:latin typeface="Source Code Pro" panose="020B0509030403020204" pitchFamily="49" charset="0"/>
              </a:rPr>
              <a:t>TC</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服务</a:t>
            </a:r>
            <a:r>
              <a:rPr kumimoji="0" lang="zh-CN" altLang="zh-CN" sz="1400" b="0" i="1" u="none" strike="noStrike" cap="none" normalizeH="0" baseline="0">
                <a:ln>
                  <a:noFill/>
                </a:ln>
                <a:solidFill>
                  <a:srgbClr val="808080"/>
                </a:solidFill>
                <a:effectLst/>
                <a:latin typeface="Source Code Pro" panose="020B0509030403020204" pitchFamily="49" charset="0"/>
              </a:rPr>
              <a:t>cluster</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的映射关系</a:t>
            </a:r>
            <a:b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400" b="1" i="0" u="none" strike="noStrike" cap="none" normalizeH="0" baseline="0">
                <a:ln>
                  <a:noFill/>
                </a:ln>
                <a:solidFill>
                  <a:srgbClr val="000080"/>
                </a:solidFill>
                <a:effectLst/>
                <a:latin typeface="Source Code Pro" panose="020B0509030403020204" pitchFamily="49" charset="0"/>
              </a:rPr>
              <a:t>seata-demo</a:t>
            </a:r>
            <a:r>
              <a:rPr kumimoji="0" lang="zh-CN" altLang="zh-CN" sz="1400" b="0" i="0" u="none" strike="noStrike" cap="none" normalizeH="0" baseline="0">
                <a:ln>
                  <a:noFill/>
                </a:ln>
                <a:solidFill>
                  <a:srgbClr val="000000"/>
                </a:solidFill>
                <a:effectLst/>
                <a:latin typeface="Source Code Pro" panose="020B0509030403020204" pitchFamily="49" charset="0"/>
              </a:rPr>
              <a:t>: SH</a:t>
            </a:r>
            <a:endParaRPr kumimoji="0" lang="zh-CN" altLang="zh-CN" sz="2000" b="0" i="0" u="none" strike="noStrike" cap="none" normalizeH="0" baseline="0">
              <a:ln>
                <a:noFill/>
              </a:ln>
              <a:solidFill>
                <a:schemeClr val="tx1"/>
              </a:solidFill>
              <a:effectLst/>
              <a:latin typeface="Arial" panose="020B0604020202020204" pitchFamily="34" charset="0"/>
            </a:endParaRPr>
          </a:p>
        </p:txBody>
      </p:sp>
      <p:sp>
        <p:nvSpPr>
          <p:cNvPr id="5" name="椭圆 4">
            <a:extLst>
              <a:ext uri="{FF2B5EF4-FFF2-40B4-BE49-F238E27FC236}">
                <a16:creationId xmlns:a16="http://schemas.microsoft.com/office/drawing/2014/main" id="{D06DEFB2-DFCF-408B-B80B-7729CAAB361A}"/>
              </a:ext>
            </a:extLst>
          </p:cNvPr>
          <p:cNvSpPr/>
          <p:nvPr/>
        </p:nvSpPr>
        <p:spPr>
          <a:xfrm>
            <a:off x="9480550" y="2093236"/>
            <a:ext cx="1478280" cy="618729"/>
          </a:xfrm>
          <a:prstGeom prst="ellipse">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1200"/>
              <a:t>namespace</a:t>
            </a:r>
            <a:endParaRPr lang="zh-CN" altLang="en-US" sz="1200"/>
          </a:p>
        </p:txBody>
      </p:sp>
      <p:sp>
        <p:nvSpPr>
          <p:cNvPr id="7" name="椭圆 6">
            <a:extLst>
              <a:ext uri="{FF2B5EF4-FFF2-40B4-BE49-F238E27FC236}">
                <a16:creationId xmlns:a16="http://schemas.microsoft.com/office/drawing/2014/main" id="{C5A81872-9AE6-43C7-98DD-FE1A2C468819}"/>
              </a:ext>
            </a:extLst>
          </p:cNvPr>
          <p:cNvSpPr/>
          <p:nvPr/>
        </p:nvSpPr>
        <p:spPr>
          <a:xfrm>
            <a:off x="9598660" y="3191270"/>
            <a:ext cx="1242060" cy="618729"/>
          </a:xfrm>
          <a:prstGeom prst="ellipse">
            <a:avLst/>
          </a:prstGeom>
          <a:solidFill>
            <a:schemeClr val="tx1">
              <a:lumMod val="65000"/>
              <a:lumOff val="35000"/>
            </a:schemeClr>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1200"/>
              <a:t>group</a:t>
            </a:r>
            <a:endParaRPr lang="zh-CN" altLang="en-US" sz="1200"/>
          </a:p>
        </p:txBody>
      </p:sp>
      <p:sp>
        <p:nvSpPr>
          <p:cNvPr id="8" name="椭圆 7">
            <a:extLst>
              <a:ext uri="{FF2B5EF4-FFF2-40B4-BE49-F238E27FC236}">
                <a16:creationId xmlns:a16="http://schemas.microsoft.com/office/drawing/2014/main" id="{6132A057-B67E-4739-B2D3-7A811A32E88B}"/>
              </a:ext>
            </a:extLst>
          </p:cNvPr>
          <p:cNvSpPr/>
          <p:nvPr/>
        </p:nvSpPr>
        <p:spPr>
          <a:xfrm>
            <a:off x="9674860" y="4244726"/>
            <a:ext cx="1089660" cy="517191"/>
          </a:xfrm>
          <a:prstGeom prst="ellipse">
            <a:avLst/>
          </a:prstGeom>
          <a:solidFill>
            <a:schemeClr val="tx1">
              <a:lumMod val="50000"/>
              <a:lumOff val="50000"/>
            </a:schemeClr>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200"/>
              <a:t>service</a:t>
            </a:r>
            <a:endParaRPr lang="zh-CN" altLang="en-US" sz="1200"/>
          </a:p>
        </p:txBody>
      </p:sp>
      <p:sp>
        <p:nvSpPr>
          <p:cNvPr id="9" name="椭圆 8">
            <a:extLst>
              <a:ext uri="{FF2B5EF4-FFF2-40B4-BE49-F238E27FC236}">
                <a16:creationId xmlns:a16="http://schemas.microsoft.com/office/drawing/2014/main" id="{0473CEB7-7DAF-492B-954C-2B3F756F6373}"/>
              </a:ext>
            </a:extLst>
          </p:cNvPr>
          <p:cNvSpPr/>
          <p:nvPr/>
        </p:nvSpPr>
        <p:spPr>
          <a:xfrm>
            <a:off x="8900160" y="5377064"/>
            <a:ext cx="961390" cy="517190"/>
          </a:xfrm>
          <a:prstGeom prst="ellipse">
            <a:avLst/>
          </a:prstGeom>
          <a:solidFill>
            <a:schemeClr val="bg1">
              <a:lumMod val="75000"/>
            </a:schemeClr>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200"/>
              <a:t>cluster</a:t>
            </a:r>
            <a:endParaRPr lang="zh-CN" altLang="en-US" sz="1200"/>
          </a:p>
        </p:txBody>
      </p:sp>
      <p:sp>
        <p:nvSpPr>
          <p:cNvPr id="10" name="椭圆 9">
            <a:extLst>
              <a:ext uri="{FF2B5EF4-FFF2-40B4-BE49-F238E27FC236}">
                <a16:creationId xmlns:a16="http://schemas.microsoft.com/office/drawing/2014/main" id="{5F8A4668-5825-4DF8-8C0C-ED17A4A568A5}"/>
              </a:ext>
            </a:extLst>
          </p:cNvPr>
          <p:cNvSpPr/>
          <p:nvPr/>
        </p:nvSpPr>
        <p:spPr>
          <a:xfrm>
            <a:off x="10577830" y="5377064"/>
            <a:ext cx="961390" cy="517190"/>
          </a:xfrm>
          <a:prstGeom prst="ellipse">
            <a:avLst/>
          </a:prstGeom>
          <a:solidFill>
            <a:schemeClr val="bg1">
              <a:lumMod val="75000"/>
            </a:schemeClr>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200"/>
              <a:t>cluster</a:t>
            </a:r>
            <a:endParaRPr lang="zh-CN" altLang="en-US" sz="1200"/>
          </a:p>
        </p:txBody>
      </p:sp>
      <p:cxnSp>
        <p:nvCxnSpPr>
          <p:cNvPr id="12" name="直接箭头连接符 11">
            <a:extLst>
              <a:ext uri="{FF2B5EF4-FFF2-40B4-BE49-F238E27FC236}">
                <a16:creationId xmlns:a16="http://schemas.microsoft.com/office/drawing/2014/main" id="{836581A2-5EA0-4EDA-8A34-D5DC002F57A7}"/>
              </a:ext>
            </a:extLst>
          </p:cNvPr>
          <p:cNvCxnSpPr>
            <a:stCxn id="5" idx="4"/>
            <a:endCxn id="7" idx="0"/>
          </p:cNvCxnSpPr>
          <p:nvPr/>
        </p:nvCxnSpPr>
        <p:spPr>
          <a:xfrm>
            <a:off x="10219690" y="2711965"/>
            <a:ext cx="0" cy="479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A5368DA5-3AA4-4D3D-8043-0256D45E3EA6}"/>
              </a:ext>
            </a:extLst>
          </p:cNvPr>
          <p:cNvCxnSpPr>
            <a:stCxn id="7" idx="4"/>
            <a:endCxn id="8" idx="0"/>
          </p:cNvCxnSpPr>
          <p:nvPr/>
        </p:nvCxnSpPr>
        <p:spPr>
          <a:xfrm>
            <a:off x="10219690" y="3809999"/>
            <a:ext cx="0" cy="4347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57E40CF2-86D2-4287-84E1-582304D19545}"/>
              </a:ext>
            </a:extLst>
          </p:cNvPr>
          <p:cNvCxnSpPr>
            <a:stCxn id="8" idx="4"/>
            <a:endCxn id="9" idx="0"/>
          </p:cNvCxnSpPr>
          <p:nvPr/>
        </p:nvCxnSpPr>
        <p:spPr>
          <a:xfrm flipH="1">
            <a:off x="9380855" y="4761917"/>
            <a:ext cx="838835" cy="6151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1B9E1122-EFAE-45C6-894D-682601D48595}"/>
              </a:ext>
            </a:extLst>
          </p:cNvPr>
          <p:cNvCxnSpPr>
            <a:stCxn id="8" idx="4"/>
            <a:endCxn id="10" idx="0"/>
          </p:cNvCxnSpPr>
          <p:nvPr/>
        </p:nvCxnSpPr>
        <p:spPr>
          <a:xfrm>
            <a:off x="10219690" y="4761917"/>
            <a:ext cx="838835" cy="6151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矩形: 圆角 18">
            <a:extLst>
              <a:ext uri="{FF2B5EF4-FFF2-40B4-BE49-F238E27FC236}">
                <a16:creationId xmlns:a16="http://schemas.microsoft.com/office/drawing/2014/main" id="{29246AC0-9509-4F34-81E0-5531D18BAD82}"/>
              </a:ext>
            </a:extLst>
          </p:cNvPr>
          <p:cNvSpPr/>
          <p:nvPr/>
        </p:nvSpPr>
        <p:spPr>
          <a:xfrm>
            <a:off x="2941320" y="4815840"/>
            <a:ext cx="1173480" cy="289560"/>
          </a:xfrm>
          <a:prstGeom prst="roundRect">
            <a:avLst/>
          </a:prstGeom>
          <a:no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80140705-FCDE-470A-BBDE-39A57BA28214}"/>
              </a:ext>
            </a:extLst>
          </p:cNvPr>
          <p:cNvSpPr/>
          <p:nvPr/>
        </p:nvSpPr>
        <p:spPr>
          <a:xfrm>
            <a:off x="1447800" y="5608320"/>
            <a:ext cx="1158240" cy="247448"/>
          </a:xfrm>
          <a:prstGeom prst="roundRect">
            <a:avLst/>
          </a:prstGeom>
          <a:no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B640FE38-3B58-4FA0-80B2-5D45009656AC}"/>
              </a:ext>
            </a:extLst>
          </p:cNvPr>
          <p:cNvSpPr/>
          <p:nvPr/>
        </p:nvSpPr>
        <p:spPr>
          <a:xfrm>
            <a:off x="2743200" y="5590209"/>
            <a:ext cx="396240" cy="246711"/>
          </a:xfrm>
          <a:prstGeom prst="roundRect">
            <a:avLst/>
          </a:prstGeom>
          <a:noFill/>
          <a:ln>
            <a:solidFill>
              <a:srgbClr val="00B05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23" name="连接符: 曲线 22">
            <a:extLst>
              <a:ext uri="{FF2B5EF4-FFF2-40B4-BE49-F238E27FC236}">
                <a16:creationId xmlns:a16="http://schemas.microsoft.com/office/drawing/2014/main" id="{6198CBA7-F68C-4F7A-A9DF-4B90BB947EFF}"/>
              </a:ext>
            </a:extLst>
          </p:cNvPr>
          <p:cNvCxnSpPr>
            <a:stCxn id="19" idx="1"/>
            <a:endCxn id="20" idx="1"/>
          </p:cNvCxnSpPr>
          <p:nvPr/>
        </p:nvCxnSpPr>
        <p:spPr>
          <a:xfrm rot="10800000" flipV="1">
            <a:off x="1447800" y="4960620"/>
            <a:ext cx="1493520" cy="771424"/>
          </a:xfrm>
          <a:prstGeom prst="curvedConnector3">
            <a:avLst>
              <a:gd name="adj1" fmla="val 115306"/>
            </a:avLst>
          </a:prstGeom>
          <a:ln w="1270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25" name="连接符: 曲线 24">
            <a:extLst>
              <a:ext uri="{FF2B5EF4-FFF2-40B4-BE49-F238E27FC236}">
                <a16:creationId xmlns:a16="http://schemas.microsoft.com/office/drawing/2014/main" id="{7CBDC7A4-7422-4AE3-B840-D4D99F9A8E15}"/>
              </a:ext>
            </a:extLst>
          </p:cNvPr>
          <p:cNvCxnSpPr>
            <a:stCxn id="20" idx="2"/>
            <a:endCxn id="21" idx="2"/>
          </p:cNvCxnSpPr>
          <p:nvPr/>
        </p:nvCxnSpPr>
        <p:spPr>
          <a:xfrm rot="5400000" flipH="1" flipV="1">
            <a:off x="2474696" y="5389144"/>
            <a:ext cx="18848" cy="914400"/>
          </a:xfrm>
          <a:prstGeom prst="curvedConnector3">
            <a:avLst>
              <a:gd name="adj1" fmla="val -1212861"/>
            </a:avLst>
          </a:prstGeom>
          <a:ln w="1270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27" name="直接箭头连接符 26">
            <a:extLst>
              <a:ext uri="{FF2B5EF4-FFF2-40B4-BE49-F238E27FC236}">
                <a16:creationId xmlns:a16="http://schemas.microsoft.com/office/drawing/2014/main" id="{7E23465D-C0CE-416E-BA2E-F03B86DC2229}"/>
              </a:ext>
            </a:extLst>
          </p:cNvPr>
          <p:cNvCxnSpPr>
            <a:cxnSpLocks/>
            <a:stCxn id="7" idx="2"/>
          </p:cNvCxnSpPr>
          <p:nvPr/>
        </p:nvCxnSpPr>
        <p:spPr>
          <a:xfrm flipH="1">
            <a:off x="3642360" y="3500635"/>
            <a:ext cx="5956300" cy="879170"/>
          </a:xfrm>
          <a:prstGeom prst="straightConnector1">
            <a:avLst/>
          </a:prstGeom>
          <a:ln>
            <a:solidFill>
              <a:srgbClr val="00B05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432F216C-93B7-4D43-BCC1-E2B23ED08ADE}"/>
              </a:ext>
            </a:extLst>
          </p:cNvPr>
          <p:cNvCxnSpPr>
            <a:cxnSpLocks/>
            <a:stCxn id="8" idx="2"/>
          </p:cNvCxnSpPr>
          <p:nvPr/>
        </p:nvCxnSpPr>
        <p:spPr>
          <a:xfrm flipH="1">
            <a:off x="4472940" y="4503322"/>
            <a:ext cx="5201920" cy="185848"/>
          </a:xfrm>
          <a:prstGeom prst="straightConnector1">
            <a:avLst/>
          </a:prstGeom>
          <a:ln>
            <a:solidFill>
              <a:srgbClr val="00B05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357901C1-8CA9-4B07-9848-235D796731A7}"/>
              </a:ext>
            </a:extLst>
          </p:cNvPr>
          <p:cNvCxnSpPr>
            <a:cxnSpLocks/>
            <a:stCxn id="5" idx="2"/>
          </p:cNvCxnSpPr>
          <p:nvPr/>
        </p:nvCxnSpPr>
        <p:spPr>
          <a:xfrm flipH="1">
            <a:off x="2903220" y="2402601"/>
            <a:ext cx="6577330" cy="1738651"/>
          </a:xfrm>
          <a:prstGeom prst="straightConnector1">
            <a:avLst/>
          </a:prstGeom>
          <a:ln>
            <a:solidFill>
              <a:srgbClr val="00B05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67A5D3AB-BB8B-4966-8497-E2C82277D794}"/>
              </a:ext>
            </a:extLst>
          </p:cNvPr>
          <p:cNvCxnSpPr>
            <a:cxnSpLocks/>
          </p:cNvCxnSpPr>
          <p:nvPr/>
        </p:nvCxnSpPr>
        <p:spPr>
          <a:xfrm flipH="1">
            <a:off x="3185160" y="5669920"/>
            <a:ext cx="5696268" cy="59877"/>
          </a:xfrm>
          <a:prstGeom prst="straightConnector1">
            <a:avLst/>
          </a:prstGeom>
          <a:ln>
            <a:solidFill>
              <a:srgbClr val="00B05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688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par>
                                <p:cTn id="28" presetID="22" presetClass="entr" presetSubtype="1"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up)">
                                      <p:cBhvr>
                                        <p:cTn id="30" dur="500"/>
                                        <p:tgtEl>
                                          <p:spTgt spid="18"/>
                                        </p:tgtEl>
                                      </p:cBhvr>
                                    </p:animEffect>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500"/>
                                        <p:tgtEl>
                                          <p:spTgt spid="9"/>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up)">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right)">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right)">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right)">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barn(inVertical)">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up)">
                                      <p:cBhvr>
                                        <p:cTn id="62" dur="500"/>
                                        <p:tgtEl>
                                          <p:spTgt spid="23"/>
                                        </p:tgtEl>
                                      </p:cBhvr>
                                    </p:animEffect>
                                  </p:childTnLst>
                                </p:cTn>
                              </p:par>
                            </p:childTnLst>
                          </p:cTn>
                        </p:par>
                        <p:par>
                          <p:cTn id="63" fill="hold">
                            <p:stCondLst>
                              <p:cond delay="500"/>
                            </p:stCondLst>
                            <p:childTnLst>
                              <p:par>
                                <p:cTn id="64" presetID="16" presetClass="entr" presetSubtype="21" fill="hold" grpId="0"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barn(inVertical)">
                                      <p:cBhvr>
                                        <p:cTn id="66" dur="5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wipe(left)">
                                      <p:cBhvr>
                                        <p:cTn id="71" dur="500"/>
                                        <p:tgtEl>
                                          <p:spTgt spid="25"/>
                                        </p:tgtEl>
                                      </p:cBhvr>
                                    </p:animEffect>
                                  </p:childTnLst>
                                </p:cTn>
                              </p:par>
                            </p:childTnLst>
                          </p:cTn>
                        </p:par>
                        <p:par>
                          <p:cTn id="72" fill="hold">
                            <p:stCondLst>
                              <p:cond delay="500"/>
                            </p:stCondLst>
                            <p:childTnLst>
                              <p:par>
                                <p:cTn id="73" presetID="16" presetClass="entr" presetSubtype="21" fill="hold" grpId="0" nodeType="after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barn(inVertical)">
                                      <p:cBhvr>
                                        <p:cTn id="75" dur="500"/>
                                        <p:tgtEl>
                                          <p:spTgt spid="2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2" fill="hold" nodeType="click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wipe(right)">
                                      <p:cBhvr>
                                        <p:cTn id="8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9" grpId="0" animBg="1"/>
      <p:bldP spid="20" grpId="0" animBg="1"/>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9FC4287-6A90-4C13-A6EA-06886855933D}"/>
              </a:ext>
            </a:extLst>
          </p:cNvPr>
          <p:cNvSpPr>
            <a:spLocks noGrp="1"/>
          </p:cNvSpPr>
          <p:nvPr>
            <p:ph type="body" sz="quarter" idx="10"/>
          </p:nvPr>
        </p:nvSpPr>
        <p:spPr/>
        <p:txBody>
          <a:bodyPr/>
          <a:lstStyle/>
          <a:p>
            <a:pPr marL="0" indent="0">
              <a:buNone/>
            </a:pPr>
            <a:r>
              <a:rPr lang="en-US" altLang="zh-CN"/>
              <a:t>nacos</a:t>
            </a:r>
            <a:r>
              <a:rPr lang="zh-CN" altLang="en-US"/>
              <a:t>服务名称组成包括？</a:t>
            </a:r>
            <a:endParaRPr lang="en-US" altLang="zh-CN"/>
          </a:p>
          <a:p>
            <a:pPr marL="285750" indent="-285750">
              <a:buFont typeface="Arial" panose="020B0604020202020204" pitchFamily="34" charset="0"/>
              <a:buChar char="•"/>
            </a:pPr>
            <a:r>
              <a:rPr lang="en-US" altLang="zh-CN" sz="1600"/>
              <a:t>namespace + group + serviceName + cluster</a:t>
            </a:r>
          </a:p>
          <a:p>
            <a:pPr marL="0" indent="0">
              <a:buNone/>
            </a:pPr>
            <a:r>
              <a:rPr lang="en-US" altLang="zh-CN"/>
              <a:t>seata</a:t>
            </a:r>
            <a:r>
              <a:rPr lang="zh-CN" altLang="en-US"/>
              <a:t>客户端获取</a:t>
            </a:r>
            <a:r>
              <a:rPr lang="en-US" altLang="zh-CN"/>
              <a:t>tc</a:t>
            </a:r>
            <a:r>
              <a:rPr lang="zh-CN" altLang="en-US"/>
              <a:t>的</a:t>
            </a:r>
            <a:r>
              <a:rPr lang="en-US" altLang="zh-CN"/>
              <a:t>cluster</a:t>
            </a:r>
            <a:r>
              <a:rPr lang="zh-CN" altLang="en-US"/>
              <a:t>名称方式？</a:t>
            </a:r>
            <a:endParaRPr lang="en-US" altLang="zh-CN"/>
          </a:p>
          <a:p>
            <a:pPr marL="285750" indent="-285750">
              <a:buFont typeface="Arial" panose="020B0604020202020204" pitchFamily="34" charset="0"/>
              <a:buChar char="•"/>
            </a:pPr>
            <a:r>
              <a:rPr lang="zh-CN" altLang="en-US" sz="1600"/>
              <a:t>以</a:t>
            </a:r>
            <a:r>
              <a:rPr lang="en-US" altLang="zh-CN" sz="1600"/>
              <a:t>tx-group-service</a:t>
            </a:r>
            <a:r>
              <a:rPr lang="zh-CN" altLang="en-US" sz="1600"/>
              <a:t>的值为</a:t>
            </a:r>
            <a:r>
              <a:rPr lang="en-US" altLang="zh-CN" sz="1600"/>
              <a:t>key</a:t>
            </a:r>
            <a:r>
              <a:rPr lang="zh-CN" altLang="en-US" sz="1600"/>
              <a:t>到</a:t>
            </a:r>
            <a:r>
              <a:rPr lang="en-US" altLang="zh-CN" sz="1600"/>
              <a:t>vgroupMapping</a:t>
            </a:r>
            <a:r>
              <a:rPr lang="zh-CN" altLang="en-US" sz="1600"/>
              <a:t>中查找</a:t>
            </a:r>
          </a:p>
        </p:txBody>
      </p:sp>
    </p:spTree>
    <p:extLst>
      <p:ext uri="{BB962C8B-B14F-4D97-AF65-F5344CB8AC3E}">
        <p14:creationId xmlns:p14="http://schemas.microsoft.com/office/powerpoint/2010/main" val="26065539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87CE7-28A0-4807-BBC9-62D4A16B1532}"/>
              </a:ext>
            </a:extLst>
          </p:cNvPr>
          <p:cNvSpPr>
            <a:spLocks noGrp="1"/>
          </p:cNvSpPr>
          <p:nvPr>
            <p:ph type="ctrTitle"/>
          </p:nvPr>
        </p:nvSpPr>
        <p:spPr/>
        <p:txBody>
          <a:bodyPr>
            <a:normAutofit fontScale="90000"/>
          </a:bodyPr>
          <a:lstStyle/>
          <a:p>
            <a:r>
              <a:rPr lang="zh-CN" altLang="en-US"/>
              <a:t>动手实践</a:t>
            </a:r>
          </a:p>
        </p:txBody>
      </p:sp>
      <p:sp>
        <p:nvSpPr>
          <p:cNvPr id="3" name="文本占位符 2">
            <a:extLst>
              <a:ext uri="{FF2B5EF4-FFF2-40B4-BE49-F238E27FC236}">
                <a16:creationId xmlns:a16="http://schemas.microsoft.com/office/drawing/2014/main" id="{4FEC1B0F-B64E-406C-8AB7-9566CF3B9730}"/>
              </a:ext>
            </a:extLst>
          </p:cNvPr>
          <p:cNvSpPr>
            <a:spLocks noGrp="1"/>
          </p:cNvSpPr>
          <p:nvPr>
            <p:ph type="body" idx="10"/>
          </p:nvPr>
        </p:nvSpPr>
        <p:spPr/>
        <p:txBody>
          <a:bodyPr/>
          <a:lstStyle/>
          <a:p>
            <a:r>
              <a:rPr lang="en-US" altLang="zh-CN"/>
              <a:t>XA</a:t>
            </a:r>
            <a:r>
              <a:rPr lang="zh-CN" altLang="en-US"/>
              <a:t>模式</a:t>
            </a:r>
            <a:endParaRPr lang="en-US" altLang="zh-CN"/>
          </a:p>
          <a:p>
            <a:r>
              <a:rPr lang="en-US" altLang="zh-CN"/>
              <a:t>AT</a:t>
            </a:r>
            <a:r>
              <a:rPr lang="zh-CN" altLang="en-US"/>
              <a:t>模式</a:t>
            </a:r>
            <a:endParaRPr lang="en-US" altLang="zh-CN"/>
          </a:p>
          <a:p>
            <a:r>
              <a:rPr lang="en-US" altLang="zh-CN"/>
              <a:t>TCC</a:t>
            </a:r>
            <a:r>
              <a:rPr lang="zh-CN" altLang="en-US"/>
              <a:t>模式</a:t>
            </a:r>
            <a:endParaRPr lang="en-US" altLang="zh-CN"/>
          </a:p>
          <a:p>
            <a:r>
              <a:rPr lang="en-US" altLang="zh-CN"/>
              <a:t>SAGA</a:t>
            </a:r>
            <a:r>
              <a:rPr lang="zh-CN" altLang="en-US"/>
              <a:t>模式</a:t>
            </a:r>
          </a:p>
        </p:txBody>
      </p:sp>
      <p:sp>
        <p:nvSpPr>
          <p:cNvPr id="4" name="文本占位符 3">
            <a:extLst>
              <a:ext uri="{FF2B5EF4-FFF2-40B4-BE49-F238E27FC236}">
                <a16:creationId xmlns:a16="http://schemas.microsoft.com/office/drawing/2014/main" id="{60CAC8C4-BE69-4F89-9C8B-89DE241F3EEB}"/>
              </a:ext>
            </a:extLst>
          </p:cNvPr>
          <p:cNvSpPr>
            <a:spLocks noGrp="1"/>
          </p:cNvSpPr>
          <p:nvPr>
            <p:ph type="body" sz="quarter" idx="11"/>
          </p:nvPr>
        </p:nvSpPr>
        <p:spPr/>
        <p:txBody>
          <a:bodyPr/>
          <a:lstStyle/>
          <a:p>
            <a:r>
              <a:rPr lang="en-US" altLang="zh-CN"/>
              <a:t>03</a:t>
            </a:r>
            <a:endParaRPr lang="zh-CN" altLang="en-US"/>
          </a:p>
        </p:txBody>
      </p:sp>
    </p:spTree>
    <p:extLst>
      <p:ext uri="{BB962C8B-B14F-4D97-AF65-F5344CB8AC3E}">
        <p14:creationId xmlns:p14="http://schemas.microsoft.com/office/powerpoint/2010/main" val="326570284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4A5F40-CE45-45EF-8ACA-51464FCA7A8C}"/>
              </a:ext>
            </a:extLst>
          </p:cNvPr>
          <p:cNvSpPr>
            <a:spLocks noGrp="1"/>
          </p:cNvSpPr>
          <p:nvPr>
            <p:ph type="title"/>
          </p:nvPr>
        </p:nvSpPr>
        <p:spPr/>
        <p:txBody>
          <a:bodyPr/>
          <a:lstStyle/>
          <a:p>
            <a:r>
              <a:rPr lang="zh-CN" altLang="en-US"/>
              <a:t>分布式服务案例</a:t>
            </a:r>
          </a:p>
        </p:txBody>
      </p:sp>
      <p:sp>
        <p:nvSpPr>
          <p:cNvPr id="3" name="矩形: 圆角 2">
            <a:extLst>
              <a:ext uri="{FF2B5EF4-FFF2-40B4-BE49-F238E27FC236}">
                <a16:creationId xmlns:a16="http://schemas.microsoft.com/office/drawing/2014/main" id="{A85A462F-F82D-470D-803F-154E9D54B0CC}"/>
              </a:ext>
            </a:extLst>
          </p:cNvPr>
          <p:cNvSpPr/>
          <p:nvPr/>
        </p:nvSpPr>
        <p:spPr>
          <a:xfrm>
            <a:off x="3750555" y="3355203"/>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t>订单服务</a:t>
            </a:r>
          </a:p>
        </p:txBody>
      </p:sp>
      <p:sp>
        <p:nvSpPr>
          <p:cNvPr id="25" name="矩形: 圆角 24">
            <a:extLst>
              <a:ext uri="{FF2B5EF4-FFF2-40B4-BE49-F238E27FC236}">
                <a16:creationId xmlns:a16="http://schemas.microsoft.com/office/drawing/2014/main" id="{C1A91BAF-EBA2-4082-81CF-40531F014AA8}"/>
              </a:ext>
            </a:extLst>
          </p:cNvPr>
          <p:cNvSpPr/>
          <p:nvPr/>
        </p:nvSpPr>
        <p:spPr>
          <a:xfrm>
            <a:off x="6138754" y="4237333"/>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t>账户服务</a:t>
            </a:r>
          </a:p>
        </p:txBody>
      </p:sp>
      <p:sp>
        <p:nvSpPr>
          <p:cNvPr id="26" name="矩形: 圆角 25">
            <a:extLst>
              <a:ext uri="{FF2B5EF4-FFF2-40B4-BE49-F238E27FC236}">
                <a16:creationId xmlns:a16="http://schemas.microsoft.com/office/drawing/2014/main" id="{0A8EF81B-2AE0-46B4-8775-71A3C9422707}"/>
              </a:ext>
            </a:extLst>
          </p:cNvPr>
          <p:cNvSpPr/>
          <p:nvPr/>
        </p:nvSpPr>
        <p:spPr>
          <a:xfrm>
            <a:off x="8440890" y="4237333"/>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t>库存服务</a:t>
            </a:r>
          </a:p>
        </p:txBody>
      </p:sp>
      <p:sp>
        <p:nvSpPr>
          <p:cNvPr id="27" name="圆柱体 26">
            <a:extLst>
              <a:ext uri="{FF2B5EF4-FFF2-40B4-BE49-F238E27FC236}">
                <a16:creationId xmlns:a16="http://schemas.microsoft.com/office/drawing/2014/main" id="{C886E8FF-E7B1-47EA-BDDA-F27D25E4202D}"/>
              </a:ext>
            </a:extLst>
          </p:cNvPr>
          <p:cNvSpPr/>
          <p:nvPr/>
        </p:nvSpPr>
        <p:spPr>
          <a:xfrm>
            <a:off x="3944192" y="5676343"/>
            <a:ext cx="817581" cy="796066"/>
          </a:xfrm>
          <a:prstGeom prst="can">
            <a:avLst/>
          </a:prstGeom>
          <a:solidFill>
            <a:srgbClr val="AD2A26"/>
          </a:solidFill>
          <a:ln>
            <a:solidFill>
              <a:srgbClr val="AD2A2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DB</a:t>
            </a:r>
            <a:endParaRPr lang="zh-CN" altLang="en-US" sz="1400"/>
          </a:p>
        </p:txBody>
      </p:sp>
      <p:sp>
        <p:nvSpPr>
          <p:cNvPr id="29" name="圆柱体 28">
            <a:extLst>
              <a:ext uri="{FF2B5EF4-FFF2-40B4-BE49-F238E27FC236}">
                <a16:creationId xmlns:a16="http://schemas.microsoft.com/office/drawing/2014/main" id="{986671F5-08D1-45CA-AD81-FD1E4881CD2C}"/>
              </a:ext>
            </a:extLst>
          </p:cNvPr>
          <p:cNvSpPr/>
          <p:nvPr/>
        </p:nvSpPr>
        <p:spPr>
          <a:xfrm>
            <a:off x="6332391" y="5676343"/>
            <a:ext cx="817581" cy="796066"/>
          </a:xfrm>
          <a:prstGeom prst="can">
            <a:avLst/>
          </a:prstGeom>
          <a:solidFill>
            <a:srgbClr val="AD2A26"/>
          </a:solidFill>
          <a:ln>
            <a:solidFill>
              <a:srgbClr val="AD2A2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DB</a:t>
            </a:r>
            <a:endParaRPr lang="zh-CN" altLang="en-US" sz="1400"/>
          </a:p>
        </p:txBody>
      </p:sp>
      <p:sp>
        <p:nvSpPr>
          <p:cNvPr id="30" name="圆柱体 29">
            <a:extLst>
              <a:ext uri="{FF2B5EF4-FFF2-40B4-BE49-F238E27FC236}">
                <a16:creationId xmlns:a16="http://schemas.microsoft.com/office/drawing/2014/main" id="{B2EBFB63-0E19-4892-8BBA-BD142044EC73}"/>
              </a:ext>
            </a:extLst>
          </p:cNvPr>
          <p:cNvSpPr/>
          <p:nvPr/>
        </p:nvSpPr>
        <p:spPr>
          <a:xfrm>
            <a:off x="8634527" y="5676343"/>
            <a:ext cx="817581" cy="796066"/>
          </a:xfrm>
          <a:prstGeom prst="can">
            <a:avLst/>
          </a:prstGeom>
          <a:solidFill>
            <a:srgbClr val="AD2A26"/>
          </a:solidFill>
          <a:ln>
            <a:solidFill>
              <a:srgbClr val="AD2A2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DB</a:t>
            </a:r>
            <a:endParaRPr lang="zh-CN" altLang="en-US" sz="1400"/>
          </a:p>
        </p:txBody>
      </p:sp>
      <p:cxnSp>
        <p:nvCxnSpPr>
          <p:cNvPr id="32" name="直接箭头连接符 31">
            <a:extLst>
              <a:ext uri="{FF2B5EF4-FFF2-40B4-BE49-F238E27FC236}">
                <a16:creationId xmlns:a16="http://schemas.microsoft.com/office/drawing/2014/main" id="{EA088C4C-A3B2-4D33-8AE9-01D096810742}"/>
              </a:ext>
            </a:extLst>
          </p:cNvPr>
          <p:cNvCxnSpPr>
            <a:stCxn id="3" idx="2"/>
            <a:endCxn id="27" idx="1"/>
          </p:cNvCxnSpPr>
          <p:nvPr/>
        </p:nvCxnSpPr>
        <p:spPr>
          <a:xfrm flipH="1">
            <a:off x="4352983" y="4026077"/>
            <a:ext cx="1" cy="1650266"/>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3" name="直接箭头连接符 32">
            <a:extLst>
              <a:ext uri="{FF2B5EF4-FFF2-40B4-BE49-F238E27FC236}">
                <a16:creationId xmlns:a16="http://schemas.microsoft.com/office/drawing/2014/main" id="{BC573B2D-5C69-469D-A409-7BC978ABBABB}"/>
              </a:ext>
            </a:extLst>
          </p:cNvPr>
          <p:cNvCxnSpPr>
            <a:cxnSpLocks/>
            <a:stCxn id="25" idx="2"/>
            <a:endCxn id="29" idx="1"/>
          </p:cNvCxnSpPr>
          <p:nvPr/>
        </p:nvCxnSpPr>
        <p:spPr>
          <a:xfrm flipH="1">
            <a:off x="6741182" y="4908207"/>
            <a:ext cx="1" cy="768136"/>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6" name="直接箭头连接符 35">
            <a:extLst>
              <a:ext uri="{FF2B5EF4-FFF2-40B4-BE49-F238E27FC236}">
                <a16:creationId xmlns:a16="http://schemas.microsoft.com/office/drawing/2014/main" id="{B16CE0D2-C9B0-4629-A1F2-4FCA49DECFA5}"/>
              </a:ext>
            </a:extLst>
          </p:cNvPr>
          <p:cNvCxnSpPr>
            <a:cxnSpLocks/>
            <a:stCxn id="26" idx="2"/>
            <a:endCxn id="30" idx="1"/>
          </p:cNvCxnSpPr>
          <p:nvPr/>
        </p:nvCxnSpPr>
        <p:spPr>
          <a:xfrm flipH="1">
            <a:off x="9043318" y="4908207"/>
            <a:ext cx="1" cy="768136"/>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pic>
        <p:nvPicPr>
          <p:cNvPr id="73" name="图片 72">
            <a:extLst>
              <a:ext uri="{FF2B5EF4-FFF2-40B4-BE49-F238E27FC236}">
                <a16:creationId xmlns:a16="http://schemas.microsoft.com/office/drawing/2014/main" id="{FFF0B496-8065-47E5-9184-93C8D563F059}"/>
              </a:ext>
            </a:extLst>
          </p:cNvPr>
          <p:cNvPicPr>
            <a:picLocks noChangeAspect="1"/>
          </p:cNvPicPr>
          <p:nvPr/>
        </p:nvPicPr>
        <p:blipFill>
          <a:blip r:embed="rId3"/>
          <a:stretch>
            <a:fillRect/>
          </a:stretch>
        </p:blipFill>
        <p:spPr>
          <a:xfrm>
            <a:off x="1221118" y="3182347"/>
            <a:ext cx="626730" cy="1016585"/>
          </a:xfrm>
          <a:prstGeom prst="rect">
            <a:avLst/>
          </a:prstGeom>
        </p:spPr>
      </p:pic>
      <p:cxnSp>
        <p:nvCxnSpPr>
          <p:cNvPr id="75" name="直接箭头连接符 74">
            <a:extLst>
              <a:ext uri="{FF2B5EF4-FFF2-40B4-BE49-F238E27FC236}">
                <a16:creationId xmlns:a16="http://schemas.microsoft.com/office/drawing/2014/main" id="{D1F2C721-98AA-464C-A295-A719BFF887C0}"/>
              </a:ext>
            </a:extLst>
          </p:cNvPr>
          <p:cNvCxnSpPr>
            <a:stCxn id="73" idx="3"/>
            <a:endCxn id="3" idx="1"/>
          </p:cNvCxnSpPr>
          <p:nvPr/>
        </p:nvCxnSpPr>
        <p:spPr>
          <a:xfrm>
            <a:off x="1847848" y="3690640"/>
            <a:ext cx="190270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8" name="连接符: 肘形 77">
            <a:extLst>
              <a:ext uri="{FF2B5EF4-FFF2-40B4-BE49-F238E27FC236}">
                <a16:creationId xmlns:a16="http://schemas.microsoft.com/office/drawing/2014/main" id="{DE4E40E6-8315-4FAA-811C-2B6CA46EF99A}"/>
              </a:ext>
            </a:extLst>
          </p:cNvPr>
          <p:cNvCxnSpPr>
            <a:stCxn id="3" idx="3"/>
            <a:endCxn id="25" idx="0"/>
          </p:cNvCxnSpPr>
          <p:nvPr/>
        </p:nvCxnSpPr>
        <p:spPr>
          <a:xfrm>
            <a:off x="4955412" y="3690640"/>
            <a:ext cx="1785771" cy="54669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80" name="连接符: 肘形 79">
            <a:extLst>
              <a:ext uri="{FF2B5EF4-FFF2-40B4-BE49-F238E27FC236}">
                <a16:creationId xmlns:a16="http://schemas.microsoft.com/office/drawing/2014/main" id="{62F8555C-B2BF-49E6-B91B-F70847368EC5}"/>
              </a:ext>
            </a:extLst>
          </p:cNvPr>
          <p:cNvCxnSpPr>
            <a:stCxn id="3" idx="3"/>
            <a:endCxn id="26" idx="0"/>
          </p:cNvCxnSpPr>
          <p:nvPr/>
        </p:nvCxnSpPr>
        <p:spPr>
          <a:xfrm>
            <a:off x="4955412" y="3690640"/>
            <a:ext cx="4087907" cy="54669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81" name="文本占位符 2">
            <a:extLst>
              <a:ext uri="{FF2B5EF4-FFF2-40B4-BE49-F238E27FC236}">
                <a16:creationId xmlns:a16="http://schemas.microsoft.com/office/drawing/2014/main" id="{FD70E2F1-1988-4B53-B2C3-DBF11975B3B4}"/>
              </a:ext>
            </a:extLst>
          </p:cNvPr>
          <p:cNvSpPr>
            <a:spLocks noGrp="1"/>
          </p:cNvSpPr>
          <p:nvPr>
            <p:ph type="body" sz="quarter" idx="11"/>
          </p:nvPr>
        </p:nvSpPr>
        <p:spPr>
          <a:xfrm>
            <a:off x="710880" y="1624204"/>
            <a:ext cx="10698800" cy="1605807"/>
          </a:xfrm>
        </p:spPr>
        <p:txBody>
          <a:bodyPr/>
          <a:lstStyle/>
          <a:p>
            <a:r>
              <a:rPr lang="zh-CN" altLang="en-US"/>
              <a:t>微服务下单业务，在下单时会调用订单服务，创建订单并写入数据库。然后订单服务调用账户服务和库存服务：</a:t>
            </a:r>
            <a:endParaRPr lang="en-US" altLang="zh-CN"/>
          </a:p>
          <a:p>
            <a:pPr marL="285750" indent="-285750">
              <a:buFont typeface="Arial" panose="020B0604020202020204" pitchFamily="34" charset="0"/>
              <a:buChar char="•"/>
            </a:pPr>
            <a:r>
              <a:rPr lang="zh-CN" altLang="en-US"/>
              <a:t>账户服务负责扣减用户余额</a:t>
            </a:r>
            <a:endParaRPr lang="en-US" altLang="zh-CN"/>
          </a:p>
          <a:p>
            <a:pPr marL="285750" indent="-285750">
              <a:buFont typeface="Arial" panose="020B0604020202020204" pitchFamily="34" charset="0"/>
              <a:buChar char="•"/>
            </a:pPr>
            <a:r>
              <a:rPr lang="zh-CN" altLang="en-US"/>
              <a:t>库存服务负责扣减商品库存</a:t>
            </a:r>
            <a:endParaRPr lang="en-US" altLang="zh-CN"/>
          </a:p>
        </p:txBody>
      </p:sp>
      <p:sp>
        <p:nvSpPr>
          <p:cNvPr id="4" name="文本框 3">
            <a:extLst>
              <a:ext uri="{FF2B5EF4-FFF2-40B4-BE49-F238E27FC236}">
                <a16:creationId xmlns:a16="http://schemas.microsoft.com/office/drawing/2014/main" id="{3B9B1642-6D65-4FCA-BA52-8101F69B823E}"/>
              </a:ext>
            </a:extLst>
          </p:cNvPr>
          <p:cNvSpPr txBox="1"/>
          <p:nvPr/>
        </p:nvSpPr>
        <p:spPr>
          <a:xfrm>
            <a:off x="3394203" y="4769707"/>
            <a:ext cx="1011217" cy="276999"/>
          </a:xfrm>
          <a:prstGeom prst="rect">
            <a:avLst/>
          </a:prstGeom>
          <a:noFill/>
        </p:spPr>
        <p:txBody>
          <a:bodyPr wrap="squar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1.</a:t>
            </a:r>
            <a:r>
              <a:rPr lang="zh-CN" altLang="en-US" sz="1200">
                <a:solidFill>
                  <a:schemeClr val="tx1">
                    <a:lumMod val="65000"/>
                    <a:lumOff val="35000"/>
                  </a:schemeClr>
                </a:solidFill>
                <a:latin typeface="+mn-lt"/>
                <a:ea typeface="+mn-ea"/>
              </a:rPr>
              <a:t>创建订单</a:t>
            </a:r>
            <a:endParaRPr lang="zh-CN" altLang="en-US" sz="1200" dirty="0">
              <a:solidFill>
                <a:schemeClr val="tx1">
                  <a:lumMod val="65000"/>
                  <a:lumOff val="35000"/>
                </a:schemeClr>
              </a:solidFill>
              <a:latin typeface="+mn-lt"/>
              <a:ea typeface="+mn-ea"/>
            </a:endParaRPr>
          </a:p>
        </p:txBody>
      </p:sp>
      <p:sp>
        <p:nvSpPr>
          <p:cNvPr id="21" name="文本框 20">
            <a:extLst>
              <a:ext uri="{FF2B5EF4-FFF2-40B4-BE49-F238E27FC236}">
                <a16:creationId xmlns:a16="http://schemas.microsoft.com/office/drawing/2014/main" id="{2AB67123-6807-4B7A-924C-602658A61ED1}"/>
              </a:ext>
            </a:extLst>
          </p:cNvPr>
          <p:cNvSpPr txBox="1"/>
          <p:nvPr/>
        </p:nvSpPr>
        <p:spPr>
          <a:xfrm>
            <a:off x="5740721" y="5167740"/>
            <a:ext cx="1011217" cy="276999"/>
          </a:xfrm>
          <a:prstGeom prst="rect">
            <a:avLst/>
          </a:prstGeom>
          <a:noFill/>
        </p:spPr>
        <p:txBody>
          <a:bodyPr wrap="square" rtlCol="0">
            <a:spAutoFit/>
          </a:bodyPr>
          <a:lstStyle/>
          <a:p>
            <a:pPr fontAlgn="auto">
              <a:spcBef>
                <a:spcPts val="0"/>
              </a:spcBef>
              <a:spcAft>
                <a:spcPts val="0"/>
              </a:spcAft>
            </a:pPr>
            <a:r>
              <a:rPr lang="en-US" altLang="zh-CN" sz="1200">
                <a:solidFill>
                  <a:schemeClr val="tx1">
                    <a:lumMod val="65000"/>
                    <a:lumOff val="35000"/>
                  </a:schemeClr>
                </a:solidFill>
              </a:rPr>
              <a:t>2.</a:t>
            </a:r>
            <a:r>
              <a:rPr lang="zh-CN" altLang="en-US" sz="1200">
                <a:solidFill>
                  <a:schemeClr val="tx1">
                    <a:lumMod val="65000"/>
                    <a:lumOff val="35000"/>
                  </a:schemeClr>
                </a:solidFill>
              </a:rPr>
              <a:t>扣减余额</a:t>
            </a:r>
            <a:endParaRPr lang="zh-CN" altLang="en-US" sz="1200" dirty="0">
              <a:solidFill>
                <a:schemeClr val="tx1">
                  <a:lumMod val="65000"/>
                  <a:lumOff val="35000"/>
                </a:schemeClr>
              </a:solidFill>
              <a:latin typeface="+mn-lt"/>
              <a:ea typeface="+mn-ea"/>
            </a:endParaRPr>
          </a:p>
        </p:txBody>
      </p:sp>
      <p:sp>
        <p:nvSpPr>
          <p:cNvPr id="22" name="文本框 21">
            <a:extLst>
              <a:ext uri="{FF2B5EF4-FFF2-40B4-BE49-F238E27FC236}">
                <a16:creationId xmlns:a16="http://schemas.microsoft.com/office/drawing/2014/main" id="{0A503158-DD8F-4649-A9A8-E8021F84A548}"/>
              </a:ext>
            </a:extLst>
          </p:cNvPr>
          <p:cNvSpPr txBox="1"/>
          <p:nvPr/>
        </p:nvSpPr>
        <p:spPr>
          <a:xfrm>
            <a:off x="7821230" y="5167740"/>
            <a:ext cx="1431860" cy="276999"/>
          </a:xfrm>
          <a:prstGeom prst="rect">
            <a:avLst/>
          </a:prstGeom>
          <a:noFill/>
        </p:spPr>
        <p:txBody>
          <a:bodyPr wrap="square" rtlCol="0">
            <a:spAutoFit/>
          </a:bodyPr>
          <a:lstStyle/>
          <a:p>
            <a:pPr fontAlgn="auto">
              <a:spcBef>
                <a:spcPts val="0"/>
              </a:spcBef>
              <a:spcAft>
                <a:spcPts val="0"/>
              </a:spcAft>
            </a:pPr>
            <a:r>
              <a:rPr lang="en-US" altLang="zh-CN" sz="1200">
                <a:solidFill>
                  <a:schemeClr val="tx1">
                    <a:lumMod val="65000"/>
                    <a:lumOff val="35000"/>
                  </a:schemeClr>
                </a:solidFill>
              </a:rPr>
              <a:t>3.</a:t>
            </a:r>
            <a:r>
              <a:rPr lang="zh-CN" altLang="en-US" sz="1200">
                <a:solidFill>
                  <a:schemeClr val="tx1">
                    <a:lumMod val="65000"/>
                    <a:lumOff val="35000"/>
                  </a:schemeClr>
                </a:solidFill>
              </a:rPr>
              <a:t>扣减商品库存</a:t>
            </a:r>
            <a:endParaRPr lang="zh-CN" altLang="en-US" sz="1200" dirty="0">
              <a:solidFill>
                <a:schemeClr val="tx1">
                  <a:lumMod val="65000"/>
                  <a:lumOff val="35000"/>
                </a:schemeClr>
              </a:solidFill>
              <a:latin typeface="+mn-lt"/>
              <a:ea typeface="+mn-ea"/>
            </a:endParaRPr>
          </a:p>
        </p:txBody>
      </p:sp>
    </p:spTree>
    <p:custDataLst>
      <p:tags r:id="rId1"/>
    </p:custDataLst>
    <p:extLst>
      <p:ext uri="{BB962C8B-B14F-4D97-AF65-F5344CB8AC3E}">
        <p14:creationId xmlns:p14="http://schemas.microsoft.com/office/powerpoint/2010/main" val="648295886"/>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2C2E2AB-00E2-4FD0-B096-3052C482E5D2}"/>
              </a:ext>
            </a:extLst>
          </p:cNvPr>
          <p:cNvSpPr>
            <a:spLocks noGrp="1"/>
          </p:cNvSpPr>
          <p:nvPr>
            <p:ph type="body" sz="quarter" idx="10"/>
          </p:nvPr>
        </p:nvSpPr>
        <p:spPr/>
        <p:txBody>
          <a:bodyPr/>
          <a:lstStyle/>
          <a:p>
            <a:r>
              <a:rPr lang="en-US" altLang="zh-CN">
                <a:solidFill>
                  <a:srgbClr val="AD2A26"/>
                </a:solidFill>
              </a:rPr>
              <a:t>XA</a:t>
            </a:r>
            <a:r>
              <a:rPr lang="zh-CN" altLang="en-US">
                <a:solidFill>
                  <a:srgbClr val="AD2A26"/>
                </a:solidFill>
              </a:rPr>
              <a:t>模式</a:t>
            </a:r>
            <a:endParaRPr lang="en-US" altLang="zh-CN">
              <a:solidFill>
                <a:srgbClr val="AD2A26"/>
              </a:solidFill>
            </a:endParaRPr>
          </a:p>
          <a:p>
            <a:r>
              <a:rPr lang="en-US" altLang="zh-CN"/>
              <a:t>AT</a:t>
            </a:r>
            <a:r>
              <a:rPr lang="zh-CN" altLang="en-US"/>
              <a:t>模式</a:t>
            </a:r>
            <a:endParaRPr lang="en-US" altLang="zh-CN"/>
          </a:p>
          <a:p>
            <a:r>
              <a:rPr lang="en-US" altLang="zh-CN"/>
              <a:t>TCC</a:t>
            </a:r>
            <a:r>
              <a:rPr lang="zh-CN" altLang="en-US"/>
              <a:t>模式</a:t>
            </a:r>
            <a:endParaRPr lang="en-US" altLang="zh-CN"/>
          </a:p>
          <a:p>
            <a:r>
              <a:rPr lang="en-US" altLang="zh-CN"/>
              <a:t>SAGA</a:t>
            </a:r>
            <a:r>
              <a:rPr lang="zh-CN" altLang="en-US"/>
              <a:t>模式</a:t>
            </a:r>
          </a:p>
        </p:txBody>
      </p:sp>
    </p:spTree>
    <p:extLst>
      <p:ext uri="{BB962C8B-B14F-4D97-AF65-F5344CB8AC3E}">
        <p14:creationId xmlns:p14="http://schemas.microsoft.com/office/powerpoint/2010/main" val="82434805"/>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a:extLst>
              <a:ext uri="{FF2B5EF4-FFF2-40B4-BE49-F238E27FC236}">
                <a16:creationId xmlns:a16="http://schemas.microsoft.com/office/drawing/2014/main" id="{6EB5C297-CED2-4C7C-84F2-B57B83DD08FF}"/>
              </a:ext>
            </a:extLst>
          </p:cNvPr>
          <p:cNvSpPr/>
          <p:nvPr/>
        </p:nvSpPr>
        <p:spPr>
          <a:xfrm>
            <a:off x="1334901" y="2727960"/>
            <a:ext cx="4160520" cy="3611880"/>
          </a:xfrm>
          <a:prstGeom prst="roundRect">
            <a:avLst>
              <a:gd name="adj" fmla="val 521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a:solidFill>
                  <a:srgbClr val="4C5252"/>
                </a:solidFill>
              </a:rPr>
              <a:t>第一阶段</a:t>
            </a:r>
          </a:p>
        </p:txBody>
      </p:sp>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XA</a:t>
            </a:r>
            <a:r>
              <a:rPr lang="zh-CN" altLang="en-US"/>
              <a:t>模式原理</a:t>
            </a: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4"/>
            <a:ext cx="10698800" cy="875157"/>
          </a:xfrm>
        </p:spPr>
        <p:txBody>
          <a:bodyPr/>
          <a:lstStyle/>
          <a:p>
            <a:r>
              <a:rPr lang="en-US" altLang="zh-CN" b="0" i="0">
                <a:solidFill>
                  <a:srgbClr val="24292E"/>
                </a:solidFill>
                <a:effectLst/>
                <a:latin typeface="-apple-system"/>
              </a:rPr>
              <a:t>XA </a:t>
            </a:r>
            <a:r>
              <a:rPr lang="zh-CN" altLang="en-US" b="0" i="0">
                <a:solidFill>
                  <a:srgbClr val="24292E"/>
                </a:solidFill>
                <a:effectLst/>
                <a:latin typeface="-apple-system"/>
              </a:rPr>
              <a:t>规范 是 </a:t>
            </a:r>
            <a:r>
              <a:rPr lang="en-US" altLang="zh-CN" b="0" i="0">
                <a:solidFill>
                  <a:srgbClr val="24292E"/>
                </a:solidFill>
                <a:effectLst/>
                <a:latin typeface="-apple-system"/>
              </a:rPr>
              <a:t>X/Open </a:t>
            </a:r>
            <a:r>
              <a:rPr lang="zh-CN" altLang="en-US" b="0" i="0">
                <a:solidFill>
                  <a:srgbClr val="24292E"/>
                </a:solidFill>
                <a:effectLst/>
                <a:latin typeface="-apple-system"/>
              </a:rPr>
              <a:t>组织定义的分布式事务处理（</a:t>
            </a:r>
            <a:r>
              <a:rPr lang="en-US" altLang="zh-CN" b="0" i="0">
                <a:solidFill>
                  <a:srgbClr val="24292E"/>
                </a:solidFill>
                <a:effectLst/>
                <a:latin typeface="-apple-system"/>
              </a:rPr>
              <a:t>DTP</a:t>
            </a:r>
            <a:r>
              <a:rPr lang="zh-CN" altLang="en-US" b="0" i="0">
                <a:solidFill>
                  <a:srgbClr val="24292E"/>
                </a:solidFill>
                <a:effectLst/>
                <a:latin typeface="-apple-system"/>
              </a:rPr>
              <a:t>，</a:t>
            </a:r>
            <a:r>
              <a:rPr lang="en-US" altLang="zh-CN" b="0" i="0">
                <a:solidFill>
                  <a:srgbClr val="24292E"/>
                </a:solidFill>
                <a:effectLst/>
                <a:latin typeface="-apple-system"/>
              </a:rPr>
              <a:t>Distributed Transaction Processing</a:t>
            </a:r>
            <a:r>
              <a:rPr lang="zh-CN" altLang="en-US" b="0" i="0">
                <a:solidFill>
                  <a:srgbClr val="24292E"/>
                </a:solidFill>
                <a:effectLst/>
                <a:latin typeface="-apple-system"/>
              </a:rPr>
              <a:t>）标准，</a:t>
            </a:r>
            <a:r>
              <a:rPr lang="en-US" altLang="zh-CN" b="0" i="0">
                <a:solidFill>
                  <a:srgbClr val="24292E"/>
                </a:solidFill>
                <a:effectLst/>
                <a:latin typeface="-apple-system"/>
              </a:rPr>
              <a:t>XA </a:t>
            </a:r>
            <a:r>
              <a:rPr lang="zh-CN" altLang="en-US" b="0" i="0">
                <a:solidFill>
                  <a:srgbClr val="24292E"/>
                </a:solidFill>
                <a:effectLst/>
                <a:latin typeface="-apple-system"/>
              </a:rPr>
              <a:t>规范 描述了全局的</a:t>
            </a:r>
            <a:r>
              <a:rPr lang="en-US" altLang="zh-CN" b="0" i="0">
                <a:solidFill>
                  <a:srgbClr val="24292E"/>
                </a:solidFill>
                <a:effectLst/>
                <a:latin typeface="-apple-system"/>
              </a:rPr>
              <a:t>TM</a:t>
            </a:r>
            <a:r>
              <a:rPr lang="zh-CN" altLang="en-US" b="0" i="0">
                <a:solidFill>
                  <a:srgbClr val="24292E"/>
                </a:solidFill>
                <a:effectLst/>
                <a:latin typeface="-apple-system"/>
              </a:rPr>
              <a:t>与局部的</a:t>
            </a:r>
            <a:r>
              <a:rPr lang="en-US" altLang="zh-CN" b="0" i="0">
                <a:solidFill>
                  <a:srgbClr val="24292E"/>
                </a:solidFill>
                <a:effectLst/>
                <a:latin typeface="-apple-system"/>
              </a:rPr>
              <a:t>RM</a:t>
            </a:r>
            <a:r>
              <a:rPr lang="zh-CN" altLang="en-US" b="0" i="0">
                <a:solidFill>
                  <a:srgbClr val="24292E"/>
                </a:solidFill>
                <a:effectLst/>
                <a:latin typeface="-apple-system"/>
              </a:rPr>
              <a:t>之间的接口，几乎所有主流的数据库都对 </a:t>
            </a:r>
            <a:r>
              <a:rPr lang="en-US" altLang="zh-CN" b="0" i="0">
                <a:solidFill>
                  <a:srgbClr val="24292E"/>
                </a:solidFill>
                <a:effectLst/>
                <a:latin typeface="-apple-system"/>
              </a:rPr>
              <a:t>XA </a:t>
            </a:r>
            <a:r>
              <a:rPr lang="zh-CN" altLang="en-US" b="0" i="0">
                <a:solidFill>
                  <a:srgbClr val="24292E"/>
                </a:solidFill>
                <a:effectLst/>
                <a:latin typeface="-apple-system"/>
              </a:rPr>
              <a:t>规范 提供了支持。</a:t>
            </a:r>
            <a:endParaRPr lang="zh-CN" altLang="en-US"/>
          </a:p>
        </p:txBody>
      </p:sp>
      <p:sp>
        <p:nvSpPr>
          <p:cNvPr id="21" name="矩形 20">
            <a:extLst>
              <a:ext uri="{FF2B5EF4-FFF2-40B4-BE49-F238E27FC236}">
                <a16:creationId xmlns:a16="http://schemas.microsoft.com/office/drawing/2014/main" id="{6C38FC54-3634-4579-A9A0-BD516D5271FB}"/>
              </a:ext>
            </a:extLst>
          </p:cNvPr>
          <p:cNvSpPr/>
          <p:nvPr/>
        </p:nvSpPr>
        <p:spPr>
          <a:xfrm>
            <a:off x="1624461" y="3016547"/>
            <a:ext cx="670560" cy="2468880"/>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事务协调者</a:t>
            </a:r>
          </a:p>
        </p:txBody>
      </p:sp>
      <p:sp>
        <p:nvSpPr>
          <p:cNvPr id="22" name="矩形 21">
            <a:extLst>
              <a:ext uri="{FF2B5EF4-FFF2-40B4-BE49-F238E27FC236}">
                <a16:creationId xmlns:a16="http://schemas.microsoft.com/office/drawing/2014/main" id="{9C3A4361-3373-48C7-80E9-20FC40DF30CE}"/>
              </a:ext>
            </a:extLst>
          </p:cNvPr>
          <p:cNvSpPr/>
          <p:nvPr/>
        </p:nvSpPr>
        <p:spPr>
          <a:xfrm>
            <a:off x="4715379" y="3016547"/>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sp>
        <p:nvSpPr>
          <p:cNvPr id="23" name="矩形 22">
            <a:extLst>
              <a:ext uri="{FF2B5EF4-FFF2-40B4-BE49-F238E27FC236}">
                <a16:creationId xmlns:a16="http://schemas.microsoft.com/office/drawing/2014/main" id="{5A3ED348-E3F5-4AD4-9529-710E0B402BF3}"/>
              </a:ext>
            </a:extLst>
          </p:cNvPr>
          <p:cNvSpPr/>
          <p:nvPr/>
        </p:nvSpPr>
        <p:spPr>
          <a:xfrm>
            <a:off x="4715379" y="4425079"/>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cxnSp>
        <p:nvCxnSpPr>
          <p:cNvPr id="25" name="直接箭头连接符 24">
            <a:extLst>
              <a:ext uri="{FF2B5EF4-FFF2-40B4-BE49-F238E27FC236}">
                <a16:creationId xmlns:a16="http://schemas.microsoft.com/office/drawing/2014/main" id="{FA3DB66B-D33E-4750-AE61-BD12BEB36864}"/>
              </a:ext>
            </a:extLst>
          </p:cNvPr>
          <p:cNvCxnSpPr/>
          <p:nvPr/>
        </p:nvCxnSpPr>
        <p:spPr>
          <a:xfrm>
            <a:off x="2295021" y="3429000"/>
            <a:ext cx="242035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FC3811D5-6551-4A98-AB91-82A178A263D8}"/>
              </a:ext>
            </a:extLst>
          </p:cNvPr>
          <p:cNvCxnSpPr/>
          <p:nvPr/>
        </p:nvCxnSpPr>
        <p:spPr>
          <a:xfrm>
            <a:off x="2295021" y="4846320"/>
            <a:ext cx="242035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C2B9491B-BA4C-4C31-A08C-03F8C2AA003E}"/>
              </a:ext>
            </a:extLst>
          </p:cNvPr>
          <p:cNvCxnSpPr/>
          <p:nvPr/>
        </p:nvCxnSpPr>
        <p:spPr>
          <a:xfrm>
            <a:off x="2295021" y="3672840"/>
            <a:ext cx="2420358"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20428D69-3EB3-4E55-A693-BCE40F8CB7A3}"/>
              </a:ext>
            </a:extLst>
          </p:cNvPr>
          <p:cNvCxnSpPr/>
          <p:nvPr/>
        </p:nvCxnSpPr>
        <p:spPr>
          <a:xfrm>
            <a:off x="2295021" y="5074920"/>
            <a:ext cx="2420358"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29" name="文本框 28">
            <a:extLst>
              <a:ext uri="{FF2B5EF4-FFF2-40B4-BE49-F238E27FC236}">
                <a16:creationId xmlns:a16="http://schemas.microsoft.com/office/drawing/2014/main" id="{EE8B8BD1-9E6F-4C5C-81CC-0CF7521810F3}"/>
              </a:ext>
            </a:extLst>
          </p:cNvPr>
          <p:cNvSpPr txBox="1"/>
          <p:nvPr/>
        </p:nvSpPr>
        <p:spPr>
          <a:xfrm>
            <a:off x="2679413" y="3199397"/>
            <a:ext cx="1810111"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1.1.</a:t>
            </a:r>
            <a:r>
              <a:rPr lang="zh-CN" altLang="en-US" sz="1200">
                <a:solidFill>
                  <a:schemeClr val="tx1">
                    <a:lumMod val="65000"/>
                    <a:lumOff val="35000"/>
                  </a:schemeClr>
                </a:solidFill>
                <a:latin typeface="+mn-lt"/>
                <a:ea typeface="+mn-ea"/>
              </a:rPr>
              <a:t>准备（</a:t>
            </a:r>
            <a:r>
              <a:rPr lang="en-US" altLang="zh-CN" sz="1200">
                <a:solidFill>
                  <a:schemeClr val="tx1">
                    <a:lumMod val="65000"/>
                    <a:lumOff val="35000"/>
                  </a:schemeClr>
                </a:solidFill>
                <a:latin typeface="+mn-lt"/>
                <a:ea typeface="+mn-ea"/>
              </a:rPr>
              <a:t>prepare</a:t>
            </a:r>
            <a:r>
              <a:rPr lang="zh-CN" altLang="en-US" sz="1200">
                <a:solidFill>
                  <a:schemeClr val="tx1">
                    <a:lumMod val="65000"/>
                    <a:lumOff val="35000"/>
                  </a:schemeClr>
                </a:solidFill>
                <a:latin typeface="+mn-lt"/>
                <a:ea typeface="+mn-ea"/>
              </a:rPr>
              <a:t>）</a:t>
            </a:r>
            <a:endParaRPr lang="zh-CN" altLang="en-US" sz="1200" dirty="0">
              <a:solidFill>
                <a:schemeClr val="tx1">
                  <a:lumMod val="65000"/>
                  <a:lumOff val="35000"/>
                </a:schemeClr>
              </a:solidFill>
              <a:latin typeface="+mn-lt"/>
              <a:ea typeface="+mn-ea"/>
            </a:endParaRPr>
          </a:p>
        </p:txBody>
      </p:sp>
      <p:sp>
        <p:nvSpPr>
          <p:cNvPr id="33" name="文本框 32">
            <a:extLst>
              <a:ext uri="{FF2B5EF4-FFF2-40B4-BE49-F238E27FC236}">
                <a16:creationId xmlns:a16="http://schemas.microsoft.com/office/drawing/2014/main" id="{9F091669-3DE4-46B4-A0F2-98F723198DF1}"/>
              </a:ext>
            </a:extLst>
          </p:cNvPr>
          <p:cNvSpPr txBox="1"/>
          <p:nvPr/>
        </p:nvSpPr>
        <p:spPr>
          <a:xfrm>
            <a:off x="2678172" y="4569321"/>
            <a:ext cx="1810111"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1.1.</a:t>
            </a:r>
            <a:r>
              <a:rPr lang="zh-CN" altLang="en-US" sz="1200">
                <a:solidFill>
                  <a:schemeClr val="tx1">
                    <a:lumMod val="65000"/>
                    <a:lumOff val="35000"/>
                  </a:schemeClr>
                </a:solidFill>
                <a:latin typeface="+mn-lt"/>
                <a:ea typeface="+mn-ea"/>
              </a:rPr>
              <a:t>准备（</a:t>
            </a:r>
            <a:r>
              <a:rPr lang="en-US" altLang="zh-CN" sz="1200">
                <a:solidFill>
                  <a:schemeClr val="tx1">
                    <a:lumMod val="65000"/>
                    <a:lumOff val="35000"/>
                  </a:schemeClr>
                </a:solidFill>
                <a:latin typeface="+mn-lt"/>
                <a:ea typeface="+mn-ea"/>
              </a:rPr>
              <a:t>prepare</a:t>
            </a:r>
            <a:r>
              <a:rPr lang="zh-CN" altLang="en-US" sz="1200">
                <a:solidFill>
                  <a:schemeClr val="tx1">
                    <a:lumMod val="65000"/>
                    <a:lumOff val="35000"/>
                  </a:schemeClr>
                </a:solidFill>
                <a:latin typeface="+mn-lt"/>
                <a:ea typeface="+mn-ea"/>
              </a:rPr>
              <a:t>）</a:t>
            </a:r>
            <a:endParaRPr lang="zh-CN" altLang="en-US" sz="1200" dirty="0">
              <a:solidFill>
                <a:schemeClr val="tx1">
                  <a:lumMod val="65000"/>
                  <a:lumOff val="35000"/>
                </a:schemeClr>
              </a:solidFill>
              <a:latin typeface="+mn-lt"/>
              <a:ea typeface="+mn-ea"/>
            </a:endParaRPr>
          </a:p>
        </p:txBody>
      </p:sp>
      <p:sp>
        <p:nvSpPr>
          <p:cNvPr id="34" name="文本框 33">
            <a:extLst>
              <a:ext uri="{FF2B5EF4-FFF2-40B4-BE49-F238E27FC236}">
                <a16:creationId xmlns:a16="http://schemas.microsoft.com/office/drawing/2014/main" id="{85AAE427-E84A-4C64-9B5E-766F1F8AD938}"/>
              </a:ext>
            </a:extLst>
          </p:cNvPr>
          <p:cNvSpPr txBox="1"/>
          <p:nvPr/>
        </p:nvSpPr>
        <p:spPr>
          <a:xfrm>
            <a:off x="2786093" y="3672840"/>
            <a:ext cx="1624163"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1.2.</a:t>
            </a:r>
            <a:r>
              <a:rPr lang="zh-CN" altLang="en-US" sz="1200">
                <a:solidFill>
                  <a:schemeClr val="tx1">
                    <a:lumMod val="65000"/>
                    <a:lumOff val="35000"/>
                  </a:schemeClr>
                </a:solidFill>
                <a:latin typeface="+mn-lt"/>
                <a:ea typeface="+mn-ea"/>
              </a:rPr>
              <a:t>就绪（</a:t>
            </a:r>
            <a:r>
              <a:rPr lang="en-US" altLang="zh-CN" sz="1200">
                <a:solidFill>
                  <a:schemeClr val="tx1">
                    <a:lumMod val="65000"/>
                    <a:lumOff val="35000"/>
                  </a:schemeClr>
                </a:solidFill>
                <a:latin typeface="+mn-lt"/>
                <a:ea typeface="+mn-ea"/>
              </a:rPr>
              <a:t>ready</a:t>
            </a:r>
            <a:r>
              <a:rPr lang="zh-CN" altLang="en-US" sz="1200">
                <a:solidFill>
                  <a:schemeClr val="tx1">
                    <a:lumMod val="65000"/>
                    <a:lumOff val="35000"/>
                  </a:schemeClr>
                </a:solidFill>
                <a:latin typeface="+mn-lt"/>
                <a:ea typeface="+mn-ea"/>
              </a:rPr>
              <a:t>）</a:t>
            </a:r>
            <a:endParaRPr lang="zh-CN" altLang="en-US" sz="1200" dirty="0">
              <a:solidFill>
                <a:schemeClr val="tx1">
                  <a:lumMod val="65000"/>
                  <a:lumOff val="35000"/>
                </a:schemeClr>
              </a:solidFill>
              <a:latin typeface="+mn-lt"/>
              <a:ea typeface="+mn-ea"/>
            </a:endParaRPr>
          </a:p>
        </p:txBody>
      </p:sp>
      <p:sp>
        <p:nvSpPr>
          <p:cNvPr id="35" name="文本框 34">
            <a:extLst>
              <a:ext uri="{FF2B5EF4-FFF2-40B4-BE49-F238E27FC236}">
                <a16:creationId xmlns:a16="http://schemas.microsoft.com/office/drawing/2014/main" id="{C3745134-3BBC-45BC-A5BC-335D6AAD02EE}"/>
              </a:ext>
            </a:extLst>
          </p:cNvPr>
          <p:cNvSpPr txBox="1"/>
          <p:nvPr/>
        </p:nvSpPr>
        <p:spPr>
          <a:xfrm>
            <a:off x="2771147" y="5087763"/>
            <a:ext cx="1624163"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1.2.</a:t>
            </a:r>
            <a:r>
              <a:rPr lang="zh-CN" altLang="en-US" sz="1200">
                <a:solidFill>
                  <a:schemeClr val="tx1">
                    <a:lumMod val="65000"/>
                    <a:lumOff val="35000"/>
                  </a:schemeClr>
                </a:solidFill>
                <a:latin typeface="+mn-lt"/>
                <a:ea typeface="+mn-ea"/>
              </a:rPr>
              <a:t>就绪（</a:t>
            </a:r>
            <a:r>
              <a:rPr lang="en-US" altLang="zh-CN" sz="1200">
                <a:solidFill>
                  <a:schemeClr val="tx1">
                    <a:lumMod val="65000"/>
                    <a:lumOff val="35000"/>
                  </a:schemeClr>
                </a:solidFill>
                <a:latin typeface="+mn-lt"/>
                <a:ea typeface="+mn-ea"/>
              </a:rPr>
              <a:t>ready</a:t>
            </a:r>
            <a:r>
              <a:rPr lang="zh-CN" altLang="en-US" sz="1200">
                <a:solidFill>
                  <a:schemeClr val="tx1">
                    <a:lumMod val="65000"/>
                    <a:lumOff val="35000"/>
                  </a:schemeClr>
                </a:solidFill>
                <a:latin typeface="+mn-lt"/>
                <a:ea typeface="+mn-ea"/>
              </a:rPr>
              <a:t>）</a:t>
            </a:r>
            <a:endParaRPr lang="zh-CN" altLang="en-US" sz="1200" dirty="0">
              <a:solidFill>
                <a:schemeClr val="tx1">
                  <a:lumMod val="65000"/>
                  <a:lumOff val="35000"/>
                </a:schemeClr>
              </a:solidFill>
              <a:latin typeface="+mn-lt"/>
              <a:ea typeface="+mn-ea"/>
            </a:endParaRPr>
          </a:p>
        </p:txBody>
      </p:sp>
      <p:sp>
        <p:nvSpPr>
          <p:cNvPr id="37" name="矩形: 圆角 36">
            <a:extLst>
              <a:ext uri="{FF2B5EF4-FFF2-40B4-BE49-F238E27FC236}">
                <a16:creationId xmlns:a16="http://schemas.microsoft.com/office/drawing/2014/main" id="{CBD0DC76-A7B2-4467-8D67-502111E73783}"/>
              </a:ext>
            </a:extLst>
          </p:cNvPr>
          <p:cNvSpPr/>
          <p:nvPr/>
        </p:nvSpPr>
        <p:spPr>
          <a:xfrm>
            <a:off x="6705600" y="2727960"/>
            <a:ext cx="4160520" cy="3611880"/>
          </a:xfrm>
          <a:prstGeom prst="roundRect">
            <a:avLst>
              <a:gd name="adj" fmla="val 521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a:solidFill>
                  <a:srgbClr val="4C5252"/>
                </a:solidFill>
              </a:rPr>
              <a:t>第二阶段</a:t>
            </a:r>
          </a:p>
        </p:txBody>
      </p:sp>
      <p:sp>
        <p:nvSpPr>
          <p:cNvPr id="38" name="矩形 37">
            <a:extLst>
              <a:ext uri="{FF2B5EF4-FFF2-40B4-BE49-F238E27FC236}">
                <a16:creationId xmlns:a16="http://schemas.microsoft.com/office/drawing/2014/main" id="{F50C93F7-A1BB-4ECD-ABD9-897645BF3C43}"/>
              </a:ext>
            </a:extLst>
          </p:cNvPr>
          <p:cNvSpPr/>
          <p:nvPr/>
        </p:nvSpPr>
        <p:spPr>
          <a:xfrm>
            <a:off x="6995160" y="3016547"/>
            <a:ext cx="670560" cy="2468880"/>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事务协调者</a:t>
            </a:r>
          </a:p>
        </p:txBody>
      </p:sp>
      <p:sp>
        <p:nvSpPr>
          <p:cNvPr id="39" name="矩形 38">
            <a:extLst>
              <a:ext uri="{FF2B5EF4-FFF2-40B4-BE49-F238E27FC236}">
                <a16:creationId xmlns:a16="http://schemas.microsoft.com/office/drawing/2014/main" id="{31E4ABE3-E05D-47E7-86CF-38AE30A49740}"/>
              </a:ext>
            </a:extLst>
          </p:cNvPr>
          <p:cNvSpPr/>
          <p:nvPr/>
        </p:nvSpPr>
        <p:spPr>
          <a:xfrm>
            <a:off x="10086078" y="3016547"/>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sp>
        <p:nvSpPr>
          <p:cNvPr id="40" name="矩形 39">
            <a:extLst>
              <a:ext uri="{FF2B5EF4-FFF2-40B4-BE49-F238E27FC236}">
                <a16:creationId xmlns:a16="http://schemas.microsoft.com/office/drawing/2014/main" id="{4AA2B71F-68FF-493F-A28D-F48F126D2187}"/>
              </a:ext>
            </a:extLst>
          </p:cNvPr>
          <p:cNvSpPr/>
          <p:nvPr/>
        </p:nvSpPr>
        <p:spPr>
          <a:xfrm>
            <a:off x="10086078" y="4425079"/>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cxnSp>
        <p:nvCxnSpPr>
          <p:cNvPr id="41" name="直接箭头连接符 40">
            <a:extLst>
              <a:ext uri="{FF2B5EF4-FFF2-40B4-BE49-F238E27FC236}">
                <a16:creationId xmlns:a16="http://schemas.microsoft.com/office/drawing/2014/main" id="{0183F33F-0F1D-4251-9871-BBBA2C3BA1D8}"/>
              </a:ext>
            </a:extLst>
          </p:cNvPr>
          <p:cNvCxnSpPr/>
          <p:nvPr/>
        </p:nvCxnSpPr>
        <p:spPr>
          <a:xfrm>
            <a:off x="7665720" y="3429000"/>
            <a:ext cx="242035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2" name="直接箭头连接符 41">
            <a:extLst>
              <a:ext uri="{FF2B5EF4-FFF2-40B4-BE49-F238E27FC236}">
                <a16:creationId xmlns:a16="http://schemas.microsoft.com/office/drawing/2014/main" id="{038D689E-EDD7-4598-858F-598D68155DCD}"/>
              </a:ext>
            </a:extLst>
          </p:cNvPr>
          <p:cNvCxnSpPr/>
          <p:nvPr/>
        </p:nvCxnSpPr>
        <p:spPr>
          <a:xfrm>
            <a:off x="7665720" y="4846320"/>
            <a:ext cx="242035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C500E287-E453-4BD5-8690-8E11E5985D06}"/>
              </a:ext>
            </a:extLst>
          </p:cNvPr>
          <p:cNvCxnSpPr/>
          <p:nvPr/>
        </p:nvCxnSpPr>
        <p:spPr>
          <a:xfrm>
            <a:off x="7665720" y="3672840"/>
            <a:ext cx="2420358"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887F4613-85CC-4009-AD29-6BC47B871E51}"/>
              </a:ext>
            </a:extLst>
          </p:cNvPr>
          <p:cNvCxnSpPr/>
          <p:nvPr/>
        </p:nvCxnSpPr>
        <p:spPr>
          <a:xfrm>
            <a:off x="7665720" y="5074920"/>
            <a:ext cx="2420358"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45" name="文本框 44">
            <a:extLst>
              <a:ext uri="{FF2B5EF4-FFF2-40B4-BE49-F238E27FC236}">
                <a16:creationId xmlns:a16="http://schemas.microsoft.com/office/drawing/2014/main" id="{B522F236-2BE0-4A5B-A33A-789AC56D2621}"/>
              </a:ext>
            </a:extLst>
          </p:cNvPr>
          <p:cNvSpPr txBox="1"/>
          <p:nvPr/>
        </p:nvSpPr>
        <p:spPr>
          <a:xfrm>
            <a:off x="8084093" y="3185160"/>
            <a:ext cx="1717137"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2.1.</a:t>
            </a:r>
            <a:r>
              <a:rPr lang="zh-CN" altLang="en-US" sz="1200">
                <a:solidFill>
                  <a:schemeClr val="tx1">
                    <a:lumMod val="65000"/>
                    <a:lumOff val="35000"/>
                  </a:schemeClr>
                </a:solidFill>
                <a:latin typeface="+mn-lt"/>
                <a:ea typeface="+mn-ea"/>
              </a:rPr>
              <a:t>提交（</a:t>
            </a:r>
            <a:r>
              <a:rPr lang="en-US" altLang="zh-CN" sz="1200">
                <a:solidFill>
                  <a:schemeClr val="tx1">
                    <a:lumMod val="65000"/>
                    <a:lumOff val="35000"/>
                  </a:schemeClr>
                </a:solidFill>
                <a:latin typeface="+mn-lt"/>
                <a:ea typeface="+mn-ea"/>
              </a:rPr>
              <a:t>commit</a:t>
            </a:r>
            <a:r>
              <a:rPr lang="zh-CN" altLang="en-US" sz="1200">
                <a:solidFill>
                  <a:schemeClr val="tx1">
                    <a:lumMod val="65000"/>
                    <a:lumOff val="35000"/>
                  </a:schemeClr>
                </a:solidFill>
                <a:latin typeface="+mn-lt"/>
                <a:ea typeface="+mn-ea"/>
              </a:rPr>
              <a:t>）</a:t>
            </a:r>
            <a:endParaRPr lang="zh-CN" altLang="en-US" sz="1200" dirty="0">
              <a:solidFill>
                <a:schemeClr val="tx1">
                  <a:lumMod val="65000"/>
                  <a:lumOff val="35000"/>
                </a:schemeClr>
              </a:solidFill>
              <a:latin typeface="+mn-lt"/>
              <a:ea typeface="+mn-ea"/>
            </a:endParaRPr>
          </a:p>
        </p:txBody>
      </p:sp>
      <p:sp>
        <p:nvSpPr>
          <p:cNvPr id="46" name="文本框 45">
            <a:extLst>
              <a:ext uri="{FF2B5EF4-FFF2-40B4-BE49-F238E27FC236}">
                <a16:creationId xmlns:a16="http://schemas.microsoft.com/office/drawing/2014/main" id="{BC0F619C-3C19-4D1E-838D-ECAE971AE7F1}"/>
              </a:ext>
            </a:extLst>
          </p:cNvPr>
          <p:cNvSpPr txBox="1"/>
          <p:nvPr/>
        </p:nvSpPr>
        <p:spPr>
          <a:xfrm>
            <a:off x="8048869" y="4569321"/>
            <a:ext cx="1717137"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2.1.</a:t>
            </a:r>
            <a:r>
              <a:rPr lang="zh-CN" altLang="en-US" sz="1200">
                <a:solidFill>
                  <a:schemeClr val="tx1">
                    <a:lumMod val="65000"/>
                    <a:lumOff val="35000"/>
                  </a:schemeClr>
                </a:solidFill>
                <a:latin typeface="+mn-lt"/>
                <a:ea typeface="+mn-ea"/>
              </a:rPr>
              <a:t>提交（</a:t>
            </a:r>
            <a:r>
              <a:rPr lang="en-US" altLang="zh-CN" sz="1200">
                <a:solidFill>
                  <a:schemeClr val="tx1">
                    <a:lumMod val="65000"/>
                    <a:lumOff val="35000"/>
                  </a:schemeClr>
                </a:solidFill>
                <a:latin typeface="+mn-lt"/>
                <a:ea typeface="+mn-ea"/>
              </a:rPr>
              <a:t>commit</a:t>
            </a:r>
            <a:r>
              <a:rPr lang="zh-CN" altLang="en-US" sz="1200">
                <a:solidFill>
                  <a:schemeClr val="tx1">
                    <a:lumMod val="65000"/>
                    <a:lumOff val="35000"/>
                  </a:schemeClr>
                </a:solidFill>
                <a:latin typeface="+mn-lt"/>
                <a:ea typeface="+mn-ea"/>
              </a:rPr>
              <a:t>）</a:t>
            </a:r>
            <a:endParaRPr lang="zh-CN" altLang="en-US" sz="1200" dirty="0">
              <a:solidFill>
                <a:schemeClr val="tx1">
                  <a:lumMod val="65000"/>
                  <a:lumOff val="35000"/>
                </a:schemeClr>
              </a:solidFill>
              <a:latin typeface="+mn-lt"/>
              <a:ea typeface="+mn-ea"/>
            </a:endParaRPr>
          </a:p>
        </p:txBody>
      </p:sp>
      <p:sp>
        <p:nvSpPr>
          <p:cNvPr id="47" name="文本框 46">
            <a:extLst>
              <a:ext uri="{FF2B5EF4-FFF2-40B4-BE49-F238E27FC236}">
                <a16:creationId xmlns:a16="http://schemas.microsoft.com/office/drawing/2014/main" id="{D1EB5975-93CA-4541-A2F8-C3EA46091594}"/>
              </a:ext>
            </a:extLst>
          </p:cNvPr>
          <p:cNvSpPr txBox="1"/>
          <p:nvPr/>
        </p:nvSpPr>
        <p:spPr>
          <a:xfrm>
            <a:off x="7939938" y="3672840"/>
            <a:ext cx="2053767"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2.2.</a:t>
            </a:r>
            <a:r>
              <a:rPr lang="zh-CN" altLang="en-US" sz="1200">
                <a:solidFill>
                  <a:schemeClr val="tx1">
                    <a:lumMod val="65000"/>
                    <a:lumOff val="35000"/>
                  </a:schemeClr>
                </a:solidFill>
                <a:latin typeface="+mn-lt"/>
                <a:ea typeface="+mn-ea"/>
              </a:rPr>
              <a:t>已提交（</a:t>
            </a:r>
            <a:r>
              <a:rPr lang="en-US" altLang="zh-CN" sz="1200">
                <a:solidFill>
                  <a:schemeClr val="tx1">
                    <a:lumMod val="65000"/>
                    <a:lumOff val="35000"/>
                  </a:schemeClr>
                </a:solidFill>
                <a:latin typeface="+mn-lt"/>
                <a:ea typeface="+mn-ea"/>
              </a:rPr>
              <a:t>commited</a:t>
            </a:r>
            <a:r>
              <a:rPr lang="zh-CN" altLang="en-US" sz="1200">
                <a:solidFill>
                  <a:schemeClr val="tx1">
                    <a:lumMod val="65000"/>
                    <a:lumOff val="35000"/>
                  </a:schemeClr>
                </a:solidFill>
                <a:latin typeface="+mn-lt"/>
                <a:ea typeface="+mn-ea"/>
              </a:rPr>
              <a:t>）</a:t>
            </a:r>
            <a:endParaRPr lang="zh-CN" altLang="en-US" sz="1200" dirty="0">
              <a:solidFill>
                <a:schemeClr val="tx1">
                  <a:lumMod val="65000"/>
                  <a:lumOff val="35000"/>
                </a:schemeClr>
              </a:solidFill>
              <a:latin typeface="+mn-lt"/>
              <a:ea typeface="+mn-ea"/>
            </a:endParaRPr>
          </a:p>
        </p:txBody>
      </p:sp>
      <p:sp>
        <p:nvSpPr>
          <p:cNvPr id="48" name="文本框 47">
            <a:extLst>
              <a:ext uri="{FF2B5EF4-FFF2-40B4-BE49-F238E27FC236}">
                <a16:creationId xmlns:a16="http://schemas.microsoft.com/office/drawing/2014/main" id="{C3A55A4D-1080-471E-896C-249A6EABCB9B}"/>
              </a:ext>
            </a:extLst>
          </p:cNvPr>
          <p:cNvSpPr txBox="1"/>
          <p:nvPr/>
        </p:nvSpPr>
        <p:spPr>
          <a:xfrm>
            <a:off x="7915779" y="5074920"/>
            <a:ext cx="2053767"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2.2.</a:t>
            </a:r>
            <a:r>
              <a:rPr lang="zh-CN" altLang="en-US" sz="1200">
                <a:solidFill>
                  <a:schemeClr val="tx1">
                    <a:lumMod val="65000"/>
                    <a:lumOff val="35000"/>
                  </a:schemeClr>
                </a:solidFill>
                <a:latin typeface="+mn-lt"/>
                <a:ea typeface="+mn-ea"/>
              </a:rPr>
              <a:t>已提交（</a:t>
            </a:r>
            <a:r>
              <a:rPr lang="en-US" altLang="zh-CN" sz="1200">
                <a:solidFill>
                  <a:schemeClr val="tx1">
                    <a:lumMod val="65000"/>
                    <a:lumOff val="35000"/>
                  </a:schemeClr>
                </a:solidFill>
                <a:latin typeface="+mn-lt"/>
                <a:ea typeface="+mn-ea"/>
              </a:rPr>
              <a:t>commited</a:t>
            </a:r>
            <a:r>
              <a:rPr lang="zh-CN" altLang="en-US" sz="1200">
                <a:solidFill>
                  <a:schemeClr val="tx1">
                    <a:lumMod val="65000"/>
                    <a:lumOff val="35000"/>
                  </a:schemeClr>
                </a:solidFill>
                <a:latin typeface="+mn-lt"/>
                <a:ea typeface="+mn-ea"/>
              </a:rPr>
              <a:t>）</a:t>
            </a:r>
            <a:endParaRPr lang="zh-CN" altLang="en-US" sz="1200"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10868948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left)">
                                      <p:cBhvr>
                                        <p:cTn id="14" dur="500"/>
                                        <p:tgtEl>
                                          <p:spTgt spid="26"/>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right)">
                                      <p:cBhvr>
                                        <p:cTn id="22" dur="500"/>
                                        <p:tgtEl>
                                          <p:spTgt spid="27"/>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right)">
                                      <p:cBhvr>
                                        <p:cTn id="25" dur="500"/>
                                        <p:tgtEl>
                                          <p:spTgt spid="34"/>
                                        </p:tgtEl>
                                      </p:cBhvr>
                                    </p:animEffect>
                                  </p:childTnLst>
                                </p:cTn>
                              </p:par>
                            </p:childTnLst>
                          </p:cTn>
                        </p:par>
                        <p:par>
                          <p:cTn id="26" fill="hold">
                            <p:stCondLst>
                              <p:cond delay="500"/>
                            </p:stCondLst>
                            <p:childTnLst>
                              <p:par>
                                <p:cTn id="27" presetID="22" presetClass="entr" presetSubtype="2"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right)">
                                      <p:cBhvr>
                                        <p:cTn id="29" dur="500"/>
                                        <p:tgtEl>
                                          <p:spTgt spid="35"/>
                                        </p:tgtEl>
                                      </p:cBhvr>
                                    </p:animEffect>
                                  </p:childTnLst>
                                </p:cTn>
                              </p:par>
                              <p:par>
                                <p:cTn id="30" presetID="22" presetClass="entr" presetSubtype="2"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right)">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500"/>
                                        <p:tgtEl>
                                          <p:spTgt spid="4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left)">
                                      <p:cBhvr>
                                        <p:cTn id="40" dur="500"/>
                                        <p:tgtEl>
                                          <p:spTgt spid="45"/>
                                        </p:tgtEl>
                                      </p:cBhvr>
                                    </p:animEffect>
                                  </p:childTnLst>
                                </p:cTn>
                              </p:par>
                              <p:par>
                                <p:cTn id="41" presetID="22" presetClass="entr" presetSubtype="8"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left)">
                                      <p:cBhvr>
                                        <p:cTn id="43" dur="500"/>
                                        <p:tgtEl>
                                          <p:spTgt spid="42"/>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wipe(left)">
                                      <p:cBhvr>
                                        <p:cTn id="46" dur="500"/>
                                        <p:tgtEl>
                                          <p:spTgt spid="4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right)">
                                      <p:cBhvr>
                                        <p:cTn id="51" dur="500"/>
                                        <p:tgtEl>
                                          <p:spTgt spid="43"/>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wipe(right)">
                                      <p:cBhvr>
                                        <p:cTn id="54" dur="500"/>
                                        <p:tgtEl>
                                          <p:spTgt spid="47"/>
                                        </p:tgtEl>
                                      </p:cBhvr>
                                    </p:animEffect>
                                  </p:childTnLst>
                                </p:cTn>
                              </p:par>
                              <p:par>
                                <p:cTn id="55" presetID="22" presetClass="entr" presetSubtype="2" fill="hold"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wipe(right)">
                                      <p:cBhvr>
                                        <p:cTn id="57" dur="500"/>
                                        <p:tgtEl>
                                          <p:spTgt spid="44"/>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wipe(right)">
                                      <p:cBhvr>
                                        <p:cTn id="6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3" grpId="0"/>
      <p:bldP spid="34" grpId="0"/>
      <p:bldP spid="35" grpId="0"/>
      <p:bldP spid="45" grpId="0"/>
      <p:bldP spid="46" grpId="0"/>
      <p:bldP spid="47" grpId="0"/>
      <p:bldP spid="4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a:extLst>
              <a:ext uri="{FF2B5EF4-FFF2-40B4-BE49-F238E27FC236}">
                <a16:creationId xmlns:a16="http://schemas.microsoft.com/office/drawing/2014/main" id="{6EB5C297-CED2-4C7C-84F2-B57B83DD08FF}"/>
              </a:ext>
            </a:extLst>
          </p:cNvPr>
          <p:cNvSpPr/>
          <p:nvPr/>
        </p:nvSpPr>
        <p:spPr>
          <a:xfrm>
            <a:off x="1334901" y="2727960"/>
            <a:ext cx="4160520" cy="3611880"/>
          </a:xfrm>
          <a:prstGeom prst="roundRect">
            <a:avLst>
              <a:gd name="adj" fmla="val 521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a:solidFill>
                  <a:srgbClr val="4C5252"/>
                </a:solidFill>
              </a:rPr>
              <a:t>第一阶段</a:t>
            </a:r>
          </a:p>
        </p:txBody>
      </p:sp>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XA</a:t>
            </a:r>
            <a:r>
              <a:rPr lang="zh-CN" altLang="en-US"/>
              <a:t>模式原理</a:t>
            </a: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4"/>
            <a:ext cx="10698800" cy="875157"/>
          </a:xfrm>
        </p:spPr>
        <p:txBody>
          <a:bodyPr/>
          <a:lstStyle/>
          <a:p>
            <a:r>
              <a:rPr lang="en-US" altLang="zh-CN" b="0" i="0">
                <a:solidFill>
                  <a:srgbClr val="24292E"/>
                </a:solidFill>
                <a:effectLst/>
                <a:latin typeface="-apple-system"/>
              </a:rPr>
              <a:t>XA </a:t>
            </a:r>
            <a:r>
              <a:rPr lang="zh-CN" altLang="en-US" b="0" i="0">
                <a:solidFill>
                  <a:srgbClr val="24292E"/>
                </a:solidFill>
                <a:effectLst/>
                <a:latin typeface="-apple-system"/>
              </a:rPr>
              <a:t>规范 是 </a:t>
            </a:r>
            <a:r>
              <a:rPr lang="en-US" altLang="zh-CN" b="0" i="0">
                <a:solidFill>
                  <a:srgbClr val="24292E"/>
                </a:solidFill>
                <a:effectLst/>
                <a:latin typeface="-apple-system"/>
              </a:rPr>
              <a:t>X/Open </a:t>
            </a:r>
            <a:r>
              <a:rPr lang="zh-CN" altLang="en-US" b="0" i="0">
                <a:solidFill>
                  <a:srgbClr val="24292E"/>
                </a:solidFill>
                <a:effectLst/>
                <a:latin typeface="-apple-system"/>
              </a:rPr>
              <a:t>组织定义的分布式事务处理（</a:t>
            </a:r>
            <a:r>
              <a:rPr lang="en-US" altLang="zh-CN" b="0" i="0">
                <a:solidFill>
                  <a:srgbClr val="24292E"/>
                </a:solidFill>
                <a:effectLst/>
                <a:latin typeface="-apple-system"/>
              </a:rPr>
              <a:t>DTP</a:t>
            </a:r>
            <a:r>
              <a:rPr lang="zh-CN" altLang="en-US" b="0" i="0">
                <a:solidFill>
                  <a:srgbClr val="24292E"/>
                </a:solidFill>
                <a:effectLst/>
                <a:latin typeface="-apple-system"/>
              </a:rPr>
              <a:t>，</a:t>
            </a:r>
            <a:r>
              <a:rPr lang="en-US" altLang="zh-CN" b="0" i="0">
                <a:solidFill>
                  <a:srgbClr val="24292E"/>
                </a:solidFill>
                <a:effectLst/>
                <a:latin typeface="-apple-system"/>
              </a:rPr>
              <a:t>Distributed Transaction Processing</a:t>
            </a:r>
            <a:r>
              <a:rPr lang="zh-CN" altLang="en-US" b="0" i="0">
                <a:solidFill>
                  <a:srgbClr val="24292E"/>
                </a:solidFill>
                <a:effectLst/>
                <a:latin typeface="-apple-system"/>
              </a:rPr>
              <a:t>）标准，</a:t>
            </a:r>
            <a:r>
              <a:rPr lang="en-US" altLang="zh-CN" b="0" i="0">
                <a:solidFill>
                  <a:srgbClr val="24292E"/>
                </a:solidFill>
                <a:effectLst/>
                <a:latin typeface="-apple-system"/>
              </a:rPr>
              <a:t>XA </a:t>
            </a:r>
            <a:r>
              <a:rPr lang="zh-CN" altLang="en-US" b="0" i="0">
                <a:solidFill>
                  <a:srgbClr val="24292E"/>
                </a:solidFill>
                <a:effectLst/>
                <a:latin typeface="-apple-system"/>
              </a:rPr>
              <a:t>规范 描述了全局的</a:t>
            </a:r>
            <a:r>
              <a:rPr lang="en-US" altLang="zh-CN" b="0" i="0">
                <a:solidFill>
                  <a:srgbClr val="24292E"/>
                </a:solidFill>
                <a:effectLst/>
                <a:latin typeface="-apple-system"/>
              </a:rPr>
              <a:t>TM</a:t>
            </a:r>
            <a:r>
              <a:rPr lang="zh-CN" altLang="en-US" b="0" i="0">
                <a:solidFill>
                  <a:srgbClr val="24292E"/>
                </a:solidFill>
                <a:effectLst/>
                <a:latin typeface="-apple-system"/>
              </a:rPr>
              <a:t>与局部的</a:t>
            </a:r>
            <a:r>
              <a:rPr lang="en-US" altLang="zh-CN" b="0" i="0">
                <a:solidFill>
                  <a:srgbClr val="24292E"/>
                </a:solidFill>
                <a:effectLst/>
                <a:latin typeface="-apple-system"/>
              </a:rPr>
              <a:t>RM</a:t>
            </a:r>
            <a:r>
              <a:rPr lang="zh-CN" altLang="en-US" b="0" i="0">
                <a:solidFill>
                  <a:srgbClr val="24292E"/>
                </a:solidFill>
                <a:effectLst/>
                <a:latin typeface="-apple-system"/>
              </a:rPr>
              <a:t>之间的接口，几乎所有主流的数据库都对 </a:t>
            </a:r>
            <a:r>
              <a:rPr lang="en-US" altLang="zh-CN" b="0" i="0">
                <a:solidFill>
                  <a:srgbClr val="24292E"/>
                </a:solidFill>
                <a:effectLst/>
                <a:latin typeface="-apple-system"/>
              </a:rPr>
              <a:t>XA </a:t>
            </a:r>
            <a:r>
              <a:rPr lang="zh-CN" altLang="en-US" b="0" i="0">
                <a:solidFill>
                  <a:srgbClr val="24292E"/>
                </a:solidFill>
                <a:effectLst/>
                <a:latin typeface="-apple-system"/>
              </a:rPr>
              <a:t>规范 提供了支持。</a:t>
            </a:r>
            <a:endParaRPr lang="zh-CN" altLang="en-US"/>
          </a:p>
        </p:txBody>
      </p:sp>
      <p:sp>
        <p:nvSpPr>
          <p:cNvPr id="21" name="矩形 20">
            <a:extLst>
              <a:ext uri="{FF2B5EF4-FFF2-40B4-BE49-F238E27FC236}">
                <a16:creationId xmlns:a16="http://schemas.microsoft.com/office/drawing/2014/main" id="{6C38FC54-3634-4579-A9A0-BD516D5271FB}"/>
              </a:ext>
            </a:extLst>
          </p:cNvPr>
          <p:cNvSpPr/>
          <p:nvPr/>
        </p:nvSpPr>
        <p:spPr>
          <a:xfrm>
            <a:off x="1624461" y="3016547"/>
            <a:ext cx="670560" cy="2468880"/>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事务协调者</a:t>
            </a:r>
          </a:p>
        </p:txBody>
      </p:sp>
      <p:sp>
        <p:nvSpPr>
          <p:cNvPr id="22" name="矩形 21">
            <a:extLst>
              <a:ext uri="{FF2B5EF4-FFF2-40B4-BE49-F238E27FC236}">
                <a16:creationId xmlns:a16="http://schemas.microsoft.com/office/drawing/2014/main" id="{9C3A4361-3373-48C7-80E9-20FC40DF30CE}"/>
              </a:ext>
            </a:extLst>
          </p:cNvPr>
          <p:cNvSpPr/>
          <p:nvPr/>
        </p:nvSpPr>
        <p:spPr>
          <a:xfrm>
            <a:off x="4715379" y="3016547"/>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sp>
        <p:nvSpPr>
          <p:cNvPr id="23" name="矩形 22">
            <a:extLst>
              <a:ext uri="{FF2B5EF4-FFF2-40B4-BE49-F238E27FC236}">
                <a16:creationId xmlns:a16="http://schemas.microsoft.com/office/drawing/2014/main" id="{5A3ED348-E3F5-4AD4-9529-710E0B402BF3}"/>
              </a:ext>
            </a:extLst>
          </p:cNvPr>
          <p:cNvSpPr/>
          <p:nvPr/>
        </p:nvSpPr>
        <p:spPr>
          <a:xfrm>
            <a:off x="4715379" y="4425079"/>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sp>
        <p:nvSpPr>
          <p:cNvPr id="37" name="矩形: 圆角 36">
            <a:extLst>
              <a:ext uri="{FF2B5EF4-FFF2-40B4-BE49-F238E27FC236}">
                <a16:creationId xmlns:a16="http://schemas.microsoft.com/office/drawing/2014/main" id="{CBD0DC76-A7B2-4467-8D67-502111E73783}"/>
              </a:ext>
            </a:extLst>
          </p:cNvPr>
          <p:cNvSpPr/>
          <p:nvPr/>
        </p:nvSpPr>
        <p:spPr>
          <a:xfrm>
            <a:off x="6705600" y="2727960"/>
            <a:ext cx="4160520" cy="3611880"/>
          </a:xfrm>
          <a:prstGeom prst="roundRect">
            <a:avLst>
              <a:gd name="adj" fmla="val 521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a:solidFill>
                  <a:srgbClr val="4C5252"/>
                </a:solidFill>
              </a:rPr>
              <a:t>第二阶段</a:t>
            </a:r>
          </a:p>
        </p:txBody>
      </p:sp>
      <p:sp>
        <p:nvSpPr>
          <p:cNvPr id="38" name="矩形 37">
            <a:extLst>
              <a:ext uri="{FF2B5EF4-FFF2-40B4-BE49-F238E27FC236}">
                <a16:creationId xmlns:a16="http://schemas.microsoft.com/office/drawing/2014/main" id="{F50C93F7-A1BB-4ECD-ABD9-897645BF3C43}"/>
              </a:ext>
            </a:extLst>
          </p:cNvPr>
          <p:cNvSpPr/>
          <p:nvPr/>
        </p:nvSpPr>
        <p:spPr>
          <a:xfrm>
            <a:off x="6995160" y="3016547"/>
            <a:ext cx="670560" cy="2468880"/>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事务协调者</a:t>
            </a:r>
          </a:p>
        </p:txBody>
      </p:sp>
      <p:sp>
        <p:nvSpPr>
          <p:cNvPr id="39" name="矩形 38">
            <a:extLst>
              <a:ext uri="{FF2B5EF4-FFF2-40B4-BE49-F238E27FC236}">
                <a16:creationId xmlns:a16="http://schemas.microsoft.com/office/drawing/2014/main" id="{31E4ABE3-E05D-47E7-86CF-38AE30A49740}"/>
              </a:ext>
            </a:extLst>
          </p:cNvPr>
          <p:cNvSpPr/>
          <p:nvPr/>
        </p:nvSpPr>
        <p:spPr>
          <a:xfrm>
            <a:off x="10086078" y="3016547"/>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sp>
        <p:nvSpPr>
          <p:cNvPr id="40" name="矩形 39">
            <a:extLst>
              <a:ext uri="{FF2B5EF4-FFF2-40B4-BE49-F238E27FC236}">
                <a16:creationId xmlns:a16="http://schemas.microsoft.com/office/drawing/2014/main" id="{4AA2B71F-68FF-493F-A28D-F48F126D2187}"/>
              </a:ext>
            </a:extLst>
          </p:cNvPr>
          <p:cNvSpPr/>
          <p:nvPr/>
        </p:nvSpPr>
        <p:spPr>
          <a:xfrm>
            <a:off x="10086078" y="4425079"/>
            <a:ext cx="460114" cy="106034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cxnSp>
        <p:nvCxnSpPr>
          <p:cNvPr id="30" name="直接箭头连接符 29">
            <a:extLst>
              <a:ext uri="{FF2B5EF4-FFF2-40B4-BE49-F238E27FC236}">
                <a16:creationId xmlns:a16="http://schemas.microsoft.com/office/drawing/2014/main" id="{2AE504E4-02FD-42FE-9E5F-28B10EFEB6A1}"/>
              </a:ext>
            </a:extLst>
          </p:cNvPr>
          <p:cNvCxnSpPr/>
          <p:nvPr/>
        </p:nvCxnSpPr>
        <p:spPr>
          <a:xfrm>
            <a:off x="2295021" y="3429000"/>
            <a:ext cx="242035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62753FC8-0EA1-498E-BEAF-71C6FD746AE3}"/>
              </a:ext>
            </a:extLst>
          </p:cNvPr>
          <p:cNvCxnSpPr/>
          <p:nvPr/>
        </p:nvCxnSpPr>
        <p:spPr>
          <a:xfrm>
            <a:off x="2295021" y="4846320"/>
            <a:ext cx="242035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55B41945-8356-468F-B1B2-50FF944FC0D7}"/>
              </a:ext>
            </a:extLst>
          </p:cNvPr>
          <p:cNvCxnSpPr/>
          <p:nvPr/>
        </p:nvCxnSpPr>
        <p:spPr>
          <a:xfrm>
            <a:off x="2295021" y="3672840"/>
            <a:ext cx="2420358"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49" name="直接箭头连接符 48">
            <a:extLst>
              <a:ext uri="{FF2B5EF4-FFF2-40B4-BE49-F238E27FC236}">
                <a16:creationId xmlns:a16="http://schemas.microsoft.com/office/drawing/2014/main" id="{BBAB53E1-CCFD-4470-8A58-5EE190001839}"/>
              </a:ext>
            </a:extLst>
          </p:cNvPr>
          <p:cNvCxnSpPr/>
          <p:nvPr/>
        </p:nvCxnSpPr>
        <p:spPr>
          <a:xfrm>
            <a:off x="2295021" y="5074920"/>
            <a:ext cx="2420358" cy="0"/>
          </a:xfrm>
          <a:prstGeom prst="straightConnector1">
            <a:avLst/>
          </a:prstGeom>
          <a:ln>
            <a:solidFill>
              <a:srgbClr val="FF0000"/>
            </a:solidFill>
            <a:headEnd type="arrow"/>
            <a:tailEnd type="none"/>
          </a:ln>
        </p:spPr>
        <p:style>
          <a:lnRef idx="1">
            <a:schemeClr val="dk1"/>
          </a:lnRef>
          <a:fillRef idx="0">
            <a:schemeClr val="dk1"/>
          </a:fillRef>
          <a:effectRef idx="0">
            <a:schemeClr val="dk1"/>
          </a:effectRef>
          <a:fontRef idx="minor">
            <a:schemeClr val="tx1"/>
          </a:fontRef>
        </p:style>
      </p:cxnSp>
      <p:sp>
        <p:nvSpPr>
          <p:cNvPr id="50" name="文本框 49">
            <a:extLst>
              <a:ext uri="{FF2B5EF4-FFF2-40B4-BE49-F238E27FC236}">
                <a16:creationId xmlns:a16="http://schemas.microsoft.com/office/drawing/2014/main" id="{CB4AF28F-0A0B-4D15-B356-E22F1A023926}"/>
              </a:ext>
            </a:extLst>
          </p:cNvPr>
          <p:cNvSpPr txBox="1"/>
          <p:nvPr/>
        </p:nvSpPr>
        <p:spPr>
          <a:xfrm>
            <a:off x="2679413" y="3199397"/>
            <a:ext cx="1810111"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1.1.</a:t>
            </a:r>
            <a:r>
              <a:rPr lang="zh-CN" altLang="en-US" sz="1200">
                <a:solidFill>
                  <a:schemeClr val="tx1">
                    <a:lumMod val="65000"/>
                    <a:lumOff val="35000"/>
                  </a:schemeClr>
                </a:solidFill>
                <a:latin typeface="+mn-lt"/>
                <a:ea typeface="+mn-ea"/>
              </a:rPr>
              <a:t>准备（</a:t>
            </a:r>
            <a:r>
              <a:rPr lang="en-US" altLang="zh-CN" sz="1200">
                <a:solidFill>
                  <a:schemeClr val="tx1">
                    <a:lumMod val="65000"/>
                    <a:lumOff val="35000"/>
                  </a:schemeClr>
                </a:solidFill>
                <a:latin typeface="+mn-lt"/>
                <a:ea typeface="+mn-ea"/>
              </a:rPr>
              <a:t>prepare</a:t>
            </a:r>
            <a:r>
              <a:rPr lang="zh-CN" altLang="en-US" sz="1200">
                <a:solidFill>
                  <a:schemeClr val="tx1">
                    <a:lumMod val="65000"/>
                    <a:lumOff val="35000"/>
                  </a:schemeClr>
                </a:solidFill>
                <a:latin typeface="+mn-lt"/>
                <a:ea typeface="+mn-ea"/>
              </a:rPr>
              <a:t>）</a:t>
            </a:r>
            <a:endParaRPr lang="zh-CN" altLang="en-US" sz="1200" dirty="0">
              <a:solidFill>
                <a:schemeClr val="tx1">
                  <a:lumMod val="65000"/>
                  <a:lumOff val="35000"/>
                </a:schemeClr>
              </a:solidFill>
              <a:latin typeface="+mn-lt"/>
              <a:ea typeface="+mn-ea"/>
            </a:endParaRPr>
          </a:p>
        </p:txBody>
      </p:sp>
      <p:sp>
        <p:nvSpPr>
          <p:cNvPr id="51" name="文本框 50">
            <a:extLst>
              <a:ext uri="{FF2B5EF4-FFF2-40B4-BE49-F238E27FC236}">
                <a16:creationId xmlns:a16="http://schemas.microsoft.com/office/drawing/2014/main" id="{CCD3ABE9-83EE-4173-9935-594D7B56E4D0}"/>
              </a:ext>
            </a:extLst>
          </p:cNvPr>
          <p:cNvSpPr txBox="1"/>
          <p:nvPr/>
        </p:nvSpPr>
        <p:spPr>
          <a:xfrm>
            <a:off x="2678172" y="4569321"/>
            <a:ext cx="1810111"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1.1.</a:t>
            </a:r>
            <a:r>
              <a:rPr lang="zh-CN" altLang="en-US" sz="1200">
                <a:solidFill>
                  <a:schemeClr val="tx1">
                    <a:lumMod val="65000"/>
                    <a:lumOff val="35000"/>
                  </a:schemeClr>
                </a:solidFill>
                <a:latin typeface="+mn-lt"/>
                <a:ea typeface="+mn-ea"/>
              </a:rPr>
              <a:t>准备（</a:t>
            </a:r>
            <a:r>
              <a:rPr lang="en-US" altLang="zh-CN" sz="1200">
                <a:solidFill>
                  <a:schemeClr val="tx1">
                    <a:lumMod val="65000"/>
                    <a:lumOff val="35000"/>
                  </a:schemeClr>
                </a:solidFill>
                <a:latin typeface="+mn-lt"/>
                <a:ea typeface="+mn-ea"/>
              </a:rPr>
              <a:t>prepare</a:t>
            </a:r>
            <a:r>
              <a:rPr lang="zh-CN" altLang="en-US" sz="1200">
                <a:solidFill>
                  <a:schemeClr val="tx1">
                    <a:lumMod val="65000"/>
                    <a:lumOff val="35000"/>
                  </a:schemeClr>
                </a:solidFill>
                <a:latin typeface="+mn-lt"/>
                <a:ea typeface="+mn-ea"/>
              </a:rPr>
              <a:t>）</a:t>
            </a:r>
            <a:endParaRPr lang="zh-CN" altLang="en-US" sz="1200" dirty="0">
              <a:solidFill>
                <a:schemeClr val="tx1">
                  <a:lumMod val="65000"/>
                  <a:lumOff val="35000"/>
                </a:schemeClr>
              </a:solidFill>
              <a:latin typeface="+mn-lt"/>
              <a:ea typeface="+mn-ea"/>
            </a:endParaRPr>
          </a:p>
        </p:txBody>
      </p:sp>
      <p:sp>
        <p:nvSpPr>
          <p:cNvPr id="52" name="文本框 51">
            <a:extLst>
              <a:ext uri="{FF2B5EF4-FFF2-40B4-BE49-F238E27FC236}">
                <a16:creationId xmlns:a16="http://schemas.microsoft.com/office/drawing/2014/main" id="{5D0DBFF4-0DD3-4045-92E7-8A8F552C7169}"/>
              </a:ext>
            </a:extLst>
          </p:cNvPr>
          <p:cNvSpPr txBox="1"/>
          <p:nvPr/>
        </p:nvSpPr>
        <p:spPr>
          <a:xfrm>
            <a:off x="2786093" y="3672840"/>
            <a:ext cx="1624163"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1.2.</a:t>
            </a:r>
            <a:r>
              <a:rPr lang="zh-CN" altLang="en-US" sz="1200">
                <a:solidFill>
                  <a:schemeClr val="tx1">
                    <a:lumMod val="65000"/>
                    <a:lumOff val="35000"/>
                  </a:schemeClr>
                </a:solidFill>
                <a:latin typeface="+mn-lt"/>
                <a:ea typeface="+mn-ea"/>
              </a:rPr>
              <a:t>就绪（</a:t>
            </a:r>
            <a:r>
              <a:rPr lang="en-US" altLang="zh-CN" sz="1200">
                <a:solidFill>
                  <a:schemeClr val="tx1">
                    <a:lumMod val="65000"/>
                    <a:lumOff val="35000"/>
                  </a:schemeClr>
                </a:solidFill>
                <a:latin typeface="+mn-lt"/>
                <a:ea typeface="+mn-ea"/>
              </a:rPr>
              <a:t>ready</a:t>
            </a:r>
            <a:r>
              <a:rPr lang="zh-CN" altLang="en-US" sz="1200">
                <a:solidFill>
                  <a:schemeClr val="tx1">
                    <a:lumMod val="65000"/>
                    <a:lumOff val="35000"/>
                  </a:schemeClr>
                </a:solidFill>
                <a:latin typeface="+mn-lt"/>
                <a:ea typeface="+mn-ea"/>
              </a:rPr>
              <a:t>）</a:t>
            </a:r>
            <a:endParaRPr lang="zh-CN" altLang="en-US" sz="1200" dirty="0">
              <a:solidFill>
                <a:schemeClr val="tx1">
                  <a:lumMod val="65000"/>
                  <a:lumOff val="35000"/>
                </a:schemeClr>
              </a:solidFill>
              <a:latin typeface="+mn-lt"/>
              <a:ea typeface="+mn-ea"/>
            </a:endParaRPr>
          </a:p>
        </p:txBody>
      </p:sp>
      <p:sp>
        <p:nvSpPr>
          <p:cNvPr id="53" name="文本框 52">
            <a:extLst>
              <a:ext uri="{FF2B5EF4-FFF2-40B4-BE49-F238E27FC236}">
                <a16:creationId xmlns:a16="http://schemas.microsoft.com/office/drawing/2014/main" id="{EE759DD7-BC3F-4453-AB67-9C41E7A4EBB4}"/>
              </a:ext>
            </a:extLst>
          </p:cNvPr>
          <p:cNvSpPr txBox="1"/>
          <p:nvPr/>
        </p:nvSpPr>
        <p:spPr>
          <a:xfrm>
            <a:off x="2771147" y="5087763"/>
            <a:ext cx="1531188" cy="276999"/>
          </a:xfrm>
          <a:prstGeom prst="rect">
            <a:avLst/>
          </a:prstGeom>
          <a:noFill/>
          <a:ln>
            <a:noFill/>
          </a:ln>
        </p:spPr>
        <p:txBody>
          <a:bodyPr wrap="none" rtlCol="0">
            <a:spAutoFit/>
          </a:bodyPr>
          <a:lstStyle/>
          <a:p>
            <a:pPr fontAlgn="auto">
              <a:spcBef>
                <a:spcPts val="0"/>
              </a:spcBef>
              <a:spcAft>
                <a:spcPts val="0"/>
              </a:spcAft>
            </a:pPr>
            <a:r>
              <a:rPr lang="en-US" altLang="zh-CN" sz="1200">
                <a:solidFill>
                  <a:srgbClr val="FF0000"/>
                </a:solidFill>
                <a:latin typeface="+mn-lt"/>
                <a:ea typeface="+mn-ea"/>
              </a:rPr>
              <a:t>1.2.</a:t>
            </a:r>
            <a:r>
              <a:rPr lang="zh-CN" altLang="en-US" sz="1200">
                <a:solidFill>
                  <a:srgbClr val="FF0000"/>
                </a:solidFill>
                <a:latin typeface="+mn-lt"/>
                <a:ea typeface="+mn-ea"/>
              </a:rPr>
              <a:t>失败（</a:t>
            </a:r>
            <a:r>
              <a:rPr lang="en-US" altLang="zh-CN" sz="1200">
                <a:solidFill>
                  <a:srgbClr val="FF0000"/>
                </a:solidFill>
                <a:latin typeface="+mn-lt"/>
                <a:ea typeface="+mn-ea"/>
              </a:rPr>
              <a:t>fail</a:t>
            </a:r>
            <a:r>
              <a:rPr lang="zh-CN" altLang="en-US" sz="1200">
                <a:solidFill>
                  <a:srgbClr val="FF0000"/>
                </a:solidFill>
                <a:latin typeface="+mn-lt"/>
                <a:ea typeface="+mn-ea"/>
              </a:rPr>
              <a:t>）</a:t>
            </a:r>
            <a:endParaRPr lang="zh-CN" altLang="en-US" sz="1200" dirty="0">
              <a:solidFill>
                <a:srgbClr val="FF0000"/>
              </a:solidFill>
              <a:latin typeface="+mn-lt"/>
              <a:ea typeface="+mn-ea"/>
            </a:endParaRPr>
          </a:p>
        </p:txBody>
      </p:sp>
      <p:cxnSp>
        <p:nvCxnSpPr>
          <p:cNvPr id="54" name="直接箭头连接符 53">
            <a:extLst>
              <a:ext uri="{FF2B5EF4-FFF2-40B4-BE49-F238E27FC236}">
                <a16:creationId xmlns:a16="http://schemas.microsoft.com/office/drawing/2014/main" id="{CE850510-DBBA-4EEB-8023-F4286F0DF651}"/>
              </a:ext>
            </a:extLst>
          </p:cNvPr>
          <p:cNvCxnSpPr/>
          <p:nvPr/>
        </p:nvCxnSpPr>
        <p:spPr>
          <a:xfrm>
            <a:off x="7665720" y="3429000"/>
            <a:ext cx="242035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5" name="直接箭头连接符 54">
            <a:extLst>
              <a:ext uri="{FF2B5EF4-FFF2-40B4-BE49-F238E27FC236}">
                <a16:creationId xmlns:a16="http://schemas.microsoft.com/office/drawing/2014/main" id="{039B7528-D8C3-4AC8-9CA9-64352F72FE69}"/>
              </a:ext>
            </a:extLst>
          </p:cNvPr>
          <p:cNvCxnSpPr/>
          <p:nvPr/>
        </p:nvCxnSpPr>
        <p:spPr>
          <a:xfrm>
            <a:off x="7665720" y="3672840"/>
            <a:ext cx="2420358"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56" name="文本框 55">
            <a:extLst>
              <a:ext uri="{FF2B5EF4-FFF2-40B4-BE49-F238E27FC236}">
                <a16:creationId xmlns:a16="http://schemas.microsoft.com/office/drawing/2014/main" id="{6F3E9CC0-1403-4AC5-969A-35FC0ED821F1}"/>
              </a:ext>
            </a:extLst>
          </p:cNvPr>
          <p:cNvSpPr txBox="1"/>
          <p:nvPr/>
        </p:nvSpPr>
        <p:spPr>
          <a:xfrm>
            <a:off x="8084093" y="3185160"/>
            <a:ext cx="1903085"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2.1.</a:t>
            </a:r>
            <a:r>
              <a:rPr lang="zh-CN" altLang="en-US" sz="1200">
                <a:solidFill>
                  <a:schemeClr val="tx1">
                    <a:lumMod val="65000"/>
                    <a:lumOff val="35000"/>
                  </a:schemeClr>
                </a:solidFill>
                <a:latin typeface="+mn-lt"/>
                <a:ea typeface="+mn-ea"/>
              </a:rPr>
              <a:t>回滚（</a:t>
            </a:r>
            <a:r>
              <a:rPr lang="en-US" altLang="zh-CN" sz="1200">
                <a:solidFill>
                  <a:schemeClr val="tx1">
                    <a:lumMod val="65000"/>
                    <a:lumOff val="35000"/>
                  </a:schemeClr>
                </a:solidFill>
                <a:latin typeface="+mn-lt"/>
                <a:ea typeface="+mn-ea"/>
              </a:rPr>
              <a:t>fallback</a:t>
            </a:r>
            <a:r>
              <a:rPr lang="zh-CN" altLang="en-US" sz="1200">
                <a:solidFill>
                  <a:schemeClr val="tx1">
                    <a:lumMod val="65000"/>
                    <a:lumOff val="35000"/>
                  </a:schemeClr>
                </a:solidFill>
                <a:latin typeface="+mn-lt"/>
                <a:ea typeface="+mn-ea"/>
              </a:rPr>
              <a:t>）</a:t>
            </a:r>
            <a:endParaRPr lang="zh-CN" altLang="en-US" sz="1200" dirty="0">
              <a:solidFill>
                <a:schemeClr val="tx1">
                  <a:lumMod val="65000"/>
                  <a:lumOff val="35000"/>
                </a:schemeClr>
              </a:solidFill>
              <a:latin typeface="+mn-lt"/>
              <a:ea typeface="+mn-ea"/>
            </a:endParaRPr>
          </a:p>
        </p:txBody>
      </p:sp>
      <p:sp>
        <p:nvSpPr>
          <p:cNvPr id="57" name="文本框 56">
            <a:extLst>
              <a:ext uri="{FF2B5EF4-FFF2-40B4-BE49-F238E27FC236}">
                <a16:creationId xmlns:a16="http://schemas.microsoft.com/office/drawing/2014/main" id="{40C26C43-EC1B-4FC7-94C1-655D1E470EE0}"/>
              </a:ext>
            </a:extLst>
          </p:cNvPr>
          <p:cNvSpPr txBox="1"/>
          <p:nvPr/>
        </p:nvSpPr>
        <p:spPr>
          <a:xfrm>
            <a:off x="8371594" y="3689419"/>
            <a:ext cx="100860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2.2.</a:t>
            </a:r>
            <a:r>
              <a:rPr lang="zh-CN" altLang="en-US" sz="1200">
                <a:solidFill>
                  <a:schemeClr val="tx1">
                    <a:lumMod val="65000"/>
                    <a:lumOff val="35000"/>
                  </a:schemeClr>
                </a:solidFill>
                <a:latin typeface="+mn-lt"/>
                <a:ea typeface="+mn-ea"/>
              </a:rPr>
              <a:t>已回滚</a:t>
            </a:r>
            <a:endParaRPr lang="zh-CN" altLang="en-US" sz="1200"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18443130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500"/>
                                        <p:tgtEl>
                                          <p:spTgt spid="50"/>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500"/>
                                        <p:tgtEl>
                                          <p:spTgt spid="31"/>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right)">
                                      <p:cBhvr>
                                        <p:cTn id="22" dur="500"/>
                                        <p:tgtEl>
                                          <p:spTgt spid="32"/>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wipe(right)">
                                      <p:cBhvr>
                                        <p:cTn id="25" dur="500"/>
                                        <p:tgtEl>
                                          <p:spTgt spid="52"/>
                                        </p:tgtEl>
                                      </p:cBhvr>
                                    </p:animEffect>
                                  </p:childTnLst>
                                </p:cTn>
                              </p:par>
                            </p:childTnLst>
                          </p:cTn>
                        </p:par>
                        <p:par>
                          <p:cTn id="26" fill="hold">
                            <p:stCondLst>
                              <p:cond delay="500"/>
                            </p:stCondLst>
                            <p:childTnLst>
                              <p:par>
                                <p:cTn id="27" presetID="22" presetClass="entr" presetSubtype="2" fill="hold" grpId="0" nodeType="after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wipe(right)">
                                      <p:cBhvr>
                                        <p:cTn id="29" dur="500"/>
                                        <p:tgtEl>
                                          <p:spTgt spid="53"/>
                                        </p:tgtEl>
                                      </p:cBhvr>
                                    </p:animEffect>
                                  </p:childTnLst>
                                </p:cTn>
                              </p:par>
                              <p:par>
                                <p:cTn id="30" presetID="22" presetClass="entr" presetSubtype="2" fill="hold"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right)">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left)">
                                      <p:cBhvr>
                                        <p:cTn id="37" dur="500"/>
                                        <p:tgtEl>
                                          <p:spTgt spid="5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wipe(left)">
                                      <p:cBhvr>
                                        <p:cTn id="40" dur="500"/>
                                        <p:tgtEl>
                                          <p:spTgt spid="5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wipe(right)">
                                      <p:cBhvr>
                                        <p:cTn id="45" dur="500"/>
                                        <p:tgtEl>
                                          <p:spTgt spid="55"/>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wipe(right)">
                                      <p:cBhvr>
                                        <p:cTn id="4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53" grpId="0" animBg="1"/>
      <p:bldP spid="56" grpId="0"/>
      <p:bldP spid="5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seata</a:t>
            </a:r>
            <a:r>
              <a:rPr lang="zh-CN" altLang="en-US"/>
              <a:t>的</a:t>
            </a:r>
            <a:r>
              <a:rPr lang="en-US" altLang="zh-CN"/>
              <a:t>XA</a:t>
            </a:r>
            <a:r>
              <a:rPr lang="zh-CN" altLang="en-US"/>
              <a:t>模式</a:t>
            </a: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p:txBody>
          <a:bodyPr/>
          <a:lstStyle/>
          <a:p>
            <a:r>
              <a:rPr lang="en-US" altLang="zh-CN" b="0" i="0">
                <a:solidFill>
                  <a:srgbClr val="24292E"/>
                </a:solidFill>
                <a:effectLst/>
                <a:latin typeface="-apple-system"/>
              </a:rPr>
              <a:t>seata</a:t>
            </a:r>
            <a:r>
              <a:rPr lang="zh-CN" altLang="en-US" b="0" i="0">
                <a:solidFill>
                  <a:srgbClr val="24292E"/>
                </a:solidFill>
                <a:effectLst/>
                <a:latin typeface="-apple-system"/>
              </a:rPr>
              <a:t>的</a:t>
            </a:r>
            <a:r>
              <a:rPr lang="en-US" altLang="zh-CN" b="0" i="0">
                <a:solidFill>
                  <a:srgbClr val="24292E"/>
                </a:solidFill>
                <a:effectLst/>
                <a:latin typeface="-apple-system"/>
              </a:rPr>
              <a:t>XA</a:t>
            </a:r>
            <a:r>
              <a:rPr lang="zh-CN" altLang="en-US" b="0" i="0">
                <a:solidFill>
                  <a:srgbClr val="24292E"/>
                </a:solidFill>
                <a:effectLst/>
                <a:latin typeface="-apple-system"/>
              </a:rPr>
              <a:t>模式</a:t>
            </a:r>
            <a:r>
              <a:rPr lang="zh-CN" altLang="en-US">
                <a:solidFill>
                  <a:srgbClr val="24292E"/>
                </a:solidFill>
                <a:latin typeface="-apple-system"/>
              </a:rPr>
              <a:t>做了一些调整，但大体相似：</a:t>
            </a:r>
            <a:endParaRPr lang="en-US" altLang="zh-CN">
              <a:solidFill>
                <a:srgbClr val="24292E"/>
              </a:solidFill>
              <a:latin typeface="-apple-system"/>
            </a:endParaRPr>
          </a:p>
          <a:p>
            <a:r>
              <a:rPr lang="en-US" altLang="zh-CN">
                <a:solidFill>
                  <a:srgbClr val="24292E"/>
                </a:solidFill>
                <a:latin typeface="-apple-system"/>
              </a:rPr>
              <a:t>RM</a:t>
            </a:r>
            <a:r>
              <a:rPr lang="zh-CN" altLang="en-US">
                <a:solidFill>
                  <a:srgbClr val="24292E"/>
                </a:solidFill>
                <a:latin typeface="-apple-system"/>
              </a:rPr>
              <a:t>一阶段的工作：</a:t>
            </a:r>
            <a:endParaRPr lang="en-US" altLang="zh-CN">
              <a:solidFill>
                <a:srgbClr val="24292E"/>
              </a:solidFill>
              <a:latin typeface="-apple-system"/>
            </a:endParaRPr>
          </a:p>
          <a:p>
            <a:pPr marL="342900" indent="-342900">
              <a:buFont typeface="+mj-ea"/>
              <a:buAutoNum type="circleNumDbPlain"/>
            </a:pPr>
            <a:r>
              <a:rPr lang="zh-CN" altLang="en-US" sz="1400">
                <a:solidFill>
                  <a:srgbClr val="24292E"/>
                </a:solidFill>
                <a:latin typeface="-apple-system"/>
              </a:rPr>
              <a:t>注册分支事务到</a:t>
            </a:r>
            <a:r>
              <a:rPr lang="en-US" altLang="zh-CN" sz="1400">
                <a:solidFill>
                  <a:srgbClr val="24292E"/>
                </a:solidFill>
                <a:latin typeface="-apple-system"/>
              </a:rPr>
              <a:t>TC</a:t>
            </a:r>
          </a:p>
          <a:p>
            <a:pPr marL="342900" indent="-342900">
              <a:buFont typeface="+mj-ea"/>
              <a:buAutoNum type="circleNumDbPlain"/>
            </a:pPr>
            <a:r>
              <a:rPr lang="zh-CN" altLang="en-US" sz="1400">
                <a:solidFill>
                  <a:srgbClr val="24292E"/>
                </a:solidFill>
                <a:latin typeface="-apple-system"/>
              </a:rPr>
              <a:t>执行分支业务</a:t>
            </a:r>
            <a:r>
              <a:rPr lang="en-US" altLang="zh-CN" sz="1400">
                <a:solidFill>
                  <a:srgbClr val="24292E"/>
                </a:solidFill>
                <a:latin typeface="-apple-system"/>
              </a:rPr>
              <a:t>sql</a:t>
            </a:r>
            <a:r>
              <a:rPr lang="zh-CN" altLang="en-US" sz="1400">
                <a:solidFill>
                  <a:srgbClr val="24292E"/>
                </a:solidFill>
                <a:latin typeface="-apple-system"/>
              </a:rPr>
              <a:t>但不提交</a:t>
            </a:r>
            <a:endParaRPr lang="en-US" altLang="zh-CN" sz="1400">
              <a:solidFill>
                <a:srgbClr val="24292E"/>
              </a:solidFill>
              <a:latin typeface="-apple-system"/>
            </a:endParaRPr>
          </a:p>
          <a:p>
            <a:pPr marL="342900" indent="-342900">
              <a:buFont typeface="+mj-ea"/>
              <a:buAutoNum type="circleNumDbPlain"/>
            </a:pPr>
            <a:r>
              <a:rPr lang="zh-CN" altLang="en-US" sz="1400">
                <a:solidFill>
                  <a:srgbClr val="24292E"/>
                </a:solidFill>
                <a:latin typeface="-apple-system"/>
              </a:rPr>
              <a:t>报告执行状态到</a:t>
            </a:r>
            <a:r>
              <a:rPr lang="en-US" altLang="zh-CN" sz="1400">
                <a:solidFill>
                  <a:srgbClr val="24292E"/>
                </a:solidFill>
                <a:latin typeface="-apple-system"/>
              </a:rPr>
              <a:t>TC</a:t>
            </a:r>
          </a:p>
          <a:p>
            <a:r>
              <a:rPr lang="en-US" altLang="zh-CN">
                <a:solidFill>
                  <a:srgbClr val="24292E"/>
                </a:solidFill>
                <a:latin typeface="-apple-system"/>
              </a:rPr>
              <a:t>TC</a:t>
            </a:r>
            <a:r>
              <a:rPr lang="zh-CN" altLang="en-US">
                <a:solidFill>
                  <a:srgbClr val="24292E"/>
                </a:solidFill>
                <a:latin typeface="-apple-system"/>
              </a:rPr>
              <a:t>二阶段的工作：</a:t>
            </a:r>
            <a:endParaRPr lang="en-US" altLang="zh-CN">
              <a:solidFill>
                <a:srgbClr val="24292E"/>
              </a:solidFill>
              <a:latin typeface="-apple-system"/>
            </a:endParaRPr>
          </a:p>
          <a:p>
            <a:pPr marL="342900" indent="-342900">
              <a:buFont typeface="Arial" panose="020B0604020202020204" pitchFamily="34" charset="0"/>
              <a:buChar char="•"/>
            </a:pPr>
            <a:r>
              <a:rPr lang="en-US" altLang="zh-CN" sz="1400">
                <a:solidFill>
                  <a:srgbClr val="24292E"/>
                </a:solidFill>
                <a:latin typeface="-apple-system"/>
              </a:rPr>
              <a:t>TC</a:t>
            </a:r>
            <a:r>
              <a:rPr lang="zh-CN" altLang="en-US" sz="1400">
                <a:solidFill>
                  <a:srgbClr val="24292E"/>
                </a:solidFill>
                <a:latin typeface="-apple-system"/>
              </a:rPr>
              <a:t>检测各分支事务执行状态</a:t>
            </a:r>
            <a:endParaRPr lang="en-US" altLang="zh-CN" sz="1400">
              <a:solidFill>
                <a:srgbClr val="24292E"/>
              </a:solidFill>
              <a:latin typeface="-apple-system"/>
            </a:endParaRPr>
          </a:p>
          <a:p>
            <a:pPr marL="612000" lvl="1" indent="-342900">
              <a:buFont typeface="+mj-lt"/>
              <a:buAutoNum type="alphaLcPeriod"/>
            </a:pPr>
            <a:r>
              <a:rPr lang="zh-CN" altLang="en-US" sz="1200" b="0">
                <a:solidFill>
                  <a:srgbClr val="24292E"/>
                </a:solidFill>
                <a:latin typeface="+mn-ea"/>
                <a:ea typeface="+mn-ea"/>
              </a:rPr>
              <a:t>如果都成功，通知所有</a:t>
            </a:r>
            <a:r>
              <a:rPr lang="en-US" altLang="zh-CN" sz="1200" b="0">
                <a:solidFill>
                  <a:srgbClr val="24292E"/>
                </a:solidFill>
                <a:latin typeface="+mn-ea"/>
                <a:ea typeface="+mn-ea"/>
              </a:rPr>
              <a:t>RM</a:t>
            </a:r>
            <a:r>
              <a:rPr lang="zh-CN" altLang="en-US" sz="1200" b="0">
                <a:solidFill>
                  <a:srgbClr val="24292E"/>
                </a:solidFill>
                <a:latin typeface="+mn-ea"/>
                <a:ea typeface="+mn-ea"/>
              </a:rPr>
              <a:t>提交事务</a:t>
            </a:r>
            <a:endParaRPr lang="en-US" altLang="zh-CN" sz="1200" b="0">
              <a:solidFill>
                <a:srgbClr val="24292E"/>
              </a:solidFill>
              <a:latin typeface="+mn-ea"/>
              <a:ea typeface="+mn-ea"/>
            </a:endParaRPr>
          </a:p>
          <a:p>
            <a:pPr marL="612000" lvl="1" indent="-342900">
              <a:buFont typeface="+mj-lt"/>
              <a:buAutoNum type="alphaLcPeriod"/>
            </a:pPr>
            <a:r>
              <a:rPr lang="zh-CN" altLang="en-US" sz="1200" b="0">
                <a:solidFill>
                  <a:srgbClr val="24292E"/>
                </a:solidFill>
                <a:latin typeface="+mn-ea"/>
                <a:ea typeface="+mn-ea"/>
              </a:rPr>
              <a:t>如果有失败，通知所有</a:t>
            </a:r>
            <a:r>
              <a:rPr lang="en-US" altLang="zh-CN" sz="1200" b="0">
                <a:solidFill>
                  <a:srgbClr val="24292E"/>
                </a:solidFill>
                <a:latin typeface="+mn-ea"/>
                <a:ea typeface="+mn-ea"/>
              </a:rPr>
              <a:t>RM</a:t>
            </a:r>
            <a:r>
              <a:rPr lang="zh-CN" altLang="en-US" sz="1200" b="0">
                <a:solidFill>
                  <a:srgbClr val="24292E"/>
                </a:solidFill>
                <a:latin typeface="+mn-ea"/>
                <a:ea typeface="+mn-ea"/>
              </a:rPr>
              <a:t>回滚事务</a:t>
            </a:r>
            <a:endParaRPr lang="en-US" altLang="zh-CN" sz="1200" b="0">
              <a:solidFill>
                <a:srgbClr val="24292E"/>
              </a:solidFill>
              <a:latin typeface="+mn-ea"/>
              <a:ea typeface="+mn-ea"/>
            </a:endParaRPr>
          </a:p>
          <a:p>
            <a:r>
              <a:rPr lang="en-US" altLang="zh-CN">
                <a:solidFill>
                  <a:srgbClr val="24292E"/>
                </a:solidFill>
                <a:latin typeface="-apple-system"/>
              </a:rPr>
              <a:t>RM</a:t>
            </a:r>
            <a:r>
              <a:rPr lang="zh-CN" altLang="en-US">
                <a:solidFill>
                  <a:srgbClr val="24292E"/>
                </a:solidFill>
                <a:latin typeface="-apple-system"/>
              </a:rPr>
              <a:t>二阶段的工作：</a:t>
            </a:r>
            <a:endParaRPr lang="en-US" altLang="zh-CN">
              <a:solidFill>
                <a:srgbClr val="24292E"/>
              </a:solidFill>
              <a:latin typeface="-apple-system"/>
            </a:endParaRPr>
          </a:p>
          <a:p>
            <a:pPr marL="342900" indent="-342900">
              <a:buFont typeface="Arial" panose="020B0604020202020204" pitchFamily="34" charset="0"/>
              <a:buChar char="•"/>
            </a:pPr>
            <a:r>
              <a:rPr lang="zh-CN" altLang="en-US" sz="1400">
                <a:solidFill>
                  <a:srgbClr val="24292E"/>
                </a:solidFill>
                <a:latin typeface="-apple-system"/>
              </a:rPr>
              <a:t>接收</a:t>
            </a:r>
            <a:r>
              <a:rPr lang="en-US" altLang="zh-CN" sz="1400">
                <a:solidFill>
                  <a:srgbClr val="24292E"/>
                </a:solidFill>
                <a:latin typeface="-apple-system"/>
              </a:rPr>
              <a:t>TC</a:t>
            </a:r>
            <a:r>
              <a:rPr lang="zh-CN" altLang="en-US" sz="1400">
                <a:solidFill>
                  <a:srgbClr val="24292E"/>
                </a:solidFill>
                <a:latin typeface="-apple-system"/>
              </a:rPr>
              <a:t>指令，提交或回滚事务</a:t>
            </a:r>
            <a:endParaRPr lang="zh-CN" altLang="en-US" sz="1000" b="0">
              <a:latin typeface="+mn-ea"/>
              <a:ea typeface="+mn-ea"/>
            </a:endParaRPr>
          </a:p>
        </p:txBody>
      </p:sp>
      <p:grpSp>
        <p:nvGrpSpPr>
          <p:cNvPr id="33" name="组合 32">
            <a:extLst>
              <a:ext uri="{FF2B5EF4-FFF2-40B4-BE49-F238E27FC236}">
                <a16:creationId xmlns:a16="http://schemas.microsoft.com/office/drawing/2014/main" id="{66BA4A8D-18BD-4918-A2F3-3304A1CF1725}"/>
              </a:ext>
            </a:extLst>
          </p:cNvPr>
          <p:cNvGrpSpPr/>
          <p:nvPr/>
        </p:nvGrpSpPr>
        <p:grpSpPr>
          <a:xfrm>
            <a:off x="4071870" y="2628024"/>
            <a:ext cx="4067187" cy="3227744"/>
            <a:chOff x="1769733" y="2807206"/>
            <a:chExt cx="4067187" cy="3227744"/>
          </a:xfrm>
        </p:grpSpPr>
        <p:sp>
          <p:nvSpPr>
            <p:cNvPr id="5" name="矩形 4">
              <a:extLst>
                <a:ext uri="{FF2B5EF4-FFF2-40B4-BE49-F238E27FC236}">
                  <a16:creationId xmlns:a16="http://schemas.microsoft.com/office/drawing/2014/main" id="{1D9ECA66-753A-4C11-A4A5-57FD73E95B2E}"/>
                </a:ext>
              </a:extLst>
            </p:cNvPr>
            <p:cNvSpPr/>
            <p:nvPr/>
          </p:nvSpPr>
          <p:spPr>
            <a:xfrm>
              <a:off x="1957892" y="2807206"/>
              <a:ext cx="3879028" cy="3218687"/>
            </a:xfrm>
            <a:prstGeom prst="rect">
              <a:avLst/>
            </a:prstGeom>
            <a:no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ABCDD18B-0B66-4CD2-BC27-C88440D89E9F}"/>
                </a:ext>
              </a:extLst>
            </p:cNvPr>
            <p:cNvSpPr/>
            <p:nvPr/>
          </p:nvSpPr>
          <p:spPr>
            <a:xfrm>
              <a:off x="1769733" y="2816263"/>
              <a:ext cx="670560" cy="3218687"/>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TM</a:t>
              </a:r>
              <a:endParaRPr lang="zh-CN" altLang="en-US"/>
            </a:p>
          </p:txBody>
        </p:sp>
      </p:grpSp>
      <p:grpSp>
        <p:nvGrpSpPr>
          <p:cNvPr id="32" name="组合 31">
            <a:extLst>
              <a:ext uri="{FF2B5EF4-FFF2-40B4-BE49-F238E27FC236}">
                <a16:creationId xmlns:a16="http://schemas.microsoft.com/office/drawing/2014/main" id="{4606A7F6-EDC9-4047-9ABB-167A2A1929A5}"/>
              </a:ext>
            </a:extLst>
          </p:cNvPr>
          <p:cNvGrpSpPr/>
          <p:nvPr/>
        </p:nvGrpSpPr>
        <p:grpSpPr>
          <a:xfrm>
            <a:off x="5902247" y="2794673"/>
            <a:ext cx="1901642" cy="1347898"/>
            <a:chOff x="3600110" y="2967099"/>
            <a:chExt cx="1901642" cy="1347898"/>
          </a:xfrm>
        </p:grpSpPr>
        <p:sp>
          <p:nvSpPr>
            <p:cNvPr id="8" name="矩形 7">
              <a:extLst>
                <a:ext uri="{FF2B5EF4-FFF2-40B4-BE49-F238E27FC236}">
                  <a16:creationId xmlns:a16="http://schemas.microsoft.com/office/drawing/2014/main" id="{49608BF6-711E-49F2-A01A-D04348E12193}"/>
                </a:ext>
              </a:extLst>
            </p:cNvPr>
            <p:cNvSpPr/>
            <p:nvPr/>
          </p:nvSpPr>
          <p:spPr>
            <a:xfrm>
              <a:off x="3600110" y="2967099"/>
              <a:ext cx="1671585" cy="1347898"/>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400">
                  <a:solidFill>
                    <a:srgbClr val="4C5252"/>
                  </a:solidFill>
                </a:rPr>
                <a:t>微服务</a:t>
              </a:r>
            </a:p>
          </p:txBody>
        </p:sp>
        <p:sp>
          <p:nvSpPr>
            <p:cNvPr id="9" name="矩形 8">
              <a:extLst>
                <a:ext uri="{FF2B5EF4-FFF2-40B4-BE49-F238E27FC236}">
                  <a16:creationId xmlns:a16="http://schemas.microsoft.com/office/drawing/2014/main" id="{14D54105-4B65-4AED-A956-BFCB18E7B1C4}"/>
                </a:ext>
              </a:extLst>
            </p:cNvPr>
            <p:cNvSpPr/>
            <p:nvPr/>
          </p:nvSpPr>
          <p:spPr>
            <a:xfrm>
              <a:off x="5041638" y="2967099"/>
              <a:ext cx="460114" cy="134789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grpSp>
      <p:grpSp>
        <p:nvGrpSpPr>
          <p:cNvPr id="31" name="组合 30">
            <a:extLst>
              <a:ext uri="{FF2B5EF4-FFF2-40B4-BE49-F238E27FC236}">
                <a16:creationId xmlns:a16="http://schemas.microsoft.com/office/drawing/2014/main" id="{D6C5D376-F183-46FA-81B3-2C449EAEF04E}"/>
              </a:ext>
            </a:extLst>
          </p:cNvPr>
          <p:cNvGrpSpPr/>
          <p:nvPr/>
        </p:nvGrpSpPr>
        <p:grpSpPr>
          <a:xfrm>
            <a:off x="5909103" y="4332167"/>
            <a:ext cx="1894786" cy="1347554"/>
            <a:chOff x="3606966" y="4504593"/>
            <a:chExt cx="1894786" cy="1347554"/>
          </a:xfrm>
        </p:grpSpPr>
        <p:sp>
          <p:nvSpPr>
            <p:cNvPr id="11" name="矩形 10">
              <a:extLst>
                <a:ext uri="{FF2B5EF4-FFF2-40B4-BE49-F238E27FC236}">
                  <a16:creationId xmlns:a16="http://schemas.microsoft.com/office/drawing/2014/main" id="{C6DEFD57-3E6F-47AA-890A-2000C87B86C2}"/>
                </a:ext>
              </a:extLst>
            </p:cNvPr>
            <p:cNvSpPr/>
            <p:nvPr/>
          </p:nvSpPr>
          <p:spPr>
            <a:xfrm>
              <a:off x="3606966" y="4504593"/>
              <a:ext cx="1664729" cy="1347554"/>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400">
                  <a:solidFill>
                    <a:srgbClr val="4C5252"/>
                  </a:solidFill>
                </a:rPr>
                <a:t>微服务</a:t>
              </a:r>
            </a:p>
          </p:txBody>
        </p:sp>
        <p:sp>
          <p:nvSpPr>
            <p:cNvPr id="12" name="矩形 11">
              <a:extLst>
                <a:ext uri="{FF2B5EF4-FFF2-40B4-BE49-F238E27FC236}">
                  <a16:creationId xmlns:a16="http://schemas.microsoft.com/office/drawing/2014/main" id="{A6F3DC17-FDE6-4FC8-9943-2E9E7CFD79BA}"/>
                </a:ext>
              </a:extLst>
            </p:cNvPr>
            <p:cNvSpPr/>
            <p:nvPr/>
          </p:nvSpPr>
          <p:spPr>
            <a:xfrm>
              <a:off x="5041638" y="4504593"/>
              <a:ext cx="460114" cy="1347554"/>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grpSp>
      <p:sp>
        <p:nvSpPr>
          <p:cNvPr id="13" name="矩形 12">
            <a:extLst>
              <a:ext uri="{FF2B5EF4-FFF2-40B4-BE49-F238E27FC236}">
                <a16:creationId xmlns:a16="http://schemas.microsoft.com/office/drawing/2014/main" id="{AAC6BEB5-F4D3-4659-AEE3-FF57A396A76C}"/>
              </a:ext>
            </a:extLst>
          </p:cNvPr>
          <p:cNvSpPr/>
          <p:nvPr/>
        </p:nvSpPr>
        <p:spPr>
          <a:xfrm>
            <a:off x="10243739" y="2634780"/>
            <a:ext cx="670560" cy="3218686"/>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TC</a:t>
            </a:r>
            <a:endParaRPr lang="zh-CN" altLang="en-US"/>
          </a:p>
        </p:txBody>
      </p:sp>
      <p:cxnSp>
        <p:nvCxnSpPr>
          <p:cNvPr id="14" name="连接符: 肘形 13">
            <a:extLst>
              <a:ext uri="{FF2B5EF4-FFF2-40B4-BE49-F238E27FC236}">
                <a16:creationId xmlns:a16="http://schemas.microsoft.com/office/drawing/2014/main" id="{FD2EF979-F98E-4EED-8EE6-FA18EE1E2A1C}"/>
              </a:ext>
            </a:extLst>
          </p:cNvPr>
          <p:cNvCxnSpPr>
            <a:cxnSpLocks/>
            <a:stCxn id="6" idx="0"/>
            <a:endCxn id="13" idx="0"/>
          </p:cNvCxnSpPr>
          <p:nvPr/>
        </p:nvCxnSpPr>
        <p:spPr>
          <a:xfrm rot="5400000" flipH="1" flipV="1">
            <a:off x="7491934" y="-450003"/>
            <a:ext cx="2301" cy="6171869"/>
          </a:xfrm>
          <a:prstGeom prst="bentConnector3">
            <a:avLst>
              <a:gd name="adj1" fmla="val 10034811"/>
            </a:avLst>
          </a:prstGeom>
          <a:ln>
            <a:tailEnd type="triangle"/>
          </a:ln>
        </p:spPr>
        <p:style>
          <a:lnRef idx="1">
            <a:schemeClr val="dk1"/>
          </a:lnRef>
          <a:fillRef idx="0">
            <a:schemeClr val="dk1"/>
          </a:fillRef>
          <a:effectRef idx="0">
            <a:schemeClr val="dk1"/>
          </a:effectRef>
          <a:fontRef idx="minor">
            <a:schemeClr val="tx1"/>
          </a:fontRef>
        </p:style>
      </p:cxnSp>
      <p:cxnSp>
        <p:nvCxnSpPr>
          <p:cNvPr id="15" name="连接符: 肘形 14">
            <a:extLst>
              <a:ext uri="{FF2B5EF4-FFF2-40B4-BE49-F238E27FC236}">
                <a16:creationId xmlns:a16="http://schemas.microsoft.com/office/drawing/2014/main" id="{815CE17D-F448-437A-ACBD-FB23F69D1BF3}"/>
              </a:ext>
            </a:extLst>
          </p:cNvPr>
          <p:cNvCxnSpPr>
            <a:cxnSpLocks/>
            <a:stCxn id="6" idx="2"/>
            <a:endCxn id="13" idx="2"/>
          </p:cNvCxnSpPr>
          <p:nvPr/>
        </p:nvCxnSpPr>
        <p:spPr>
          <a:xfrm rot="5400000" flipH="1" flipV="1">
            <a:off x="7491933" y="2768682"/>
            <a:ext cx="2302" cy="6171869"/>
          </a:xfrm>
          <a:prstGeom prst="bentConnector3">
            <a:avLst>
              <a:gd name="adj1" fmla="val -9930495"/>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985FF5EB-3202-4434-860C-897F209906FB}"/>
              </a:ext>
            </a:extLst>
          </p:cNvPr>
          <p:cNvSpPr txBox="1"/>
          <p:nvPr/>
        </p:nvSpPr>
        <p:spPr>
          <a:xfrm>
            <a:off x="6663140" y="2190903"/>
            <a:ext cx="1361270"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65000"/>
                    <a:lumOff val="35000"/>
                  </a:schemeClr>
                </a:solidFill>
                <a:latin typeface="+mn-lt"/>
                <a:ea typeface="+mn-ea"/>
              </a:rPr>
              <a:t>1.1.</a:t>
            </a:r>
            <a:r>
              <a:rPr lang="zh-CN" altLang="en-US" sz="1100">
                <a:solidFill>
                  <a:schemeClr val="tx1">
                    <a:lumMod val="65000"/>
                    <a:lumOff val="35000"/>
                  </a:schemeClr>
                </a:solidFill>
                <a:latin typeface="+mn-lt"/>
                <a:ea typeface="+mn-ea"/>
              </a:rPr>
              <a:t>开启全局事务</a:t>
            </a:r>
            <a:endParaRPr lang="zh-CN" altLang="en-US" sz="1100" dirty="0">
              <a:solidFill>
                <a:schemeClr val="tx1">
                  <a:lumMod val="65000"/>
                  <a:lumOff val="35000"/>
                </a:schemeClr>
              </a:solidFill>
              <a:latin typeface="+mn-lt"/>
              <a:ea typeface="+mn-ea"/>
            </a:endParaRPr>
          </a:p>
        </p:txBody>
      </p:sp>
      <p:sp>
        <p:nvSpPr>
          <p:cNvPr id="19" name="文本框 18">
            <a:extLst>
              <a:ext uri="{FF2B5EF4-FFF2-40B4-BE49-F238E27FC236}">
                <a16:creationId xmlns:a16="http://schemas.microsoft.com/office/drawing/2014/main" id="{FE90D111-0A7A-47FD-8FDA-4165CB333ED0}"/>
              </a:ext>
            </a:extLst>
          </p:cNvPr>
          <p:cNvSpPr txBox="1"/>
          <p:nvPr/>
        </p:nvSpPr>
        <p:spPr>
          <a:xfrm>
            <a:off x="6651855" y="6083261"/>
            <a:ext cx="2253482"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2.1.</a:t>
            </a:r>
            <a:r>
              <a:rPr lang="zh-CN" altLang="en-US" sz="1100">
                <a:solidFill>
                  <a:srgbClr val="0070C0"/>
                </a:solidFill>
              </a:rPr>
              <a:t>提交、回滚全局事务</a:t>
            </a:r>
            <a:endParaRPr lang="zh-CN" altLang="en-US" sz="1100" dirty="0">
              <a:solidFill>
                <a:srgbClr val="0070C0"/>
              </a:solidFill>
            </a:endParaRPr>
          </a:p>
        </p:txBody>
      </p:sp>
      <p:cxnSp>
        <p:nvCxnSpPr>
          <p:cNvPr id="40" name="直接箭头连接符 39">
            <a:extLst>
              <a:ext uri="{FF2B5EF4-FFF2-40B4-BE49-F238E27FC236}">
                <a16:creationId xmlns:a16="http://schemas.microsoft.com/office/drawing/2014/main" id="{E20A6337-9EA1-4048-BBD4-1DF0E7E29E38}"/>
              </a:ext>
            </a:extLst>
          </p:cNvPr>
          <p:cNvCxnSpPr>
            <a:cxnSpLocks/>
            <a:endCxn id="8" idx="1"/>
          </p:cNvCxnSpPr>
          <p:nvPr/>
        </p:nvCxnSpPr>
        <p:spPr>
          <a:xfrm>
            <a:off x="4742430" y="3468622"/>
            <a:ext cx="11598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文本框 40">
            <a:extLst>
              <a:ext uri="{FF2B5EF4-FFF2-40B4-BE49-F238E27FC236}">
                <a16:creationId xmlns:a16="http://schemas.microsoft.com/office/drawing/2014/main" id="{45132D1F-D849-464E-B38A-EEFAAAB861E5}"/>
              </a:ext>
            </a:extLst>
          </p:cNvPr>
          <p:cNvSpPr txBox="1"/>
          <p:nvPr/>
        </p:nvSpPr>
        <p:spPr>
          <a:xfrm>
            <a:off x="4818041" y="3500944"/>
            <a:ext cx="1012166"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1.2</a:t>
            </a:r>
            <a:r>
              <a:rPr lang="zh-CN" altLang="en-US" sz="1100">
                <a:solidFill>
                  <a:schemeClr val="tx1">
                    <a:lumMod val="65000"/>
                    <a:lumOff val="35000"/>
                  </a:schemeClr>
                </a:solidFill>
              </a:rPr>
              <a:t>调用分支</a:t>
            </a:r>
            <a:endParaRPr lang="zh-CN" altLang="en-US" sz="1100" dirty="0">
              <a:solidFill>
                <a:schemeClr val="tx1">
                  <a:lumMod val="65000"/>
                  <a:lumOff val="35000"/>
                </a:schemeClr>
              </a:solidFill>
            </a:endParaRPr>
          </a:p>
        </p:txBody>
      </p:sp>
      <p:cxnSp>
        <p:nvCxnSpPr>
          <p:cNvPr id="46" name="直接箭头连接符 45">
            <a:extLst>
              <a:ext uri="{FF2B5EF4-FFF2-40B4-BE49-F238E27FC236}">
                <a16:creationId xmlns:a16="http://schemas.microsoft.com/office/drawing/2014/main" id="{BC7E69E4-559B-40CB-8DAB-DA23828E6A70}"/>
              </a:ext>
            </a:extLst>
          </p:cNvPr>
          <p:cNvCxnSpPr>
            <a:cxnSpLocks/>
            <a:endCxn id="11" idx="1"/>
          </p:cNvCxnSpPr>
          <p:nvPr/>
        </p:nvCxnSpPr>
        <p:spPr>
          <a:xfrm>
            <a:off x="4751246" y="5005943"/>
            <a:ext cx="115785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文本框 46">
            <a:extLst>
              <a:ext uri="{FF2B5EF4-FFF2-40B4-BE49-F238E27FC236}">
                <a16:creationId xmlns:a16="http://schemas.microsoft.com/office/drawing/2014/main" id="{9321218E-CDC0-4744-936F-6FEB8AA7162D}"/>
              </a:ext>
            </a:extLst>
          </p:cNvPr>
          <p:cNvSpPr txBox="1"/>
          <p:nvPr/>
        </p:nvSpPr>
        <p:spPr>
          <a:xfrm>
            <a:off x="4826423" y="4989236"/>
            <a:ext cx="1012166"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1.2</a:t>
            </a:r>
            <a:r>
              <a:rPr lang="zh-CN" altLang="en-US" sz="1100">
                <a:solidFill>
                  <a:schemeClr val="tx1">
                    <a:lumMod val="65000"/>
                    <a:lumOff val="35000"/>
                  </a:schemeClr>
                </a:solidFill>
              </a:rPr>
              <a:t>调用分支</a:t>
            </a:r>
            <a:endParaRPr lang="zh-CN" altLang="en-US" sz="1100" dirty="0">
              <a:solidFill>
                <a:schemeClr val="tx1">
                  <a:lumMod val="65000"/>
                  <a:lumOff val="35000"/>
                </a:schemeClr>
              </a:solidFill>
            </a:endParaRPr>
          </a:p>
        </p:txBody>
      </p:sp>
      <p:sp>
        <p:nvSpPr>
          <p:cNvPr id="50" name="矩形 49">
            <a:extLst>
              <a:ext uri="{FF2B5EF4-FFF2-40B4-BE49-F238E27FC236}">
                <a16:creationId xmlns:a16="http://schemas.microsoft.com/office/drawing/2014/main" id="{CAEA8732-8A2F-4F4B-93D5-767DBCE384D1}"/>
              </a:ext>
            </a:extLst>
          </p:cNvPr>
          <p:cNvSpPr/>
          <p:nvPr/>
        </p:nvSpPr>
        <p:spPr>
          <a:xfrm>
            <a:off x="6144655" y="3095483"/>
            <a:ext cx="1199120" cy="231954"/>
          </a:xfrm>
          <a:prstGeom prst="rect">
            <a:avLst/>
          </a:prstGeom>
          <a:solidFill>
            <a:srgbClr val="4C5252"/>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a:t>1.4.</a:t>
            </a:r>
            <a:r>
              <a:rPr lang="zh-CN" altLang="en-US" sz="1100"/>
              <a:t>执行业务</a:t>
            </a:r>
            <a:r>
              <a:rPr lang="en-US" altLang="zh-CN" sz="1100"/>
              <a:t>sql</a:t>
            </a:r>
            <a:endParaRPr lang="zh-CN" altLang="en-US" sz="1100"/>
          </a:p>
        </p:txBody>
      </p:sp>
      <p:cxnSp>
        <p:nvCxnSpPr>
          <p:cNvPr id="52" name="直接箭头连接符 51">
            <a:extLst>
              <a:ext uri="{FF2B5EF4-FFF2-40B4-BE49-F238E27FC236}">
                <a16:creationId xmlns:a16="http://schemas.microsoft.com/office/drawing/2014/main" id="{789F59B1-C719-44B2-B690-71160CD77EF0}"/>
              </a:ext>
            </a:extLst>
          </p:cNvPr>
          <p:cNvCxnSpPr>
            <a:cxnSpLocks/>
          </p:cNvCxnSpPr>
          <p:nvPr/>
        </p:nvCxnSpPr>
        <p:spPr>
          <a:xfrm>
            <a:off x="7803889" y="2970030"/>
            <a:ext cx="2436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文本框 55">
            <a:extLst>
              <a:ext uri="{FF2B5EF4-FFF2-40B4-BE49-F238E27FC236}">
                <a16:creationId xmlns:a16="http://schemas.microsoft.com/office/drawing/2014/main" id="{DD00B42E-FC39-445C-B113-B6CB997705F7}"/>
              </a:ext>
            </a:extLst>
          </p:cNvPr>
          <p:cNvSpPr txBox="1"/>
          <p:nvPr/>
        </p:nvSpPr>
        <p:spPr>
          <a:xfrm>
            <a:off x="8424699" y="2761649"/>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1.3.</a:t>
            </a:r>
            <a:r>
              <a:rPr lang="zh-CN" altLang="en-US" sz="1100">
                <a:solidFill>
                  <a:schemeClr val="tx1">
                    <a:lumMod val="65000"/>
                    <a:lumOff val="35000"/>
                  </a:schemeClr>
                </a:solidFill>
              </a:rPr>
              <a:t>注册分支事务</a:t>
            </a:r>
            <a:endParaRPr lang="zh-CN" altLang="en-US" sz="1100" dirty="0">
              <a:solidFill>
                <a:schemeClr val="tx1">
                  <a:lumMod val="65000"/>
                  <a:lumOff val="35000"/>
                </a:schemeClr>
              </a:solidFill>
            </a:endParaRPr>
          </a:p>
        </p:txBody>
      </p:sp>
      <p:cxnSp>
        <p:nvCxnSpPr>
          <p:cNvPr id="64" name="直接箭头连接符 63">
            <a:extLst>
              <a:ext uri="{FF2B5EF4-FFF2-40B4-BE49-F238E27FC236}">
                <a16:creationId xmlns:a16="http://schemas.microsoft.com/office/drawing/2014/main" id="{26FF0537-5F4F-4E40-A525-9B4D36CA8D8D}"/>
              </a:ext>
            </a:extLst>
          </p:cNvPr>
          <p:cNvCxnSpPr>
            <a:cxnSpLocks/>
            <a:stCxn id="9" idx="3"/>
          </p:cNvCxnSpPr>
          <p:nvPr/>
        </p:nvCxnSpPr>
        <p:spPr>
          <a:xfrm flipV="1">
            <a:off x="7803889" y="3467568"/>
            <a:ext cx="2436054" cy="1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文本框 64">
            <a:extLst>
              <a:ext uri="{FF2B5EF4-FFF2-40B4-BE49-F238E27FC236}">
                <a16:creationId xmlns:a16="http://schemas.microsoft.com/office/drawing/2014/main" id="{6FCA485D-787D-4C68-B934-18E1ED2AF6C3}"/>
              </a:ext>
            </a:extLst>
          </p:cNvPr>
          <p:cNvSpPr txBox="1"/>
          <p:nvPr/>
        </p:nvSpPr>
        <p:spPr>
          <a:xfrm>
            <a:off x="8441093" y="3205958"/>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1.5.</a:t>
            </a:r>
            <a:r>
              <a:rPr lang="zh-CN" altLang="en-US" sz="1100">
                <a:solidFill>
                  <a:schemeClr val="tx1">
                    <a:lumMod val="65000"/>
                    <a:lumOff val="35000"/>
                  </a:schemeClr>
                </a:solidFill>
              </a:rPr>
              <a:t>报告事务状态</a:t>
            </a:r>
            <a:endParaRPr lang="zh-CN" altLang="en-US" sz="1100" dirty="0">
              <a:solidFill>
                <a:schemeClr val="tx1">
                  <a:lumMod val="65000"/>
                  <a:lumOff val="35000"/>
                </a:schemeClr>
              </a:solidFill>
            </a:endParaRPr>
          </a:p>
        </p:txBody>
      </p:sp>
      <p:cxnSp>
        <p:nvCxnSpPr>
          <p:cNvPr id="66" name="直接箭头连接符 65">
            <a:extLst>
              <a:ext uri="{FF2B5EF4-FFF2-40B4-BE49-F238E27FC236}">
                <a16:creationId xmlns:a16="http://schemas.microsoft.com/office/drawing/2014/main" id="{523DEBCF-BAB7-4169-B5C9-D909053BA183}"/>
              </a:ext>
            </a:extLst>
          </p:cNvPr>
          <p:cNvCxnSpPr>
            <a:cxnSpLocks/>
          </p:cNvCxnSpPr>
          <p:nvPr/>
        </p:nvCxnSpPr>
        <p:spPr>
          <a:xfrm>
            <a:off x="7797015" y="4531589"/>
            <a:ext cx="24429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文本框 66">
            <a:extLst>
              <a:ext uri="{FF2B5EF4-FFF2-40B4-BE49-F238E27FC236}">
                <a16:creationId xmlns:a16="http://schemas.microsoft.com/office/drawing/2014/main" id="{2CC54754-9CD6-4B2D-9B7C-14A25E9BF5F5}"/>
              </a:ext>
            </a:extLst>
          </p:cNvPr>
          <p:cNvSpPr txBox="1"/>
          <p:nvPr/>
        </p:nvSpPr>
        <p:spPr>
          <a:xfrm>
            <a:off x="8407067" y="4323208"/>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1.3.</a:t>
            </a:r>
            <a:r>
              <a:rPr lang="zh-CN" altLang="en-US" sz="1100">
                <a:solidFill>
                  <a:schemeClr val="tx1">
                    <a:lumMod val="65000"/>
                    <a:lumOff val="35000"/>
                  </a:schemeClr>
                </a:solidFill>
              </a:rPr>
              <a:t>注册分支事务</a:t>
            </a:r>
            <a:endParaRPr lang="zh-CN" altLang="en-US" sz="1100" dirty="0">
              <a:solidFill>
                <a:schemeClr val="tx1">
                  <a:lumMod val="65000"/>
                  <a:lumOff val="35000"/>
                </a:schemeClr>
              </a:solidFill>
            </a:endParaRPr>
          </a:p>
        </p:txBody>
      </p:sp>
      <p:cxnSp>
        <p:nvCxnSpPr>
          <p:cNvPr id="68" name="直接箭头连接符 67">
            <a:extLst>
              <a:ext uri="{FF2B5EF4-FFF2-40B4-BE49-F238E27FC236}">
                <a16:creationId xmlns:a16="http://schemas.microsoft.com/office/drawing/2014/main" id="{B6E403FC-7067-4F14-AC32-B34E9399CAFB}"/>
              </a:ext>
            </a:extLst>
          </p:cNvPr>
          <p:cNvCxnSpPr>
            <a:cxnSpLocks/>
            <a:stCxn id="12" idx="3"/>
          </p:cNvCxnSpPr>
          <p:nvPr/>
        </p:nvCxnSpPr>
        <p:spPr>
          <a:xfrm flipV="1">
            <a:off x="7803889" y="5005943"/>
            <a:ext cx="243605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文本框 68">
            <a:extLst>
              <a:ext uri="{FF2B5EF4-FFF2-40B4-BE49-F238E27FC236}">
                <a16:creationId xmlns:a16="http://schemas.microsoft.com/office/drawing/2014/main" id="{0CCCD480-48C7-4F2D-B50D-34D674C4DD01}"/>
              </a:ext>
            </a:extLst>
          </p:cNvPr>
          <p:cNvSpPr txBox="1"/>
          <p:nvPr/>
        </p:nvSpPr>
        <p:spPr>
          <a:xfrm>
            <a:off x="8423461" y="4746001"/>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1.5.</a:t>
            </a:r>
            <a:r>
              <a:rPr lang="zh-CN" altLang="en-US" sz="1100">
                <a:solidFill>
                  <a:schemeClr val="tx1">
                    <a:lumMod val="65000"/>
                    <a:lumOff val="35000"/>
                  </a:schemeClr>
                </a:solidFill>
              </a:rPr>
              <a:t>报告事务状态</a:t>
            </a:r>
            <a:endParaRPr lang="zh-CN" altLang="en-US" sz="1100" dirty="0">
              <a:solidFill>
                <a:schemeClr val="tx1">
                  <a:lumMod val="65000"/>
                  <a:lumOff val="35000"/>
                </a:schemeClr>
              </a:solidFill>
            </a:endParaRPr>
          </a:p>
        </p:txBody>
      </p:sp>
      <p:sp>
        <p:nvSpPr>
          <p:cNvPr id="70" name="矩形 69">
            <a:extLst>
              <a:ext uri="{FF2B5EF4-FFF2-40B4-BE49-F238E27FC236}">
                <a16:creationId xmlns:a16="http://schemas.microsoft.com/office/drawing/2014/main" id="{66E8D05E-8E33-4461-8508-46BEE392A2AD}"/>
              </a:ext>
            </a:extLst>
          </p:cNvPr>
          <p:cNvSpPr/>
          <p:nvPr/>
        </p:nvSpPr>
        <p:spPr>
          <a:xfrm>
            <a:off x="6135839" y="4624402"/>
            <a:ext cx="1199120" cy="231954"/>
          </a:xfrm>
          <a:prstGeom prst="rect">
            <a:avLst/>
          </a:prstGeom>
          <a:solidFill>
            <a:srgbClr val="4C5252"/>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a:t>1.4.</a:t>
            </a:r>
            <a:r>
              <a:rPr lang="zh-CN" altLang="en-US" sz="1100"/>
              <a:t>执行业务</a:t>
            </a:r>
            <a:r>
              <a:rPr lang="en-US" altLang="zh-CN" sz="1100"/>
              <a:t>sql</a:t>
            </a:r>
            <a:endParaRPr lang="zh-CN" altLang="en-US" sz="1100"/>
          </a:p>
        </p:txBody>
      </p:sp>
      <p:cxnSp>
        <p:nvCxnSpPr>
          <p:cNvPr id="72" name="直接箭头连接符 71">
            <a:extLst>
              <a:ext uri="{FF2B5EF4-FFF2-40B4-BE49-F238E27FC236}">
                <a16:creationId xmlns:a16="http://schemas.microsoft.com/office/drawing/2014/main" id="{706D0C2D-B787-45BF-8B6F-2C6D7073AA52}"/>
              </a:ext>
            </a:extLst>
          </p:cNvPr>
          <p:cNvCxnSpPr>
            <a:cxnSpLocks/>
          </p:cNvCxnSpPr>
          <p:nvPr/>
        </p:nvCxnSpPr>
        <p:spPr>
          <a:xfrm flipH="1">
            <a:off x="7789355" y="5477101"/>
            <a:ext cx="2450588"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6254131F-6729-4CE7-BEE2-9FFB3C45D6C1}"/>
              </a:ext>
            </a:extLst>
          </p:cNvPr>
          <p:cNvSpPr txBox="1"/>
          <p:nvPr/>
        </p:nvSpPr>
        <p:spPr>
          <a:xfrm>
            <a:off x="8423461" y="5265819"/>
            <a:ext cx="1361269"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2.3.</a:t>
            </a:r>
            <a:r>
              <a:rPr lang="zh-CN" altLang="en-US" sz="1100">
                <a:solidFill>
                  <a:srgbClr val="0070C0"/>
                </a:solidFill>
              </a:rPr>
              <a:t>提交</a:t>
            </a:r>
            <a:r>
              <a:rPr lang="en-US" altLang="zh-CN" sz="1100">
                <a:solidFill>
                  <a:srgbClr val="0070C0"/>
                </a:solidFill>
              </a:rPr>
              <a:t>/</a:t>
            </a:r>
            <a:r>
              <a:rPr lang="zh-CN" altLang="en-US" sz="1100">
                <a:solidFill>
                  <a:srgbClr val="0070C0"/>
                </a:solidFill>
              </a:rPr>
              <a:t>回滚</a:t>
            </a:r>
            <a:endParaRPr lang="zh-CN" altLang="en-US" sz="1100" dirty="0">
              <a:solidFill>
                <a:srgbClr val="0070C0"/>
              </a:solidFill>
            </a:endParaRPr>
          </a:p>
        </p:txBody>
      </p:sp>
      <p:cxnSp>
        <p:nvCxnSpPr>
          <p:cNvPr id="74" name="直接箭头连接符 73">
            <a:extLst>
              <a:ext uri="{FF2B5EF4-FFF2-40B4-BE49-F238E27FC236}">
                <a16:creationId xmlns:a16="http://schemas.microsoft.com/office/drawing/2014/main" id="{0B19D7D5-93A2-45AE-8897-84A024A43ABD}"/>
              </a:ext>
            </a:extLst>
          </p:cNvPr>
          <p:cNvCxnSpPr>
            <a:cxnSpLocks/>
          </p:cNvCxnSpPr>
          <p:nvPr/>
        </p:nvCxnSpPr>
        <p:spPr>
          <a:xfrm flipH="1">
            <a:off x="7802652" y="3958686"/>
            <a:ext cx="2437291"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75" name="文本框 74">
            <a:extLst>
              <a:ext uri="{FF2B5EF4-FFF2-40B4-BE49-F238E27FC236}">
                <a16:creationId xmlns:a16="http://schemas.microsoft.com/office/drawing/2014/main" id="{68749A40-11AB-4A7D-8712-400BBB7220F7}"/>
              </a:ext>
            </a:extLst>
          </p:cNvPr>
          <p:cNvSpPr txBox="1"/>
          <p:nvPr/>
        </p:nvSpPr>
        <p:spPr>
          <a:xfrm>
            <a:off x="8447516" y="3747404"/>
            <a:ext cx="1361269"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2.3.</a:t>
            </a:r>
            <a:r>
              <a:rPr lang="zh-CN" altLang="en-US" sz="1100">
                <a:solidFill>
                  <a:srgbClr val="0070C0"/>
                </a:solidFill>
              </a:rPr>
              <a:t>提交</a:t>
            </a:r>
            <a:r>
              <a:rPr lang="en-US" altLang="zh-CN" sz="1100">
                <a:solidFill>
                  <a:srgbClr val="0070C0"/>
                </a:solidFill>
              </a:rPr>
              <a:t>/</a:t>
            </a:r>
            <a:r>
              <a:rPr lang="zh-CN" altLang="en-US" sz="1100">
                <a:solidFill>
                  <a:srgbClr val="0070C0"/>
                </a:solidFill>
              </a:rPr>
              <a:t>回滚</a:t>
            </a:r>
            <a:endParaRPr lang="zh-CN" altLang="en-US" sz="1100" dirty="0">
              <a:solidFill>
                <a:srgbClr val="0070C0"/>
              </a:solidFill>
            </a:endParaRPr>
          </a:p>
        </p:txBody>
      </p:sp>
      <p:cxnSp>
        <p:nvCxnSpPr>
          <p:cNvPr id="90" name="连接符: 肘形 89">
            <a:extLst>
              <a:ext uri="{FF2B5EF4-FFF2-40B4-BE49-F238E27FC236}">
                <a16:creationId xmlns:a16="http://schemas.microsoft.com/office/drawing/2014/main" id="{AA40E75F-A59C-4DF6-9F17-A4319116E0B8}"/>
              </a:ext>
            </a:extLst>
          </p:cNvPr>
          <p:cNvCxnSpPr>
            <a:cxnSpLocks/>
          </p:cNvCxnSpPr>
          <p:nvPr/>
        </p:nvCxnSpPr>
        <p:spPr>
          <a:xfrm flipV="1">
            <a:off x="10918095" y="4309387"/>
            <a:ext cx="12700" cy="1537322"/>
          </a:xfrm>
          <a:prstGeom prst="bentConnector3">
            <a:avLst>
              <a:gd name="adj1" fmla="val 2562362"/>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9568CEA5-ED02-4BAB-9F37-C9F9BDABC78B}"/>
              </a:ext>
            </a:extLst>
          </p:cNvPr>
          <p:cNvSpPr txBox="1"/>
          <p:nvPr/>
        </p:nvSpPr>
        <p:spPr>
          <a:xfrm>
            <a:off x="11268562" y="4727349"/>
            <a:ext cx="558053" cy="938719"/>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2.2.</a:t>
            </a:r>
            <a:r>
              <a:rPr lang="zh-CN" altLang="en-US" sz="1100">
                <a:solidFill>
                  <a:srgbClr val="0070C0"/>
                </a:solidFill>
              </a:rPr>
              <a:t>检查分支事务状态</a:t>
            </a:r>
            <a:endParaRPr lang="zh-CN" altLang="en-US" sz="1100" dirty="0">
              <a:solidFill>
                <a:srgbClr val="0070C0"/>
              </a:solidFill>
            </a:endParaRPr>
          </a:p>
        </p:txBody>
      </p:sp>
    </p:spTree>
    <p:extLst>
      <p:ext uri="{BB962C8B-B14F-4D97-AF65-F5344CB8AC3E}">
        <p14:creationId xmlns:p14="http://schemas.microsoft.com/office/powerpoint/2010/main" val="29384159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500"/>
                                        <p:tgtEl>
                                          <p:spTgt spid="4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wipe(left)">
                                      <p:cBhvr>
                                        <p:cTn id="18" dur="500"/>
                                        <p:tgtEl>
                                          <p:spTgt spid="41"/>
                                        </p:tgtEl>
                                      </p:cBhvr>
                                    </p:animEffect>
                                  </p:childTnLst>
                                </p:cTn>
                              </p:par>
                              <p:par>
                                <p:cTn id="19" presetID="22" presetClass="entr" presetSubtype="8"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wipe(left)">
                                      <p:cBhvr>
                                        <p:cTn id="21" dur="500"/>
                                        <p:tgtEl>
                                          <p:spTgt spid="46"/>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wipe(left)">
                                      <p:cBhvr>
                                        <p:cTn id="24" dur="500"/>
                                        <p:tgtEl>
                                          <p:spTgt spid="4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wipe(left)">
                                      <p:cBhvr>
                                        <p:cTn id="29" dur="500"/>
                                        <p:tgtEl>
                                          <p:spTgt spid="56"/>
                                        </p:tgtEl>
                                      </p:cBhvr>
                                    </p:animEffect>
                                  </p:childTnLst>
                                </p:cTn>
                              </p:par>
                              <p:par>
                                <p:cTn id="30" presetID="22" presetClass="entr" presetSubtype="8" fill="hold" nodeType="with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left)">
                                      <p:cBhvr>
                                        <p:cTn id="32" dur="500"/>
                                        <p:tgtEl>
                                          <p:spTgt spid="5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wipe(left)">
                                      <p:cBhvr>
                                        <p:cTn id="35" dur="500"/>
                                        <p:tgtEl>
                                          <p:spTgt spid="67"/>
                                        </p:tgtEl>
                                      </p:cBhvr>
                                    </p:animEffect>
                                  </p:childTnLst>
                                </p:cTn>
                              </p:par>
                              <p:par>
                                <p:cTn id="36" presetID="22" presetClass="entr" presetSubtype="8" fill="hold" nodeType="with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left)">
                                      <p:cBhvr>
                                        <p:cTn id="38" dur="500"/>
                                        <p:tgtEl>
                                          <p:spTgt spid="66"/>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randombar(horizontal)">
                                      <p:cBhvr>
                                        <p:cTn id="43" dur="500"/>
                                        <p:tgtEl>
                                          <p:spTgt spid="50"/>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70"/>
                                        </p:tgtEl>
                                        <p:attrNameLst>
                                          <p:attrName>style.visibility</p:attrName>
                                        </p:attrNameLst>
                                      </p:cBhvr>
                                      <p:to>
                                        <p:strVal val="visible"/>
                                      </p:to>
                                    </p:set>
                                    <p:animEffect transition="in" filter="randombar(horizontal)">
                                      <p:cBhvr>
                                        <p:cTn id="46" dur="500"/>
                                        <p:tgtEl>
                                          <p:spTgt spid="7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wipe(left)">
                                      <p:cBhvr>
                                        <p:cTn id="51" dur="500"/>
                                        <p:tgtEl>
                                          <p:spTgt spid="65"/>
                                        </p:tgtEl>
                                      </p:cBhvr>
                                    </p:animEffect>
                                  </p:childTnLst>
                                </p:cTn>
                              </p:par>
                              <p:par>
                                <p:cTn id="52" presetID="22" presetClass="entr" presetSubtype="8"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wipe(left)">
                                      <p:cBhvr>
                                        <p:cTn id="54" dur="500"/>
                                        <p:tgtEl>
                                          <p:spTgt spid="64"/>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wipe(left)">
                                      <p:cBhvr>
                                        <p:cTn id="57" dur="500"/>
                                        <p:tgtEl>
                                          <p:spTgt spid="69"/>
                                        </p:tgtEl>
                                      </p:cBhvr>
                                    </p:animEffect>
                                  </p:childTnLst>
                                </p:cTn>
                              </p:par>
                              <p:par>
                                <p:cTn id="58" presetID="22" presetClass="entr" presetSubtype="8" fill="hold"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wipe(left)">
                                      <p:cBhvr>
                                        <p:cTn id="60" dur="500"/>
                                        <p:tgtEl>
                                          <p:spTgt spid="6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left)">
                                      <p:cBhvr>
                                        <p:cTn id="65" dur="1000"/>
                                        <p:tgtEl>
                                          <p:spTgt spid="15"/>
                                        </p:tgtEl>
                                      </p:cBhvr>
                                    </p:animEffect>
                                  </p:childTnLst>
                                </p:cTn>
                              </p:par>
                              <p:par>
                                <p:cTn id="66" presetID="22" presetClass="entr" presetSubtype="8" fill="hold" grpId="0" nodeType="withEffect">
                                  <p:stCondLst>
                                    <p:cond delay="30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90"/>
                                        </p:tgtEl>
                                        <p:attrNameLst>
                                          <p:attrName>style.visibility</p:attrName>
                                        </p:attrNameLst>
                                      </p:cBhvr>
                                      <p:to>
                                        <p:strVal val="visible"/>
                                      </p:to>
                                    </p:set>
                                    <p:animEffect transition="in" filter="wipe(down)">
                                      <p:cBhvr>
                                        <p:cTn id="73" dur="500"/>
                                        <p:tgtEl>
                                          <p:spTgt spid="90"/>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92"/>
                                        </p:tgtEl>
                                        <p:attrNameLst>
                                          <p:attrName>style.visibility</p:attrName>
                                        </p:attrNameLst>
                                      </p:cBhvr>
                                      <p:to>
                                        <p:strVal val="visible"/>
                                      </p:to>
                                    </p:set>
                                    <p:animEffect transition="in" filter="wipe(down)">
                                      <p:cBhvr>
                                        <p:cTn id="76" dur="500"/>
                                        <p:tgtEl>
                                          <p:spTgt spid="9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nodeType="clickEffect">
                                  <p:stCondLst>
                                    <p:cond delay="0"/>
                                  </p:stCondLst>
                                  <p:childTnLst>
                                    <p:set>
                                      <p:cBhvr>
                                        <p:cTn id="80" dur="1" fill="hold">
                                          <p:stCondLst>
                                            <p:cond delay="0"/>
                                          </p:stCondLst>
                                        </p:cTn>
                                        <p:tgtEl>
                                          <p:spTgt spid="72"/>
                                        </p:tgtEl>
                                        <p:attrNameLst>
                                          <p:attrName>style.visibility</p:attrName>
                                        </p:attrNameLst>
                                      </p:cBhvr>
                                      <p:to>
                                        <p:strVal val="visible"/>
                                      </p:to>
                                    </p:set>
                                    <p:animEffect transition="in" filter="wipe(right)">
                                      <p:cBhvr>
                                        <p:cTn id="81" dur="500"/>
                                        <p:tgtEl>
                                          <p:spTgt spid="72"/>
                                        </p:tgtEl>
                                      </p:cBhvr>
                                    </p:animEffect>
                                  </p:childTnLst>
                                </p:cTn>
                              </p:par>
                              <p:par>
                                <p:cTn id="82" presetID="22" presetClass="entr" presetSubtype="2" fill="hold" grpId="0" nodeType="with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wipe(right)">
                                      <p:cBhvr>
                                        <p:cTn id="84" dur="500"/>
                                        <p:tgtEl>
                                          <p:spTgt spid="73"/>
                                        </p:tgtEl>
                                      </p:cBhvr>
                                    </p:animEffect>
                                  </p:childTnLst>
                                </p:cTn>
                              </p:par>
                              <p:par>
                                <p:cTn id="85" presetID="22" presetClass="entr" presetSubtype="2" fill="hold" nodeType="withEffect">
                                  <p:stCondLst>
                                    <p:cond delay="0"/>
                                  </p:stCondLst>
                                  <p:childTnLst>
                                    <p:set>
                                      <p:cBhvr>
                                        <p:cTn id="86" dur="1" fill="hold">
                                          <p:stCondLst>
                                            <p:cond delay="0"/>
                                          </p:stCondLst>
                                        </p:cTn>
                                        <p:tgtEl>
                                          <p:spTgt spid="74"/>
                                        </p:tgtEl>
                                        <p:attrNameLst>
                                          <p:attrName>style.visibility</p:attrName>
                                        </p:attrNameLst>
                                      </p:cBhvr>
                                      <p:to>
                                        <p:strVal val="visible"/>
                                      </p:to>
                                    </p:set>
                                    <p:animEffect transition="in" filter="wipe(right)">
                                      <p:cBhvr>
                                        <p:cTn id="87" dur="500"/>
                                        <p:tgtEl>
                                          <p:spTgt spid="74"/>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75"/>
                                        </p:tgtEl>
                                        <p:attrNameLst>
                                          <p:attrName>style.visibility</p:attrName>
                                        </p:attrNameLst>
                                      </p:cBhvr>
                                      <p:to>
                                        <p:strVal val="visible"/>
                                      </p:to>
                                    </p:set>
                                    <p:animEffect transition="in" filter="wipe(right)">
                                      <p:cBhvr>
                                        <p:cTn id="90" dur="500"/>
                                        <p:tgtEl>
                                          <p:spTgt spid="75"/>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nodeType="clickEffect">
                                  <p:stCondLst>
                                    <p:cond delay="0"/>
                                  </p:stCondLst>
                                  <p:childTnLst>
                                    <p:animEffect transition="out" filter="fade">
                                      <p:cBhvr>
                                        <p:cTn id="94" dur="500"/>
                                        <p:tgtEl>
                                          <p:spTgt spid="14"/>
                                        </p:tgtEl>
                                      </p:cBhvr>
                                    </p:animEffect>
                                    <p:set>
                                      <p:cBhvr>
                                        <p:cTn id="95" dur="1" fill="hold">
                                          <p:stCondLst>
                                            <p:cond delay="499"/>
                                          </p:stCondLst>
                                        </p:cTn>
                                        <p:tgtEl>
                                          <p:spTgt spid="14"/>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18"/>
                                        </p:tgtEl>
                                      </p:cBhvr>
                                    </p:animEffect>
                                    <p:set>
                                      <p:cBhvr>
                                        <p:cTn id="98" dur="1" fill="hold">
                                          <p:stCondLst>
                                            <p:cond delay="499"/>
                                          </p:stCondLst>
                                        </p:cTn>
                                        <p:tgtEl>
                                          <p:spTgt spid="18"/>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40"/>
                                        </p:tgtEl>
                                      </p:cBhvr>
                                    </p:animEffect>
                                    <p:set>
                                      <p:cBhvr>
                                        <p:cTn id="101" dur="1" fill="hold">
                                          <p:stCondLst>
                                            <p:cond delay="499"/>
                                          </p:stCondLst>
                                        </p:cTn>
                                        <p:tgtEl>
                                          <p:spTgt spid="40"/>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41"/>
                                        </p:tgtEl>
                                      </p:cBhvr>
                                    </p:animEffect>
                                    <p:set>
                                      <p:cBhvr>
                                        <p:cTn id="104" dur="1" fill="hold">
                                          <p:stCondLst>
                                            <p:cond delay="499"/>
                                          </p:stCondLst>
                                        </p:cTn>
                                        <p:tgtEl>
                                          <p:spTgt spid="41"/>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46"/>
                                        </p:tgtEl>
                                      </p:cBhvr>
                                    </p:animEffect>
                                    <p:set>
                                      <p:cBhvr>
                                        <p:cTn id="107" dur="1" fill="hold">
                                          <p:stCondLst>
                                            <p:cond delay="499"/>
                                          </p:stCondLst>
                                        </p:cTn>
                                        <p:tgtEl>
                                          <p:spTgt spid="46"/>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47"/>
                                        </p:tgtEl>
                                      </p:cBhvr>
                                    </p:animEffect>
                                    <p:set>
                                      <p:cBhvr>
                                        <p:cTn id="110" dur="1" fill="hold">
                                          <p:stCondLst>
                                            <p:cond delay="499"/>
                                          </p:stCondLst>
                                        </p:cTn>
                                        <p:tgtEl>
                                          <p:spTgt spid="47"/>
                                        </p:tgtEl>
                                        <p:attrNameLst>
                                          <p:attrName>style.visibility</p:attrName>
                                        </p:attrNameLst>
                                      </p:cBhvr>
                                      <p:to>
                                        <p:strVal val="hidden"/>
                                      </p:to>
                                    </p:set>
                                  </p:childTnLst>
                                </p:cTn>
                              </p:par>
                              <p:par>
                                <p:cTn id="111" presetID="10" presetClass="exit" presetSubtype="0" fill="hold" nodeType="withEffect">
                                  <p:stCondLst>
                                    <p:cond delay="0"/>
                                  </p:stCondLst>
                                  <p:childTnLst>
                                    <p:animEffect transition="out" filter="fade">
                                      <p:cBhvr>
                                        <p:cTn id="112" dur="500"/>
                                        <p:tgtEl>
                                          <p:spTgt spid="15"/>
                                        </p:tgtEl>
                                      </p:cBhvr>
                                    </p:animEffect>
                                    <p:set>
                                      <p:cBhvr>
                                        <p:cTn id="113" dur="1" fill="hold">
                                          <p:stCondLst>
                                            <p:cond delay="499"/>
                                          </p:stCondLst>
                                        </p:cTn>
                                        <p:tgtEl>
                                          <p:spTgt spid="15"/>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19"/>
                                        </p:tgtEl>
                                      </p:cBhvr>
                                    </p:animEffect>
                                    <p:set>
                                      <p:cBhvr>
                                        <p:cTn id="116" dur="1" fill="hold">
                                          <p:stCondLst>
                                            <p:cond delay="499"/>
                                          </p:stCondLst>
                                        </p:cTn>
                                        <p:tgtEl>
                                          <p:spTgt spid="19"/>
                                        </p:tgtEl>
                                        <p:attrNameLst>
                                          <p:attrName>style.visibility</p:attrName>
                                        </p:attrNameLst>
                                      </p:cBhvr>
                                      <p:to>
                                        <p:strVal val="hidden"/>
                                      </p:to>
                                    </p:set>
                                  </p:childTnLst>
                                </p:cTn>
                              </p:par>
                              <p:par>
                                <p:cTn id="117" presetID="10" presetClass="exit" presetSubtype="0" fill="hold" nodeType="withEffect">
                                  <p:stCondLst>
                                    <p:cond delay="0"/>
                                  </p:stCondLst>
                                  <p:childTnLst>
                                    <p:animEffect transition="out" filter="fade">
                                      <p:cBhvr>
                                        <p:cTn id="118" dur="500"/>
                                        <p:tgtEl>
                                          <p:spTgt spid="33"/>
                                        </p:tgtEl>
                                      </p:cBhvr>
                                    </p:animEffect>
                                    <p:set>
                                      <p:cBhvr>
                                        <p:cTn id="119" dur="1" fill="hold">
                                          <p:stCondLst>
                                            <p:cond delay="499"/>
                                          </p:stCondLst>
                                        </p:cTn>
                                        <p:tgtEl>
                                          <p:spTgt spid="33"/>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4" presetClass="entr" presetSubtype="10" fill="hold" nodeType="clickEffect">
                                  <p:stCondLst>
                                    <p:cond delay="0"/>
                                  </p:stCondLst>
                                  <p:childTnLst>
                                    <p:set>
                                      <p:cBhvr>
                                        <p:cTn id="12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4" dur="250"/>
                                        <p:tgtEl>
                                          <p:spTgt spid="3">
                                            <p:txEl>
                                              <p:pRg st="1" end="1"/>
                                            </p:txEl>
                                          </p:spTgt>
                                        </p:tgtEl>
                                      </p:cBhvr>
                                    </p:animEffect>
                                  </p:childTnLst>
                                </p:cTn>
                              </p:par>
                            </p:childTnLst>
                          </p:cTn>
                        </p:par>
                        <p:par>
                          <p:cTn id="125" fill="hold">
                            <p:stCondLst>
                              <p:cond delay="250"/>
                            </p:stCondLst>
                            <p:childTnLst>
                              <p:par>
                                <p:cTn id="126" presetID="14" presetClass="entr" presetSubtype="10" fill="hold" nodeType="afterEffect">
                                  <p:stCondLst>
                                    <p:cond delay="0"/>
                                  </p:stCondLst>
                                  <p:childTnLst>
                                    <p:set>
                                      <p:cBhvr>
                                        <p:cTn id="12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8" dur="250"/>
                                        <p:tgtEl>
                                          <p:spTgt spid="3">
                                            <p:txEl>
                                              <p:pRg st="2" end="2"/>
                                            </p:txEl>
                                          </p:spTgt>
                                        </p:tgtEl>
                                      </p:cBhvr>
                                    </p:animEffect>
                                  </p:childTnLst>
                                </p:cTn>
                              </p:par>
                            </p:childTnLst>
                          </p:cTn>
                        </p:par>
                        <p:par>
                          <p:cTn id="129" fill="hold">
                            <p:stCondLst>
                              <p:cond delay="500"/>
                            </p:stCondLst>
                            <p:childTnLst>
                              <p:par>
                                <p:cTn id="130" presetID="14" presetClass="entr" presetSubtype="10" fill="hold" nodeType="afterEffect">
                                  <p:stCondLst>
                                    <p:cond delay="0"/>
                                  </p:stCondLst>
                                  <p:childTnLst>
                                    <p:set>
                                      <p:cBhvr>
                                        <p:cTn id="13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2" dur="250"/>
                                        <p:tgtEl>
                                          <p:spTgt spid="3">
                                            <p:txEl>
                                              <p:pRg st="3" end="3"/>
                                            </p:txEl>
                                          </p:spTgt>
                                        </p:tgtEl>
                                      </p:cBhvr>
                                    </p:animEffect>
                                  </p:childTnLst>
                                </p:cTn>
                              </p:par>
                            </p:childTnLst>
                          </p:cTn>
                        </p:par>
                        <p:par>
                          <p:cTn id="133" fill="hold">
                            <p:stCondLst>
                              <p:cond delay="750"/>
                            </p:stCondLst>
                            <p:childTnLst>
                              <p:par>
                                <p:cTn id="134" presetID="14" presetClass="entr" presetSubtype="10" fill="hold" nodeType="afterEffect">
                                  <p:stCondLst>
                                    <p:cond delay="0"/>
                                  </p:stCondLst>
                                  <p:childTnLst>
                                    <p:set>
                                      <p:cBhvr>
                                        <p:cTn id="13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36" dur="250"/>
                                        <p:tgtEl>
                                          <p:spTgt spid="3">
                                            <p:txEl>
                                              <p:pRg st="4" end="4"/>
                                            </p:txEl>
                                          </p:spTgt>
                                        </p:tgtEl>
                                      </p:cBhvr>
                                    </p:animEffect>
                                  </p:childTnLst>
                                </p:cTn>
                              </p:par>
                            </p:childTnLst>
                          </p:cTn>
                        </p:par>
                      </p:childTnLst>
                    </p:cTn>
                  </p:par>
                  <p:par>
                    <p:cTn id="137" fill="hold">
                      <p:stCondLst>
                        <p:cond delay="indefinite"/>
                      </p:stCondLst>
                      <p:childTnLst>
                        <p:par>
                          <p:cTn id="138" fill="hold">
                            <p:stCondLst>
                              <p:cond delay="0"/>
                            </p:stCondLst>
                            <p:childTnLst>
                              <p:par>
                                <p:cTn id="139" presetID="14" presetClass="entr" presetSubtype="10" fill="hold" nodeType="clickEffect">
                                  <p:stCondLst>
                                    <p:cond delay="0"/>
                                  </p:stCondLst>
                                  <p:childTnLst>
                                    <p:set>
                                      <p:cBhvr>
                                        <p:cTn id="14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41" dur="250"/>
                                        <p:tgtEl>
                                          <p:spTgt spid="3">
                                            <p:txEl>
                                              <p:pRg st="5" end="5"/>
                                            </p:txEl>
                                          </p:spTgt>
                                        </p:tgtEl>
                                      </p:cBhvr>
                                    </p:animEffect>
                                  </p:childTnLst>
                                </p:cTn>
                              </p:par>
                            </p:childTnLst>
                          </p:cTn>
                        </p:par>
                        <p:par>
                          <p:cTn id="142" fill="hold">
                            <p:stCondLst>
                              <p:cond delay="250"/>
                            </p:stCondLst>
                            <p:childTnLst>
                              <p:par>
                                <p:cTn id="143" presetID="14" presetClass="entr" presetSubtype="10" fill="hold" nodeType="afterEffect">
                                  <p:stCondLst>
                                    <p:cond delay="0"/>
                                  </p:stCondLst>
                                  <p:childTnLst>
                                    <p:set>
                                      <p:cBhvr>
                                        <p:cTn id="14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45" dur="250"/>
                                        <p:tgtEl>
                                          <p:spTgt spid="3">
                                            <p:txEl>
                                              <p:pRg st="6" end="6"/>
                                            </p:txEl>
                                          </p:spTgt>
                                        </p:tgtEl>
                                      </p:cBhvr>
                                    </p:animEffect>
                                  </p:childTnLst>
                                </p:cTn>
                              </p:par>
                            </p:childTnLst>
                          </p:cTn>
                        </p:par>
                        <p:par>
                          <p:cTn id="146" fill="hold">
                            <p:stCondLst>
                              <p:cond delay="500"/>
                            </p:stCondLst>
                            <p:childTnLst>
                              <p:par>
                                <p:cTn id="147" presetID="14" presetClass="entr" presetSubtype="10" fill="hold" nodeType="afterEffect">
                                  <p:stCondLst>
                                    <p:cond delay="0"/>
                                  </p:stCondLst>
                                  <p:childTnLst>
                                    <p:set>
                                      <p:cBhvr>
                                        <p:cTn id="14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49" dur="250"/>
                                        <p:tgtEl>
                                          <p:spTgt spid="3">
                                            <p:txEl>
                                              <p:pRg st="7" end="7"/>
                                            </p:txEl>
                                          </p:spTgt>
                                        </p:tgtEl>
                                      </p:cBhvr>
                                    </p:animEffect>
                                  </p:childTnLst>
                                </p:cTn>
                              </p:par>
                            </p:childTnLst>
                          </p:cTn>
                        </p:par>
                        <p:par>
                          <p:cTn id="150" fill="hold">
                            <p:stCondLst>
                              <p:cond delay="750"/>
                            </p:stCondLst>
                            <p:childTnLst>
                              <p:par>
                                <p:cTn id="151" presetID="14" presetClass="entr" presetSubtype="10" fill="hold" nodeType="afterEffect">
                                  <p:stCondLst>
                                    <p:cond delay="0"/>
                                  </p:stCondLst>
                                  <p:childTnLst>
                                    <p:set>
                                      <p:cBhvr>
                                        <p:cTn id="152"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53" dur="250"/>
                                        <p:tgtEl>
                                          <p:spTgt spid="3">
                                            <p:txEl>
                                              <p:pRg st="8" end="8"/>
                                            </p:txEl>
                                          </p:spTgt>
                                        </p:tgtEl>
                                      </p:cBhvr>
                                    </p:animEffect>
                                  </p:childTnLst>
                                </p:cTn>
                              </p:par>
                            </p:childTnLst>
                          </p:cTn>
                        </p:par>
                        <p:par>
                          <p:cTn id="154" fill="hold">
                            <p:stCondLst>
                              <p:cond delay="1000"/>
                            </p:stCondLst>
                            <p:childTnLst>
                              <p:par>
                                <p:cTn id="155" presetID="14" presetClass="entr" presetSubtype="10" fill="hold" nodeType="afterEffect">
                                  <p:stCondLst>
                                    <p:cond delay="0"/>
                                  </p:stCondLst>
                                  <p:childTnLst>
                                    <p:set>
                                      <p:cBhvr>
                                        <p:cTn id="15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157" dur="250"/>
                                        <p:tgtEl>
                                          <p:spTgt spid="3">
                                            <p:txEl>
                                              <p:pRg st="9" end="9"/>
                                            </p:txEl>
                                          </p:spTgt>
                                        </p:tgtEl>
                                      </p:cBhvr>
                                    </p:animEffect>
                                  </p:childTnLst>
                                </p:cTn>
                              </p:par>
                            </p:childTnLst>
                          </p:cTn>
                        </p:par>
                        <p:par>
                          <p:cTn id="158" fill="hold">
                            <p:stCondLst>
                              <p:cond delay="1250"/>
                            </p:stCondLst>
                            <p:childTnLst>
                              <p:par>
                                <p:cTn id="159" presetID="14" presetClass="entr" presetSubtype="10" fill="hold" nodeType="afterEffect">
                                  <p:stCondLst>
                                    <p:cond delay="0"/>
                                  </p:stCondLst>
                                  <p:childTnLst>
                                    <p:set>
                                      <p:cBhvr>
                                        <p:cTn id="160"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161" dur="25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9" grpId="0"/>
      <p:bldP spid="19" grpId="1"/>
      <p:bldP spid="41" grpId="0"/>
      <p:bldP spid="41" grpId="1"/>
      <p:bldP spid="47" grpId="0"/>
      <p:bldP spid="47" grpId="1"/>
      <p:bldP spid="50" grpId="0" animBg="1"/>
      <p:bldP spid="56" grpId="0"/>
      <p:bldP spid="65" grpId="0"/>
      <p:bldP spid="67" grpId="0"/>
      <p:bldP spid="69" grpId="0"/>
      <p:bldP spid="70" grpId="0" animBg="1"/>
      <p:bldP spid="73" grpId="0"/>
      <p:bldP spid="75" grpId="0"/>
      <p:bldP spid="9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F9A942-C88E-476C-9421-9AD59787B919}"/>
              </a:ext>
            </a:extLst>
          </p:cNvPr>
          <p:cNvSpPr>
            <a:spLocks noGrp="1"/>
          </p:cNvSpPr>
          <p:nvPr>
            <p:ph type="body" sz="quarter" idx="10"/>
          </p:nvPr>
        </p:nvSpPr>
        <p:spPr/>
        <p:txBody>
          <a:bodyPr/>
          <a:lstStyle/>
          <a:p>
            <a:pPr marL="0" indent="0">
              <a:lnSpc>
                <a:spcPct val="150000"/>
              </a:lnSpc>
              <a:buNone/>
            </a:pPr>
            <a:r>
              <a:rPr lang="en-US" altLang="zh-CN" sz="1400"/>
              <a:t>XA</a:t>
            </a:r>
            <a:r>
              <a:rPr lang="zh-CN" altLang="en-US" sz="1400"/>
              <a:t>模式的优点是什么？</a:t>
            </a:r>
            <a:endParaRPr lang="en-US" altLang="zh-CN" sz="1400"/>
          </a:p>
          <a:p>
            <a:pPr marL="285750" indent="-285750">
              <a:lnSpc>
                <a:spcPct val="150000"/>
              </a:lnSpc>
              <a:buFont typeface="Arial" panose="020B0604020202020204" pitchFamily="34" charset="0"/>
              <a:buChar char="•"/>
            </a:pPr>
            <a:r>
              <a:rPr lang="zh-CN" altLang="en-US" sz="1200"/>
              <a:t>事务的强一致性，满足</a:t>
            </a:r>
            <a:r>
              <a:rPr lang="en-US" altLang="zh-CN" sz="1200"/>
              <a:t>ACID</a:t>
            </a:r>
            <a:r>
              <a:rPr lang="zh-CN" altLang="en-US" sz="1200"/>
              <a:t>原则。</a:t>
            </a:r>
            <a:endParaRPr lang="en-US" altLang="zh-CN" sz="1200"/>
          </a:p>
          <a:p>
            <a:pPr marL="285750" indent="-285750">
              <a:lnSpc>
                <a:spcPct val="150000"/>
              </a:lnSpc>
              <a:buFont typeface="Arial" panose="020B0604020202020204" pitchFamily="34" charset="0"/>
              <a:buChar char="•"/>
            </a:pPr>
            <a:r>
              <a:rPr lang="zh-CN" altLang="en-US" sz="1200"/>
              <a:t>常用数据库都支持，实现简单，并且没有代码侵入</a:t>
            </a:r>
            <a:endParaRPr lang="en-US" altLang="zh-CN" sz="1200"/>
          </a:p>
          <a:p>
            <a:pPr marL="0" indent="0">
              <a:lnSpc>
                <a:spcPct val="150000"/>
              </a:lnSpc>
              <a:buNone/>
            </a:pPr>
            <a:r>
              <a:rPr lang="en-US" altLang="zh-CN" sz="1400"/>
              <a:t>XA</a:t>
            </a:r>
            <a:r>
              <a:rPr lang="zh-CN" altLang="en-US" sz="1400"/>
              <a:t>模式的缺点是什么？</a:t>
            </a:r>
            <a:endParaRPr lang="en-US" altLang="zh-CN" sz="1400"/>
          </a:p>
          <a:p>
            <a:pPr marL="285750" indent="-285750">
              <a:lnSpc>
                <a:spcPct val="150000"/>
              </a:lnSpc>
              <a:buFont typeface="Arial" panose="020B0604020202020204" pitchFamily="34" charset="0"/>
              <a:buChar char="•"/>
            </a:pPr>
            <a:r>
              <a:rPr lang="zh-CN" altLang="en-US" sz="1200"/>
              <a:t>因为一阶段需要锁定数据库资源，等待二阶段结束才释放，性能较差</a:t>
            </a:r>
            <a:endParaRPr lang="en-US" altLang="zh-CN" sz="1200"/>
          </a:p>
          <a:p>
            <a:pPr marL="285750" indent="-285750">
              <a:lnSpc>
                <a:spcPct val="150000"/>
              </a:lnSpc>
              <a:buFont typeface="Arial" panose="020B0604020202020204" pitchFamily="34" charset="0"/>
              <a:buChar char="•"/>
            </a:pPr>
            <a:r>
              <a:rPr lang="zh-CN" altLang="en-US" sz="1200"/>
              <a:t>依赖关系型数据库实现事务</a:t>
            </a:r>
          </a:p>
        </p:txBody>
      </p:sp>
    </p:spTree>
    <p:extLst>
      <p:ext uri="{BB962C8B-B14F-4D97-AF65-F5344CB8AC3E}">
        <p14:creationId xmlns:p14="http://schemas.microsoft.com/office/powerpoint/2010/main" val="34910216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5" dur="500"/>
                                        <p:tgtEl>
                                          <p:spTgt spid="2">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zh-CN" altLang="en-US"/>
              <a:t>实现</a:t>
            </a:r>
            <a:r>
              <a:rPr lang="en-US" altLang="zh-CN"/>
              <a:t>XA</a:t>
            </a:r>
            <a:r>
              <a:rPr lang="zh-CN" altLang="en-US"/>
              <a:t>模式</a:t>
            </a: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4"/>
            <a:ext cx="10698800" cy="875157"/>
          </a:xfrm>
        </p:spPr>
        <p:txBody>
          <a:bodyPr/>
          <a:lstStyle/>
          <a:p>
            <a:r>
              <a:rPr lang="zh-CN" altLang="en-US" dirty="0">
                <a:solidFill>
                  <a:srgbClr val="24292E"/>
                </a:solidFill>
                <a:latin typeface="-apple-system"/>
              </a:rPr>
              <a:t>步骤如下：</a:t>
            </a:r>
            <a:endParaRPr lang="en-US" altLang="zh-CN" dirty="0">
              <a:solidFill>
                <a:srgbClr val="24292E"/>
              </a:solidFill>
              <a:latin typeface="-apple-system"/>
            </a:endParaRPr>
          </a:p>
          <a:p>
            <a:pPr marL="342900" indent="-342900">
              <a:buFont typeface="+mj-lt"/>
              <a:buAutoNum type="arabicPeriod"/>
            </a:pPr>
            <a:r>
              <a:rPr lang="zh-CN" altLang="en-US" dirty="0">
                <a:solidFill>
                  <a:srgbClr val="24292E"/>
                </a:solidFill>
                <a:latin typeface="-apple-system"/>
              </a:rPr>
              <a:t>修改</a:t>
            </a:r>
            <a:r>
              <a:rPr lang="en-US" altLang="zh-CN" dirty="0" err="1">
                <a:solidFill>
                  <a:srgbClr val="24292E"/>
                </a:solidFill>
                <a:latin typeface="-apple-system"/>
              </a:rPr>
              <a:t>application.yml</a:t>
            </a:r>
            <a:r>
              <a:rPr lang="zh-CN" altLang="en-US" dirty="0">
                <a:solidFill>
                  <a:srgbClr val="24292E"/>
                </a:solidFill>
                <a:latin typeface="-apple-system"/>
              </a:rPr>
              <a:t>文件（每个参</a:t>
            </a:r>
            <a:r>
              <a:rPr lang="en-US" altLang="zh-CN" dirty="0" err="1">
                <a:solidFill>
                  <a:srgbClr val="24292E"/>
                </a:solidFill>
                <a:latin typeface="-apple-system"/>
              </a:rPr>
              <a:t>Seata</a:t>
            </a:r>
            <a:r>
              <a:rPr lang="zh-CN" altLang="en-US" dirty="0">
                <a:solidFill>
                  <a:srgbClr val="24292E"/>
                </a:solidFill>
                <a:latin typeface="-apple-system"/>
              </a:rPr>
              <a:t>的</a:t>
            </a:r>
            <a:r>
              <a:rPr lang="en-US" altLang="zh-CN" dirty="0">
                <a:solidFill>
                  <a:srgbClr val="24292E"/>
                </a:solidFill>
                <a:latin typeface="-apple-system"/>
              </a:rPr>
              <a:t>starter</a:t>
            </a:r>
            <a:r>
              <a:rPr lang="zh-CN" altLang="en-US" dirty="0">
                <a:solidFill>
                  <a:srgbClr val="24292E"/>
                </a:solidFill>
                <a:latin typeface="-apple-system"/>
              </a:rPr>
              <a:t>已经完成了</a:t>
            </a:r>
            <a:r>
              <a:rPr lang="en-US" altLang="zh-CN" dirty="0">
                <a:solidFill>
                  <a:srgbClr val="24292E"/>
                </a:solidFill>
                <a:latin typeface="-apple-system"/>
              </a:rPr>
              <a:t>XA</a:t>
            </a:r>
            <a:r>
              <a:rPr lang="zh-CN" altLang="en-US" dirty="0">
                <a:solidFill>
                  <a:srgbClr val="24292E"/>
                </a:solidFill>
                <a:latin typeface="-apple-system"/>
              </a:rPr>
              <a:t>模式的自动装配，实现非常简单，与事务的微服务），开启</a:t>
            </a:r>
            <a:r>
              <a:rPr lang="en-US" altLang="zh-CN" dirty="0">
                <a:solidFill>
                  <a:srgbClr val="24292E"/>
                </a:solidFill>
                <a:latin typeface="-apple-system"/>
              </a:rPr>
              <a:t>XA</a:t>
            </a:r>
            <a:r>
              <a:rPr lang="zh-CN" altLang="en-US" dirty="0">
                <a:solidFill>
                  <a:srgbClr val="24292E"/>
                </a:solidFill>
                <a:latin typeface="-apple-system"/>
              </a:rPr>
              <a:t>模式：</a:t>
            </a:r>
            <a:endParaRPr lang="en-US" altLang="zh-CN" dirty="0">
              <a:solidFill>
                <a:srgbClr val="24292E"/>
              </a:solidFill>
              <a:latin typeface="-apple-system"/>
            </a:endParaRPr>
          </a:p>
          <a:p>
            <a:pPr marL="342900" indent="-342900">
              <a:buFont typeface="+mj-lt"/>
              <a:buAutoNum type="arabicPeriod"/>
            </a:pPr>
            <a:endParaRPr lang="en-US" altLang="zh-CN" dirty="0">
              <a:solidFill>
                <a:srgbClr val="24292E"/>
              </a:solidFill>
              <a:latin typeface="-apple-system"/>
            </a:endParaRPr>
          </a:p>
          <a:p>
            <a:pPr marL="342900" indent="-342900">
              <a:buFont typeface="+mj-lt"/>
              <a:buAutoNum type="arabicPeriod"/>
            </a:pPr>
            <a:endParaRPr lang="en-US" altLang="zh-CN" dirty="0">
              <a:solidFill>
                <a:srgbClr val="24292E"/>
              </a:solidFill>
              <a:latin typeface="-apple-system"/>
            </a:endParaRPr>
          </a:p>
          <a:p>
            <a:pPr marL="342900" indent="-342900">
              <a:buFont typeface="+mj-lt"/>
              <a:buAutoNum type="arabicPeriod"/>
            </a:pPr>
            <a:r>
              <a:rPr lang="zh-CN" altLang="en-US" dirty="0">
                <a:solidFill>
                  <a:srgbClr val="24292E"/>
                </a:solidFill>
                <a:latin typeface="-apple-system"/>
              </a:rPr>
              <a:t>给发起全局事务的入口方法添加</a:t>
            </a:r>
            <a:r>
              <a:rPr lang="en-US" altLang="zh-CN" dirty="0">
                <a:solidFill>
                  <a:srgbClr val="24292E"/>
                </a:solidFill>
                <a:latin typeface="-apple-system"/>
              </a:rPr>
              <a:t>@GlobalTransactional</a:t>
            </a:r>
            <a:r>
              <a:rPr lang="zh-CN" altLang="en-US" dirty="0">
                <a:solidFill>
                  <a:srgbClr val="24292E"/>
                </a:solidFill>
                <a:latin typeface="-apple-system"/>
              </a:rPr>
              <a:t>注解，本例中是</a:t>
            </a:r>
            <a:r>
              <a:rPr lang="en-US" altLang="zh-CN" dirty="0" err="1">
                <a:solidFill>
                  <a:srgbClr val="24292E"/>
                </a:solidFill>
                <a:latin typeface="-apple-system"/>
              </a:rPr>
              <a:t>OrderServiceImpl</a:t>
            </a:r>
            <a:r>
              <a:rPr lang="zh-CN" altLang="en-US" dirty="0">
                <a:solidFill>
                  <a:srgbClr val="24292E"/>
                </a:solidFill>
                <a:latin typeface="-apple-system"/>
              </a:rPr>
              <a:t>中的</a:t>
            </a:r>
            <a:r>
              <a:rPr lang="en-US" altLang="zh-CN" dirty="0">
                <a:solidFill>
                  <a:srgbClr val="24292E"/>
                </a:solidFill>
                <a:latin typeface="-apple-system"/>
              </a:rPr>
              <a:t>create</a:t>
            </a:r>
            <a:r>
              <a:rPr lang="zh-CN" altLang="en-US" dirty="0">
                <a:solidFill>
                  <a:srgbClr val="24292E"/>
                </a:solidFill>
                <a:latin typeface="-apple-system"/>
              </a:rPr>
              <a:t>方法：</a:t>
            </a:r>
            <a:endParaRPr lang="en-US" altLang="zh-CN" dirty="0">
              <a:solidFill>
                <a:srgbClr val="24292E"/>
              </a:solidFill>
              <a:latin typeface="-apple-system"/>
            </a:endParaRPr>
          </a:p>
          <a:p>
            <a:pPr marL="342900" indent="-342900">
              <a:buFont typeface="+mj-lt"/>
              <a:buAutoNum type="arabicPeriod"/>
            </a:pPr>
            <a:endParaRPr lang="en-US" altLang="zh-CN" dirty="0">
              <a:solidFill>
                <a:srgbClr val="24292E"/>
              </a:solidFill>
              <a:latin typeface="-apple-system"/>
            </a:endParaRPr>
          </a:p>
          <a:p>
            <a:pPr marL="342900" indent="-342900">
              <a:buFont typeface="+mj-lt"/>
              <a:buAutoNum type="arabicPeriod"/>
            </a:pPr>
            <a:endParaRPr lang="en-US" altLang="zh-CN" dirty="0">
              <a:solidFill>
                <a:srgbClr val="24292E"/>
              </a:solidFill>
              <a:latin typeface="-apple-system"/>
            </a:endParaRPr>
          </a:p>
          <a:p>
            <a:pPr marL="342900" indent="-342900">
              <a:buFont typeface="+mj-lt"/>
              <a:buAutoNum type="arabicPeriod"/>
            </a:pPr>
            <a:endParaRPr lang="en-US" altLang="zh-CN" dirty="0">
              <a:solidFill>
                <a:srgbClr val="24292E"/>
              </a:solidFill>
              <a:latin typeface="-apple-system"/>
            </a:endParaRPr>
          </a:p>
          <a:p>
            <a:pPr marL="342900" indent="-342900">
              <a:buFont typeface="+mj-lt"/>
              <a:buAutoNum type="arabicPeriod"/>
            </a:pPr>
            <a:endParaRPr lang="en-US" altLang="zh-CN" dirty="0">
              <a:solidFill>
                <a:srgbClr val="24292E"/>
              </a:solidFill>
              <a:latin typeface="-apple-system"/>
            </a:endParaRPr>
          </a:p>
          <a:p>
            <a:pPr marL="342900" indent="-342900">
              <a:buFont typeface="+mj-lt"/>
              <a:buAutoNum type="arabicPeriod"/>
            </a:pPr>
            <a:endParaRPr lang="en-US" altLang="zh-CN" dirty="0">
              <a:solidFill>
                <a:srgbClr val="24292E"/>
              </a:solidFill>
              <a:latin typeface="-apple-system"/>
            </a:endParaRPr>
          </a:p>
          <a:p>
            <a:pPr marL="342900" indent="-342900">
              <a:buFont typeface="+mj-lt"/>
              <a:buAutoNum type="arabicPeriod"/>
            </a:pPr>
            <a:r>
              <a:rPr lang="zh-CN" altLang="en-US" dirty="0">
                <a:solidFill>
                  <a:srgbClr val="24292E"/>
                </a:solidFill>
                <a:latin typeface="-apple-system"/>
              </a:rPr>
              <a:t>重启服务并测试</a:t>
            </a:r>
            <a:endParaRPr lang="en-US" altLang="zh-CN" dirty="0">
              <a:solidFill>
                <a:srgbClr val="24292E"/>
              </a:solidFill>
              <a:latin typeface="-apple-system"/>
            </a:endParaRPr>
          </a:p>
          <a:p>
            <a:endParaRPr lang="zh-CN" altLang="en-US" dirty="0"/>
          </a:p>
        </p:txBody>
      </p:sp>
      <p:sp>
        <p:nvSpPr>
          <p:cNvPr id="4" name="Rectangle 1">
            <a:extLst>
              <a:ext uri="{FF2B5EF4-FFF2-40B4-BE49-F238E27FC236}">
                <a16:creationId xmlns:a16="http://schemas.microsoft.com/office/drawing/2014/main" id="{A0C138DC-1D15-454E-9B80-B2E2441F73DF}"/>
              </a:ext>
            </a:extLst>
          </p:cNvPr>
          <p:cNvSpPr>
            <a:spLocks noChangeArrowheads="1"/>
          </p:cNvSpPr>
          <p:nvPr/>
        </p:nvSpPr>
        <p:spPr bwMode="auto">
          <a:xfrm>
            <a:off x="1025062" y="2859366"/>
            <a:ext cx="7609490" cy="523220"/>
          </a:xfrm>
          <a:prstGeom prst="rect">
            <a:avLst/>
          </a:prstGeom>
          <a:solidFill>
            <a:srgbClr val="F5FAF2"/>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000080"/>
                </a:solidFill>
                <a:effectLst/>
                <a:latin typeface="Source Code Pro" panose="020B0509030403020204" pitchFamily="49" charset="0"/>
              </a:rPr>
              <a:t>seata</a:t>
            </a:r>
            <a:r>
              <a:rPr kumimoji="0" lang="zh-CN" altLang="zh-CN" sz="1400" b="0" i="0" u="none" strike="noStrike" cap="none" normalizeH="0" baseline="0" dirty="0">
                <a:ln>
                  <a:noFill/>
                </a:ln>
                <a:solidFill>
                  <a:srgbClr val="000000"/>
                </a:solidFill>
                <a:effectLst/>
                <a:latin typeface="Source Code Pro" panose="020B0509030403020204" pitchFamily="49" charset="0"/>
              </a:rPr>
              <a:t>:</a:t>
            </a:r>
            <a:br>
              <a:rPr kumimoji="0" lang="zh-CN" altLang="zh-CN" sz="1400" b="0" i="0" u="none" strike="noStrike" cap="none" normalizeH="0" baseline="0" dirty="0">
                <a:ln>
                  <a:noFill/>
                </a:ln>
                <a:solidFill>
                  <a:srgbClr val="000000"/>
                </a:solidFill>
                <a:effectLst/>
                <a:latin typeface="Source Code Pro" panose="020B0509030403020204" pitchFamily="49" charset="0"/>
              </a:rPr>
            </a:br>
            <a:r>
              <a:rPr kumimoji="0" lang="zh-CN" altLang="zh-CN" sz="1400" b="0" i="0" u="none" strike="noStrike" cap="none" normalizeH="0" baseline="0" dirty="0">
                <a:ln>
                  <a:noFill/>
                </a:ln>
                <a:solidFill>
                  <a:srgbClr val="000000"/>
                </a:solidFill>
                <a:effectLst/>
                <a:latin typeface="Source Code Pro" panose="020B0509030403020204" pitchFamily="49" charset="0"/>
              </a:rPr>
              <a:t>  </a:t>
            </a:r>
            <a:r>
              <a:rPr kumimoji="0" lang="zh-CN" altLang="zh-CN" sz="1400" b="1" i="0" u="none" strike="noStrike" cap="none" normalizeH="0" baseline="0" dirty="0">
                <a:ln>
                  <a:noFill/>
                </a:ln>
                <a:solidFill>
                  <a:srgbClr val="000080"/>
                </a:solidFill>
                <a:effectLst/>
                <a:latin typeface="Source Code Pro" panose="020B0509030403020204" pitchFamily="49" charset="0"/>
              </a:rPr>
              <a:t>data-source-proxy-mode</a:t>
            </a:r>
            <a:r>
              <a:rPr kumimoji="0" lang="zh-CN" altLang="zh-CN" sz="1400" b="0" i="0" u="none" strike="noStrike" cap="none" normalizeH="0" baseline="0" dirty="0">
                <a:ln>
                  <a:noFill/>
                </a:ln>
                <a:solidFill>
                  <a:srgbClr val="000000"/>
                </a:solidFill>
                <a:effectLst/>
                <a:latin typeface="Source Code Pro" panose="020B0509030403020204" pitchFamily="49" charset="0"/>
              </a:rPr>
              <a:t>: XA </a:t>
            </a:r>
            <a:r>
              <a:rPr kumimoji="0" lang="zh-CN" altLang="zh-CN" sz="1400" b="0" i="1" u="none" strike="noStrike" cap="none" normalizeH="0" baseline="0" dirty="0">
                <a:ln>
                  <a:noFill/>
                </a:ln>
                <a:solidFill>
                  <a:srgbClr val="808080"/>
                </a:solidFill>
                <a:effectLst/>
                <a:latin typeface="Source Code Pro" panose="020B0509030403020204" pitchFamily="49" charset="0"/>
              </a:rPr>
              <a:t># </a:t>
            </a:r>
            <a:r>
              <a:rPr kumimoji="0" lang="zh-CN" altLang="zh-CN"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开启数据源代理的</a:t>
            </a:r>
            <a:r>
              <a:rPr kumimoji="0" lang="zh-CN" altLang="zh-CN" sz="1400" b="0" i="1" u="none" strike="noStrike" cap="none" normalizeH="0" baseline="0" dirty="0">
                <a:ln>
                  <a:noFill/>
                </a:ln>
                <a:solidFill>
                  <a:srgbClr val="808080"/>
                </a:solidFill>
                <a:effectLst/>
                <a:latin typeface="Source Code Pro" panose="020B0509030403020204" pitchFamily="49" charset="0"/>
              </a:rPr>
              <a:t>XA</a:t>
            </a:r>
            <a:r>
              <a:rPr kumimoji="0" lang="zh-CN" altLang="zh-CN"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模式</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E68ADDDA-C128-4DAE-81D7-7B2DF5EDDEE9}"/>
              </a:ext>
            </a:extLst>
          </p:cNvPr>
          <p:cNvSpPr>
            <a:spLocks noChangeArrowheads="1"/>
          </p:cNvSpPr>
          <p:nvPr/>
        </p:nvSpPr>
        <p:spPr bwMode="auto">
          <a:xfrm>
            <a:off x="1025062" y="4150262"/>
            <a:ext cx="7609489" cy="2031325"/>
          </a:xfrm>
          <a:prstGeom prst="rect">
            <a:avLst/>
          </a:prstGeom>
          <a:solidFill>
            <a:srgbClr val="F5FAF2"/>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808000"/>
                </a:solidFill>
                <a:effectLst/>
                <a:latin typeface="Source Code Pro" panose="020B0509030403020204" pitchFamily="49" charset="0"/>
              </a:rPr>
              <a:t>@Override</a:t>
            </a:r>
            <a:br>
              <a:rPr kumimoji="0" lang="zh-CN" altLang="zh-CN" sz="1400" b="0" i="0" u="none" strike="noStrike" cap="none" normalizeH="0" baseline="0">
                <a:ln>
                  <a:noFill/>
                </a:ln>
                <a:solidFill>
                  <a:srgbClr val="808000"/>
                </a:solidFill>
                <a:effectLst/>
                <a:latin typeface="Source Code Pro" panose="020B0509030403020204" pitchFamily="49" charset="0"/>
              </a:rPr>
            </a:br>
            <a:r>
              <a:rPr kumimoji="0" lang="zh-CN" altLang="zh-CN" sz="1400" b="0" i="0" u="none" strike="noStrike" cap="none" normalizeH="0" baseline="0">
                <a:ln>
                  <a:noFill/>
                </a:ln>
                <a:solidFill>
                  <a:srgbClr val="808000"/>
                </a:solidFill>
                <a:effectLst/>
                <a:latin typeface="Source Code Pro" panose="020B0509030403020204" pitchFamily="49" charset="0"/>
              </a:rPr>
              <a:t>@GlobalTransactional</a:t>
            </a:r>
            <a:br>
              <a:rPr kumimoji="0" lang="zh-CN" altLang="zh-CN" sz="1400" b="0" i="0" u="none" strike="noStrike" cap="none" normalizeH="0" baseline="0">
                <a:ln>
                  <a:noFill/>
                </a:ln>
                <a:solidFill>
                  <a:srgbClr val="808000"/>
                </a:solidFill>
                <a:effectLst/>
                <a:latin typeface="Source Code Pro" panose="020B0509030403020204" pitchFamily="49" charset="0"/>
              </a:rPr>
            </a:br>
            <a:r>
              <a:rPr kumimoji="0" lang="zh-CN" altLang="zh-CN" sz="1400" b="1" i="0" u="none" strike="noStrike" cap="none" normalizeH="0" baseline="0">
                <a:ln>
                  <a:noFill/>
                </a:ln>
                <a:solidFill>
                  <a:srgbClr val="000080"/>
                </a:solidFill>
                <a:effectLst/>
                <a:latin typeface="Source Code Pro" panose="020B0509030403020204" pitchFamily="49" charset="0"/>
              </a:rPr>
              <a:t>public </a:t>
            </a:r>
            <a:r>
              <a:rPr kumimoji="0" lang="zh-CN" altLang="zh-CN" sz="1400" b="0" i="0" u="none" strike="noStrike" cap="none" normalizeH="0" baseline="0">
                <a:ln>
                  <a:noFill/>
                </a:ln>
                <a:solidFill>
                  <a:srgbClr val="000000"/>
                </a:solidFill>
                <a:effectLst/>
                <a:latin typeface="Source Code Pro" panose="020B0509030403020204" pitchFamily="49" charset="0"/>
              </a:rPr>
              <a:t>Long create(Order order) {</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0" i="1" u="none" strike="noStrike" cap="none" normalizeH="0" baseline="0">
                <a:ln>
                  <a:noFill/>
                </a:ln>
                <a:solidFill>
                  <a:srgbClr val="808080"/>
                </a:solidFill>
                <a:effectLst/>
                <a:latin typeface="Source Code Pro" panose="020B0509030403020204" pitchFamily="49" charset="0"/>
              </a:rPr>
              <a:t>// </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创建订单</a:t>
            </a:r>
            <a:b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400" b="1" i="0" u="none" strike="noStrike" cap="none" normalizeH="0" baseline="0">
                <a:ln>
                  <a:noFill/>
                </a:ln>
                <a:solidFill>
                  <a:srgbClr val="660E7A"/>
                </a:solidFill>
                <a:effectLst/>
                <a:latin typeface="Source Code Pro" panose="020B0509030403020204" pitchFamily="49" charset="0"/>
              </a:rPr>
              <a:t>orderMapper</a:t>
            </a:r>
            <a:r>
              <a:rPr kumimoji="0" lang="zh-CN" altLang="zh-CN" sz="1400" b="0" i="0" u="none" strike="noStrike" cap="none" normalizeH="0" baseline="0">
                <a:ln>
                  <a:noFill/>
                </a:ln>
                <a:solidFill>
                  <a:srgbClr val="000000"/>
                </a:solidFill>
                <a:effectLst/>
                <a:latin typeface="Source Code Pro" panose="020B0509030403020204" pitchFamily="49" charset="0"/>
              </a:rPr>
              <a:t>.insert(order);</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en-US"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0" i="1" u="none" strike="noStrike" cap="none" normalizeH="0" baseline="0">
                <a:ln>
                  <a:noFill/>
                </a:ln>
                <a:solidFill>
                  <a:srgbClr val="808080"/>
                </a:solidFill>
                <a:effectLst/>
                <a:latin typeface="Source Code Pro" panose="020B0509030403020204" pitchFamily="49" charset="0"/>
              </a:rPr>
              <a:t>// </a:t>
            </a:r>
            <a:r>
              <a:rPr kumimoji="0" lang="zh-CN" altLang="en-US" sz="1400" b="0" i="1" u="none" strike="noStrike" cap="none" normalizeH="0" baseline="0">
                <a:ln>
                  <a:noFill/>
                </a:ln>
                <a:solidFill>
                  <a:srgbClr val="808080"/>
                </a:solidFill>
                <a:effectLst/>
                <a:latin typeface="Source Code Pro" panose="020B0509030403020204" pitchFamily="49" charset="0"/>
              </a:rPr>
              <a:t>扣余额 </a:t>
            </a:r>
            <a:r>
              <a:rPr kumimoji="0" lang="en-US" altLang="zh-CN" sz="1400" b="0" i="1" u="none" strike="noStrike" cap="none" normalizeH="0" baseline="0">
                <a:ln>
                  <a:noFill/>
                </a:ln>
                <a:solidFill>
                  <a:srgbClr val="808080"/>
                </a:solidFill>
                <a:effectLst/>
                <a:latin typeface="Source Code Pro" panose="020B0509030403020204" pitchFamily="49" charset="0"/>
              </a:rPr>
              <a:t>...</a:t>
            </a:r>
            <a:r>
              <a:rPr kumimoji="0" lang="zh-CN" altLang="en-US" sz="1400" b="0" i="1" u="none" strike="noStrike" cap="none" normalizeH="0" baseline="0">
                <a:ln>
                  <a:noFill/>
                </a:ln>
                <a:solidFill>
                  <a:srgbClr val="808080"/>
                </a:solidFill>
                <a:effectLst/>
                <a:latin typeface="Source Code Pro" panose="020B0509030403020204" pitchFamily="49" charset="0"/>
              </a:rPr>
              <a:t>略 </a:t>
            </a:r>
            <a:endParaRPr kumimoji="0" lang="en-US" altLang="zh-CN" sz="1400" b="0" i="1" u="none" strike="noStrike" cap="none" normalizeH="0" baseline="0">
              <a:ln>
                <a:noFill/>
              </a:ln>
              <a:solidFill>
                <a:srgbClr val="808080"/>
              </a:solidFill>
              <a:effectLst/>
              <a:latin typeface="Source Code Pro" panose="020B0509030403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1" u="none" strike="noStrike" cap="none" normalizeH="0" baseline="0">
                <a:ln>
                  <a:noFill/>
                </a:ln>
                <a:solidFill>
                  <a:srgbClr val="808080"/>
                </a:solidFill>
                <a:effectLst/>
                <a:latin typeface="Source Code Pro" panose="020B0509030403020204" pitchFamily="49" charset="0"/>
              </a:rPr>
              <a:t>    </a:t>
            </a:r>
            <a:r>
              <a:rPr kumimoji="0" lang="zh-CN" altLang="zh-CN" sz="1400" b="0" i="1" u="none" strike="noStrike" cap="none" normalizeH="0" baseline="0">
                <a:ln>
                  <a:noFill/>
                </a:ln>
                <a:solidFill>
                  <a:srgbClr val="808080"/>
                </a:solidFill>
                <a:effectLst/>
                <a:latin typeface="Source Code Pro" panose="020B0509030403020204" pitchFamily="49" charset="0"/>
              </a:rPr>
              <a:t>// </a:t>
            </a:r>
            <a:r>
              <a:rPr lang="zh-CN" altLang="en-US" sz="1400" i="1">
                <a:solidFill>
                  <a:srgbClr val="808080"/>
                </a:solidFill>
                <a:latin typeface="Source Code Pro" panose="020B0509030403020204" pitchFamily="49" charset="0"/>
              </a:rPr>
              <a:t>扣减库存</a:t>
            </a:r>
            <a:r>
              <a:rPr kumimoji="0" lang="zh-CN" altLang="en-US" sz="1400" b="0" i="1" u="none" strike="noStrike" cap="none" normalizeH="0" baseline="0">
                <a:ln>
                  <a:noFill/>
                </a:ln>
                <a:solidFill>
                  <a:srgbClr val="808080"/>
                </a:solidFill>
                <a:effectLst/>
                <a:latin typeface="Source Code Pro" panose="020B0509030403020204" pitchFamily="49" charset="0"/>
              </a:rPr>
              <a:t> </a:t>
            </a:r>
            <a:r>
              <a:rPr kumimoji="0" lang="en-US" altLang="zh-CN" sz="1400" b="0" i="1" u="none" strike="noStrike" cap="none" normalizeH="0" baseline="0">
                <a:ln>
                  <a:noFill/>
                </a:ln>
                <a:solidFill>
                  <a:srgbClr val="808080"/>
                </a:solidFill>
                <a:effectLst/>
                <a:latin typeface="Source Code Pro" panose="020B0509030403020204" pitchFamily="49" charset="0"/>
              </a:rPr>
              <a:t>...</a:t>
            </a:r>
            <a:r>
              <a:rPr kumimoji="0" lang="zh-CN" altLang="en-US" sz="1400" b="0" i="1" u="none" strike="noStrike" cap="none" normalizeH="0" baseline="0">
                <a:ln>
                  <a:noFill/>
                </a:ln>
                <a:solidFill>
                  <a:srgbClr val="808080"/>
                </a:solidFill>
                <a:effectLst/>
                <a:latin typeface="Source Code Pro" panose="020B0509030403020204" pitchFamily="49" charset="0"/>
              </a:rPr>
              <a:t>略</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1" i="0" u="none" strike="noStrike" cap="none" normalizeH="0" baseline="0">
                <a:ln>
                  <a:noFill/>
                </a:ln>
                <a:solidFill>
                  <a:srgbClr val="000080"/>
                </a:solidFill>
                <a:effectLst/>
                <a:latin typeface="Source Code Pro" panose="020B0509030403020204" pitchFamily="49" charset="0"/>
              </a:rPr>
              <a:t>return </a:t>
            </a:r>
            <a:r>
              <a:rPr kumimoji="0" lang="zh-CN" altLang="zh-CN" sz="1400" b="0" i="0" u="none" strike="noStrike" cap="none" normalizeH="0" baseline="0">
                <a:ln>
                  <a:noFill/>
                </a:ln>
                <a:solidFill>
                  <a:srgbClr val="000000"/>
                </a:solidFill>
                <a:effectLst/>
                <a:latin typeface="Source Code Pro" panose="020B0509030403020204" pitchFamily="49" charset="0"/>
              </a:rPr>
              <a:t>order.getId();</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a:t>
            </a:r>
            <a:endParaRPr kumimoji="0" lang="zh-CN" altLang="zh-CN"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8064042"/>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2C2E2AB-00E2-4FD0-B096-3052C482E5D2}"/>
              </a:ext>
            </a:extLst>
          </p:cNvPr>
          <p:cNvSpPr>
            <a:spLocks noGrp="1"/>
          </p:cNvSpPr>
          <p:nvPr>
            <p:ph type="body" sz="quarter" idx="10"/>
          </p:nvPr>
        </p:nvSpPr>
        <p:spPr/>
        <p:txBody>
          <a:bodyPr/>
          <a:lstStyle/>
          <a:p>
            <a:r>
              <a:rPr lang="en-US" altLang="zh-CN">
                <a:solidFill>
                  <a:srgbClr val="4C5252"/>
                </a:solidFill>
              </a:rPr>
              <a:t>XA</a:t>
            </a:r>
            <a:r>
              <a:rPr lang="zh-CN" altLang="en-US">
                <a:solidFill>
                  <a:srgbClr val="4C5252"/>
                </a:solidFill>
              </a:rPr>
              <a:t>模式</a:t>
            </a:r>
            <a:endParaRPr lang="en-US" altLang="zh-CN">
              <a:solidFill>
                <a:srgbClr val="4C5252"/>
              </a:solidFill>
            </a:endParaRPr>
          </a:p>
          <a:p>
            <a:r>
              <a:rPr lang="en-US" altLang="zh-CN">
                <a:solidFill>
                  <a:srgbClr val="AD2A26"/>
                </a:solidFill>
              </a:rPr>
              <a:t>AT</a:t>
            </a:r>
            <a:r>
              <a:rPr lang="zh-CN" altLang="en-US">
                <a:solidFill>
                  <a:srgbClr val="AD2A26"/>
                </a:solidFill>
              </a:rPr>
              <a:t>模式</a:t>
            </a:r>
            <a:endParaRPr lang="en-US" altLang="zh-CN">
              <a:solidFill>
                <a:srgbClr val="AD2A26"/>
              </a:solidFill>
            </a:endParaRPr>
          </a:p>
          <a:p>
            <a:r>
              <a:rPr lang="en-US" altLang="zh-CN"/>
              <a:t>TCC</a:t>
            </a:r>
            <a:r>
              <a:rPr lang="zh-CN" altLang="en-US"/>
              <a:t>模式</a:t>
            </a:r>
            <a:endParaRPr lang="en-US" altLang="zh-CN"/>
          </a:p>
          <a:p>
            <a:r>
              <a:rPr lang="en-US" altLang="zh-CN"/>
              <a:t>SAGA</a:t>
            </a:r>
            <a:r>
              <a:rPr lang="zh-CN" altLang="en-US"/>
              <a:t>模式</a:t>
            </a:r>
          </a:p>
        </p:txBody>
      </p:sp>
    </p:spTree>
    <p:extLst>
      <p:ext uri="{BB962C8B-B14F-4D97-AF65-F5344CB8AC3E}">
        <p14:creationId xmlns:p14="http://schemas.microsoft.com/office/powerpoint/2010/main" val="696929750"/>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AT</a:t>
            </a:r>
            <a:r>
              <a:rPr lang="zh-CN" altLang="en-US"/>
              <a:t>模式原理</a:t>
            </a: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22356" y="1962123"/>
            <a:ext cx="3597833" cy="3615984"/>
          </a:xfrm>
        </p:spPr>
        <p:txBody>
          <a:bodyPr/>
          <a:lstStyle/>
          <a:p>
            <a:r>
              <a:rPr lang="zh-CN" altLang="en-US"/>
              <a:t>阶段一</a:t>
            </a:r>
            <a:r>
              <a:rPr lang="en-US" altLang="zh-CN"/>
              <a:t>RM</a:t>
            </a:r>
            <a:r>
              <a:rPr lang="zh-CN" altLang="en-US"/>
              <a:t>的工作：</a:t>
            </a:r>
            <a:endParaRPr lang="en-US" altLang="zh-CN"/>
          </a:p>
          <a:p>
            <a:pPr marL="285750" indent="-285750">
              <a:buFont typeface="Arial" panose="020B0604020202020204" pitchFamily="34" charset="0"/>
              <a:buChar char="•"/>
            </a:pPr>
            <a:r>
              <a:rPr lang="zh-CN" altLang="en-US" sz="1400"/>
              <a:t>注册分支事务</a:t>
            </a:r>
            <a:endParaRPr lang="en-US" altLang="zh-CN" sz="1400"/>
          </a:p>
          <a:p>
            <a:pPr marL="285750" indent="-285750">
              <a:buFont typeface="Arial" panose="020B0604020202020204" pitchFamily="34" charset="0"/>
              <a:buChar char="•"/>
            </a:pPr>
            <a:r>
              <a:rPr lang="zh-CN" altLang="en-US" sz="1400">
                <a:solidFill>
                  <a:srgbClr val="AD2A26"/>
                </a:solidFill>
              </a:rPr>
              <a:t>记录</a:t>
            </a:r>
            <a:r>
              <a:rPr lang="en-US" altLang="zh-CN" sz="1400">
                <a:solidFill>
                  <a:srgbClr val="AD2A26"/>
                </a:solidFill>
              </a:rPr>
              <a:t>undo-log</a:t>
            </a:r>
            <a:r>
              <a:rPr lang="zh-CN" altLang="en-US" sz="1400">
                <a:solidFill>
                  <a:srgbClr val="AD2A26"/>
                </a:solidFill>
              </a:rPr>
              <a:t>（数据快照）</a:t>
            </a:r>
            <a:endParaRPr lang="en-US" altLang="zh-CN" sz="1400">
              <a:solidFill>
                <a:srgbClr val="AD2A26"/>
              </a:solidFill>
            </a:endParaRPr>
          </a:p>
          <a:p>
            <a:pPr marL="285750" indent="-285750">
              <a:buFont typeface="Arial" panose="020B0604020202020204" pitchFamily="34" charset="0"/>
              <a:buChar char="•"/>
            </a:pPr>
            <a:r>
              <a:rPr lang="zh-CN" altLang="en-US" sz="1400"/>
              <a:t>执行业务</a:t>
            </a:r>
            <a:r>
              <a:rPr lang="en-US" altLang="zh-CN" sz="1400"/>
              <a:t>sql</a:t>
            </a:r>
            <a:r>
              <a:rPr lang="zh-CN" altLang="en-US" sz="1400"/>
              <a:t>并</a:t>
            </a:r>
            <a:r>
              <a:rPr lang="zh-CN" altLang="en-US" sz="1400">
                <a:solidFill>
                  <a:srgbClr val="AD2A26"/>
                </a:solidFill>
              </a:rPr>
              <a:t>提交</a:t>
            </a:r>
            <a:endParaRPr lang="en-US" altLang="zh-CN" sz="1400">
              <a:solidFill>
                <a:srgbClr val="AD2A26"/>
              </a:solidFill>
            </a:endParaRPr>
          </a:p>
          <a:p>
            <a:pPr marL="285750" indent="-285750">
              <a:buFont typeface="Arial" panose="020B0604020202020204" pitchFamily="34" charset="0"/>
              <a:buChar char="•"/>
            </a:pPr>
            <a:r>
              <a:rPr lang="zh-CN" altLang="en-US" sz="1400"/>
              <a:t>报告事务状态</a:t>
            </a:r>
            <a:endParaRPr lang="en-US" altLang="zh-CN" sz="1400"/>
          </a:p>
          <a:p>
            <a:r>
              <a:rPr lang="zh-CN" altLang="en-US" sz="1400"/>
              <a:t>阶段二提交时</a:t>
            </a:r>
            <a:r>
              <a:rPr lang="en-US" altLang="zh-CN" sz="1400"/>
              <a:t>RM</a:t>
            </a:r>
            <a:r>
              <a:rPr lang="zh-CN" altLang="en-US" sz="1400"/>
              <a:t>的工作：</a:t>
            </a:r>
            <a:endParaRPr lang="en-US" altLang="zh-CN" sz="1400"/>
          </a:p>
          <a:p>
            <a:pPr marL="285750" indent="-285750">
              <a:buFont typeface="Arial" panose="020B0604020202020204" pitchFamily="34" charset="0"/>
              <a:buChar char="•"/>
            </a:pPr>
            <a:r>
              <a:rPr lang="zh-CN" altLang="en-US" sz="1400"/>
              <a:t>删除</a:t>
            </a:r>
            <a:r>
              <a:rPr lang="en-US" altLang="zh-CN" sz="1400"/>
              <a:t>undo-log</a:t>
            </a:r>
            <a:r>
              <a:rPr lang="zh-CN" altLang="en-US" sz="1400"/>
              <a:t>即可</a:t>
            </a:r>
            <a:endParaRPr lang="en-US" altLang="zh-CN" sz="1400"/>
          </a:p>
          <a:p>
            <a:r>
              <a:rPr lang="zh-CN" altLang="en-US" sz="1400"/>
              <a:t>阶段二回滚时</a:t>
            </a:r>
            <a:r>
              <a:rPr lang="en-US" altLang="zh-CN" sz="1400"/>
              <a:t>RM</a:t>
            </a:r>
            <a:r>
              <a:rPr lang="zh-CN" altLang="en-US" sz="1400"/>
              <a:t>的工作：</a:t>
            </a:r>
            <a:endParaRPr lang="en-US" altLang="zh-CN" sz="1400"/>
          </a:p>
          <a:p>
            <a:pPr marL="285750" indent="-285750">
              <a:buFont typeface="Arial" panose="020B0604020202020204" pitchFamily="34" charset="0"/>
              <a:buChar char="•"/>
            </a:pPr>
            <a:r>
              <a:rPr lang="zh-CN" altLang="en-US" sz="1400"/>
              <a:t>根据</a:t>
            </a:r>
            <a:r>
              <a:rPr lang="en-US" altLang="zh-CN" sz="1400"/>
              <a:t>undo-log</a:t>
            </a:r>
            <a:r>
              <a:rPr lang="zh-CN" altLang="en-US" sz="1400"/>
              <a:t>恢复数据到更新前</a:t>
            </a:r>
            <a:endParaRPr lang="en-US" altLang="zh-CN" sz="1400"/>
          </a:p>
        </p:txBody>
      </p:sp>
      <p:grpSp>
        <p:nvGrpSpPr>
          <p:cNvPr id="4" name="组合 3">
            <a:extLst>
              <a:ext uri="{FF2B5EF4-FFF2-40B4-BE49-F238E27FC236}">
                <a16:creationId xmlns:a16="http://schemas.microsoft.com/office/drawing/2014/main" id="{3DD0FD7D-092E-447A-96CF-5ADF584461B8}"/>
              </a:ext>
            </a:extLst>
          </p:cNvPr>
          <p:cNvGrpSpPr/>
          <p:nvPr/>
        </p:nvGrpSpPr>
        <p:grpSpPr>
          <a:xfrm>
            <a:off x="4071870" y="2628024"/>
            <a:ext cx="4067187" cy="3227744"/>
            <a:chOff x="1769733" y="2807206"/>
            <a:chExt cx="4067187" cy="3227744"/>
          </a:xfrm>
        </p:grpSpPr>
        <p:sp>
          <p:nvSpPr>
            <p:cNvPr id="5" name="矩形 4">
              <a:extLst>
                <a:ext uri="{FF2B5EF4-FFF2-40B4-BE49-F238E27FC236}">
                  <a16:creationId xmlns:a16="http://schemas.microsoft.com/office/drawing/2014/main" id="{20EDC2CF-A3F1-4FC5-ACDB-980D796600AD}"/>
                </a:ext>
              </a:extLst>
            </p:cNvPr>
            <p:cNvSpPr/>
            <p:nvPr/>
          </p:nvSpPr>
          <p:spPr>
            <a:xfrm>
              <a:off x="1957892" y="2807206"/>
              <a:ext cx="3879028" cy="3218687"/>
            </a:xfrm>
            <a:prstGeom prst="rect">
              <a:avLst/>
            </a:prstGeom>
            <a:no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3767D11-2294-4BB4-B547-8D21BBA5E8DD}"/>
                </a:ext>
              </a:extLst>
            </p:cNvPr>
            <p:cNvSpPr/>
            <p:nvPr/>
          </p:nvSpPr>
          <p:spPr>
            <a:xfrm>
              <a:off x="1769733" y="2816263"/>
              <a:ext cx="670560" cy="3218687"/>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TM</a:t>
              </a:r>
              <a:endParaRPr lang="zh-CN" altLang="en-US"/>
            </a:p>
          </p:txBody>
        </p:sp>
      </p:grpSp>
      <p:grpSp>
        <p:nvGrpSpPr>
          <p:cNvPr id="7" name="组合 6">
            <a:extLst>
              <a:ext uri="{FF2B5EF4-FFF2-40B4-BE49-F238E27FC236}">
                <a16:creationId xmlns:a16="http://schemas.microsoft.com/office/drawing/2014/main" id="{D4738F2B-B17B-4357-9DC3-254C60A3BB3D}"/>
              </a:ext>
            </a:extLst>
          </p:cNvPr>
          <p:cNvGrpSpPr/>
          <p:nvPr/>
        </p:nvGrpSpPr>
        <p:grpSpPr>
          <a:xfrm>
            <a:off x="5902247" y="2794673"/>
            <a:ext cx="1901642" cy="1347898"/>
            <a:chOff x="3600110" y="2967099"/>
            <a:chExt cx="1901642" cy="1347898"/>
          </a:xfrm>
        </p:grpSpPr>
        <p:sp>
          <p:nvSpPr>
            <p:cNvPr id="8" name="矩形 7">
              <a:extLst>
                <a:ext uri="{FF2B5EF4-FFF2-40B4-BE49-F238E27FC236}">
                  <a16:creationId xmlns:a16="http://schemas.microsoft.com/office/drawing/2014/main" id="{7408278A-7E5E-4DBA-8A01-CCF03822A730}"/>
                </a:ext>
              </a:extLst>
            </p:cNvPr>
            <p:cNvSpPr/>
            <p:nvPr/>
          </p:nvSpPr>
          <p:spPr>
            <a:xfrm>
              <a:off x="3600110" y="2967099"/>
              <a:ext cx="1671585" cy="1347898"/>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4C5252"/>
                </a:solidFill>
              </a:endParaRPr>
            </a:p>
          </p:txBody>
        </p:sp>
        <p:sp>
          <p:nvSpPr>
            <p:cNvPr id="9" name="矩形 8">
              <a:extLst>
                <a:ext uri="{FF2B5EF4-FFF2-40B4-BE49-F238E27FC236}">
                  <a16:creationId xmlns:a16="http://schemas.microsoft.com/office/drawing/2014/main" id="{19B3B2E9-D22F-4077-B3F6-25609B64586F}"/>
                </a:ext>
              </a:extLst>
            </p:cNvPr>
            <p:cNvSpPr/>
            <p:nvPr/>
          </p:nvSpPr>
          <p:spPr>
            <a:xfrm>
              <a:off x="5041638" y="2967099"/>
              <a:ext cx="460114" cy="134789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grpSp>
      <p:grpSp>
        <p:nvGrpSpPr>
          <p:cNvPr id="10" name="组合 9">
            <a:extLst>
              <a:ext uri="{FF2B5EF4-FFF2-40B4-BE49-F238E27FC236}">
                <a16:creationId xmlns:a16="http://schemas.microsoft.com/office/drawing/2014/main" id="{28001747-FFA3-484B-A046-293116B7413F}"/>
              </a:ext>
            </a:extLst>
          </p:cNvPr>
          <p:cNvGrpSpPr/>
          <p:nvPr/>
        </p:nvGrpSpPr>
        <p:grpSpPr>
          <a:xfrm>
            <a:off x="5909103" y="4332167"/>
            <a:ext cx="1894786" cy="1347554"/>
            <a:chOff x="3606966" y="4504593"/>
            <a:chExt cx="1894786" cy="1347554"/>
          </a:xfrm>
        </p:grpSpPr>
        <p:sp>
          <p:nvSpPr>
            <p:cNvPr id="11" name="矩形 10">
              <a:extLst>
                <a:ext uri="{FF2B5EF4-FFF2-40B4-BE49-F238E27FC236}">
                  <a16:creationId xmlns:a16="http://schemas.microsoft.com/office/drawing/2014/main" id="{0FD31AB8-17C4-4C7B-A1F5-AADCF4881FF8}"/>
                </a:ext>
              </a:extLst>
            </p:cNvPr>
            <p:cNvSpPr/>
            <p:nvPr/>
          </p:nvSpPr>
          <p:spPr>
            <a:xfrm>
              <a:off x="3606966" y="4504593"/>
              <a:ext cx="1664729" cy="1347554"/>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4C5252"/>
                </a:solidFill>
              </a:endParaRPr>
            </a:p>
          </p:txBody>
        </p:sp>
        <p:sp>
          <p:nvSpPr>
            <p:cNvPr id="12" name="矩形 11">
              <a:extLst>
                <a:ext uri="{FF2B5EF4-FFF2-40B4-BE49-F238E27FC236}">
                  <a16:creationId xmlns:a16="http://schemas.microsoft.com/office/drawing/2014/main" id="{68754A22-C4A1-41B8-A06C-CE0F41A9AD89}"/>
                </a:ext>
              </a:extLst>
            </p:cNvPr>
            <p:cNvSpPr/>
            <p:nvPr/>
          </p:nvSpPr>
          <p:spPr>
            <a:xfrm>
              <a:off x="5041638" y="4504593"/>
              <a:ext cx="460114" cy="1347554"/>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grpSp>
      <p:sp>
        <p:nvSpPr>
          <p:cNvPr id="13" name="矩形 12">
            <a:extLst>
              <a:ext uri="{FF2B5EF4-FFF2-40B4-BE49-F238E27FC236}">
                <a16:creationId xmlns:a16="http://schemas.microsoft.com/office/drawing/2014/main" id="{CBD0A4AF-42DC-46BE-99CE-DFAE7484F3DB}"/>
              </a:ext>
            </a:extLst>
          </p:cNvPr>
          <p:cNvSpPr/>
          <p:nvPr/>
        </p:nvSpPr>
        <p:spPr>
          <a:xfrm>
            <a:off x="10243739" y="2634780"/>
            <a:ext cx="670560" cy="3218686"/>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TC</a:t>
            </a:r>
            <a:endParaRPr lang="zh-CN" altLang="en-US"/>
          </a:p>
        </p:txBody>
      </p:sp>
      <p:cxnSp>
        <p:nvCxnSpPr>
          <p:cNvPr id="14" name="连接符: 肘形 13">
            <a:extLst>
              <a:ext uri="{FF2B5EF4-FFF2-40B4-BE49-F238E27FC236}">
                <a16:creationId xmlns:a16="http://schemas.microsoft.com/office/drawing/2014/main" id="{B292963D-3478-4DCF-9C54-7C6F78DDC742}"/>
              </a:ext>
            </a:extLst>
          </p:cNvPr>
          <p:cNvCxnSpPr>
            <a:cxnSpLocks/>
            <a:stCxn id="6" idx="0"/>
            <a:endCxn id="13" idx="0"/>
          </p:cNvCxnSpPr>
          <p:nvPr/>
        </p:nvCxnSpPr>
        <p:spPr>
          <a:xfrm rot="5400000" flipH="1" flipV="1">
            <a:off x="7491934" y="-450003"/>
            <a:ext cx="2301" cy="6171869"/>
          </a:xfrm>
          <a:prstGeom prst="bentConnector3">
            <a:avLst>
              <a:gd name="adj1" fmla="val 10034811"/>
            </a:avLst>
          </a:prstGeom>
          <a:ln>
            <a:tailEnd type="triangle"/>
          </a:ln>
        </p:spPr>
        <p:style>
          <a:lnRef idx="1">
            <a:schemeClr val="dk1"/>
          </a:lnRef>
          <a:fillRef idx="0">
            <a:schemeClr val="dk1"/>
          </a:fillRef>
          <a:effectRef idx="0">
            <a:schemeClr val="dk1"/>
          </a:effectRef>
          <a:fontRef idx="minor">
            <a:schemeClr val="tx1"/>
          </a:fontRef>
        </p:style>
      </p:cxnSp>
      <p:cxnSp>
        <p:nvCxnSpPr>
          <p:cNvPr id="15" name="连接符: 肘形 14">
            <a:extLst>
              <a:ext uri="{FF2B5EF4-FFF2-40B4-BE49-F238E27FC236}">
                <a16:creationId xmlns:a16="http://schemas.microsoft.com/office/drawing/2014/main" id="{D18EDA83-6F45-42E7-B951-1EEDBA143E6B}"/>
              </a:ext>
            </a:extLst>
          </p:cNvPr>
          <p:cNvCxnSpPr>
            <a:cxnSpLocks/>
            <a:stCxn id="6" idx="2"/>
            <a:endCxn id="13" idx="2"/>
          </p:cNvCxnSpPr>
          <p:nvPr/>
        </p:nvCxnSpPr>
        <p:spPr>
          <a:xfrm rot="5400000" flipH="1" flipV="1">
            <a:off x="7491933" y="2768682"/>
            <a:ext cx="2302" cy="6171869"/>
          </a:xfrm>
          <a:prstGeom prst="bentConnector3">
            <a:avLst>
              <a:gd name="adj1" fmla="val -9930495"/>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6E86FFB0-9B8F-4D83-9312-29843C2FD48A}"/>
              </a:ext>
            </a:extLst>
          </p:cNvPr>
          <p:cNvSpPr txBox="1"/>
          <p:nvPr/>
        </p:nvSpPr>
        <p:spPr>
          <a:xfrm>
            <a:off x="6663140" y="2190903"/>
            <a:ext cx="1361270"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65000"/>
                    <a:lumOff val="35000"/>
                  </a:schemeClr>
                </a:solidFill>
                <a:latin typeface="+mn-lt"/>
                <a:ea typeface="+mn-ea"/>
              </a:rPr>
              <a:t>1.1.</a:t>
            </a:r>
            <a:r>
              <a:rPr lang="zh-CN" altLang="en-US" sz="1100">
                <a:solidFill>
                  <a:schemeClr val="tx1">
                    <a:lumMod val="65000"/>
                    <a:lumOff val="35000"/>
                  </a:schemeClr>
                </a:solidFill>
                <a:latin typeface="+mn-lt"/>
                <a:ea typeface="+mn-ea"/>
              </a:rPr>
              <a:t>开启全局事务</a:t>
            </a:r>
            <a:endParaRPr lang="zh-CN" altLang="en-US" sz="1100" dirty="0">
              <a:solidFill>
                <a:schemeClr val="tx1">
                  <a:lumMod val="65000"/>
                  <a:lumOff val="35000"/>
                </a:schemeClr>
              </a:solidFill>
              <a:latin typeface="+mn-lt"/>
              <a:ea typeface="+mn-ea"/>
            </a:endParaRPr>
          </a:p>
        </p:txBody>
      </p:sp>
      <p:sp>
        <p:nvSpPr>
          <p:cNvPr id="17" name="文本框 16">
            <a:extLst>
              <a:ext uri="{FF2B5EF4-FFF2-40B4-BE49-F238E27FC236}">
                <a16:creationId xmlns:a16="http://schemas.microsoft.com/office/drawing/2014/main" id="{8FB8384A-7BCD-43E4-A6AF-7E69A00181E7}"/>
              </a:ext>
            </a:extLst>
          </p:cNvPr>
          <p:cNvSpPr txBox="1"/>
          <p:nvPr/>
        </p:nvSpPr>
        <p:spPr>
          <a:xfrm>
            <a:off x="6663140" y="6117463"/>
            <a:ext cx="2253482"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2.1.</a:t>
            </a:r>
            <a:r>
              <a:rPr lang="zh-CN" altLang="en-US" sz="1100">
                <a:solidFill>
                  <a:srgbClr val="0070C0"/>
                </a:solidFill>
              </a:rPr>
              <a:t>提交、回滚全局事务</a:t>
            </a:r>
            <a:endParaRPr lang="zh-CN" altLang="en-US" sz="1100" dirty="0">
              <a:solidFill>
                <a:srgbClr val="0070C0"/>
              </a:solidFill>
            </a:endParaRPr>
          </a:p>
        </p:txBody>
      </p:sp>
      <p:cxnSp>
        <p:nvCxnSpPr>
          <p:cNvPr id="18" name="直接箭头连接符 17">
            <a:extLst>
              <a:ext uri="{FF2B5EF4-FFF2-40B4-BE49-F238E27FC236}">
                <a16:creationId xmlns:a16="http://schemas.microsoft.com/office/drawing/2014/main" id="{940DE2DB-0266-4FEE-81FC-94F017AD789B}"/>
              </a:ext>
            </a:extLst>
          </p:cNvPr>
          <p:cNvCxnSpPr>
            <a:cxnSpLocks/>
          </p:cNvCxnSpPr>
          <p:nvPr/>
        </p:nvCxnSpPr>
        <p:spPr>
          <a:xfrm>
            <a:off x="4742430" y="2816983"/>
            <a:ext cx="11598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AD996267-65FF-46F7-BD29-25B112FE6F4C}"/>
              </a:ext>
            </a:extLst>
          </p:cNvPr>
          <p:cNvSpPr txBox="1"/>
          <p:nvPr/>
        </p:nvSpPr>
        <p:spPr>
          <a:xfrm>
            <a:off x="4818041" y="2849305"/>
            <a:ext cx="1012166"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1.2</a:t>
            </a:r>
            <a:r>
              <a:rPr lang="zh-CN" altLang="en-US" sz="1100">
                <a:solidFill>
                  <a:schemeClr val="tx1">
                    <a:lumMod val="65000"/>
                    <a:lumOff val="35000"/>
                  </a:schemeClr>
                </a:solidFill>
              </a:rPr>
              <a:t>调用分支</a:t>
            </a:r>
            <a:endParaRPr lang="zh-CN" altLang="en-US" sz="1100" dirty="0">
              <a:solidFill>
                <a:schemeClr val="tx1">
                  <a:lumMod val="65000"/>
                  <a:lumOff val="35000"/>
                </a:schemeClr>
              </a:solidFill>
            </a:endParaRPr>
          </a:p>
        </p:txBody>
      </p:sp>
      <p:cxnSp>
        <p:nvCxnSpPr>
          <p:cNvPr id="20" name="直接箭头连接符 19">
            <a:extLst>
              <a:ext uri="{FF2B5EF4-FFF2-40B4-BE49-F238E27FC236}">
                <a16:creationId xmlns:a16="http://schemas.microsoft.com/office/drawing/2014/main" id="{98D1D63C-827F-4EBD-9ECA-47BC340D34C7}"/>
              </a:ext>
            </a:extLst>
          </p:cNvPr>
          <p:cNvCxnSpPr>
            <a:cxnSpLocks/>
          </p:cNvCxnSpPr>
          <p:nvPr/>
        </p:nvCxnSpPr>
        <p:spPr>
          <a:xfrm>
            <a:off x="4751246" y="4385836"/>
            <a:ext cx="115785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7D66B084-E483-4505-AD30-711107194D81}"/>
              </a:ext>
            </a:extLst>
          </p:cNvPr>
          <p:cNvSpPr txBox="1"/>
          <p:nvPr/>
        </p:nvSpPr>
        <p:spPr>
          <a:xfrm>
            <a:off x="4826423" y="4369129"/>
            <a:ext cx="1012166"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1.2</a:t>
            </a:r>
            <a:r>
              <a:rPr lang="zh-CN" altLang="en-US" sz="1100">
                <a:solidFill>
                  <a:schemeClr val="tx1">
                    <a:lumMod val="65000"/>
                    <a:lumOff val="35000"/>
                  </a:schemeClr>
                </a:solidFill>
              </a:rPr>
              <a:t>调用分支</a:t>
            </a:r>
            <a:endParaRPr lang="zh-CN" altLang="en-US" sz="1100" dirty="0">
              <a:solidFill>
                <a:schemeClr val="tx1">
                  <a:lumMod val="65000"/>
                  <a:lumOff val="35000"/>
                </a:schemeClr>
              </a:solidFill>
            </a:endParaRPr>
          </a:p>
        </p:txBody>
      </p:sp>
      <p:sp>
        <p:nvSpPr>
          <p:cNvPr id="22" name="矩形 21">
            <a:extLst>
              <a:ext uri="{FF2B5EF4-FFF2-40B4-BE49-F238E27FC236}">
                <a16:creationId xmlns:a16="http://schemas.microsoft.com/office/drawing/2014/main" id="{B0F3C3F7-2ECD-46DE-BDA8-AF86E416200C}"/>
              </a:ext>
            </a:extLst>
          </p:cNvPr>
          <p:cNvSpPr/>
          <p:nvPr/>
        </p:nvSpPr>
        <p:spPr>
          <a:xfrm>
            <a:off x="5905818" y="3095483"/>
            <a:ext cx="1429141" cy="190763"/>
          </a:xfrm>
          <a:prstGeom prst="rect">
            <a:avLst/>
          </a:prstGeom>
          <a:solidFill>
            <a:srgbClr val="4C5252"/>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a:t>1.4.</a:t>
            </a:r>
            <a:r>
              <a:rPr lang="zh-CN" altLang="en-US" sz="1100"/>
              <a:t>执行</a:t>
            </a:r>
            <a:r>
              <a:rPr lang="en-US" altLang="zh-CN" sz="1100"/>
              <a:t>sql</a:t>
            </a:r>
            <a:r>
              <a:rPr lang="zh-CN" altLang="en-US" sz="1100"/>
              <a:t>并</a:t>
            </a:r>
            <a:r>
              <a:rPr lang="zh-CN" altLang="en-US" sz="1100">
                <a:solidFill>
                  <a:schemeClr val="bg1"/>
                </a:solidFill>
                <a:highlight>
                  <a:srgbClr val="AD2A26"/>
                </a:highlight>
              </a:rPr>
              <a:t>提交</a:t>
            </a:r>
          </a:p>
        </p:txBody>
      </p:sp>
      <p:cxnSp>
        <p:nvCxnSpPr>
          <p:cNvPr id="23" name="直接箭头连接符 22">
            <a:extLst>
              <a:ext uri="{FF2B5EF4-FFF2-40B4-BE49-F238E27FC236}">
                <a16:creationId xmlns:a16="http://schemas.microsoft.com/office/drawing/2014/main" id="{BDBD82FA-A57F-45F0-9F33-066ED5916CFD}"/>
              </a:ext>
            </a:extLst>
          </p:cNvPr>
          <p:cNvCxnSpPr>
            <a:cxnSpLocks/>
          </p:cNvCxnSpPr>
          <p:nvPr/>
        </p:nvCxnSpPr>
        <p:spPr>
          <a:xfrm>
            <a:off x="7803889" y="2970030"/>
            <a:ext cx="2436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59B856D0-09DE-4A40-97D4-D88278E2BA18}"/>
              </a:ext>
            </a:extLst>
          </p:cNvPr>
          <p:cNvSpPr txBox="1"/>
          <p:nvPr/>
        </p:nvSpPr>
        <p:spPr>
          <a:xfrm>
            <a:off x="8424699" y="2761649"/>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1.3.</a:t>
            </a:r>
            <a:r>
              <a:rPr lang="zh-CN" altLang="en-US" sz="1100">
                <a:solidFill>
                  <a:schemeClr val="tx1">
                    <a:lumMod val="65000"/>
                    <a:lumOff val="35000"/>
                  </a:schemeClr>
                </a:solidFill>
              </a:rPr>
              <a:t>注册分支事务</a:t>
            </a:r>
            <a:endParaRPr lang="zh-CN" altLang="en-US" sz="1100" dirty="0">
              <a:solidFill>
                <a:schemeClr val="tx1">
                  <a:lumMod val="65000"/>
                  <a:lumOff val="35000"/>
                </a:schemeClr>
              </a:solidFill>
            </a:endParaRPr>
          </a:p>
        </p:txBody>
      </p:sp>
      <p:cxnSp>
        <p:nvCxnSpPr>
          <p:cNvPr id="25" name="直接箭头连接符 24">
            <a:extLst>
              <a:ext uri="{FF2B5EF4-FFF2-40B4-BE49-F238E27FC236}">
                <a16:creationId xmlns:a16="http://schemas.microsoft.com/office/drawing/2014/main" id="{ACFAFAD0-DF2A-4EA3-A5A8-257E91D39AAF}"/>
              </a:ext>
            </a:extLst>
          </p:cNvPr>
          <p:cNvCxnSpPr>
            <a:cxnSpLocks/>
          </p:cNvCxnSpPr>
          <p:nvPr/>
        </p:nvCxnSpPr>
        <p:spPr>
          <a:xfrm flipV="1">
            <a:off x="7803889" y="3365968"/>
            <a:ext cx="2436054" cy="1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本框 25">
            <a:extLst>
              <a:ext uri="{FF2B5EF4-FFF2-40B4-BE49-F238E27FC236}">
                <a16:creationId xmlns:a16="http://schemas.microsoft.com/office/drawing/2014/main" id="{00984CAA-CD7F-4DF9-B6DA-2ADE2466F761}"/>
              </a:ext>
            </a:extLst>
          </p:cNvPr>
          <p:cNvSpPr txBox="1"/>
          <p:nvPr/>
        </p:nvSpPr>
        <p:spPr>
          <a:xfrm>
            <a:off x="8441093" y="3104358"/>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1.5.</a:t>
            </a:r>
            <a:r>
              <a:rPr lang="zh-CN" altLang="en-US" sz="1100">
                <a:solidFill>
                  <a:schemeClr val="tx1">
                    <a:lumMod val="65000"/>
                    <a:lumOff val="35000"/>
                  </a:schemeClr>
                </a:solidFill>
              </a:rPr>
              <a:t>报告事务状态</a:t>
            </a:r>
            <a:endParaRPr lang="zh-CN" altLang="en-US" sz="1100" dirty="0">
              <a:solidFill>
                <a:schemeClr val="tx1">
                  <a:lumMod val="65000"/>
                  <a:lumOff val="35000"/>
                </a:schemeClr>
              </a:solidFill>
            </a:endParaRPr>
          </a:p>
        </p:txBody>
      </p:sp>
      <p:cxnSp>
        <p:nvCxnSpPr>
          <p:cNvPr id="27" name="直接箭头连接符 26">
            <a:extLst>
              <a:ext uri="{FF2B5EF4-FFF2-40B4-BE49-F238E27FC236}">
                <a16:creationId xmlns:a16="http://schemas.microsoft.com/office/drawing/2014/main" id="{C390323D-4D8D-4C02-97E3-47ED6C1BFD26}"/>
              </a:ext>
            </a:extLst>
          </p:cNvPr>
          <p:cNvCxnSpPr>
            <a:cxnSpLocks/>
          </p:cNvCxnSpPr>
          <p:nvPr/>
        </p:nvCxnSpPr>
        <p:spPr>
          <a:xfrm>
            <a:off x="7797015" y="4531589"/>
            <a:ext cx="24429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文本框 27">
            <a:extLst>
              <a:ext uri="{FF2B5EF4-FFF2-40B4-BE49-F238E27FC236}">
                <a16:creationId xmlns:a16="http://schemas.microsoft.com/office/drawing/2014/main" id="{5A7C7BC2-2947-401F-92D0-9FF23099C20D}"/>
              </a:ext>
            </a:extLst>
          </p:cNvPr>
          <p:cNvSpPr txBox="1"/>
          <p:nvPr/>
        </p:nvSpPr>
        <p:spPr>
          <a:xfrm>
            <a:off x="8407067" y="4323208"/>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1.3.</a:t>
            </a:r>
            <a:r>
              <a:rPr lang="zh-CN" altLang="en-US" sz="1100">
                <a:solidFill>
                  <a:schemeClr val="tx1">
                    <a:lumMod val="65000"/>
                    <a:lumOff val="35000"/>
                  </a:schemeClr>
                </a:solidFill>
              </a:rPr>
              <a:t>注册分支事务</a:t>
            </a:r>
            <a:endParaRPr lang="zh-CN" altLang="en-US" sz="1100" dirty="0">
              <a:solidFill>
                <a:schemeClr val="tx1">
                  <a:lumMod val="65000"/>
                  <a:lumOff val="35000"/>
                </a:schemeClr>
              </a:solidFill>
            </a:endParaRPr>
          </a:p>
        </p:txBody>
      </p:sp>
      <p:cxnSp>
        <p:nvCxnSpPr>
          <p:cNvPr id="29" name="直接箭头连接符 28">
            <a:extLst>
              <a:ext uri="{FF2B5EF4-FFF2-40B4-BE49-F238E27FC236}">
                <a16:creationId xmlns:a16="http://schemas.microsoft.com/office/drawing/2014/main" id="{081DC6E3-62D8-4533-A011-7AECAC999C49}"/>
              </a:ext>
            </a:extLst>
          </p:cNvPr>
          <p:cNvCxnSpPr>
            <a:cxnSpLocks/>
          </p:cNvCxnSpPr>
          <p:nvPr/>
        </p:nvCxnSpPr>
        <p:spPr>
          <a:xfrm flipV="1">
            <a:off x="7803889" y="4904343"/>
            <a:ext cx="243605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文本框 29">
            <a:extLst>
              <a:ext uri="{FF2B5EF4-FFF2-40B4-BE49-F238E27FC236}">
                <a16:creationId xmlns:a16="http://schemas.microsoft.com/office/drawing/2014/main" id="{CBAE2BCE-0472-4AA7-8B45-B5DC8CBFD76D}"/>
              </a:ext>
            </a:extLst>
          </p:cNvPr>
          <p:cNvSpPr txBox="1"/>
          <p:nvPr/>
        </p:nvSpPr>
        <p:spPr>
          <a:xfrm>
            <a:off x="8423461" y="4644401"/>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1.5.</a:t>
            </a:r>
            <a:r>
              <a:rPr lang="zh-CN" altLang="en-US" sz="1100">
                <a:solidFill>
                  <a:schemeClr val="tx1">
                    <a:lumMod val="65000"/>
                    <a:lumOff val="35000"/>
                  </a:schemeClr>
                </a:solidFill>
              </a:rPr>
              <a:t>报告事务状态</a:t>
            </a:r>
            <a:endParaRPr lang="zh-CN" altLang="en-US" sz="1100" dirty="0">
              <a:solidFill>
                <a:schemeClr val="tx1">
                  <a:lumMod val="65000"/>
                  <a:lumOff val="35000"/>
                </a:schemeClr>
              </a:solidFill>
            </a:endParaRPr>
          </a:p>
        </p:txBody>
      </p:sp>
      <p:sp>
        <p:nvSpPr>
          <p:cNvPr id="31" name="矩形 30">
            <a:extLst>
              <a:ext uri="{FF2B5EF4-FFF2-40B4-BE49-F238E27FC236}">
                <a16:creationId xmlns:a16="http://schemas.microsoft.com/office/drawing/2014/main" id="{FCC2270A-0102-4FF5-BEFB-4E59C41DEEF2}"/>
              </a:ext>
            </a:extLst>
          </p:cNvPr>
          <p:cNvSpPr/>
          <p:nvPr/>
        </p:nvSpPr>
        <p:spPr>
          <a:xfrm>
            <a:off x="5909103" y="4604082"/>
            <a:ext cx="1425856" cy="201596"/>
          </a:xfrm>
          <a:prstGeom prst="rect">
            <a:avLst/>
          </a:prstGeom>
          <a:solidFill>
            <a:srgbClr val="4C5252"/>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a:t>1.4.</a:t>
            </a:r>
            <a:r>
              <a:rPr lang="zh-CN" altLang="en-US" sz="1100"/>
              <a:t>执行</a:t>
            </a:r>
            <a:r>
              <a:rPr lang="en-US" altLang="zh-CN" sz="1100"/>
              <a:t>sql</a:t>
            </a:r>
            <a:r>
              <a:rPr lang="zh-CN" altLang="en-US" sz="1100"/>
              <a:t>并</a:t>
            </a:r>
            <a:r>
              <a:rPr lang="zh-CN" altLang="en-US" sz="1100">
                <a:highlight>
                  <a:srgbClr val="AD2A26"/>
                </a:highlight>
              </a:rPr>
              <a:t>提交</a:t>
            </a:r>
          </a:p>
        </p:txBody>
      </p:sp>
      <p:cxnSp>
        <p:nvCxnSpPr>
          <p:cNvPr id="34" name="直接箭头连接符 33">
            <a:extLst>
              <a:ext uri="{FF2B5EF4-FFF2-40B4-BE49-F238E27FC236}">
                <a16:creationId xmlns:a16="http://schemas.microsoft.com/office/drawing/2014/main" id="{D1A89E59-9B2C-4C37-B158-6F45A28744BD}"/>
              </a:ext>
            </a:extLst>
          </p:cNvPr>
          <p:cNvCxnSpPr>
            <a:cxnSpLocks/>
            <a:endCxn id="51" idx="3"/>
          </p:cNvCxnSpPr>
          <p:nvPr/>
        </p:nvCxnSpPr>
        <p:spPr>
          <a:xfrm flipH="1">
            <a:off x="7334959" y="3770116"/>
            <a:ext cx="290498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4E19789-FD55-45A4-B3D9-10D6B09397C7}"/>
              </a:ext>
            </a:extLst>
          </p:cNvPr>
          <p:cNvSpPr txBox="1"/>
          <p:nvPr/>
        </p:nvSpPr>
        <p:spPr>
          <a:xfrm>
            <a:off x="8448753" y="3576259"/>
            <a:ext cx="1361269"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2.3.</a:t>
            </a:r>
            <a:r>
              <a:rPr lang="zh-CN" altLang="en-US" sz="1100">
                <a:solidFill>
                  <a:srgbClr val="0070C0"/>
                </a:solidFill>
              </a:rPr>
              <a:t>提交</a:t>
            </a:r>
            <a:endParaRPr lang="zh-CN" altLang="en-US" sz="1100" dirty="0">
              <a:solidFill>
                <a:srgbClr val="0070C0"/>
              </a:solidFill>
            </a:endParaRPr>
          </a:p>
        </p:txBody>
      </p:sp>
      <p:cxnSp>
        <p:nvCxnSpPr>
          <p:cNvPr id="36" name="连接符: 肘形 35">
            <a:extLst>
              <a:ext uri="{FF2B5EF4-FFF2-40B4-BE49-F238E27FC236}">
                <a16:creationId xmlns:a16="http://schemas.microsoft.com/office/drawing/2014/main" id="{8D5E6AD7-DA9E-476F-8560-AB8D05572F7C}"/>
              </a:ext>
            </a:extLst>
          </p:cNvPr>
          <p:cNvCxnSpPr>
            <a:cxnSpLocks/>
          </p:cNvCxnSpPr>
          <p:nvPr/>
        </p:nvCxnSpPr>
        <p:spPr>
          <a:xfrm flipV="1">
            <a:off x="10918095" y="4309387"/>
            <a:ext cx="12700" cy="1537322"/>
          </a:xfrm>
          <a:prstGeom prst="bentConnector3">
            <a:avLst>
              <a:gd name="adj1" fmla="val 2562362"/>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8BC529A8-D211-4CA4-B4E9-D94081986B0D}"/>
              </a:ext>
            </a:extLst>
          </p:cNvPr>
          <p:cNvSpPr txBox="1"/>
          <p:nvPr/>
        </p:nvSpPr>
        <p:spPr>
          <a:xfrm>
            <a:off x="11268562" y="4727349"/>
            <a:ext cx="558053" cy="938719"/>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2.2.</a:t>
            </a:r>
            <a:r>
              <a:rPr lang="zh-CN" altLang="en-US" sz="1100">
                <a:solidFill>
                  <a:srgbClr val="0070C0"/>
                </a:solidFill>
              </a:rPr>
              <a:t>检查分支事务状态</a:t>
            </a:r>
            <a:endParaRPr lang="zh-CN" altLang="en-US" sz="1100" dirty="0">
              <a:solidFill>
                <a:srgbClr val="0070C0"/>
              </a:solidFill>
            </a:endParaRPr>
          </a:p>
        </p:txBody>
      </p:sp>
      <p:sp>
        <p:nvSpPr>
          <p:cNvPr id="38" name="圆柱体 37">
            <a:extLst>
              <a:ext uri="{FF2B5EF4-FFF2-40B4-BE49-F238E27FC236}">
                <a16:creationId xmlns:a16="http://schemas.microsoft.com/office/drawing/2014/main" id="{4E51A8F8-39C8-49E0-9F2E-0BE332883FD9}"/>
              </a:ext>
            </a:extLst>
          </p:cNvPr>
          <p:cNvSpPr/>
          <p:nvPr/>
        </p:nvSpPr>
        <p:spPr>
          <a:xfrm>
            <a:off x="4961250" y="3268176"/>
            <a:ext cx="703295" cy="518029"/>
          </a:xfrm>
          <a:prstGeom prst="can">
            <a:avLst/>
          </a:prstGeom>
          <a:solidFill>
            <a:srgbClr val="4C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undo</a:t>
            </a:r>
          </a:p>
          <a:p>
            <a:pPr algn="ctr"/>
            <a:r>
              <a:rPr lang="en-US" altLang="zh-CN" sz="1200"/>
              <a:t>log</a:t>
            </a:r>
            <a:endParaRPr lang="zh-CN" altLang="en-US" sz="1200"/>
          </a:p>
        </p:txBody>
      </p:sp>
      <p:sp>
        <p:nvSpPr>
          <p:cNvPr id="43" name="圆柱体 42">
            <a:extLst>
              <a:ext uri="{FF2B5EF4-FFF2-40B4-BE49-F238E27FC236}">
                <a16:creationId xmlns:a16="http://schemas.microsoft.com/office/drawing/2014/main" id="{E5CBDD08-6281-465A-88E7-AB79D210C3A2}"/>
              </a:ext>
            </a:extLst>
          </p:cNvPr>
          <p:cNvSpPr/>
          <p:nvPr/>
        </p:nvSpPr>
        <p:spPr>
          <a:xfrm>
            <a:off x="4970691" y="4766365"/>
            <a:ext cx="703295" cy="518029"/>
          </a:xfrm>
          <a:prstGeom prst="can">
            <a:avLst/>
          </a:prstGeom>
          <a:solidFill>
            <a:srgbClr val="4C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undo</a:t>
            </a:r>
          </a:p>
          <a:p>
            <a:pPr algn="ctr"/>
            <a:r>
              <a:rPr lang="en-US" altLang="zh-CN" sz="1200"/>
              <a:t>log</a:t>
            </a:r>
            <a:endParaRPr lang="zh-CN" altLang="en-US" sz="1200"/>
          </a:p>
        </p:txBody>
      </p:sp>
      <p:cxnSp>
        <p:nvCxnSpPr>
          <p:cNvPr id="48" name="直接箭头连接符 47">
            <a:extLst>
              <a:ext uri="{FF2B5EF4-FFF2-40B4-BE49-F238E27FC236}">
                <a16:creationId xmlns:a16="http://schemas.microsoft.com/office/drawing/2014/main" id="{EF26A289-F18F-418D-B87B-0F5554D0D5F8}"/>
              </a:ext>
            </a:extLst>
          </p:cNvPr>
          <p:cNvCxnSpPr>
            <a:cxnSpLocks/>
            <a:endCxn id="61" idx="3"/>
          </p:cNvCxnSpPr>
          <p:nvPr/>
        </p:nvCxnSpPr>
        <p:spPr>
          <a:xfrm flipH="1">
            <a:off x="7334959" y="4023105"/>
            <a:ext cx="2904984" cy="0"/>
          </a:xfrm>
          <a:prstGeom prst="straightConnector1">
            <a:avLst/>
          </a:prstGeom>
          <a:ln>
            <a:solidFill>
              <a:schemeClr val="accent6">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3419F3A6-36F0-408F-96A4-0AC1665434DF}"/>
              </a:ext>
            </a:extLst>
          </p:cNvPr>
          <p:cNvSpPr txBox="1"/>
          <p:nvPr/>
        </p:nvSpPr>
        <p:spPr>
          <a:xfrm>
            <a:off x="8448753" y="3829799"/>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accent6">
                    <a:lumMod val="75000"/>
                  </a:schemeClr>
                </a:solidFill>
              </a:rPr>
              <a:t>2.3.</a:t>
            </a:r>
            <a:r>
              <a:rPr lang="zh-CN" altLang="en-US" sz="1100">
                <a:solidFill>
                  <a:schemeClr val="accent6">
                    <a:lumMod val="75000"/>
                  </a:schemeClr>
                </a:solidFill>
              </a:rPr>
              <a:t>回滚</a:t>
            </a:r>
            <a:endParaRPr lang="zh-CN" altLang="en-US" sz="1100" dirty="0">
              <a:solidFill>
                <a:schemeClr val="accent6">
                  <a:lumMod val="75000"/>
                </a:schemeClr>
              </a:solidFill>
            </a:endParaRPr>
          </a:p>
        </p:txBody>
      </p:sp>
      <p:sp>
        <p:nvSpPr>
          <p:cNvPr id="51" name="矩形 50">
            <a:extLst>
              <a:ext uri="{FF2B5EF4-FFF2-40B4-BE49-F238E27FC236}">
                <a16:creationId xmlns:a16="http://schemas.microsoft.com/office/drawing/2014/main" id="{0556760C-D108-4EC2-BD46-B872E2401AAC}"/>
              </a:ext>
            </a:extLst>
          </p:cNvPr>
          <p:cNvSpPr/>
          <p:nvPr/>
        </p:nvSpPr>
        <p:spPr>
          <a:xfrm>
            <a:off x="5914832" y="3668110"/>
            <a:ext cx="1420127" cy="204011"/>
          </a:xfrm>
          <a:prstGeom prst="rect">
            <a:avLst/>
          </a:prstGeom>
          <a:ln/>
        </p:spPr>
        <p:style>
          <a:lnRef idx="1">
            <a:schemeClr val="accent1"/>
          </a:lnRef>
          <a:fillRef idx="3">
            <a:schemeClr val="accent1"/>
          </a:fillRef>
          <a:effectRef idx="2">
            <a:schemeClr val="accent1"/>
          </a:effectRef>
          <a:fontRef idx="minor">
            <a:schemeClr val="lt1"/>
          </a:fontRef>
        </p:style>
        <p:txBody>
          <a:bodyPr lIns="0" tIns="45720" rIns="0" bIns="45720" rtlCol="0" anchor="ctr"/>
          <a:lstStyle/>
          <a:p>
            <a:pPr algn="ctr"/>
            <a:r>
              <a:rPr lang="en-US" altLang="zh-CN" sz="1100"/>
              <a:t>2.4.</a:t>
            </a:r>
            <a:r>
              <a:rPr lang="zh-CN" altLang="en-US" sz="1100"/>
              <a:t>删除</a:t>
            </a:r>
            <a:r>
              <a:rPr lang="en-US" altLang="zh-CN" sz="1100"/>
              <a:t>log</a:t>
            </a:r>
            <a:endParaRPr lang="zh-CN" altLang="en-US" sz="1100"/>
          </a:p>
        </p:txBody>
      </p:sp>
      <p:sp>
        <p:nvSpPr>
          <p:cNvPr id="61" name="矩形 60">
            <a:extLst>
              <a:ext uri="{FF2B5EF4-FFF2-40B4-BE49-F238E27FC236}">
                <a16:creationId xmlns:a16="http://schemas.microsoft.com/office/drawing/2014/main" id="{742DF7AF-D4A2-4B2E-8329-4465E3ED5AEC}"/>
              </a:ext>
            </a:extLst>
          </p:cNvPr>
          <p:cNvSpPr/>
          <p:nvPr/>
        </p:nvSpPr>
        <p:spPr>
          <a:xfrm>
            <a:off x="5914832" y="3921099"/>
            <a:ext cx="1420127" cy="204011"/>
          </a:xfrm>
          <a:prstGeom prst="rect">
            <a:avLst/>
          </a:prstGeom>
          <a:ln/>
        </p:spPr>
        <p:style>
          <a:lnRef idx="1">
            <a:schemeClr val="accent6"/>
          </a:lnRef>
          <a:fillRef idx="3">
            <a:schemeClr val="accent6"/>
          </a:fillRef>
          <a:effectRef idx="2">
            <a:schemeClr val="accent6"/>
          </a:effectRef>
          <a:fontRef idx="minor">
            <a:schemeClr val="lt1"/>
          </a:fontRef>
        </p:style>
        <p:txBody>
          <a:bodyPr lIns="0" tIns="45720" rIns="0" bIns="45720" rtlCol="0" anchor="ctr"/>
          <a:lstStyle/>
          <a:p>
            <a:pPr algn="ctr"/>
            <a:r>
              <a:rPr lang="en-US" altLang="zh-CN" sz="1100"/>
              <a:t>2.4.</a:t>
            </a:r>
            <a:r>
              <a:rPr lang="zh-CN" altLang="en-US" sz="1100"/>
              <a:t>恢复</a:t>
            </a:r>
            <a:r>
              <a:rPr lang="en-US" altLang="zh-CN" sz="1100"/>
              <a:t>log</a:t>
            </a:r>
            <a:r>
              <a:rPr lang="zh-CN" altLang="en-US" sz="1100"/>
              <a:t>数据</a:t>
            </a:r>
          </a:p>
        </p:txBody>
      </p:sp>
      <p:cxnSp>
        <p:nvCxnSpPr>
          <p:cNvPr id="65" name="连接符: 肘形 64">
            <a:extLst>
              <a:ext uri="{FF2B5EF4-FFF2-40B4-BE49-F238E27FC236}">
                <a16:creationId xmlns:a16="http://schemas.microsoft.com/office/drawing/2014/main" id="{BB1599C4-7C71-4225-BD54-F378810FC3B5}"/>
              </a:ext>
            </a:extLst>
          </p:cNvPr>
          <p:cNvCxnSpPr>
            <a:cxnSpLocks/>
            <a:stCxn id="61" idx="1"/>
            <a:endCxn id="38" idx="2"/>
          </p:cNvCxnSpPr>
          <p:nvPr/>
        </p:nvCxnSpPr>
        <p:spPr>
          <a:xfrm rot="10800000">
            <a:off x="4961250" y="3527191"/>
            <a:ext cx="953582" cy="495914"/>
          </a:xfrm>
          <a:prstGeom prst="bentConnector3">
            <a:avLst>
              <a:gd name="adj1" fmla="val 114384"/>
            </a:avLst>
          </a:prstGeom>
          <a:ln>
            <a:prstDash val="lgDash"/>
            <a:tailEnd type="triangle"/>
          </a:ln>
        </p:spPr>
        <p:style>
          <a:lnRef idx="1">
            <a:schemeClr val="accent6"/>
          </a:lnRef>
          <a:fillRef idx="0">
            <a:schemeClr val="accent6"/>
          </a:fillRef>
          <a:effectRef idx="0">
            <a:schemeClr val="accent6"/>
          </a:effectRef>
          <a:fontRef idx="minor">
            <a:schemeClr val="tx1"/>
          </a:fontRef>
        </p:style>
      </p:cxnSp>
      <p:cxnSp>
        <p:nvCxnSpPr>
          <p:cNvPr id="66" name="连接符: 肘形 65">
            <a:extLst>
              <a:ext uri="{FF2B5EF4-FFF2-40B4-BE49-F238E27FC236}">
                <a16:creationId xmlns:a16="http://schemas.microsoft.com/office/drawing/2014/main" id="{A1328FBC-5ED8-457C-8C4D-A52329D3DE95}"/>
              </a:ext>
            </a:extLst>
          </p:cNvPr>
          <p:cNvCxnSpPr>
            <a:cxnSpLocks/>
            <a:stCxn id="51" idx="1"/>
            <a:endCxn id="38" idx="3"/>
          </p:cNvCxnSpPr>
          <p:nvPr/>
        </p:nvCxnSpPr>
        <p:spPr>
          <a:xfrm rot="10800000" flipV="1">
            <a:off x="5312898" y="3770115"/>
            <a:ext cx="601934" cy="16089"/>
          </a:xfrm>
          <a:prstGeom prst="bentConnector4">
            <a:avLst>
              <a:gd name="adj1" fmla="val 20790"/>
              <a:gd name="adj2" fmla="val 1076046"/>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73" name="矩形 72">
            <a:extLst>
              <a:ext uri="{FF2B5EF4-FFF2-40B4-BE49-F238E27FC236}">
                <a16:creationId xmlns:a16="http://schemas.microsoft.com/office/drawing/2014/main" id="{61B8EB43-1DAC-4AEC-8546-5DC8AFE7505F}"/>
              </a:ext>
            </a:extLst>
          </p:cNvPr>
          <p:cNvSpPr/>
          <p:nvPr/>
        </p:nvSpPr>
        <p:spPr>
          <a:xfrm>
            <a:off x="5914832" y="5160912"/>
            <a:ext cx="1420127" cy="204011"/>
          </a:xfrm>
          <a:prstGeom prst="rect">
            <a:avLst/>
          </a:prstGeom>
          <a:ln/>
        </p:spPr>
        <p:style>
          <a:lnRef idx="1">
            <a:schemeClr val="accent1"/>
          </a:lnRef>
          <a:fillRef idx="3">
            <a:schemeClr val="accent1"/>
          </a:fillRef>
          <a:effectRef idx="2">
            <a:schemeClr val="accent1"/>
          </a:effectRef>
          <a:fontRef idx="minor">
            <a:schemeClr val="lt1"/>
          </a:fontRef>
        </p:style>
        <p:txBody>
          <a:bodyPr lIns="0" tIns="45720" rIns="0" bIns="45720" rtlCol="0" anchor="ctr"/>
          <a:lstStyle/>
          <a:p>
            <a:pPr algn="ctr"/>
            <a:r>
              <a:rPr lang="en-US" altLang="zh-CN" sz="1100"/>
              <a:t>2.4.</a:t>
            </a:r>
            <a:r>
              <a:rPr lang="zh-CN" altLang="en-US" sz="1100"/>
              <a:t>删除</a:t>
            </a:r>
            <a:r>
              <a:rPr lang="en-US" altLang="zh-CN" sz="1100"/>
              <a:t>log</a:t>
            </a:r>
            <a:endParaRPr lang="zh-CN" altLang="en-US" sz="1100"/>
          </a:p>
        </p:txBody>
      </p:sp>
      <p:sp>
        <p:nvSpPr>
          <p:cNvPr id="74" name="矩形 73">
            <a:extLst>
              <a:ext uri="{FF2B5EF4-FFF2-40B4-BE49-F238E27FC236}">
                <a16:creationId xmlns:a16="http://schemas.microsoft.com/office/drawing/2014/main" id="{9A83C28A-762E-4357-B371-68B1AA100D02}"/>
              </a:ext>
            </a:extLst>
          </p:cNvPr>
          <p:cNvSpPr/>
          <p:nvPr/>
        </p:nvSpPr>
        <p:spPr>
          <a:xfrm>
            <a:off x="5914832" y="5413901"/>
            <a:ext cx="1420127" cy="204011"/>
          </a:xfrm>
          <a:prstGeom prst="rect">
            <a:avLst/>
          </a:prstGeom>
          <a:ln/>
        </p:spPr>
        <p:style>
          <a:lnRef idx="1">
            <a:schemeClr val="accent6"/>
          </a:lnRef>
          <a:fillRef idx="3">
            <a:schemeClr val="accent6"/>
          </a:fillRef>
          <a:effectRef idx="2">
            <a:schemeClr val="accent6"/>
          </a:effectRef>
          <a:fontRef idx="minor">
            <a:schemeClr val="lt1"/>
          </a:fontRef>
        </p:style>
        <p:txBody>
          <a:bodyPr lIns="0" tIns="45720" rIns="0" bIns="45720" rtlCol="0" anchor="ctr"/>
          <a:lstStyle/>
          <a:p>
            <a:pPr algn="ctr"/>
            <a:r>
              <a:rPr lang="en-US" altLang="zh-CN" sz="1100"/>
              <a:t>2.4.</a:t>
            </a:r>
            <a:r>
              <a:rPr lang="zh-CN" altLang="en-US" sz="1100"/>
              <a:t>恢复</a:t>
            </a:r>
            <a:r>
              <a:rPr lang="en-US" altLang="zh-CN" sz="1100"/>
              <a:t>log</a:t>
            </a:r>
            <a:r>
              <a:rPr lang="zh-CN" altLang="en-US" sz="1100"/>
              <a:t>数据</a:t>
            </a:r>
          </a:p>
        </p:txBody>
      </p:sp>
      <p:cxnSp>
        <p:nvCxnSpPr>
          <p:cNvPr id="75" name="连接符: 肘形 74">
            <a:extLst>
              <a:ext uri="{FF2B5EF4-FFF2-40B4-BE49-F238E27FC236}">
                <a16:creationId xmlns:a16="http://schemas.microsoft.com/office/drawing/2014/main" id="{279F51EC-51ED-401A-A906-D6354EF4AF93}"/>
              </a:ext>
            </a:extLst>
          </p:cNvPr>
          <p:cNvCxnSpPr>
            <a:cxnSpLocks/>
            <a:stCxn id="74" idx="1"/>
            <a:endCxn id="43" idx="2"/>
          </p:cNvCxnSpPr>
          <p:nvPr/>
        </p:nvCxnSpPr>
        <p:spPr>
          <a:xfrm rot="10800000">
            <a:off x="4970692" y="5025381"/>
            <a:ext cx="944141" cy="490527"/>
          </a:xfrm>
          <a:prstGeom prst="bentConnector3">
            <a:avLst>
              <a:gd name="adj1" fmla="val 115603"/>
            </a:avLst>
          </a:prstGeom>
          <a:ln>
            <a:prstDash val="lgDash"/>
            <a:tailEnd type="triangle"/>
          </a:ln>
        </p:spPr>
        <p:style>
          <a:lnRef idx="1">
            <a:schemeClr val="accent6"/>
          </a:lnRef>
          <a:fillRef idx="0">
            <a:schemeClr val="accent6"/>
          </a:fillRef>
          <a:effectRef idx="0">
            <a:schemeClr val="accent6"/>
          </a:effectRef>
          <a:fontRef idx="minor">
            <a:schemeClr val="tx1"/>
          </a:fontRef>
        </p:style>
      </p:cxnSp>
      <p:cxnSp>
        <p:nvCxnSpPr>
          <p:cNvPr id="76" name="连接符: 肘形 75">
            <a:extLst>
              <a:ext uri="{FF2B5EF4-FFF2-40B4-BE49-F238E27FC236}">
                <a16:creationId xmlns:a16="http://schemas.microsoft.com/office/drawing/2014/main" id="{DFDE758F-590D-40F9-BE39-E32F1B33F010}"/>
              </a:ext>
            </a:extLst>
          </p:cNvPr>
          <p:cNvCxnSpPr>
            <a:cxnSpLocks/>
            <a:stCxn id="73" idx="1"/>
            <a:endCxn id="43" idx="3"/>
          </p:cNvCxnSpPr>
          <p:nvPr/>
        </p:nvCxnSpPr>
        <p:spPr>
          <a:xfrm rot="10800000" flipV="1">
            <a:off x="5322340" y="5262918"/>
            <a:ext cx="592493" cy="21476"/>
          </a:xfrm>
          <a:prstGeom prst="bentConnector4">
            <a:avLst>
              <a:gd name="adj1" fmla="val 20325"/>
              <a:gd name="adj2" fmla="val 877095"/>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77780552-8812-4D03-8E12-7EC5D509F5CB}"/>
              </a:ext>
            </a:extLst>
          </p:cNvPr>
          <p:cNvCxnSpPr>
            <a:cxnSpLocks/>
          </p:cNvCxnSpPr>
          <p:nvPr/>
        </p:nvCxnSpPr>
        <p:spPr>
          <a:xfrm flipH="1">
            <a:off x="7330579" y="5259863"/>
            <a:ext cx="290498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id="{C630BE7E-F829-495D-A674-E51A89CDC8D8}"/>
              </a:ext>
            </a:extLst>
          </p:cNvPr>
          <p:cNvSpPr txBox="1"/>
          <p:nvPr/>
        </p:nvSpPr>
        <p:spPr>
          <a:xfrm>
            <a:off x="8444373" y="5066006"/>
            <a:ext cx="1361269"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2.3.</a:t>
            </a:r>
            <a:r>
              <a:rPr lang="zh-CN" altLang="en-US" sz="1100">
                <a:solidFill>
                  <a:srgbClr val="0070C0"/>
                </a:solidFill>
              </a:rPr>
              <a:t>提交</a:t>
            </a:r>
            <a:endParaRPr lang="zh-CN" altLang="en-US" sz="1100" dirty="0">
              <a:solidFill>
                <a:srgbClr val="0070C0"/>
              </a:solidFill>
            </a:endParaRPr>
          </a:p>
        </p:txBody>
      </p:sp>
      <p:cxnSp>
        <p:nvCxnSpPr>
          <p:cNvPr id="83" name="直接箭头连接符 82">
            <a:extLst>
              <a:ext uri="{FF2B5EF4-FFF2-40B4-BE49-F238E27FC236}">
                <a16:creationId xmlns:a16="http://schemas.microsoft.com/office/drawing/2014/main" id="{36103DC7-999C-47FB-85ED-70D2FEE2A45A}"/>
              </a:ext>
            </a:extLst>
          </p:cNvPr>
          <p:cNvCxnSpPr>
            <a:cxnSpLocks/>
          </p:cNvCxnSpPr>
          <p:nvPr/>
        </p:nvCxnSpPr>
        <p:spPr>
          <a:xfrm flipH="1">
            <a:off x="7330579" y="5512852"/>
            <a:ext cx="2904984" cy="0"/>
          </a:xfrm>
          <a:prstGeom prst="straightConnector1">
            <a:avLst/>
          </a:prstGeom>
          <a:ln>
            <a:solidFill>
              <a:schemeClr val="accent6">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29C289F3-513A-48C3-90BA-EB5E2C7C21BB}"/>
              </a:ext>
            </a:extLst>
          </p:cNvPr>
          <p:cNvSpPr txBox="1"/>
          <p:nvPr/>
        </p:nvSpPr>
        <p:spPr>
          <a:xfrm>
            <a:off x="8444373" y="5319546"/>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accent6">
                    <a:lumMod val="75000"/>
                  </a:schemeClr>
                </a:solidFill>
              </a:rPr>
              <a:t>2.3.</a:t>
            </a:r>
            <a:r>
              <a:rPr lang="zh-CN" altLang="en-US" sz="1100">
                <a:solidFill>
                  <a:schemeClr val="accent6">
                    <a:lumMod val="75000"/>
                  </a:schemeClr>
                </a:solidFill>
              </a:rPr>
              <a:t>回滚</a:t>
            </a:r>
            <a:endParaRPr lang="zh-CN" altLang="en-US" sz="1100" dirty="0">
              <a:solidFill>
                <a:schemeClr val="accent6">
                  <a:lumMod val="75000"/>
                </a:schemeClr>
              </a:solidFill>
            </a:endParaRPr>
          </a:p>
        </p:txBody>
      </p:sp>
      <p:sp>
        <p:nvSpPr>
          <p:cNvPr id="88" name="文本框 87">
            <a:extLst>
              <a:ext uri="{FF2B5EF4-FFF2-40B4-BE49-F238E27FC236}">
                <a16:creationId xmlns:a16="http://schemas.microsoft.com/office/drawing/2014/main" id="{4EA871E6-9C95-428B-BC5B-77ECB9FB4DED}"/>
              </a:ext>
            </a:extLst>
          </p:cNvPr>
          <p:cNvSpPr txBox="1"/>
          <p:nvPr/>
        </p:nvSpPr>
        <p:spPr>
          <a:xfrm>
            <a:off x="5892171" y="3324689"/>
            <a:ext cx="1249060"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rPr>
              <a:t>记录更新前后快照</a:t>
            </a:r>
            <a:endParaRPr lang="zh-CN" altLang="en-US" sz="1050" dirty="0">
              <a:solidFill>
                <a:schemeClr val="tx1">
                  <a:lumMod val="65000"/>
                  <a:lumOff val="35000"/>
                </a:schemeClr>
              </a:solidFill>
              <a:latin typeface="+mn-lt"/>
              <a:ea typeface="+mn-ea"/>
            </a:endParaRPr>
          </a:p>
        </p:txBody>
      </p:sp>
      <p:sp>
        <p:nvSpPr>
          <p:cNvPr id="92" name="文本框 91">
            <a:extLst>
              <a:ext uri="{FF2B5EF4-FFF2-40B4-BE49-F238E27FC236}">
                <a16:creationId xmlns:a16="http://schemas.microsoft.com/office/drawing/2014/main" id="{6A365CC3-FAEA-4A36-A0DE-26162841D4BB}"/>
              </a:ext>
            </a:extLst>
          </p:cNvPr>
          <p:cNvSpPr txBox="1"/>
          <p:nvPr/>
        </p:nvSpPr>
        <p:spPr>
          <a:xfrm>
            <a:off x="6011753" y="4819241"/>
            <a:ext cx="1249060"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rPr>
              <a:t>记录更新前后快照</a:t>
            </a:r>
            <a:endParaRPr lang="zh-CN" altLang="en-US" sz="1050" dirty="0">
              <a:solidFill>
                <a:schemeClr val="tx1">
                  <a:lumMod val="65000"/>
                  <a:lumOff val="35000"/>
                </a:schemeClr>
              </a:solidFill>
              <a:latin typeface="+mn-lt"/>
              <a:ea typeface="+mn-ea"/>
            </a:endParaRPr>
          </a:p>
        </p:txBody>
      </p:sp>
      <p:sp>
        <p:nvSpPr>
          <p:cNvPr id="94" name="文本占位符 2">
            <a:extLst>
              <a:ext uri="{FF2B5EF4-FFF2-40B4-BE49-F238E27FC236}">
                <a16:creationId xmlns:a16="http://schemas.microsoft.com/office/drawing/2014/main" id="{38B5480F-66C6-4CA4-9232-5CAB061A13BD}"/>
              </a:ext>
            </a:extLst>
          </p:cNvPr>
          <p:cNvSpPr txBox="1">
            <a:spLocks/>
          </p:cNvSpPr>
          <p:nvPr/>
        </p:nvSpPr>
        <p:spPr>
          <a:xfrm>
            <a:off x="710880" y="1494990"/>
            <a:ext cx="10698800" cy="54997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a:t>AT</a:t>
            </a:r>
            <a:r>
              <a:rPr lang="zh-CN" altLang="en-US"/>
              <a:t>模式同样是分阶段提交的事务模型，不过缺弥补了</a:t>
            </a:r>
            <a:r>
              <a:rPr lang="en-US" altLang="zh-CN"/>
              <a:t>XA</a:t>
            </a:r>
            <a:r>
              <a:rPr lang="zh-CN" altLang="en-US"/>
              <a:t>模型中资源锁定周期过长的缺陷。</a:t>
            </a:r>
            <a:endParaRPr lang="en-US" altLang="zh-CN"/>
          </a:p>
        </p:txBody>
      </p:sp>
      <p:cxnSp>
        <p:nvCxnSpPr>
          <p:cNvPr id="33" name="直接箭头连接符 32">
            <a:extLst>
              <a:ext uri="{FF2B5EF4-FFF2-40B4-BE49-F238E27FC236}">
                <a16:creationId xmlns:a16="http://schemas.microsoft.com/office/drawing/2014/main" id="{D1116B28-362A-4B2A-A1DA-D355EBB75FF0}"/>
              </a:ext>
            </a:extLst>
          </p:cNvPr>
          <p:cNvCxnSpPr>
            <a:cxnSpLocks/>
            <a:endCxn id="38" idx="4"/>
          </p:cNvCxnSpPr>
          <p:nvPr/>
        </p:nvCxnSpPr>
        <p:spPr>
          <a:xfrm flipH="1">
            <a:off x="5664545" y="3520440"/>
            <a:ext cx="1677325" cy="67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接箭头连接符 61">
            <a:extLst>
              <a:ext uri="{FF2B5EF4-FFF2-40B4-BE49-F238E27FC236}">
                <a16:creationId xmlns:a16="http://schemas.microsoft.com/office/drawing/2014/main" id="{16E0B8AE-1F5F-4E64-B19A-10B207237D43}"/>
              </a:ext>
            </a:extLst>
          </p:cNvPr>
          <p:cNvCxnSpPr>
            <a:cxnSpLocks/>
            <a:endCxn id="43" idx="4"/>
          </p:cNvCxnSpPr>
          <p:nvPr/>
        </p:nvCxnSpPr>
        <p:spPr>
          <a:xfrm flipH="1">
            <a:off x="5673986" y="5021580"/>
            <a:ext cx="1667884" cy="3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454403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par>
                                <p:cTn id="19" presetID="22" presetClass="entr" presetSubtype="8"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par>
                                <p:cTn id="30" presetID="22" presetClass="entr" presetSubtype="8"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par>
                                <p:cTn id="36" presetID="22" presetClass="entr" presetSubtype="8" fill="hold"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randombar(horizontal)">
                                      <p:cBhvr>
                                        <p:cTn id="43" dur="500"/>
                                        <p:tgtEl>
                                          <p:spTgt spid="22"/>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randombar(horizontal)">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wipe(right)">
                                      <p:cBhvr>
                                        <p:cTn id="51" dur="500"/>
                                        <p:tgtEl>
                                          <p:spTgt spid="62"/>
                                        </p:tgtEl>
                                      </p:cBhvr>
                                    </p:animEffect>
                                  </p:childTnLst>
                                </p:cTn>
                              </p:par>
                              <p:par>
                                <p:cTn id="52" presetID="22" presetClass="entr" presetSubtype="2" fill="hold"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wipe(right)">
                                      <p:cBhvr>
                                        <p:cTn id="54" dur="500"/>
                                        <p:tgtEl>
                                          <p:spTgt spid="33"/>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92"/>
                                        </p:tgtEl>
                                        <p:attrNameLst>
                                          <p:attrName>style.visibility</p:attrName>
                                        </p:attrNameLst>
                                      </p:cBhvr>
                                      <p:to>
                                        <p:strVal val="visible"/>
                                      </p:to>
                                    </p:set>
                                    <p:animEffect transition="in" filter="wipe(right)">
                                      <p:cBhvr>
                                        <p:cTn id="57" dur="500"/>
                                        <p:tgtEl>
                                          <p:spTgt spid="92"/>
                                        </p:tgtEl>
                                      </p:cBhvr>
                                    </p:animEffect>
                                  </p:childTnLst>
                                </p:cTn>
                              </p:par>
                              <p:par>
                                <p:cTn id="58" presetID="22" presetClass="entr" presetSubtype="2" fill="hold" grpId="0" nodeType="withEffect">
                                  <p:stCondLst>
                                    <p:cond delay="200"/>
                                  </p:stCondLst>
                                  <p:childTnLst>
                                    <p:set>
                                      <p:cBhvr>
                                        <p:cTn id="59" dur="1" fill="hold">
                                          <p:stCondLst>
                                            <p:cond delay="0"/>
                                          </p:stCondLst>
                                        </p:cTn>
                                        <p:tgtEl>
                                          <p:spTgt spid="88"/>
                                        </p:tgtEl>
                                        <p:attrNameLst>
                                          <p:attrName>style.visibility</p:attrName>
                                        </p:attrNameLst>
                                      </p:cBhvr>
                                      <p:to>
                                        <p:strVal val="visible"/>
                                      </p:to>
                                    </p:set>
                                    <p:animEffect transition="in" filter="wipe(right)">
                                      <p:cBhvr>
                                        <p:cTn id="60" dur="500"/>
                                        <p:tgtEl>
                                          <p:spTgt spid="88"/>
                                        </p:tgtEl>
                                      </p:cBhvr>
                                    </p:animEffect>
                                  </p:childTnLst>
                                </p:cTn>
                              </p:par>
                            </p:childTnLst>
                          </p:cTn>
                        </p:par>
                        <p:par>
                          <p:cTn id="61" fill="hold">
                            <p:stCondLst>
                              <p:cond delay="700"/>
                            </p:stCondLst>
                            <p:childTnLst>
                              <p:par>
                                <p:cTn id="62" presetID="22" presetClass="entr" presetSubtype="2" fill="hold" grpId="0" nodeType="after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wipe(right)">
                                      <p:cBhvr>
                                        <p:cTn id="64" dur="500"/>
                                        <p:tgtEl>
                                          <p:spTgt spid="38"/>
                                        </p:tgtEl>
                                      </p:cBhvr>
                                    </p:animEffect>
                                  </p:childTnLst>
                                </p:cTn>
                              </p:par>
                              <p:par>
                                <p:cTn id="65" presetID="22" presetClass="entr" presetSubtype="2"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wipe(right)">
                                      <p:cBhvr>
                                        <p:cTn id="67" dur="500"/>
                                        <p:tgtEl>
                                          <p:spTgt spid="4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left)">
                                      <p:cBhvr>
                                        <p:cTn id="72" dur="500"/>
                                        <p:tgtEl>
                                          <p:spTgt spid="26"/>
                                        </p:tgtEl>
                                      </p:cBhvr>
                                    </p:animEffect>
                                  </p:childTnLst>
                                </p:cTn>
                              </p:par>
                              <p:par>
                                <p:cTn id="73" presetID="22" presetClass="entr" presetSubtype="8" fill="hold"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left)">
                                      <p:cBhvr>
                                        <p:cTn id="75" dur="500"/>
                                        <p:tgtEl>
                                          <p:spTgt spid="25"/>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wipe(left)">
                                      <p:cBhvr>
                                        <p:cTn id="78" dur="500"/>
                                        <p:tgtEl>
                                          <p:spTgt spid="30"/>
                                        </p:tgtEl>
                                      </p:cBhvr>
                                    </p:animEffect>
                                  </p:childTnLst>
                                </p:cTn>
                              </p:par>
                              <p:par>
                                <p:cTn id="79" presetID="22" presetClass="entr" presetSubtype="8"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wipe(left)">
                                      <p:cBhvr>
                                        <p:cTn id="81" dur="500"/>
                                        <p:tgtEl>
                                          <p:spTgt spid="29"/>
                                        </p:tgtEl>
                                      </p:cBhvr>
                                    </p:animEffect>
                                  </p:childTnLst>
                                </p:cTn>
                              </p:par>
                            </p:childTnLst>
                          </p:cTn>
                        </p:par>
                      </p:childTnLst>
                    </p:cTn>
                  </p:par>
                  <p:par>
                    <p:cTn id="82" fill="hold">
                      <p:stCondLst>
                        <p:cond delay="indefinite"/>
                      </p:stCondLst>
                      <p:childTnLst>
                        <p:par>
                          <p:cTn id="83" fill="hold">
                            <p:stCondLst>
                              <p:cond delay="0"/>
                            </p:stCondLst>
                            <p:childTnLst>
                              <p:par>
                                <p:cTn id="84" presetID="14" presetClass="entr" presetSubtype="10" fill="hold" nodeType="clickEffect">
                                  <p:stCondLst>
                                    <p:cond delay="0"/>
                                  </p:stCondLst>
                                  <p:childTnLst>
                                    <p:set>
                                      <p:cBhvr>
                                        <p:cTn id="85" dur="1" fill="hold">
                                          <p:stCondLst>
                                            <p:cond delay="0"/>
                                          </p:stCondLst>
                                        </p:cTn>
                                        <p:tgtEl>
                                          <p:spTgt spid="3">
                                            <p:txEl>
                                              <p:pRg st="0" end="0"/>
                                            </p:txEl>
                                          </p:spTgt>
                                        </p:tgtEl>
                                        <p:attrNameLst>
                                          <p:attrName>style.visibility</p:attrName>
                                        </p:attrNameLst>
                                      </p:cBhvr>
                                      <p:to>
                                        <p:strVal val="visible"/>
                                      </p:to>
                                    </p:set>
                                    <p:animEffect transition="in" filter="randombar(horizontal)">
                                      <p:cBhvr>
                                        <p:cTn id="86" dur="500"/>
                                        <p:tgtEl>
                                          <p:spTgt spid="3">
                                            <p:txEl>
                                              <p:pRg st="0" end="0"/>
                                            </p:txEl>
                                          </p:spTgt>
                                        </p:tgtEl>
                                      </p:cBhvr>
                                    </p:animEffect>
                                  </p:childTnLst>
                                </p:cTn>
                              </p:par>
                              <p:par>
                                <p:cTn id="87" presetID="14" presetClass="entr" presetSubtype="10" fill="hold" nodeType="withEffect">
                                  <p:stCondLst>
                                    <p:cond delay="0"/>
                                  </p:stCondLst>
                                  <p:childTnLst>
                                    <p:set>
                                      <p:cBhvr>
                                        <p:cTn id="8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89" dur="500"/>
                                        <p:tgtEl>
                                          <p:spTgt spid="3">
                                            <p:txEl>
                                              <p:pRg st="1" end="1"/>
                                            </p:txEl>
                                          </p:spTgt>
                                        </p:tgtEl>
                                      </p:cBhvr>
                                    </p:animEffect>
                                  </p:childTnLst>
                                </p:cTn>
                              </p:par>
                              <p:par>
                                <p:cTn id="90" presetID="14" presetClass="entr" presetSubtype="10" fill="hold" nodeType="withEffect">
                                  <p:stCondLst>
                                    <p:cond delay="0"/>
                                  </p:stCondLst>
                                  <p:childTnLst>
                                    <p:set>
                                      <p:cBhvr>
                                        <p:cTn id="9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92" dur="500"/>
                                        <p:tgtEl>
                                          <p:spTgt spid="3">
                                            <p:txEl>
                                              <p:pRg st="2" end="2"/>
                                            </p:txEl>
                                          </p:spTgt>
                                        </p:tgtEl>
                                      </p:cBhvr>
                                    </p:animEffect>
                                  </p:childTnLst>
                                </p:cTn>
                              </p:par>
                              <p:par>
                                <p:cTn id="93" presetID="14" presetClass="entr" presetSubtype="10" fill="hold" nodeType="withEffect">
                                  <p:stCondLst>
                                    <p:cond delay="0"/>
                                  </p:stCondLst>
                                  <p:childTnLst>
                                    <p:set>
                                      <p:cBhvr>
                                        <p:cTn id="9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95" dur="500"/>
                                        <p:tgtEl>
                                          <p:spTgt spid="3">
                                            <p:txEl>
                                              <p:pRg st="3" end="3"/>
                                            </p:txEl>
                                          </p:spTgt>
                                        </p:tgtEl>
                                      </p:cBhvr>
                                    </p:animEffect>
                                  </p:childTnLst>
                                </p:cTn>
                              </p:par>
                              <p:par>
                                <p:cTn id="96" presetID="14" presetClass="entr" presetSubtype="10" fill="hold" nodeType="withEffect">
                                  <p:stCondLst>
                                    <p:cond delay="0"/>
                                  </p:stCondLst>
                                  <p:childTnLst>
                                    <p:set>
                                      <p:cBhvr>
                                        <p:cTn id="9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98" dur="500"/>
                                        <p:tgtEl>
                                          <p:spTgt spid="3">
                                            <p:txEl>
                                              <p:pRg st="4" end="4"/>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15"/>
                                        </p:tgtEl>
                                        <p:attrNameLst>
                                          <p:attrName>style.visibility</p:attrName>
                                        </p:attrNameLst>
                                      </p:cBhvr>
                                      <p:to>
                                        <p:strVal val="visible"/>
                                      </p:to>
                                    </p:set>
                                    <p:animEffect transition="in" filter="wipe(left)">
                                      <p:cBhvr>
                                        <p:cTn id="103" dur="1000"/>
                                        <p:tgtEl>
                                          <p:spTgt spid="15"/>
                                        </p:tgtEl>
                                      </p:cBhvr>
                                    </p:animEffect>
                                  </p:childTnLst>
                                </p:cTn>
                              </p:par>
                              <p:par>
                                <p:cTn id="104" presetID="22" presetClass="entr" presetSubtype="8" fill="hold" grpId="0" nodeType="withEffect">
                                  <p:stCondLst>
                                    <p:cond delay="300"/>
                                  </p:stCondLst>
                                  <p:childTnLst>
                                    <p:set>
                                      <p:cBhvr>
                                        <p:cTn id="105" dur="1" fill="hold">
                                          <p:stCondLst>
                                            <p:cond delay="0"/>
                                          </p:stCondLst>
                                        </p:cTn>
                                        <p:tgtEl>
                                          <p:spTgt spid="17"/>
                                        </p:tgtEl>
                                        <p:attrNameLst>
                                          <p:attrName>style.visibility</p:attrName>
                                        </p:attrNameLst>
                                      </p:cBhvr>
                                      <p:to>
                                        <p:strVal val="visible"/>
                                      </p:to>
                                    </p:set>
                                    <p:animEffect transition="in" filter="wipe(left)">
                                      <p:cBhvr>
                                        <p:cTn id="106" dur="500"/>
                                        <p:tgtEl>
                                          <p:spTgt spid="1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36"/>
                                        </p:tgtEl>
                                        <p:attrNameLst>
                                          <p:attrName>style.visibility</p:attrName>
                                        </p:attrNameLst>
                                      </p:cBhvr>
                                      <p:to>
                                        <p:strVal val="visible"/>
                                      </p:to>
                                    </p:set>
                                    <p:animEffect transition="in" filter="wipe(down)">
                                      <p:cBhvr>
                                        <p:cTn id="111" dur="500"/>
                                        <p:tgtEl>
                                          <p:spTgt spid="36"/>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wipe(down)">
                                      <p:cBhvr>
                                        <p:cTn id="114" dur="500"/>
                                        <p:tgtEl>
                                          <p:spTgt spid="37"/>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2" fill="hold" nodeType="clickEffect">
                                  <p:stCondLst>
                                    <p:cond delay="0"/>
                                  </p:stCondLst>
                                  <p:childTnLst>
                                    <p:set>
                                      <p:cBhvr>
                                        <p:cTn id="118" dur="1" fill="hold">
                                          <p:stCondLst>
                                            <p:cond delay="0"/>
                                          </p:stCondLst>
                                        </p:cTn>
                                        <p:tgtEl>
                                          <p:spTgt spid="34"/>
                                        </p:tgtEl>
                                        <p:attrNameLst>
                                          <p:attrName>style.visibility</p:attrName>
                                        </p:attrNameLst>
                                      </p:cBhvr>
                                      <p:to>
                                        <p:strVal val="visible"/>
                                      </p:to>
                                    </p:set>
                                    <p:animEffect transition="in" filter="wipe(right)">
                                      <p:cBhvr>
                                        <p:cTn id="119" dur="500"/>
                                        <p:tgtEl>
                                          <p:spTgt spid="34"/>
                                        </p:tgtEl>
                                      </p:cBhvr>
                                    </p:animEffect>
                                  </p:childTnLst>
                                </p:cTn>
                              </p:par>
                              <p:par>
                                <p:cTn id="120" presetID="22" presetClass="entr" presetSubtype="2" fill="hold" grpId="0" nodeType="withEffect">
                                  <p:stCondLst>
                                    <p:cond delay="0"/>
                                  </p:stCondLst>
                                  <p:childTnLst>
                                    <p:set>
                                      <p:cBhvr>
                                        <p:cTn id="121" dur="1" fill="hold">
                                          <p:stCondLst>
                                            <p:cond delay="0"/>
                                          </p:stCondLst>
                                        </p:cTn>
                                        <p:tgtEl>
                                          <p:spTgt spid="35"/>
                                        </p:tgtEl>
                                        <p:attrNameLst>
                                          <p:attrName>style.visibility</p:attrName>
                                        </p:attrNameLst>
                                      </p:cBhvr>
                                      <p:to>
                                        <p:strVal val="visible"/>
                                      </p:to>
                                    </p:set>
                                    <p:animEffect transition="in" filter="wipe(right)">
                                      <p:cBhvr>
                                        <p:cTn id="122" dur="500"/>
                                        <p:tgtEl>
                                          <p:spTgt spid="35"/>
                                        </p:tgtEl>
                                      </p:cBhvr>
                                    </p:animEffect>
                                  </p:childTnLst>
                                </p:cTn>
                              </p:par>
                              <p:par>
                                <p:cTn id="123" presetID="22" presetClass="entr" presetSubtype="2" fill="hold" nodeType="withEffect">
                                  <p:stCondLst>
                                    <p:cond delay="0"/>
                                  </p:stCondLst>
                                  <p:childTnLst>
                                    <p:set>
                                      <p:cBhvr>
                                        <p:cTn id="124" dur="1" fill="hold">
                                          <p:stCondLst>
                                            <p:cond delay="0"/>
                                          </p:stCondLst>
                                        </p:cTn>
                                        <p:tgtEl>
                                          <p:spTgt spid="81"/>
                                        </p:tgtEl>
                                        <p:attrNameLst>
                                          <p:attrName>style.visibility</p:attrName>
                                        </p:attrNameLst>
                                      </p:cBhvr>
                                      <p:to>
                                        <p:strVal val="visible"/>
                                      </p:to>
                                    </p:set>
                                    <p:animEffect transition="in" filter="wipe(right)">
                                      <p:cBhvr>
                                        <p:cTn id="125" dur="500"/>
                                        <p:tgtEl>
                                          <p:spTgt spid="81"/>
                                        </p:tgtEl>
                                      </p:cBhvr>
                                    </p:animEffect>
                                  </p:childTnLst>
                                </p:cTn>
                              </p:par>
                              <p:par>
                                <p:cTn id="126" presetID="22" presetClass="entr" presetSubtype="2" fill="hold" grpId="0" nodeType="withEffect">
                                  <p:stCondLst>
                                    <p:cond delay="0"/>
                                  </p:stCondLst>
                                  <p:childTnLst>
                                    <p:set>
                                      <p:cBhvr>
                                        <p:cTn id="127" dur="1" fill="hold">
                                          <p:stCondLst>
                                            <p:cond delay="0"/>
                                          </p:stCondLst>
                                        </p:cTn>
                                        <p:tgtEl>
                                          <p:spTgt spid="82"/>
                                        </p:tgtEl>
                                        <p:attrNameLst>
                                          <p:attrName>style.visibility</p:attrName>
                                        </p:attrNameLst>
                                      </p:cBhvr>
                                      <p:to>
                                        <p:strVal val="visible"/>
                                      </p:to>
                                    </p:set>
                                    <p:animEffect transition="in" filter="wipe(right)">
                                      <p:cBhvr>
                                        <p:cTn id="128" dur="500"/>
                                        <p:tgtEl>
                                          <p:spTgt spid="82"/>
                                        </p:tgtEl>
                                      </p:cBhvr>
                                    </p:animEffect>
                                  </p:childTnLst>
                                </p:cTn>
                              </p:par>
                            </p:childTnLst>
                          </p:cTn>
                        </p:par>
                      </p:childTnLst>
                    </p:cTn>
                  </p:par>
                  <p:par>
                    <p:cTn id="129" fill="hold">
                      <p:stCondLst>
                        <p:cond delay="indefinite"/>
                      </p:stCondLst>
                      <p:childTnLst>
                        <p:par>
                          <p:cTn id="130" fill="hold">
                            <p:stCondLst>
                              <p:cond delay="0"/>
                            </p:stCondLst>
                            <p:childTnLst>
                              <p:par>
                                <p:cTn id="131" presetID="14" presetClass="entr" presetSubtype="10" fill="hold" grpId="0" nodeType="clickEffect">
                                  <p:stCondLst>
                                    <p:cond delay="0"/>
                                  </p:stCondLst>
                                  <p:childTnLst>
                                    <p:set>
                                      <p:cBhvr>
                                        <p:cTn id="132" dur="1" fill="hold">
                                          <p:stCondLst>
                                            <p:cond delay="0"/>
                                          </p:stCondLst>
                                        </p:cTn>
                                        <p:tgtEl>
                                          <p:spTgt spid="51"/>
                                        </p:tgtEl>
                                        <p:attrNameLst>
                                          <p:attrName>style.visibility</p:attrName>
                                        </p:attrNameLst>
                                      </p:cBhvr>
                                      <p:to>
                                        <p:strVal val="visible"/>
                                      </p:to>
                                    </p:set>
                                    <p:animEffect transition="in" filter="randombar(horizontal)">
                                      <p:cBhvr>
                                        <p:cTn id="133" dur="500"/>
                                        <p:tgtEl>
                                          <p:spTgt spid="51"/>
                                        </p:tgtEl>
                                      </p:cBhvr>
                                    </p:animEffect>
                                  </p:childTnLst>
                                </p:cTn>
                              </p:par>
                              <p:par>
                                <p:cTn id="134" presetID="14" presetClass="entr" presetSubtype="10" fill="hold" grpId="0" nodeType="withEffect">
                                  <p:stCondLst>
                                    <p:cond delay="0"/>
                                  </p:stCondLst>
                                  <p:childTnLst>
                                    <p:set>
                                      <p:cBhvr>
                                        <p:cTn id="135" dur="1" fill="hold">
                                          <p:stCondLst>
                                            <p:cond delay="0"/>
                                          </p:stCondLst>
                                        </p:cTn>
                                        <p:tgtEl>
                                          <p:spTgt spid="73"/>
                                        </p:tgtEl>
                                        <p:attrNameLst>
                                          <p:attrName>style.visibility</p:attrName>
                                        </p:attrNameLst>
                                      </p:cBhvr>
                                      <p:to>
                                        <p:strVal val="visible"/>
                                      </p:to>
                                    </p:set>
                                    <p:animEffect transition="in" filter="randombar(horizontal)">
                                      <p:cBhvr>
                                        <p:cTn id="136" dur="500"/>
                                        <p:tgtEl>
                                          <p:spTgt spid="73"/>
                                        </p:tgtEl>
                                      </p:cBhvr>
                                    </p:animEffect>
                                  </p:childTnLst>
                                </p:cTn>
                              </p:par>
                            </p:childTnLst>
                          </p:cTn>
                        </p:par>
                        <p:par>
                          <p:cTn id="137" fill="hold">
                            <p:stCondLst>
                              <p:cond delay="500"/>
                            </p:stCondLst>
                            <p:childTnLst>
                              <p:par>
                                <p:cTn id="138" presetID="21" presetClass="entr" presetSubtype="1" fill="hold" nodeType="afterEffect">
                                  <p:stCondLst>
                                    <p:cond delay="0"/>
                                  </p:stCondLst>
                                  <p:childTnLst>
                                    <p:set>
                                      <p:cBhvr>
                                        <p:cTn id="139" dur="1" fill="hold">
                                          <p:stCondLst>
                                            <p:cond delay="0"/>
                                          </p:stCondLst>
                                        </p:cTn>
                                        <p:tgtEl>
                                          <p:spTgt spid="76"/>
                                        </p:tgtEl>
                                        <p:attrNameLst>
                                          <p:attrName>style.visibility</p:attrName>
                                        </p:attrNameLst>
                                      </p:cBhvr>
                                      <p:to>
                                        <p:strVal val="visible"/>
                                      </p:to>
                                    </p:set>
                                    <p:animEffect transition="in" filter="wheel(1)">
                                      <p:cBhvr>
                                        <p:cTn id="140" dur="1000"/>
                                        <p:tgtEl>
                                          <p:spTgt spid="76"/>
                                        </p:tgtEl>
                                      </p:cBhvr>
                                    </p:animEffect>
                                  </p:childTnLst>
                                </p:cTn>
                              </p:par>
                              <p:par>
                                <p:cTn id="141" presetID="21" presetClass="entr" presetSubtype="1" fill="hold" nodeType="withEffect">
                                  <p:stCondLst>
                                    <p:cond delay="0"/>
                                  </p:stCondLst>
                                  <p:childTnLst>
                                    <p:set>
                                      <p:cBhvr>
                                        <p:cTn id="142" dur="1" fill="hold">
                                          <p:stCondLst>
                                            <p:cond delay="0"/>
                                          </p:stCondLst>
                                        </p:cTn>
                                        <p:tgtEl>
                                          <p:spTgt spid="66"/>
                                        </p:tgtEl>
                                        <p:attrNameLst>
                                          <p:attrName>style.visibility</p:attrName>
                                        </p:attrNameLst>
                                      </p:cBhvr>
                                      <p:to>
                                        <p:strVal val="visible"/>
                                      </p:to>
                                    </p:set>
                                    <p:animEffect transition="in" filter="wheel(1)">
                                      <p:cBhvr>
                                        <p:cTn id="143" dur="1000"/>
                                        <p:tgtEl>
                                          <p:spTgt spid="66"/>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2" fill="hold" nodeType="clickEffect">
                                  <p:stCondLst>
                                    <p:cond delay="0"/>
                                  </p:stCondLst>
                                  <p:childTnLst>
                                    <p:set>
                                      <p:cBhvr>
                                        <p:cTn id="147" dur="1" fill="hold">
                                          <p:stCondLst>
                                            <p:cond delay="0"/>
                                          </p:stCondLst>
                                        </p:cTn>
                                        <p:tgtEl>
                                          <p:spTgt spid="48"/>
                                        </p:tgtEl>
                                        <p:attrNameLst>
                                          <p:attrName>style.visibility</p:attrName>
                                        </p:attrNameLst>
                                      </p:cBhvr>
                                      <p:to>
                                        <p:strVal val="visible"/>
                                      </p:to>
                                    </p:set>
                                    <p:animEffect transition="in" filter="wipe(right)">
                                      <p:cBhvr>
                                        <p:cTn id="148" dur="500"/>
                                        <p:tgtEl>
                                          <p:spTgt spid="48"/>
                                        </p:tgtEl>
                                      </p:cBhvr>
                                    </p:animEffect>
                                  </p:childTnLst>
                                </p:cTn>
                              </p:par>
                              <p:par>
                                <p:cTn id="149" presetID="22" presetClass="entr" presetSubtype="2" fill="hold" grpId="0" nodeType="withEffect">
                                  <p:stCondLst>
                                    <p:cond delay="0"/>
                                  </p:stCondLst>
                                  <p:childTnLst>
                                    <p:set>
                                      <p:cBhvr>
                                        <p:cTn id="150" dur="1" fill="hold">
                                          <p:stCondLst>
                                            <p:cond delay="0"/>
                                          </p:stCondLst>
                                        </p:cTn>
                                        <p:tgtEl>
                                          <p:spTgt spid="49"/>
                                        </p:tgtEl>
                                        <p:attrNameLst>
                                          <p:attrName>style.visibility</p:attrName>
                                        </p:attrNameLst>
                                      </p:cBhvr>
                                      <p:to>
                                        <p:strVal val="visible"/>
                                      </p:to>
                                    </p:set>
                                    <p:animEffect transition="in" filter="wipe(right)">
                                      <p:cBhvr>
                                        <p:cTn id="151" dur="500"/>
                                        <p:tgtEl>
                                          <p:spTgt spid="49"/>
                                        </p:tgtEl>
                                      </p:cBhvr>
                                    </p:animEffect>
                                  </p:childTnLst>
                                </p:cTn>
                              </p:par>
                              <p:par>
                                <p:cTn id="152" presetID="22" presetClass="entr" presetSubtype="2" fill="hold" nodeType="withEffect">
                                  <p:stCondLst>
                                    <p:cond delay="0"/>
                                  </p:stCondLst>
                                  <p:childTnLst>
                                    <p:set>
                                      <p:cBhvr>
                                        <p:cTn id="153" dur="1" fill="hold">
                                          <p:stCondLst>
                                            <p:cond delay="0"/>
                                          </p:stCondLst>
                                        </p:cTn>
                                        <p:tgtEl>
                                          <p:spTgt spid="83"/>
                                        </p:tgtEl>
                                        <p:attrNameLst>
                                          <p:attrName>style.visibility</p:attrName>
                                        </p:attrNameLst>
                                      </p:cBhvr>
                                      <p:to>
                                        <p:strVal val="visible"/>
                                      </p:to>
                                    </p:set>
                                    <p:animEffect transition="in" filter="wipe(right)">
                                      <p:cBhvr>
                                        <p:cTn id="154" dur="500"/>
                                        <p:tgtEl>
                                          <p:spTgt spid="83"/>
                                        </p:tgtEl>
                                      </p:cBhvr>
                                    </p:animEffect>
                                  </p:childTnLst>
                                </p:cTn>
                              </p:par>
                              <p:par>
                                <p:cTn id="155" presetID="22" presetClass="entr" presetSubtype="2" fill="hold" grpId="0" nodeType="withEffect">
                                  <p:stCondLst>
                                    <p:cond delay="0"/>
                                  </p:stCondLst>
                                  <p:childTnLst>
                                    <p:set>
                                      <p:cBhvr>
                                        <p:cTn id="156" dur="1" fill="hold">
                                          <p:stCondLst>
                                            <p:cond delay="0"/>
                                          </p:stCondLst>
                                        </p:cTn>
                                        <p:tgtEl>
                                          <p:spTgt spid="84"/>
                                        </p:tgtEl>
                                        <p:attrNameLst>
                                          <p:attrName>style.visibility</p:attrName>
                                        </p:attrNameLst>
                                      </p:cBhvr>
                                      <p:to>
                                        <p:strVal val="visible"/>
                                      </p:to>
                                    </p:set>
                                    <p:animEffect transition="in" filter="wipe(right)">
                                      <p:cBhvr>
                                        <p:cTn id="157" dur="500"/>
                                        <p:tgtEl>
                                          <p:spTgt spid="84"/>
                                        </p:tgtEl>
                                      </p:cBhvr>
                                    </p:animEffect>
                                  </p:childTnLst>
                                </p:cTn>
                              </p:par>
                            </p:childTnLst>
                          </p:cTn>
                        </p:par>
                      </p:childTnLst>
                    </p:cTn>
                  </p:par>
                  <p:par>
                    <p:cTn id="158" fill="hold">
                      <p:stCondLst>
                        <p:cond delay="indefinite"/>
                      </p:stCondLst>
                      <p:childTnLst>
                        <p:par>
                          <p:cTn id="159" fill="hold">
                            <p:stCondLst>
                              <p:cond delay="0"/>
                            </p:stCondLst>
                            <p:childTnLst>
                              <p:par>
                                <p:cTn id="160" presetID="14" presetClass="entr" presetSubtype="10" fill="hold" grpId="0" nodeType="clickEffect">
                                  <p:stCondLst>
                                    <p:cond delay="0"/>
                                  </p:stCondLst>
                                  <p:childTnLst>
                                    <p:set>
                                      <p:cBhvr>
                                        <p:cTn id="161" dur="1" fill="hold">
                                          <p:stCondLst>
                                            <p:cond delay="0"/>
                                          </p:stCondLst>
                                        </p:cTn>
                                        <p:tgtEl>
                                          <p:spTgt spid="61"/>
                                        </p:tgtEl>
                                        <p:attrNameLst>
                                          <p:attrName>style.visibility</p:attrName>
                                        </p:attrNameLst>
                                      </p:cBhvr>
                                      <p:to>
                                        <p:strVal val="visible"/>
                                      </p:to>
                                    </p:set>
                                    <p:animEffect transition="in" filter="randombar(horizontal)">
                                      <p:cBhvr>
                                        <p:cTn id="162" dur="500"/>
                                        <p:tgtEl>
                                          <p:spTgt spid="61"/>
                                        </p:tgtEl>
                                      </p:cBhvr>
                                    </p:animEffect>
                                  </p:childTnLst>
                                </p:cTn>
                              </p:par>
                              <p:par>
                                <p:cTn id="163" presetID="14" presetClass="entr" presetSubtype="10" fill="hold" grpId="0" nodeType="withEffect">
                                  <p:stCondLst>
                                    <p:cond delay="0"/>
                                  </p:stCondLst>
                                  <p:childTnLst>
                                    <p:set>
                                      <p:cBhvr>
                                        <p:cTn id="164" dur="1" fill="hold">
                                          <p:stCondLst>
                                            <p:cond delay="0"/>
                                          </p:stCondLst>
                                        </p:cTn>
                                        <p:tgtEl>
                                          <p:spTgt spid="74"/>
                                        </p:tgtEl>
                                        <p:attrNameLst>
                                          <p:attrName>style.visibility</p:attrName>
                                        </p:attrNameLst>
                                      </p:cBhvr>
                                      <p:to>
                                        <p:strVal val="visible"/>
                                      </p:to>
                                    </p:set>
                                    <p:animEffect transition="in" filter="randombar(horizontal)">
                                      <p:cBhvr>
                                        <p:cTn id="165" dur="500"/>
                                        <p:tgtEl>
                                          <p:spTgt spid="74"/>
                                        </p:tgtEl>
                                      </p:cBhvr>
                                    </p:animEffect>
                                  </p:childTnLst>
                                </p:cTn>
                              </p:par>
                            </p:childTnLst>
                          </p:cTn>
                        </p:par>
                        <p:par>
                          <p:cTn id="166" fill="hold">
                            <p:stCondLst>
                              <p:cond delay="500"/>
                            </p:stCondLst>
                            <p:childTnLst>
                              <p:par>
                                <p:cTn id="167" presetID="21" presetClass="entr" presetSubtype="1" fill="hold" nodeType="afterEffect">
                                  <p:stCondLst>
                                    <p:cond delay="0"/>
                                  </p:stCondLst>
                                  <p:childTnLst>
                                    <p:set>
                                      <p:cBhvr>
                                        <p:cTn id="168" dur="1" fill="hold">
                                          <p:stCondLst>
                                            <p:cond delay="0"/>
                                          </p:stCondLst>
                                        </p:cTn>
                                        <p:tgtEl>
                                          <p:spTgt spid="65"/>
                                        </p:tgtEl>
                                        <p:attrNameLst>
                                          <p:attrName>style.visibility</p:attrName>
                                        </p:attrNameLst>
                                      </p:cBhvr>
                                      <p:to>
                                        <p:strVal val="visible"/>
                                      </p:to>
                                    </p:set>
                                    <p:animEffect transition="in" filter="wheel(1)">
                                      <p:cBhvr>
                                        <p:cTn id="169" dur="1000"/>
                                        <p:tgtEl>
                                          <p:spTgt spid="65"/>
                                        </p:tgtEl>
                                      </p:cBhvr>
                                    </p:animEffect>
                                  </p:childTnLst>
                                </p:cTn>
                              </p:par>
                              <p:par>
                                <p:cTn id="170" presetID="21" presetClass="entr" presetSubtype="1" fill="hold" nodeType="withEffect">
                                  <p:stCondLst>
                                    <p:cond delay="0"/>
                                  </p:stCondLst>
                                  <p:childTnLst>
                                    <p:set>
                                      <p:cBhvr>
                                        <p:cTn id="171" dur="1" fill="hold">
                                          <p:stCondLst>
                                            <p:cond delay="0"/>
                                          </p:stCondLst>
                                        </p:cTn>
                                        <p:tgtEl>
                                          <p:spTgt spid="75"/>
                                        </p:tgtEl>
                                        <p:attrNameLst>
                                          <p:attrName>style.visibility</p:attrName>
                                        </p:attrNameLst>
                                      </p:cBhvr>
                                      <p:to>
                                        <p:strVal val="visible"/>
                                      </p:to>
                                    </p:set>
                                    <p:animEffect transition="in" filter="wheel(1)">
                                      <p:cBhvr>
                                        <p:cTn id="172" dur="1000"/>
                                        <p:tgtEl>
                                          <p:spTgt spid="75"/>
                                        </p:tgtEl>
                                      </p:cBhvr>
                                    </p:animEffect>
                                  </p:childTnLst>
                                </p:cTn>
                              </p:par>
                            </p:childTnLst>
                          </p:cTn>
                        </p:par>
                      </p:childTnLst>
                    </p:cTn>
                  </p:par>
                  <p:par>
                    <p:cTn id="173" fill="hold">
                      <p:stCondLst>
                        <p:cond delay="indefinite"/>
                      </p:stCondLst>
                      <p:childTnLst>
                        <p:par>
                          <p:cTn id="174" fill="hold">
                            <p:stCondLst>
                              <p:cond delay="0"/>
                            </p:stCondLst>
                            <p:childTnLst>
                              <p:par>
                                <p:cTn id="175" presetID="14" presetClass="entr" presetSubtype="10" fill="hold" nodeType="clickEffect">
                                  <p:stCondLst>
                                    <p:cond delay="0"/>
                                  </p:stCondLst>
                                  <p:childTnLst>
                                    <p:set>
                                      <p:cBhvr>
                                        <p:cTn id="17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7" dur="500"/>
                                        <p:tgtEl>
                                          <p:spTgt spid="3">
                                            <p:txEl>
                                              <p:pRg st="5" end="5"/>
                                            </p:txEl>
                                          </p:spTgt>
                                        </p:tgtEl>
                                      </p:cBhvr>
                                    </p:animEffect>
                                  </p:childTnLst>
                                </p:cTn>
                              </p:par>
                              <p:par>
                                <p:cTn id="178" presetID="14" presetClass="entr" presetSubtype="10" fill="hold" nodeType="withEffect">
                                  <p:stCondLst>
                                    <p:cond delay="0"/>
                                  </p:stCondLst>
                                  <p:childTnLst>
                                    <p:set>
                                      <p:cBhvr>
                                        <p:cTn id="17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80" dur="500"/>
                                        <p:tgtEl>
                                          <p:spTgt spid="3">
                                            <p:txEl>
                                              <p:pRg st="6" end="6"/>
                                            </p:txEl>
                                          </p:spTgt>
                                        </p:tgtEl>
                                      </p:cBhvr>
                                    </p:animEffect>
                                  </p:childTnLst>
                                </p:cTn>
                              </p:par>
                              <p:par>
                                <p:cTn id="181" presetID="14" presetClass="entr" presetSubtype="10" fill="hold" nodeType="withEffect">
                                  <p:stCondLst>
                                    <p:cond delay="0"/>
                                  </p:stCondLst>
                                  <p:childTnLst>
                                    <p:set>
                                      <p:cBhvr>
                                        <p:cTn id="182"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83" dur="500"/>
                                        <p:tgtEl>
                                          <p:spTgt spid="3">
                                            <p:txEl>
                                              <p:pRg st="7" end="7"/>
                                            </p:txEl>
                                          </p:spTgt>
                                        </p:tgtEl>
                                      </p:cBhvr>
                                    </p:animEffect>
                                  </p:childTnLst>
                                </p:cTn>
                              </p:par>
                              <p:par>
                                <p:cTn id="184" presetID="14" presetClass="entr" presetSubtype="10" fill="hold" nodeType="withEffect">
                                  <p:stCondLst>
                                    <p:cond delay="0"/>
                                  </p:stCondLst>
                                  <p:childTnLst>
                                    <p:set>
                                      <p:cBhvr>
                                        <p:cTn id="185"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8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p:bldP spid="21" grpId="0"/>
      <p:bldP spid="22" grpId="0" animBg="1"/>
      <p:bldP spid="24" grpId="0"/>
      <p:bldP spid="26" grpId="0"/>
      <p:bldP spid="28" grpId="0"/>
      <p:bldP spid="30" grpId="0"/>
      <p:bldP spid="31" grpId="0" animBg="1"/>
      <p:bldP spid="35" grpId="0"/>
      <p:bldP spid="37" grpId="0"/>
      <p:bldP spid="38" grpId="0" animBg="1"/>
      <p:bldP spid="43" grpId="0" animBg="1"/>
      <p:bldP spid="49" grpId="0"/>
      <p:bldP spid="51" grpId="0" animBg="1"/>
      <p:bldP spid="61" grpId="0" animBg="1"/>
      <p:bldP spid="73" grpId="0" animBg="1"/>
      <p:bldP spid="74" grpId="0" animBg="1"/>
      <p:bldP spid="82" grpId="0"/>
      <p:bldP spid="84" grpId="0"/>
      <p:bldP spid="88" grpId="0"/>
      <p:bldP spid="9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矩形 125">
            <a:extLst>
              <a:ext uri="{FF2B5EF4-FFF2-40B4-BE49-F238E27FC236}">
                <a16:creationId xmlns:a16="http://schemas.microsoft.com/office/drawing/2014/main" id="{408BF2BF-A851-497D-8EB6-B74ACCCD5867}"/>
              </a:ext>
            </a:extLst>
          </p:cNvPr>
          <p:cNvSpPr/>
          <p:nvPr/>
        </p:nvSpPr>
        <p:spPr>
          <a:xfrm>
            <a:off x="2776297" y="4689819"/>
            <a:ext cx="3939292" cy="15346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solidFill>
                  <a:srgbClr val="4C5252"/>
                </a:solidFill>
              </a:rPr>
              <a:t>阶</a:t>
            </a:r>
            <a:endParaRPr lang="en-US" altLang="zh-CN">
              <a:solidFill>
                <a:srgbClr val="4C5252"/>
              </a:solidFill>
            </a:endParaRPr>
          </a:p>
          <a:p>
            <a:r>
              <a:rPr lang="zh-CN" altLang="en-US">
                <a:solidFill>
                  <a:srgbClr val="4C5252"/>
                </a:solidFill>
              </a:rPr>
              <a:t>段</a:t>
            </a:r>
            <a:endParaRPr lang="en-US" altLang="zh-CN">
              <a:solidFill>
                <a:srgbClr val="4C5252"/>
              </a:solidFill>
            </a:endParaRPr>
          </a:p>
          <a:p>
            <a:r>
              <a:rPr lang="zh-CN" altLang="en-US">
                <a:solidFill>
                  <a:srgbClr val="4C5252"/>
                </a:solidFill>
              </a:rPr>
              <a:t>二</a:t>
            </a:r>
          </a:p>
        </p:txBody>
      </p:sp>
      <p:sp>
        <p:nvSpPr>
          <p:cNvPr id="125" name="矩形 124">
            <a:extLst>
              <a:ext uri="{FF2B5EF4-FFF2-40B4-BE49-F238E27FC236}">
                <a16:creationId xmlns:a16="http://schemas.microsoft.com/office/drawing/2014/main" id="{C003402C-B939-4C6D-B703-2AD0A81A6344}"/>
              </a:ext>
            </a:extLst>
          </p:cNvPr>
          <p:cNvSpPr/>
          <p:nvPr/>
        </p:nvSpPr>
        <p:spPr>
          <a:xfrm>
            <a:off x="2776297" y="2303881"/>
            <a:ext cx="3939292" cy="21409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solidFill>
                  <a:srgbClr val="4C5252"/>
                </a:solidFill>
              </a:rPr>
              <a:t>阶</a:t>
            </a:r>
            <a:endParaRPr lang="en-US" altLang="zh-CN">
              <a:solidFill>
                <a:srgbClr val="4C5252"/>
              </a:solidFill>
            </a:endParaRPr>
          </a:p>
          <a:p>
            <a:r>
              <a:rPr lang="zh-CN" altLang="en-US">
                <a:solidFill>
                  <a:srgbClr val="4C5252"/>
                </a:solidFill>
              </a:rPr>
              <a:t>段</a:t>
            </a:r>
            <a:endParaRPr lang="en-US" altLang="zh-CN">
              <a:solidFill>
                <a:srgbClr val="4C5252"/>
              </a:solidFill>
            </a:endParaRPr>
          </a:p>
          <a:p>
            <a:r>
              <a:rPr lang="zh-CN" altLang="en-US">
                <a:solidFill>
                  <a:srgbClr val="4C5252"/>
                </a:solidFill>
              </a:rPr>
              <a:t>一</a:t>
            </a:r>
          </a:p>
        </p:txBody>
      </p:sp>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AT</a:t>
            </a:r>
            <a:r>
              <a:rPr lang="zh-CN" altLang="en-US"/>
              <a:t>模式原理</a:t>
            </a:r>
          </a:p>
        </p:txBody>
      </p:sp>
      <p:graphicFrame>
        <p:nvGraphicFramePr>
          <p:cNvPr id="32" name="表格 32">
            <a:extLst>
              <a:ext uri="{FF2B5EF4-FFF2-40B4-BE49-F238E27FC236}">
                <a16:creationId xmlns:a16="http://schemas.microsoft.com/office/drawing/2014/main" id="{8D1946EC-DE20-48B1-90DB-2CC740202D91}"/>
              </a:ext>
            </a:extLst>
          </p:cNvPr>
          <p:cNvGraphicFramePr>
            <a:graphicFrameLocks noGrp="1"/>
          </p:cNvGraphicFramePr>
          <p:nvPr>
            <p:extLst>
              <p:ext uri="{D42A27DB-BD31-4B8C-83A1-F6EECF244321}">
                <p14:modId xmlns:p14="http://schemas.microsoft.com/office/powerpoint/2010/main" val="3600767699"/>
              </p:ext>
            </p:extLst>
          </p:nvPr>
        </p:nvGraphicFramePr>
        <p:xfrm>
          <a:off x="7846143" y="2480283"/>
          <a:ext cx="1569560" cy="609600"/>
        </p:xfrm>
        <a:graphic>
          <a:graphicData uri="http://schemas.openxmlformats.org/drawingml/2006/table">
            <a:tbl>
              <a:tblPr firstRow="1" bandRow="1">
                <a:tableStyleId>{5C22544A-7EE6-4342-B048-85BDC9FD1C3A}</a:tableStyleId>
              </a:tblPr>
              <a:tblGrid>
                <a:gridCol w="784780">
                  <a:extLst>
                    <a:ext uri="{9D8B030D-6E8A-4147-A177-3AD203B41FA5}">
                      <a16:colId xmlns:a16="http://schemas.microsoft.com/office/drawing/2014/main" val="2368508967"/>
                    </a:ext>
                  </a:extLst>
                </a:gridCol>
                <a:gridCol w="784780">
                  <a:extLst>
                    <a:ext uri="{9D8B030D-6E8A-4147-A177-3AD203B41FA5}">
                      <a16:colId xmlns:a16="http://schemas.microsoft.com/office/drawing/2014/main" val="480234340"/>
                    </a:ext>
                  </a:extLst>
                </a:gridCol>
              </a:tblGrid>
              <a:tr h="276569">
                <a:tc>
                  <a:txBody>
                    <a:bodyPr/>
                    <a:lstStyle/>
                    <a:p>
                      <a:pPr algn="ctr"/>
                      <a:r>
                        <a:rPr lang="en-US" altLang="zh-CN" sz="1400"/>
                        <a:t>id</a:t>
                      </a:r>
                      <a:endParaRPr lang="zh-CN" altLang="en-US" sz="1400"/>
                    </a:p>
                  </a:txBody>
                  <a:tcPr anchor="ctr">
                    <a:solidFill>
                      <a:srgbClr val="AD2A26"/>
                    </a:solidFill>
                  </a:tcPr>
                </a:tc>
                <a:tc>
                  <a:txBody>
                    <a:bodyPr/>
                    <a:lstStyle/>
                    <a:p>
                      <a:pPr algn="ctr"/>
                      <a:r>
                        <a:rPr lang="en-US" altLang="zh-CN" sz="1400"/>
                        <a:t>money</a:t>
                      </a:r>
                      <a:endParaRPr lang="zh-CN" altLang="en-US" sz="1400"/>
                    </a:p>
                  </a:txBody>
                  <a:tcPr anchor="ctr">
                    <a:solidFill>
                      <a:srgbClr val="AD2A26"/>
                    </a:solidFill>
                  </a:tcPr>
                </a:tc>
                <a:extLst>
                  <a:ext uri="{0D108BD9-81ED-4DB2-BD59-A6C34878D82A}">
                    <a16:rowId xmlns:a16="http://schemas.microsoft.com/office/drawing/2014/main" val="2966494296"/>
                  </a:ext>
                </a:extLst>
              </a:tr>
              <a:tr h="240621">
                <a:tc>
                  <a:txBody>
                    <a:bodyPr/>
                    <a:lstStyle/>
                    <a:p>
                      <a:pPr algn="ctr"/>
                      <a:r>
                        <a:rPr lang="en-US" altLang="zh-CN" sz="1400"/>
                        <a:t>1</a:t>
                      </a:r>
                      <a:endParaRPr lang="zh-CN" altLang="en-US" sz="1400"/>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1302812518"/>
                  </a:ext>
                </a:extLst>
              </a:tr>
            </a:tbl>
          </a:graphicData>
        </a:graphic>
      </p:graphicFrame>
      <p:sp>
        <p:nvSpPr>
          <p:cNvPr id="59" name="矩形 58">
            <a:extLst>
              <a:ext uri="{FF2B5EF4-FFF2-40B4-BE49-F238E27FC236}">
                <a16:creationId xmlns:a16="http://schemas.microsoft.com/office/drawing/2014/main" id="{7D6BBEF8-ACE3-4B64-A952-9A2D05080B1F}"/>
              </a:ext>
            </a:extLst>
          </p:cNvPr>
          <p:cNvSpPr/>
          <p:nvPr/>
        </p:nvSpPr>
        <p:spPr>
          <a:xfrm>
            <a:off x="7692569" y="3377226"/>
            <a:ext cx="1876707" cy="910080"/>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zh-CN" altLang="en-US" sz="1200"/>
              <a:t>数据快照：</a:t>
            </a:r>
            <a:endParaRPr lang="en-US" altLang="zh-CN" sz="1200"/>
          </a:p>
          <a:p>
            <a:r>
              <a:rPr lang="en-US" altLang="zh-CN" sz="1200"/>
              <a:t>{</a:t>
            </a:r>
          </a:p>
          <a:p>
            <a:r>
              <a:rPr lang="en-US" altLang="zh-CN" sz="1200"/>
              <a:t>  "id": 1, </a:t>
            </a:r>
          </a:p>
          <a:p>
            <a:r>
              <a:rPr lang="en-US" altLang="zh-CN" sz="1200"/>
              <a:t>  "money": 100</a:t>
            </a:r>
          </a:p>
          <a:p>
            <a:r>
              <a:rPr lang="en-US" altLang="zh-CN" sz="1200"/>
              <a:t>}</a:t>
            </a:r>
            <a:endParaRPr lang="zh-CN" altLang="en-US" sz="1200"/>
          </a:p>
        </p:txBody>
      </p:sp>
      <p:sp>
        <p:nvSpPr>
          <p:cNvPr id="60" name="文本占位符 2">
            <a:extLst>
              <a:ext uri="{FF2B5EF4-FFF2-40B4-BE49-F238E27FC236}">
                <a16:creationId xmlns:a16="http://schemas.microsoft.com/office/drawing/2014/main" id="{412A6F9B-482E-4575-BD15-84BEFE1B8FEF}"/>
              </a:ext>
            </a:extLst>
          </p:cNvPr>
          <p:cNvSpPr txBox="1">
            <a:spLocks/>
          </p:cNvSpPr>
          <p:nvPr/>
        </p:nvSpPr>
        <p:spPr>
          <a:xfrm>
            <a:off x="710880" y="1621008"/>
            <a:ext cx="8250240" cy="50801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a:t>例如，一个分支业务的</a:t>
            </a:r>
            <a:r>
              <a:rPr lang="en-US" altLang="zh-CN" sz="1400"/>
              <a:t>SQL</a:t>
            </a:r>
            <a:r>
              <a:rPr lang="zh-CN" altLang="en-US" sz="1400"/>
              <a:t>是这样的：</a:t>
            </a:r>
            <a:r>
              <a:rPr lang="en-US" altLang="zh-CN" sz="1400"/>
              <a:t>update tb_account set money = money - 10 where id = 1</a:t>
            </a:r>
            <a:endParaRPr lang="zh-CN" altLang="en-US" sz="1400"/>
          </a:p>
          <a:p>
            <a:endParaRPr lang="en-US" altLang="zh-CN" sz="1400"/>
          </a:p>
        </p:txBody>
      </p:sp>
      <p:sp>
        <p:nvSpPr>
          <p:cNvPr id="39" name="文本框 38">
            <a:extLst>
              <a:ext uri="{FF2B5EF4-FFF2-40B4-BE49-F238E27FC236}">
                <a16:creationId xmlns:a16="http://schemas.microsoft.com/office/drawing/2014/main" id="{70B01F31-3024-41FE-A6A0-86A864897021}"/>
              </a:ext>
            </a:extLst>
          </p:cNvPr>
          <p:cNvSpPr txBox="1"/>
          <p:nvPr/>
        </p:nvSpPr>
        <p:spPr>
          <a:xfrm>
            <a:off x="8784496" y="2767626"/>
            <a:ext cx="506870"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100</a:t>
            </a:r>
            <a:endParaRPr lang="zh-CN" altLang="en-US" sz="1400" dirty="0">
              <a:solidFill>
                <a:schemeClr val="tx1">
                  <a:lumMod val="65000"/>
                  <a:lumOff val="35000"/>
                </a:schemeClr>
              </a:solidFill>
              <a:latin typeface="+mn-lt"/>
              <a:ea typeface="+mn-ea"/>
            </a:endParaRPr>
          </a:p>
        </p:txBody>
      </p:sp>
      <p:sp>
        <p:nvSpPr>
          <p:cNvPr id="62" name="文本框 61">
            <a:extLst>
              <a:ext uri="{FF2B5EF4-FFF2-40B4-BE49-F238E27FC236}">
                <a16:creationId xmlns:a16="http://schemas.microsoft.com/office/drawing/2014/main" id="{7940C10A-74B6-4A2E-816C-D2E2D9C105AD}"/>
              </a:ext>
            </a:extLst>
          </p:cNvPr>
          <p:cNvSpPr txBox="1"/>
          <p:nvPr/>
        </p:nvSpPr>
        <p:spPr>
          <a:xfrm>
            <a:off x="8838197" y="2757409"/>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90</a:t>
            </a:r>
            <a:endParaRPr lang="zh-CN" altLang="en-US" sz="1400" dirty="0">
              <a:solidFill>
                <a:schemeClr val="tx1">
                  <a:lumMod val="65000"/>
                  <a:lumOff val="35000"/>
                </a:schemeClr>
              </a:solidFill>
              <a:latin typeface="+mn-lt"/>
              <a:ea typeface="+mn-ea"/>
            </a:endParaRPr>
          </a:p>
        </p:txBody>
      </p:sp>
      <p:sp>
        <p:nvSpPr>
          <p:cNvPr id="45" name="椭圆 44">
            <a:extLst>
              <a:ext uri="{FF2B5EF4-FFF2-40B4-BE49-F238E27FC236}">
                <a16:creationId xmlns:a16="http://schemas.microsoft.com/office/drawing/2014/main" id="{274F266B-6402-427E-B5BC-6D3E74E4DFC7}"/>
              </a:ext>
            </a:extLst>
          </p:cNvPr>
          <p:cNvSpPr/>
          <p:nvPr/>
        </p:nvSpPr>
        <p:spPr>
          <a:xfrm>
            <a:off x="4635576" y="2063661"/>
            <a:ext cx="294640" cy="274320"/>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100" dirty="0"/>
              <a:t>S</a:t>
            </a:r>
            <a:endParaRPr lang="zh-CN" altLang="en-US" sz="1100" dirty="0"/>
          </a:p>
        </p:txBody>
      </p:sp>
      <p:sp>
        <p:nvSpPr>
          <p:cNvPr id="46" name="矩形: 圆角 45">
            <a:extLst>
              <a:ext uri="{FF2B5EF4-FFF2-40B4-BE49-F238E27FC236}">
                <a16:creationId xmlns:a16="http://schemas.microsoft.com/office/drawing/2014/main" id="{4D6BF791-12DA-4CA3-A34A-89C40A4D5F73}"/>
              </a:ext>
            </a:extLst>
          </p:cNvPr>
          <p:cNvSpPr/>
          <p:nvPr/>
        </p:nvSpPr>
        <p:spPr>
          <a:xfrm>
            <a:off x="4376492" y="3124849"/>
            <a:ext cx="812800" cy="260814"/>
          </a:xfrm>
          <a:prstGeom prst="roundRect">
            <a:avLst/>
          </a:prstGeom>
          <a:solidFill>
            <a:schemeClr val="bg1"/>
          </a:solidFill>
          <a:ln>
            <a:solidFill>
              <a:srgbClr val="AD2A26"/>
            </a:solidFill>
          </a:ln>
        </p:spPr>
        <p:style>
          <a:lnRef idx="1">
            <a:schemeClr val="accent2"/>
          </a:lnRef>
          <a:fillRef idx="3">
            <a:schemeClr val="accent2"/>
          </a:fillRef>
          <a:effectRef idx="2">
            <a:schemeClr val="accent2"/>
          </a:effectRef>
          <a:fontRef idx="minor">
            <a:schemeClr val="lt1"/>
          </a:fontRef>
        </p:style>
        <p:txBody>
          <a:bodyPr lIns="36000" tIns="45720" rIns="36000" bIns="45720" rtlCol="0" anchor="ctr"/>
          <a:lstStyle/>
          <a:p>
            <a:pPr algn="ctr"/>
            <a:r>
              <a:rPr lang="zh-CN" altLang="en-US" sz="1200">
                <a:solidFill>
                  <a:srgbClr val="4C5252"/>
                </a:solidFill>
              </a:rPr>
              <a:t>记录快照</a:t>
            </a:r>
          </a:p>
        </p:txBody>
      </p:sp>
      <p:cxnSp>
        <p:nvCxnSpPr>
          <p:cNvPr id="50" name="直接箭头连接符 49">
            <a:extLst>
              <a:ext uri="{FF2B5EF4-FFF2-40B4-BE49-F238E27FC236}">
                <a16:creationId xmlns:a16="http://schemas.microsoft.com/office/drawing/2014/main" id="{591A8B6D-9B2E-422A-8F59-F7B713768B55}"/>
              </a:ext>
            </a:extLst>
          </p:cNvPr>
          <p:cNvCxnSpPr>
            <a:cxnSpLocks/>
            <a:stCxn id="132" idx="2"/>
            <a:endCxn id="46" idx="0"/>
          </p:cNvCxnSpPr>
          <p:nvPr/>
        </p:nvCxnSpPr>
        <p:spPr>
          <a:xfrm>
            <a:off x="4782892" y="2835778"/>
            <a:ext cx="0" cy="2890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矩形: 圆角 69">
            <a:extLst>
              <a:ext uri="{FF2B5EF4-FFF2-40B4-BE49-F238E27FC236}">
                <a16:creationId xmlns:a16="http://schemas.microsoft.com/office/drawing/2014/main" id="{A81CE254-70BB-4F39-9F76-AC648D1A1B38}"/>
              </a:ext>
            </a:extLst>
          </p:cNvPr>
          <p:cNvSpPr/>
          <p:nvPr/>
        </p:nvSpPr>
        <p:spPr>
          <a:xfrm>
            <a:off x="4208852" y="3665942"/>
            <a:ext cx="1148081" cy="259316"/>
          </a:xfrm>
          <a:prstGeom prst="roundRect">
            <a:avLst/>
          </a:prstGeom>
          <a:solidFill>
            <a:schemeClr val="bg1"/>
          </a:solidFill>
          <a:ln>
            <a:solidFill>
              <a:srgbClr val="AD2A26"/>
            </a:solidFill>
          </a:ln>
        </p:spPr>
        <p:style>
          <a:lnRef idx="1">
            <a:schemeClr val="accent2"/>
          </a:lnRef>
          <a:fillRef idx="3">
            <a:schemeClr val="accent2"/>
          </a:fillRef>
          <a:effectRef idx="2">
            <a:schemeClr val="accent2"/>
          </a:effectRef>
          <a:fontRef idx="minor">
            <a:schemeClr val="lt1"/>
          </a:fontRef>
        </p:style>
        <p:txBody>
          <a:bodyPr lIns="36000" tIns="45720" rIns="36000" bIns="45720" rtlCol="0" anchor="ctr"/>
          <a:lstStyle/>
          <a:p>
            <a:pPr algn="ctr"/>
            <a:r>
              <a:rPr lang="zh-CN" altLang="en-US" sz="1200">
                <a:solidFill>
                  <a:srgbClr val="4C5252"/>
                </a:solidFill>
              </a:rPr>
              <a:t>执行业务</a:t>
            </a:r>
            <a:r>
              <a:rPr lang="en-US" altLang="zh-CN" sz="1200">
                <a:solidFill>
                  <a:srgbClr val="4C5252"/>
                </a:solidFill>
              </a:rPr>
              <a:t>SQL</a:t>
            </a:r>
            <a:endParaRPr lang="zh-CN" altLang="en-US" sz="1200">
              <a:solidFill>
                <a:srgbClr val="4C5252"/>
              </a:solidFill>
            </a:endParaRPr>
          </a:p>
        </p:txBody>
      </p:sp>
      <p:cxnSp>
        <p:nvCxnSpPr>
          <p:cNvPr id="71" name="直接箭头连接符 70">
            <a:extLst>
              <a:ext uri="{FF2B5EF4-FFF2-40B4-BE49-F238E27FC236}">
                <a16:creationId xmlns:a16="http://schemas.microsoft.com/office/drawing/2014/main" id="{C2BCD5A5-0390-4E4F-BEC6-732B0BCD829A}"/>
              </a:ext>
            </a:extLst>
          </p:cNvPr>
          <p:cNvCxnSpPr>
            <a:cxnSpLocks/>
            <a:stCxn id="46" idx="2"/>
            <a:endCxn id="70" idx="0"/>
          </p:cNvCxnSpPr>
          <p:nvPr/>
        </p:nvCxnSpPr>
        <p:spPr>
          <a:xfrm>
            <a:off x="4782892" y="3385663"/>
            <a:ext cx="1" cy="28027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7" name="矩形: 圆角 76">
            <a:extLst>
              <a:ext uri="{FF2B5EF4-FFF2-40B4-BE49-F238E27FC236}">
                <a16:creationId xmlns:a16="http://schemas.microsoft.com/office/drawing/2014/main" id="{C09F0CBC-34E3-4F2A-AED2-C75324693955}"/>
              </a:ext>
            </a:extLst>
          </p:cNvPr>
          <p:cNvSpPr/>
          <p:nvPr/>
        </p:nvSpPr>
        <p:spPr>
          <a:xfrm>
            <a:off x="4056453" y="4205536"/>
            <a:ext cx="1452883" cy="259316"/>
          </a:xfrm>
          <a:prstGeom prst="roundRect">
            <a:avLst/>
          </a:prstGeom>
          <a:solidFill>
            <a:schemeClr val="bg1"/>
          </a:solidFill>
          <a:ln>
            <a:solidFill>
              <a:srgbClr val="AD2A26"/>
            </a:solidFill>
          </a:ln>
        </p:spPr>
        <p:style>
          <a:lnRef idx="1">
            <a:schemeClr val="accent2"/>
          </a:lnRef>
          <a:fillRef idx="3">
            <a:schemeClr val="accent2"/>
          </a:fillRef>
          <a:effectRef idx="2">
            <a:schemeClr val="accent2"/>
          </a:effectRef>
          <a:fontRef idx="minor">
            <a:schemeClr val="lt1"/>
          </a:fontRef>
        </p:style>
        <p:txBody>
          <a:bodyPr lIns="36000" tIns="45720" rIns="36000" bIns="45720" rtlCol="0" anchor="ctr"/>
          <a:lstStyle/>
          <a:p>
            <a:pPr algn="ctr"/>
            <a:r>
              <a:rPr lang="zh-CN" altLang="en-US" sz="1200">
                <a:solidFill>
                  <a:srgbClr val="4C5252"/>
                </a:solidFill>
              </a:rPr>
              <a:t>提交、报告事务状态</a:t>
            </a:r>
          </a:p>
        </p:txBody>
      </p:sp>
      <p:cxnSp>
        <p:nvCxnSpPr>
          <p:cNvPr id="78" name="直接箭头连接符 77">
            <a:extLst>
              <a:ext uri="{FF2B5EF4-FFF2-40B4-BE49-F238E27FC236}">
                <a16:creationId xmlns:a16="http://schemas.microsoft.com/office/drawing/2014/main" id="{A1ED3B34-EB0A-45E9-A885-21F328BA8B95}"/>
              </a:ext>
            </a:extLst>
          </p:cNvPr>
          <p:cNvCxnSpPr>
            <a:cxnSpLocks/>
            <a:stCxn id="70" idx="2"/>
            <a:endCxn id="77" idx="0"/>
          </p:cNvCxnSpPr>
          <p:nvPr/>
        </p:nvCxnSpPr>
        <p:spPr>
          <a:xfrm>
            <a:off x="4782893" y="3925258"/>
            <a:ext cx="2" cy="28027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0" name="直接箭头连接符 79">
            <a:extLst>
              <a:ext uri="{FF2B5EF4-FFF2-40B4-BE49-F238E27FC236}">
                <a16:creationId xmlns:a16="http://schemas.microsoft.com/office/drawing/2014/main" id="{14A73F2C-3163-4D6D-89B9-824D31B410F4}"/>
              </a:ext>
            </a:extLst>
          </p:cNvPr>
          <p:cNvCxnSpPr>
            <a:cxnSpLocks/>
            <a:stCxn id="77" idx="2"/>
            <a:endCxn id="86" idx="0"/>
          </p:cNvCxnSpPr>
          <p:nvPr/>
        </p:nvCxnSpPr>
        <p:spPr>
          <a:xfrm>
            <a:off x="4782895" y="4464852"/>
            <a:ext cx="0" cy="306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流程图: 决策 85">
            <a:extLst>
              <a:ext uri="{FF2B5EF4-FFF2-40B4-BE49-F238E27FC236}">
                <a16:creationId xmlns:a16="http://schemas.microsoft.com/office/drawing/2014/main" id="{9DCB6E35-623A-4C9D-B40F-27E94549F6E0}"/>
              </a:ext>
            </a:extLst>
          </p:cNvPr>
          <p:cNvSpPr/>
          <p:nvPr/>
        </p:nvSpPr>
        <p:spPr>
          <a:xfrm>
            <a:off x="4056453" y="4771613"/>
            <a:ext cx="1452883" cy="508014"/>
          </a:xfrm>
          <a:prstGeom prst="flowChartDecision">
            <a:avLst/>
          </a:prstGeom>
          <a:gradFill flip="none" rotWithShape="1">
            <a:gsLst>
              <a:gs pos="0">
                <a:srgbClr val="DB4642"/>
              </a:gs>
              <a:gs pos="70000">
                <a:srgbClr val="AD2A26"/>
              </a:gs>
            </a:gsLst>
            <a:lin ang="5400000" scaled="1"/>
            <a:tileRect/>
          </a:gradFill>
          <a:ln>
            <a:solidFill>
              <a:srgbClr val="AD2A26"/>
            </a:solidFill>
          </a:ln>
        </p:spPr>
        <p:style>
          <a:lnRef idx="1">
            <a:schemeClr val="accent2"/>
          </a:lnRef>
          <a:fillRef idx="3">
            <a:schemeClr val="accent2"/>
          </a:fillRef>
          <a:effectRef idx="2">
            <a:schemeClr val="accent2"/>
          </a:effectRef>
          <a:fontRef idx="minor">
            <a:schemeClr val="lt1"/>
          </a:fontRef>
        </p:style>
        <p:txBody>
          <a:bodyPr lIns="0" tIns="45720" rIns="0" bIns="45720" rtlCol="0" anchor="ctr"/>
          <a:lstStyle/>
          <a:p>
            <a:pPr algn="ctr"/>
            <a:r>
              <a:rPr lang="zh-CN" altLang="en-US" sz="1200"/>
              <a:t>是否可以提交</a:t>
            </a:r>
          </a:p>
        </p:txBody>
      </p:sp>
      <p:sp>
        <p:nvSpPr>
          <p:cNvPr id="110" name="矩形: 圆角 109">
            <a:extLst>
              <a:ext uri="{FF2B5EF4-FFF2-40B4-BE49-F238E27FC236}">
                <a16:creationId xmlns:a16="http://schemas.microsoft.com/office/drawing/2014/main" id="{069B6C08-82BC-44FC-9663-FA4930303BC7}"/>
              </a:ext>
            </a:extLst>
          </p:cNvPr>
          <p:cNvSpPr/>
          <p:nvPr/>
        </p:nvSpPr>
        <p:spPr>
          <a:xfrm>
            <a:off x="3182685" y="5691791"/>
            <a:ext cx="873768" cy="267771"/>
          </a:xfrm>
          <a:prstGeom prst="roundRect">
            <a:avLst/>
          </a:prstGeom>
          <a:solidFill>
            <a:schemeClr val="bg1"/>
          </a:solidFill>
          <a:ln>
            <a:solidFill>
              <a:srgbClr val="AD2A26"/>
            </a:solidFill>
          </a:ln>
        </p:spPr>
        <p:style>
          <a:lnRef idx="1">
            <a:schemeClr val="accent2"/>
          </a:lnRef>
          <a:fillRef idx="3">
            <a:schemeClr val="accent2"/>
          </a:fillRef>
          <a:effectRef idx="2">
            <a:schemeClr val="accent2"/>
          </a:effectRef>
          <a:fontRef idx="minor">
            <a:schemeClr val="lt1"/>
          </a:fontRef>
        </p:style>
        <p:txBody>
          <a:bodyPr lIns="36000" tIns="45720" rIns="36000" bIns="45720" rtlCol="0" anchor="ctr"/>
          <a:lstStyle/>
          <a:p>
            <a:pPr algn="ctr"/>
            <a:r>
              <a:rPr lang="zh-CN" altLang="en-US" sz="1200">
                <a:solidFill>
                  <a:srgbClr val="4C5252"/>
                </a:solidFill>
              </a:rPr>
              <a:t>删除快照</a:t>
            </a:r>
          </a:p>
        </p:txBody>
      </p:sp>
      <p:sp>
        <p:nvSpPr>
          <p:cNvPr id="111" name="矩形: 圆角 110">
            <a:extLst>
              <a:ext uri="{FF2B5EF4-FFF2-40B4-BE49-F238E27FC236}">
                <a16:creationId xmlns:a16="http://schemas.microsoft.com/office/drawing/2014/main" id="{12DDFAE9-387C-4A47-A16C-0C8090A00B3D}"/>
              </a:ext>
            </a:extLst>
          </p:cNvPr>
          <p:cNvSpPr/>
          <p:nvPr/>
        </p:nvSpPr>
        <p:spPr>
          <a:xfrm>
            <a:off x="5189292" y="5728338"/>
            <a:ext cx="1452883" cy="259316"/>
          </a:xfrm>
          <a:prstGeom prst="roundRect">
            <a:avLst/>
          </a:prstGeom>
          <a:solidFill>
            <a:schemeClr val="bg1"/>
          </a:solidFill>
          <a:ln>
            <a:solidFill>
              <a:srgbClr val="AD2A26"/>
            </a:solidFill>
          </a:ln>
        </p:spPr>
        <p:style>
          <a:lnRef idx="1">
            <a:schemeClr val="accent2"/>
          </a:lnRef>
          <a:fillRef idx="3">
            <a:schemeClr val="accent2"/>
          </a:fillRef>
          <a:effectRef idx="2">
            <a:schemeClr val="accent2"/>
          </a:effectRef>
          <a:fontRef idx="minor">
            <a:schemeClr val="lt1"/>
          </a:fontRef>
        </p:style>
        <p:txBody>
          <a:bodyPr lIns="36000" tIns="45720" rIns="36000" bIns="45720" rtlCol="0" anchor="ctr"/>
          <a:lstStyle/>
          <a:p>
            <a:pPr algn="ctr"/>
            <a:r>
              <a:rPr lang="zh-CN" altLang="en-US" sz="1200">
                <a:solidFill>
                  <a:srgbClr val="4C5252"/>
                </a:solidFill>
              </a:rPr>
              <a:t>读取快照，恢复数据</a:t>
            </a:r>
          </a:p>
        </p:txBody>
      </p:sp>
      <p:cxnSp>
        <p:nvCxnSpPr>
          <p:cNvPr id="113" name="连接符: 肘形 112">
            <a:extLst>
              <a:ext uri="{FF2B5EF4-FFF2-40B4-BE49-F238E27FC236}">
                <a16:creationId xmlns:a16="http://schemas.microsoft.com/office/drawing/2014/main" id="{09EA214F-5CB6-459E-8C30-4CED33B8790C}"/>
              </a:ext>
            </a:extLst>
          </p:cNvPr>
          <p:cNvCxnSpPr>
            <a:stCxn id="86" idx="1"/>
            <a:endCxn id="110" idx="0"/>
          </p:cNvCxnSpPr>
          <p:nvPr/>
        </p:nvCxnSpPr>
        <p:spPr>
          <a:xfrm rot="10800000" flipV="1">
            <a:off x="3619569" y="5025619"/>
            <a:ext cx="436884" cy="66617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连接符: 肘形 114">
            <a:extLst>
              <a:ext uri="{FF2B5EF4-FFF2-40B4-BE49-F238E27FC236}">
                <a16:creationId xmlns:a16="http://schemas.microsoft.com/office/drawing/2014/main" id="{6CCA6F76-A187-4471-AFF7-764B1EE181EA}"/>
              </a:ext>
            </a:extLst>
          </p:cNvPr>
          <p:cNvCxnSpPr>
            <a:stCxn id="86" idx="3"/>
            <a:endCxn id="111" idx="0"/>
          </p:cNvCxnSpPr>
          <p:nvPr/>
        </p:nvCxnSpPr>
        <p:spPr>
          <a:xfrm>
            <a:off x="5509336" y="5025620"/>
            <a:ext cx="406398" cy="70271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文本框 115">
            <a:extLst>
              <a:ext uri="{FF2B5EF4-FFF2-40B4-BE49-F238E27FC236}">
                <a16:creationId xmlns:a16="http://schemas.microsoft.com/office/drawing/2014/main" id="{CD421627-4067-4855-8E5D-D15BCFAF914D}"/>
              </a:ext>
            </a:extLst>
          </p:cNvPr>
          <p:cNvSpPr txBox="1"/>
          <p:nvPr/>
        </p:nvSpPr>
        <p:spPr>
          <a:xfrm>
            <a:off x="3679153" y="4771703"/>
            <a:ext cx="317716"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是</a:t>
            </a:r>
            <a:endParaRPr lang="zh-CN" altLang="en-US" sz="1050" dirty="0">
              <a:solidFill>
                <a:schemeClr val="tx1">
                  <a:lumMod val="65000"/>
                  <a:lumOff val="35000"/>
                </a:schemeClr>
              </a:solidFill>
              <a:latin typeface="+mn-lt"/>
              <a:ea typeface="+mn-ea"/>
            </a:endParaRPr>
          </a:p>
        </p:txBody>
      </p:sp>
      <p:sp>
        <p:nvSpPr>
          <p:cNvPr id="117" name="文本框 116">
            <a:extLst>
              <a:ext uri="{FF2B5EF4-FFF2-40B4-BE49-F238E27FC236}">
                <a16:creationId xmlns:a16="http://schemas.microsoft.com/office/drawing/2014/main" id="{348ABD42-85D7-41D5-97D4-35309235048A}"/>
              </a:ext>
            </a:extLst>
          </p:cNvPr>
          <p:cNvSpPr txBox="1"/>
          <p:nvPr/>
        </p:nvSpPr>
        <p:spPr>
          <a:xfrm>
            <a:off x="5568920" y="4766304"/>
            <a:ext cx="317716"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rPr>
              <a:t>否</a:t>
            </a:r>
            <a:endParaRPr lang="zh-CN" altLang="en-US" sz="1050" dirty="0">
              <a:solidFill>
                <a:schemeClr val="tx1">
                  <a:lumMod val="65000"/>
                  <a:lumOff val="35000"/>
                </a:schemeClr>
              </a:solidFill>
              <a:latin typeface="+mn-lt"/>
              <a:ea typeface="+mn-ea"/>
            </a:endParaRPr>
          </a:p>
        </p:txBody>
      </p:sp>
      <p:sp>
        <p:nvSpPr>
          <p:cNvPr id="118" name="椭圆 117">
            <a:extLst>
              <a:ext uri="{FF2B5EF4-FFF2-40B4-BE49-F238E27FC236}">
                <a16:creationId xmlns:a16="http://schemas.microsoft.com/office/drawing/2014/main" id="{2A9350B8-5B46-4BB2-8D2A-7A0BC09734A1}"/>
              </a:ext>
            </a:extLst>
          </p:cNvPr>
          <p:cNvSpPr/>
          <p:nvPr/>
        </p:nvSpPr>
        <p:spPr>
          <a:xfrm>
            <a:off x="4615252" y="6224439"/>
            <a:ext cx="335280" cy="335280"/>
          </a:xfrm>
          <a:prstGeom prst="ellipse">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1400"/>
              <a:t>E</a:t>
            </a:r>
            <a:endParaRPr lang="zh-CN" altLang="en-US" sz="1400"/>
          </a:p>
        </p:txBody>
      </p:sp>
      <p:cxnSp>
        <p:nvCxnSpPr>
          <p:cNvPr id="120" name="连接符: 肘形 119">
            <a:extLst>
              <a:ext uri="{FF2B5EF4-FFF2-40B4-BE49-F238E27FC236}">
                <a16:creationId xmlns:a16="http://schemas.microsoft.com/office/drawing/2014/main" id="{5922AE9E-5868-4E74-9B11-E6DE7C220A8B}"/>
              </a:ext>
            </a:extLst>
          </p:cNvPr>
          <p:cNvCxnSpPr>
            <a:stCxn id="110" idx="2"/>
            <a:endCxn id="118" idx="2"/>
          </p:cNvCxnSpPr>
          <p:nvPr/>
        </p:nvCxnSpPr>
        <p:spPr>
          <a:xfrm rot="16200000" flipH="1">
            <a:off x="3901152" y="5677978"/>
            <a:ext cx="432517" cy="99568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22" name="连接符: 肘形 121">
            <a:extLst>
              <a:ext uri="{FF2B5EF4-FFF2-40B4-BE49-F238E27FC236}">
                <a16:creationId xmlns:a16="http://schemas.microsoft.com/office/drawing/2014/main" id="{C03EAD72-3241-40E0-B94F-A74186B5E3DF}"/>
              </a:ext>
            </a:extLst>
          </p:cNvPr>
          <p:cNvCxnSpPr>
            <a:stCxn id="111" idx="2"/>
            <a:endCxn id="118" idx="6"/>
          </p:cNvCxnSpPr>
          <p:nvPr/>
        </p:nvCxnSpPr>
        <p:spPr>
          <a:xfrm rot="5400000">
            <a:off x="5230921" y="5707265"/>
            <a:ext cx="404425" cy="96520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32" name="矩形: 圆角 131">
            <a:extLst>
              <a:ext uri="{FF2B5EF4-FFF2-40B4-BE49-F238E27FC236}">
                <a16:creationId xmlns:a16="http://schemas.microsoft.com/office/drawing/2014/main" id="{6F42B8B4-09EF-4819-A93C-3AF4B281FDCD}"/>
              </a:ext>
            </a:extLst>
          </p:cNvPr>
          <p:cNvSpPr/>
          <p:nvPr/>
        </p:nvSpPr>
        <p:spPr>
          <a:xfrm>
            <a:off x="4286362" y="2584034"/>
            <a:ext cx="993060" cy="251744"/>
          </a:xfrm>
          <a:prstGeom prst="roundRect">
            <a:avLst/>
          </a:prstGeom>
          <a:solidFill>
            <a:schemeClr val="bg1"/>
          </a:solidFill>
          <a:ln>
            <a:solidFill>
              <a:srgbClr val="AD2A26"/>
            </a:solidFill>
          </a:ln>
        </p:spPr>
        <p:style>
          <a:lnRef idx="1">
            <a:schemeClr val="accent2"/>
          </a:lnRef>
          <a:fillRef idx="3">
            <a:schemeClr val="accent2"/>
          </a:fillRef>
          <a:effectRef idx="2">
            <a:schemeClr val="accent2"/>
          </a:effectRef>
          <a:fontRef idx="minor">
            <a:schemeClr val="lt1"/>
          </a:fontRef>
        </p:style>
        <p:txBody>
          <a:bodyPr lIns="36000" tIns="45720" rIns="36000" bIns="45720" rtlCol="0" anchor="ctr"/>
          <a:lstStyle/>
          <a:p>
            <a:pPr algn="ctr"/>
            <a:r>
              <a:rPr lang="zh-CN" altLang="en-US" sz="1200" dirty="0">
                <a:solidFill>
                  <a:srgbClr val="4C5252"/>
                </a:solidFill>
              </a:rPr>
              <a:t>注册分支事务</a:t>
            </a:r>
          </a:p>
        </p:txBody>
      </p:sp>
      <p:cxnSp>
        <p:nvCxnSpPr>
          <p:cNvPr id="134" name="直接箭头连接符 133">
            <a:extLst>
              <a:ext uri="{FF2B5EF4-FFF2-40B4-BE49-F238E27FC236}">
                <a16:creationId xmlns:a16="http://schemas.microsoft.com/office/drawing/2014/main" id="{20DE5CC3-329D-4A54-AB4E-ECC4F6A7D1E8}"/>
              </a:ext>
            </a:extLst>
          </p:cNvPr>
          <p:cNvCxnSpPr>
            <a:cxnSpLocks/>
            <a:stCxn id="45" idx="4"/>
            <a:endCxn id="132" idx="0"/>
          </p:cNvCxnSpPr>
          <p:nvPr/>
        </p:nvCxnSpPr>
        <p:spPr>
          <a:xfrm flipH="1">
            <a:off x="4782892" y="2337981"/>
            <a:ext cx="4" cy="2460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4506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heel(4)">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wipe(up)">
                                      <p:cBhvr>
                                        <p:cTn id="12" dur="500"/>
                                        <p:tgtEl>
                                          <p:spTgt spid="134"/>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32"/>
                                        </p:tgtEl>
                                        <p:attrNameLst>
                                          <p:attrName>style.visibility</p:attrName>
                                        </p:attrNameLst>
                                      </p:cBhvr>
                                      <p:to>
                                        <p:strVal val="visible"/>
                                      </p:to>
                                    </p:set>
                                    <p:animEffect transition="in" filter="wipe(up)">
                                      <p:cBhvr>
                                        <p:cTn id="16" dur="500"/>
                                        <p:tgtEl>
                                          <p:spTgt spid="13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up)">
                                      <p:cBhvr>
                                        <p:cTn id="21" dur="500"/>
                                        <p:tgtEl>
                                          <p:spTgt spid="50"/>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up)">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randombar(horizontal)">
                                      <p:cBhvr>
                                        <p:cTn id="30" dur="500"/>
                                        <p:tgtEl>
                                          <p:spTgt spid="5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wipe(up)">
                                      <p:cBhvr>
                                        <p:cTn id="35" dur="500"/>
                                        <p:tgtEl>
                                          <p:spTgt spid="71"/>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70"/>
                                        </p:tgtEl>
                                        <p:attrNameLst>
                                          <p:attrName>style.visibility</p:attrName>
                                        </p:attrNameLst>
                                      </p:cBhvr>
                                      <p:to>
                                        <p:strVal val="visible"/>
                                      </p:to>
                                    </p:set>
                                    <p:animEffect transition="in" filter="wipe(up)">
                                      <p:cBhvr>
                                        <p:cTn id="39" dur="500"/>
                                        <p:tgtEl>
                                          <p:spTgt spid="70"/>
                                        </p:tgtEl>
                                      </p:cBhvr>
                                    </p:animEffect>
                                  </p:childTnLst>
                                </p:cTn>
                              </p:par>
                            </p:childTnLst>
                          </p:cTn>
                        </p:par>
                      </p:childTnLst>
                    </p:cTn>
                  </p:par>
                  <p:par>
                    <p:cTn id="40" fill="hold">
                      <p:stCondLst>
                        <p:cond delay="indefinite"/>
                      </p:stCondLst>
                      <p:childTnLst>
                        <p:par>
                          <p:cTn id="41" fill="hold">
                            <p:stCondLst>
                              <p:cond delay="0"/>
                            </p:stCondLst>
                            <p:childTnLst>
                              <p:par>
                                <p:cTn id="42" presetID="47" presetClass="exit" presetSubtype="0" fill="hold" grpId="0" nodeType="clickEffect">
                                  <p:stCondLst>
                                    <p:cond delay="0"/>
                                  </p:stCondLst>
                                  <p:childTnLst>
                                    <p:animEffect transition="out" filter="fade">
                                      <p:cBhvr>
                                        <p:cTn id="43" dur="750"/>
                                        <p:tgtEl>
                                          <p:spTgt spid="39"/>
                                        </p:tgtEl>
                                      </p:cBhvr>
                                    </p:animEffect>
                                    <p:anim calcmode="lin" valueType="num">
                                      <p:cBhvr>
                                        <p:cTn id="44" dur="750"/>
                                        <p:tgtEl>
                                          <p:spTgt spid="39"/>
                                        </p:tgtEl>
                                        <p:attrNameLst>
                                          <p:attrName>ppt_x</p:attrName>
                                        </p:attrNameLst>
                                      </p:cBhvr>
                                      <p:tavLst>
                                        <p:tav tm="0">
                                          <p:val>
                                            <p:strVal val="ppt_x"/>
                                          </p:val>
                                        </p:tav>
                                        <p:tav tm="100000">
                                          <p:val>
                                            <p:strVal val="ppt_x"/>
                                          </p:val>
                                        </p:tav>
                                      </p:tavLst>
                                    </p:anim>
                                    <p:anim calcmode="lin" valueType="num">
                                      <p:cBhvr>
                                        <p:cTn id="45" dur="750"/>
                                        <p:tgtEl>
                                          <p:spTgt spid="39"/>
                                        </p:tgtEl>
                                        <p:attrNameLst>
                                          <p:attrName>ppt_y</p:attrName>
                                        </p:attrNameLst>
                                      </p:cBhvr>
                                      <p:tavLst>
                                        <p:tav tm="0">
                                          <p:val>
                                            <p:strVal val="ppt_y"/>
                                          </p:val>
                                        </p:tav>
                                        <p:tav tm="100000">
                                          <p:val>
                                            <p:strVal val="ppt_y-.1"/>
                                          </p:val>
                                        </p:tav>
                                      </p:tavLst>
                                    </p:anim>
                                    <p:set>
                                      <p:cBhvr>
                                        <p:cTn id="46" dur="1" fill="hold">
                                          <p:stCondLst>
                                            <p:cond delay="749"/>
                                          </p:stCondLst>
                                        </p:cTn>
                                        <p:tgtEl>
                                          <p:spTgt spid="39"/>
                                        </p:tgtEl>
                                        <p:attrNameLst>
                                          <p:attrName>style.visibility</p:attrName>
                                        </p:attrNameLst>
                                      </p:cBhvr>
                                      <p:to>
                                        <p:strVal val="hidden"/>
                                      </p:to>
                                    </p:set>
                                  </p:childTnLst>
                                </p:cTn>
                              </p:par>
                              <p:par>
                                <p:cTn id="47" presetID="42" presetClass="entr" presetSubtype="0" fill="hold" grpId="0" nodeType="with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fade">
                                      <p:cBhvr>
                                        <p:cTn id="49" dur="750"/>
                                        <p:tgtEl>
                                          <p:spTgt spid="62"/>
                                        </p:tgtEl>
                                      </p:cBhvr>
                                    </p:animEffect>
                                    <p:anim calcmode="lin" valueType="num">
                                      <p:cBhvr>
                                        <p:cTn id="50" dur="750" fill="hold"/>
                                        <p:tgtEl>
                                          <p:spTgt spid="62"/>
                                        </p:tgtEl>
                                        <p:attrNameLst>
                                          <p:attrName>ppt_x</p:attrName>
                                        </p:attrNameLst>
                                      </p:cBhvr>
                                      <p:tavLst>
                                        <p:tav tm="0">
                                          <p:val>
                                            <p:strVal val="#ppt_x"/>
                                          </p:val>
                                        </p:tav>
                                        <p:tav tm="100000">
                                          <p:val>
                                            <p:strVal val="#ppt_x"/>
                                          </p:val>
                                        </p:tav>
                                      </p:tavLst>
                                    </p:anim>
                                    <p:anim calcmode="lin" valueType="num">
                                      <p:cBhvr>
                                        <p:cTn id="51" dur="75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wipe(up)">
                                      <p:cBhvr>
                                        <p:cTn id="56" dur="500"/>
                                        <p:tgtEl>
                                          <p:spTgt spid="78"/>
                                        </p:tgtEl>
                                      </p:cBhvr>
                                    </p:animEffect>
                                  </p:childTnLst>
                                </p:cTn>
                              </p:par>
                            </p:childTnLst>
                          </p:cTn>
                        </p:par>
                        <p:par>
                          <p:cTn id="57" fill="hold">
                            <p:stCondLst>
                              <p:cond delay="500"/>
                            </p:stCondLst>
                            <p:childTnLst>
                              <p:par>
                                <p:cTn id="58" presetID="22" presetClass="entr" presetSubtype="1" fill="hold" grpId="0" nodeType="afterEffect">
                                  <p:stCondLst>
                                    <p:cond delay="0"/>
                                  </p:stCondLst>
                                  <p:childTnLst>
                                    <p:set>
                                      <p:cBhvr>
                                        <p:cTn id="59" dur="1" fill="hold">
                                          <p:stCondLst>
                                            <p:cond delay="0"/>
                                          </p:stCondLst>
                                        </p:cTn>
                                        <p:tgtEl>
                                          <p:spTgt spid="77"/>
                                        </p:tgtEl>
                                        <p:attrNameLst>
                                          <p:attrName>style.visibility</p:attrName>
                                        </p:attrNameLst>
                                      </p:cBhvr>
                                      <p:to>
                                        <p:strVal val="visible"/>
                                      </p:to>
                                    </p:set>
                                    <p:animEffect transition="in" filter="wipe(up)">
                                      <p:cBhvr>
                                        <p:cTn id="60" dur="500"/>
                                        <p:tgtEl>
                                          <p:spTgt spid="77"/>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125"/>
                                        </p:tgtEl>
                                        <p:attrNameLst>
                                          <p:attrName>style.visibility</p:attrName>
                                        </p:attrNameLst>
                                      </p:cBhvr>
                                      <p:to>
                                        <p:strVal val="visible"/>
                                      </p:to>
                                    </p:set>
                                    <p:animEffect transition="in" filter="barn(inVertical)">
                                      <p:cBhvr>
                                        <p:cTn id="65" dur="500"/>
                                        <p:tgtEl>
                                          <p:spTgt spid="12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80"/>
                                        </p:tgtEl>
                                        <p:attrNameLst>
                                          <p:attrName>style.visibility</p:attrName>
                                        </p:attrNameLst>
                                      </p:cBhvr>
                                      <p:to>
                                        <p:strVal val="visible"/>
                                      </p:to>
                                    </p:set>
                                    <p:animEffect transition="in" filter="wipe(up)">
                                      <p:cBhvr>
                                        <p:cTn id="70" dur="500"/>
                                        <p:tgtEl>
                                          <p:spTgt spid="80"/>
                                        </p:tgtEl>
                                      </p:cBhvr>
                                    </p:animEffect>
                                  </p:childTnLst>
                                </p:cTn>
                              </p:par>
                            </p:childTnLst>
                          </p:cTn>
                        </p:par>
                        <p:par>
                          <p:cTn id="71" fill="hold">
                            <p:stCondLst>
                              <p:cond delay="500"/>
                            </p:stCondLst>
                            <p:childTnLst>
                              <p:par>
                                <p:cTn id="72" presetID="16" presetClass="entr" presetSubtype="37" fill="hold" grpId="0" nodeType="afterEffect">
                                  <p:stCondLst>
                                    <p:cond delay="0"/>
                                  </p:stCondLst>
                                  <p:childTnLst>
                                    <p:set>
                                      <p:cBhvr>
                                        <p:cTn id="73" dur="1" fill="hold">
                                          <p:stCondLst>
                                            <p:cond delay="0"/>
                                          </p:stCondLst>
                                        </p:cTn>
                                        <p:tgtEl>
                                          <p:spTgt spid="86"/>
                                        </p:tgtEl>
                                        <p:attrNameLst>
                                          <p:attrName>style.visibility</p:attrName>
                                        </p:attrNameLst>
                                      </p:cBhvr>
                                      <p:to>
                                        <p:strVal val="visible"/>
                                      </p:to>
                                    </p:set>
                                    <p:animEffect transition="in" filter="barn(outVertical)">
                                      <p:cBhvr>
                                        <p:cTn id="74" dur="500"/>
                                        <p:tgtEl>
                                          <p:spTgt spid="86"/>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117"/>
                                        </p:tgtEl>
                                        <p:attrNameLst>
                                          <p:attrName>style.visibility</p:attrName>
                                        </p:attrNameLst>
                                      </p:cBhvr>
                                      <p:to>
                                        <p:strVal val="visible"/>
                                      </p:to>
                                    </p:set>
                                    <p:animEffect transition="in" filter="wipe(up)">
                                      <p:cBhvr>
                                        <p:cTn id="79" dur="500"/>
                                        <p:tgtEl>
                                          <p:spTgt spid="117"/>
                                        </p:tgtEl>
                                      </p:cBhvr>
                                    </p:animEffect>
                                  </p:childTnLst>
                                </p:cTn>
                              </p:par>
                              <p:par>
                                <p:cTn id="80" presetID="22" presetClass="entr" presetSubtype="1" fill="hold" nodeType="withEffect">
                                  <p:stCondLst>
                                    <p:cond delay="0"/>
                                  </p:stCondLst>
                                  <p:childTnLst>
                                    <p:set>
                                      <p:cBhvr>
                                        <p:cTn id="81" dur="1" fill="hold">
                                          <p:stCondLst>
                                            <p:cond delay="0"/>
                                          </p:stCondLst>
                                        </p:cTn>
                                        <p:tgtEl>
                                          <p:spTgt spid="115"/>
                                        </p:tgtEl>
                                        <p:attrNameLst>
                                          <p:attrName>style.visibility</p:attrName>
                                        </p:attrNameLst>
                                      </p:cBhvr>
                                      <p:to>
                                        <p:strVal val="visible"/>
                                      </p:to>
                                    </p:set>
                                    <p:animEffect transition="in" filter="wipe(up)">
                                      <p:cBhvr>
                                        <p:cTn id="82" dur="500"/>
                                        <p:tgtEl>
                                          <p:spTgt spid="115"/>
                                        </p:tgtEl>
                                      </p:cBhvr>
                                    </p:animEffect>
                                  </p:childTnLst>
                                </p:cTn>
                              </p:par>
                            </p:childTnLst>
                          </p:cTn>
                        </p:par>
                        <p:par>
                          <p:cTn id="83" fill="hold">
                            <p:stCondLst>
                              <p:cond delay="500"/>
                            </p:stCondLst>
                            <p:childTnLst>
                              <p:par>
                                <p:cTn id="84" presetID="22" presetClass="entr" presetSubtype="1" fill="hold" grpId="0" nodeType="afterEffect">
                                  <p:stCondLst>
                                    <p:cond delay="0"/>
                                  </p:stCondLst>
                                  <p:childTnLst>
                                    <p:set>
                                      <p:cBhvr>
                                        <p:cTn id="85" dur="1" fill="hold">
                                          <p:stCondLst>
                                            <p:cond delay="0"/>
                                          </p:stCondLst>
                                        </p:cTn>
                                        <p:tgtEl>
                                          <p:spTgt spid="111"/>
                                        </p:tgtEl>
                                        <p:attrNameLst>
                                          <p:attrName>style.visibility</p:attrName>
                                        </p:attrNameLst>
                                      </p:cBhvr>
                                      <p:to>
                                        <p:strVal val="visible"/>
                                      </p:to>
                                    </p:set>
                                    <p:animEffect transition="in" filter="wipe(up)">
                                      <p:cBhvr>
                                        <p:cTn id="86" dur="500"/>
                                        <p:tgtEl>
                                          <p:spTgt spid="111"/>
                                        </p:tgtEl>
                                      </p:cBhvr>
                                    </p:animEffect>
                                  </p:childTnLst>
                                </p:cTn>
                              </p:par>
                            </p:childTnLst>
                          </p:cTn>
                        </p:par>
                      </p:childTnLst>
                    </p:cTn>
                  </p:par>
                  <p:par>
                    <p:cTn id="87" fill="hold">
                      <p:stCondLst>
                        <p:cond delay="indefinite"/>
                      </p:stCondLst>
                      <p:childTnLst>
                        <p:par>
                          <p:cTn id="88" fill="hold">
                            <p:stCondLst>
                              <p:cond delay="0"/>
                            </p:stCondLst>
                            <p:childTnLst>
                              <p:par>
                                <p:cTn id="89" presetID="47" presetClass="exit" presetSubtype="0" fill="hold" grpId="1" nodeType="clickEffect">
                                  <p:stCondLst>
                                    <p:cond delay="0"/>
                                  </p:stCondLst>
                                  <p:childTnLst>
                                    <p:animEffect transition="out" filter="fade">
                                      <p:cBhvr>
                                        <p:cTn id="90" dur="1000"/>
                                        <p:tgtEl>
                                          <p:spTgt spid="62"/>
                                        </p:tgtEl>
                                      </p:cBhvr>
                                    </p:animEffect>
                                    <p:anim calcmode="lin" valueType="num">
                                      <p:cBhvr>
                                        <p:cTn id="91" dur="1000"/>
                                        <p:tgtEl>
                                          <p:spTgt spid="62"/>
                                        </p:tgtEl>
                                        <p:attrNameLst>
                                          <p:attrName>ppt_x</p:attrName>
                                        </p:attrNameLst>
                                      </p:cBhvr>
                                      <p:tavLst>
                                        <p:tav tm="0">
                                          <p:val>
                                            <p:strVal val="ppt_x"/>
                                          </p:val>
                                        </p:tav>
                                        <p:tav tm="100000">
                                          <p:val>
                                            <p:strVal val="ppt_x"/>
                                          </p:val>
                                        </p:tav>
                                      </p:tavLst>
                                    </p:anim>
                                    <p:anim calcmode="lin" valueType="num">
                                      <p:cBhvr>
                                        <p:cTn id="92" dur="1000"/>
                                        <p:tgtEl>
                                          <p:spTgt spid="62"/>
                                        </p:tgtEl>
                                        <p:attrNameLst>
                                          <p:attrName>ppt_y</p:attrName>
                                        </p:attrNameLst>
                                      </p:cBhvr>
                                      <p:tavLst>
                                        <p:tav tm="0">
                                          <p:val>
                                            <p:strVal val="ppt_y"/>
                                          </p:val>
                                        </p:tav>
                                        <p:tav tm="100000">
                                          <p:val>
                                            <p:strVal val="ppt_y-.1"/>
                                          </p:val>
                                        </p:tav>
                                      </p:tavLst>
                                    </p:anim>
                                    <p:set>
                                      <p:cBhvr>
                                        <p:cTn id="93" dur="1" fill="hold">
                                          <p:stCondLst>
                                            <p:cond delay="999"/>
                                          </p:stCondLst>
                                        </p:cTn>
                                        <p:tgtEl>
                                          <p:spTgt spid="62"/>
                                        </p:tgtEl>
                                        <p:attrNameLst>
                                          <p:attrName>style.visibility</p:attrName>
                                        </p:attrNameLst>
                                      </p:cBhvr>
                                      <p:to>
                                        <p:strVal val="hidden"/>
                                      </p:to>
                                    </p:set>
                                  </p:childTnLst>
                                </p:cTn>
                              </p:par>
                              <p:par>
                                <p:cTn id="94" presetID="42" presetClass="entr" presetSubtype="0" fill="hold" grpId="1" nodeType="with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fade">
                                      <p:cBhvr>
                                        <p:cTn id="96" dur="1000"/>
                                        <p:tgtEl>
                                          <p:spTgt spid="39"/>
                                        </p:tgtEl>
                                      </p:cBhvr>
                                    </p:animEffect>
                                    <p:anim calcmode="lin" valueType="num">
                                      <p:cBhvr>
                                        <p:cTn id="97" dur="1000" fill="hold"/>
                                        <p:tgtEl>
                                          <p:spTgt spid="39"/>
                                        </p:tgtEl>
                                        <p:attrNameLst>
                                          <p:attrName>ppt_x</p:attrName>
                                        </p:attrNameLst>
                                      </p:cBhvr>
                                      <p:tavLst>
                                        <p:tav tm="0">
                                          <p:val>
                                            <p:strVal val="#ppt_x"/>
                                          </p:val>
                                        </p:tav>
                                        <p:tav tm="100000">
                                          <p:val>
                                            <p:strVal val="#ppt_x"/>
                                          </p:val>
                                        </p:tav>
                                      </p:tavLst>
                                    </p:anim>
                                    <p:anim calcmode="lin" valueType="num">
                                      <p:cBhvr>
                                        <p:cTn id="98"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grpId="0" nodeType="clickEffect">
                                  <p:stCondLst>
                                    <p:cond delay="0"/>
                                  </p:stCondLst>
                                  <p:childTnLst>
                                    <p:set>
                                      <p:cBhvr>
                                        <p:cTn id="102" dur="1" fill="hold">
                                          <p:stCondLst>
                                            <p:cond delay="0"/>
                                          </p:stCondLst>
                                        </p:cTn>
                                        <p:tgtEl>
                                          <p:spTgt spid="116"/>
                                        </p:tgtEl>
                                        <p:attrNameLst>
                                          <p:attrName>style.visibility</p:attrName>
                                        </p:attrNameLst>
                                      </p:cBhvr>
                                      <p:to>
                                        <p:strVal val="visible"/>
                                      </p:to>
                                    </p:set>
                                    <p:animEffect transition="in" filter="wipe(up)">
                                      <p:cBhvr>
                                        <p:cTn id="103" dur="500"/>
                                        <p:tgtEl>
                                          <p:spTgt spid="116"/>
                                        </p:tgtEl>
                                      </p:cBhvr>
                                    </p:animEffect>
                                  </p:childTnLst>
                                </p:cTn>
                              </p:par>
                              <p:par>
                                <p:cTn id="104" presetID="22" presetClass="entr" presetSubtype="1" fill="hold" nodeType="withEffect">
                                  <p:stCondLst>
                                    <p:cond delay="0"/>
                                  </p:stCondLst>
                                  <p:childTnLst>
                                    <p:set>
                                      <p:cBhvr>
                                        <p:cTn id="105" dur="1" fill="hold">
                                          <p:stCondLst>
                                            <p:cond delay="0"/>
                                          </p:stCondLst>
                                        </p:cTn>
                                        <p:tgtEl>
                                          <p:spTgt spid="113"/>
                                        </p:tgtEl>
                                        <p:attrNameLst>
                                          <p:attrName>style.visibility</p:attrName>
                                        </p:attrNameLst>
                                      </p:cBhvr>
                                      <p:to>
                                        <p:strVal val="visible"/>
                                      </p:to>
                                    </p:set>
                                    <p:animEffect transition="in" filter="wipe(up)">
                                      <p:cBhvr>
                                        <p:cTn id="106" dur="500"/>
                                        <p:tgtEl>
                                          <p:spTgt spid="113"/>
                                        </p:tgtEl>
                                      </p:cBhvr>
                                    </p:animEffect>
                                  </p:childTnLst>
                                </p:cTn>
                              </p:par>
                            </p:childTnLst>
                          </p:cTn>
                        </p:par>
                        <p:par>
                          <p:cTn id="107" fill="hold">
                            <p:stCondLst>
                              <p:cond delay="500"/>
                            </p:stCondLst>
                            <p:childTnLst>
                              <p:par>
                                <p:cTn id="108" presetID="22" presetClass="entr" presetSubtype="1" fill="hold" grpId="0" nodeType="afterEffect">
                                  <p:stCondLst>
                                    <p:cond delay="0"/>
                                  </p:stCondLst>
                                  <p:childTnLst>
                                    <p:set>
                                      <p:cBhvr>
                                        <p:cTn id="109" dur="1" fill="hold">
                                          <p:stCondLst>
                                            <p:cond delay="0"/>
                                          </p:stCondLst>
                                        </p:cTn>
                                        <p:tgtEl>
                                          <p:spTgt spid="110"/>
                                        </p:tgtEl>
                                        <p:attrNameLst>
                                          <p:attrName>style.visibility</p:attrName>
                                        </p:attrNameLst>
                                      </p:cBhvr>
                                      <p:to>
                                        <p:strVal val="visible"/>
                                      </p:to>
                                    </p:set>
                                    <p:animEffect transition="in" filter="wipe(up)">
                                      <p:cBhvr>
                                        <p:cTn id="110" dur="500"/>
                                        <p:tgtEl>
                                          <p:spTgt spid="110"/>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120"/>
                                        </p:tgtEl>
                                        <p:attrNameLst>
                                          <p:attrName>style.visibility</p:attrName>
                                        </p:attrNameLst>
                                      </p:cBhvr>
                                      <p:to>
                                        <p:strVal val="visible"/>
                                      </p:to>
                                    </p:set>
                                    <p:animEffect transition="in" filter="wipe(left)">
                                      <p:cBhvr>
                                        <p:cTn id="115" dur="750"/>
                                        <p:tgtEl>
                                          <p:spTgt spid="120"/>
                                        </p:tgtEl>
                                      </p:cBhvr>
                                    </p:animEffect>
                                  </p:childTnLst>
                                </p:cTn>
                              </p:par>
                              <p:par>
                                <p:cTn id="116" presetID="21" presetClass="entr" presetSubtype="1" fill="hold" nodeType="withEffect">
                                  <p:stCondLst>
                                    <p:cond delay="0"/>
                                  </p:stCondLst>
                                  <p:childTnLst>
                                    <p:set>
                                      <p:cBhvr>
                                        <p:cTn id="117" dur="1" fill="hold">
                                          <p:stCondLst>
                                            <p:cond delay="0"/>
                                          </p:stCondLst>
                                        </p:cTn>
                                        <p:tgtEl>
                                          <p:spTgt spid="122"/>
                                        </p:tgtEl>
                                        <p:attrNameLst>
                                          <p:attrName>style.visibility</p:attrName>
                                        </p:attrNameLst>
                                      </p:cBhvr>
                                      <p:to>
                                        <p:strVal val="visible"/>
                                      </p:to>
                                    </p:set>
                                    <p:animEffect transition="in" filter="wheel(1)">
                                      <p:cBhvr>
                                        <p:cTn id="118" dur="750"/>
                                        <p:tgtEl>
                                          <p:spTgt spid="122"/>
                                        </p:tgtEl>
                                      </p:cBhvr>
                                    </p:animEffect>
                                  </p:childTnLst>
                                </p:cTn>
                              </p:par>
                            </p:childTnLst>
                          </p:cTn>
                        </p:par>
                        <p:par>
                          <p:cTn id="119" fill="hold">
                            <p:stCondLst>
                              <p:cond delay="750"/>
                            </p:stCondLst>
                            <p:childTnLst>
                              <p:par>
                                <p:cTn id="120" presetID="16" presetClass="entr" presetSubtype="21" fill="hold" grpId="0" nodeType="afterEffect">
                                  <p:stCondLst>
                                    <p:cond delay="0"/>
                                  </p:stCondLst>
                                  <p:childTnLst>
                                    <p:set>
                                      <p:cBhvr>
                                        <p:cTn id="121" dur="1" fill="hold">
                                          <p:stCondLst>
                                            <p:cond delay="0"/>
                                          </p:stCondLst>
                                        </p:cTn>
                                        <p:tgtEl>
                                          <p:spTgt spid="118"/>
                                        </p:tgtEl>
                                        <p:attrNameLst>
                                          <p:attrName>style.visibility</p:attrName>
                                        </p:attrNameLst>
                                      </p:cBhvr>
                                      <p:to>
                                        <p:strVal val="visible"/>
                                      </p:to>
                                    </p:set>
                                    <p:animEffect transition="in" filter="barn(inVertical)">
                                      <p:cBhvr>
                                        <p:cTn id="122" dur="500"/>
                                        <p:tgtEl>
                                          <p:spTgt spid="118"/>
                                        </p:tgtEl>
                                      </p:cBhvr>
                                    </p:animEffect>
                                  </p:childTnLst>
                                </p:cTn>
                              </p:par>
                            </p:childTnLst>
                          </p:cTn>
                        </p:par>
                      </p:childTnLst>
                    </p:cTn>
                  </p:par>
                  <p:par>
                    <p:cTn id="123" fill="hold">
                      <p:stCondLst>
                        <p:cond delay="indefinite"/>
                      </p:stCondLst>
                      <p:childTnLst>
                        <p:par>
                          <p:cTn id="124" fill="hold">
                            <p:stCondLst>
                              <p:cond delay="0"/>
                            </p:stCondLst>
                            <p:childTnLst>
                              <p:par>
                                <p:cTn id="125" presetID="16" presetClass="entr" presetSubtype="21" fill="hold" grpId="0" nodeType="clickEffect">
                                  <p:stCondLst>
                                    <p:cond delay="0"/>
                                  </p:stCondLst>
                                  <p:childTnLst>
                                    <p:set>
                                      <p:cBhvr>
                                        <p:cTn id="126" dur="1" fill="hold">
                                          <p:stCondLst>
                                            <p:cond delay="0"/>
                                          </p:stCondLst>
                                        </p:cTn>
                                        <p:tgtEl>
                                          <p:spTgt spid="126"/>
                                        </p:tgtEl>
                                        <p:attrNameLst>
                                          <p:attrName>style.visibility</p:attrName>
                                        </p:attrNameLst>
                                      </p:cBhvr>
                                      <p:to>
                                        <p:strVal val="visible"/>
                                      </p:to>
                                    </p:set>
                                    <p:animEffect transition="in" filter="barn(inVertical)">
                                      <p:cBhvr>
                                        <p:cTn id="127"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25" grpId="0" animBg="1"/>
      <p:bldP spid="59" grpId="0" animBg="1"/>
      <p:bldP spid="39" grpId="0"/>
      <p:bldP spid="39" grpId="1"/>
      <p:bldP spid="62" grpId="0"/>
      <p:bldP spid="62" grpId="1"/>
      <p:bldP spid="45" grpId="0" animBg="1"/>
      <p:bldP spid="46" grpId="0" animBg="1"/>
      <p:bldP spid="70" grpId="0" animBg="1"/>
      <p:bldP spid="77" grpId="0" animBg="1"/>
      <p:bldP spid="86" grpId="0" animBg="1"/>
      <p:bldP spid="110" grpId="0" animBg="1"/>
      <p:bldP spid="111" grpId="0" animBg="1"/>
      <p:bldP spid="116" grpId="0"/>
      <p:bldP spid="117" grpId="0"/>
      <p:bldP spid="118" grpId="0" animBg="1"/>
      <p:bldP spid="13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FD2D09A-BD69-4849-8F8C-43F84F9D9956}"/>
              </a:ext>
            </a:extLst>
          </p:cNvPr>
          <p:cNvSpPr>
            <a:spLocks noGrp="1"/>
          </p:cNvSpPr>
          <p:nvPr>
            <p:ph type="body" sz="quarter" idx="10"/>
          </p:nvPr>
        </p:nvSpPr>
        <p:spPr/>
        <p:txBody>
          <a:bodyPr/>
          <a:lstStyle/>
          <a:p>
            <a:pPr marL="0" indent="0">
              <a:buNone/>
            </a:pPr>
            <a:r>
              <a:rPr lang="zh-CN" altLang="en-US"/>
              <a:t>简述</a:t>
            </a:r>
            <a:r>
              <a:rPr lang="en-US" altLang="zh-CN"/>
              <a:t>AT</a:t>
            </a:r>
            <a:r>
              <a:rPr lang="zh-CN" altLang="en-US"/>
              <a:t>模式与</a:t>
            </a:r>
            <a:r>
              <a:rPr lang="en-US" altLang="zh-CN"/>
              <a:t>XA</a:t>
            </a:r>
            <a:r>
              <a:rPr lang="zh-CN" altLang="en-US"/>
              <a:t>模式最大的区别是什么？</a:t>
            </a:r>
            <a:endParaRPr lang="en-US" altLang="zh-CN"/>
          </a:p>
          <a:p>
            <a:pPr marL="285750" indent="-285750">
              <a:buFont typeface="Arial" panose="020B0604020202020204" pitchFamily="34" charset="0"/>
              <a:buChar char="•"/>
            </a:pPr>
            <a:r>
              <a:rPr lang="en-US" altLang="zh-CN" sz="1600"/>
              <a:t>XA</a:t>
            </a:r>
            <a:r>
              <a:rPr lang="zh-CN" altLang="en-US" sz="1600"/>
              <a:t>模式一阶段不提交事务，锁定资源；</a:t>
            </a:r>
            <a:r>
              <a:rPr lang="en-US" altLang="zh-CN" sz="1600"/>
              <a:t>AT</a:t>
            </a:r>
            <a:r>
              <a:rPr lang="zh-CN" altLang="en-US" sz="1600"/>
              <a:t>模式一阶段直接提交，不锁定资源。</a:t>
            </a:r>
            <a:endParaRPr lang="en-US" altLang="zh-CN" sz="1600"/>
          </a:p>
          <a:p>
            <a:pPr marL="285750" indent="-285750">
              <a:buFont typeface="Arial" panose="020B0604020202020204" pitchFamily="34" charset="0"/>
              <a:buChar char="•"/>
            </a:pPr>
            <a:r>
              <a:rPr lang="en-US" altLang="zh-CN" sz="1600"/>
              <a:t>XA</a:t>
            </a:r>
            <a:r>
              <a:rPr lang="zh-CN" altLang="en-US" sz="1600"/>
              <a:t>模式依赖数据库机制实现回滚；</a:t>
            </a:r>
            <a:r>
              <a:rPr lang="en-US" altLang="zh-CN" sz="1600"/>
              <a:t>AT</a:t>
            </a:r>
            <a:r>
              <a:rPr lang="zh-CN" altLang="en-US" sz="1600"/>
              <a:t>模式利用数据快照实现数据回滚。</a:t>
            </a:r>
            <a:endParaRPr lang="en-US" altLang="zh-CN" sz="1600"/>
          </a:p>
          <a:p>
            <a:pPr marL="285750" indent="-285750">
              <a:buFont typeface="Arial" panose="020B0604020202020204" pitchFamily="34" charset="0"/>
              <a:buChar char="•"/>
            </a:pPr>
            <a:r>
              <a:rPr lang="en-US" altLang="zh-CN" sz="1600"/>
              <a:t>XA</a:t>
            </a:r>
            <a:r>
              <a:rPr lang="zh-CN" altLang="en-US" sz="1600"/>
              <a:t>模式强一致；</a:t>
            </a:r>
            <a:r>
              <a:rPr lang="en-US" altLang="zh-CN" sz="1600"/>
              <a:t>AT</a:t>
            </a:r>
            <a:r>
              <a:rPr lang="zh-CN" altLang="en-US" sz="1600"/>
              <a:t>模式最终一致</a:t>
            </a:r>
            <a:endParaRPr lang="en-US" altLang="zh-CN" sz="1600"/>
          </a:p>
          <a:p>
            <a:pPr marL="0" indent="0">
              <a:buNone/>
            </a:pPr>
            <a:endParaRPr lang="zh-CN" altLang="en-US"/>
          </a:p>
        </p:txBody>
      </p:sp>
    </p:spTree>
    <p:extLst>
      <p:ext uri="{BB962C8B-B14F-4D97-AF65-F5344CB8AC3E}">
        <p14:creationId xmlns:p14="http://schemas.microsoft.com/office/powerpoint/2010/main" val="16674610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FE59F-BAF4-4420-ADEE-6622C573B2F9}"/>
              </a:ext>
            </a:extLst>
          </p:cNvPr>
          <p:cNvSpPr>
            <a:spLocks noGrp="1"/>
          </p:cNvSpPr>
          <p:nvPr>
            <p:ph type="title"/>
          </p:nvPr>
        </p:nvSpPr>
        <p:spPr/>
        <p:txBody>
          <a:bodyPr/>
          <a:lstStyle/>
          <a:p>
            <a:r>
              <a:rPr lang="zh-CN" altLang="en-US"/>
              <a:t>演示分布式事务问题</a:t>
            </a:r>
          </a:p>
        </p:txBody>
      </p:sp>
      <p:sp>
        <p:nvSpPr>
          <p:cNvPr id="3" name="文本占位符 2">
            <a:extLst>
              <a:ext uri="{FF2B5EF4-FFF2-40B4-BE49-F238E27FC236}">
                <a16:creationId xmlns:a16="http://schemas.microsoft.com/office/drawing/2014/main" id="{433D7724-224A-462D-B324-A0F37E4445DB}"/>
              </a:ext>
            </a:extLst>
          </p:cNvPr>
          <p:cNvSpPr>
            <a:spLocks noGrp="1"/>
          </p:cNvSpPr>
          <p:nvPr>
            <p:ph type="body" sz="quarter" idx="11"/>
          </p:nvPr>
        </p:nvSpPr>
        <p:spPr/>
        <p:txBody>
          <a:bodyPr/>
          <a:lstStyle/>
          <a:p>
            <a:pPr marL="342900" indent="-342900">
              <a:buFont typeface="+mj-lt"/>
              <a:buAutoNum type="arabicPeriod"/>
            </a:pPr>
            <a:r>
              <a:rPr lang="zh-CN" altLang="en-US"/>
              <a:t>创建数据库，名为</a:t>
            </a:r>
            <a:r>
              <a:rPr lang="en-US" altLang="zh-CN"/>
              <a:t>seata_demo</a:t>
            </a:r>
            <a:r>
              <a:rPr lang="zh-CN" altLang="en-US"/>
              <a:t>，然后导入课前资料提供的</a:t>
            </a:r>
            <a:r>
              <a:rPr lang="en-US" altLang="zh-CN"/>
              <a:t>SQL</a:t>
            </a:r>
            <a:r>
              <a:rPr lang="zh-CN" altLang="en-US"/>
              <a:t>文件：</a:t>
            </a:r>
            <a:endParaRPr lang="en-US" altLang="zh-CN"/>
          </a:p>
          <a:p>
            <a:pPr marL="342900" indent="-342900">
              <a:buFont typeface="+mj-lt"/>
              <a:buAutoNum type="arabicPeriod"/>
            </a:pPr>
            <a:endParaRPr lang="en-US" altLang="zh-CN"/>
          </a:p>
          <a:p>
            <a:pPr marL="342900" indent="-342900">
              <a:buFont typeface="+mj-lt"/>
              <a:buAutoNum type="arabicPeriod"/>
            </a:pPr>
            <a:endParaRPr lang="en-US" altLang="zh-CN"/>
          </a:p>
          <a:p>
            <a:pPr marL="342900" indent="-342900">
              <a:buFont typeface="+mj-lt"/>
              <a:buAutoNum type="arabicPeriod"/>
            </a:pPr>
            <a:r>
              <a:rPr lang="zh-CN" altLang="en-US"/>
              <a:t>导入课前资料提供的微服务：</a:t>
            </a:r>
            <a:endParaRPr lang="en-US" altLang="zh-CN"/>
          </a:p>
          <a:p>
            <a:pPr marL="342900" indent="-342900">
              <a:buFont typeface="+mj-lt"/>
              <a:buAutoNum type="arabicPeriod"/>
            </a:pPr>
            <a:endParaRPr lang="en-US" altLang="zh-CN"/>
          </a:p>
          <a:p>
            <a:pPr marL="342900" indent="-342900">
              <a:buFont typeface="+mj-lt"/>
              <a:buAutoNum type="arabicPeriod"/>
            </a:pPr>
            <a:endParaRPr lang="en-US" altLang="zh-CN"/>
          </a:p>
          <a:p>
            <a:pPr marL="342900" indent="-342900">
              <a:buFont typeface="+mj-lt"/>
              <a:buAutoNum type="arabicPeriod"/>
            </a:pPr>
            <a:r>
              <a:rPr lang="zh-CN" altLang="en-US"/>
              <a:t>启动</a:t>
            </a:r>
            <a:r>
              <a:rPr lang="en-US" altLang="zh-CN"/>
              <a:t>nacos</a:t>
            </a:r>
            <a:r>
              <a:rPr lang="zh-CN" altLang="en-US"/>
              <a:t>、所有微服务</a:t>
            </a:r>
            <a:endParaRPr lang="en-US" altLang="zh-CN"/>
          </a:p>
          <a:p>
            <a:pPr marL="342900" indent="-342900">
              <a:buFont typeface="+mj-lt"/>
              <a:buAutoNum type="arabicPeriod"/>
            </a:pPr>
            <a:r>
              <a:rPr lang="zh-CN" altLang="en-US"/>
              <a:t>测试下单功能，发出</a:t>
            </a:r>
            <a:r>
              <a:rPr lang="en-US" altLang="zh-CN"/>
              <a:t>Post</a:t>
            </a:r>
            <a:r>
              <a:rPr lang="zh-CN" altLang="en-US"/>
              <a:t>请求：</a:t>
            </a:r>
            <a:endParaRPr lang="en-US" altLang="zh-CN"/>
          </a:p>
          <a:p>
            <a:endParaRPr lang="en-US" altLang="zh-CN"/>
          </a:p>
        </p:txBody>
      </p:sp>
      <p:graphicFrame>
        <p:nvGraphicFramePr>
          <p:cNvPr id="4" name="对象 3">
            <a:extLst>
              <a:ext uri="{FF2B5EF4-FFF2-40B4-BE49-F238E27FC236}">
                <a16:creationId xmlns:a16="http://schemas.microsoft.com/office/drawing/2014/main" id="{45441106-4CC9-4A08-BF3A-286116256746}"/>
              </a:ext>
            </a:extLst>
          </p:cNvPr>
          <p:cNvGraphicFramePr>
            <a:graphicFrameLocks noChangeAspect="1"/>
          </p:cNvGraphicFramePr>
          <p:nvPr>
            <p:extLst>
              <p:ext uri="{D42A27DB-BD31-4B8C-83A1-F6EECF244321}">
                <p14:modId xmlns:p14="http://schemas.microsoft.com/office/powerpoint/2010/main" val="2522940970"/>
              </p:ext>
            </p:extLst>
          </p:nvPr>
        </p:nvGraphicFramePr>
        <p:xfrm>
          <a:off x="1814513" y="2073592"/>
          <a:ext cx="1421802" cy="684847"/>
        </p:xfrm>
        <a:graphic>
          <a:graphicData uri="http://schemas.openxmlformats.org/presentationml/2006/ole">
            <mc:AlternateContent xmlns:mc="http://schemas.openxmlformats.org/markup-compatibility/2006">
              <mc:Choice xmlns:v="urn:schemas-microsoft-com:vml" Requires="v">
                <p:oleObj spid="_x0000_s1026" name="包装程序外壳对象" showAsIcon="1" r:id="rId3" imgW="909360" imgH="437400" progId="Package">
                  <p:embed/>
                </p:oleObj>
              </mc:Choice>
              <mc:Fallback>
                <p:oleObj name="包装程序外壳对象" showAsIcon="1" r:id="rId3" imgW="909360" imgH="437400" progId="Package">
                  <p:embed/>
                  <p:pic>
                    <p:nvPicPr>
                      <p:cNvPr id="0" name=""/>
                      <p:cNvPicPr/>
                      <p:nvPr/>
                    </p:nvPicPr>
                    <p:blipFill>
                      <a:blip r:embed="rId4"/>
                      <a:stretch>
                        <a:fillRect/>
                      </a:stretch>
                    </p:blipFill>
                    <p:spPr>
                      <a:xfrm>
                        <a:off x="1814513" y="2073592"/>
                        <a:ext cx="1421802" cy="684847"/>
                      </a:xfrm>
                      <a:prstGeom prst="rect">
                        <a:avLst/>
                      </a:prstGeom>
                    </p:spPr>
                  </p:pic>
                </p:oleObj>
              </mc:Fallback>
            </mc:AlternateContent>
          </a:graphicData>
        </a:graphic>
      </p:graphicFrame>
      <p:pic>
        <p:nvPicPr>
          <p:cNvPr id="6" name="图片 5">
            <a:extLst>
              <a:ext uri="{FF2B5EF4-FFF2-40B4-BE49-F238E27FC236}">
                <a16:creationId xmlns:a16="http://schemas.microsoft.com/office/drawing/2014/main" id="{4C95ADC5-AAD9-4398-B54D-9BB6654E4FF6}"/>
              </a:ext>
            </a:extLst>
          </p:cNvPr>
          <p:cNvPicPr>
            <a:picLocks noChangeAspect="1"/>
          </p:cNvPicPr>
          <p:nvPr/>
        </p:nvPicPr>
        <p:blipFill>
          <a:blip r:embed="rId5"/>
          <a:stretch>
            <a:fillRect/>
          </a:stretch>
        </p:blipFill>
        <p:spPr>
          <a:xfrm>
            <a:off x="1329614" y="3481839"/>
            <a:ext cx="3459561" cy="426729"/>
          </a:xfrm>
          <a:prstGeom prst="rect">
            <a:avLst/>
          </a:prstGeom>
        </p:spPr>
      </p:pic>
      <p:pic>
        <p:nvPicPr>
          <p:cNvPr id="8" name="图片 7">
            <a:extLst>
              <a:ext uri="{FF2B5EF4-FFF2-40B4-BE49-F238E27FC236}">
                <a16:creationId xmlns:a16="http://schemas.microsoft.com/office/drawing/2014/main" id="{F9DE7C03-1DEE-42C1-B83C-F06EA30FA26A}"/>
              </a:ext>
            </a:extLst>
          </p:cNvPr>
          <p:cNvPicPr>
            <a:picLocks noChangeAspect="1"/>
          </p:cNvPicPr>
          <p:nvPr/>
        </p:nvPicPr>
        <p:blipFill>
          <a:blip r:embed="rId6"/>
          <a:stretch>
            <a:fillRect/>
          </a:stretch>
        </p:blipFill>
        <p:spPr>
          <a:xfrm>
            <a:off x="710880" y="2853120"/>
            <a:ext cx="3581710" cy="1684166"/>
          </a:xfrm>
          <a:prstGeom prst="rect">
            <a:avLst/>
          </a:prstGeom>
          <a:effectLst>
            <a:outerShdw blurRad="50800" dist="38100" dir="5400000" algn="t" rotWithShape="0">
              <a:prstClr val="black">
                <a:alpha val="40000"/>
              </a:prstClr>
            </a:outerShdw>
          </a:effectLst>
        </p:spPr>
      </p:pic>
      <p:sp>
        <p:nvSpPr>
          <p:cNvPr id="10" name="文本框 9">
            <a:extLst>
              <a:ext uri="{FF2B5EF4-FFF2-40B4-BE49-F238E27FC236}">
                <a16:creationId xmlns:a16="http://schemas.microsoft.com/office/drawing/2014/main" id="{47501B74-9B25-42B3-9B3B-9B922FA794BE}"/>
              </a:ext>
            </a:extLst>
          </p:cNvPr>
          <p:cNvSpPr txBox="1"/>
          <p:nvPr/>
        </p:nvSpPr>
        <p:spPr>
          <a:xfrm>
            <a:off x="782320" y="5069040"/>
            <a:ext cx="7523480" cy="738664"/>
          </a:xfrm>
          <a:prstGeom prst="rect">
            <a:avLst/>
          </a:prstGeom>
          <a:solidFill>
            <a:srgbClr val="F5FAF2"/>
          </a:solidFill>
          <a:effectLst>
            <a:outerShdw blurRad="50800" dist="38100" dir="5400000" algn="t" rotWithShape="0">
              <a:prstClr val="black">
                <a:alpha val="40000"/>
              </a:prstClr>
            </a:outerShdw>
          </a:effectLst>
        </p:spPr>
        <p:txBody>
          <a:bodyPr wrap="square">
            <a:spAutoFit/>
          </a:bodyPr>
          <a:lstStyle/>
          <a:p>
            <a:r>
              <a:rPr lang="en-US" altLang="zh-CN" sz="1400" b="0">
                <a:solidFill>
                  <a:srgbClr val="000000"/>
                </a:solidFill>
                <a:effectLst/>
              </a:rPr>
              <a:t>curl --location --request POST </a:t>
            </a:r>
            <a:r>
              <a:rPr lang="en-US" altLang="zh-CN" sz="1400" b="0">
                <a:solidFill>
                  <a:srgbClr val="2A00FF"/>
                </a:solidFill>
                <a:effectLst/>
              </a:rPr>
              <a:t>'http://localhost:8082/order?userId=user202103032042012&amp;commodityCode=100202003032041&amp;count=2&amp;money=200'</a:t>
            </a:r>
            <a:endParaRPr lang="en-US" altLang="zh-CN" sz="1400" b="0">
              <a:solidFill>
                <a:srgbClr val="000000"/>
              </a:solidFill>
              <a:effectLst/>
            </a:endParaRPr>
          </a:p>
        </p:txBody>
      </p:sp>
    </p:spTree>
    <p:extLst>
      <p:ext uri="{BB962C8B-B14F-4D97-AF65-F5344CB8AC3E}">
        <p14:creationId xmlns:p14="http://schemas.microsoft.com/office/powerpoint/2010/main" val="40735820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Effect transition="in" filter="fade">
                                      <p:cBhvr>
                                        <p:cTn id="9" dur="1000"/>
                                        <p:tgtEl>
                                          <p:spTgt spid="8"/>
                                        </p:tgtEl>
                                      </p:cBhvr>
                                    </p:animEffect>
                                  </p:childTnLst>
                                </p:cTn>
                              </p:par>
                              <p:par>
                                <p:cTn id="10" presetID="42" presetClass="path" presetSubtype="0" accel="50000" decel="50000" fill="hold" nodeType="withEffect">
                                  <p:stCondLst>
                                    <p:cond delay="0"/>
                                  </p:stCondLst>
                                  <p:childTnLst>
                                    <p:animMotion origin="layout" path="M 1.66667E-6 2.59259E-6 L 0.33607 -0.00093 " pathEditMode="relative" rAng="0" ptsTypes="AA">
                                      <p:cBhvr>
                                        <p:cTn id="11" dur="1000" fill="hold"/>
                                        <p:tgtEl>
                                          <p:spTgt spid="8"/>
                                        </p:tgtEl>
                                        <p:attrNameLst>
                                          <p:attrName>ppt_x</p:attrName>
                                          <p:attrName>ppt_y</p:attrName>
                                        </p:attrNameLst>
                                      </p:cBhvr>
                                      <p:rCtr x="16797"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AT</a:t>
            </a:r>
            <a:r>
              <a:rPr lang="zh-CN" altLang="en-US"/>
              <a:t>模式的脏写问题</a:t>
            </a:r>
          </a:p>
        </p:txBody>
      </p:sp>
      <p:graphicFrame>
        <p:nvGraphicFramePr>
          <p:cNvPr id="32" name="表格 32">
            <a:extLst>
              <a:ext uri="{FF2B5EF4-FFF2-40B4-BE49-F238E27FC236}">
                <a16:creationId xmlns:a16="http://schemas.microsoft.com/office/drawing/2014/main" id="{8D1946EC-DE20-48B1-90DB-2CC740202D91}"/>
              </a:ext>
            </a:extLst>
          </p:cNvPr>
          <p:cNvGraphicFramePr>
            <a:graphicFrameLocks noGrp="1"/>
          </p:cNvGraphicFramePr>
          <p:nvPr>
            <p:extLst>
              <p:ext uri="{D42A27DB-BD31-4B8C-83A1-F6EECF244321}">
                <p14:modId xmlns:p14="http://schemas.microsoft.com/office/powerpoint/2010/main" val="3525974258"/>
              </p:ext>
            </p:extLst>
          </p:nvPr>
        </p:nvGraphicFramePr>
        <p:xfrm>
          <a:off x="5518494" y="1172051"/>
          <a:ext cx="1569560" cy="609600"/>
        </p:xfrm>
        <a:graphic>
          <a:graphicData uri="http://schemas.openxmlformats.org/drawingml/2006/table">
            <a:tbl>
              <a:tblPr firstRow="1" bandRow="1">
                <a:tableStyleId>{5C22544A-7EE6-4342-B048-85BDC9FD1C3A}</a:tableStyleId>
              </a:tblPr>
              <a:tblGrid>
                <a:gridCol w="784780">
                  <a:extLst>
                    <a:ext uri="{9D8B030D-6E8A-4147-A177-3AD203B41FA5}">
                      <a16:colId xmlns:a16="http://schemas.microsoft.com/office/drawing/2014/main" val="2368508967"/>
                    </a:ext>
                  </a:extLst>
                </a:gridCol>
                <a:gridCol w="784780">
                  <a:extLst>
                    <a:ext uri="{9D8B030D-6E8A-4147-A177-3AD203B41FA5}">
                      <a16:colId xmlns:a16="http://schemas.microsoft.com/office/drawing/2014/main" val="480234340"/>
                    </a:ext>
                  </a:extLst>
                </a:gridCol>
              </a:tblGrid>
              <a:tr h="276569">
                <a:tc>
                  <a:txBody>
                    <a:bodyPr/>
                    <a:lstStyle/>
                    <a:p>
                      <a:pPr algn="ctr"/>
                      <a:r>
                        <a:rPr lang="en-US" altLang="zh-CN" sz="1400"/>
                        <a:t>id</a:t>
                      </a:r>
                      <a:endParaRPr lang="zh-CN" altLang="en-US" sz="1400"/>
                    </a:p>
                  </a:txBody>
                  <a:tcPr anchor="ctr">
                    <a:solidFill>
                      <a:srgbClr val="AD2A26"/>
                    </a:solidFill>
                  </a:tcPr>
                </a:tc>
                <a:tc>
                  <a:txBody>
                    <a:bodyPr/>
                    <a:lstStyle/>
                    <a:p>
                      <a:pPr algn="ctr"/>
                      <a:r>
                        <a:rPr lang="en-US" altLang="zh-CN" sz="1400"/>
                        <a:t>money</a:t>
                      </a:r>
                      <a:endParaRPr lang="zh-CN" altLang="en-US" sz="1400"/>
                    </a:p>
                  </a:txBody>
                  <a:tcPr anchor="ctr">
                    <a:solidFill>
                      <a:srgbClr val="AD2A26"/>
                    </a:solidFill>
                  </a:tcPr>
                </a:tc>
                <a:extLst>
                  <a:ext uri="{0D108BD9-81ED-4DB2-BD59-A6C34878D82A}">
                    <a16:rowId xmlns:a16="http://schemas.microsoft.com/office/drawing/2014/main" val="2966494296"/>
                  </a:ext>
                </a:extLst>
              </a:tr>
              <a:tr h="240621">
                <a:tc>
                  <a:txBody>
                    <a:bodyPr/>
                    <a:lstStyle/>
                    <a:p>
                      <a:pPr algn="ctr"/>
                      <a:r>
                        <a:rPr lang="en-US" altLang="zh-CN" sz="1400"/>
                        <a:t>1</a:t>
                      </a:r>
                      <a:endParaRPr lang="zh-CN" altLang="en-US" sz="1400"/>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1302812518"/>
                  </a:ext>
                </a:extLst>
              </a:tr>
            </a:tbl>
          </a:graphicData>
        </a:graphic>
      </p:graphicFrame>
      <p:sp>
        <p:nvSpPr>
          <p:cNvPr id="59" name="矩形 58">
            <a:extLst>
              <a:ext uri="{FF2B5EF4-FFF2-40B4-BE49-F238E27FC236}">
                <a16:creationId xmlns:a16="http://schemas.microsoft.com/office/drawing/2014/main" id="{7D6BBEF8-ACE3-4B64-A952-9A2D05080B1F}"/>
              </a:ext>
            </a:extLst>
          </p:cNvPr>
          <p:cNvSpPr/>
          <p:nvPr/>
        </p:nvSpPr>
        <p:spPr>
          <a:xfrm>
            <a:off x="4074270" y="2173656"/>
            <a:ext cx="2278215" cy="307777"/>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t>{"id": 1, "money": 100}</a:t>
            </a:r>
            <a:endParaRPr lang="zh-CN" altLang="en-US" sz="1200"/>
          </a:p>
        </p:txBody>
      </p:sp>
      <p:sp>
        <p:nvSpPr>
          <p:cNvPr id="39" name="文本框 38">
            <a:extLst>
              <a:ext uri="{FF2B5EF4-FFF2-40B4-BE49-F238E27FC236}">
                <a16:creationId xmlns:a16="http://schemas.microsoft.com/office/drawing/2014/main" id="{70B01F31-3024-41FE-A6A0-86A864897021}"/>
              </a:ext>
            </a:extLst>
          </p:cNvPr>
          <p:cNvSpPr txBox="1"/>
          <p:nvPr/>
        </p:nvSpPr>
        <p:spPr>
          <a:xfrm>
            <a:off x="6407379" y="1460635"/>
            <a:ext cx="506870"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100</a:t>
            </a:r>
            <a:endParaRPr lang="zh-CN" altLang="en-US" sz="1400" dirty="0">
              <a:solidFill>
                <a:schemeClr val="tx1">
                  <a:lumMod val="65000"/>
                  <a:lumOff val="35000"/>
                </a:schemeClr>
              </a:solidFill>
              <a:latin typeface="+mn-lt"/>
              <a:ea typeface="+mn-ea"/>
            </a:endParaRPr>
          </a:p>
        </p:txBody>
      </p:sp>
      <p:sp>
        <p:nvSpPr>
          <p:cNvPr id="62" name="文本框 61">
            <a:extLst>
              <a:ext uri="{FF2B5EF4-FFF2-40B4-BE49-F238E27FC236}">
                <a16:creationId xmlns:a16="http://schemas.microsoft.com/office/drawing/2014/main" id="{7940C10A-74B6-4A2E-816C-D2E2D9C105AD}"/>
              </a:ext>
            </a:extLst>
          </p:cNvPr>
          <p:cNvSpPr txBox="1"/>
          <p:nvPr/>
        </p:nvSpPr>
        <p:spPr>
          <a:xfrm>
            <a:off x="6461080" y="1457433"/>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90</a:t>
            </a:r>
            <a:endParaRPr lang="zh-CN" altLang="en-US" sz="1400" dirty="0">
              <a:solidFill>
                <a:schemeClr val="tx1">
                  <a:lumMod val="65000"/>
                  <a:lumOff val="35000"/>
                </a:schemeClr>
              </a:solidFill>
              <a:latin typeface="+mn-lt"/>
              <a:ea typeface="+mn-ea"/>
            </a:endParaRPr>
          </a:p>
        </p:txBody>
      </p:sp>
      <p:sp>
        <p:nvSpPr>
          <p:cNvPr id="3" name="矩形 2">
            <a:extLst>
              <a:ext uri="{FF2B5EF4-FFF2-40B4-BE49-F238E27FC236}">
                <a16:creationId xmlns:a16="http://schemas.microsoft.com/office/drawing/2014/main" id="{BF48C924-0B81-424B-BB1F-216520EA5B13}"/>
              </a:ext>
            </a:extLst>
          </p:cNvPr>
          <p:cNvSpPr/>
          <p:nvPr/>
        </p:nvSpPr>
        <p:spPr>
          <a:xfrm>
            <a:off x="1596674" y="1663290"/>
            <a:ext cx="927463" cy="287343"/>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事务</a:t>
            </a:r>
            <a:r>
              <a:rPr lang="en-US" altLang="zh-CN" sz="1400"/>
              <a:t>1</a:t>
            </a:r>
            <a:endParaRPr lang="zh-CN" altLang="en-US" sz="1400"/>
          </a:p>
        </p:txBody>
      </p:sp>
      <p:cxnSp>
        <p:nvCxnSpPr>
          <p:cNvPr id="5" name="直接连接符 4">
            <a:extLst>
              <a:ext uri="{FF2B5EF4-FFF2-40B4-BE49-F238E27FC236}">
                <a16:creationId xmlns:a16="http://schemas.microsoft.com/office/drawing/2014/main" id="{28B9C078-F1C7-45AD-9A4C-A15ADC30EBCB}"/>
              </a:ext>
            </a:extLst>
          </p:cNvPr>
          <p:cNvCxnSpPr>
            <a:cxnSpLocks/>
            <a:stCxn id="3" idx="2"/>
          </p:cNvCxnSpPr>
          <p:nvPr/>
        </p:nvCxnSpPr>
        <p:spPr>
          <a:xfrm flipH="1">
            <a:off x="2046622" y="1950633"/>
            <a:ext cx="13784" cy="46852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6DB6C45B-4C6B-42D0-BE21-FABBBCE1AE0D}"/>
              </a:ext>
            </a:extLst>
          </p:cNvPr>
          <p:cNvSpPr/>
          <p:nvPr/>
        </p:nvSpPr>
        <p:spPr>
          <a:xfrm>
            <a:off x="1993331" y="2120609"/>
            <a:ext cx="136073" cy="32700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 name="文本框 6">
            <a:extLst>
              <a:ext uri="{FF2B5EF4-FFF2-40B4-BE49-F238E27FC236}">
                <a16:creationId xmlns:a16="http://schemas.microsoft.com/office/drawing/2014/main" id="{D54690F7-34DD-4BF9-B2C9-DEB053576FF2}"/>
              </a:ext>
            </a:extLst>
          </p:cNvPr>
          <p:cNvSpPr txBox="1"/>
          <p:nvPr/>
        </p:nvSpPr>
        <p:spPr>
          <a:xfrm>
            <a:off x="3842629" y="1862315"/>
            <a:ext cx="4432624" cy="261610"/>
          </a:xfrm>
          <a:prstGeom prst="rect">
            <a:avLst/>
          </a:prstGeom>
          <a:noFill/>
        </p:spPr>
        <p:txBody>
          <a:bodyPr wrap="none" rtlCol="0">
            <a:spAutoFit/>
          </a:bodyPr>
          <a:lstStyle/>
          <a:p>
            <a:r>
              <a:rPr lang="en-US" altLang="zh-CN" sz="1100"/>
              <a:t>update account set money = money - 10 where id = 1</a:t>
            </a:r>
            <a:endParaRPr lang="zh-CN" altLang="en-US" sz="1100"/>
          </a:p>
        </p:txBody>
      </p:sp>
      <p:sp>
        <p:nvSpPr>
          <p:cNvPr id="10" name="文本框 9">
            <a:extLst>
              <a:ext uri="{FF2B5EF4-FFF2-40B4-BE49-F238E27FC236}">
                <a16:creationId xmlns:a16="http://schemas.microsoft.com/office/drawing/2014/main" id="{54B90ACC-FFF6-4FAB-98D7-8B742C4F5775}"/>
              </a:ext>
            </a:extLst>
          </p:cNvPr>
          <p:cNvSpPr txBox="1"/>
          <p:nvPr/>
        </p:nvSpPr>
        <p:spPr>
          <a:xfrm>
            <a:off x="2138048" y="2141830"/>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1.1.</a:t>
            </a:r>
            <a:r>
              <a:rPr lang="zh-CN" altLang="en-US" sz="1200">
                <a:solidFill>
                  <a:schemeClr val="tx1">
                    <a:lumMod val="65000"/>
                    <a:lumOff val="35000"/>
                  </a:schemeClr>
                </a:solidFill>
              </a:rPr>
              <a:t>获取</a:t>
            </a:r>
            <a:r>
              <a:rPr lang="en-US" altLang="zh-CN" sz="1200">
                <a:solidFill>
                  <a:schemeClr val="tx1">
                    <a:lumMod val="65000"/>
                    <a:lumOff val="35000"/>
                  </a:schemeClr>
                </a:solidFill>
              </a:rPr>
              <a:t>DB</a:t>
            </a:r>
            <a:r>
              <a:rPr lang="zh-CN" altLang="en-US" sz="1200">
                <a:solidFill>
                  <a:schemeClr val="tx1">
                    <a:lumMod val="65000"/>
                    <a:lumOff val="35000"/>
                  </a:schemeClr>
                </a:solidFill>
              </a:rPr>
              <a:t>锁，保存快照</a:t>
            </a:r>
            <a:endParaRPr lang="zh-CN" altLang="en-US" sz="1200" dirty="0">
              <a:solidFill>
                <a:schemeClr val="tx1">
                  <a:lumMod val="65000"/>
                  <a:lumOff val="35000"/>
                </a:schemeClr>
              </a:solidFill>
              <a:latin typeface="+mn-lt"/>
              <a:ea typeface="+mn-ea"/>
            </a:endParaRPr>
          </a:p>
        </p:txBody>
      </p:sp>
      <p:sp>
        <p:nvSpPr>
          <p:cNvPr id="42" name="矩形 41">
            <a:extLst>
              <a:ext uri="{FF2B5EF4-FFF2-40B4-BE49-F238E27FC236}">
                <a16:creationId xmlns:a16="http://schemas.microsoft.com/office/drawing/2014/main" id="{BFE5BE7C-2098-431F-95B3-B2BCAF5E7713}"/>
              </a:ext>
            </a:extLst>
          </p:cNvPr>
          <p:cNvSpPr/>
          <p:nvPr/>
        </p:nvSpPr>
        <p:spPr>
          <a:xfrm>
            <a:off x="1993332" y="2651755"/>
            <a:ext cx="122851" cy="34508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3" name="文本框 42">
            <a:extLst>
              <a:ext uri="{FF2B5EF4-FFF2-40B4-BE49-F238E27FC236}">
                <a16:creationId xmlns:a16="http://schemas.microsoft.com/office/drawing/2014/main" id="{BAE301AB-9483-4D1D-9318-6AAE5ED6DB7C}"/>
              </a:ext>
            </a:extLst>
          </p:cNvPr>
          <p:cNvSpPr txBox="1"/>
          <p:nvPr/>
        </p:nvSpPr>
        <p:spPr>
          <a:xfrm>
            <a:off x="2138048" y="2723577"/>
            <a:ext cx="1931731" cy="461665"/>
          </a:xfrm>
          <a:prstGeom prst="rect">
            <a:avLst/>
          </a:prstGeom>
          <a:noFill/>
        </p:spPr>
        <p:txBody>
          <a:bodyPr wrap="square" rtlCol="0">
            <a:spAutoFit/>
          </a:bodyPr>
          <a:lstStyle/>
          <a:p>
            <a:pPr fontAlgn="auto">
              <a:spcBef>
                <a:spcPts val="0"/>
              </a:spcBef>
              <a:spcAft>
                <a:spcPts val="0"/>
              </a:spcAft>
            </a:pPr>
            <a:r>
              <a:rPr lang="en-US" altLang="zh-CN" sz="1200">
                <a:solidFill>
                  <a:schemeClr val="tx1">
                    <a:lumMod val="65000"/>
                    <a:lumOff val="35000"/>
                  </a:schemeClr>
                </a:solidFill>
              </a:rPr>
              <a:t>1.2.</a:t>
            </a:r>
            <a:r>
              <a:rPr lang="zh-CN" altLang="en-US" sz="1200">
                <a:solidFill>
                  <a:schemeClr val="tx1">
                    <a:lumMod val="65000"/>
                    <a:lumOff val="35000"/>
                  </a:schemeClr>
                </a:solidFill>
              </a:rPr>
              <a:t>执行业务</a:t>
            </a:r>
            <a:r>
              <a:rPr lang="en-US" altLang="zh-CN" sz="1200">
                <a:solidFill>
                  <a:schemeClr val="tx1">
                    <a:lumMod val="65000"/>
                    <a:lumOff val="35000"/>
                  </a:schemeClr>
                </a:solidFill>
              </a:rPr>
              <a:t>sql</a:t>
            </a:r>
          </a:p>
          <a:p>
            <a:pPr fontAlgn="auto">
              <a:spcBef>
                <a:spcPts val="0"/>
              </a:spcBef>
              <a:spcAft>
                <a:spcPts val="0"/>
              </a:spcAft>
            </a:pPr>
            <a:r>
              <a:rPr lang="en-US" altLang="zh-CN" sz="1200">
                <a:solidFill>
                  <a:schemeClr val="tx1">
                    <a:lumMod val="65000"/>
                    <a:lumOff val="35000"/>
                  </a:schemeClr>
                </a:solidFill>
                <a:latin typeface="+mn-lt"/>
                <a:ea typeface="+mn-ea"/>
              </a:rPr>
              <a:t>    set money = </a:t>
            </a:r>
            <a:r>
              <a:rPr lang="en-US" altLang="zh-CN" sz="1200">
                <a:solidFill>
                  <a:srgbClr val="AD2A26"/>
                </a:solidFill>
                <a:latin typeface="+mn-lt"/>
                <a:ea typeface="+mn-ea"/>
              </a:rPr>
              <a:t>90</a:t>
            </a:r>
            <a:endParaRPr lang="zh-CN" altLang="en-US" sz="1200" dirty="0">
              <a:solidFill>
                <a:srgbClr val="AD2A26"/>
              </a:solidFill>
              <a:latin typeface="+mn-lt"/>
              <a:ea typeface="+mn-ea"/>
            </a:endParaRPr>
          </a:p>
        </p:txBody>
      </p:sp>
      <p:sp>
        <p:nvSpPr>
          <p:cNvPr id="47" name="矩形 46">
            <a:extLst>
              <a:ext uri="{FF2B5EF4-FFF2-40B4-BE49-F238E27FC236}">
                <a16:creationId xmlns:a16="http://schemas.microsoft.com/office/drawing/2014/main" id="{C7BCC67D-D4AF-422D-AD48-BC8A865CF83D}"/>
              </a:ext>
            </a:extLst>
          </p:cNvPr>
          <p:cNvSpPr/>
          <p:nvPr/>
        </p:nvSpPr>
        <p:spPr>
          <a:xfrm>
            <a:off x="1993428" y="3279365"/>
            <a:ext cx="120172" cy="3126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8" name="文本框 47">
            <a:extLst>
              <a:ext uri="{FF2B5EF4-FFF2-40B4-BE49-F238E27FC236}">
                <a16:creationId xmlns:a16="http://schemas.microsoft.com/office/drawing/2014/main" id="{A715BFAB-5694-4C81-9D12-3DFBBB361E16}"/>
              </a:ext>
            </a:extLst>
          </p:cNvPr>
          <p:cNvSpPr txBox="1"/>
          <p:nvPr/>
        </p:nvSpPr>
        <p:spPr>
          <a:xfrm>
            <a:off x="2135593" y="3304933"/>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1.3.</a:t>
            </a:r>
            <a:r>
              <a:rPr lang="zh-CN" altLang="en-US" sz="1200">
                <a:solidFill>
                  <a:schemeClr val="tx1">
                    <a:lumMod val="65000"/>
                    <a:lumOff val="35000"/>
                  </a:schemeClr>
                </a:solidFill>
              </a:rPr>
              <a:t>提交事务，释放</a:t>
            </a:r>
            <a:r>
              <a:rPr lang="en-US" altLang="zh-CN" sz="1200">
                <a:solidFill>
                  <a:schemeClr val="tx1">
                    <a:lumMod val="65000"/>
                    <a:lumOff val="35000"/>
                  </a:schemeClr>
                </a:solidFill>
              </a:rPr>
              <a:t>DB</a:t>
            </a:r>
            <a:r>
              <a:rPr lang="zh-CN" altLang="en-US" sz="1200">
                <a:solidFill>
                  <a:schemeClr val="tx1">
                    <a:lumMod val="65000"/>
                    <a:lumOff val="35000"/>
                  </a:schemeClr>
                </a:solidFill>
              </a:rPr>
              <a:t>锁</a:t>
            </a:r>
            <a:endParaRPr lang="zh-CN" altLang="en-US" sz="1200" dirty="0">
              <a:solidFill>
                <a:schemeClr val="tx1">
                  <a:lumMod val="65000"/>
                  <a:lumOff val="35000"/>
                </a:schemeClr>
              </a:solidFill>
              <a:latin typeface="+mn-lt"/>
              <a:ea typeface="+mn-ea"/>
            </a:endParaRPr>
          </a:p>
        </p:txBody>
      </p:sp>
      <p:sp>
        <p:nvSpPr>
          <p:cNvPr id="49" name="矩形 48">
            <a:extLst>
              <a:ext uri="{FF2B5EF4-FFF2-40B4-BE49-F238E27FC236}">
                <a16:creationId xmlns:a16="http://schemas.microsoft.com/office/drawing/2014/main" id="{37A4981F-4A32-420E-B21A-99B45BFD07A2}"/>
              </a:ext>
            </a:extLst>
          </p:cNvPr>
          <p:cNvSpPr/>
          <p:nvPr/>
        </p:nvSpPr>
        <p:spPr>
          <a:xfrm>
            <a:off x="9000775" y="1650227"/>
            <a:ext cx="927463" cy="287343"/>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事务</a:t>
            </a:r>
            <a:r>
              <a:rPr lang="en-US" altLang="zh-CN" sz="1400"/>
              <a:t>2</a:t>
            </a:r>
            <a:endParaRPr lang="zh-CN" altLang="en-US" sz="1400"/>
          </a:p>
        </p:txBody>
      </p:sp>
      <p:cxnSp>
        <p:nvCxnSpPr>
          <p:cNvPr id="51" name="直接连接符 50">
            <a:extLst>
              <a:ext uri="{FF2B5EF4-FFF2-40B4-BE49-F238E27FC236}">
                <a16:creationId xmlns:a16="http://schemas.microsoft.com/office/drawing/2014/main" id="{CBE291DA-3FD9-469B-BBEC-46E5A13F2568}"/>
              </a:ext>
            </a:extLst>
          </p:cNvPr>
          <p:cNvCxnSpPr>
            <a:cxnSpLocks/>
            <a:stCxn id="49" idx="2"/>
          </p:cNvCxnSpPr>
          <p:nvPr/>
        </p:nvCxnSpPr>
        <p:spPr>
          <a:xfrm flipH="1">
            <a:off x="9450723" y="1937570"/>
            <a:ext cx="13784" cy="46852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6" name="矩形 65">
            <a:extLst>
              <a:ext uri="{FF2B5EF4-FFF2-40B4-BE49-F238E27FC236}">
                <a16:creationId xmlns:a16="http://schemas.microsoft.com/office/drawing/2014/main" id="{9576D12D-7A4F-4CDB-9F37-ACFA542A3F6C}"/>
              </a:ext>
            </a:extLst>
          </p:cNvPr>
          <p:cNvSpPr/>
          <p:nvPr/>
        </p:nvSpPr>
        <p:spPr>
          <a:xfrm>
            <a:off x="1993428" y="5907676"/>
            <a:ext cx="140238" cy="294583"/>
          </a:xfrm>
          <a:prstGeom prst="rect">
            <a:avLst/>
          </a:prstGeom>
          <a:solidFill>
            <a:schemeClr val="accent2">
              <a:lumMod val="40000"/>
              <a:lumOff val="60000"/>
            </a:schemeClr>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67" name="文本框 66">
            <a:extLst>
              <a:ext uri="{FF2B5EF4-FFF2-40B4-BE49-F238E27FC236}">
                <a16:creationId xmlns:a16="http://schemas.microsoft.com/office/drawing/2014/main" id="{EF6FEBFF-0BD9-4A1A-A0E4-F18A78206E08}"/>
              </a:ext>
            </a:extLst>
          </p:cNvPr>
          <p:cNvSpPr txBox="1"/>
          <p:nvPr/>
        </p:nvSpPr>
        <p:spPr>
          <a:xfrm>
            <a:off x="2129404" y="5947217"/>
            <a:ext cx="2550698" cy="276999"/>
          </a:xfrm>
          <a:prstGeom prst="rect">
            <a:avLst/>
          </a:prstGeom>
          <a:noFill/>
        </p:spPr>
        <p:txBody>
          <a:bodyPr wrap="none" rtlCol="0">
            <a:spAutoFit/>
          </a:bodyPr>
          <a:lstStyle/>
          <a:p>
            <a:pPr fontAlgn="auto">
              <a:spcBef>
                <a:spcPts val="0"/>
              </a:spcBef>
              <a:spcAft>
                <a:spcPts val="0"/>
              </a:spcAft>
            </a:pPr>
            <a:r>
              <a:rPr lang="en-US" altLang="zh-CN" sz="1200">
                <a:solidFill>
                  <a:srgbClr val="AD2A26"/>
                </a:solidFill>
              </a:rPr>
              <a:t>2.1.</a:t>
            </a:r>
            <a:r>
              <a:rPr lang="zh-CN" altLang="en-US" sz="1200">
                <a:solidFill>
                  <a:srgbClr val="AD2A26"/>
                </a:solidFill>
              </a:rPr>
              <a:t>获取</a:t>
            </a:r>
            <a:r>
              <a:rPr lang="en-US" altLang="zh-CN" sz="1200">
                <a:solidFill>
                  <a:srgbClr val="AD2A26"/>
                </a:solidFill>
              </a:rPr>
              <a:t>DB</a:t>
            </a:r>
            <a:r>
              <a:rPr lang="zh-CN" altLang="en-US" sz="1200">
                <a:solidFill>
                  <a:srgbClr val="AD2A26"/>
                </a:solidFill>
              </a:rPr>
              <a:t>锁，根据快照恢复数据</a:t>
            </a:r>
            <a:endParaRPr lang="zh-CN" altLang="en-US" sz="1200" dirty="0">
              <a:solidFill>
                <a:srgbClr val="AD2A26"/>
              </a:solidFill>
            </a:endParaRPr>
          </a:p>
        </p:txBody>
      </p:sp>
      <p:sp>
        <p:nvSpPr>
          <p:cNvPr id="68" name="矩形 67">
            <a:extLst>
              <a:ext uri="{FF2B5EF4-FFF2-40B4-BE49-F238E27FC236}">
                <a16:creationId xmlns:a16="http://schemas.microsoft.com/office/drawing/2014/main" id="{F76F6710-B278-4DD3-A3CD-604F735D5135}"/>
              </a:ext>
            </a:extLst>
          </p:cNvPr>
          <p:cNvSpPr/>
          <p:nvPr/>
        </p:nvSpPr>
        <p:spPr>
          <a:xfrm>
            <a:off x="7029398" y="3928943"/>
            <a:ext cx="2229885" cy="294583"/>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t>{"id": 1, "money": 90}</a:t>
            </a:r>
            <a:endParaRPr lang="zh-CN" altLang="en-US" sz="1200"/>
          </a:p>
        </p:txBody>
      </p:sp>
      <p:sp>
        <p:nvSpPr>
          <p:cNvPr id="69" name="矩形 68">
            <a:extLst>
              <a:ext uri="{FF2B5EF4-FFF2-40B4-BE49-F238E27FC236}">
                <a16:creationId xmlns:a16="http://schemas.microsoft.com/office/drawing/2014/main" id="{7115B1D9-3B3A-4143-8686-859C20C3A003}"/>
              </a:ext>
            </a:extLst>
          </p:cNvPr>
          <p:cNvSpPr/>
          <p:nvPr/>
        </p:nvSpPr>
        <p:spPr>
          <a:xfrm>
            <a:off x="9387560" y="3749232"/>
            <a:ext cx="136073" cy="32700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2" name="文本框 71">
            <a:extLst>
              <a:ext uri="{FF2B5EF4-FFF2-40B4-BE49-F238E27FC236}">
                <a16:creationId xmlns:a16="http://schemas.microsoft.com/office/drawing/2014/main" id="{C06DE7AF-8806-4332-A161-40B440CF17EC}"/>
              </a:ext>
            </a:extLst>
          </p:cNvPr>
          <p:cNvSpPr txBox="1"/>
          <p:nvPr/>
        </p:nvSpPr>
        <p:spPr>
          <a:xfrm>
            <a:off x="9532277" y="3770453"/>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1.1.</a:t>
            </a:r>
            <a:r>
              <a:rPr lang="zh-CN" altLang="en-US" sz="1200">
                <a:solidFill>
                  <a:schemeClr val="tx1">
                    <a:lumMod val="65000"/>
                    <a:lumOff val="35000"/>
                  </a:schemeClr>
                </a:solidFill>
              </a:rPr>
              <a:t>获取</a:t>
            </a:r>
            <a:r>
              <a:rPr lang="en-US" altLang="zh-CN" sz="1200">
                <a:solidFill>
                  <a:schemeClr val="tx1">
                    <a:lumMod val="65000"/>
                    <a:lumOff val="35000"/>
                  </a:schemeClr>
                </a:solidFill>
              </a:rPr>
              <a:t>DB</a:t>
            </a:r>
            <a:r>
              <a:rPr lang="zh-CN" altLang="en-US" sz="1200">
                <a:solidFill>
                  <a:schemeClr val="tx1">
                    <a:lumMod val="65000"/>
                    <a:lumOff val="35000"/>
                  </a:schemeClr>
                </a:solidFill>
              </a:rPr>
              <a:t>锁，保存快照</a:t>
            </a:r>
            <a:endParaRPr lang="zh-CN" altLang="en-US" sz="1200" dirty="0">
              <a:solidFill>
                <a:schemeClr val="tx1">
                  <a:lumMod val="65000"/>
                  <a:lumOff val="35000"/>
                </a:schemeClr>
              </a:solidFill>
              <a:latin typeface="+mn-lt"/>
              <a:ea typeface="+mn-ea"/>
            </a:endParaRPr>
          </a:p>
        </p:txBody>
      </p:sp>
      <p:sp>
        <p:nvSpPr>
          <p:cNvPr id="73" name="矩形 72">
            <a:extLst>
              <a:ext uri="{FF2B5EF4-FFF2-40B4-BE49-F238E27FC236}">
                <a16:creationId xmlns:a16="http://schemas.microsoft.com/office/drawing/2014/main" id="{D8F9E7F0-7F61-4757-B15E-8FFBD8197B7E}"/>
              </a:ext>
            </a:extLst>
          </p:cNvPr>
          <p:cNvSpPr/>
          <p:nvPr/>
        </p:nvSpPr>
        <p:spPr>
          <a:xfrm>
            <a:off x="9387561" y="4280378"/>
            <a:ext cx="122851" cy="34508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4" name="文本框 73">
            <a:extLst>
              <a:ext uri="{FF2B5EF4-FFF2-40B4-BE49-F238E27FC236}">
                <a16:creationId xmlns:a16="http://schemas.microsoft.com/office/drawing/2014/main" id="{BADE644A-6801-42BD-9644-EF5A03E11BC9}"/>
              </a:ext>
            </a:extLst>
          </p:cNvPr>
          <p:cNvSpPr txBox="1"/>
          <p:nvPr/>
        </p:nvSpPr>
        <p:spPr>
          <a:xfrm>
            <a:off x="9532277" y="4352200"/>
            <a:ext cx="1877403" cy="461665"/>
          </a:xfrm>
          <a:prstGeom prst="rect">
            <a:avLst/>
          </a:prstGeom>
          <a:noFill/>
        </p:spPr>
        <p:txBody>
          <a:bodyPr wrap="square" rtlCol="0">
            <a:spAutoFit/>
          </a:bodyPr>
          <a:lstStyle/>
          <a:p>
            <a:pPr fontAlgn="auto">
              <a:spcBef>
                <a:spcPts val="0"/>
              </a:spcBef>
              <a:spcAft>
                <a:spcPts val="0"/>
              </a:spcAft>
            </a:pPr>
            <a:r>
              <a:rPr lang="en-US" altLang="zh-CN" sz="1200">
                <a:solidFill>
                  <a:schemeClr val="tx1">
                    <a:lumMod val="65000"/>
                    <a:lumOff val="35000"/>
                  </a:schemeClr>
                </a:solidFill>
              </a:rPr>
              <a:t>1.2.</a:t>
            </a:r>
            <a:r>
              <a:rPr lang="zh-CN" altLang="en-US" sz="1200">
                <a:solidFill>
                  <a:schemeClr val="tx1">
                    <a:lumMod val="65000"/>
                    <a:lumOff val="35000"/>
                  </a:schemeClr>
                </a:solidFill>
              </a:rPr>
              <a:t>执行业务</a:t>
            </a:r>
            <a:r>
              <a:rPr lang="en-US" altLang="zh-CN" sz="1200">
                <a:solidFill>
                  <a:schemeClr val="tx1">
                    <a:lumMod val="65000"/>
                    <a:lumOff val="35000"/>
                  </a:schemeClr>
                </a:solidFill>
              </a:rPr>
              <a:t>sql</a:t>
            </a:r>
          </a:p>
          <a:p>
            <a:pPr fontAlgn="auto">
              <a:spcBef>
                <a:spcPts val="0"/>
              </a:spcBef>
              <a:spcAft>
                <a:spcPts val="0"/>
              </a:spcAft>
            </a:pPr>
            <a:r>
              <a:rPr lang="en-US" altLang="zh-CN" sz="1200">
                <a:solidFill>
                  <a:schemeClr val="tx1">
                    <a:lumMod val="65000"/>
                    <a:lumOff val="35000"/>
                  </a:schemeClr>
                </a:solidFill>
                <a:latin typeface="+mn-lt"/>
                <a:ea typeface="+mn-ea"/>
              </a:rPr>
              <a:t>    set money = </a:t>
            </a:r>
            <a:r>
              <a:rPr lang="en-US" altLang="zh-CN" sz="1200">
                <a:solidFill>
                  <a:srgbClr val="AD2A26"/>
                </a:solidFill>
                <a:latin typeface="+mn-lt"/>
                <a:ea typeface="+mn-ea"/>
              </a:rPr>
              <a:t>80</a:t>
            </a:r>
            <a:endParaRPr lang="zh-CN" altLang="en-US" sz="1200" dirty="0">
              <a:solidFill>
                <a:srgbClr val="AD2A26"/>
              </a:solidFill>
              <a:latin typeface="+mn-lt"/>
              <a:ea typeface="+mn-ea"/>
            </a:endParaRPr>
          </a:p>
        </p:txBody>
      </p:sp>
      <p:sp>
        <p:nvSpPr>
          <p:cNvPr id="75" name="矩形 74">
            <a:extLst>
              <a:ext uri="{FF2B5EF4-FFF2-40B4-BE49-F238E27FC236}">
                <a16:creationId xmlns:a16="http://schemas.microsoft.com/office/drawing/2014/main" id="{D715B2DB-22CD-40B5-8B10-16B4E3F4EC7E}"/>
              </a:ext>
            </a:extLst>
          </p:cNvPr>
          <p:cNvSpPr/>
          <p:nvPr/>
        </p:nvSpPr>
        <p:spPr>
          <a:xfrm>
            <a:off x="9387657" y="4829610"/>
            <a:ext cx="120172" cy="3126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6" name="文本框 75">
            <a:extLst>
              <a:ext uri="{FF2B5EF4-FFF2-40B4-BE49-F238E27FC236}">
                <a16:creationId xmlns:a16="http://schemas.microsoft.com/office/drawing/2014/main" id="{CDF6B03F-581C-422D-AC32-B485FB55D0F8}"/>
              </a:ext>
            </a:extLst>
          </p:cNvPr>
          <p:cNvSpPr txBox="1"/>
          <p:nvPr/>
        </p:nvSpPr>
        <p:spPr>
          <a:xfrm>
            <a:off x="9529822" y="4855178"/>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1.3.</a:t>
            </a:r>
            <a:r>
              <a:rPr lang="zh-CN" altLang="en-US" sz="1200">
                <a:solidFill>
                  <a:schemeClr val="tx1">
                    <a:lumMod val="65000"/>
                    <a:lumOff val="35000"/>
                  </a:schemeClr>
                </a:solidFill>
              </a:rPr>
              <a:t>提交事务，释放</a:t>
            </a:r>
            <a:r>
              <a:rPr lang="en-US" altLang="zh-CN" sz="1200">
                <a:solidFill>
                  <a:schemeClr val="tx1">
                    <a:lumMod val="65000"/>
                    <a:lumOff val="35000"/>
                  </a:schemeClr>
                </a:solidFill>
              </a:rPr>
              <a:t>DB</a:t>
            </a:r>
            <a:r>
              <a:rPr lang="zh-CN" altLang="en-US" sz="1200">
                <a:solidFill>
                  <a:schemeClr val="tx1">
                    <a:lumMod val="65000"/>
                    <a:lumOff val="35000"/>
                  </a:schemeClr>
                </a:solidFill>
              </a:rPr>
              <a:t>锁</a:t>
            </a:r>
            <a:endParaRPr lang="zh-CN" altLang="en-US" sz="1200" dirty="0">
              <a:solidFill>
                <a:schemeClr val="tx1">
                  <a:lumMod val="65000"/>
                  <a:lumOff val="35000"/>
                </a:schemeClr>
              </a:solidFill>
              <a:latin typeface="+mn-lt"/>
              <a:ea typeface="+mn-ea"/>
            </a:endParaRPr>
          </a:p>
        </p:txBody>
      </p:sp>
      <p:sp>
        <p:nvSpPr>
          <p:cNvPr id="79" name="文本框 78">
            <a:extLst>
              <a:ext uri="{FF2B5EF4-FFF2-40B4-BE49-F238E27FC236}">
                <a16:creationId xmlns:a16="http://schemas.microsoft.com/office/drawing/2014/main" id="{30E05693-D6AC-4BA1-9D93-81E78EBE8719}"/>
              </a:ext>
            </a:extLst>
          </p:cNvPr>
          <p:cNvSpPr txBox="1"/>
          <p:nvPr/>
        </p:nvSpPr>
        <p:spPr>
          <a:xfrm>
            <a:off x="6461080" y="1464052"/>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80</a:t>
            </a:r>
            <a:endParaRPr lang="zh-CN" altLang="en-US" sz="1400" dirty="0">
              <a:solidFill>
                <a:schemeClr val="tx1">
                  <a:lumMod val="65000"/>
                  <a:lumOff val="35000"/>
                </a:schemeClr>
              </a:solidFill>
              <a:latin typeface="+mn-lt"/>
              <a:ea typeface="+mn-ea"/>
            </a:endParaRPr>
          </a:p>
        </p:txBody>
      </p:sp>
      <p:sp>
        <p:nvSpPr>
          <p:cNvPr id="81" name="矩形 80">
            <a:extLst>
              <a:ext uri="{FF2B5EF4-FFF2-40B4-BE49-F238E27FC236}">
                <a16:creationId xmlns:a16="http://schemas.microsoft.com/office/drawing/2014/main" id="{FD93EFB9-2137-4666-BA1A-E84D7E653651}"/>
              </a:ext>
            </a:extLst>
          </p:cNvPr>
          <p:cNvSpPr/>
          <p:nvPr/>
        </p:nvSpPr>
        <p:spPr>
          <a:xfrm>
            <a:off x="2703521" y="5533159"/>
            <a:ext cx="2278215" cy="307777"/>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t>{"id": 1, "money": 100}</a:t>
            </a:r>
            <a:endParaRPr lang="zh-CN" altLang="en-US" sz="1200"/>
          </a:p>
        </p:txBody>
      </p:sp>
    </p:spTree>
    <p:extLst>
      <p:ext uri="{BB962C8B-B14F-4D97-AF65-F5344CB8AC3E}">
        <p14:creationId xmlns:p14="http://schemas.microsoft.com/office/powerpoint/2010/main" val="11761272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up)">
                                      <p:cBhvr>
                                        <p:cTn id="16" dur="500"/>
                                        <p:tgtEl>
                                          <p:spTgt spid="34"/>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childTnLst>
                          </p:cTn>
                        </p:par>
                        <p:par>
                          <p:cTn id="20" fill="hold">
                            <p:stCondLst>
                              <p:cond delay="500"/>
                            </p:stCondLst>
                            <p:childTnLst>
                              <p:par>
                                <p:cTn id="21" presetID="14" presetClass="entr" presetSubtype="10" fill="hold" grpId="0" nodeType="after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randombar(horizontal)">
                                      <p:cBhvr>
                                        <p:cTn id="23" dur="500"/>
                                        <p:tgtEl>
                                          <p:spTgt spid="5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up)">
                                      <p:cBhvr>
                                        <p:cTn id="28" dur="500"/>
                                        <p:tgtEl>
                                          <p:spTgt spid="42"/>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up)">
                                      <p:cBhvr>
                                        <p:cTn id="31" dur="5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wipe(up)">
                                      <p:cBhvr>
                                        <p:cTn id="36" dur="500"/>
                                        <p:tgtEl>
                                          <p:spTgt spid="47"/>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wipe(up)">
                                      <p:cBhvr>
                                        <p:cTn id="39" dur="500"/>
                                        <p:tgtEl>
                                          <p:spTgt spid="48"/>
                                        </p:tgtEl>
                                      </p:cBhvr>
                                    </p:animEffect>
                                  </p:childTnLst>
                                </p:cTn>
                              </p:par>
                            </p:childTnLst>
                          </p:cTn>
                        </p:par>
                      </p:childTnLst>
                    </p:cTn>
                  </p:par>
                  <p:par>
                    <p:cTn id="40" fill="hold">
                      <p:stCondLst>
                        <p:cond delay="indefinite"/>
                      </p:stCondLst>
                      <p:childTnLst>
                        <p:par>
                          <p:cTn id="41" fill="hold">
                            <p:stCondLst>
                              <p:cond delay="0"/>
                            </p:stCondLst>
                            <p:childTnLst>
                              <p:par>
                                <p:cTn id="42" presetID="47" presetClass="exit" presetSubtype="0" fill="hold" grpId="0" nodeType="clickEffect">
                                  <p:stCondLst>
                                    <p:cond delay="0"/>
                                  </p:stCondLst>
                                  <p:childTnLst>
                                    <p:animEffect transition="out" filter="fade">
                                      <p:cBhvr>
                                        <p:cTn id="43" dur="750"/>
                                        <p:tgtEl>
                                          <p:spTgt spid="39"/>
                                        </p:tgtEl>
                                      </p:cBhvr>
                                    </p:animEffect>
                                    <p:anim calcmode="lin" valueType="num">
                                      <p:cBhvr>
                                        <p:cTn id="44" dur="750"/>
                                        <p:tgtEl>
                                          <p:spTgt spid="39"/>
                                        </p:tgtEl>
                                        <p:attrNameLst>
                                          <p:attrName>ppt_x</p:attrName>
                                        </p:attrNameLst>
                                      </p:cBhvr>
                                      <p:tavLst>
                                        <p:tav tm="0">
                                          <p:val>
                                            <p:strVal val="ppt_x"/>
                                          </p:val>
                                        </p:tav>
                                        <p:tav tm="100000">
                                          <p:val>
                                            <p:strVal val="ppt_x"/>
                                          </p:val>
                                        </p:tav>
                                      </p:tavLst>
                                    </p:anim>
                                    <p:anim calcmode="lin" valueType="num">
                                      <p:cBhvr>
                                        <p:cTn id="45" dur="750"/>
                                        <p:tgtEl>
                                          <p:spTgt spid="39"/>
                                        </p:tgtEl>
                                        <p:attrNameLst>
                                          <p:attrName>ppt_y</p:attrName>
                                        </p:attrNameLst>
                                      </p:cBhvr>
                                      <p:tavLst>
                                        <p:tav tm="0">
                                          <p:val>
                                            <p:strVal val="ppt_y"/>
                                          </p:val>
                                        </p:tav>
                                        <p:tav tm="100000">
                                          <p:val>
                                            <p:strVal val="ppt_y-.1"/>
                                          </p:val>
                                        </p:tav>
                                      </p:tavLst>
                                    </p:anim>
                                    <p:set>
                                      <p:cBhvr>
                                        <p:cTn id="46" dur="1" fill="hold">
                                          <p:stCondLst>
                                            <p:cond delay="749"/>
                                          </p:stCondLst>
                                        </p:cTn>
                                        <p:tgtEl>
                                          <p:spTgt spid="39"/>
                                        </p:tgtEl>
                                        <p:attrNameLst>
                                          <p:attrName>style.visibility</p:attrName>
                                        </p:attrNameLst>
                                      </p:cBhvr>
                                      <p:to>
                                        <p:strVal val="hidden"/>
                                      </p:to>
                                    </p:set>
                                  </p:childTnLst>
                                </p:cTn>
                              </p:par>
                              <p:par>
                                <p:cTn id="47" presetID="42" presetClass="entr" presetSubtype="0" fill="hold" grpId="0" nodeType="with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fade">
                                      <p:cBhvr>
                                        <p:cTn id="49" dur="750"/>
                                        <p:tgtEl>
                                          <p:spTgt spid="62"/>
                                        </p:tgtEl>
                                      </p:cBhvr>
                                    </p:animEffect>
                                    <p:anim calcmode="lin" valueType="num">
                                      <p:cBhvr>
                                        <p:cTn id="50" dur="750" fill="hold"/>
                                        <p:tgtEl>
                                          <p:spTgt spid="62"/>
                                        </p:tgtEl>
                                        <p:attrNameLst>
                                          <p:attrName>ppt_x</p:attrName>
                                        </p:attrNameLst>
                                      </p:cBhvr>
                                      <p:tavLst>
                                        <p:tav tm="0">
                                          <p:val>
                                            <p:strVal val="#ppt_x"/>
                                          </p:val>
                                        </p:tav>
                                        <p:tav tm="100000">
                                          <p:val>
                                            <p:strVal val="#ppt_x"/>
                                          </p:val>
                                        </p:tav>
                                      </p:tavLst>
                                    </p:anim>
                                    <p:anim calcmode="lin" valueType="num">
                                      <p:cBhvr>
                                        <p:cTn id="51" dur="75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wipe(up)">
                                      <p:cBhvr>
                                        <p:cTn id="56" dur="500"/>
                                        <p:tgtEl>
                                          <p:spTgt spid="49"/>
                                        </p:tgtEl>
                                      </p:cBhvr>
                                    </p:animEffect>
                                  </p:childTnLst>
                                </p:cTn>
                              </p:par>
                            </p:childTnLst>
                          </p:cTn>
                        </p:par>
                        <p:par>
                          <p:cTn id="57" fill="hold">
                            <p:stCondLst>
                              <p:cond delay="500"/>
                            </p:stCondLst>
                            <p:childTnLst>
                              <p:par>
                                <p:cTn id="58" presetID="22" presetClass="entr" presetSubtype="1" fill="hold" nodeType="after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wipe(up)">
                                      <p:cBhvr>
                                        <p:cTn id="60" dur="500"/>
                                        <p:tgtEl>
                                          <p:spTgt spid="5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69"/>
                                        </p:tgtEl>
                                        <p:attrNameLst>
                                          <p:attrName>style.visibility</p:attrName>
                                        </p:attrNameLst>
                                      </p:cBhvr>
                                      <p:to>
                                        <p:strVal val="visible"/>
                                      </p:to>
                                    </p:set>
                                    <p:animEffect transition="in" filter="wipe(up)">
                                      <p:cBhvr>
                                        <p:cTn id="65" dur="500"/>
                                        <p:tgtEl>
                                          <p:spTgt spid="69"/>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72"/>
                                        </p:tgtEl>
                                        <p:attrNameLst>
                                          <p:attrName>style.visibility</p:attrName>
                                        </p:attrNameLst>
                                      </p:cBhvr>
                                      <p:to>
                                        <p:strVal val="visible"/>
                                      </p:to>
                                    </p:set>
                                    <p:animEffect transition="in" filter="randombar(horizontal)">
                                      <p:cBhvr>
                                        <p:cTn id="68" dur="500"/>
                                        <p:tgtEl>
                                          <p:spTgt spid="72"/>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randombar(horizontal)">
                                      <p:cBhvr>
                                        <p:cTn id="71" dur="500"/>
                                        <p:tgtEl>
                                          <p:spTgt spid="6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wipe(up)">
                                      <p:cBhvr>
                                        <p:cTn id="76" dur="500"/>
                                        <p:tgtEl>
                                          <p:spTgt spid="73"/>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wipe(up)">
                                      <p:cBhvr>
                                        <p:cTn id="79" dur="500"/>
                                        <p:tgtEl>
                                          <p:spTgt spid="74"/>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75"/>
                                        </p:tgtEl>
                                        <p:attrNameLst>
                                          <p:attrName>style.visibility</p:attrName>
                                        </p:attrNameLst>
                                      </p:cBhvr>
                                      <p:to>
                                        <p:strVal val="visible"/>
                                      </p:to>
                                    </p:set>
                                    <p:animEffect transition="in" filter="wipe(up)">
                                      <p:cBhvr>
                                        <p:cTn id="84" dur="500"/>
                                        <p:tgtEl>
                                          <p:spTgt spid="75"/>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76"/>
                                        </p:tgtEl>
                                        <p:attrNameLst>
                                          <p:attrName>style.visibility</p:attrName>
                                        </p:attrNameLst>
                                      </p:cBhvr>
                                      <p:to>
                                        <p:strVal val="visible"/>
                                      </p:to>
                                    </p:set>
                                    <p:animEffect transition="in" filter="wipe(up)">
                                      <p:cBhvr>
                                        <p:cTn id="87" dur="500"/>
                                        <p:tgtEl>
                                          <p:spTgt spid="76"/>
                                        </p:tgtEl>
                                      </p:cBhvr>
                                    </p:animEffect>
                                  </p:childTnLst>
                                </p:cTn>
                              </p:par>
                            </p:childTnLst>
                          </p:cTn>
                        </p:par>
                      </p:childTnLst>
                    </p:cTn>
                  </p:par>
                  <p:par>
                    <p:cTn id="88" fill="hold">
                      <p:stCondLst>
                        <p:cond delay="indefinite"/>
                      </p:stCondLst>
                      <p:childTnLst>
                        <p:par>
                          <p:cTn id="89" fill="hold">
                            <p:stCondLst>
                              <p:cond delay="0"/>
                            </p:stCondLst>
                            <p:childTnLst>
                              <p:par>
                                <p:cTn id="90" presetID="47" presetClass="exit" presetSubtype="0" fill="hold" grpId="1" nodeType="clickEffect">
                                  <p:stCondLst>
                                    <p:cond delay="0"/>
                                  </p:stCondLst>
                                  <p:childTnLst>
                                    <p:animEffect transition="out" filter="fade">
                                      <p:cBhvr>
                                        <p:cTn id="91" dur="750"/>
                                        <p:tgtEl>
                                          <p:spTgt spid="62"/>
                                        </p:tgtEl>
                                      </p:cBhvr>
                                    </p:animEffect>
                                    <p:anim calcmode="lin" valueType="num">
                                      <p:cBhvr>
                                        <p:cTn id="92" dur="750"/>
                                        <p:tgtEl>
                                          <p:spTgt spid="62"/>
                                        </p:tgtEl>
                                        <p:attrNameLst>
                                          <p:attrName>ppt_x</p:attrName>
                                        </p:attrNameLst>
                                      </p:cBhvr>
                                      <p:tavLst>
                                        <p:tav tm="0">
                                          <p:val>
                                            <p:strVal val="ppt_x"/>
                                          </p:val>
                                        </p:tav>
                                        <p:tav tm="100000">
                                          <p:val>
                                            <p:strVal val="ppt_x"/>
                                          </p:val>
                                        </p:tav>
                                      </p:tavLst>
                                    </p:anim>
                                    <p:anim calcmode="lin" valueType="num">
                                      <p:cBhvr>
                                        <p:cTn id="93" dur="750"/>
                                        <p:tgtEl>
                                          <p:spTgt spid="62"/>
                                        </p:tgtEl>
                                        <p:attrNameLst>
                                          <p:attrName>ppt_y</p:attrName>
                                        </p:attrNameLst>
                                      </p:cBhvr>
                                      <p:tavLst>
                                        <p:tav tm="0">
                                          <p:val>
                                            <p:strVal val="ppt_y"/>
                                          </p:val>
                                        </p:tav>
                                        <p:tav tm="100000">
                                          <p:val>
                                            <p:strVal val="ppt_y-.1"/>
                                          </p:val>
                                        </p:tav>
                                      </p:tavLst>
                                    </p:anim>
                                    <p:set>
                                      <p:cBhvr>
                                        <p:cTn id="94" dur="1" fill="hold">
                                          <p:stCondLst>
                                            <p:cond delay="749"/>
                                          </p:stCondLst>
                                        </p:cTn>
                                        <p:tgtEl>
                                          <p:spTgt spid="62"/>
                                        </p:tgtEl>
                                        <p:attrNameLst>
                                          <p:attrName>style.visibility</p:attrName>
                                        </p:attrNameLst>
                                      </p:cBhvr>
                                      <p:to>
                                        <p:strVal val="hidden"/>
                                      </p:to>
                                    </p:set>
                                  </p:childTnLst>
                                </p:cTn>
                              </p:par>
                              <p:par>
                                <p:cTn id="95" presetID="42" presetClass="entr" presetSubtype="0" fill="hold" grpId="0" nodeType="withEffect">
                                  <p:stCondLst>
                                    <p:cond delay="0"/>
                                  </p:stCondLst>
                                  <p:childTnLst>
                                    <p:set>
                                      <p:cBhvr>
                                        <p:cTn id="96" dur="1" fill="hold">
                                          <p:stCondLst>
                                            <p:cond delay="0"/>
                                          </p:stCondLst>
                                        </p:cTn>
                                        <p:tgtEl>
                                          <p:spTgt spid="79"/>
                                        </p:tgtEl>
                                        <p:attrNameLst>
                                          <p:attrName>style.visibility</p:attrName>
                                        </p:attrNameLst>
                                      </p:cBhvr>
                                      <p:to>
                                        <p:strVal val="visible"/>
                                      </p:to>
                                    </p:set>
                                    <p:animEffect transition="in" filter="fade">
                                      <p:cBhvr>
                                        <p:cTn id="97" dur="750"/>
                                        <p:tgtEl>
                                          <p:spTgt spid="79"/>
                                        </p:tgtEl>
                                      </p:cBhvr>
                                    </p:animEffect>
                                    <p:anim calcmode="lin" valueType="num">
                                      <p:cBhvr>
                                        <p:cTn id="98" dur="750" fill="hold"/>
                                        <p:tgtEl>
                                          <p:spTgt spid="79"/>
                                        </p:tgtEl>
                                        <p:attrNameLst>
                                          <p:attrName>ppt_x</p:attrName>
                                        </p:attrNameLst>
                                      </p:cBhvr>
                                      <p:tavLst>
                                        <p:tav tm="0">
                                          <p:val>
                                            <p:strVal val="#ppt_x"/>
                                          </p:val>
                                        </p:tav>
                                        <p:tav tm="100000">
                                          <p:val>
                                            <p:strVal val="#ppt_x"/>
                                          </p:val>
                                        </p:tav>
                                      </p:tavLst>
                                    </p:anim>
                                    <p:anim calcmode="lin" valueType="num">
                                      <p:cBhvr>
                                        <p:cTn id="99" dur="75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66"/>
                                        </p:tgtEl>
                                        <p:attrNameLst>
                                          <p:attrName>style.visibility</p:attrName>
                                        </p:attrNameLst>
                                      </p:cBhvr>
                                      <p:to>
                                        <p:strVal val="visible"/>
                                      </p:to>
                                    </p:set>
                                    <p:animEffect transition="in" filter="wipe(up)">
                                      <p:cBhvr>
                                        <p:cTn id="104" dur="500"/>
                                        <p:tgtEl>
                                          <p:spTgt spid="66"/>
                                        </p:tgtEl>
                                      </p:cBhvr>
                                    </p:animEffect>
                                  </p:childTnLst>
                                </p:cTn>
                              </p:par>
                              <p:par>
                                <p:cTn id="105" presetID="22" presetClass="entr" presetSubtype="1" fill="hold" grpId="0" nodeType="withEffect">
                                  <p:stCondLst>
                                    <p:cond delay="0"/>
                                  </p:stCondLst>
                                  <p:childTnLst>
                                    <p:set>
                                      <p:cBhvr>
                                        <p:cTn id="106" dur="1" fill="hold">
                                          <p:stCondLst>
                                            <p:cond delay="0"/>
                                          </p:stCondLst>
                                        </p:cTn>
                                        <p:tgtEl>
                                          <p:spTgt spid="67"/>
                                        </p:tgtEl>
                                        <p:attrNameLst>
                                          <p:attrName>style.visibility</p:attrName>
                                        </p:attrNameLst>
                                      </p:cBhvr>
                                      <p:to>
                                        <p:strVal val="visible"/>
                                      </p:to>
                                    </p:set>
                                    <p:animEffect transition="in" filter="wipe(up)">
                                      <p:cBhvr>
                                        <p:cTn id="107" dur="500"/>
                                        <p:tgtEl>
                                          <p:spTgt spid="67"/>
                                        </p:tgtEl>
                                      </p:cBhvr>
                                    </p:animEffect>
                                  </p:childTnLst>
                                </p:cTn>
                              </p:par>
                            </p:childTnLst>
                          </p:cTn>
                        </p:par>
                      </p:childTnLst>
                    </p:cTn>
                  </p:par>
                  <p:par>
                    <p:cTn id="108" fill="hold">
                      <p:stCondLst>
                        <p:cond delay="indefinite"/>
                      </p:stCondLst>
                      <p:childTnLst>
                        <p:par>
                          <p:cTn id="109" fill="hold">
                            <p:stCondLst>
                              <p:cond delay="0"/>
                            </p:stCondLst>
                            <p:childTnLst>
                              <p:par>
                                <p:cTn id="110" presetID="14" presetClass="entr" presetSubtype="10" fill="hold" grpId="0" nodeType="clickEffect">
                                  <p:stCondLst>
                                    <p:cond delay="0"/>
                                  </p:stCondLst>
                                  <p:childTnLst>
                                    <p:set>
                                      <p:cBhvr>
                                        <p:cTn id="111" dur="1" fill="hold">
                                          <p:stCondLst>
                                            <p:cond delay="0"/>
                                          </p:stCondLst>
                                        </p:cTn>
                                        <p:tgtEl>
                                          <p:spTgt spid="81"/>
                                        </p:tgtEl>
                                        <p:attrNameLst>
                                          <p:attrName>style.visibility</p:attrName>
                                        </p:attrNameLst>
                                      </p:cBhvr>
                                      <p:to>
                                        <p:strVal val="visible"/>
                                      </p:to>
                                    </p:set>
                                    <p:animEffect transition="in" filter="randombar(horizontal)">
                                      <p:cBhvr>
                                        <p:cTn id="112" dur="500"/>
                                        <p:tgtEl>
                                          <p:spTgt spid="81"/>
                                        </p:tgtEl>
                                      </p:cBhvr>
                                    </p:animEffect>
                                  </p:childTnLst>
                                </p:cTn>
                              </p:par>
                            </p:childTnLst>
                          </p:cTn>
                        </p:par>
                      </p:childTnLst>
                    </p:cTn>
                  </p:par>
                  <p:par>
                    <p:cTn id="113" fill="hold">
                      <p:stCondLst>
                        <p:cond delay="indefinite"/>
                      </p:stCondLst>
                      <p:childTnLst>
                        <p:par>
                          <p:cTn id="114" fill="hold">
                            <p:stCondLst>
                              <p:cond delay="0"/>
                            </p:stCondLst>
                            <p:childTnLst>
                              <p:par>
                                <p:cTn id="115" presetID="47" presetClass="exit" presetSubtype="0" fill="hold" grpId="1" nodeType="clickEffect">
                                  <p:stCondLst>
                                    <p:cond delay="0"/>
                                  </p:stCondLst>
                                  <p:childTnLst>
                                    <p:animEffect transition="out" filter="fade">
                                      <p:cBhvr>
                                        <p:cTn id="116" dur="750"/>
                                        <p:tgtEl>
                                          <p:spTgt spid="79"/>
                                        </p:tgtEl>
                                      </p:cBhvr>
                                    </p:animEffect>
                                    <p:anim calcmode="lin" valueType="num">
                                      <p:cBhvr>
                                        <p:cTn id="117" dur="750"/>
                                        <p:tgtEl>
                                          <p:spTgt spid="79"/>
                                        </p:tgtEl>
                                        <p:attrNameLst>
                                          <p:attrName>ppt_x</p:attrName>
                                        </p:attrNameLst>
                                      </p:cBhvr>
                                      <p:tavLst>
                                        <p:tav tm="0">
                                          <p:val>
                                            <p:strVal val="ppt_x"/>
                                          </p:val>
                                        </p:tav>
                                        <p:tav tm="100000">
                                          <p:val>
                                            <p:strVal val="ppt_x"/>
                                          </p:val>
                                        </p:tav>
                                      </p:tavLst>
                                    </p:anim>
                                    <p:anim calcmode="lin" valueType="num">
                                      <p:cBhvr>
                                        <p:cTn id="118" dur="750"/>
                                        <p:tgtEl>
                                          <p:spTgt spid="79"/>
                                        </p:tgtEl>
                                        <p:attrNameLst>
                                          <p:attrName>ppt_y</p:attrName>
                                        </p:attrNameLst>
                                      </p:cBhvr>
                                      <p:tavLst>
                                        <p:tav tm="0">
                                          <p:val>
                                            <p:strVal val="ppt_y"/>
                                          </p:val>
                                        </p:tav>
                                        <p:tav tm="100000">
                                          <p:val>
                                            <p:strVal val="ppt_y-.1"/>
                                          </p:val>
                                        </p:tav>
                                      </p:tavLst>
                                    </p:anim>
                                    <p:set>
                                      <p:cBhvr>
                                        <p:cTn id="119" dur="1" fill="hold">
                                          <p:stCondLst>
                                            <p:cond delay="749"/>
                                          </p:stCondLst>
                                        </p:cTn>
                                        <p:tgtEl>
                                          <p:spTgt spid="79"/>
                                        </p:tgtEl>
                                        <p:attrNameLst>
                                          <p:attrName>style.visibility</p:attrName>
                                        </p:attrNameLst>
                                      </p:cBhvr>
                                      <p:to>
                                        <p:strVal val="hidden"/>
                                      </p:to>
                                    </p:set>
                                  </p:childTnLst>
                                </p:cTn>
                              </p:par>
                              <p:par>
                                <p:cTn id="120" presetID="42" presetClass="entr" presetSubtype="0" fill="hold" grpId="1" nodeType="withEffect">
                                  <p:stCondLst>
                                    <p:cond delay="0"/>
                                  </p:stCondLst>
                                  <p:childTnLst>
                                    <p:set>
                                      <p:cBhvr>
                                        <p:cTn id="121" dur="1" fill="hold">
                                          <p:stCondLst>
                                            <p:cond delay="0"/>
                                          </p:stCondLst>
                                        </p:cTn>
                                        <p:tgtEl>
                                          <p:spTgt spid="39"/>
                                        </p:tgtEl>
                                        <p:attrNameLst>
                                          <p:attrName>style.visibility</p:attrName>
                                        </p:attrNameLst>
                                      </p:cBhvr>
                                      <p:to>
                                        <p:strVal val="visible"/>
                                      </p:to>
                                    </p:set>
                                    <p:animEffect transition="in" filter="fade">
                                      <p:cBhvr>
                                        <p:cTn id="122" dur="750"/>
                                        <p:tgtEl>
                                          <p:spTgt spid="39"/>
                                        </p:tgtEl>
                                      </p:cBhvr>
                                    </p:animEffect>
                                    <p:anim calcmode="lin" valueType="num">
                                      <p:cBhvr>
                                        <p:cTn id="123" dur="750" fill="hold"/>
                                        <p:tgtEl>
                                          <p:spTgt spid="39"/>
                                        </p:tgtEl>
                                        <p:attrNameLst>
                                          <p:attrName>ppt_x</p:attrName>
                                        </p:attrNameLst>
                                      </p:cBhvr>
                                      <p:tavLst>
                                        <p:tav tm="0">
                                          <p:val>
                                            <p:strVal val="#ppt_x"/>
                                          </p:val>
                                        </p:tav>
                                        <p:tav tm="100000">
                                          <p:val>
                                            <p:strVal val="#ppt_x"/>
                                          </p:val>
                                        </p:tav>
                                      </p:tavLst>
                                    </p:anim>
                                    <p:anim calcmode="lin" valueType="num">
                                      <p:cBhvr>
                                        <p:cTn id="124" dur="75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39" grpId="0"/>
      <p:bldP spid="39" grpId="1"/>
      <p:bldP spid="62" grpId="0"/>
      <p:bldP spid="62" grpId="1"/>
      <p:bldP spid="3" grpId="0" animBg="1"/>
      <p:bldP spid="34" grpId="0" animBg="1"/>
      <p:bldP spid="10" grpId="0"/>
      <p:bldP spid="42" grpId="0" animBg="1"/>
      <p:bldP spid="43" grpId="0"/>
      <p:bldP spid="47" grpId="0" animBg="1"/>
      <p:bldP spid="48" grpId="0"/>
      <p:bldP spid="49" grpId="0" animBg="1"/>
      <p:bldP spid="66" grpId="0" animBg="1"/>
      <p:bldP spid="67" grpId="0"/>
      <p:bldP spid="68" grpId="0" animBg="1"/>
      <p:bldP spid="69" grpId="0" animBg="1"/>
      <p:bldP spid="72" grpId="0"/>
      <p:bldP spid="73" grpId="0" animBg="1"/>
      <p:bldP spid="74" grpId="0"/>
      <p:bldP spid="75" grpId="0" animBg="1"/>
      <p:bldP spid="76" grpId="0"/>
      <p:bldP spid="79" grpId="0"/>
      <p:bldP spid="79" grpId="1"/>
      <p:bldP spid="8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AT</a:t>
            </a:r>
            <a:r>
              <a:rPr lang="zh-CN" altLang="en-US"/>
              <a:t>模式的写隔离</a:t>
            </a:r>
          </a:p>
        </p:txBody>
      </p:sp>
      <p:graphicFrame>
        <p:nvGraphicFramePr>
          <p:cNvPr id="32" name="表格 32">
            <a:extLst>
              <a:ext uri="{FF2B5EF4-FFF2-40B4-BE49-F238E27FC236}">
                <a16:creationId xmlns:a16="http://schemas.microsoft.com/office/drawing/2014/main" id="{8D1946EC-DE20-48B1-90DB-2CC740202D91}"/>
              </a:ext>
            </a:extLst>
          </p:cNvPr>
          <p:cNvGraphicFramePr>
            <a:graphicFrameLocks noGrp="1"/>
          </p:cNvGraphicFramePr>
          <p:nvPr/>
        </p:nvGraphicFramePr>
        <p:xfrm>
          <a:off x="5518494" y="1172051"/>
          <a:ext cx="1569560" cy="609600"/>
        </p:xfrm>
        <a:graphic>
          <a:graphicData uri="http://schemas.openxmlformats.org/drawingml/2006/table">
            <a:tbl>
              <a:tblPr firstRow="1" bandRow="1">
                <a:tableStyleId>{5C22544A-7EE6-4342-B048-85BDC9FD1C3A}</a:tableStyleId>
              </a:tblPr>
              <a:tblGrid>
                <a:gridCol w="784780">
                  <a:extLst>
                    <a:ext uri="{9D8B030D-6E8A-4147-A177-3AD203B41FA5}">
                      <a16:colId xmlns:a16="http://schemas.microsoft.com/office/drawing/2014/main" val="2368508967"/>
                    </a:ext>
                  </a:extLst>
                </a:gridCol>
                <a:gridCol w="784780">
                  <a:extLst>
                    <a:ext uri="{9D8B030D-6E8A-4147-A177-3AD203B41FA5}">
                      <a16:colId xmlns:a16="http://schemas.microsoft.com/office/drawing/2014/main" val="480234340"/>
                    </a:ext>
                  </a:extLst>
                </a:gridCol>
              </a:tblGrid>
              <a:tr h="276569">
                <a:tc>
                  <a:txBody>
                    <a:bodyPr/>
                    <a:lstStyle/>
                    <a:p>
                      <a:pPr algn="ctr"/>
                      <a:r>
                        <a:rPr lang="en-US" altLang="zh-CN" sz="1400"/>
                        <a:t>id</a:t>
                      </a:r>
                      <a:endParaRPr lang="zh-CN" altLang="en-US" sz="1400"/>
                    </a:p>
                  </a:txBody>
                  <a:tcPr anchor="ctr">
                    <a:solidFill>
                      <a:srgbClr val="AD2A26"/>
                    </a:solidFill>
                  </a:tcPr>
                </a:tc>
                <a:tc>
                  <a:txBody>
                    <a:bodyPr/>
                    <a:lstStyle/>
                    <a:p>
                      <a:pPr algn="ctr"/>
                      <a:r>
                        <a:rPr lang="en-US" altLang="zh-CN" sz="1400"/>
                        <a:t>money</a:t>
                      </a:r>
                      <a:endParaRPr lang="zh-CN" altLang="en-US" sz="1400"/>
                    </a:p>
                  </a:txBody>
                  <a:tcPr anchor="ctr">
                    <a:solidFill>
                      <a:srgbClr val="AD2A26"/>
                    </a:solidFill>
                  </a:tcPr>
                </a:tc>
                <a:extLst>
                  <a:ext uri="{0D108BD9-81ED-4DB2-BD59-A6C34878D82A}">
                    <a16:rowId xmlns:a16="http://schemas.microsoft.com/office/drawing/2014/main" val="2966494296"/>
                  </a:ext>
                </a:extLst>
              </a:tr>
              <a:tr h="240621">
                <a:tc>
                  <a:txBody>
                    <a:bodyPr/>
                    <a:lstStyle/>
                    <a:p>
                      <a:pPr algn="ctr"/>
                      <a:r>
                        <a:rPr lang="en-US" altLang="zh-CN" sz="1400"/>
                        <a:t>1</a:t>
                      </a:r>
                      <a:endParaRPr lang="zh-CN" altLang="en-US" sz="1400"/>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1302812518"/>
                  </a:ext>
                </a:extLst>
              </a:tr>
            </a:tbl>
          </a:graphicData>
        </a:graphic>
      </p:graphicFrame>
      <p:sp>
        <p:nvSpPr>
          <p:cNvPr id="59" name="矩形 58">
            <a:extLst>
              <a:ext uri="{FF2B5EF4-FFF2-40B4-BE49-F238E27FC236}">
                <a16:creationId xmlns:a16="http://schemas.microsoft.com/office/drawing/2014/main" id="{7D6BBEF8-ACE3-4B64-A952-9A2D05080B1F}"/>
              </a:ext>
            </a:extLst>
          </p:cNvPr>
          <p:cNvSpPr/>
          <p:nvPr/>
        </p:nvSpPr>
        <p:spPr>
          <a:xfrm>
            <a:off x="4023495" y="2248296"/>
            <a:ext cx="2278215" cy="307777"/>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t>{"id": 1, "money": 100}</a:t>
            </a:r>
            <a:endParaRPr lang="zh-CN" altLang="en-US" sz="1200"/>
          </a:p>
        </p:txBody>
      </p:sp>
      <p:sp>
        <p:nvSpPr>
          <p:cNvPr id="39" name="文本框 38">
            <a:extLst>
              <a:ext uri="{FF2B5EF4-FFF2-40B4-BE49-F238E27FC236}">
                <a16:creationId xmlns:a16="http://schemas.microsoft.com/office/drawing/2014/main" id="{70B01F31-3024-41FE-A6A0-86A864897021}"/>
              </a:ext>
            </a:extLst>
          </p:cNvPr>
          <p:cNvSpPr txBox="1"/>
          <p:nvPr/>
        </p:nvSpPr>
        <p:spPr>
          <a:xfrm>
            <a:off x="6407379" y="1460635"/>
            <a:ext cx="506870"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100</a:t>
            </a:r>
            <a:endParaRPr lang="zh-CN" altLang="en-US" sz="1400" dirty="0">
              <a:solidFill>
                <a:schemeClr val="tx1">
                  <a:lumMod val="65000"/>
                  <a:lumOff val="35000"/>
                </a:schemeClr>
              </a:solidFill>
              <a:latin typeface="+mn-lt"/>
              <a:ea typeface="+mn-ea"/>
            </a:endParaRPr>
          </a:p>
        </p:txBody>
      </p:sp>
      <p:sp>
        <p:nvSpPr>
          <p:cNvPr id="62" name="文本框 61">
            <a:extLst>
              <a:ext uri="{FF2B5EF4-FFF2-40B4-BE49-F238E27FC236}">
                <a16:creationId xmlns:a16="http://schemas.microsoft.com/office/drawing/2014/main" id="{7940C10A-74B6-4A2E-816C-D2E2D9C105AD}"/>
              </a:ext>
            </a:extLst>
          </p:cNvPr>
          <p:cNvSpPr txBox="1"/>
          <p:nvPr/>
        </p:nvSpPr>
        <p:spPr>
          <a:xfrm>
            <a:off x="6461080" y="1467254"/>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90</a:t>
            </a:r>
            <a:endParaRPr lang="zh-CN" altLang="en-US" sz="1400" dirty="0">
              <a:solidFill>
                <a:schemeClr val="tx1">
                  <a:lumMod val="65000"/>
                  <a:lumOff val="35000"/>
                </a:schemeClr>
              </a:solidFill>
              <a:latin typeface="+mn-lt"/>
              <a:ea typeface="+mn-ea"/>
            </a:endParaRPr>
          </a:p>
        </p:txBody>
      </p:sp>
      <p:sp>
        <p:nvSpPr>
          <p:cNvPr id="3" name="矩形 2">
            <a:extLst>
              <a:ext uri="{FF2B5EF4-FFF2-40B4-BE49-F238E27FC236}">
                <a16:creationId xmlns:a16="http://schemas.microsoft.com/office/drawing/2014/main" id="{BF48C924-0B81-424B-BB1F-216520EA5B13}"/>
              </a:ext>
            </a:extLst>
          </p:cNvPr>
          <p:cNvSpPr/>
          <p:nvPr/>
        </p:nvSpPr>
        <p:spPr>
          <a:xfrm>
            <a:off x="1596674" y="1663290"/>
            <a:ext cx="927463" cy="287343"/>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事务</a:t>
            </a:r>
            <a:r>
              <a:rPr lang="en-US" altLang="zh-CN" sz="1400"/>
              <a:t>1</a:t>
            </a:r>
            <a:endParaRPr lang="zh-CN" altLang="en-US" sz="1400"/>
          </a:p>
        </p:txBody>
      </p:sp>
      <p:cxnSp>
        <p:nvCxnSpPr>
          <p:cNvPr id="5" name="直接连接符 4">
            <a:extLst>
              <a:ext uri="{FF2B5EF4-FFF2-40B4-BE49-F238E27FC236}">
                <a16:creationId xmlns:a16="http://schemas.microsoft.com/office/drawing/2014/main" id="{28B9C078-F1C7-45AD-9A4C-A15ADC30EBCB}"/>
              </a:ext>
            </a:extLst>
          </p:cNvPr>
          <p:cNvCxnSpPr>
            <a:cxnSpLocks/>
            <a:stCxn id="3" idx="2"/>
          </p:cNvCxnSpPr>
          <p:nvPr/>
        </p:nvCxnSpPr>
        <p:spPr>
          <a:xfrm flipH="1">
            <a:off x="2046622" y="1950633"/>
            <a:ext cx="13784" cy="46852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6DB6C45B-4C6B-42D0-BE21-FABBBCE1AE0D}"/>
              </a:ext>
            </a:extLst>
          </p:cNvPr>
          <p:cNvSpPr/>
          <p:nvPr/>
        </p:nvSpPr>
        <p:spPr>
          <a:xfrm>
            <a:off x="1993331" y="2120609"/>
            <a:ext cx="136073" cy="32700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 name="文本框 6">
            <a:extLst>
              <a:ext uri="{FF2B5EF4-FFF2-40B4-BE49-F238E27FC236}">
                <a16:creationId xmlns:a16="http://schemas.microsoft.com/office/drawing/2014/main" id="{D54690F7-34DD-4BF9-B2C9-DEB053576FF2}"/>
              </a:ext>
            </a:extLst>
          </p:cNvPr>
          <p:cNvSpPr txBox="1"/>
          <p:nvPr/>
        </p:nvSpPr>
        <p:spPr>
          <a:xfrm>
            <a:off x="3842629" y="1862315"/>
            <a:ext cx="4432624" cy="261610"/>
          </a:xfrm>
          <a:prstGeom prst="rect">
            <a:avLst/>
          </a:prstGeom>
          <a:noFill/>
        </p:spPr>
        <p:txBody>
          <a:bodyPr wrap="none" rtlCol="0">
            <a:spAutoFit/>
          </a:bodyPr>
          <a:lstStyle/>
          <a:p>
            <a:r>
              <a:rPr lang="en-US" altLang="zh-CN" sz="1100"/>
              <a:t>update account set money = money - 10 where id = 1</a:t>
            </a:r>
            <a:endParaRPr lang="zh-CN" altLang="en-US" sz="1100"/>
          </a:p>
        </p:txBody>
      </p:sp>
      <p:sp>
        <p:nvSpPr>
          <p:cNvPr id="10" name="文本框 9">
            <a:extLst>
              <a:ext uri="{FF2B5EF4-FFF2-40B4-BE49-F238E27FC236}">
                <a16:creationId xmlns:a16="http://schemas.microsoft.com/office/drawing/2014/main" id="{54B90ACC-FFF6-4FAB-98D7-8B742C4F5775}"/>
              </a:ext>
            </a:extLst>
          </p:cNvPr>
          <p:cNvSpPr txBox="1"/>
          <p:nvPr/>
        </p:nvSpPr>
        <p:spPr>
          <a:xfrm>
            <a:off x="2138048" y="2141830"/>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1.1.</a:t>
            </a:r>
            <a:r>
              <a:rPr lang="zh-CN" altLang="en-US" sz="1200">
                <a:solidFill>
                  <a:schemeClr val="tx1">
                    <a:lumMod val="65000"/>
                    <a:lumOff val="35000"/>
                  </a:schemeClr>
                </a:solidFill>
              </a:rPr>
              <a:t>获取</a:t>
            </a:r>
            <a:r>
              <a:rPr lang="en-US" altLang="zh-CN" sz="1200">
                <a:solidFill>
                  <a:schemeClr val="tx1">
                    <a:lumMod val="65000"/>
                    <a:lumOff val="35000"/>
                  </a:schemeClr>
                </a:solidFill>
              </a:rPr>
              <a:t>DB</a:t>
            </a:r>
            <a:r>
              <a:rPr lang="zh-CN" altLang="en-US" sz="1200">
                <a:solidFill>
                  <a:schemeClr val="tx1">
                    <a:lumMod val="65000"/>
                    <a:lumOff val="35000"/>
                  </a:schemeClr>
                </a:solidFill>
              </a:rPr>
              <a:t>锁，保存快照</a:t>
            </a:r>
            <a:endParaRPr lang="zh-CN" altLang="en-US" sz="1200" dirty="0">
              <a:solidFill>
                <a:schemeClr val="tx1">
                  <a:lumMod val="65000"/>
                  <a:lumOff val="35000"/>
                </a:schemeClr>
              </a:solidFill>
              <a:latin typeface="+mn-lt"/>
              <a:ea typeface="+mn-ea"/>
            </a:endParaRPr>
          </a:p>
        </p:txBody>
      </p:sp>
      <p:sp>
        <p:nvSpPr>
          <p:cNvPr id="42" name="矩形 41">
            <a:extLst>
              <a:ext uri="{FF2B5EF4-FFF2-40B4-BE49-F238E27FC236}">
                <a16:creationId xmlns:a16="http://schemas.microsoft.com/office/drawing/2014/main" id="{BFE5BE7C-2098-431F-95B3-B2BCAF5E7713}"/>
              </a:ext>
            </a:extLst>
          </p:cNvPr>
          <p:cNvSpPr/>
          <p:nvPr/>
        </p:nvSpPr>
        <p:spPr>
          <a:xfrm>
            <a:off x="1993332" y="2651755"/>
            <a:ext cx="122851" cy="34508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3" name="文本框 42">
            <a:extLst>
              <a:ext uri="{FF2B5EF4-FFF2-40B4-BE49-F238E27FC236}">
                <a16:creationId xmlns:a16="http://schemas.microsoft.com/office/drawing/2014/main" id="{BAE301AB-9483-4D1D-9318-6AAE5ED6DB7C}"/>
              </a:ext>
            </a:extLst>
          </p:cNvPr>
          <p:cNvSpPr txBox="1"/>
          <p:nvPr/>
        </p:nvSpPr>
        <p:spPr>
          <a:xfrm>
            <a:off x="2138048" y="2723577"/>
            <a:ext cx="2278215" cy="461665"/>
          </a:xfrm>
          <a:prstGeom prst="rect">
            <a:avLst/>
          </a:prstGeom>
          <a:noFill/>
        </p:spPr>
        <p:txBody>
          <a:bodyPr wrap="square" rtlCol="0">
            <a:spAutoFit/>
          </a:bodyPr>
          <a:lstStyle/>
          <a:p>
            <a:pPr fontAlgn="auto">
              <a:spcBef>
                <a:spcPts val="0"/>
              </a:spcBef>
              <a:spcAft>
                <a:spcPts val="0"/>
              </a:spcAft>
            </a:pPr>
            <a:r>
              <a:rPr lang="en-US" altLang="zh-CN" sz="1200">
                <a:solidFill>
                  <a:schemeClr val="tx1">
                    <a:lumMod val="65000"/>
                    <a:lumOff val="35000"/>
                  </a:schemeClr>
                </a:solidFill>
              </a:rPr>
              <a:t>1.2.</a:t>
            </a:r>
            <a:r>
              <a:rPr lang="zh-CN" altLang="en-US" sz="1200">
                <a:solidFill>
                  <a:schemeClr val="tx1">
                    <a:lumMod val="65000"/>
                    <a:lumOff val="35000"/>
                  </a:schemeClr>
                </a:solidFill>
              </a:rPr>
              <a:t>执行业务</a:t>
            </a:r>
            <a:r>
              <a:rPr lang="en-US" altLang="zh-CN" sz="1200">
                <a:solidFill>
                  <a:schemeClr val="tx1">
                    <a:lumMod val="65000"/>
                    <a:lumOff val="35000"/>
                  </a:schemeClr>
                </a:solidFill>
              </a:rPr>
              <a:t>sql</a:t>
            </a:r>
          </a:p>
          <a:p>
            <a:pPr fontAlgn="auto">
              <a:spcBef>
                <a:spcPts val="0"/>
              </a:spcBef>
              <a:spcAft>
                <a:spcPts val="0"/>
              </a:spcAft>
            </a:pPr>
            <a:r>
              <a:rPr lang="en-US" altLang="zh-CN" sz="1200">
                <a:solidFill>
                  <a:schemeClr val="tx1">
                    <a:lumMod val="65000"/>
                    <a:lumOff val="35000"/>
                  </a:schemeClr>
                </a:solidFill>
                <a:latin typeface="+mn-lt"/>
                <a:ea typeface="+mn-ea"/>
              </a:rPr>
              <a:t>    set money = </a:t>
            </a:r>
            <a:r>
              <a:rPr lang="en-US" altLang="zh-CN" sz="1200">
                <a:solidFill>
                  <a:srgbClr val="AD2A26"/>
                </a:solidFill>
                <a:latin typeface="+mn-lt"/>
                <a:ea typeface="+mn-ea"/>
              </a:rPr>
              <a:t>90</a:t>
            </a:r>
            <a:endParaRPr lang="zh-CN" altLang="en-US" sz="1200" dirty="0">
              <a:solidFill>
                <a:srgbClr val="AD2A26"/>
              </a:solidFill>
              <a:latin typeface="+mn-lt"/>
              <a:ea typeface="+mn-ea"/>
            </a:endParaRPr>
          </a:p>
        </p:txBody>
      </p:sp>
      <p:sp>
        <p:nvSpPr>
          <p:cNvPr id="47" name="矩形 46">
            <a:extLst>
              <a:ext uri="{FF2B5EF4-FFF2-40B4-BE49-F238E27FC236}">
                <a16:creationId xmlns:a16="http://schemas.microsoft.com/office/drawing/2014/main" id="{C7BCC67D-D4AF-422D-AD48-BC8A865CF83D}"/>
              </a:ext>
            </a:extLst>
          </p:cNvPr>
          <p:cNvSpPr/>
          <p:nvPr/>
        </p:nvSpPr>
        <p:spPr>
          <a:xfrm>
            <a:off x="1993428" y="3279365"/>
            <a:ext cx="120172" cy="3126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8" name="文本框 47">
            <a:extLst>
              <a:ext uri="{FF2B5EF4-FFF2-40B4-BE49-F238E27FC236}">
                <a16:creationId xmlns:a16="http://schemas.microsoft.com/office/drawing/2014/main" id="{A715BFAB-5694-4C81-9D12-3DFBBB361E16}"/>
              </a:ext>
            </a:extLst>
          </p:cNvPr>
          <p:cNvSpPr txBox="1"/>
          <p:nvPr/>
        </p:nvSpPr>
        <p:spPr>
          <a:xfrm>
            <a:off x="2135593" y="3304933"/>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1.3.</a:t>
            </a:r>
            <a:r>
              <a:rPr lang="zh-CN" altLang="en-US" sz="1200">
                <a:solidFill>
                  <a:schemeClr val="tx1">
                    <a:lumMod val="65000"/>
                    <a:lumOff val="35000"/>
                  </a:schemeClr>
                </a:solidFill>
              </a:rPr>
              <a:t>提交事务，释放</a:t>
            </a:r>
            <a:r>
              <a:rPr lang="en-US" altLang="zh-CN" sz="1200">
                <a:solidFill>
                  <a:schemeClr val="tx1">
                    <a:lumMod val="65000"/>
                    <a:lumOff val="35000"/>
                  </a:schemeClr>
                </a:solidFill>
              </a:rPr>
              <a:t>DB</a:t>
            </a:r>
            <a:r>
              <a:rPr lang="zh-CN" altLang="en-US" sz="1200">
                <a:solidFill>
                  <a:schemeClr val="tx1">
                    <a:lumMod val="65000"/>
                    <a:lumOff val="35000"/>
                  </a:schemeClr>
                </a:solidFill>
              </a:rPr>
              <a:t>锁</a:t>
            </a:r>
            <a:endParaRPr lang="zh-CN" altLang="en-US" sz="1200" dirty="0">
              <a:solidFill>
                <a:schemeClr val="tx1">
                  <a:lumMod val="65000"/>
                  <a:lumOff val="35000"/>
                </a:schemeClr>
              </a:solidFill>
              <a:latin typeface="+mn-lt"/>
              <a:ea typeface="+mn-ea"/>
            </a:endParaRPr>
          </a:p>
        </p:txBody>
      </p:sp>
      <p:sp>
        <p:nvSpPr>
          <p:cNvPr id="49" name="矩形 48">
            <a:extLst>
              <a:ext uri="{FF2B5EF4-FFF2-40B4-BE49-F238E27FC236}">
                <a16:creationId xmlns:a16="http://schemas.microsoft.com/office/drawing/2014/main" id="{37A4981F-4A32-420E-B21A-99B45BFD07A2}"/>
              </a:ext>
            </a:extLst>
          </p:cNvPr>
          <p:cNvSpPr/>
          <p:nvPr/>
        </p:nvSpPr>
        <p:spPr>
          <a:xfrm>
            <a:off x="9000775" y="1650227"/>
            <a:ext cx="927463" cy="287343"/>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事务</a:t>
            </a:r>
            <a:r>
              <a:rPr lang="en-US" altLang="zh-CN" sz="1400"/>
              <a:t>2</a:t>
            </a:r>
            <a:endParaRPr lang="zh-CN" altLang="en-US" sz="1400"/>
          </a:p>
        </p:txBody>
      </p:sp>
      <p:cxnSp>
        <p:nvCxnSpPr>
          <p:cNvPr id="51" name="直接连接符 50">
            <a:extLst>
              <a:ext uri="{FF2B5EF4-FFF2-40B4-BE49-F238E27FC236}">
                <a16:creationId xmlns:a16="http://schemas.microsoft.com/office/drawing/2014/main" id="{CBE291DA-3FD9-469B-BBEC-46E5A13F2568}"/>
              </a:ext>
            </a:extLst>
          </p:cNvPr>
          <p:cNvCxnSpPr>
            <a:cxnSpLocks/>
            <a:stCxn id="49" idx="2"/>
          </p:cNvCxnSpPr>
          <p:nvPr/>
        </p:nvCxnSpPr>
        <p:spPr>
          <a:xfrm flipH="1">
            <a:off x="9450723" y="1937570"/>
            <a:ext cx="13784" cy="46852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6" name="矩形 65">
            <a:extLst>
              <a:ext uri="{FF2B5EF4-FFF2-40B4-BE49-F238E27FC236}">
                <a16:creationId xmlns:a16="http://schemas.microsoft.com/office/drawing/2014/main" id="{9576D12D-7A4F-4CDB-9F37-ACFA542A3F6C}"/>
              </a:ext>
            </a:extLst>
          </p:cNvPr>
          <p:cNvSpPr/>
          <p:nvPr/>
        </p:nvSpPr>
        <p:spPr>
          <a:xfrm>
            <a:off x="1993428" y="5907676"/>
            <a:ext cx="140238" cy="294583"/>
          </a:xfrm>
          <a:prstGeom prst="rect">
            <a:avLst/>
          </a:prstGeom>
          <a:solidFill>
            <a:schemeClr val="accent2">
              <a:lumMod val="40000"/>
              <a:lumOff val="60000"/>
            </a:schemeClr>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67" name="文本框 66">
            <a:extLst>
              <a:ext uri="{FF2B5EF4-FFF2-40B4-BE49-F238E27FC236}">
                <a16:creationId xmlns:a16="http://schemas.microsoft.com/office/drawing/2014/main" id="{EF6FEBFF-0BD9-4A1A-A0E4-F18A78206E08}"/>
              </a:ext>
            </a:extLst>
          </p:cNvPr>
          <p:cNvSpPr txBox="1"/>
          <p:nvPr/>
        </p:nvSpPr>
        <p:spPr>
          <a:xfrm>
            <a:off x="2129404" y="5947217"/>
            <a:ext cx="2550698" cy="276999"/>
          </a:xfrm>
          <a:prstGeom prst="rect">
            <a:avLst/>
          </a:prstGeom>
          <a:noFill/>
        </p:spPr>
        <p:txBody>
          <a:bodyPr wrap="none" rtlCol="0">
            <a:spAutoFit/>
          </a:bodyPr>
          <a:lstStyle/>
          <a:p>
            <a:pPr fontAlgn="auto">
              <a:spcBef>
                <a:spcPts val="0"/>
              </a:spcBef>
              <a:spcAft>
                <a:spcPts val="0"/>
              </a:spcAft>
            </a:pPr>
            <a:r>
              <a:rPr lang="en-US" altLang="zh-CN" sz="1200">
                <a:solidFill>
                  <a:srgbClr val="AD2A26"/>
                </a:solidFill>
              </a:rPr>
              <a:t>2.1.</a:t>
            </a:r>
            <a:r>
              <a:rPr lang="zh-CN" altLang="en-US" sz="1200">
                <a:solidFill>
                  <a:srgbClr val="AD2A26"/>
                </a:solidFill>
              </a:rPr>
              <a:t>获取</a:t>
            </a:r>
            <a:r>
              <a:rPr lang="en-US" altLang="zh-CN" sz="1200">
                <a:solidFill>
                  <a:srgbClr val="AD2A26"/>
                </a:solidFill>
              </a:rPr>
              <a:t>DB</a:t>
            </a:r>
            <a:r>
              <a:rPr lang="zh-CN" altLang="en-US" sz="1200">
                <a:solidFill>
                  <a:srgbClr val="AD2A26"/>
                </a:solidFill>
              </a:rPr>
              <a:t>锁，根据快照恢复数据</a:t>
            </a:r>
            <a:endParaRPr lang="zh-CN" altLang="en-US" sz="1200" dirty="0">
              <a:solidFill>
                <a:srgbClr val="AD2A26"/>
              </a:solidFill>
            </a:endParaRPr>
          </a:p>
        </p:txBody>
      </p:sp>
      <p:sp>
        <p:nvSpPr>
          <p:cNvPr id="68" name="矩形 67">
            <a:extLst>
              <a:ext uri="{FF2B5EF4-FFF2-40B4-BE49-F238E27FC236}">
                <a16:creationId xmlns:a16="http://schemas.microsoft.com/office/drawing/2014/main" id="{F76F6710-B278-4DD3-A3CD-604F735D5135}"/>
              </a:ext>
            </a:extLst>
          </p:cNvPr>
          <p:cNvSpPr/>
          <p:nvPr/>
        </p:nvSpPr>
        <p:spPr>
          <a:xfrm>
            <a:off x="7029398" y="3928943"/>
            <a:ext cx="2229885" cy="294583"/>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t>{"id": 1, "money": 90}</a:t>
            </a:r>
            <a:endParaRPr lang="zh-CN" altLang="en-US" sz="1200"/>
          </a:p>
        </p:txBody>
      </p:sp>
      <p:sp>
        <p:nvSpPr>
          <p:cNvPr id="69" name="矩形 68">
            <a:extLst>
              <a:ext uri="{FF2B5EF4-FFF2-40B4-BE49-F238E27FC236}">
                <a16:creationId xmlns:a16="http://schemas.microsoft.com/office/drawing/2014/main" id="{7115B1D9-3B3A-4143-8686-859C20C3A003}"/>
              </a:ext>
            </a:extLst>
          </p:cNvPr>
          <p:cNvSpPr/>
          <p:nvPr/>
        </p:nvSpPr>
        <p:spPr>
          <a:xfrm>
            <a:off x="9387560" y="3749232"/>
            <a:ext cx="136073" cy="32700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2" name="文本框 71">
            <a:extLst>
              <a:ext uri="{FF2B5EF4-FFF2-40B4-BE49-F238E27FC236}">
                <a16:creationId xmlns:a16="http://schemas.microsoft.com/office/drawing/2014/main" id="{C06DE7AF-8806-4332-A161-40B440CF17EC}"/>
              </a:ext>
            </a:extLst>
          </p:cNvPr>
          <p:cNvSpPr txBox="1"/>
          <p:nvPr/>
        </p:nvSpPr>
        <p:spPr>
          <a:xfrm>
            <a:off x="9532277" y="3770453"/>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1.1.</a:t>
            </a:r>
            <a:r>
              <a:rPr lang="zh-CN" altLang="en-US" sz="1200">
                <a:solidFill>
                  <a:schemeClr val="tx1">
                    <a:lumMod val="65000"/>
                    <a:lumOff val="35000"/>
                  </a:schemeClr>
                </a:solidFill>
              </a:rPr>
              <a:t>获取</a:t>
            </a:r>
            <a:r>
              <a:rPr lang="en-US" altLang="zh-CN" sz="1200">
                <a:solidFill>
                  <a:schemeClr val="tx1">
                    <a:lumMod val="65000"/>
                    <a:lumOff val="35000"/>
                  </a:schemeClr>
                </a:solidFill>
              </a:rPr>
              <a:t>DB</a:t>
            </a:r>
            <a:r>
              <a:rPr lang="zh-CN" altLang="en-US" sz="1200">
                <a:solidFill>
                  <a:schemeClr val="tx1">
                    <a:lumMod val="65000"/>
                    <a:lumOff val="35000"/>
                  </a:schemeClr>
                </a:solidFill>
              </a:rPr>
              <a:t>锁，保存快照</a:t>
            </a:r>
            <a:endParaRPr lang="zh-CN" altLang="en-US" sz="1200" dirty="0">
              <a:solidFill>
                <a:schemeClr val="tx1">
                  <a:lumMod val="65000"/>
                  <a:lumOff val="35000"/>
                </a:schemeClr>
              </a:solidFill>
              <a:latin typeface="+mn-lt"/>
              <a:ea typeface="+mn-ea"/>
            </a:endParaRPr>
          </a:p>
        </p:txBody>
      </p:sp>
      <p:sp>
        <p:nvSpPr>
          <p:cNvPr id="73" name="矩形 72">
            <a:extLst>
              <a:ext uri="{FF2B5EF4-FFF2-40B4-BE49-F238E27FC236}">
                <a16:creationId xmlns:a16="http://schemas.microsoft.com/office/drawing/2014/main" id="{D8F9E7F0-7F61-4757-B15E-8FFBD8197B7E}"/>
              </a:ext>
            </a:extLst>
          </p:cNvPr>
          <p:cNvSpPr/>
          <p:nvPr/>
        </p:nvSpPr>
        <p:spPr>
          <a:xfrm>
            <a:off x="9387561" y="4280378"/>
            <a:ext cx="122851" cy="34508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4" name="文本框 73">
            <a:extLst>
              <a:ext uri="{FF2B5EF4-FFF2-40B4-BE49-F238E27FC236}">
                <a16:creationId xmlns:a16="http://schemas.microsoft.com/office/drawing/2014/main" id="{BADE644A-6801-42BD-9644-EF5A03E11BC9}"/>
              </a:ext>
            </a:extLst>
          </p:cNvPr>
          <p:cNvSpPr txBox="1"/>
          <p:nvPr/>
        </p:nvSpPr>
        <p:spPr>
          <a:xfrm>
            <a:off x="9532277" y="4352200"/>
            <a:ext cx="2278215" cy="461665"/>
          </a:xfrm>
          <a:prstGeom prst="rect">
            <a:avLst/>
          </a:prstGeom>
          <a:noFill/>
        </p:spPr>
        <p:txBody>
          <a:bodyPr wrap="square" rtlCol="0">
            <a:spAutoFit/>
          </a:bodyPr>
          <a:lstStyle/>
          <a:p>
            <a:pPr fontAlgn="auto">
              <a:spcBef>
                <a:spcPts val="0"/>
              </a:spcBef>
              <a:spcAft>
                <a:spcPts val="0"/>
              </a:spcAft>
            </a:pPr>
            <a:r>
              <a:rPr lang="en-US" altLang="zh-CN" sz="1200">
                <a:solidFill>
                  <a:schemeClr val="tx1">
                    <a:lumMod val="65000"/>
                    <a:lumOff val="35000"/>
                  </a:schemeClr>
                </a:solidFill>
              </a:rPr>
              <a:t>1.2.</a:t>
            </a:r>
            <a:r>
              <a:rPr lang="zh-CN" altLang="en-US" sz="1200">
                <a:solidFill>
                  <a:schemeClr val="tx1">
                    <a:lumMod val="65000"/>
                    <a:lumOff val="35000"/>
                  </a:schemeClr>
                </a:solidFill>
              </a:rPr>
              <a:t>执行业务</a:t>
            </a:r>
            <a:r>
              <a:rPr lang="en-US" altLang="zh-CN" sz="1200">
                <a:solidFill>
                  <a:schemeClr val="tx1">
                    <a:lumMod val="65000"/>
                    <a:lumOff val="35000"/>
                  </a:schemeClr>
                </a:solidFill>
              </a:rPr>
              <a:t>sql</a:t>
            </a:r>
          </a:p>
          <a:p>
            <a:pPr fontAlgn="auto">
              <a:spcBef>
                <a:spcPts val="0"/>
              </a:spcBef>
              <a:spcAft>
                <a:spcPts val="0"/>
              </a:spcAft>
            </a:pPr>
            <a:r>
              <a:rPr lang="en-US" altLang="zh-CN" sz="1200">
                <a:solidFill>
                  <a:schemeClr val="tx1">
                    <a:lumMod val="65000"/>
                    <a:lumOff val="35000"/>
                  </a:schemeClr>
                </a:solidFill>
                <a:latin typeface="+mn-lt"/>
                <a:ea typeface="+mn-ea"/>
              </a:rPr>
              <a:t>    set money = </a:t>
            </a:r>
            <a:r>
              <a:rPr lang="en-US" altLang="zh-CN" sz="1200">
                <a:solidFill>
                  <a:srgbClr val="AD2A26"/>
                </a:solidFill>
                <a:latin typeface="+mn-lt"/>
                <a:ea typeface="+mn-ea"/>
              </a:rPr>
              <a:t>80</a:t>
            </a:r>
            <a:endParaRPr lang="zh-CN" altLang="en-US" sz="1200" dirty="0">
              <a:solidFill>
                <a:srgbClr val="AD2A26"/>
              </a:solidFill>
              <a:latin typeface="+mn-lt"/>
              <a:ea typeface="+mn-ea"/>
            </a:endParaRPr>
          </a:p>
        </p:txBody>
      </p:sp>
      <p:sp>
        <p:nvSpPr>
          <p:cNvPr id="81" name="矩形 80">
            <a:extLst>
              <a:ext uri="{FF2B5EF4-FFF2-40B4-BE49-F238E27FC236}">
                <a16:creationId xmlns:a16="http://schemas.microsoft.com/office/drawing/2014/main" id="{FD93EFB9-2137-4666-BA1A-E84D7E653651}"/>
              </a:ext>
            </a:extLst>
          </p:cNvPr>
          <p:cNvSpPr/>
          <p:nvPr/>
        </p:nvSpPr>
        <p:spPr>
          <a:xfrm>
            <a:off x="2703521" y="5533159"/>
            <a:ext cx="2278215" cy="307777"/>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t>{"id": 1, "money": 100}</a:t>
            </a:r>
            <a:endParaRPr lang="zh-CN" altLang="en-US" sz="1200"/>
          </a:p>
        </p:txBody>
      </p:sp>
      <p:sp>
        <p:nvSpPr>
          <p:cNvPr id="12" name="文本框 11">
            <a:extLst>
              <a:ext uri="{FF2B5EF4-FFF2-40B4-BE49-F238E27FC236}">
                <a16:creationId xmlns:a16="http://schemas.microsoft.com/office/drawing/2014/main" id="{59BD3CB1-18B3-469E-9590-DD4729B5A90E}"/>
              </a:ext>
            </a:extLst>
          </p:cNvPr>
          <p:cNvSpPr txBox="1"/>
          <p:nvPr/>
        </p:nvSpPr>
        <p:spPr>
          <a:xfrm>
            <a:off x="4438128" y="2820655"/>
            <a:ext cx="3970243" cy="523220"/>
          </a:xfrm>
          <a:prstGeom prst="rect">
            <a:avLst/>
          </a:prstGeom>
          <a:noFill/>
          <a:ln>
            <a:solidFill>
              <a:srgbClr val="AD2A26"/>
            </a:solidFill>
          </a:ln>
        </p:spPr>
        <p:txBody>
          <a:bodyPr wrap="square" rtlCol="0">
            <a:spAutoFit/>
          </a:bodyPr>
          <a:lstStyle/>
          <a:p>
            <a:pPr fontAlgn="auto">
              <a:spcBef>
                <a:spcPts val="0"/>
              </a:spcBef>
              <a:spcAft>
                <a:spcPts val="0"/>
              </a:spcAft>
            </a:pPr>
            <a:r>
              <a:rPr lang="zh-CN" altLang="en-US" sz="1400" b="1">
                <a:solidFill>
                  <a:srgbClr val="AD2A26"/>
                </a:solidFill>
              </a:rPr>
              <a:t>全局锁</a:t>
            </a:r>
            <a:r>
              <a:rPr lang="zh-CN" altLang="en-US" sz="1400">
                <a:solidFill>
                  <a:schemeClr val="tx1">
                    <a:lumMod val="65000"/>
                    <a:lumOff val="35000"/>
                  </a:schemeClr>
                </a:solidFill>
              </a:rPr>
              <a:t>：由</a:t>
            </a:r>
            <a:r>
              <a:rPr lang="en-US" altLang="zh-CN" sz="1400">
                <a:solidFill>
                  <a:schemeClr val="tx1">
                    <a:lumMod val="65000"/>
                    <a:lumOff val="35000"/>
                  </a:schemeClr>
                </a:solidFill>
              </a:rPr>
              <a:t>TC</a:t>
            </a:r>
            <a:r>
              <a:rPr lang="zh-CN" altLang="en-US" sz="1400">
                <a:solidFill>
                  <a:schemeClr val="tx1">
                    <a:lumMod val="65000"/>
                    <a:lumOff val="35000"/>
                  </a:schemeClr>
                </a:solidFill>
              </a:rPr>
              <a:t>记录当前正在操作某行数据的事务，该事务持有全局锁，具备执行权。</a:t>
            </a:r>
            <a:endParaRPr lang="en-US" altLang="zh-CN" sz="1400">
              <a:solidFill>
                <a:schemeClr val="tx1">
                  <a:lumMod val="65000"/>
                  <a:lumOff val="35000"/>
                </a:schemeClr>
              </a:solidFill>
            </a:endParaRPr>
          </a:p>
        </p:txBody>
      </p:sp>
      <p:cxnSp>
        <p:nvCxnSpPr>
          <p:cNvPr id="14" name="直接箭头连接符 13">
            <a:extLst>
              <a:ext uri="{FF2B5EF4-FFF2-40B4-BE49-F238E27FC236}">
                <a16:creationId xmlns:a16="http://schemas.microsoft.com/office/drawing/2014/main" id="{C087CB17-2BCD-4219-80AC-5BF360658876}"/>
              </a:ext>
            </a:extLst>
          </p:cNvPr>
          <p:cNvCxnSpPr>
            <a:cxnSpLocks/>
          </p:cNvCxnSpPr>
          <p:nvPr/>
        </p:nvCxnSpPr>
        <p:spPr>
          <a:xfrm>
            <a:off x="799986" y="3157021"/>
            <a:ext cx="125352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5" name="文本框 14">
            <a:extLst>
              <a:ext uri="{FF2B5EF4-FFF2-40B4-BE49-F238E27FC236}">
                <a16:creationId xmlns:a16="http://schemas.microsoft.com/office/drawing/2014/main" id="{EA7D9BDC-7919-42C2-9B5F-BEBA02B24A4C}"/>
              </a:ext>
            </a:extLst>
          </p:cNvPr>
          <p:cNvSpPr txBox="1"/>
          <p:nvPr/>
        </p:nvSpPr>
        <p:spPr>
          <a:xfrm>
            <a:off x="799986" y="2880022"/>
            <a:ext cx="938077"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mn-lt"/>
                <a:ea typeface="+mn-ea"/>
              </a:rPr>
              <a:t>获取全局锁</a:t>
            </a:r>
            <a:endParaRPr lang="zh-CN" altLang="en-US" sz="1200" dirty="0">
              <a:solidFill>
                <a:schemeClr val="tx1">
                  <a:lumMod val="65000"/>
                  <a:lumOff val="35000"/>
                </a:schemeClr>
              </a:solidFill>
              <a:latin typeface="+mn-lt"/>
              <a:ea typeface="+mn-ea"/>
            </a:endParaRPr>
          </a:p>
        </p:txBody>
      </p:sp>
      <p:graphicFrame>
        <p:nvGraphicFramePr>
          <p:cNvPr id="82" name="表格 32">
            <a:extLst>
              <a:ext uri="{FF2B5EF4-FFF2-40B4-BE49-F238E27FC236}">
                <a16:creationId xmlns:a16="http://schemas.microsoft.com/office/drawing/2014/main" id="{0110E441-45D9-4FBC-83AF-77FE77B41179}"/>
              </a:ext>
            </a:extLst>
          </p:cNvPr>
          <p:cNvGraphicFramePr>
            <a:graphicFrameLocks noGrp="1"/>
          </p:cNvGraphicFramePr>
          <p:nvPr>
            <p:extLst>
              <p:ext uri="{D42A27DB-BD31-4B8C-83A1-F6EECF244321}">
                <p14:modId xmlns:p14="http://schemas.microsoft.com/office/powerpoint/2010/main" val="3413526861"/>
              </p:ext>
            </p:extLst>
          </p:nvPr>
        </p:nvGraphicFramePr>
        <p:xfrm>
          <a:off x="4437346" y="3418658"/>
          <a:ext cx="2189242" cy="609600"/>
        </p:xfrm>
        <a:graphic>
          <a:graphicData uri="http://schemas.openxmlformats.org/drawingml/2006/table">
            <a:tbl>
              <a:tblPr firstRow="1" bandRow="1">
                <a:tableStyleId>{5C22544A-7EE6-4342-B048-85BDC9FD1C3A}</a:tableStyleId>
              </a:tblPr>
              <a:tblGrid>
                <a:gridCol w="757314">
                  <a:extLst>
                    <a:ext uri="{9D8B030D-6E8A-4147-A177-3AD203B41FA5}">
                      <a16:colId xmlns:a16="http://schemas.microsoft.com/office/drawing/2014/main" val="2368508967"/>
                    </a:ext>
                  </a:extLst>
                </a:gridCol>
                <a:gridCol w="991238">
                  <a:extLst>
                    <a:ext uri="{9D8B030D-6E8A-4147-A177-3AD203B41FA5}">
                      <a16:colId xmlns:a16="http://schemas.microsoft.com/office/drawing/2014/main" val="480234340"/>
                    </a:ext>
                  </a:extLst>
                </a:gridCol>
                <a:gridCol w="440690">
                  <a:extLst>
                    <a:ext uri="{9D8B030D-6E8A-4147-A177-3AD203B41FA5}">
                      <a16:colId xmlns:a16="http://schemas.microsoft.com/office/drawing/2014/main" val="2782469533"/>
                    </a:ext>
                  </a:extLst>
                </a:gridCol>
              </a:tblGrid>
              <a:tr h="276569">
                <a:tc>
                  <a:txBody>
                    <a:bodyPr/>
                    <a:lstStyle/>
                    <a:p>
                      <a:pPr algn="ctr"/>
                      <a:r>
                        <a:rPr lang="en-US" altLang="zh-CN" sz="1400"/>
                        <a:t>xid</a:t>
                      </a:r>
                      <a:endParaRPr lang="zh-CN" altLang="en-US" sz="1400"/>
                    </a:p>
                  </a:txBody>
                  <a:tcPr anchor="ctr">
                    <a:solidFill>
                      <a:srgbClr val="AD2A26"/>
                    </a:solidFill>
                  </a:tcPr>
                </a:tc>
                <a:tc>
                  <a:txBody>
                    <a:bodyPr/>
                    <a:lstStyle/>
                    <a:p>
                      <a:pPr algn="ctr"/>
                      <a:r>
                        <a:rPr lang="en-US" altLang="zh-CN" sz="1400"/>
                        <a:t>table</a:t>
                      </a:r>
                      <a:endParaRPr lang="zh-CN" altLang="en-US" sz="1400"/>
                    </a:p>
                  </a:txBody>
                  <a:tcPr anchor="ctr">
                    <a:solidFill>
                      <a:srgbClr val="AD2A26"/>
                    </a:solidFill>
                  </a:tcPr>
                </a:tc>
                <a:tc>
                  <a:txBody>
                    <a:bodyPr/>
                    <a:lstStyle/>
                    <a:p>
                      <a:pPr algn="ctr"/>
                      <a:r>
                        <a:rPr lang="en-US" altLang="zh-CN" sz="1400"/>
                        <a:t>pk</a:t>
                      </a:r>
                      <a:endParaRPr lang="zh-CN" altLang="en-US" sz="1400"/>
                    </a:p>
                  </a:txBody>
                  <a:tcPr anchor="ctr">
                    <a:solidFill>
                      <a:srgbClr val="AD2A26"/>
                    </a:solidFill>
                  </a:tcPr>
                </a:tc>
                <a:extLst>
                  <a:ext uri="{0D108BD9-81ED-4DB2-BD59-A6C34878D82A}">
                    <a16:rowId xmlns:a16="http://schemas.microsoft.com/office/drawing/2014/main" val="2966494296"/>
                  </a:ext>
                </a:extLst>
              </a:tr>
              <a:tr h="240621">
                <a:tc>
                  <a:txBody>
                    <a:bodyPr/>
                    <a:lstStyle/>
                    <a:p>
                      <a:pPr algn="ctr"/>
                      <a:endParaRPr lang="zh-CN" altLang="en-US" sz="1400"/>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1302812518"/>
                  </a:ext>
                </a:extLst>
              </a:tr>
            </a:tbl>
          </a:graphicData>
        </a:graphic>
      </p:graphicFrame>
      <p:cxnSp>
        <p:nvCxnSpPr>
          <p:cNvPr id="83" name="直接箭头连接符 82">
            <a:extLst>
              <a:ext uri="{FF2B5EF4-FFF2-40B4-BE49-F238E27FC236}">
                <a16:creationId xmlns:a16="http://schemas.microsoft.com/office/drawing/2014/main" id="{BB13395C-4096-4D76-8B6F-749E29C7A943}"/>
              </a:ext>
            </a:extLst>
          </p:cNvPr>
          <p:cNvCxnSpPr>
            <a:cxnSpLocks/>
          </p:cNvCxnSpPr>
          <p:nvPr/>
        </p:nvCxnSpPr>
        <p:spPr>
          <a:xfrm>
            <a:off x="797771" y="6359595"/>
            <a:ext cx="125352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84" name="文本框 83">
            <a:extLst>
              <a:ext uri="{FF2B5EF4-FFF2-40B4-BE49-F238E27FC236}">
                <a16:creationId xmlns:a16="http://schemas.microsoft.com/office/drawing/2014/main" id="{04F9451D-67C3-42E8-8B6E-C8B456E2B793}"/>
              </a:ext>
            </a:extLst>
          </p:cNvPr>
          <p:cNvSpPr txBox="1"/>
          <p:nvPr/>
        </p:nvSpPr>
        <p:spPr>
          <a:xfrm>
            <a:off x="797771" y="6082596"/>
            <a:ext cx="938077"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mn-lt"/>
                <a:ea typeface="+mn-ea"/>
              </a:rPr>
              <a:t>释放全局锁</a:t>
            </a:r>
            <a:endParaRPr lang="zh-CN" altLang="en-US" sz="1200" dirty="0">
              <a:solidFill>
                <a:schemeClr val="tx1">
                  <a:lumMod val="65000"/>
                  <a:lumOff val="35000"/>
                </a:schemeClr>
              </a:solidFill>
              <a:latin typeface="+mn-lt"/>
              <a:ea typeface="+mn-ea"/>
            </a:endParaRPr>
          </a:p>
        </p:txBody>
      </p:sp>
      <p:cxnSp>
        <p:nvCxnSpPr>
          <p:cNvPr id="85" name="直接箭头连接符 84">
            <a:extLst>
              <a:ext uri="{FF2B5EF4-FFF2-40B4-BE49-F238E27FC236}">
                <a16:creationId xmlns:a16="http://schemas.microsoft.com/office/drawing/2014/main" id="{A733A840-2A2D-44AD-BC34-E2A003902FF3}"/>
              </a:ext>
            </a:extLst>
          </p:cNvPr>
          <p:cNvCxnSpPr>
            <a:cxnSpLocks/>
          </p:cNvCxnSpPr>
          <p:nvPr/>
        </p:nvCxnSpPr>
        <p:spPr>
          <a:xfrm>
            <a:off x="8210979" y="4729260"/>
            <a:ext cx="125352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87" name="文本框 86">
            <a:extLst>
              <a:ext uri="{FF2B5EF4-FFF2-40B4-BE49-F238E27FC236}">
                <a16:creationId xmlns:a16="http://schemas.microsoft.com/office/drawing/2014/main" id="{9D6C46B8-BF2E-4EB0-AC38-7AFCAFD9FE50}"/>
              </a:ext>
            </a:extLst>
          </p:cNvPr>
          <p:cNvSpPr txBox="1"/>
          <p:nvPr/>
        </p:nvSpPr>
        <p:spPr>
          <a:xfrm>
            <a:off x="8210979" y="4452261"/>
            <a:ext cx="938077"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mn-lt"/>
                <a:ea typeface="+mn-ea"/>
              </a:rPr>
              <a:t>获取全局锁</a:t>
            </a:r>
            <a:endParaRPr lang="zh-CN" altLang="en-US" sz="1200" dirty="0">
              <a:solidFill>
                <a:schemeClr val="tx1">
                  <a:lumMod val="65000"/>
                  <a:lumOff val="35000"/>
                </a:schemeClr>
              </a:solidFill>
              <a:latin typeface="+mn-lt"/>
              <a:ea typeface="+mn-ea"/>
            </a:endParaRPr>
          </a:p>
        </p:txBody>
      </p:sp>
      <p:sp>
        <p:nvSpPr>
          <p:cNvPr id="17" name="箭头: 左弧形 16">
            <a:extLst>
              <a:ext uri="{FF2B5EF4-FFF2-40B4-BE49-F238E27FC236}">
                <a16:creationId xmlns:a16="http://schemas.microsoft.com/office/drawing/2014/main" id="{59279911-B68A-4155-A303-4B9D9DCCDA38}"/>
              </a:ext>
            </a:extLst>
          </p:cNvPr>
          <p:cNvSpPr/>
          <p:nvPr/>
        </p:nvSpPr>
        <p:spPr>
          <a:xfrm>
            <a:off x="9149056" y="5153688"/>
            <a:ext cx="301667" cy="371893"/>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9" name="文本框 88">
            <a:extLst>
              <a:ext uri="{FF2B5EF4-FFF2-40B4-BE49-F238E27FC236}">
                <a16:creationId xmlns:a16="http://schemas.microsoft.com/office/drawing/2014/main" id="{AFE50481-0550-47A3-BA44-4830FD38A47C}"/>
              </a:ext>
            </a:extLst>
          </p:cNvPr>
          <p:cNvSpPr txBox="1"/>
          <p:nvPr/>
        </p:nvSpPr>
        <p:spPr>
          <a:xfrm>
            <a:off x="7881910" y="4986104"/>
            <a:ext cx="1367682" cy="461665"/>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rPr>
              <a:t>重试</a:t>
            </a:r>
            <a:r>
              <a:rPr lang="en-US" altLang="zh-CN" sz="1200">
                <a:solidFill>
                  <a:schemeClr val="tx1">
                    <a:lumMod val="65000"/>
                    <a:lumOff val="35000"/>
                  </a:schemeClr>
                </a:solidFill>
              </a:rPr>
              <a:t>,</a:t>
            </a:r>
            <a:r>
              <a:rPr lang="zh-CN" altLang="en-US" sz="1200">
                <a:solidFill>
                  <a:schemeClr val="tx1">
                    <a:lumMod val="65000"/>
                    <a:lumOff val="35000"/>
                  </a:schemeClr>
                </a:solidFill>
              </a:rPr>
              <a:t>默认</a:t>
            </a:r>
            <a:r>
              <a:rPr lang="en-US" altLang="zh-CN" sz="1200">
                <a:solidFill>
                  <a:schemeClr val="tx1">
                    <a:lumMod val="65000"/>
                    <a:lumOff val="35000"/>
                  </a:schemeClr>
                </a:solidFill>
              </a:rPr>
              <a:t>30</a:t>
            </a:r>
            <a:r>
              <a:rPr lang="zh-CN" altLang="en-US" sz="1200">
                <a:solidFill>
                  <a:schemeClr val="tx1">
                    <a:lumMod val="65000"/>
                    <a:lumOff val="35000"/>
                  </a:schemeClr>
                </a:solidFill>
              </a:rPr>
              <a:t>次，</a:t>
            </a:r>
            <a:endParaRPr lang="en-US" altLang="zh-CN" sz="1200">
              <a:solidFill>
                <a:schemeClr val="tx1">
                  <a:lumMod val="65000"/>
                  <a:lumOff val="35000"/>
                </a:schemeClr>
              </a:solidFill>
            </a:endParaRPr>
          </a:p>
          <a:p>
            <a:pPr fontAlgn="auto">
              <a:spcBef>
                <a:spcPts val="0"/>
              </a:spcBef>
              <a:spcAft>
                <a:spcPts val="0"/>
              </a:spcAft>
            </a:pPr>
            <a:r>
              <a:rPr lang="zh-CN" altLang="en-US" sz="1200">
                <a:solidFill>
                  <a:schemeClr val="tx1">
                    <a:lumMod val="65000"/>
                    <a:lumOff val="35000"/>
                  </a:schemeClr>
                </a:solidFill>
              </a:rPr>
              <a:t>间隔</a:t>
            </a:r>
            <a:r>
              <a:rPr lang="en-US" altLang="zh-CN" sz="1200">
                <a:solidFill>
                  <a:schemeClr val="tx1">
                    <a:lumMod val="65000"/>
                    <a:lumOff val="35000"/>
                  </a:schemeClr>
                </a:solidFill>
              </a:rPr>
              <a:t>10</a:t>
            </a:r>
            <a:r>
              <a:rPr lang="zh-CN" altLang="en-US" sz="1200">
                <a:solidFill>
                  <a:schemeClr val="tx1">
                    <a:lumMod val="65000"/>
                    <a:lumOff val="35000"/>
                  </a:schemeClr>
                </a:solidFill>
              </a:rPr>
              <a:t>毫秒</a:t>
            </a:r>
            <a:endParaRPr lang="zh-CN" altLang="en-US" sz="1200" dirty="0">
              <a:solidFill>
                <a:schemeClr val="tx1">
                  <a:lumMod val="65000"/>
                  <a:lumOff val="35000"/>
                </a:schemeClr>
              </a:solidFill>
              <a:latin typeface="+mn-lt"/>
              <a:ea typeface="+mn-ea"/>
            </a:endParaRPr>
          </a:p>
        </p:txBody>
      </p:sp>
      <p:sp>
        <p:nvSpPr>
          <p:cNvPr id="92" name="矩形 91">
            <a:extLst>
              <a:ext uri="{FF2B5EF4-FFF2-40B4-BE49-F238E27FC236}">
                <a16:creationId xmlns:a16="http://schemas.microsoft.com/office/drawing/2014/main" id="{7FDD5BF0-93C0-4376-9BA7-3B4AB023BAC6}"/>
              </a:ext>
            </a:extLst>
          </p:cNvPr>
          <p:cNvSpPr/>
          <p:nvPr/>
        </p:nvSpPr>
        <p:spPr>
          <a:xfrm>
            <a:off x="9387657" y="5518952"/>
            <a:ext cx="120172" cy="3126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93" name="文本框 92">
            <a:extLst>
              <a:ext uri="{FF2B5EF4-FFF2-40B4-BE49-F238E27FC236}">
                <a16:creationId xmlns:a16="http://schemas.microsoft.com/office/drawing/2014/main" id="{EAF4373D-2A7B-49AD-8FA5-DCAC7FF1D086}"/>
              </a:ext>
            </a:extLst>
          </p:cNvPr>
          <p:cNvSpPr txBox="1"/>
          <p:nvPr/>
        </p:nvSpPr>
        <p:spPr>
          <a:xfrm>
            <a:off x="9529822" y="5544520"/>
            <a:ext cx="1309974" cy="461665"/>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1.4.</a:t>
            </a:r>
            <a:r>
              <a:rPr lang="zh-CN" altLang="en-US" sz="1200">
                <a:solidFill>
                  <a:schemeClr val="tx1">
                    <a:lumMod val="65000"/>
                    <a:lumOff val="35000"/>
                  </a:schemeClr>
                </a:solidFill>
              </a:rPr>
              <a:t>任务超时，</a:t>
            </a:r>
            <a:endParaRPr lang="en-US" altLang="zh-CN" sz="1200">
              <a:solidFill>
                <a:schemeClr val="tx1">
                  <a:lumMod val="65000"/>
                  <a:lumOff val="35000"/>
                </a:schemeClr>
              </a:solidFill>
            </a:endParaRPr>
          </a:p>
          <a:p>
            <a:pPr fontAlgn="auto">
              <a:spcBef>
                <a:spcPts val="0"/>
              </a:spcBef>
              <a:spcAft>
                <a:spcPts val="0"/>
              </a:spcAft>
            </a:pPr>
            <a:r>
              <a:rPr lang="zh-CN" altLang="en-US" sz="1200">
                <a:solidFill>
                  <a:schemeClr val="tx1">
                    <a:lumMod val="65000"/>
                    <a:lumOff val="35000"/>
                  </a:schemeClr>
                </a:solidFill>
              </a:rPr>
              <a:t>回滚并释放</a:t>
            </a:r>
            <a:r>
              <a:rPr lang="en-US" altLang="zh-CN" sz="1200">
                <a:solidFill>
                  <a:schemeClr val="tx1">
                    <a:lumMod val="65000"/>
                    <a:lumOff val="35000"/>
                  </a:schemeClr>
                </a:solidFill>
              </a:rPr>
              <a:t>DB</a:t>
            </a:r>
            <a:r>
              <a:rPr lang="zh-CN" altLang="en-US" sz="1200">
                <a:solidFill>
                  <a:schemeClr val="tx1">
                    <a:lumMod val="65000"/>
                    <a:lumOff val="35000"/>
                  </a:schemeClr>
                </a:solidFill>
              </a:rPr>
              <a:t>锁</a:t>
            </a:r>
            <a:endParaRPr lang="zh-CN" altLang="en-US" sz="1200" dirty="0">
              <a:solidFill>
                <a:schemeClr val="tx1">
                  <a:lumMod val="65000"/>
                  <a:lumOff val="35000"/>
                </a:schemeClr>
              </a:solidFill>
              <a:latin typeface="+mn-lt"/>
              <a:ea typeface="+mn-ea"/>
            </a:endParaRPr>
          </a:p>
        </p:txBody>
      </p:sp>
      <p:sp>
        <p:nvSpPr>
          <p:cNvPr id="94" name="箭头: 左弧形 93">
            <a:extLst>
              <a:ext uri="{FF2B5EF4-FFF2-40B4-BE49-F238E27FC236}">
                <a16:creationId xmlns:a16="http://schemas.microsoft.com/office/drawing/2014/main" id="{6E8AC4BD-9A03-4E03-A7ED-84E228188913}"/>
              </a:ext>
            </a:extLst>
          </p:cNvPr>
          <p:cNvSpPr/>
          <p:nvPr/>
        </p:nvSpPr>
        <p:spPr>
          <a:xfrm>
            <a:off x="1744234" y="5454572"/>
            <a:ext cx="301667" cy="371893"/>
          </a:xfrm>
          <a:prstGeom prst="curved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endParaRPr>
          </a:p>
        </p:txBody>
      </p:sp>
      <p:sp>
        <p:nvSpPr>
          <p:cNvPr id="95" name="文本框 94">
            <a:extLst>
              <a:ext uri="{FF2B5EF4-FFF2-40B4-BE49-F238E27FC236}">
                <a16:creationId xmlns:a16="http://schemas.microsoft.com/office/drawing/2014/main" id="{3E331DE1-8B9D-49CC-9B9C-2071AD0E7885}"/>
              </a:ext>
            </a:extLst>
          </p:cNvPr>
          <p:cNvSpPr txBox="1"/>
          <p:nvPr/>
        </p:nvSpPr>
        <p:spPr>
          <a:xfrm>
            <a:off x="907203" y="4723555"/>
            <a:ext cx="822661"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rPr>
              <a:t>等待</a:t>
            </a:r>
            <a:r>
              <a:rPr lang="en-US" altLang="zh-CN" sz="1200">
                <a:solidFill>
                  <a:schemeClr val="tx1">
                    <a:lumMod val="65000"/>
                    <a:lumOff val="35000"/>
                  </a:schemeClr>
                </a:solidFill>
              </a:rPr>
              <a:t>DB</a:t>
            </a:r>
            <a:r>
              <a:rPr lang="zh-CN" altLang="en-US" sz="1200">
                <a:solidFill>
                  <a:schemeClr val="tx1">
                    <a:lumMod val="65000"/>
                    <a:lumOff val="35000"/>
                  </a:schemeClr>
                </a:solidFill>
              </a:rPr>
              <a:t>锁</a:t>
            </a:r>
            <a:endParaRPr lang="zh-CN" altLang="en-US" sz="1200" dirty="0">
              <a:solidFill>
                <a:schemeClr val="tx1">
                  <a:lumMod val="65000"/>
                  <a:lumOff val="35000"/>
                </a:schemeClr>
              </a:solidFill>
              <a:latin typeface="+mn-lt"/>
              <a:ea typeface="+mn-ea"/>
            </a:endParaRPr>
          </a:p>
        </p:txBody>
      </p:sp>
      <p:sp>
        <p:nvSpPr>
          <p:cNvPr id="96" name="箭头: 左弧形 95">
            <a:extLst>
              <a:ext uri="{FF2B5EF4-FFF2-40B4-BE49-F238E27FC236}">
                <a16:creationId xmlns:a16="http://schemas.microsoft.com/office/drawing/2014/main" id="{A4DE547A-D2AB-4F31-984E-E46B1FD211D4}"/>
              </a:ext>
            </a:extLst>
          </p:cNvPr>
          <p:cNvSpPr/>
          <p:nvPr/>
        </p:nvSpPr>
        <p:spPr>
          <a:xfrm>
            <a:off x="9124885" y="4763571"/>
            <a:ext cx="301667" cy="371893"/>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7" name="箭头: 左弧形 96">
            <a:extLst>
              <a:ext uri="{FF2B5EF4-FFF2-40B4-BE49-F238E27FC236}">
                <a16:creationId xmlns:a16="http://schemas.microsoft.com/office/drawing/2014/main" id="{CCF588BA-121B-402D-8CB1-8F8401FD2929}"/>
              </a:ext>
            </a:extLst>
          </p:cNvPr>
          <p:cNvSpPr/>
          <p:nvPr/>
        </p:nvSpPr>
        <p:spPr>
          <a:xfrm>
            <a:off x="1732149" y="5085354"/>
            <a:ext cx="301667" cy="371893"/>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文本框 3">
            <a:extLst>
              <a:ext uri="{FF2B5EF4-FFF2-40B4-BE49-F238E27FC236}">
                <a16:creationId xmlns:a16="http://schemas.microsoft.com/office/drawing/2014/main" id="{BF5311D6-2474-4DE9-8F67-DD4B4058744E}"/>
              </a:ext>
            </a:extLst>
          </p:cNvPr>
          <p:cNvSpPr txBox="1"/>
          <p:nvPr/>
        </p:nvSpPr>
        <p:spPr>
          <a:xfrm>
            <a:off x="4416263" y="3730409"/>
            <a:ext cx="746340" cy="276999"/>
          </a:xfrm>
          <a:prstGeom prst="rect">
            <a:avLst/>
          </a:prstGeom>
          <a:noFill/>
        </p:spPr>
        <p:txBody>
          <a:bodyPr wrap="square" rtlCol="0">
            <a:spAutoFit/>
          </a:bodyPr>
          <a:lstStyle/>
          <a:p>
            <a:pPr algn="ctr" fontAlgn="auto">
              <a:spcBef>
                <a:spcPts val="0"/>
              </a:spcBef>
              <a:spcAft>
                <a:spcPts val="0"/>
              </a:spcAft>
            </a:pPr>
            <a:r>
              <a:rPr lang="zh-CN" altLang="en-US" sz="1200">
                <a:solidFill>
                  <a:schemeClr val="tx1">
                    <a:lumMod val="65000"/>
                    <a:lumOff val="35000"/>
                  </a:schemeClr>
                </a:solidFill>
              </a:rPr>
              <a:t>事务</a:t>
            </a:r>
            <a:r>
              <a:rPr lang="en-US" altLang="zh-CN" sz="1200">
                <a:solidFill>
                  <a:schemeClr val="tx1">
                    <a:lumMod val="65000"/>
                    <a:lumOff val="35000"/>
                  </a:schemeClr>
                </a:solidFill>
              </a:rPr>
              <a:t>1</a:t>
            </a:r>
            <a:endParaRPr lang="zh-CN" altLang="en-US" sz="1200" dirty="0">
              <a:solidFill>
                <a:schemeClr val="tx1">
                  <a:lumMod val="65000"/>
                  <a:lumOff val="35000"/>
                </a:schemeClr>
              </a:solidFill>
              <a:latin typeface="+mn-lt"/>
              <a:ea typeface="+mn-ea"/>
            </a:endParaRPr>
          </a:p>
        </p:txBody>
      </p:sp>
      <p:sp>
        <p:nvSpPr>
          <p:cNvPr id="46" name="文本框 45">
            <a:extLst>
              <a:ext uri="{FF2B5EF4-FFF2-40B4-BE49-F238E27FC236}">
                <a16:creationId xmlns:a16="http://schemas.microsoft.com/office/drawing/2014/main" id="{3CCBFE75-8AFF-4EEF-9E15-A73278E1D54E}"/>
              </a:ext>
            </a:extLst>
          </p:cNvPr>
          <p:cNvSpPr txBox="1"/>
          <p:nvPr/>
        </p:nvSpPr>
        <p:spPr>
          <a:xfrm>
            <a:off x="5196396" y="3717346"/>
            <a:ext cx="980990" cy="276999"/>
          </a:xfrm>
          <a:prstGeom prst="rect">
            <a:avLst/>
          </a:prstGeom>
          <a:noFill/>
        </p:spPr>
        <p:txBody>
          <a:bodyPr wrap="square" rtlCol="0">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account</a:t>
            </a:r>
            <a:endParaRPr lang="zh-CN" altLang="en-US" sz="1200" dirty="0">
              <a:solidFill>
                <a:schemeClr val="tx1">
                  <a:lumMod val="65000"/>
                  <a:lumOff val="35000"/>
                </a:schemeClr>
              </a:solidFill>
              <a:latin typeface="+mn-lt"/>
              <a:ea typeface="+mn-ea"/>
            </a:endParaRPr>
          </a:p>
        </p:txBody>
      </p:sp>
      <p:sp>
        <p:nvSpPr>
          <p:cNvPr id="50" name="文本框 49">
            <a:extLst>
              <a:ext uri="{FF2B5EF4-FFF2-40B4-BE49-F238E27FC236}">
                <a16:creationId xmlns:a16="http://schemas.microsoft.com/office/drawing/2014/main" id="{E10D8A8F-BCDE-47ED-B8A6-128C7495E69A}"/>
              </a:ext>
            </a:extLst>
          </p:cNvPr>
          <p:cNvSpPr txBox="1"/>
          <p:nvPr/>
        </p:nvSpPr>
        <p:spPr>
          <a:xfrm>
            <a:off x="6258418" y="3710901"/>
            <a:ext cx="301667" cy="276999"/>
          </a:xfrm>
          <a:prstGeom prst="rect">
            <a:avLst/>
          </a:prstGeom>
          <a:noFill/>
        </p:spPr>
        <p:txBody>
          <a:bodyPr wrap="square" rtlCol="0">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1</a:t>
            </a:r>
            <a:endParaRPr lang="zh-CN" altLang="en-US" sz="1200" dirty="0">
              <a:solidFill>
                <a:schemeClr val="tx1">
                  <a:lumMod val="65000"/>
                  <a:lumOff val="35000"/>
                </a:schemeClr>
              </a:solidFill>
              <a:latin typeface="+mn-lt"/>
              <a:ea typeface="+mn-ea"/>
            </a:endParaRPr>
          </a:p>
        </p:txBody>
      </p:sp>
      <p:sp>
        <p:nvSpPr>
          <p:cNvPr id="52" name="箭头: 左弧形 51">
            <a:extLst>
              <a:ext uri="{FF2B5EF4-FFF2-40B4-BE49-F238E27FC236}">
                <a16:creationId xmlns:a16="http://schemas.microsoft.com/office/drawing/2014/main" id="{6415F992-5690-48DE-83BD-A54E70A74628}"/>
              </a:ext>
            </a:extLst>
          </p:cNvPr>
          <p:cNvSpPr/>
          <p:nvPr/>
        </p:nvSpPr>
        <p:spPr>
          <a:xfrm>
            <a:off x="1732149" y="4720880"/>
            <a:ext cx="301667" cy="371893"/>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025891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randombar(horizontal)">
                                      <p:cBhvr>
                                        <p:cTn id="12" dur="500"/>
                                        <p:tgtEl>
                                          <p:spTgt spid="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up)">
                                      <p:cBhvr>
                                        <p:cTn id="17" dur="500"/>
                                        <p:tgtEl>
                                          <p:spTgt spid="34"/>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childTnLst>
                          </p:cTn>
                        </p:par>
                        <p:par>
                          <p:cTn id="21" fill="hold">
                            <p:stCondLst>
                              <p:cond delay="500"/>
                            </p:stCondLst>
                            <p:childTnLst>
                              <p:par>
                                <p:cTn id="22" presetID="14" presetClass="entr" presetSubtype="10" fill="hold" grpId="0" nodeType="after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randombar(horizontal)">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wipe(up)">
                                      <p:cBhvr>
                                        <p:cTn id="29" dur="500"/>
                                        <p:tgtEl>
                                          <p:spTgt spid="42"/>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wipe(up)">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randombar(horizontal)">
                                      <p:cBhvr>
                                        <p:cTn id="45" dur="500"/>
                                        <p:tgtEl>
                                          <p:spTgt spid="4"/>
                                        </p:tgtEl>
                                      </p:cBhvr>
                                    </p:animEffect>
                                  </p:childTnLst>
                                </p:cTn>
                              </p:par>
                            </p:childTnLst>
                          </p:cTn>
                        </p:par>
                        <p:par>
                          <p:cTn id="46" fill="hold">
                            <p:stCondLst>
                              <p:cond delay="500"/>
                            </p:stCondLst>
                            <p:childTnLst>
                              <p:par>
                                <p:cTn id="47" presetID="14" presetClass="entr" presetSubtype="10" fill="hold" grpId="0" nodeType="after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randombar(horizontal)">
                                      <p:cBhvr>
                                        <p:cTn id="49" dur="500"/>
                                        <p:tgtEl>
                                          <p:spTgt spid="46"/>
                                        </p:tgtEl>
                                      </p:cBhvr>
                                    </p:animEffect>
                                  </p:childTnLst>
                                </p:cTn>
                              </p:par>
                            </p:childTnLst>
                          </p:cTn>
                        </p:par>
                        <p:par>
                          <p:cTn id="50" fill="hold">
                            <p:stCondLst>
                              <p:cond delay="1000"/>
                            </p:stCondLst>
                            <p:childTnLst>
                              <p:par>
                                <p:cTn id="51" presetID="14" presetClass="entr" presetSubtype="10" fill="hold" grpId="0" nodeType="after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randombar(horizontal)">
                                      <p:cBhvr>
                                        <p:cTn id="53" dur="500"/>
                                        <p:tgtEl>
                                          <p:spTgt spid="5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wipe(up)">
                                      <p:cBhvr>
                                        <p:cTn id="58" dur="500"/>
                                        <p:tgtEl>
                                          <p:spTgt spid="47"/>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wipe(up)">
                                      <p:cBhvr>
                                        <p:cTn id="61" dur="500"/>
                                        <p:tgtEl>
                                          <p:spTgt spid="48"/>
                                        </p:tgtEl>
                                      </p:cBhvr>
                                    </p:animEffect>
                                  </p:childTnLst>
                                </p:cTn>
                              </p:par>
                            </p:childTnLst>
                          </p:cTn>
                        </p:par>
                      </p:childTnLst>
                    </p:cTn>
                  </p:par>
                  <p:par>
                    <p:cTn id="62" fill="hold">
                      <p:stCondLst>
                        <p:cond delay="indefinite"/>
                      </p:stCondLst>
                      <p:childTnLst>
                        <p:par>
                          <p:cTn id="63" fill="hold">
                            <p:stCondLst>
                              <p:cond delay="0"/>
                            </p:stCondLst>
                            <p:childTnLst>
                              <p:par>
                                <p:cTn id="64" presetID="47" presetClass="exit" presetSubtype="0" fill="hold" grpId="0" nodeType="clickEffect">
                                  <p:stCondLst>
                                    <p:cond delay="0"/>
                                  </p:stCondLst>
                                  <p:childTnLst>
                                    <p:animEffect transition="out" filter="fade">
                                      <p:cBhvr>
                                        <p:cTn id="65" dur="750"/>
                                        <p:tgtEl>
                                          <p:spTgt spid="39"/>
                                        </p:tgtEl>
                                      </p:cBhvr>
                                    </p:animEffect>
                                    <p:anim calcmode="lin" valueType="num">
                                      <p:cBhvr>
                                        <p:cTn id="66" dur="750"/>
                                        <p:tgtEl>
                                          <p:spTgt spid="39"/>
                                        </p:tgtEl>
                                        <p:attrNameLst>
                                          <p:attrName>ppt_x</p:attrName>
                                        </p:attrNameLst>
                                      </p:cBhvr>
                                      <p:tavLst>
                                        <p:tav tm="0">
                                          <p:val>
                                            <p:strVal val="ppt_x"/>
                                          </p:val>
                                        </p:tav>
                                        <p:tav tm="100000">
                                          <p:val>
                                            <p:strVal val="ppt_x"/>
                                          </p:val>
                                        </p:tav>
                                      </p:tavLst>
                                    </p:anim>
                                    <p:anim calcmode="lin" valueType="num">
                                      <p:cBhvr>
                                        <p:cTn id="67" dur="750"/>
                                        <p:tgtEl>
                                          <p:spTgt spid="39"/>
                                        </p:tgtEl>
                                        <p:attrNameLst>
                                          <p:attrName>ppt_y</p:attrName>
                                        </p:attrNameLst>
                                      </p:cBhvr>
                                      <p:tavLst>
                                        <p:tav tm="0">
                                          <p:val>
                                            <p:strVal val="ppt_y"/>
                                          </p:val>
                                        </p:tav>
                                        <p:tav tm="100000">
                                          <p:val>
                                            <p:strVal val="ppt_y-.1"/>
                                          </p:val>
                                        </p:tav>
                                      </p:tavLst>
                                    </p:anim>
                                    <p:set>
                                      <p:cBhvr>
                                        <p:cTn id="68" dur="1" fill="hold">
                                          <p:stCondLst>
                                            <p:cond delay="749"/>
                                          </p:stCondLst>
                                        </p:cTn>
                                        <p:tgtEl>
                                          <p:spTgt spid="39"/>
                                        </p:tgtEl>
                                        <p:attrNameLst>
                                          <p:attrName>style.visibility</p:attrName>
                                        </p:attrNameLst>
                                      </p:cBhvr>
                                      <p:to>
                                        <p:strVal val="hidden"/>
                                      </p:to>
                                    </p:set>
                                  </p:childTnLst>
                                </p:cTn>
                              </p:par>
                              <p:par>
                                <p:cTn id="69" presetID="42" presetClass="entr" presetSubtype="0" fill="hold" grpId="0" nodeType="withEffect">
                                  <p:stCondLst>
                                    <p:cond delay="0"/>
                                  </p:stCondLst>
                                  <p:childTnLst>
                                    <p:set>
                                      <p:cBhvr>
                                        <p:cTn id="70" dur="1" fill="hold">
                                          <p:stCondLst>
                                            <p:cond delay="0"/>
                                          </p:stCondLst>
                                        </p:cTn>
                                        <p:tgtEl>
                                          <p:spTgt spid="62"/>
                                        </p:tgtEl>
                                        <p:attrNameLst>
                                          <p:attrName>style.visibility</p:attrName>
                                        </p:attrNameLst>
                                      </p:cBhvr>
                                      <p:to>
                                        <p:strVal val="visible"/>
                                      </p:to>
                                    </p:set>
                                    <p:animEffect transition="in" filter="fade">
                                      <p:cBhvr>
                                        <p:cTn id="71" dur="750"/>
                                        <p:tgtEl>
                                          <p:spTgt spid="62"/>
                                        </p:tgtEl>
                                      </p:cBhvr>
                                    </p:animEffect>
                                    <p:anim calcmode="lin" valueType="num">
                                      <p:cBhvr>
                                        <p:cTn id="72" dur="750" fill="hold"/>
                                        <p:tgtEl>
                                          <p:spTgt spid="62"/>
                                        </p:tgtEl>
                                        <p:attrNameLst>
                                          <p:attrName>ppt_x</p:attrName>
                                        </p:attrNameLst>
                                      </p:cBhvr>
                                      <p:tavLst>
                                        <p:tav tm="0">
                                          <p:val>
                                            <p:strVal val="#ppt_x"/>
                                          </p:val>
                                        </p:tav>
                                        <p:tav tm="100000">
                                          <p:val>
                                            <p:strVal val="#ppt_x"/>
                                          </p:val>
                                        </p:tav>
                                      </p:tavLst>
                                    </p:anim>
                                    <p:anim calcmode="lin" valueType="num">
                                      <p:cBhvr>
                                        <p:cTn id="73" dur="75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69"/>
                                        </p:tgtEl>
                                        <p:attrNameLst>
                                          <p:attrName>style.visibility</p:attrName>
                                        </p:attrNameLst>
                                      </p:cBhvr>
                                      <p:to>
                                        <p:strVal val="visible"/>
                                      </p:to>
                                    </p:set>
                                    <p:animEffect transition="in" filter="wipe(up)">
                                      <p:cBhvr>
                                        <p:cTn id="78" dur="500"/>
                                        <p:tgtEl>
                                          <p:spTgt spid="69"/>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72"/>
                                        </p:tgtEl>
                                        <p:attrNameLst>
                                          <p:attrName>style.visibility</p:attrName>
                                        </p:attrNameLst>
                                      </p:cBhvr>
                                      <p:to>
                                        <p:strVal val="visible"/>
                                      </p:to>
                                    </p:set>
                                    <p:animEffect transition="in" filter="randombar(horizontal)">
                                      <p:cBhvr>
                                        <p:cTn id="81" dur="500"/>
                                        <p:tgtEl>
                                          <p:spTgt spid="72"/>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68"/>
                                        </p:tgtEl>
                                        <p:attrNameLst>
                                          <p:attrName>style.visibility</p:attrName>
                                        </p:attrNameLst>
                                      </p:cBhvr>
                                      <p:to>
                                        <p:strVal val="visible"/>
                                      </p:to>
                                    </p:set>
                                    <p:animEffect transition="in" filter="randombar(horizontal)">
                                      <p:cBhvr>
                                        <p:cTn id="84" dur="500"/>
                                        <p:tgtEl>
                                          <p:spTgt spid="6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73"/>
                                        </p:tgtEl>
                                        <p:attrNameLst>
                                          <p:attrName>style.visibility</p:attrName>
                                        </p:attrNameLst>
                                      </p:cBhvr>
                                      <p:to>
                                        <p:strVal val="visible"/>
                                      </p:to>
                                    </p:set>
                                    <p:animEffect transition="in" filter="wipe(up)">
                                      <p:cBhvr>
                                        <p:cTn id="89" dur="500"/>
                                        <p:tgtEl>
                                          <p:spTgt spid="73"/>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74"/>
                                        </p:tgtEl>
                                        <p:attrNameLst>
                                          <p:attrName>style.visibility</p:attrName>
                                        </p:attrNameLst>
                                      </p:cBhvr>
                                      <p:to>
                                        <p:strVal val="visible"/>
                                      </p:to>
                                    </p:set>
                                    <p:animEffect transition="in" filter="wipe(up)">
                                      <p:cBhvr>
                                        <p:cTn id="92" dur="500"/>
                                        <p:tgtEl>
                                          <p:spTgt spid="7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87"/>
                                        </p:tgtEl>
                                        <p:attrNameLst>
                                          <p:attrName>style.visibility</p:attrName>
                                        </p:attrNameLst>
                                      </p:cBhvr>
                                      <p:to>
                                        <p:strVal val="visible"/>
                                      </p:to>
                                    </p:set>
                                    <p:animEffect transition="in" filter="wipe(left)">
                                      <p:cBhvr>
                                        <p:cTn id="97" dur="500"/>
                                        <p:tgtEl>
                                          <p:spTgt spid="87"/>
                                        </p:tgtEl>
                                      </p:cBhvr>
                                    </p:animEffect>
                                  </p:childTnLst>
                                </p:cTn>
                              </p:par>
                              <p:par>
                                <p:cTn id="98" presetID="22" presetClass="entr" presetSubtype="8" fill="hold" nodeType="withEffect">
                                  <p:stCondLst>
                                    <p:cond delay="0"/>
                                  </p:stCondLst>
                                  <p:childTnLst>
                                    <p:set>
                                      <p:cBhvr>
                                        <p:cTn id="99" dur="1" fill="hold">
                                          <p:stCondLst>
                                            <p:cond delay="0"/>
                                          </p:stCondLst>
                                        </p:cTn>
                                        <p:tgtEl>
                                          <p:spTgt spid="85"/>
                                        </p:tgtEl>
                                        <p:attrNameLst>
                                          <p:attrName>style.visibility</p:attrName>
                                        </p:attrNameLst>
                                      </p:cBhvr>
                                      <p:to>
                                        <p:strVal val="visible"/>
                                      </p:to>
                                    </p:set>
                                    <p:animEffect transition="in" filter="wipe(left)">
                                      <p:cBhvr>
                                        <p:cTn id="100" dur="500"/>
                                        <p:tgtEl>
                                          <p:spTgt spid="85"/>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96"/>
                                        </p:tgtEl>
                                        <p:attrNameLst>
                                          <p:attrName>style.visibility</p:attrName>
                                        </p:attrNameLst>
                                      </p:cBhvr>
                                      <p:to>
                                        <p:strVal val="visible"/>
                                      </p:to>
                                    </p:set>
                                    <p:animEffect transition="in" filter="wipe(up)">
                                      <p:cBhvr>
                                        <p:cTn id="105" dur="500"/>
                                        <p:tgtEl>
                                          <p:spTgt spid="96"/>
                                        </p:tgtEl>
                                      </p:cBhvr>
                                    </p:animEffect>
                                  </p:childTnLst>
                                </p:cTn>
                              </p:par>
                            </p:childTnLst>
                          </p:cTn>
                        </p:par>
                        <p:par>
                          <p:cTn id="106" fill="hold">
                            <p:stCondLst>
                              <p:cond delay="500"/>
                            </p:stCondLst>
                            <p:childTnLst>
                              <p:par>
                                <p:cTn id="107" presetID="22" presetClass="entr" presetSubtype="1" fill="hold" grpId="0" nodeType="after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wipe(up)">
                                      <p:cBhvr>
                                        <p:cTn id="109" dur="500"/>
                                        <p:tgtEl>
                                          <p:spTgt spid="17"/>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1" fill="hold" grpId="0" nodeType="clickEffect">
                                  <p:stCondLst>
                                    <p:cond delay="0"/>
                                  </p:stCondLst>
                                  <p:childTnLst>
                                    <p:set>
                                      <p:cBhvr>
                                        <p:cTn id="113" dur="1" fill="hold">
                                          <p:stCondLst>
                                            <p:cond delay="0"/>
                                          </p:stCondLst>
                                        </p:cTn>
                                        <p:tgtEl>
                                          <p:spTgt spid="95"/>
                                        </p:tgtEl>
                                        <p:attrNameLst>
                                          <p:attrName>style.visibility</p:attrName>
                                        </p:attrNameLst>
                                      </p:cBhvr>
                                      <p:to>
                                        <p:strVal val="visible"/>
                                      </p:to>
                                    </p:set>
                                    <p:animEffect transition="in" filter="wipe(up)">
                                      <p:cBhvr>
                                        <p:cTn id="114" dur="500"/>
                                        <p:tgtEl>
                                          <p:spTgt spid="95"/>
                                        </p:tgtEl>
                                      </p:cBhvr>
                                    </p:animEffect>
                                  </p:childTnLst>
                                </p:cTn>
                              </p:par>
                            </p:childTnLst>
                          </p:cTn>
                        </p:par>
                        <p:par>
                          <p:cTn id="115" fill="hold">
                            <p:stCondLst>
                              <p:cond delay="500"/>
                            </p:stCondLst>
                            <p:childTnLst>
                              <p:par>
                                <p:cTn id="116" presetID="22" presetClass="entr" presetSubtype="1" fill="hold" grpId="0" nodeType="afterEffect">
                                  <p:stCondLst>
                                    <p:cond delay="0"/>
                                  </p:stCondLst>
                                  <p:childTnLst>
                                    <p:set>
                                      <p:cBhvr>
                                        <p:cTn id="117" dur="1" fill="hold">
                                          <p:stCondLst>
                                            <p:cond delay="0"/>
                                          </p:stCondLst>
                                        </p:cTn>
                                        <p:tgtEl>
                                          <p:spTgt spid="52"/>
                                        </p:tgtEl>
                                        <p:attrNameLst>
                                          <p:attrName>style.visibility</p:attrName>
                                        </p:attrNameLst>
                                      </p:cBhvr>
                                      <p:to>
                                        <p:strVal val="visible"/>
                                      </p:to>
                                    </p:set>
                                    <p:animEffect transition="in" filter="wipe(up)">
                                      <p:cBhvr>
                                        <p:cTn id="118" dur="500"/>
                                        <p:tgtEl>
                                          <p:spTgt spid="52"/>
                                        </p:tgtEl>
                                      </p:cBhvr>
                                    </p:animEffect>
                                  </p:childTnLst>
                                </p:cTn>
                              </p:par>
                            </p:childTnLst>
                          </p:cTn>
                        </p:par>
                        <p:par>
                          <p:cTn id="119" fill="hold">
                            <p:stCondLst>
                              <p:cond delay="1000"/>
                            </p:stCondLst>
                            <p:childTnLst>
                              <p:par>
                                <p:cTn id="120" presetID="22" presetClass="entr" presetSubtype="1" fill="hold" grpId="0" nodeType="afterEffect">
                                  <p:stCondLst>
                                    <p:cond delay="0"/>
                                  </p:stCondLst>
                                  <p:childTnLst>
                                    <p:set>
                                      <p:cBhvr>
                                        <p:cTn id="121" dur="1" fill="hold">
                                          <p:stCondLst>
                                            <p:cond delay="0"/>
                                          </p:stCondLst>
                                        </p:cTn>
                                        <p:tgtEl>
                                          <p:spTgt spid="97"/>
                                        </p:tgtEl>
                                        <p:attrNameLst>
                                          <p:attrName>style.visibility</p:attrName>
                                        </p:attrNameLst>
                                      </p:cBhvr>
                                      <p:to>
                                        <p:strVal val="visible"/>
                                      </p:to>
                                    </p:set>
                                    <p:animEffect transition="in" filter="wipe(up)">
                                      <p:cBhvr>
                                        <p:cTn id="122" dur="500"/>
                                        <p:tgtEl>
                                          <p:spTgt spid="97"/>
                                        </p:tgtEl>
                                      </p:cBhvr>
                                    </p:animEffect>
                                  </p:childTnLst>
                                </p:cTn>
                              </p:par>
                            </p:childTnLst>
                          </p:cTn>
                        </p:par>
                      </p:childTnLst>
                    </p:cTn>
                  </p:par>
                  <p:par>
                    <p:cTn id="123" fill="hold">
                      <p:stCondLst>
                        <p:cond delay="indefinite"/>
                      </p:stCondLst>
                      <p:childTnLst>
                        <p:par>
                          <p:cTn id="124" fill="hold">
                            <p:stCondLst>
                              <p:cond delay="0"/>
                            </p:stCondLst>
                            <p:childTnLst>
                              <p:par>
                                <p:cTn id="125" presetID="14" presetClass="entr" presetSubtype="10" fill="hold" grpId="0" nodeType="clickEffect">
                                  <p:stCondLst>
                                    <p:cond delay="0"/>
                                  </p:stCondLst>
                                  <p:childTnLst>
                                    <p:set>
                                      <p:cBhvr>
                                        <p:cTn id="126" dur="1" fill="hold">
                                          <p:stCondLst>
                                            <p:cond delay="0"/>
                                          </p:stCondLst>
                                        </p:cTn>
                                        <p:tgtEl>
                                          <p:spTgt spid="89"/>
                                        </p:tgtEl>
                                        <p:attrNameLst>
                                          <p:attrName>style.visibility</p:attrName>
                                        </p:attrNameLst>
                                      </p:cBhvr>
                                      <p:to>
                                        <p:strVal val="visible"/>
                                      </p:to>
                                    </p:set>
                                    <p:animEffect transition="in" filter="randombar(horizontal)">
                                      <p:cBhvr>
                                        <p:cTn id="127" dur="500"/>
                                        <p:tgtEl>
                                          <p:spTgt spid="89"/>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grpId="0" nodeType="clickEffect">
                                  <p:stCondLst>
                                    <p:cond delay="0"/>
                                  </p:stCondLst>
                                  <p:childTnLst>
                                    <p:set>
                                      <p:cBhvr>
                                        <p:cTn id="131" dur="1" fill="hold">
                                          <p:stCondLst>
                                            <p:cond delay="0"/>
                                          </p:stCondLst>
                                        </p:cTn>
                                        <p:tgtEl>
                                          <p:spTgt spid="92"/>
                                        </p:tgtEl>
                                        <p:attrNameLst>
                                          <p:attrName>style.visibility</p:attrName>
                                        </p:attrNameLst>
                                      </p:cBhvr>
                                      <p:to>
                                        <p:strVal val="visible"/>
                                      </p:to>
                                    </p:set>
                                    <p:animEffect transition="in" filter="wipe(up)">
                                      <p:cBhvr>
                                        <p:cTn id="132" dur="500"/>
                                        <p:tgtEl>
                                          <p:spTgt spid="92"/>
                                        </p:tgtEl>
                                      </p:cBhvr>
                                    </p:animEffect>
                                  </p:childTnLst>
                                </p:cTn>
                              </p:par>
                              <p:par>
                                <p:cTn id="133" presetID="22" presetClass="entr" presetSubtype="1" fill="hold" grpId="0" nodeType="withEffect">
                                  <p:stCondLst>
                                    <p:cond delay="0"/>
                                  </p:stCondLst>
                                  <p:childTnLst>
                                    <p:set>
                                      <p:cBhvr>
                                        <p:cTn id="134" dur="1" fill="hold">
                                          <p:stCondLst>
                                            <p:cond delay="0"/>
                                          </p:stCondLst>
                                        </p:cTn>
                                        <p:tgtEl>
                                          <p:spTgt spid="93"/>
                                        </p:tgtEl>
                                        <p:attrNameLst>
                                          <p:attrName>style.visibility</p:attrName>
                                        </p:attrNameLst>
                                      </p:cBhvr>
                                      <p:to>
                                        <p:strVal val="visible"/>
                                      </p:to>
                                    </p:set>
                                    <p:animEffect transition="in" filter="wipe(up)">
                                      <p:cBhvr>
                                        <p:cTn id="135" dur="500"/>
                                        <p:tgtEl>
                                          <p:spTgt spid="93"/>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1" fill="hold" grpId="0" nodeType="clickEffect">
                                  <p:stCondLst>
                                    <p:cond delay="0"/>
                                  </p:stCondLst>
                                  <p:childTnLst>
                                    <p:set>
                                      <p:cBhvr>
                                        <p:cTn id="139" dur="1" fill="hold">
                                          <p:stCondLst>
                                            <p:cond delay="0"/>
                                          </p:stCondLst>
                                        </p:cTn>
                                        <p:tgtEl>
                                          <p:spTgt spid="94"/>
                                        </p:tgtEl>
                                        <p:attrNameLst>
                                          <p:attrName>style.visibility</p:attrName>
                                        </p:attrNameLst>
                                      </p:cBhvr>
                                      <p:to>
                                        <p:strVal val="visible"/>
                                      </p:to>
                                    </p:set>
                                    <p:animEffect transition="in" filter="wipe(up)">
                                      <p:cBhvr>
                                        <p:cTn id="140" dur="500"/>
                                        <p:tgtEl>
                                          <p:spTgt spid="94"/>
                                        </p:tgtEl>
                                      </p:cBhvr>
                                    </p:animEffect>
                                  </p:childTnLst>
                                </p:cTn>
                              </p:par>
                            </p:childTnLst>
                          </p:cTn>
                        </p:par>
                        <p:par>
                          <p:cTn id="141" fill="hold">
                            <p:stCondLst>
                              <p:cond delay="500"/>
                            </p:stCondLst>
                            <p:childTnLst>
                              <p:par>
                                <p:cTn id="142" presetID="22" presetClass="entr" presetSubtype="1" fill="hold" grpId="0" nodeType="afterEffect">
                                  <p:stCondLst>
                                    <p:cond delay="0"/>
                                  </p:stCondLst>
                                  <p:childTnLst>
                                    <p:set>
                                      <p:cBhvr>
                                        <p:cTn id="143" dur="1" fill="hold">
                                          <p:stCondLst>
                                            <p:cond delay="0"/>
                                          </p:stCondLst>
                                        </p:cTn>
                                        <p:tgtEl>
                                          <p:spTgt spid="66"/>
                                        </p:tgtEl>
                                        <p:attrNameLst>
                                          <p:attrName>style.visibility</p:attrName>
                                        </p:attrNameLst>
                                      </p:cBhvr>
                                      <p:to>
                                        <p:strVal val="visible"/>
                                      </p:to>
                                    </p:set>
                                    <p:animEffect transition="in" filter="wipe(up)">
                                      <p:cBhvr>
                                        <p:cTn id="144" dur="500"/>
                                        <p:tgtEl>
                                          <p:spTgt spid="66"/>
                                        </p:tgtEl>
                                      </p:cBhvr>
                                    </p:animEffect>
                                  </p:childTnLst>
                                </p:cTn>
                              </p:par>
                              <p:par>
                                <p:cTn id="145" presetID="22" presetClass="entr" presetSubtype="1" fill="hold" grpId="0" nodeType="withEffect">
                                  <p:stCondLst>
                                    <p:cond delay="0"/>
                                  </p:stCondLst>
                                  <p:childTnLst>
                                    <p:set>
                                      <p:cBhvr>
                                        <p:cTn id="146" dur="1" fill="hold">
                                          <p:stCondLst>
                                            <p:cond delay="0"/>
                                          </p:stCondLst>
                                        </p:cTn>
                                        <p:tgtEl>
                                          <p:spTgt spid="67"/>
                                        </p:tgtEl>
                                        <p:attrNameLst>
                                          <p:attrName>style.visibility</p:attrName>
                                        </p:attrNameLst>
                                      </p:cBhvr>
                                      <p:to>
                                        <p:strVal val="visible"/>
                                      </p:to>
                                    </p:set>
                                    <p:animEffect transition="in" filter="wipe(up)">
                                      <p:cBhvr>
                                        <p:cTn id="147" dur="500"/>
                                        <p:tgtEl>
                                          <p:spTgt spid="67"/>
                                        </p:tgtEl>
                                      </p:cBhvr>
                                    </p:animEffect>
                                  </p:childTnLst>
                                </p:cTn>
                              </p:par>
                            </p:childTnLst>
                          </p:cTn>
                        </p:par>
                      </p:childTnLst>
                    </p:cTn>
                  </p:par>
                  <p:par>
                    <p:cTn id="148" fill="hold">
                      <p:stCondLst>
                        <p:cond delay="indefinite"/>
                      </p:stCondLst>
                      <p:childTnLst>
                        <p:par>
                          <p:cTn id="149" fill="hold">
                            <p:stCondLst>
                              <p:cond delay="0"/>
                            </p:stCondLst>
                            <p:childTnLst>
                              <p:par>
                                <p:cTn id="150" presetID="14" presetClass="entr" presetSubtype="10" fill="hold" grpId="0" nodeType="clickEffect">
                                  <p:stCondLst>
                                    <p:cond delay="0"/>
                                  </p:stCondLst>
                                  <p:childTnLst>
                                    <p:set>
                                      <p:cBhvr>
                                        <p:cTn id="151" dur="1" fill="hold">
                                          <p:stCondLst>
                                            <p:cond delay="0"/>
                                          </p:stCondLst>
                                        </p:cTn>
                                        <p:tgtEl>
                                          <p:spTgt spid="81"/>
                                        </p:tgtEl>
                                        <p:attrNameLst>
                                          <p:attrName>style.visibility</p:attrName>
                                        </p:attrNameLst>
                                      </p:cBhvr>
                                      <p:to>
                                        <p:strVal val="visible"/>
                                      </p:to>
                                    </p:set>
                                    <p:animEffect transition="in" filter="randombar(horizontal)">
                                      <p:cBhvr>
                                        <p:cTn id="152" dur="500"/>
                                        <p:tgtEl>
                                          <p:spTgt spid="81"/>
                                        </p:tgtEl>
                                      </p:cBhvr>
                                    </p:animEffect>
                                  </p:childTnLst>
                                </p:cTn>
                              </p:par>
                            </p:childTnLst>
                          </p:cTn>
                        </p:par>
                        <p:par>
                          <p:cTn id="153" fill="hold">
                            <p:stCondLst>
                              <p:cond delay="500"/>
                            </p:stCondLst>
                            <p:childTnLst>
                              <p:par>
                                <p:cTn id="154" presetID="47" presetClass="exit" presetSubtype="0" fill="hold" grpId="1" nodeType="afterEffect">
                                  <p:stCondLst>
                                    <p:cond delay="0"/>
                                  </p:stCondLst>
                                  <p:childTnLst>
                                    <p:animEffect transition="out" filter="fade">
                                      <p:cBhvr>
                                        <p:cTn id="155" dur="1000"/>
                                        <p:tgtEl>
                                          <p:spTgt spid="62"/>
                                        </p:tgtEl>
                                      </p:cBhvr>
                                    </p:animEffect>
                                    <p:anim calcmode="lin" valueType="num">
                                      <p:cBhvr>
                                        <p:cTn id="156" dur="1000"/>
                                        <p:tgtEl>
                                          <p:spTgt spid="62"/>
                                        </p:tgtEl>
                                        <p:attrNameLst>
                                          <p:attrName>ppt_x</p:attrName>
                                        </p:attrNameLst>
                                      </p:cBhvr>
                                      <p:tavLst>
                                        <p:tav tm="0">
                                          <p:val>
                                            <p:strVal val="ppt_x"/>
                                          </p:val>
                                        </p:tav>
                                        <p:tav tm="100000">
                                          <p:val>
                                            <p:strVal val="ppt_x"/>
                                          </p:val>
                                        </p:tav>
                                      </p:tavLst>
                                    </p:anim>
                                    <p:anim calcmode="lin" valueType="num">
                                      <p:cBhvr>
                                        <p:cTn id="157" dur="1000"/>
                                        <p:tgtEl>
                                          <p:spTgt spid="62"/>
                                        </p:tgtEl>
                                        <p:attrNameLst>
                                          <p:attrName>ppt_y</p:attrName>
                                        </p:attrNameLst>
                                      </p:cBhvr>
                                      <p:tavLst>
                                        <p:tav tm="0">
                                          <p:val>
                                            <p:strVal val="ppt_y"/>
                                          </p:val>
                                        </p:tav>
                                        <p:tav tm="100000">
                                          <p:val>
                                            <p:strVal val="ppt_y-.1"/>
                                          </p:val>
                                        </p:tav>
                                      </p:tavLst>
                                    </p:anim>
                                    <p:set>
                                      <p:cBhvr>
                                        <p:cTn id="158" dur="1" fill="hold">
                                          <p:stCondLst>
                                            <p:cond delay="999"/>
                                          </p:stCondLst>
                                        </p:cTn>
                                        <p:tgtEl>
                                          <p:spTgt spid="62"/>
                                        </p:tgtEl>
                                        <p:attrNameLst>
                                          <p:attrName>style.visibility</p:attrName>
                                        </p:attrNameLst>
                                      </p:cBhvr>
                                      <p:to>
                                        <p:strVal val="hidden"/>
                                      </p:to>
                                    </p:set>
                                  </p:childTnLst>
                                </p:cTn>
                              </p:par>
                              <p:par>
                                <p:cTn id="159" presetID="42" presetClass="entr" presetSubtype="0" fill="hold" grpId="1" nodeType="withEffect">
                                  <p:stCondLst>
                                    <p:cond delay="0"/>
                                  </p:stCondLst>
                                  <p:childTnLst>
                                    <p:set>
                                      <p:cBhvr>
                                        <p:cTn id="160" dur="1" fill="hold">
                                          <p:stCondLst>
                                            <p:cond delay="0"/>
                                          </p:stCondLst>
                                        </p:cTn>
                                        <p:tgtEl>
                                          <p:spTgt spid="39"/>
                                        </p:tgtEl>
                                        <p:attrNameLst>
                                          <p:attrName>style.visibility</p:attrName>
                                        </p:attrNameLst>
                                      </p:cBhvr>
                                      <p:to>
                                        <p:strVal val="visible"/>
                                      </p:to>
                                    </p:set>
                                    <p:animEffect transition="in" filter="fade">
                                      <p:cBhvr>
                                        <p:cTn id="161" dur="750"/>
                                        <p:tgtEl>
                                          <p:spTgt spid="39"/>
                                        </p:tgtEl>
                                      </p:cBhvr>
                                    </p:animEffect>
                                    <p:anim calcmode="lin" valueType="num">
                                      <p:cBhvr>
                                        <p:cTn id="162" dur="750" fill="hold"/>
                                        <p:tgtEl>
                                          <p:spTgt spid="39"/>
                                        </p:tgtEl>
                                        <p:attrNameLst>
                                          <p:attrName>ppt_x</p:attrName>
                                        </p:attrNameLst>
                                      </p:cBhvr>
                                      <p:tavLst>
                                        <p:tav tm="0">
                                          <p:val>
                                            <p:strVal val="#ppt_x"/>
                                          </p:val>
                                        </p:tav>
                                        <p:tav tm="100000">
                                          <p:val>
                                            <p:strVal val="#ppt_x"/>
                                          </p:val>
                                        </p:tav>
                                      </p:tavLst>
                                    </p:anim>
                                    <p:anim calcmode="lin" valueType="num">
                                      <p:cBhvr>
                                        <p:cTn id="163" dur="75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84"/>
                                        </p:tgtEl>
                                        <p:attrNameLst>
                                          <p:attrName>style.visibility</p:attrName>
                                        </p:attrNameLst>
                                      </p:cBhvr>
                                      <p:to>
                                        <p:strVal val="visible"/>
                                      </p:to>
                                    </p:set>
                                    <p:animEffect transition="in" filter="wipe(left)">
                                      <p:cBhvr>
                                        <p:cTn id="168" dur="500"/>
                                        <p:tgtEl>
                                          <p:spTgt spid="84"/>
                                        </p:tgtEl>
                                      </p:cBhvr>
                                    </p:animEffect>
                                  </p:childTnLst>
                                </p:cTn>
                              </p:par>
                              <p:par>
                                <p:cTn id="169" presetID="22" presetClass="entr" presetSubtype="8" fill="hold" nodeType="withEffect">
                                  <p:stCondLst>
                                    <p:cond delay="0"/>
                                  </p:stCondLst>
                                  <p:childTnLst>
                                    <p:set>
                                      <p:cBhvr>
                                        <p:cTn id="170" dur="1" fill="hold">
                                          <p:stCondLst>
                                            <p:cond delay="0"/>
                                          </p:stCondLst>
                                        </p:cTn>
                                        <p:tgtEl>
                                          <p:spTgt spid="83"/>
                                        </p:tgtEl>
                                        <p:attrNameLst>
                                          <p:attrName>style.visibility</p:attrName>
                                        </p:attrNameLst>
                                      </p:cBhvr>
                                      <p:to>
                                        <p:strVal val="visible"/>
                                      </p:to>
                                    </p:set>
                                    <p:animEffect transition="in" filter="wipe(left)">
                                      <p:cBhvr>
                                        <p:cTn id="17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39" grpId="0"/>
      <p:bldP spid="39" grpId="1"/>
      <p:bldP spid="62" grpId="0"/>
      <p:bldP spid="62" grpId="1"/>
      <p:bldP spid="34" grpId="0" animBg="1"/>
      <p:bldP spid="10" grpId="0"/>
      <p:bldP spid="42" grpId="0" animBg="1"/>
      <p:bldP spid="43" grpId="0"/>
      <p:bldP spid="47" grpId="0" animBg="1"/>
      <p:bldP spid="48" grpId="0"/>
      <p:bldP spid="66" grpId="0" animBg="1"/>
      <p:bldP spid="67" grpId="0"/>
      <p:bldP spid="68" grpId="0" animBg="1"/>
      <p:bldP spid="69" grpId="0" animBg="1"/>
      <p:bldP spid="72" grpId="0"/>
      <p:bldP spid="73" grpId="0" animBg="1"/>
      <p:bldP spid="74" grpId="0"/>
      <p:bldP spid="81" grpId="0" animBg="1"/>
      <p:bldP spid="12" grpId="0" animBg="1"/>
      <p:bldP spid="15" grpId="0"/>
      <p:bldP spid="84" grpId="0"/>
      <p:bldP spid="87" grpId="0"/>
      <p:bldP spid="17" grpId="0" animBg="1"/>
      <p:bldP spid="89" grpId="0"/>
      <p:bldP spid="92" grpId="0" animBg="1"/>
      <p:bldP spid="93" grpId="0"/>
      <p:bldP spid="94" grpId="0" animBg="1"/>
      <p:bldP spid="95" grpId="0"/>
      <p:bldP spid="96" grpId="0" animBg="1"/>
      <p:bldP spid="97" grpId="0" animBg="1"/>
      <p:bldP spid="4" grpId="0"/>
      <p:bldP spid="46" grpId="0"/>
      <p:bldP spid="50" grpId="0"/>
      <p:bldP spid="5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BFBAEB04-14D4-4949-94A3-A886185BB055}"/>
              </a:ext>
            </a:extLst>
          </p:cNvPr>
          <p:cNvSpPr/>
          <p:nvPr/>
        </p:nvSpPr>
        <p:spPr>
          <a:xfrm>
            <a:off x="3992322" y="2227513"/>
            <a:ext cx="3578439" cy="347319"/>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r"/>
            <a:r>
              <a:rPr lang="en-US" altLang="zh-CN" sz="1200"/>
              <a:t>before-image</a:t>
            </a:r>
            <a:endParaRPr lang="zh-CN" altLang="en-US" sz="1200"/>
          </a:p>
        </p:txBody>
      </p:sp>
      <p:sp>
        <p:nvSpPr>
          <p:cNvPr id="60" name="矩形 59">
            <a:extLst>
              <a:ext uri="{FF2B5EF4-FFF2-40B4-BE49-F238E27FC236}">
                <a16:creationId xmlns:a16="http://schemas.microsoft.com/office/drawing/2014/main" id="{983362CF-6E7C-434D-814C-27B6C86FF74B}"/>
              </a:ext>
            </a:extLst>
          </p:cNvPr>
          <p:cNvSpPr/>
          <p:nvPr/>
        </p:nvSpPr>
        <p:spPr>
          <a:xfrm>
            <a:off x="4327592" y="2644141"/>
            <a:ext cx="3448148" cy="347319"/>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r"/>
            <a:r>
              <a:rPr lang="en-US" altLang="zh-CN" sz="1200"/>
              <a:t>after-image</a:t>
            </a:r>
            <a:endParaRPr lang="zh-CN" altLang="en-US" sz="1200"/>
          </a:p>
        </p:txBody>
      </p:sp>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AT</a:t>
            </a:r>
            <a:r>
              <a:rPr lang="zh-CN" altLang="en-US"/>
              <a:t>模式的写隔离</a:t>
            </a:r>
          </a:p>
        </p:txBody>
      </p:sp>
      <p:graphicFrame>
        <p:nvGraphicFramePr>
          <p:cNvPr id="32" name="表格 32">
            <a:extLst>
              <a:ext uri="{FF2B5EF4-FFF2-40B4-BE49-F238E27FC236}">
                <a16:creationId xmlns:a16="http://schemas.microsoft.com/office/drawing/2014/main" id="{8D1946EC-DE20-48B1-90DB-2CC740202D91}"/>
              </a:ext>
            </a:extLst>
          </p:cNvPr>
          <p:cNvGraphicFramePr>
            <a:graphicFrameLocks noGrp="1"/>
          </p:cNvGraphicFramePr>
          <p:nvPr/>
        </p:nvGraphicFramePr>
        <p:xfrm>
          <a:off x="5518494" y="1172051"/>
          <a:ext cx="1569560" cy="609600"/>
        </p:xfrm>
        <a:graphic>
          <a:graphicData uri="http://schemas.openxmlformats.org/drawingml/2006/table">
            <a:tbl>
              <a:tblPr firstRow="1" bandRow="1">
                <a:tableStyleId>{5C22544A-7EE6-4342-B048-85BDC9FD1C3A}</a:tableStyleId>
              </a:tblPr>
              <a:tblGrid>
                <a:gridCol w="784780">
                  <a:extLst>
                    <a:ext uri="{9D8B030D-6E8A-4147-A177-3AD203B41FA5}">
                      <a16:colId xmlns:a16="http://schemas.microsoft.com/office/drawing/2014/main" val="2368508967"/>
                    </a:ext>
                  </a:extLst>
                </a:gridCol>
                <a:gridCol w="784780">
                  <a:extLst>
                    <a:ext uri="{9D8B030D-6E8A-4147-A177-3AD203B41FA5}">
                      <a16:colId xmlns:a16="http://schemas.microsoft.com/office/drawing/2014/main" val="480234340"/>
                    </a:ext>
                  </a:extLst>
                </a:gridCol>
              </a:tblGrid>
              <a:tr h="276569">
                <a:tc>
                  <a:txBody>
                    <a:bodyPr/>
                    <a:lstStyle/>
                    <a:p>
                      <a:pPr algn="ctr"/>
                      <a:r>
                        <a:rPr lang="en-US" altLang="zh-CN" sz="1400"/>
                        <a:t>id</a:t>
                      </a:r>
                      <a:endParaRPr lang="zh-CN" altLang="en-US" sz="1400"/>
                    </a:p>
                  </a:txBody>
                  <a:tcPr anchor="ctr">
                    <a:solidFill>
                      <a:srgbClr val="AD2A26"/>
                    </a:solidFill>
                  </a:tcPr>
                </a:tc>
                <a:tc>
                  <a:txBody>
                    <a:bodyPr/>
                    <a:lstStyle/>
                    <a:p>
                      <a:pPr algn="ctr"/>
                      <a:r>
                        <a:rPr lang="en-US" altLang="zh-CN" sz="1400"/>
                        <a:t>money</a:t>
                      </a:r>
                      <a:endParaRPr lang="zh-CN" altLang="en-US" sz="1400"/>
                    </a:p>
                  </a:txBody>
                  <a:tcPr anchor="ctr">
                    <a:solidFill>
                      <a:srgbClr val="AD2A26"/>
                    </a:solidFill>
                  </a:tcPr>
                </a:tc>
                <a:extLst>
                  <a:ext uri="{0D108BD9-81ED-4DB2-BD59-A6C34878D82A}">
                    <a16:rowId xmlns:a16="http://schemas.microsoft.com/office/drawing/2014/main" val="2966494296"/>
                  </a:ext>
                </a:extLst>
              </a:tr>
              <a:tr h="240621">
                <a:tc>
                  <a:txBody>
                    <a:bodyPr/>
                    <a:lstStyle/>
                    <a:p>
                      <a:pPr algn="ctr"/>
                      <a:r>
                        <a:rPr lang="en-US" altLang="zh-CN" sz="1400"/>
                        <a:t>1</a:t>
                      </a:r>
                      <a:endParaRPr lang="zh-CN" altLang="en-US" sz="1400"/>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1302812518"/>
                  </a:ext>
                </a:extLst>
              </a:tr>
            </a:tbl>
          </a:graphicData>
        </a:graphic>
      </p:graphicFrame>
      <p:sp>
        <p:nvSpPr>
          <p:cNvPr id="59" name="矩形 58">
            <a:extLst>
              <a:ext uri="{FF2B5EF4-FFF2-40B4-BE49-F238E27FC236}">
                <a16:creationId xmlns:a16="http://schemas.microsoft.com/office/drawing/2014/main" id="{7D6BBEF8-ACE3-4B64-A952-9A2D05080B1F}"/>
              </a:ext>
            </a:extLst>
          </p:cNvPr>
          <p:cNvSpPr/>
          <p:nvPr/>
        </p:nvSpPr>
        <p:spPr>
          <a:xfrm>
            <a:off x="4023495" y="2248296"/>
            <a:ext cx="2278215" cy="307777"/>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t>{"id": 1, "money": 100}</a:t>
            </a:r>
            <a:endParaRPr lang="zh-CN" altLang="en-US" sz="1200"/>
          </a:p>
        </p:txBody>
      </p:sp>
      <p:sp>
        <p:nvSpPr>
          <p:cNvPr id="39" name="文本框 38">
            <a:extLst>
              <a:ext uri="{FF2B5EF4-FFF2-40B4-BE49-F238E27FC236}">
                <a16:creationId xmlns:a16="http://schemas.microsoft.com/office/drawing/2014/main" id="{70B01F31-3024-41FE-A6A0-86A864897021}"/>
              </a:ext>
            </a:extLst>
          </p:cNvPr>
          <p:cNvSpPr txBox="1"/>
          <p:nvPr/>
        </p:nvSpPr>
        <p:spPr>
          <a:xfrm>
            <a:off x="6407379" y="1460635"/>
            <a:ext cx="506870"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100</a:t>
            </a:r>
            <a:endParaRPr lang="zh-CN" altLang="en-US" sz="1400" dirty="0">
              <a:solidFill>
                <a:schemeClr val="tx1">
                  <a:lumMod val="65000"/>
                  <a:lumOff val="35000"/>
                </a:schemeClr>
              </a:solidFill>
              <a:latin typeface="+mn-lt"/>
              <a:ea typeface="+mn-ea"/>
            </a:endParaRPr>
          </a:p>
        </p:txBody>
      </p:sp>
      <p:sp>
        <p:nvSpPr>
          <p:cNvPr id="62" name="文本框 61">
            <a:extLst>
              <a:ext uri="{FF2B5EF4-FFF2-40B4-BE49-F238E27FC236}">
                <a16:creationId xmlns:a16="http://schemas.microsoft.com/office/drawing/2014/main" id="{7940C10A-74B6-4A2E-816C-D2E2D9C105AD}"/>
              </a:ext>
            </a:extLst>
          </p:cNvPr>
          <p:cNvSpPr txBox="1"/>
          <p:nvPr/>
        </p:nvSpPr>
        <p:spPr>
          <a:xfrm>
            <a:off x="6461080" y="1467254"/>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90</a:t>
            </a:r>
            <a:endParaRPr lang="zh-CN" altLang="en-US" sz="1400" dirty="0">
              <a:solidFill>
                <a:schemeClr val="tx1">
                  <a:lumMod val="65000"/>
                  <a:lumOff val="35000"/>
                </a:schemeClr>
              </a:solidFill>
              <a:latin typeface="+mn-lt"/>
              <a:ea typeface="+mn-ea"/>
            </a:endParaRPr>
          </a:p>
        </p:txBody>
      </p:sp>
      <p:sp>
        <p:nvSpPr>
          <p:cNvPr id="3" name="矩形 2">
            <a:extLst>
              <a:ext uri="{FF2B5EF4-FFF2-40B4-BE49-F238E27FC236}">
                <a16:creationId xmlns:a16="http://schemas.microsoft.com/office/drawing/2014/main" id="{BF48C924-0B81-424B-BB1F-216520EA5B13}"/>
              </a:ext>
            </a:extLst>
          </p:cNvPr>
          <p:cNvSpPr/>
          <p:nvPr/>
        </p:nvSpPr>
        <p:spPr>
          <a:xfrm>
            <a:off x="1596674" y="1663290"/>
            <a:ext cx="927463" cy="287343"/>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事务</a:t>
            </a:r>
            <a:r>
              <a:rPr lang="en-US" altLang="zh-CN" sz="1400"/>
              <a:t>1</a:t>
            </a:r>
            <a:endParaRPr lang="zh-CN" altLang="en-US" sz="1400"/>
          </a:p>
        </p:txBody>
      </p:sp>
      <p:cxnSp>
        <p:nvCxnSpPr>
          <p:cNvPr id="5" name="直接连接符 4">
            <a:extLst>
              <a:ext uri="{FF2B5EF4-FFF2-40B4-BE49-F238E27FC236}">
                <a16:creationId xmlns:a16="http://schemas.microsoft.com/office/drawing/2014/main" id="{28B9C078-F1C7-45AD-9A4C-A15ADC30EBCB}"/>
              </a:ext>
            </a:extLst>
          </p:cNvPr>
          <p:cNvCxnSpPr>
            <a:cxnSpLocks/>
            <a:stCxn id="3" idx="2"/>
          </p:cNvCxnSpPr>
          <p:nvPr/>
        </p:nvCxnSpPr>
        <p:spPr>
          <a:xfrm flipH="1">
            <a:off x="2046622" y="1950633"/>
            <a:ext cx="13784" cy="46852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6DB6C45B-4C6B-42D0-BE21-FABBBCE1AE0D}"/>
              </a:ext>
            </a:extLst>
          </p:cNvPr>
          <p:cNvSpPr/>
          <p:nvPr/>
        </p:nvSpPr>
        <p:spPr>
          <a:xfrm>
            <a:off x="1993331" y="2120609"/>
            <a:ext cx="136073" cy="32700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 name="文本框 6">
            <a:extLst>
              <a:ext uri="{FF2B5EF4-FFF2-40B4-BE49-F238E27FC236}">
                <a16:creationId xmlns:a16="http://schemas.microsoft.com/office/drawing/2014/main" id="{D54690F7-34DD-4BF9-B2C9-DEB053576FF2}"/>
              </a:ext>
            </a:extLst>
          </p:cNvPr>
          <p:cNvSpPr txBox="1"/>
          <p:nvPr/>
        </p:nvSpPr>
        <p:spPr>
          <a:xfrm>
            <a:off x="3842629" y="1862315"/>
            <a:ext cx="4432624" cy="261610"/>
          </a:xfrm>
          <a:prstGeom prst="rect">
            <a:avLst/>
          </a:prstGeom>
          <a:noFill/>
        </p:spPr>
        <p:txBody>
          <a:bodyPr wrap="none" rtlCol="0">
            <a:spAutoFit/>
          </a:bodyPr>
          <a:lstStyle/>
          <a:p>
            <a:r>
              <a:rPr lang="en-US" altLang="zh-CN" sz="1100"/>
              <a:t>update account set money = money - 10 where id = 1</a:t>
            </a:r>
            <a:endParaRPr lang="zh-CN" altLang="en-US" sz="1100"/>
          </a:p>
        </p:txBody>
      </p:sp>
      <p:sp>
        <p:nvSpPr>
          <p:cNvPr id="10" name="文本框 9">
            <a:extLst>
              <a:ext uri="{FF2B5EF4-FFF2-40B4-BE49-F238E27FC236}">
                <a16:creationId xmlns:a16="http://schemas.microsoft.com/office/drawing/2014/main" id="{54B90ACC-FFF6-4FAB-98D7-8B742C4F5775}"/>
              </a:ext>
            </a:extLst>
          </p:cNvPr>
          <p:cNvSpPr txBox="1"/>
          <p:nvPr/>
        </p:nvSpPr>
        <p:spPr>
          <a:xfrm>
            <a:off x="2138048" y="2141830"/>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1.1.</a:t>
            </a:r>
            <a:r>
              <a:rPr lang="zh-CN" altLang="en-US" sz="1200">
                <a:solidFill>
                  <a:schemeClr val="tx1">
                    <a:lumMod val="65000"/>
                    <a:lumOff val="35000"/>
                  </a:schemeClr>
                </a:solidFill>
              </a:rPr>
              <a:t>获取</a:t>
            </a:r>
            <a:r>
              <a:rPr lang="en-US" altLang="zh-CN" sz="1200">
                <a:solidFill>
                  <a:schemeClr val="tx1">
                    <a:lumMod val="65000"/>
                    <a:lumOff val="35000"/>
                  </a:schemeClr>
                </a:solidFill>
              </a:rPr>
              <a:t>DB</a:t>
            </a:r>
            <a:r>
              <a:rPr lang="zh-CN" altLang="en-US" sz="1200">
                <a:solidFill>
                  <a:schemeClr val="tx1">
                    <a:lumMod val="65000"/>
                    <a:lumOff val="35000"/>
                  </a:schemeClr>
                </a:solidFill>
              </a:rPr>
              <a:t>锁，保存快照</a:t>
            </a:r>
            <a:endParaRPr lang="zh-CN" altLang="en-US" sz="1200" dirty="0">
              <a:solidFill>
                <a:schemeClr val="tx1">
                  <a:lumMod val="65000"/>
                  <a:lumOff val="35000"/>
                </a:schemeClr>
              </a:solidFill>
              <a:latin typeface="+mn-lt"/>
              <a:ea typeface="+mn-ea"/>
            </a:endParaRPr>
          </a:p>
        </p:txBody>
      </p:sp>
      <p:sp>
        <p:nvSpPr>
          <p:cNvPr id="42" name="矩形 41">
            <a:extLst>
              <a:ext uri="{FF2B5EF4-FFF2-40B4-BE49-F238E27FC236}">
                <a16:creationId xmlns:a16="http://schemas.microsoft.com/office/drawing/2014/main" id="{BFE5BE7C-2098-431F-95B3-B2BCAF5E7713}"/>
              </a:ext>
            </a:extLst>
          </p:cNvPr>
          <p:cNvSpPr/>
          <p:nvPr/>
        </p:nvSpPr>
        <p:spPr>
          <a:xfrm>
            <a:off x="1993332" y="2651755"/>
            <a:ext cx="122851" cy="34508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3" name="文本框 42">
            <a:extLst>
              <a:ext uri="{FF2B5EF4-FFF2-40B4-BE49-F238E27FC236}">
                <a16:creationId xmlns:a16="http://schemas.microsoft.com/office/drawing/2014/main" id="{BAE301AB-9483-4D1D-9318-6AAE5ED6DB7C}"/>
              </a:ext>
            </a:extLst>
          </p:cNvPr>
          <p:cNvSpPr txBox="1"/>
          <p:nvPr/>
        </p:nvSpPr>
        <p:spPr>
          <a:xfrm>
            <a:off x="2138048" y="2723577"/>
            <a:ext cx="2278215" cy="461665"/>
          </a:xfrm>
          <a:prstGeom prst="rect">
            <a:avLst/>
          </a:prstGeom>
          <a:noFill/>
        </p:spPr>
        <p:txBody>
          <a:bodyPr wrap="square" rtlCol="0">
            <a:spAutoFit/>
          </a:bodyPr>
          <a:lstStyle/>
          <a:p>
            <a:pPr fontAlgn="auto">
              <a:spcBef>
                <a:spcPts val="0"/>
              </a:spcBef>
              <a:spcAft>
                <a:spcPts val="0"/>
              </a:spcAft>
            </a:pPr>
            <a:r>
              <a:rPr lang="en-US" altLang="zh-CN" sz="1200">
                <a:solidFill>
                  <a:schemeClr val="tx1">
                    <a:lumMod val="65000"/>
                    <a:lumOff val="35000"/>
                  </a:schemeClr>
                </a:solidFill>
              </a:rPr>
              <a:t>1.2.</a:t>
            </a:r>
            <a:r>
              <a:rPr lang="zh-CN" altLang="en-US" sz="1200">
                <a:solidFill>
                  <a:schemeClr val="tx1">
                    <a:lumMod val="65000"/>
                    <a:lumOff val="35000"/>
                  </a:schemeClr>
                </a:solidFill>
              </a:rPr>
              <a:t>执行业务</a:t>
            </a:r>
            <a:r>
              <a:rPr lang="en-US" altLang="zh-CN" sz="1200">
                <a:solidFill>
                  <a:schemeClr val="tx1">
                    <a:lumMod val="65000"/>
                    <a:lumOff val="35000"/>
                  </a:schemeClr>
                </a:solidFill>
              </a:rPr>
              <a:t>sql</a:t>
            </a:r>
          </a:p>
          <a:p>
            <a:pPr fontAlgn="auto">
              <a:spcBef>
                <a:spcPts val="0"/>
              </a:spcBef>
              <a:spcAft>
                <a:spcPts val="0"/>
              </a:spcAft>
            </a:pPr>
            <a:r>
              <a:rPr lang="en-US" altLang="zh-CN" sz="1200">
                <a:solidFill>
                  <a:schemeClr val="tx1">
                    <a:lumMod val="65000"/>
                    <a:lumOff val="35000"/>
                  </a:schemeClr>
                </a:solidFill>
                <a:latin typeface="+mn-lt"/>
                <a:ea typeface="+mn-ea"/>
              </a:rPr>
              <a:t>    set money = </a:t>
            </a:r>
            <a:r>
              <a:rPr lang="en-US" altLang="zh-CN" sz="1200">
                <a:solidFill>
                  <a:srgbClr val="AD2A26"/>
                </a:solidFill>
                <a:latin typeface="+mn-lt"/>
                <a:ea typeface="+mn-ea"/>
              </a:rPr>
              <a:t>90</a:t>
            </a:r>
            <a:endParaRPr lang="zh-CN" altLang="en-US" sz="1200" dirty="0">
              <a:solidFill>
                <a:srgbClr val="AD2A26"/>
              </a:solidFill>
              <a:latin typeface="+mn-lt"/>
              <a:ea typeface="+mn-ea"/>
            </a:endParaRPr>
          </a:p>
        </p:txBody>
      </p:sp>
      <p:sp>
        <p:nvSpPr>
          <p:cNvPr id="47" name="矩形 46">
            <a:extLst>
              <a:ext uri="{FF2B5EF4-FFF2-40B4-BE49-F238E27FC236}">
                <a16:creationId xmlns:a16="http://schemas.microsoft.com/office/drawing/2014/main" id="{C7BCC67D-D4AF-422D-AD48-BC8A865CF83D}"/>
              </a:ext>
            </a:extLst>
          </p:cNvPr>
          <p:cNvSpPr/>
          <p:nvPr/>
        </p:nvSpPr>
        <p:spPr>
          <a:xfrm>
            <a:off x="1993428" y="3279365"/>
            <a:ext cx="120172" cy="3126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8" name="文本框 47">
            <a:extLst>
              <a:ext uri="{FF2B5EF4-FFF2-40B4-BE49-F238E27FC236}">
                <a16:creationId xmlns:a16="http://schemas.microsoft.com/office/drawing/2014/main" id="{A715BFAB-5694-4C81-9D12-3DFBBB361E16}"/>
              </a:ext>
            </a:extLst>
          </p:cNvPr>
          <p:cNvSpPr txBox="1"/>
          <p:nvPr/>
        </p:nvSpPr>
        <p:spPr>
          <a:xfrm>
            <a:off x="2135593" y="3304933"/>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1.3.</a:t>
            </a:r>
            <a:r>
              <a:rPr lang="zh-CN" altLang="en-US" sz="1200">
                <a:solidFill>
                  <a:schemeClr val="tx1">
                    <a:lumMod val="65000"/>
                    <a:lumOff val="35000"/>
                  </a:schemeClr>
                </a:solidFill>
              </a:rPr>
              <a:t>提交事务，释放</a:t>
            </a:r>
            <a:r>
              <a:rPr lang="en-US" altLang="zh-CN" sz="1200">
                <a:solidFill>
                  <a:schemeClr val="tx1">
                    <a:lumMod val="65000"/>
                    <a:lumOff val="35000"/>
                  </a:schemeClr>
                </a:solidFill>
              </a:rPr>
              <a:t>DB</a:t>
            </a:r>
            <a:r>
              <a:rPr lang="zh-CN" altLang="en-US" sz="1200">
                <a:solidFill>
                  <a:schemeClr val="tx1">
                    <a:lumMod val="65000"/>
                    <a:lumOff val="35000"/>
                  </a:schemeClr>
                </a:solidFill>
              </a:rPr>
              <a:t>锁</a:t>
            </a:r>
            <a:endParaRPr lang="zh-CN" altLang="en-US" sz="1200" dirty="0">
              <a:solidFill>
                <a:schemeClr val="tx1">
                  <a:lumMod val="65000"/>
                  <a:lumOff val="35000"/>
                </a:schemeClr>
              </a:solidFill>
              <a:latin typeface="+mn-lt"/>
              <a:ea typeface="+mn-ea"/>
            </a:endParaRPr>
          </a:p>
        </p:txBody>
      </p:sp>
      <p:sp>
        <p:nvSpPr>
          <p:cNvPr id="49" name="矩形 48">
            <a:extLst>
              <a:ext uri="{FF2B5EF4-FFF2-40B4-BE49-F238E27FC236}">
                <a16:creationId xmlns:a16="http://schemas.microsoft.com/office/drawing/2014/main" id="{37A4981F-4A32-420E-B21A-99B45BFD07A2}"/>
              </a:ext>
            </a:extLst>
          </p:cNvPr>
          <p:cNvSpPr/>
          <p:nvPr/>
        </p:nvSpPr>
        <p:spPr>
          <a:xfrm>
            <a:off x="9000775" y="1650228"/>
            <a:ext cx="974498" cy="282482"/>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事务</a:t>
            </a:r>
            <a:r>
              <a:rPr lang="en-US" altLang="zh-CN" sz="1400"/>
              <a:t>2</a:t>
            </a:r>
            <a:endParaRPr lang="zh-CN" altLang="en-US" sz="1400"/>
          </a:p>
        </p:txBody>
      </p:sp>
      <p:cxnSp>
        <p:nvCxnSpPr>
          <p:cNvPr id="51" name="直接连接符 50">
            <a:extLst>
              <a:ext uri="{FF2B5EF4-FFF2-40B4-BE49-F238E27FC236}">
                <a16:creationId xmlns:a16="http://schemas.microsoft.com/office/drawing/2014/main" id="{CBE291DA-3FD9-469B-BBEC-46E5A13F2568}"/>
              </a:ext>
            </a:extLst>
          </p:cNvPr>
          <p:cNvCxnSpPr>
            <a:cxnSpLocks/>
            <a:stCxn id="49" idx="2"/>
          </p:cNvCxnSpPr>
          <p:nvPr/>
        </p:nvCxnSpPr>
        <p:spPr>
          <a:xfrm flipH="1">
            <a:off x="9450724" y="1932710"/>
            <a:ext cx="37300" cy="469015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6" name="矩形 65">
            <a:extLst>
              <a:ext uri="{FF2B5EF4-FFF2-40B4-BE49-F238E27FC236}">
                <a16:creationId xmlns:a16="http://schemas.microsoft.com/office/drawing/2014/main" id="{9576D12D-7A4F-4CDB-9F37-ACFA542A3F6C}"/>
              </a:ext>
            </a:extLst>
          </p:cNvPr>
          <p:cNvSpPr/>
          <p:nvPr/>
        </p:nvSpPr>
        <p:spPr>
          <a:xfrm>
            <a:off x="1993428" y="5585555"/>
            <a:ext cx="140238" cy="294583"/>
          </a:xfrm>
          <a:prstGeom prst="rect">
            <a:avLst/>
          </a:prstGeom>
          <a:solidFill>
            <a:schemeClr val="accent2">
              <a:lumMod val="40000"/>
              <a:lumOff val="60000"/>
            </a:schemeClr>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67" name="文本框 66">
            <a:extLst>
              <a:ext uri="{FF2B5EF4-FFF2-40B4-BE49-F238E27FC236}">
                <a16:creationId xmlns:a16="http://schemas.microsoft.com/office/drawing/2014/main" id="{EF6FEBFF-0BD9-4A1A-A0E4-F18A78206E08}"/>
              </a:ext>
            </a:extLst>
          </p:cNvPr>
          <p:cNvSpPr txBox="1"/>
          <p:nvPr/>
        </p:nvSpPr>
        <p:spPr>
          <a:xfrm>
            <a:off x="2129404" y="5625096"/>
            <a:ext cx="2550698" cy="276999"/>
          </a:xfrm>
          <a:prstGeom prst="rect">
            <a:avLst/>
          </a:prstGeom>
          <a:noFill/>
        </p:spPr>
        <p:txBody>
          <a:bodyPr wrap="none" rtlCol="0">
            <a:spAutoFit/>
          </a:bodyPr>
          <a:lstStyle/>
          <a:p>
            <a:pPr fontAlgn="auto">
              <a:spcBef>
                <a:spcPts val="0"/>
              </a:spcBef>
              <a:spcAft>
                <a:spcPts val="0"/>
              </a:spcAft>
            </a:pPr>
            <a:r>
              <a:rPr lang="en-US" altLang="zh-CN" sz="1200">
                <a:solidFill>
                  <a:srgbClr val="AD2A26"/>
                </a:solidFill>
              </a:rPr>
              <a:t>2.1.</a:t>
            </a:r>
            <a:r>
              <a:rPr lang="zh-CN" altLang="en-US" sz="1200">
                <a:solidFill>
                  <a:srgbClr val="AD2A26"/>
                </a:solidFill>
              </a:rPr>
              <a:t>获取</a:t>
            </a:r>
            <a:r>
              <a:rPr lang="en-US" altLang="zh-CN" sz="1200">
                <a:solidFill>
                  <a:srgbClr val="AD2A26"/>
                </a:solidFill>
              </a:rPr>
              <a:t>DB</a:t>
            </a:r>
            <a:r>
              <a:rPr lang="zh-CN" altLang="en-US" sz="1200">
                <a:solidFill>
                  <a:srgbClr val="AD2A26"/>
                </a:solidFill>
              </a:rPr>
              <a:t>锁，根据快照恢复数据</a:t>
            </a:r>
            <a:endParaRPr lang="zh-CN" altLang="en-US" sz="1200" dirty="0">
              <a:solidFill>
                <a:srgbClr val="AD2A26"/>
              </a:solidFill>
            </a:endParaRPr>
          </a:p>
        </p:txBody>
      </p:sp>
      <p:sp>
        <p:nvSpPr>
          <p:cNvPr id="69" name="矩形 68">
            <a:extLst>
              <a:ext uri="{FF2B5EF4-FFF2-40B4-BE49-F238E27FC236}">
                <a16:creationId xmlns:a16="http://schemas.microsoft.com/office/drawing/2014/main" id="{7115B1D9-3B3A-4143-8686-859C20C3A003}"/>
              </a:ext>
            </a:extLst>
          </p:cNvPr>
          <p:cNvSpPr/>
          <p:nvPr/>
        </p:nvSpPr>
        <p:spPr>
          <a:xfrm>
            <a:off x="9387560" y="3749232"/>
            <a:ext cx="136073" cy="327003"/>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2" name="文本框 71">
            <a:extLst>
              <a:ext uri="{FF2B5EF4-FFF2-40B4-BE49-F238E27FC236}">
                <a16:creationId xmlns:a16="http://schemas.microsoft.com/office/drawing/2014/main" id="{C06DE7AF-8806-4332-A161-40B440CF17EC}"/>
              </a:ext>
            </a:extLst>
          </p:cNvPr>
          <p:cNvSpPr txBox="1"/>
          <p:nvPr/>
        </p:nvSpPr>
        <p:spPr>
          <a:xfrm>
            <a:off x="9532277" y="3770453"/>
            <a:ext cx="1194558"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1.1.</a:t>
            </a:r>
            <a:r>
              <a:rPr lang="zh-CN" altLang="en-US" sz="1200">
                <a:solidFill>
                  <a:schemeClr val="tx1">
                    <a:lumMod val="65000"/>
                    <a:lumOff val="35000"/>
                  </a:schemeClr>
                </a:solidFill>
              </a:rPr>
              <a:t>获取</a:t>
            </a:r>
            <a:r>
              <a:rPr lang="en-US" altLang="zh-CN" sz="1200">
                <a:solidFill>
                  <a:schemeClr val="tx1">
                    <a:lumMod val="65000"/>
                    <a:lumOff val="35000"/>
                  </a:schemeClr>
                </a:solidFill>
              </a:rPr>
              <a:t>DB</a:t>
            </a:r>
            <a:r>
              <a:rPr lang="zh-CN" altLang="en-US" sz="1200">
                <a:solidFill>
                  <a:schemeClr val="tx1">
                    <a:lumMod val="65000"/>
                    <a:lumOff val="35000"/>
                  </a:schemeClr>
                </a:solidFill>
              </a:rPr>
              <a:t>锁</a:t>
            </a:r>
            <a:endParaRPr lang="zh-CN" altLang="en-US" sz="1200" dirty="0">
              <a:solidFill>
                <a:schemeClr val="tx1">
                  <a:lumMod val="65000"/>
                  <a:lumOff val="35000"/>
                </a:schemeClr>
              </a:solidFill>
              <a:latin typeface="+mn-lt"/>
              <a:ea typeface="+mn-ea"/>
            </a:endParaRPr>
          </a:p>
        </p:txBody>
      </p:sp>
      <p:sp>
        <p:nvSpPr>
          <p:cNvPr id="73" name="矩形 72">
            <a:extLst>
              <a:ext uri="{FF2B5EF4-FFF2-40B4-BE49-F238E27FC236}">
                <a16:creationId xmlns:a16="http://schemas.microsoft.com/office/drawing/2014/main" id="{D8F9E7F0-7F61-4757-B15E-8FFBD8197B7E}"/>
              </a:ext>
            </a:extLst>
          </p:cNvPr>
          <p:cNvSpPr/>
          <p:nvPr/>
        </p:nvSpPr>
        <p:spPr>
          <a:xfrm>
            <a:off x="9387561" y="4280378"/>
            <a:ext cx="122851" cy="34508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74" name="文本框 73">
            <a:extLst>
              <a:ext uri="{FF2B5EF4-FFF2-40B4-BE49-F238E27FC236}">
                <a16:creationId xmlns:a16="http://schemas.microsoft.com/office/drawing/2014/main" id="{BADE644A-6801-42BD-9644-EF5A03E11BC9}"/>
              </a:ext>
            </a:extLst>
          </p:cNvPr>
          <p:cNvSpPr txBox="1"/>
          <p:nvPr/>
        </p:nvSpPr>
        <p:spPr>
          <a:xfrm>
            <a:off x="9532277" y="4352200"/>
            <a:ext cx="2278215" cy="461665"/>
          </a:xfrm>
          <a:prstGeom prst="rect">
            <a:avLst/>
          </a:prstGeom>
          <a:noFill/>
        </p:spPr>
        <p:txBody>
          <a:bodyPr wrap="square" rtlCol="0">
            <a:spAutoFit/>
          </a:bodyPr>
          <a:lstStyle/>
          <a:p>
            <a:pPr fontAlgn="auto">
              <a:spcBef>
                <a:spcPts val="0"/>
              </a:spcBef>
              <a:spcAft>
                <a:spcPts val="0"/>
              </a:spcAft>
            </a:pPr>
            <a:r>
              <a:rPr lang="en-US" altLang="zh-CN" sz="1200">
                <a:solidFill>
                  <a:schemeClr val="tx1">
                    <a:lumMod val="65000"/>
                    <a:lumOff val="35000"/>
                  </a:schemeClr>
                </a:solidFill>
              </a:rPr>
              <a:t>1.2.</a:t>
            </a:r>
            <a:r>
              <a:rPr lang="zh-CN" altLang="en-US" sz="1200">
                <a:solidFill>
                  <a:schemeClr val="tx1">
                    <a:lumMod val="65000"/>
                    <a:lumOff val="35000"/>
                  </a:schemeClr>
                </a:solidFill>
              </a:rPr>
              <a:t>执行业务</a:t>
            </a:r>
            <a:r>
              <a:rPr lang="en-US" altLang="zh-CN" sz="1200">
                <a:solidFill>
                  <a:schemeClr val="tx1">
                    <a:lumMod val="65000"/>
                    <a:lumOff val="35000"/>
                  </a:schemeClr>
                </a:solidFill>
              </a:rPr>
              <a:t>sql</a:t>
            </a:r>
          </a:p>
          <a:p>
            <a:pPr fontAlgn="auto">
              <a:spcBef>
                <a:spcPts val="0"/>
              </a:spcBef>
              <a:spcAft>
                <a:spcPts val="0"/>
              </a:spcAft>
            </a:pPr>
            <a:r>
              <a:rPr lang="en-US" altLang="zh-CN" sz="1200">
                <a:solidFill>
                  <a:schemeClr val="tx1">
                    <a:lumMod val="65000"/>
                    <a:lumOff val="35000"/>
                  </a:schemeClr>
                </a:solidFill>
                <a:latin typeface="+mn-lt"/>
                <a:ea typeface="+mn-ea"/>
              </a:rPr>
              <a:t>    set money = </a:t>
            </a:r>
            <a:r>
              <a:rPr lang="en-US" altLang="zh-CN" sz="1200">
                <a:solidFill>
                  <a:srgbClr val="AD2A26"/>
                </a:solidFill>
                <a:latin typeface="+mn-lt"/>
                <a:ea typeface="+mn-ea"/>
              </a:rPr>
              <a:t>80</a:t>
            </a:r>
            <a:endParaRPr lang="zh-CN" altLang="en-US" sz="1200" dirty="0">
              <a:solidFill>
                <a:srgbClr val="AD2A26"/>
              </a:solidFill>
              <a:latin typeface="+mn-lt"/>
              <a:ea typeface="+mn-ea"/>
            </a:endParaRPr>
          </a:p>
        </p:txBody>
      </p:sp>
      <p:sp>
        <p:nvSpPr>
          <p:cNvPr id="81" name="矩形 80">
            <a:extLst>
              <a:ext uri="{FF2B5EF4-FFF2-40B4-BE49-F238E27FC236}">
                <a16:creationId xmlns:a16="http://schemas.microsoft.com/office/drawing/2014/main" id="{FD93EFB9-2137-4666-BA1A-E84D7E653651}"/>
              </a:ext>
            </a:extLst>
          </p:cNvPr>
          <p:cNvSpPr/>
          <p:nvPr/>
        </p:nvSpPr>
        <p:spPr>
          <a:xfrm>
            <a:off x="2703521" y="5211038"/>
            <a:ext cx="2278215" cy="307777"/>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t>{"id": 1, "money": 100}</a:t>
            </a:r>
            <a:endParaRPr lang="zh-CN" altLang="en-US" sz="1200"/>
          </a:p>
        </p:txBody>
      </p:sp>
      <p:cxnSp>
        <p:nvCxnSpPr>
          <p:cNvPr id="14" name="直接箭头连接符 13">
            <a:extLst>
              <a:ext uri="{FF2B5EF4-FFF2-40B4-BE49-F238E27FC236}">
                <a16:creationId xmlns:a16="http://schemas.microsoft.com/office/drawing/2014/main" id="{C087CB17-2BCD-4219-80AC-5BF360658876}"/>
              </a:ext>
            </a:extLst>
          </p:cNvPr>
          <p:cNvCxnSpPr>
            <a:cxnSpLocks/>
          </p:cNvCxnSpPr>
          <p:nvPr/>
        </p:nvCxnSpPr>
        <p:spPr>
          <a:xfrm>
            <a:off x="799986" y="3157021"/>
            <a:ext cx="125352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5" name="文本框 14">
            <a:extLst>
              <a:ext uri="{FF2B5EF4-FFF2-40B4-BE49-F238E27FC236}">
                <a16:creationId xmlns:a16="http://schemas.microsoft.com/office/drawing/2014/main" id="{EA7D9BDC-7919-42C2-9B5F-BEBA02B24A4C}"/>
              </a:ext>
            </a:extLst>
          </p:cNvPr>
          <p:cNvSpPr txBox="1"/>
          <p:nvPr/>
        </p:nvSpPr>
        <p:spPr>
          <a:xfrm>
            <a:off x="799986" y="2880022"/>
            <a:ext cx="938077"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mn-lt"/>
                <a:ea typeface="+mn-ea"/>
              </a:rPr>
              <a:t>获取全局锁</a:t>
            </a:r>
            <a:endParaRPr lang="zh-CN" altLang="en-US" sz="1200" dirty="0">
              <a:solidFill>
                <a:schemeClr val="tx1">
                  <a:lumMod val="65000"/>
                  <a:lumOff val="35000"/>
                </a:schemeClr>
              </a:solidFill>
              <a:latin typeface="+mn-lt"/>
              <a:ea typeface="+mn-ea"/>
            </a:endParaRPr>
          </a:p>
        </p:txBody>
      </p:sp>
      <p:graphicFrame>
        <p:nvGraphicFramePr>
          <p:cNvPr id="82" name="表格 32">
            <a:extLst>
              <a:ext uri="{FF2B5EF4-FFF2-40B4-BE49-F238E27FC236}">
                <a16:creationId xmlns:a16="http://schemas.microsoft.com/office/drawing/2014/main" id="{0110E441-45D9-4FBC-83AF-77FE77B41179}"/>
              </a:ext>
            </a:extLst>
          </p:cNvPr>
          <p:cNvGraphicFramePr>
            <a:graphicFrameLocks noGrp="1"/>
          </p:cNvGraphicFramePr>
          <p:nvPr/>
        </p:nvGraphicFramePr>
        <p:xfrm>
          <a:off x="4437346" y="3418658"/>
          <a:ext cx="2189242" cy="609600"/>
        </p:xfrm>
        <a:graphic>
          <a:graphicData uri="http://schemas.openxmlformats.org/drawingml/2006/table">
            <a:tbl>
              <a:tblPr firstRow="1" bandRow="1">
                <a:tableStyleId>{5C22544A-7EE6-4342-B048-85BDC9FD1C3A}</a:tableStyleId>
              </a:tblPr>
              <a:tblGrid>
                <a:gridCol w="757314">
                  <a:extLst>
                    <a:ext uri="{9D8B030D-6E8A-4147-A177-3AD203B41FA5}">
                      <a16:colId xmlns:a16="http://schemas.microsoft.com/office/drawing/2014/main" val="2368508967"/>
                    </a:ext>
                  </a:extLst>
                </a:gridCol>
                <a:gridCol w="991238">
                  <a:extLst>
                    <a:ext uri="{9D8B030D-6E8A-4147-A177-3AD203B41FA5}">
                      <a16:colId xmlns:a16="http://schemas.microsoft.com/office/drawing/2014/main" val="480234340"/>
                    </a:ext>
                  </a:extLst>
                </a:gridCol>
                <a:gridCol w="440690">
                  <a:extLst>
                    <a:ext uri="{9D8B030D-6E8A-4147-A177-3AD203B41FA5}">
                      <a16:colId xmlns:a16="http://schemas.microsoft.com/office/drawing/2014/main" val="2782469533"/>
                    </a:ext>
                  </a:extLst>
                </a:gridCol>
              </a:tblGrid>
              <a:tr h="276569">
                <a:tc>
                  <a:txBody>
                    <a:bodyPr/>
                    <a:lstStyle/>
                    <a:p>
                      <a:pPr algn="ctr"/>
                      <a:r>
                        <a:rPr lang="en-US" altLang="zh-CN" sz="1400"/>
                        <a:t>xid</a:t>
                      </a:r>
                      <a:endParaRPr lang="zh-CN" altLang="en-US" sz="1400"/>
                    </a:p>
                  </a:txBody>
                  <a:tcPr anchor="ctr">
                    <a:solidFill>
                      <a:srgbClr val="AD2A26"/>
                    </a:solidFill>
                  </a:tcPr>
                </a:tc>
                <a:tc>
                  <a:txBody>
                    <a:bodyPr/>
                    <a:lstStyle/>
                    <a:p>
                      <a:pPr algn="ctr"/>
                      <a:r>
                        <a:rPr lang="en-US" altLang="zh-CN" sz="1400"/>
                        <a:t>table</a:t>
                      </a:r>
                      <a:endParaRPr lang="zh-CN" altLang="en-US" sz="1400"/>
                    </a:p>
                  </a:txBody>
                  <a:tcPr anchor="ctr">
                    <a:solidFill>
                      <a:srgbClr val="AD2A26"/>
                    </a:solidFill>
                  </a:tcPr>
                </a:tc>
                <a:tc>
                  <a:txBody>
                    <a:bodyPr/>
                    <a:lstStyle/>
                    <a:p>
                      <a:pPr algn="ctr"/>
                      <a:r>
                        <a:rPr lang="en-US" altLang="zh-CN" sz="1400"/>
                        <a:t>pk</a:t>
                      </a:r>
                      <a:endParaRPr lang="zh-CN" altLang="en-US" sz="1400"/>
                    </a:p>
                  </a:txBody>
                  <a:tcPr anchor="ctr">
                    <a:solidFill>
                      <a:srgbClr val="AD2A26"/>
                    </a:solidFill>
                  </a:tcPr>
                </a:tc>
                <a:extLst>
                  <a:ext uri="{0D108BD9-81ED-4DB2-BD59-A6C34878D82A}">
                    <a16:rowId xmlns:a16="http://schemas.microsoft.com/office/drawing/2014/main" val="2966494296"/>
                  </a:ext>
                </a:extLst>
              </a:tr>
              <a:tr h="240621">
                <a:tc>
                  <a:txBody>
                    <a:bodyPr/>
                    <a:lstStyle/>
                    <a:p>
                      <a:pPr algn="ctr"/>
                      <a:endParaRPr lang="zh-CN" altLang="en-US" sz="1400"/>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tc>
                  <a:txBody>
                    <a:bodyPr/>
                    <a:lstStyle/>
                    <a:p>
                      <a:pPr algn="ctr"/>
                      <a:endParaRPr lang="zh-CN" altLang="en-US" sz="1400"/>
                    </a:p>
                  </a:txBody>
                  <a:tcPr anchor="ctr">
                    <a:solidFill>
                      <a:schemeClr val="bg1">
                        <a:lumMod val="95000"/>
                      </a:schemeClr>
                    </a:solidFill>
                  </a:tcPr>
                </a:tc>
                <a:extLst>
                  <a:ext uri="{0D108BD9-81ED-4DB2-BD59-A6C34878D82A}">
                    <a16:rowId xmlns:a16="http://schemas.microsoft.com/office/drawing/2014/main" val="1302812518"/>
                  </a:ext>
                </a:extLst>
              </a:tr>
            </a:tbl>
          </a:graphicData>
        </a:graphic>
      </p:graphicFrame>
      <p:cxnSp>
        <p:nvCxnSpPr>
          <p:cNvPr id="83" name="直接箭头连接符 82">
            <a:extLst>
              <a:ext uri="{FF2B5EF4-FFF2-40B4-BE49-F238E27FC236}">
                <a16:creationId xmlns:a16="http://schemas.microsoft.com/office/drawing/2014/main" id="{BB13395C-4096-4D76-8B6F-749E29C7A943}"/>
              </a:ext>
            </a:extLst>
          </p:cNvPr>
          <p:cNvCxnSpPr>
            <a:cxnSpLocks/>
          </p:cNvCxnSpPr>
          <p:nvPr/>
        </p:nvCxnSpPr>
        <p:spPr>
          <a:xfrm>
            <a:off x="797771" y="6037474"/>
            <a:ext cx="125352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84" name="文本框 83">
            <a:extLst>
              <a:ext uri="{FF2B5EF4-FFF2-40B4-BE49-F238E27FC236}">
                <a16:creationId xmlns:a16="http://schemas.microsoft.com/office/drawing/2014/main" id="{04F9451D-67C3-42E8-8B6E-C8B456E2B793}"/>
              </a:ext>
            </a:extLst>
          </p:cNvPr>
          <p:cNvSpPr txBox="1"/>
          <p:nvPr/>
        </p:nvSpPr>
        <p:spPr>
          <a:xfrm>
            <a:off x="797771" y="5760475"/>
            <a:ext cx="938077"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latin typeface="+mn-lt"/>
                <a:ea typeface="+mn-ea"/>
              </a:rPr>
              <a:t>释放全局锁</a:t>
            </a:r>
            <a:endParaRPr lang="zh-CN" altLang="en-US" sz="1200" dirty="0">
              <a:solidFill>
                <a:schemeClr val="tx1">
                  <a:lumMod val="65000"/>
                  <a:lumOff val="35000"/>
                </a:schemeClr>
              </a:solidFill>
              <a:latin typeface="+mn-lt"/>
              <a:ea typeface="+mn-ea"/>
            </a:endParaRPr>
          </a:p>
        </p:txBody>
      </p:sp>
      <p:sp>
        <p:nvSpPr>
          <p:cNvPr id="92" name="矩形 91">
            <a:extLst>
              <a:ext uri="{FF2B5EF4-FFF2-40B4-BE49-F238E27FC236}">
                <a16:creationId xmlns:a16="http://schemas.microsoft.com/office/drawing/2014/main" id="{7FDD5BF0-93C0-4376-9BA7-3B4AB023BAC6}"/>
              </a:ext>
            </a:extLst>
          </p:cNvPr>
          <p:cNvSpPr/>
          <p:nvPr/>
        </p:nvSpPr>
        <p:spPr>
          <a:xfrm>
            <a:off x="9381020" y="4954545"/>
            <a:ext cx="120172" cy="312669"/>
          </a:xfrm>
          <a:prstGeom prst="rect">
            <a:avLst/>
          </a:prstGeom>
          <a:solidFill>
            <a:srgbClr val="FFFFE4"/>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93" name="文本框 92">
            <a:extLst>
              <a:ext uri="{FF2B5EF4-FFF2-40B4-BE49-F238E27FC236}">
                <a16:creationId xmlns:a16="http://schemas.microsoft.com/office/drawing/2014/main" id="{EAF4373D-2A7B-49AD-8FA5-DCAC7FF1D086}"/>
              </a:ext>
            </a:extLst>
          </p:cNvPr>
          <p:cNvSpPr txBox="1"/>
          <p:nvPr/>
        </p:nvSpPr>
        <p:spPr>
          <a:xfrm>
            <a:off x="9523185" y="4980113"/>
            <a:ext cx="1947969"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1.3.</a:t>
            </a:r>
            <a:r>
              <a:rPr lang="zh-CN" altLang="en-US" sz="1200">
                <a:solidFill>
                  <a:schemeClr val="tx1">
                    <a:lumMod val="65000"/>
                    <a:lumOff val="35000"/>
                  </a:schemeClr>
                </a:solidFill>
              </a:rPr>
              <a:t>提交事务，释放</a:t>
            </a:r>
            <a:r>
              <a:rPr lang="en-US" altLang="zh-CN" sz="1200">
                <a:solidFill>
                  <a:schemeClr val="tx1">
                    <a:lumMod val="65000"/>
                    <a:lumOff val="35000"/>
                  </a:schemeClr>
                </a:solidFill>
              </a:rPr>
              <a:t>DB</a:t>
            </a:r>
            <a:r>
              <a:rPr lang="zh-CN" altLang="en-US" sz="1200">
                <a:solidFill>
                  <a:schemeClr val="tx1">
                    <a:lumMod val="65000"/>
                    <a:lumOff val="35000"/>
                  </a:schemeClr>
                </a:solidFill>
              </a:rPr>
              <a:t>锁</a:t>
            </a:r>
            <a:endParaRPr lang="zh-CN" altLang="en-US" sz="1200" dirty="0">
              <a:solidFill>
                <a:schemeClr val="tx1">
                  <a:lumMod val="65000"/>
                  <a:lumOff val="35000"/>
                </a:schemeClr>
              </a:solidFill>
              <a:latin typeface="+mn-lt"/>
              <a:ea typeface="+mn-ea"/>
            </a:endParaRPr>
          </a:p>
        </p:txBody>
      </p:sp>
      <p:sp>
        <p:nvSpPr>
          <p:cNvPr id="94" name="箭头: 左弧形 93">
            <a:extLst>
              <a:ext uri="{FF2B5EF4-FFF2-40B4-BE49-F238E27FC236}">
                <a16:creationId xmlns:a16="http://schemas.microsoft.com/office/drawing/2014/main" id="{6E8AC4BD-9A03-4E03-A7ED-84E228188913}"/>
              </a:ext>
            </a:extLst>
          </p:cNvPr>
          <p:cNvSpPr/>
          <p:nvPr/>
        </p:nvSpPr>
        <p:spPr>
          <a:xfrm>
            <a:off x="1744234" y="5132451"/>
            <a:ext cx="301667" cy="371893"/>
          </a:xfrm>
          <a:prstGeom prst="curved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endParaRPr>
          </a:p>
        </p:txBody>
      </p:sp>
      <p:sp>
        <p:nvSpPr>
          <p:cNvPr id="95" name="文本框 94">
            <a:extLst>
              <a:ext uri="{FF2B5EF4-FFF2-40B4-BE49-F238E27FC236}">
                <a16:creationId xmlns:a16="http://schemas.microsoft.com/office/drawing/2014/main" id="{3E331DE1-8B9D-49CC-9B9C-2071AD0E7885}"/>
              </a:ext>
            </a:extLst>
          </p:cNvPr>
          <p:cNvSpPr txBox="1"/>
          <p:nvPr/>
        </p:nvSpPr>
        <p:spPr>
          <a:xfrm>
            <a:off x="907203" y="4401434"/>
            <a:ext cx="822661"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65000"/>
                    <a:lumOff val="35000"/>
                  </a:schemeClr>
                </a:solidFill>
              </a:rPr>
              <a:t>等待</a:t>
            </a:r>
            <a:r>
              <a:rPr lang="en-US" altLang="zh-CN" sz="1200">
                <a:solidFill>
                  <a:schemeClr val="tx1">
                    <a:lumMod val="65000"/>
                    <a:lumOff val="35000"/>
                  </a:schemeClr>
                </a:solidFill>
              </a:rPr>
              <a:t>DB</a:t>
            </a:r>
            <a:r>
              <a:rPr lang="zh-CN" altLang="en-US" sz="1200">
                <a:solidFill>
                  <a:schemeClr val="tx1">
                    <a:lumMod val="65000"/>
                    <a:lumOff val="35000"/>
                  </a:schemeClr>
                </a:solidFill>
              </a:rPr>
              <a:t>锁</a:t>
            </a:r>
            <a:endParaRPr lang="zh-CN" altLang="en-US" sz="1200" dirty="0">
              <a:solidFill>
                <a:schemeClr val="tx1">
                  <a:lumMod val="65000"/>
                  <a:lumOff val="35000"/>
                </a:schemeClr>
              </a:solidFill>
              <a:latin typeface="+mn-lt"/>
              <a:ea typeface="+mn-ea"/>
            </a:endParaRPr>
          </a:p>
        </p:txBody>
      </p:sp>
      <p:sp>
        <p:nvSpPr>
          <p:cNvPr id="97" name="箭头: 左弧形 96">
            <a:extLst>
              <a:ext uri="{FF2B5EF4-FFF2-40B4-BE49-F238E27FC236}">
                <a16:creationId xmlns:a16="http://schemas.microsoft.com/office/drawing/2014/main" id="{CCF588BA-121B-402D-8CB1-8F8401FD2929}"/>
              </a:ext>
            </a:extLst>
          </p:cNvPr>
          <p:cNvSpPr/>
          <p:nvPr/>
        </p:nvSpPr>
        <p:spPr>
          <a:xfrm>
            <a:off x="1732149" y="4763233"/>
            <a:ext cx="301667" cy="371893"/>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文本框 3">
            <a:extLst>
              <a:ext uri="{FF2B5EF4-FFF2-40B4-BE49-F238E27FC236}">
                <a16:creationId xmlns:a16="http://schemas.microsoft.com/office/drawing/2014/main" id="{BF5311D6-2474-4DE9-8F67-DD4B4058744E}"/>
              </a:ext>
            </a:extLst>
          </p:cNvPr>
          <p:cNvSpPr txBox="1"/>
          <p:nvPr/>
        </p:nvSpPr>
        <p:spPr>
          <a:xfrm>
            <a:off x="4416263" y="3730409"/>
            <a:ext cx="746340" cy="276999"/>
          </a:xfrm>
          <a:prstGeom prst="rect">
            <a:avLst/>
          </a:prstGeom>
          <a:noFill/>
        </p:spPr>
        <p:txBody>
          <a:bodyPr wrap="square" rtlCol="0">
            <a:spAutoFit/>
          </a:bodyPr>
          <a:lstStyle/>
          <a:p>
            <a:pPr algn="ctr" fontAlgn="auto">
              <a:spcBef>
                <a:spcPts val="0"/>
              </a:spcBef>
              <a:spcAft>
                <a:spcPts val="0"/>
              </a:spcAft>
            </a:pPr>
            <a:r>
              <a:rPr lang="zh-CN" altLang="en-US" sz="1200">
                <a:solidFill>
                  <a:schemeClr val="tx1">
                    <a:lumMod val="65000"/>
                    <a:lumOff val="35000"/>
                  </a:schemeClr>
                </a:solidFill>
              </a:rPr>
              <a:t>事务</a:t>
            </a:r>
            <a:r>
              <a:rPr lang="en-US" altLang="zh-CN" sz="1200">
                <a:solidFill>
                  <a:schemeClr val="tx1">
                    <a:lumMod val="65000"/>
                    <a:lumOff val="35000"/>
                  </a:schemeClr>
                </a:solidFill>
              </a:rPr>
              <a:t>1</a:t>
            </a:r>
            <a:endParaRPr lang="zh-CN" altLang="en-US" sz="1200" dirty="0">
              <a:solidFill>
                <a:schemeClr val="tx1">
                  <a:lumMod val="65000"/>
                  <a:lumOff val="35000"/>
                </a:schemeClr>
              </a:solidFill>
              <a:latin typeface="+mn-lt"/>
              <a:ea typeface="+mn-ea"/>
            </a:endParaRPr>
          </a:p>
        </p:txBody>
      </p:sp>
      <p:sp>
        <p:nvSpPr>
          <p:cNvPr id="46" name="文本框 45">
            <a:extLst>
              <a:ext uri="{FF2B5EF4-FFF2-40B4-BE49-F238E27FC236}">
                <a16:creationId xmlns:a16="http://schemas.microsoft.com/office/drawing/2014/main" id="{3CCBFE75-8AFF-4EEF-9E15-A73278E1D54E}"/>
              </a:ext>
            </a:extLst>
          </p:cNvPr>
          <p:cNvSpPr txBox="1"/>
          <p:nvPr/>
        </p:nvSpPr>
        <p:spPr>
          <a:xfrm>
            <a:off x="5196396" y="3717346"/>
            <a:ext cx="980990" cy="276999"/>
          </a:xfrm>
          <a:prstGeom prst="rect">
            <a:avLst/>
          </a:prstGeom>
          <a:noFill/>
        </p:spPr>
        <p:txBody>
          <a:bodyPr wrap="square" rtlCol="0">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account</a:t>
            </a:r>
            <a:endParaRPr lang="zh-CN" altLang="en-US" sz="1200" dirty="0">
              <a:solidFill>
                <a:schemeClr val="tx1">
                  <a:lumMod val="65000"/>
                  <a:lumOff val="35000"/>
                </a:schemeClr>
              </a:solidFill>
              <a:latin typeface="+mn-lt"/>
              <a:ea typeface="+mn-ea"/>
            </a:endParaRPr>
          </a:p>
        </p:txBody>
      </p:sp>
      <p:sp>
        <p:nvSpPr>
          <p:cNvPr id="50" name="文本框 49">
            <a:extLst>
              <a:ext uri="{FF2B5EF4-FFF2-40B4-BE49-F238E27FC236}">
                <a16:creationId xmlns:a16="http://schemas.microsoft.com/office/drawing/2014/main" id="{E10D8A8F-BCDE-47ED-B8A6-128C7495E69A}"/>
              </a:ext>
            </a:extLst>
          </p:cNvPr>
          <p:cNvSpPr txBox="1"/>
          <p:nvPr/>
        </p:nvSpPr>
        <p:spPr>
          <a:xfrm>
            <a:off x="6258418" y="3710901"/>
            <a:ext cx="301667" cy="276999"/>
          </a:xfrm>
          <a:prstGeom prst="rect">
            <a:avLst/>
          </a:prstGeom>
          <a:noFill/>
        </p:spPr>
        <p:txBody>
          <a:bodyPr wrap="square" rtlCol="0">
            <a:spAutoFit/>
          </a:bodyPr>
          <a:lstStyle/>
          <a:p>
            <a:pPr algn="ctr" fontAlgn="auto">
              <a:spcBef>
                <a:spcPts val="0"/>
              </a:spcBef>
              <a:spcAft>
                <a:spcPts val="0"/>
              </a:spcAft>
            </a:pPr>
            <a:r>
              <a:rPr lang="en-US" altLang="zh-CN" sz="1200">
                <a:solidFill>
                  <a:schemeClr val="tx1">
                    <a:lumMod val="65000"/>
                    <a:lumOff val="35000"/>
                  </a:schemeClr>
                </a:solidFill>
                <a:latin typeface="+mn-lt"/>
                <a:ea typeface="+mn-ea"/>
              </a:rPr>
              <a:t>1</a:t>
            </a:r>
            <a:endParaRPr lang="zh-CN" altLang="en-US" sz="1200" dirty="0">
              <a:solidFill>
                <a:schemeClr val="tx1">
                  <a:lumMod val="65000"/>
                  <a:lumOff val="35000"/>
                </a:schemeClr>
              </a:solidFill>
              <a:latin typeface="+mn-lt"/>
              <a:ea typeface="+mn-ea"/>
            </a:endParaRPr>
          </a:p>
        </p:txBody>
      </p:sp>
      <p:sp>
        <p:nvSpPr>
          <p:cNvPr id="52" name="箭头: 左弧形 51">
            <a:extLst>
              <a:ext uri="{FF2B5EF4-FFF2-40B4-BE49-F238E27FC236}">
                <a16:creationId xmlns:a16="http://schemas.microsoft.com/office/drawing/2014/main" id="{6415F992-5690-48DE-83BD-A54E70A74628}"/>
              </a:ext>
            </a:extLst>
          </p:cNvPr>
          <p:cNvSpPr/>
          <p:nvPr/>
        </p:nvSpPr>
        <p:spPr>
          <a:xfrm>
            <a:off x="1732149" y="4398759"/>
            <a:ext cx="301667" cy="371893"/>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a:extLst>
              <a:ext uri="{FF2B5EF4-FFF2-40B4-BE49-F238E27FC236}">
                <a16:creationId xmlns:a16="http://schemas.microsoft.com/office/drawing/2014/main" id="{7BFF7578-3E3B-4918-867F-2C453999A8D9}"/>
              </a:ext>
            </a:extLst>
          </p:cNvPr>
          <p:cNvSpPr txBox="1"/>
          <p:nvPr/>
        </p:nvSpPr>
        <p:spPr>
          <a:xfrm>
            <a:off x="10009562" y="1583720"/>
            <a:ext cx="1089827" cy="415498"/>
          </a:xfrm>
          <a:prstGeom prst="rect">
            <a:avLst/>
          </a:prstGeom>
          <a:noFill/>
        </p:spPr>
        <p:txBody>
          <a:bodyPr wrap="square" rtlCol="0">
            <a:spAutoFit/>
          </a:bodyPr>
          <a:lstStyle/>
          <a:p>
            <a:pPr fontAlgn="auto">
              <a:spcBef>
                <a:spcPts val="0"/>
              </a:spcBef>
              <a:spcAft>
                <a:spcPts val="0"/>
              </a:spcAft>
            </a:pPr>
            <a:r>
              <a:rPr lang="zh-CN" altLang="en-US" sz="1050">
                <a:solidFill>
                  <a:srgbClr val="AD2A26"/>
                </a:solidFill>
              </a:rPr>
              <a:t>非</a:t>
            </a:r>
            <a:r>
              <a:rPr lang="en-US" altLang="zh-CN" sz="1050">
                <a:solidFill>
                  <a:srgbClr val="AD2A26"/>
                </a:solidFill>
              </a:rPr>
              <a:t>seata</a:t>
            </a:r>
            <a:r>
              <a:rPr lang="zh-CN" altLang="en-US" sz="1050">
                <a:solidFill>
                  <a:srgbClr val="AD2A26"/>
                </a:solidFill>
              </a:rPr>
              <a:t>管理的全局事务</a:t>
            </a:r>
            <a:endParaRPr lang="zh-CN" altLang="en-US" sz="1050" dirty="0">
              <a:solidFill>
                <a:srgbClr val="AD2A26"/>
              </a:solidFill>
              <a:latin typeface="+mn-lt"/>
              <a:ea typeface="+mn-ea"/>
            </a:endParaRPr>
          </a:p>
        </p:txBody>
      </p:sp>
      <p:sp>
        <p:nvSpPr>
          <p:cNvPr id="53" name="文本框 52">
            <a:extLst>
              <a:ext uri="{FF2B5EF4-FFF2-40B4-BE49-F238E27FC236}">
                <a16:creationId xmlns:a16="http://schemas.microsoft.com/office/drawing/2014/main" id="{C8160F5A-C565-4FD8-9E4C-74F5B5472DF8}"/>
              </a:ext>
            </a:extLst>
          </p:cNvPr>
          <p:cNvSpPr txBox="1"/>
          <p:nvPr/>
        </p:nvSpPr>
        <p:spPr>
          <a:xfrm>
            <a:off x="9551091" y="2038139"/>
            <a:ext cx="2223686" cy="600164"/>
          </a:xfrm>
          <a:prstGeom prst="rect">
            <a:avLst/>
          </a:prstGeom>
          <a:noFill/>
        </p:spPr>
        <p:txBody>
          <a:bodyPr wrap="none" rtlCol="0">
            <a:spAutoFit/>
          </a:bodyPr>
          <a:lstStyle/>
          <a:p>
            <a:r>
              <a:rPr lang="en-US" altLang="zh-CN" sz="1100"/>
              <a:t>update account </a:t>
            </a:r>
          </a:p>
          <a:p>
            <a:r>
              <a:rPr lang="en-US" altLang="zh-CN" sz="1100"/>
              <a:t>  set money = money - 10</a:t>
            </a:r>
          </a:p>
          <a:p>
            <a:r>
              <a:rPr lang="en-US" altLang="zh-CN" sz="1100"/>
              <a:t>  where id = 1</a:t>
            </a:r>
            <a:endParaRPr lang="zh-CN" altLang="en-US" sz="1100"/>
          </a:p>
        </p:txBody>
      </p:sp>
      <p:sp>
        <p:nvSpPr>
          <p:cNvPr id="54" name="文本框 53">
            <a:extLst>
              <a:ext uri="{FF2B5EF4-FFF2-40B4-BE49-F238E27FC236}">
                <a16:creationId xmlns:a16="http://schemas.microsoft.com/office/drawing/2014/main" id="{3BE21EC7-018D-4A4F-B1DF-C3D10CFBD231}"/>
              </a:ext>
            </a:extLst>
          </p:cNvPr>
          <p:cNvSpPr txBox="1"/>
          <p:nvPr/>
        </p:nvSpPr>
        <p:spPr>
          <a:xfrm>
            <a:off x="6478225" y="1466645"/>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80</a:t>
            </a:r>
            <a:endParaRPr lang="zh-CN" altLang="en-US" sz="1400" dirty="0">
              <a:solidFill>
                <a:schemeClr val="tx1">
                  <a:lumMod val="65000"/>
                  <a:lumOff val="35000"/>
                </a:schemeClr>
              </a:solidFill>
              <a:latin typeface="+mn-lt"/>
              <a:ea typeface="+mn-ea"/>
            </a:endParaRPr>
          </a:p>
        </p:txBody>
      </p:sp>
      <p:sp>
        <p:nvSpPr>
          <p:cNvPr id="58" name="矩形 57">
            <a:extLst>
              <a:ext uri="{FF2B5EF4-FFF2-40B4-BE49-F238E27FC236}">
                <a16:creationId xmlns:a16="http://schemas.microsoft.com/office/drawing/2014/main" id="{604E3E89-A194-4DA0-A37D-B26D9CAF4899}"/>
              </a:ext>
            </a:extLst>
          </p:cNvPr>
          <p:cNvSpPr/>
          <p:nvPr/>
        </p:nvSpPr>
        <p:spPr>
          <a:xfrm>
            <a:off x="4348373" y="2664225"/>
            <a:ext cx="2278215" cy="307777"/>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t>{"id": 1, "money": 90}</a:t>
            </a:r>
            <a:endParaRPr lang="zh-CN" altLang="en-US" sz="1200"/>
          </a:p>
        </p:txBody>
      </p:sp>
      <p:grpSp>
        <p:nvGrpSpPr>
          <p:cNvPr id="13" name="组合 12">
            <a:extLst>
              <a:ext uri="{FF2B5EF4-FFF2-40B4-BE49-F238E27FC236}">
                <a16:creationId xmlns:a16="http://schemas.microsoft.com/office/drawing/2014/main" id="{F94F9E59-55A0-495B-AD0E-8273B960A129}"/>
              </a:ext>
            </a:extLst>
          </p:cNvPr>
          <p:cNvGrpSpPr/>
          <p:nvPr/>
        </p:nvGrpSpPr>
        <p:grpSpPr>
          <a:xfrm>
            <a:off x="4327592" y="2641639"/>
            <a:ext cx="3448148" cy="347319"/>
            <a:chOff x="4044430" y="5883217"/>
            <a:chExt cx="3448148" cy="347319"/>
          </a:xfrm>
        </p:grpSpPr>
        <p:sp>
          <p:nvSpPr>
            <p:cNvPr id="61" name="矩形 60">
              <a:extLst>
                <a:ext uri="{FF2B5EF4-FFF2-40B4-BE49-F238E27FC236}">
                  <a16:creationId xmlns:a16="http://schemas.microsoft.com/office/drawing/2014/main" id="{12809AA2-2D4A-4DAF-9E8D-6B52B48CC743}"/>
                </a:ext>
              </a:extLst>
            </p:cNvPr>
            <p:cNvSpPr/>
            <p:nvPr/>
          </p:nvSpPr>
          <p:spPr>
            <a:xfrm>
              <a:off x="4044430" y="5883217"/>
              <a:ext cx="3448148" cy="347319"/>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r"/>
              <a:r>
                <a:rPr lang="en-US" altLang="zh-CN" sz="1200"/>
                <a:t>after-image</a:t>
              </a:r>
              <a:endParaRPr lang="zh-CN" altLang="en-US" sz="1200"/>
            </a:p>
          </p:txBody>
        </p:sp>
        <p:sp>
          <p:nvSpPr>
            <p:cNvPr id="63" name="矩形 62">
              <a:extLst>
                <a:ext uri="{FF2B5EF4-FFF2-40B4-BE49-F238E27FC236}">
                  <a16:creationId xmlns:a16="http://schemas.microsoft.com/office/drawing/2014/main" id="{5960B851-77E5-4253-A324-9593513F5C47}"/>
                </a:ext>
              </a:extLst>
            </p:cNvPr>
            <p:cNvSpPr/>
            <p:nvPr/>
          </p:nvSpPr>
          <p:spPr>
            <a:xfrm>
              <a:off x="4065211" y="5903301"/>
              <a:ext cx="2278215" cy="307777"/>
            </a:xfrm>
            <a:prstGeom prst="rect">
              <a:avLst/>
            </a:prstGeom>
            <a:solidFill>
              <a:srgbClr val="F5FAF2"/>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200"/>
                <a:t>{"id": 1, "money": 90}</a:t>
              </a:r>
              <a:endParaRPr lang="zh-CN" altLang="en-US" sz="1200"/>
            </a:p>
          </p:txBody>
        </p:sp>
      </p:grpSp>
      <p:sp>
        <p:nvSpPr>
          <p:cNvPr id="64" name="矩形 63">
            <a:extLst>
              <a:ext uri="{FF2B5EF4-FFF2-40B4-BE49-F238E27FC236}">
                <a16:creationId xmlns:a16="http://schemas.microsoft.com/office/drawing/2014/main" id="{EA3909A1-805C-428B-A317-A7990D1C47CE}"/>
              </a:ext>
            </a:extLst>
          </p:cNvPr>
          <p:cNvSpPr/>
          <p:nvPr/>
        </p:nvSpPr>
        <p:spPr>
          <a:xfrm>
            <a:off x="1977624" y="6188818"/>
            <a:ext cx="140238" cy="294583"/>
          </a:xfrm>
          <a:prstGeom prst="rect">
            <a:avLst/>
          </a:prstGeom>
          <a:solidFill>
            <a:schemeClr val="accent2">
              <a:lumMod val="40000"/>
              <a:lumOff val="60000"/>
            </a:schemeClr>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65" name="文本框 64">
            <a:extLst>
              <a:ext uri="{FF2B5EF4-FFF2-40B4-BE49-F238E27FC236}">
                <a16:creationId xmlns:a16="http://schemas.microsoft.com/office/drawing/2014/main" id="{F7149C43-DDEB-47BF-B5A3-1A39AF61E363}"/>
              </a:ext>
            </a:extLst>
          </p:cNvPr>
          <p:cNvSpPr txBox="1"/>
          <p:nvPr/>
        </p:nvSpPr>
        <p:spPr>
          <a:xfrm>
            <a:off x="2113600" y="6228359"/>
            <a:ext cx="2666114" cy="276999"/>
          </a:xfrm>
          <a:prstGeom prst="rect">
            <a:avLst/>
          </a:prstGeom>
          <a:noFill/>
        </p:spPr>
        <p:txBody>
          <a:bodyPr wrap="none" rtlCol="0">
            <a:spAutoFit/>
          </a:bodyPr>
          <a:lstStyle/>
          <a:p>
            <a:pPr fontAlgn="auto">
              <a:spcBef>
                <a:spcPts val="0"/>
              </a:spcBef>
              <a:spcAft>
                <a:spcPts val="0"/>
              </a:spcAft>
            </a:pPr>
            <a:r>
              <a:rPr lang="en-US" altLang="zh-CN" sz="1200">
                <a:solidFill>
                  <a:srgbClr val="AD2A26"/>
                </a:solidFill>
              </a:rPr>
              <a:t>2.2.</a:t>
            </a:r>
            <a:r>
              <a:rPr lang="zh-CN" altLang="en-US" sz="1200">
                <a:solidFill>
                  <a:srgbClr val="AD2A26"/>
                </a:solidFill>
              </a:rPr>
              <a:t>记录异常，发送警告，人工介入</a:t>
            </a:r>
            <a:endParaRPr lang="zh-CN" altLang="en-US" sz="1200" dirty="0">
              <a:solidFill>
                <a:srgbClr val="AD2A26"/>
              </a:solidFill>
            </a:endParaRPr>
          </a:p>
        </p:txBody>
      </p:sp>
    </p:spTree>
    <p:extLst>
      <p:ext uri="{BB962C8B-B14F-4D97-AF65-F5344CB8AC3E}">
        <p14:creationId xmlns:p14="http://schemas.microsoft.com/office/powerpoint/2010/main" val="2550575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childTnLst>
                          </p:cTn>
                        </p:par>
                        <p:par>
                          <p:cTn id="11" fill="hold">
                            <p:stCondLst>
                              <p:cond delay="500"/>
                            </p:stCondLst>
                            <p:childTnLst>
                              <p:par>
                                <p:cTn id="12" presetID="14" presetClass="entr" presetSubtype="10" fill="hold" grpId="0" nodeType="after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randombar(horizontal)">
                                      <p:cBhvr>
                                        <p:cTn id="14" dur="500"/>
                                        <p:tgtEl>
                                          <p:spTgt spid="5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up)">
                                      <p:cBhvr>
                                        <p:cTn id="19" dur="500"/>
                                        <p:tgtEl>
                                          <p:spTgt spid="4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up)">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randombar(horizontal)">
                                      <p:cBhvr>
                                        <p:cTn id="35" dur="500"/>
                                        <p:tgtEl>
                                          <p:spTgt spid="4"/>
                                        </p:tgtEl>
                                      </p:cBhvr>
                                    </p:animEffect>
                                  </p:childTnLst>
                                </p:cTn>
                              </p:par>
                            </p:childTnLst>
                          </p:cTn>
                        </p:par>
                        <p:par>
                          <p:cTn id="36" fill="hold">
                            <p:stCondLst>
                              <p:cond delay="500"/>
                            </p:stCondLst>
                            <p:childTnLst>
                              <p:par>
                                <p:cTn id="37" presetID="14" presetClass="entr" presetSubtype="10" fill="hold" grpId="0" nodeType="after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randombar(horizontal)">
                                      <p:cBhvr>
                                        <p:cTn id="39" dur="500"/>
                                        <p:tgtEl>
                                          <p:spTgt spid="46"/>
                                        </p:tgtEl>
                                      </p:cBhvr>
                                    </p:animEffect>
                                  </p:childTnLst>
                                </p:cTn>
                              </p:par>
                            </p:childTnLst>
                          </p:cTn>
                        </p:par>
                        <p:par>
                          <p:cTn id="40" fill="hold">
                            <p:stCondLst>
                              <p:cond delay="1000"/>
                            </p:stCondLst>
                            <p:childTnLst>
                              <p:par>
                                <p:cTn id="41" presetID="14" presetClass="entr" presetSubtype="10"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randombar(horizontal)">
                                      <p:cBhvr>
                                        <p:cTn id="43" dur="500"/>
                                        <p:tgtEl>
                                          <p:spTgt spid="5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wipe(up)">
                                      <p:cBhvr>
                                        <p:cTn id="48" dur="500"/>
                                        <p:tgtEl>
                                          <p:spTgt spid="47"/>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wipe(up)">
                                      <p:cBhvr>
                                        <p:cTn id="51" dur="500"/>
                                        <p:tgtEl>
                                          <p:spTgt spid="48"/>
                                        </p:tgtEl>
                                      </p:cBhvr>
                                    </p:animEffect>
                                  </p:childTnLst>
                                </p:cTn>
                              </p:par>
                            </p:childTnLst>
                          </p:cTn>
                        </p:par>
                      </p:childTnLst>
                    </p:cTn>
                  </p:par>
                  <p:par>
                    <p:cTn id="52" fill="hold">
                      <p:stCondLst>
                        <p:cond delay="indefinite"/>
                      </p:stCondLst>
                      <p:childTnLst>
                        <p:par>
                          <p:cTn id="53" fill="hold">
                            <p:stCondLst>
                              <p:cond delay="0"/>
                            </p:stCondLst>
                            <p:childTnLst>
                              <p:par>
                                <p:cTn id="54" presetID="47" presetClass="exit" presetSubtype="0" fill="hold" grpId="0" nodeType="clickEffect">
                                  <p:stCondLst>
                                    <p:cond delay="0"/>
                                  </p:stCondLst>
                                  <p:childTnLst>
                                    <p:animEffect transition="out" filter="fade">
                                      <p:cBhvr>
                                        <p:cTn id="55" dur="750"/>
                                        <p:tgtEl>
                                          <p:spTgt spid="39"/>
                                        </p:tgtEl>
                                      </p:cBhvr>
                                    </p:animEffect>
                                    <p:anim calcmode="lin" valueType="num">
                                      <p:cBhvr>
                                        <p:cTn id="56" dur="750"/>
                                        <p:tgtEl>
                                          <p:spTgt spid="39"/>
                                        </p:tgtEl>
                                        <p:attrNameLst>
                                          <p:attrName>ppt_x</p:attrName>
                                        </p:attrNameLst>
                                      </p:cBhvr>
                                      <p:tavLst>
                                        <p:tav tm="0">
                                          <p:val>
                                            <p:strVal val="ppt_x"/>
                                          </p:val>
                                        </p:tav>
                                        <p:tav tm="100000">
                                          <p:val>
                                            <p:strVal val="ppt_x"/>
                                          </p:val>
                                        </p:tav>
                                      </p:tavLst>
                                    </p:anim>
                                    <p:anim calcmode="lin" valueType="num">
                                      <p:cBhvr>
                                        <p:cTn id="57" dur="750"/>
                                        <p:tgtEl>
                                          <p:spTgt spid="39"/>
                                        </p:tgtEl>
                                        <p:attrNameLst>
                                          <p:attrName>ppt_y</p:attrName>
                                        </p:attrNameLst>
                                      </p:cBhvr>
                                      <p:tavLst>
                                        <p:tav tm="0">
                                          <p:val>
                                            <p:strVal val="ppt_y"/>
                                          </p:val>
                                        </p:tav>
                                        <p:tav tm="100000">
                                          <p:val>
                                            <p:strVal val="ppt_y-.1"/>
                                          </p:val>
                                        </p:tav>
                                      </p:tavLst>
                                    </p:anim>
                                    <p:set>
                                      <p:cBhvr>
                                        <p:cTn id="58" dur="1" fill="hold">
                                          <p:stCondLst>
                                            <p:cond delay="749"/>
                                          </p:stCondLst>
                                        </p:cTn>
                                        <p:tgtEl>
                                          <p:spTgt spid="39"/>
                                        </p:tgtEl>
                                        <p:attrNameLst>
                                          <p:attrName>style.visibility</p:attrName>
                                        </p:attrNameLst>
                                      </p:cBhvr>
                                      <p:to>
                                        <p:strVal val="hidden"/>
                                      </p:to>
                                    </p:set>
                                  </p:childTnLst>
                                </p:cTn>
                              </p:par>
                              <p:par>
                                <p:cTn id="59" presetID="42" presetClass="entr" presetSubtype="0" fill="hold" grpId="0" nodeType="withEffect">
                                  <p:stCondLst>
                                    <p:cond delay="0"/>
                                  </p:stCondLst>
                                  <p:childTnLst>
                                    <p:set>
                                      <p:cBhvr>
                                        <p:cTn id="60" dur="1" fill="hold">
                                          <p:stCondLst>
                                            <p:cond delay="0"/>
                                          </p:stCondLst>
                                        </p:cTn>
                                        <p:tgtEl>
                                          <p:spTgt spid="62"/>
                                        </p:tgtEl>
                                        <p:attrNameLst>
                                          <p:attrName>style.visibility</p:attrName>
                                        </p:attrNameLst>
                                      </p:cBhvr>
                                      <p:to>
                                        <p:strVal val="visible"/>
                                      </p:to>
                                    </p:set>
                                    <p:animEffect transition="in" filter="fade">
                                      <p:cBhvr>
                                        <p:cTn id="61" dur="750"/>
                                        <p:tgtEl>
                                          <p:spTgt spid="62"/>
                                        </p:tgtEl>
                                      </p:cBhvr>
                                    </p:animEffect>
                                    <p:anim calcmode="lin" valueType="num">
                                      <p:cBhvr>
                                        <p:cTn id="62" dur="750" fill="hold"/>
                                        <p:tgtEl>
                                          <p:spTgt spid="62"/>
                                        </p:tgtEl>
                                        <p:attrNameLst>
                                          <p:attrName>ppt_x</p:attrName>
                                        </p:attrNameLst>
                                      </p:cBhvr>
                                      <p:tavLst>
                                        <p:tav tm="0">
                                          <p:val>
                                            <p:strVal val="#ppt_x"/>
                                          </p:val>
                                        </p:tav>
                                        <p:tav tm="100000">
                                          <p:val>
                                            <p:strVal val="#ppt_x"/>
                                          </p:val>
                                        </p:tav>
                                      </p:tavLst>
                                    </p:anim>
                                    <p:anim calcmode="lin" valueType="num">
                                      <p:cBhvr>
                                        <p:cTn id="63" dur="75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69"/>
                                        </p:tgtEl>
                                        <p:attrNameLst>
                                          <p:attrName>style.visibility</p:attrName>
                                        </p:attrNameLst>
                                      </p:cBhvr>
                                      <p:to>
                                        <p:strVal val="visible"/>
                                      </p:to>
                                    </p:set>
                                    <p:animEffect transition="in" filter="wipe(up)">
                                      <p:cBhvr>
                                        <p:cTn id="68" dur="500"/>
                                        <p:tgtEl>
                                          <p:spTgt spid="69"/>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Effect transition="in" filter="randombar(horizontal)">
                                      <p:cBhvr>
                                        <p:cTn id="71" dur="500"/>
                                        <p:tgtEl>
                                          <p:spTgt spid="7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wipe(up)">
                                      <p:cBhvr>
                                        <p:cTn id="76" dur="500"/>
                                        <p:tgtEl>
                                          <p:spTgt spid="73"/>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wipe(up)">
                                      <p:cBhvr>
                                        <p:cTn id="79" dur="500"/>
                                        <p:tgtEl>
                                          <p:spTgt spid="74"/>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95"/>
                                        </p:tgtEl>
                                        <p:attrNameLst>
                                          <p:attrName>style.visibility</p:attrName>
                                        </p:attrNameLst>
                                      </p:cBhvr>
                                      <p:to>
                                        <p:strVal val="visible"/>
                                      </p:to>
                                    </p:set>
                                    <p:animEffect transition="in" filter="wipe(up)">
                                      <p:cBhvr>
                                        <p:cTn id="84" dur="500"/>
                                        <p:tgtEl>
                                          <p:spTgt spid="95"/>
                                        </p:tgtEl>
                                      </p:cBhvr>
                                    </p:animEffect>
                                  </p:childTnLst>
                                </p:cTn>
                              </p:par>
                            </p:childTnLst>
                          </p:cTn>
                        </p:par>
                        <p:par>
                          <p:cTn id="85" fill="hold">
                            <p:stCondLst>
                              <p:cond delay="500"/>
                            </p:stCondLst>
                            <p:childTnLst>
                              <p:par>
                                <p:cTn id="86" presetID="22" presetClass="entr" presetSubtype="1" fill="hold" grpId="0" nodeType="after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wipe(up)">
                                      <p:cBhvr>
                                        <p:cTn id="88" dur="500"/>
                                        <p:tgtEl>
                                          <p:spTgt spid="52"/>
                                        </p:tgtEl>
                                      </p:cBhvr>
                                    </p:animEffect>
                                  </p:childTnLst>
                                </p:cTn>
                              </p:par>
                            </p:childTnLst>
                          </p:cTn>
                        </p:par>
                        <p:par>
                          <p:cTn id="89" fill="hold">
                            <p:stCondLst>
                              <p:cond delay="1000"/>
                            </p:stCondLst>
                            <p:childTnLst>
                              <p:par>
                                <p:cTn id="90" presetID="22" presetClass="entr" presetSubtype="1" fill="hold" grpId="0" nodeType="afterEffect">
                                  <p:stCondLst>
                                    <p:cond delay="0"/>
                                  </p:stCondLst>
                                  <p:childTnLst>
                                    <p:set>
                                      <p:cBhvr>
                                        <p:cTn id="91" dur="1" fill="hold">
                                          <p:stCondLst>
                                            <p:cond delay="0"/>
                                          </p:stCondLst>
                                        </p:cTn>
                                        <p:tgtEl>
                                          <p:spTgt spid="97"/>
                                        </p:tgtEl>
                                        <p:attrNameLst>
                                          <p:attrName>style.visibility</p:attrName>
                                        </p:attrNameLst>
                                      </p:cBhvr>
                                      <p:to>
                                        <p:strVal val="visible"/>
                                      </p:to>
                                    </p:set>
                                    <p:animEffect transition="in" filter="wipe(up)">
                                      <p:cBhvr>
                                        <p:cTn id="92" dur="500"/>
                                        <p:tgtEl>
                                          <p:spTgt spid="9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92"/>
                                        </p:tgtEl>
                                        <p:attrNameLst>
                                          <p:attrName>style.visibility</p:attrName>
                                        </p:attrNameLst>
                                      </p:cBhvr>
                                      <p:to>
                                        <p:strVal val="visible"/>
                                      </p:to>
                                    </p:set>
                                    <p:animEffect transition="in" filter="wipe(up)">
                                      <p:cBhvr>
                                        <p:cTn id="97" dur="500"/>
                                        <p:tgtEl>
                                          <p:spTgt spid="92"/>
                                        </p:tgtEl>
                                      </p:cBhvr>
                                    </p:animEffect>
                                  </p:childTnLst>
                                </p:cTn>
                              </p:par>
                              <p:par>
                                <p:cTn id="98" presetID="22" presetClass="entr" presetSubtype="1" fill="hold" grpId="0" nodeType="withEffect">
                                  <p:stCondLst>
                                    <p:cond delay="0"/>
                                  </p:stCondLst>
                                  <p:childTnLst>
                                    <p:set>
                                      <p:cBhvr>
                                        <p:cTn id="99" dur="1" fill="hold">
                                          <p:stCondLst>
                                            <p:cond delay="0"/>
                                          </p:stCondLst>
                                        </p:cTn>
                                        <p:tgtEl>
                                          <p:spTgt spid="93"/>
                                        </p:tgtEl>
                                        <p:attrNameLst>
                                          <p:attrName>style.visibility</p:attrName>
                                        </p:attrNameLst>
                                      </p:cBhvr>
                                      <p:to>
                                        <p:strVal val="visible"/>
                                      </p:to>
                                    </p:set>
                                    <p:animEffect transition="in" filter="wipe(up)">
                                      <p:cBhvr>
                                        <p:cTn id="100" dur="500"/>
                                        <p:tgtEl>
                                          <p:spTgt spid="93"/>
                                        </p:tgtEl>
                                      </p:cBhvr>
                                    </p:animEffect>
                                  </p:childTnLst>
                                </p:cTn>
                              </p:par>
                            </p:childTnLst>
                          </p:cTn>
                        </p:par>
                        <p:par>
                          <p:cTn id="101" fill="hold">
                            <p:stCondLst>
                              <p:cond delay="500"/>
                            </p:stCondLst>
                            <p:childTnLst>
                              <p:par>
                                <p:cTn id="102" presetID="42"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750"/>
                                        <p:tgtEl>
                                          <p:spTgt spid="54"/>
                                        </p:tgtEl>
                                      </p:cBhvr>
                                    </p:animEffect>
                                    <p:anim calcmode="lin" valueType="num">
                                      <p:cBhvr>
                                        <p:cTn id="105" dur="750" fill="hold"/>
                                        <p:tgtEl>
                                          <p:spTgt spid="54"/>
                                        </p:tgtEl>
                                        <p:attrNameLst>
                                          <p:attrName>ppt_x</p:attrName>
                                        </p:attrNameLst>
                                      </p:cBhvr>
                                      <p:tavLst>
                                        <p:tav tm="0">
                                          <p:val>
                                            <p:strVal val="#ppt_x"/>
                                          </p:val>
                                        </p:tav>
                                        <p:tav tm="100000">
                                          <p:val>
                                            <p:strVal val="#ppt_x"/>
                                          </p:val>
                                        </p:tav>
                                      </p:tavLst>
                                    </p:anim>
                                    <p:anim calcmode="lin" valueType="num">
                                      <p:cBhvr>
                                        <p:cTn id="106" dur="750" fill="hold"/>
                                        <p:tgtEl>
                                          <p:spTgt spid="54"/>
                                        </p:tgtEl>
                                        <p:attrNameLst>
                                          <p:attrName>ppt_y</p:attrName>
                                        </p:attrNameLst>
                                      </p:cBhvr>
                                      <p:tavLst>
                                        <p:tav tm="0">
                                          <p:val>
                                            <p:strVal val="#ppt_y+.1"/>
                                          </p:val>
                                        </p:tav>
                                        <p:tav tm="100000">
                                          <p:val>
                                            <p:strVal val="#ppt_y"/>
                                          </p:val>
                                        </p:tav>
                                      </p:tavLst>
                                    </p:anim>
                                  </p:childTnLst>
                                </p:cTn>
                              </p:par>
                              <p:par>
                                <p:cTn id="107" presetID="47" presetClass="exit" presetSubtype="0" fill="hold" grpId="1" nodeType="withEffect">
                                  <p:stCondLst>
                                    <p:cond delay="0"/>
                                  </p:stCondLst>
                                  <p:childTnLst>
                                    <p:animEffect transition="out" filter="fade">
                                      <p:cBhvr>
                                        <p:cTn id="108" dur="750"/>
                                        <p:tgtEl>
                                          <p:spTgt spid="62"/>
                                        </p:tgtEl>
                                      </p:cBhvr>
                                    </p:animEffect>
                                    <p:anim calcmode="lin" valueType="num">
                                      <p:cBhvr>
                                        <p:cTn id="109" dur="750"/>
                                        <p:tgtEl>
                                          <p:spTgt spid="62"/>
                                        </p:tgtEl>
                                        <p:attrNameLst>
                                          <p:attrName>ppt_x</p:attrName>
                                        </p:attrNameLst>
                                      </p:cBhvr>
                                      <p:tavLst>
                                        <p:tav tm="0">
                                          <p:val>
                                            <p:strVal val="ppt_x"/>
                                          </p:val>
                                        </p:tav>
                                        <p:tav tm="100000">
                                          <p:val>
                                            <p:strVal val="ppt_x"/>
                                          </p:val>
                                        </p:tav>
                                      </p:tavLst>
                                    </p:anim>
                                    <p:anim calcmode="lin" valueType="num">
                                      <p:cBhvr>
                                        <p:cTn id="110" dur="750"/>
                                        <p:tgtEl>
                                          <p:spTgt spid="62"/>
                                        </p:tgtEl>
                                        <p:attrNameLst>
                                          <p:attrName>ppt_y</p:attrName>
                                        </p:attrNameLst>
                                      </p:cBhvr>
                                      <p:tavLst>
                                        <p:tav tm="0">
                                          <p:val>
                                            <p:strVal val="ppt_y"/>
                                          </p:val>
                                        </p:tav>
                                        <p:tav tm="100000">
                                          <p:val>
                                            <p:strVal val="ppt_y-.1"/>
                                          </p:val>
                                        </p:tav>
                                      </p:tavLst>
                                    </p:anim>
                                    <p:set>
                                      <p:cBhvr>
                                        <p:cTn id="111" dur="1" fill="hold">
                                          <p:stCondLst>
                                            <p:cond delay="749"/>
                                          </p:stCondLst>
                                        </p:cTn>
                                        <p:tgtEl>
                                          <p:spTgt spid="62"/>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grpId="0" nodeType="clickEffect">
                                  <p:stCondLst>
                                    <p:cond delay="0"/>
                                  </p:stCondLst>
                                  <p:childTnLst>
                                    <p:set>
                                      <p:cBhvr>
                                        <p:cTn id="115" dur="1" fill="hold">
                                          <p:stCondLst>
                                            <p:cond delay="0"/>
                                          </p:stCondLst>
                                        </p:cTn>
                                        <p:tgtEl>
                                          <p:spTgt spid="94"/>
                                        </p:tgtEl>
                                        <p:attrNameLst>
                                          <p:attrName>style.visibility</p:attrName>
                                        </p:attrNameLst>
                                      </p:cBhvr>
                                      <p:to>
                                        <p:strVal val="visible"/>
                                      </p:to>
                                    </p:set>
                                    <p:animEffect transition="in" filter="wipe(up)">
                                      <p:cBhvr>
                                        <p:cTn id="116" dur="500"/>
                                        <p:tgtEl>
                                          <p:spTgt spid="94"/>
                                        </p:tgtEl>
                                      </p:cBhvr>
                                    </p:animEffect>
                                  </p:childTnLst>
                                </p:cTn>
                              </p:par>
                            </p:childTnLst>
                          </p:cTn>
                        </p:par>
                        <p:par>
                          <p:cTn id="117" fill="hold">
                            <p:stCondLst>
                              <p:cond delay="500"/>
                            </p:stCondLst>
                            <p:childTnLst>
                              <p:par>
                                <p:cTn id="118" presetID="22" presetClass="entr" presetSubtype="1" fill="hold" grpId="0" nodeType="afterEffect">
                                  <p:stCondLst>
                                    <p:cond delay="0"/>
                                  </p:stCondLst>
                                  <p:childTnLst>
                                    <p:set>
                                      <p:cBhvr>
                                        <p:cTn id="119" dur="1" fill="hold">
                                          <p:stCondLst>
                                            <p:cond delay="0"/>
                                          </p:stCondLst>
                                        </p:cTn>
                                        <p:tgtEl>
                                          <p:spTgt spid="66"/>
                                        </p:tgtEl>
                                        <p:attrNameLst>
                                          <p:attrName>style.visibility</p:attrName>
                                        </p:attrNameLst>
                                      </p:cBhvr>
                                      <p:to>
                                        <p:strVal val="visible"/>
                                      </p:to>
                                    </p:set>
                                    <p:animEffect transition="in" filter="wipe(up)">
                                      <p:cBhvr>
                                        <p:cTn id="120" dur="500"/>
                                        <p:tgtEl>
                                          <p:spTgt spid="66"/>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67"/>
                                        </p:tgtEl>
                                        <p:attrNameLst>
                                          <p:attrName>style.visibility</p:attrName>
                                        </p:attrNameLst>
                                      </p:cBhvr>
                                      <p:to>
                                        <p:strVal val="visible"/>
                                      </p:to>
                                    </p:set>
                                    <p:animEffect transition="in" filter="wipe(up)">
                                      <p:cBhvr>
                                        <p:cTn id="123" dur="500"/>
                                        <p:tgtEl>
                                          <p:spTgt spid="67"/>
                                        </p:tgtEl>
                                      </p:cBhvr>
                                    </p:animEffect>
                                  </p:childTnLst>
                                </p:cTn>
                              </p:par>
                            </p:childTnLst>
                          </p:cTn>
                        </p:par>
                      </p:childTnLst>
                    </p:cTn>
                  </p:par>
                  <p:par>
                    <p:cTn id="124" fill="hold">
                      <p:stCondLst>
                        <p:cond delay="indefinite"/>
                      </p:stCondLst>
                      <p:childTnLst>
                        <p:par>
                          <p:cTn id="125" fill="hold">
                            <p:stCondLst>
                              <p:cond delay="0"/>
                            </p:stCondLst>
                            <p:childTnLst>
                              <p:par>
                                <p:cTn id="126" presetID="14" presetClass="entr" presetSubtype="10" fill="hold" grpId="0" nodeType="clickEffect">
                                  <p:stCondLst>
                                    <p:cond delay="0"/>
                                  </p:stCondLst>
                                  <p:childTnLst>
                                    <p:set>
                                      <p:cBhvr>
                                        <p:cTn id="127" dur="1" fill="hold">
                                          <p:stCondLst>
                                            <p:cond delay="0"/>
                                          </p:stCondLst>
                                        </p:cTn>
                                        <p:tgtEl>
                                          <p:spTgt spid="81"/>
                                        </p:tgtEl>
                                        <p:attrNameLst>
                                          <p:attrName>style.visibility</p:attrName>
                                        </p:attrNameLst>
                                      </p:cBhvr>
                                      <p:to>
                                        <p:strVal val="visible"/>
                                      </p:to>
                                    </p:set>
                                    <p:animEffect transition="in" filter="randombar(horizontal)">
                                      <p:cBhvr>
                                        <p:cTn id="128" dur="500"/>
                                        <p:tgtEl>
                                          <p:spTgt spid="81"/>
                                        </p:tgtEl>
                                      </p:cBhvr>
                                    </p:animEffect>
                                  </p:childTnLst>
                                </p:cTn>
                              </p:par>
                            </p:childTnLst>
                          </p:cTn>
                        </p:par>
                      </p:childTnLst>
                    </p:cTn>
                  </p:par>
                  <p:par>
                    <p:cTn id="129" fill="hold">
                      <p:stCondLst>
                        <p:cond delay="indefinite"/>
                      </p:stCondLst>
                      <p:childTnLst>
                        <p:par>
                          <p:cTn id="130" fill="hold">
                            <p:stCondLst>
                              <p:cond delay="0"/>
                            </p:stCondLst>
                            <p:childTnLst>
                              <p:par>
                                <p:cTn id="131" presetID="14" presetClass="entr" presetSubtype="10" fill="hold" grpId="0" nodeType="clickEffect">
                                  <p:stCondLst>
                                    <p:cond delay="0"/>
                                  </p:stCondLst>
                                  <p:childTnLst>
                                    <p:set>
                                      <p:cBhvr>
                                        <p:cTn id="132" dur="1" fill="hold">
                                          <p:stCondLst>
                                            <p:cond delay="0"/>
                                          </p:stCondLst>
                                        </p:cTn>
                                        <p:tgtEl>
                                          <p:spTgt spid="58"/>
                                        </p:tgtEl>
                                        <p:attrNameLst>
                                          <p:attrName>style.visibility</p:attrName>
                                        </p:attrNameLst>
                                      </p:cBhvr>
                                      <p:to>
                                        <p:strVal val="visible"/>
                                      </p:to>
                                    </p:set>
                                    <p:animEffect transition="in" filter="randombar(horizontal)">
                                      <p:cBhvr>
                                        <p:cTn id="133" dur="500"/>
                                        <p:tgtEl>
                                          <p:spTgt spid="58"/>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11"/>
                                        </p:tgtEl>
                                        <p:attrNameLst>
                                          <p:attrName>style.visibility</p:attrName>
                                        </p:attrNameLst>
                                      </p:cBhvr>
                                      <p:to>
                                        <p:strVal val="visible"/>
                                      </p:to>
                                    </p:set>
                                    <p:animEffect transition="in" filter="wipe(left)">
                                      <p:cBhvr>
                                        <p:cTn id="138" dur="500"/>
                                        <p:tgtEl>
                                          <p:spTgt spid="11"/>
                                        </p:tgtEl>
                                      </p:cBhvr>
                                    </p:animEffect>
                                  </p:childTnLst>
                                </p:cTn>
                              </p:par>
                            </p:childTnLst>
                          </p:cTn>
                        </p:par>
                        <p:par>
                          <p:cTn id="139" fill="hold">
                            <p:stCondLst>
                              <p:cond delay="500"/>
                            </p:stCondLst>
                            <p:childTnLst>
                              <p:par>
                                <p:cTn id="140" presetID="22" presetClass="entr" presetSubtype="8" fill="hold" grpId="0" nodeType="afterEffect">
                                  <p:stCondLst>
                                    <p:cond delay="0"/>
                                  </p:stCondLst>
                                  <p:childTnLst>
                                    <p:set>
                                      <p:cBhvr>
                                        <p:cTn id="141" dur="1" fill="hold">
                                          <p:stCondLst>
                                            <p:cond delay="0"/>
                                          </p:stCondLst>
                                        </p:cTn>
                                        <p:tgtEl>
                                          <p:spTgt spid="60"/>
                                        </p:tgtEl>
                                        <p:attrNameLst>
                                          <p:attrName>style.visibility</p:attrName>
                                        </p:attrNameLst>
                                      </p:cBhvr>
                                      <p:to>
                                        <p:strVal val="visible"/>
                                      </p:to>
                                    </p:set>
                                    <p:animEffect transition="in" filter="wipe(left)">
                                      <p:cBhvr>
                                        <p:cTn id="142" dur="500"/>
                                        <p:tgtEl>
                                          <p:spTgt spid="60"/>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500"/>
                                        <p:tgtEl>
                                          <p:spTgt spid="13"/>
                                        </p:tgtEl>
                                      </p:cBhvr>
                                    </p:animEffect>
                                  </p:childTnLst>
                                </p:cTn>
                              </p:par>
                              <p:par>
                                <p:cTn id="148" presetID="42" presetClass="path" presetSubtype="0" accel="50000" decel="50000" fill="hold" nodeType="withEffect">
                                  <p:stCondLst>
                                    <p:cond delay="0"/>
                                  </p:stCondLst>
                                  <p:childTnLst>
                                    <p:animMotion origin="layout" path="M -4.16667E-6 3.33333E-6 L -0.06862 0.47129 " pathEditMode="relative" rAng="0" ptsTypes="AA">
                                      <p:cBhvr>
                                        <p:cTn id="149" dur="2000" fill="hold"/>
                                        <p:tgtEl>
                                          <p:spTgt spid="13"/>
                                        </p:tgtEl>
                                        <p:attrNameLst>
                                          <p:attrName>ppt_x</p:attrName>
                                          <p:attrName>ppt_y</p:attrName>
                                        </p:attrNameLst>
                                      </p:cBhvr>
                                      <p:rCtr x="-3438" y="23565"/>
                                    </p:animMotion>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84"/>
                                        </p:tgtEl>
                                        <p:attrNameLst>
                                          <p:attrName>style.visibility</p:attrName>
                                        </p:attrNameLst>
                                      </p:cBhvr>
                                      <p:to>
                                        <p:strVal val="visible"/>
                                      </p:to>
                                    </p:set>
                                    <p:animEffect transition="in" filter="wipe(left)">
                                      <p:cBhvr>
                                        <p:cTn id="154" dur="500"/>
                                        <p:tgtEl>
                                          <p:spTgt spid="84"/>
                                        </p:tgtEl>
                                      </p:cBhvr>
                                    </p:animEffect>
                                  </p:childTnLst>
                                </p:cTn>
                              </p:par>
                              <p:par>
                                <p:cTn id="155" presetID="22" presetClass="entr" presetSubtype="8" fill="hold" nodeType="withEffect">
                                  <p:stCondLst>
                                    <p:cond delay="0"/>
                                  </p:stCondLst>
                                  <p:childTnLst>
                                    <p:set>
                                      <p:cBhvr>
                                        <p:cTn id="156" dur="1" fill="hold">
                                          <p:stCondLst>
                                            <p:cond delay="0"/>
                                          </p:stCondLst>
                                        </p:cTn>
                                        <p:tgtEl>
                                          <p:spTgt spid="83"/>
                                        </p:tgtEl>
                                        <p:attrNameLst>
                                          <p:attrName>style.visibility</p:attrName>
                                        </p:attrNameLst>
                                      </p:cBhvr>
                                      <p:to>
                                        <p:strVal val="visible"/>
                                      </p:to>
                                    </p:set>
                                    <p:animEffect transition="in" filter="wipe(left)">
                                      <p:cBhvr>
                                        <p:cTn id="157" dur="500"/>
                                        <p:tgtEl>
                                          <p:spTgt spid="83"/>
                                        </p:tgtEl>
                                      </p:cBhvr>
                                    </p:animEffect>
                                  </p:childTnLst>
                                </p:cTn>
                              </p:par>
                            </p:childTnLst>
                          </p:cTn>
                        </p:par>
                        <p:par>
                          <p:cTn id="158" fill="hold">
                            <p:stCondLst>
                              <p:cond delay="500"/>
                            </p:stCondLst>
                            <p:childTnLst>
                              <p:par>
                                <p:cTn id="159" presetID="22" presetClass="entr" presetSubtype="1" fill="hold" grpId="0" nodeType="afterEffect">
                                  <p:stCondLst>
                                    <p:cond delay="0"/>
                                  </p:stCondLst>
                                  <p:childTnLst>
                                    <p:set>
                                      <p:cBhvr>
                                        <p:cTn id="160" dur="1" fill="hold">
                                          <p:stCondLst>
                                            <p:cond delay="0"/>
                                          </p:stCondLst>
                                        </p:cTn>
                                        <p:tgtEl>
                                          <p:spTgt spid="64"/>
                                        </p:tgtEl>
                                        <p:attrNameLst>
                                          <p:attrName>style.visibility</p:attrName>
                                        </p:attrNameLst>
                                      </p:cBhvr>
                                      <p:to>
                                        <p:strVal val="visible"/>
                                      </p:to>
                                    </p:set>
                                    <p:animEffect transition="in" filter="wipe(up)">
                                      <p:cBhvr>
                                        <p:cTn id="161" dur="500"/>
                                        <p:tgtEl>
                                          <p:spTgt spid="64"/>
                                        </p:tgtEl>
                                      </p:cBhvr>
                                    </p:animEffect>
                                  </p:childTnLst>
                                </p:cTn>
                              </p:par>
                              <p:par>
                                <p:cTn id="162" presetID="22" presetClass="entr" presetSubtype="1" fill="hold" grpId="0" nodeType="withEffect">
                                  <p:stCondLst>
                                    <p:cond delay="0"/>
                                  </p:stCondLst>
                                  <p:childTnLst>
                                    <p:set>
                                      <p:cBhvr>
                                        <p:cTn id="163" dur="1" fill="hold">
                                          <p:stCondLst>
                                            <p:cond delay="0"/>
                                          </p:stCondLst>
                                        </p:cTn>
                                        <p:tgtEl>
                                          <p:spTgt spid="65"/>
                                        </p:tgtEl>
                                        <p:attrNameLst>
                                          <p:attrName>style.visibility</p:attrName>
                                        </p:attrNameLst>
                                      </p:cBhvr>
                                      <p:to>
                                        <p:strVal val="visible"/>
                                      </p:to>
                                    </p:set>
                                    <p:animEffect transition="in" filter="wipe(up)">
                                      <p:cBhvr>
                                        <p:cTn id="16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0" grpId="0" animBg="1"/>
      <p:bldP spid="59" grpId="0" animBg="1"/>
      <p:bldP spid="39" grpId="0"/>
      <p:bldP spid="62" grpId="0"/>
      <p:bldP spid="62" grpId="1"/>
      <p:bldP spid="34" grpId="0" animBg="1"/>
      <p:bldP spid="10" grpId="0"/>
      <p:bldP spid="42" grpId="0" animBg="1"/>
      <p:bldP spid="43" grpId="0"/>
      <p:bldP spid="47" grpId="0" animBg="1"/>
      <p:bldP spid="48" grpId="0"/>
      <p:bldP spid="66" grpId="0" animBg="1"/>
      <p:bldP spid="67" grpId="0"/>
      <p:bldP spid="69" grpId="0" animBg="1"/>
      <p:bldP spid="72" grpId="0"/>
      <p:bldP spid="73" grpId="0" animBg="1"/>
      <p:bldP spid="74" grpId="0"/>
      <p:bldP spid="81" grpId="0" animBg="1"/>
      <p:bldP spid="15" grpId="0"/>
      <p:bldP spid="84" grpId="0"/>
      <p:bldP spid="92" grpId="0" animBg="1"/>
      <p:bldP spid="93" grpId="0"/>
      <p:bldP spid="94" grpId="0" animBg="1"/>
      <p:bldP spid="95" grpId="0"/>
      <p:bldP spid="97" grpId="0" animBg="1"/>
      <p:bldP spid="4" grpId="0"/>
      <p:bldP spid="46" grpId="0"/>
      <p:bldP spid="50" grpId="0"/>
      <p:bldP spid="52" grpId="0" animBg="1"/>
      <p:bldP spid="54" grpId="0"/>
      <p:bldP spid="58" grpId="0" animBg="1"/>
      <p:bldP spid="64" grpId="0" animBg="1"/>
      <p:bldP spid="6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77741A-C8A7-4070-8A62-1A64149BDF7D}"/>
              </a:ext>
            </a:extLst>
          </p:cNvPr>
          <p:cNvSpPr>
            <a:spLocks noGrp="1"/>
          </p:cNvSpPr>
          <p:nvPr>
            <p:ph type="body" sz="quarter" idx="10"/>
          </p:nvPr>
        </p:nvSpPr>
        <p:spPr/>
        <p:txBody>
          <a:bodyPr/>
          <a:lstStyle/>
          <a:p>
            <a:pPr marL="0" indent="0">
              <a:lnSpc>
                <a:spcPct val="150000"/>
              </a:lnSpc>
              <a:buNone/>
            </a:pPr>
            <a:r>
              <a:rPr lang="en-US" altLang="zh-CN"/>
              <a:t>AT</a:t>
            </a:r>
            <a:r>
              <a:rPr lang="zh-CN" altLang="en-US"/>
              <a:t>模式的优点：</a:t>
            </a:r>
            <a:endParaRPr lang="en-US" altLang="zh-CN"/>
          </a:p>
          <a:p>
            <a:pPr marL="285750" indent="-285750">
              <a:lnSpc>
                <a:spcPct val="150000"/>
              </a:lnSpc>
              <a:buFont typeface="Arial" panose="020B0604020202020204" pitchFamily="34" charset="0"/>
              <a:buChar char="•"/>
            </a:pPr>
            <a:r>
              <a:rPr lang="zh-CN" altLang="en-US" sz="1600"/>
              <a:t>一阶段完成直接提交事务，释放数据库资源，性能比较好</a:t>
            </a:r>
            <a:endParaRPr lang="en-US" altLang="zh-CN" sz="1600"/>
          </a:p>
          <a:p>
            <a:pPr marL="285750" indent="-285750">
              <a:lnSpc>
                <a:spcPct val="150000"/>
              </a:lnSpc>
              <a:buFont typeface="Arial" panose="020B0604020202020204" pitchFamily="34" charset="0"/>
              <a:buChar char="•"/>
            </a:pPr>
            <a:r>
              <a:rPr lang="zh-CN" altLang="en-US" sz="1600"/>
              <a:t>利用全局锁实现读写隔离</a:t>
            </a:r>
            <a:endParaRPr lang="en-US" altLang="zh-CN" sz="1600"/>
          </a:p>
          <a:p>
            <a:pPr marL="285750" indent="-285750">
              <a:lnSpc>
                <a:spcPct val="150000"/>
              </a:lnSpc>
              <a:buFont typeface="Arial" panose="020B0604020202020204" pitchFamily="34" charset="0"/>
              <a:buChar char="•"/>
            </a:pPr>
            <a:r>
              <a:rPr lang="zh-CN" altLang="en-US" sz="1600"/>
              <a:t>没有代码侵入，框架自动完成回滚和提交</a:t>
            </a:r>
            <a:endParaRPr lang="en-US" altLang="zh-CN" sz="1600"/>
          </a:p>
          <a:p>
            <a:pPr marL="0" indent="0">
              <a:lnSpc>
                <a:spcPct val="150000"/>
              </a:lnSpc>
              <a:buNone/>
            </a:pPr>
            <a:r>
              <a:rPr lang="en-US" altLang="zh-CN"/>
              <a:t>AT</a:t>
            </a:r>
            <a:r>
              <a:rPr lang="zh-CN" altLang="en-US"/>
              <a:t>模式的缺点：</a:t>
            </a:r>
            <a:endParaRPr lang="en-US" altLang="zh-CN"/>
          </a:p>
          <a:p>
            <a:pPr marL="285750" indent="-285750">
              <a:lnSpc>
                <a:spcPct val="150000"/>
              </a:lnSpc>
              <a:buFont typeface="Arial" panose="020B0604020202020204" pitchFamily="34" charset="0"/>
              <a:buChar char="•"/>
            </a:pPr>
            <a:r>
              <a:rPr lang="zh-CN" altLang="en-US" sz="1600"/>
              <a:t>两阶段之间属于软状态，属于最终一致</a:t>
            </a:r>
            <a:endParaRPr lang="en-US" altLang="zh-CN" sz="1600"/>
          </a:p>
          <a:p>
            <a:pPr marL="285750" indent="-285750">
              <a:lnSpc>
                <a:spcPct val="150000"/>
              </a:lnSpc>
              <a:buFont typeface="Arial" panose="020B0604020202020204" pitchFamily="34" charset="0"/>
              <a:buChar char="•"/>
            </a:pPr>
            <a:r>
              <a:rPr lang="zh-CN" altLang="en-US" sz="1600"/>
              <a:t>框架的快照功能会影响性能，但比</a:t>
            </a:r>
            <a:r>
              <a:rPr lang="en-US" altLang="zh-CN" sz="1600"/>
              <a:t>XA</a:t>
            </a:r>
            <a:r>
              <a:rPr lang="zh-CN" altLang="en-US" sz="1600"/>
              <a:t>模式要好很多</a:t>
            </a:r>
            <a:endParaRPr lang="en-US" altLang="zh-CN" sz="1600"/>
          </a:p>
        </p:txBody>
      </p:sp>
    </p:spTree>
    <p:extLst>
      <p:ext uri="{BB962C8B-B14F-4D97-AF65-F5344CB8AC3E}">
        <p14:creationId xmlns:p14="http://schemas.microsoft.com/office/powerpoint/2010/main" val="20038571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7" dur="500"/>
                                        <p:tgtEl>
                                          <p:spTgt spid="2">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3" dur="500"/>
                                        <p:tgtEl>
                                          <p:spTgt spid="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8" dur="500"/>
                                        <p:tgtEl>
                                          <p:spTgt spid="2">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1"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3FE0EC-342A-4B08-B888-27D788037548}"/>
              </a:ext>
            </a:extLst>
          </p:cNvPr>
          <p:cNvSpPr>
            <a:spLocks noGrp="1"/>
          </p:cNvSpPr>
          <p:nvPr>
            <p:ph type="title"/>
          </p:nvPr>
        </p:nvSpPr>
        <p:spPr/>
        <p:txBody>
          <a:bodyPr/>
          <a:lstStyle/>
          <a:p>
            <a:r>
              <a:rPr lang="zh-CN" altLang="en-US"/>
              <a:t>实现</a:t>
            </a:r>
            <a:r>
              <a:rPr lang="en-US" altLang="zh-CN"/>
              <a:t>AT</a:t>
            </a:r>
            <a:r>
              <a:rPr lang="zh-CN" altLang="en-US"/>
              <a:t>模式</a:t>
            </a:r>
          </a:p>
        </p:txBody>
      </p:sp>
      <p:sp>
        <p:nvSpPr>
          <p:cNvPr id="3" name="文本占位符 2">
            <a:extLst>
              <a:ext uri="{FF2B5EF4-FFF2-40B4-BE49-F238E27FC236}">
                <a16:creationId xmlns:a16="http://schemas.microsoft.com/office/drawing/2014/main" id="{1FC21222-5C2B-4553-9BE7-0F942641B396}"/>
              </a:ext>
            </a:extLst>
          </p:cNvPr>
          <p:cNvSpPr>
            <a:spLocks noGrp="1"/>
          </p:cNvSpPr>
          <p:nvPr>
            <p:ph type="body" sz="quarter" idx="11"/>
          </p:nvPr>
        </p:nvSpPr>
        <p:spPr/>
        <p:txBody>
          <a:bodyPr/>
          <a:lstStyle/>
          <a:p>
            <a:r>
              <a:rPr lang="en-US" altLang="zh-CN"/>
              <a:t>AT</a:t>
            </a:r>
            <a:r>
              <a:rPr lang="zh-CN" altLang="en-US"/>
              <a:t>模式中的快照生成、回滚等动作都是由框架自动完成，没有任何代码侵入，因此实现非常简单。</a:t>
            </a:r>
            <a:endParaRPr lang="en-US" altLang="zh-CN"/>
          </a:p>
          <a:p>
            <a:pPr marL="342900" indent="-342900">
              <a:buFont typeface="+mj-lt"/>
              <a:buAutoNum type="arabicPeriod"/>
            </a:pPr>
            <a:r>
              <a:rPr lang="zh-CN" altLang="en-US"/>
              <a:t>导入课前资料提供的</a:t>
            </a:r>
            <a:r>
              <a:rPr lang="en-US" altLang="zh-CN"/>
              <a:t>Sql</a:t>
            </a:r>
            <a:r>
              <a:rPr lang="zh-CN" altLang="en-US"/>
              <a:t>文件：</a:t>
            </a:r>
            <a:r>
              <a:rPr lang="en-US" altLang="zh-CN"/>
              <a:t>seata-at.sql</a:t>
            </a:r>
            <a:r>
              <a:rPr lang="zh-CN" altLang="en-US"/>
              <a:t>，其中</a:t>
            </a:r>
            <a:r>
              <a:rPr lang="en-US" altLang="zh-CN"/>
              <a:t>lock_table</a:t>
            </a:r>
            <a:r>
              <a:rPr lang="zh-CN" altLang="en-US"/>
              <a:t>导入到</a:t>
            </a:r>
            <a:r>
              <a:rPr lang="en-US" altLang="zh-CN"/>
              <a:t>TC</a:t>
            </a:r>
            <a:r>
              <a:rPr lang="zh-CN" altLang="en-US"/>
              <a:t>服务关联的数据库，</a:t>
            </a:r>
            <a:r>
              <a:rPr lang="en-US" altLang="zh-CN"/>
              <a:t>undo_log</a:t>
            </a:r>
            <a:r>
              <a:rPr lang="zh-CN" altLang="en-US"/>
              <a:t>表导入到微服务关联的数据库：</a:t>
            </a:r>
            <a:endParaRPr lang="en-US" altLang="zh-CN"/>
          </a:p>
          <a:p>
            <a:pPr marL="342900" indent="-342900">
              <a:buFont typeface="+mj-lt"/>
              <a:buAutoNum type="arabicPeriod"/>
            </a:pPr>
            <a:endParaRPr lang="en-US" altLang="zh-CN"/>
          </a:p>
          <a:p>
            <a:pPr marL="342900" indent="-342900">
              <a:buFont typeface="+mj-lt"/>
              <a:buAutoNum type="arabicPeriod"/>
            </a:pPr>
            <a:endParaRPr lang="en-US" altLang="zh-CN"/>
          </a:p>
          <a:p>
            <a:pPr marL="342900" indent="-342900">
              <a:buFont typeface="+mj-lt"/>
              <a:buAutoNum type="arabicPeriod"/>
            </a:pPr>
            <a:r>
              <a:rPr lang="zh-CN" altLang="en-US"/>
              <a:t>修改</a:t>
            </a:r>
            <a:r>
              <a:rPr lang="en-US" altLang="zh-CN"/>
              <a:t>application.yml</a:t>
            </a:r>
            <a:r>
              <a:rPr lang="zh-CN" altLang="en-US"/>
              <a:t>文件，将事务模式修改为</a:t>
            </a:r>
            <a:r>
              <a:rPr lang="en-US" altLang="zh-CN"/>
              <a:t>AT</a:t>
            </a:r>
            <a:r>
              <a:rPr lang="zh-CN" altLang="en-US"/>
              <a:t>模式即可：</a:t>
            </a:r>
            <a:endParaRPr lang="en-US" altLang="zh-CN"/>
          </a:p>
          <a:p>
            <a:pPr marL="342900" indent="-342900">
              <a:buFont typeface="+mj-lt"/>
              <a:buAutoNum type="arabicPeriod"/>
            </a:pPr>
            <a:endParaRPr lang="en-US" altLang="zh-CN"/>
          </a:p>
          <a:p>
            <a:pPr marL="342900" indent="-342900">
              <a:buFont typeface="+mj-lt"/>
              <a:buAutoNum type="arabicPeriod"/>
            </a:pPr>
            <a:endParaRPr lang="en-US" altLang="zh-CN"/>
          </a:p>
          <a:p>
            <a:pPr marL="342900" indent="-342900">
              <a:buFont typeface="+mj-lt"/>
              <a:buAutoNum type="arabicPeriod"/>
            </a:pPr>
            <a:r>
              <a:rPr lang="zh-CN" altLang="en-US"/>
              <a:t>重启服务并测试</a:t>
            </a:r>
          </a:p>
        </p:txBody>
      </p:sp>
      <p:sp>
        <p:nvSpPr>
          <p:cNvPr id="4" name="Rectangle 1">
            <a:extLst>
              <a:ext uri="{FF2B5EF4-FFF2-40B4-BE49-F238E27FC236}">
                <a16:creationId xmlns:a16="http://schemas.microsoft.com/office/drawing/2014/main" id="{F2AB93BA-1541-4F67-BD16-6B5BCF52C60A}"/>
              </a:ext>
            </a:extLst>
          </p:cNvPr>
          <p:cNvSpPr>
            <a:spLocks noChangeArrowheads="1"/>
          </p:cNvSpPr>
          <p:nvPr/>
        </p:nvSpPr>
        <p:spPr bwMode="auto">
          <a:xfrm>
            <a:off x="782320" y="4161458"/>
            <a:ext cx="7609490" cy="523220"/>
          </a:xfrm>
          <a:prstGeom prst="rect">
            <a:avLst/>
          </a:prstGeom>
          <a:solidFill>
            <a:srgbClr val="F5FAF2"/>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a:ln>
                  <a:noFill/>
                </a:ln>
                <a:solidFill>
                  <a:srgbClr val="000080"/>
                </a:solidFill>
                <a:effectLst/>
                <a:latin typeface="Source Code Pro" panose="020B0509030403020204" pitchFamily="49" charset="0"/>
              </a:rPr>
              <a:t>seata</a:t>
            </a:r>
            <a:r>
              <a:rPr kumimoji="0" lang="zh-CN" altLang="zh-CN" sz="1400" b="0" i="0" u="none" strike="noStrike" cap="none" normalizeH="0" baseline="0">
                <a:ln>
                  <a:noFill/>
                </a:ln>
                <a:solidFill>
                  <a:srgbClr val="000000"/>
                </a:solidFill>
                <a:effectLst/>
                <a:latin typeface="Source Code Pro" panose="020B0509030403020204" pitchFamily="49" charset="0"/>
              </a:rPr>
              <a:t>:</a:t>
            </a:r>
            <a:br>
              <a:rPr kumimoji="0" lang="zh-CN" altLang="zh-CN" sz="1400" b="0" i="0" u="none" strike="noStrike" cap="none" normalizeH="0" baseline="0">
                <a:ln>
                  <a:noFill/>
                </a:ln>
                <a:solidFill>
                  <a:srgbClr val="000000"/>
                </a:solidFill>
                <a:effectLst/>
                <a:latin typeface="Source Code Pro" panose="020B0509030403020204" pitchFamily="49" charset="0"/>
              </a:rPr>
            </a:b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1" i="0" u="none" strike="noStrike" cap="none" normalizeH="0" baseline="0">
                <a:ln>
                  <a:noFill/>
                </a:ln>
                <a:solidFill>
                  <a:srgbClr val="000080"/>
                </a:solidFill>
                <a:effectLst/>
                <a:latin typeface="Source Code Pro" panose="020B0509030403020204" pitchFamily="49" charset="0"/>
              </a:rPr>
              <a:t>data-source-proxy-mode</a:t>
            </a: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en-US" altLang="zh-CN" sz="1400" b="0" i="0" u="none" strike="noStrike" cap="none" normalizeH="0" baseline="0">
                <a:ln>
                  <a:noFill/>
                </a:ln>
                <a:solidFill>
                  <a:srgbClr val="000000"/>
                </a:solidFill>
                <a:effectLst/>
                <a:latin typeface="Source Code Pro" panose="020B0509030403020204" pitchFamily="49" charset="0"/>
              </a:rPr>
              <a:t>AT</a:t>
            </a:r>
            <a:r>
              <a:rPr kumimoji="0" lang="zh-CN" altLang="zh-CN" sz="1400" b="0" i="0" u="none" strike="noStrike" cap="none" normalizeH="0" baseline="0">
                <a:ln>
                  <a:noFill/>
                </a:ln>
                <a:solidFill>
                  <a:srgbClr val="000000"/>
                </a:solidFill>
                <a:effectLst/>
                <a:latin typeface="Source Code Pro" panose="020B0509030403020204" pitchFamily="49" charset="0"/>
              </a:rPr>
              <a:t> </a:t>
            </a:r>
            <a:r>
              <a:rPr kumimoji="0" lang="zh-CN" altLang="zh-CN" sz="1400" b="0" i="1" u="none" strike="noStrike" cap="none" normalizeH="0" baseline="0">
                <a:ln>
                  <a:noFill/>
                </a:ln>
                <a:solidFill>
                  <a:srgbClr val="808080"/>
                </a:solidFill>
                <a:effectLst/>
                <a:latin typeface="Source Code Pro" panose="020B0509030403020204" pitchFamily="49" charset="0"/>
              </a:rPr>
              <a:t># </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开启数据源代理的</a:t>
            </a:r>
            <a:r>
              <a:rPr kumimoji="0" lang="en-US" altLang="zh-CN" sz="1400" b="0" i="1" u="none" strike="noStrike" cap="none" normalizeH="0" baseline="0">
                <a:ln>
                  <a:noFill/>
                </a:ln>
                <a:solidFill>
                  <a:srgbClr val="808080"/>
                </a:solidFill>
                <a:effectLst/>
                <a:latin typeface="Source Code Pro" panose="020B0509030403020204" pitchFamily="49" charset="0"/>
              </a:rPr>
              <a:t>AT</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模式</a:t>
            </a:r>
            <a:endParaRPr kumimoji="0" lang="zh-CN" altLang="zh-CN" sz="2000" b="0" i="0" u="none" strike="noStrike" cap="none" normalizeH="0" baseline="0">
              <a:ln>
                <a:noFill/>
              </a:ln>
              <a:solidFill>
                <a:schemeClr val="tx1"/>
              </a:solidFill>
              <a:effectLst/>
              <a:latin typeface="Arial" panose="020B0604020202020204" pitchFamily="34" charset="0"/>
            </a:endParaRPr>
          </a:p>
        </p:txBody>
      </p:sp>
      <p:graphicFrame>
        <p:nvGraphicFramePr>
          <p:cNvPr id="5" name="对象 4">
            <a:extLst>
              <a:ext uri="{FF2B5EF4-FFF2-40B4-BE49-F238E27FC236}">
                <a16:creationId xmlns:a16="http://schemas.microsoft.com/office/drawing/2014/main" id="{AD2AA5B3-9DEF-452A-854C-4FF37734D637}"/>
              </a:ext>
            </a:extLst>
          </p:cNvPr>
          <p:cNvGraphicFramePr>
            <a:graphicFrameLocks noChangeAspect="1"/>
          </p:cNvGraphicFramePr>
          <p:nvPr>
            <p:extLst>
              <p:ext uri="{D42A27DB-BD31-4B8C-83A1-F6EECF244321}">
                <p14:modId xmlns:p14="http://schemas.microsoft.com/office/powerpoint/2010/main" val="1743665346"/>
              </p:ext>
            </p:extLst>
          </p:nvPr>
        </p:nvGraphicFramePr>
        <p:xfrm>
          <a:off x="2752581" y="2656777"/>
          <a:ext cx="1621992" cy="1048408"/>
        </p:xfrm>
        <a:graphic>
          <a:graphicData uri="http://schemas.openxmlformats.org/presentationml/2006/ole">
            <mc:AlternateContent xmlns:mc="http://schemas.openxmlformats.org/markup-compatibility/2006">
              <mc:Choice xmlns:v="urn:schemas-microsoft-com:vml" Requires="v">
                <p:oleObj spid="_x0000_s2050" name="包装程序外壳对象" showAsIcon="1" r:id="rId3" imgW="677160" imgH="437400" progId="Package">
                  <p:embed/>
                </p:oleObj>
              </mc:Choice>
              <mc:Fallback>
                <p:oleObj name="包装程序外壳对象" showAsIcon="1" r:id="rId3" imgW="677160" imgH="437400" progId="Package">
                  <p:embed/>
                  <p:pic>
                    <p:nvPicPr>
                      <p:cNvPr id="0" name=""/>
                      <p:cNvPicPr/>
                      <p:nvPr/>
                    </p:nvPicPr>
                    <p:blipFill>
                      <a:blip r:embed="rId4"/>
                      <a:stretch>
                        <a:fillRect/>
                      </a:stretch>
                    </p:blipFill>
                    <p:spPr>
                      <a:xfrm>
                        <a:off x="2752581" y="2656777"/>
                        <a:ext cx="1621992" cy="1048408"/>
                      </a:xfrm>
                      <a:prstGeom prst="rect">
                        <a:avLst/>
                      </a:prstGeom>
                    </p:spPr>
                  </p:pic>
                </p:oleObj>
              </mc:Fallback>
            </mc:AlternateContent>
          </a:graphicData>
        </a:graphic>
      </p:graphicFrame>
    </p:spTree>
    <p:extLst>
      <p:ext uri="{BB962C8B-B14F-4D97-AF65-F5344CB8AC3E}">
        <p14:creationId xmlns:p14="http://schemas.microsoft.com/office/powerpoint/2010/main" val="3825546942"/>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2C2E2AB-00E2-4FD0-B096-3052C482E5D2}"/>
              </a:ext>
            </a:extLst>
          </p:cNvPr>
          <p:cNvSpPr>
            <a:spLocks noGrp="1"/>
          </p:cNvSpPr>
          <p:nvPr>
            <p:ph type="body" sz="quarter" idx="10"/>
          </p:nvPr>
        </p:nvSpPr>
        <p:spPr/>
        <p:txBody>
          <a:bodyPr/>
          <a:lstStyle/>
          <a:p>
            <a:r>
              <a:rPr lang="en-US" altLang="zh-CN">
                <a:solidFill>
                  <a:srgbClr val="4C5252"/>
                </a:solidFill>
              </a:rPr>
              <a:t>XA</a:t>
            </a:r>
            <a:r>
              <a:rPr lang="zh-CN" altLang="en-US">
                <a:solidFill>
                  <a:srgbClr val="4C5252"/>
                </a:solidFill>
              </a:rPr>
              <a:t>模式</a:t>
            </a:r>
            <a:endParaRPr lang="en-US" altLang="zh-CN">
              <a:solidFill>
                <a:srgbClr val="4C5252"/>
              </a:solidFill>
            </a:endParaRPr>
          </a:p>
          <a:p>
            <a:r>
              <a:rPr lang="en-US" altLang="zh-CN">
                <a:solidFill>
                  <a:srgbClr val="4C5252"/>
                </a:solidFill>
              </a:rPr>
              <a:t>AT</a:t>
            </a:r>
            <a:r>
              <a:rPr lang="zh-CN" altLang="en-US">
                <a:solidFill>
                  <a:srgbClr val="4C5252"/>
                </a:solidFill>
              </a:rPr>
              <a:t>模式</a:t>
            </a:r>
            <a:endParaRPr lang="en-US" altLang="zh-CN">
              <a:solidFill>
                <a:srgbClr val="4C5252"/>
              </a:solidFill>
            </a:endParaRPr>
          </a:p>
          <a:p>
            <a:r>
              <a:rPr lang="en-US" altLang="zh-CN">
                <a:solidFill>
                  <a:srgbClr val="AD2A26"/>
                </a:solidFill>
              </a:rPr>
              <a:t>TCC</a:t>
            </a:r>
            <a:r>
              <a:rPr lang="zh-CN" altLang="en-US">
                <a:solidFill>
                  <a:srgbClr val="AD2A26"/>
                </a:solidFill>
              </a:rPr>
              <a:t>模式</a:t>
            </a:r>
            <a:endParaRPr lang="en-US" altLang="zh-CN">
              <a:solidFill>
                <a:srgbClr val="AD2A26"/>
              </a:solidFill>
            </a:endParaRPr>
          </a:p>
          <a:p>
            <a:r>
              <a:rPr lang="en-US" altLang="zh-CN"/>
              <a:t>SAGA</a:t>
            </a:r>
            <a:r>
              <a:rPr lang="zh-CN" altLang="en-US"/>
              <a:t>模式</a:t>
            </a:r>
          </a:p>
        </p:txBody>
      </p:sp>
    </p:spTree>
    <p:extLst>
      <p:ext uri="{BB962C8B-B14F-4D97-AF65-F5344CB8AC3E}">
        <p14:creationId xmlns:p14="http://schemas.microsoft.com/office/powerpoint/2010/main" val="2911016712"/>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AF440-7DD9-4A86-BEEA-CCC9595449C0}"/>
              </a:ext>
            </a:extLst>
          </p:cNvPr>
          <p:cNvSpPr>
            <a:spLocks noGrp="1"/>
          </p:cNvSpPr>
          <p:nvPr>
            <p:ph type="title"/>
          </p:nvPr>
        </p:nvSpPr>
        <p:spPr/>
        <p:txBody>
          <a:bodyPr/>
          <a:lstStyle/>
          <a:p>
            <a:r>
              <a:rPr lang="en-US" altLang="zh-CN"/>
              <a:t>TCC</a:t>
            </a:r>
            <a:r>
              <a:rPr lang="zh-CN" altLang="en-US"/>
              <a:t>模式原理</a:t>
            </a:r>
          </a:p>
        </p:txBody>
      </p:sp>
      <p:sp>
        <p:nvSpPr>
          <p:cNvPr id="3" name="文本占位符 2">
            <a:extLst>
              <a:ext uri="{FF2B5EF4-FFF2-40B4-BE49-F238E27FC236}">
                <a16:creationId xmlns:a16="http://schemas.microsoft.com/office/drawing/2014/main" id="{66DE45EA-2368-47EF-B14D-F042727C1BF2}"/>
              </a:ext>
            </a:extLst>
          </p:cNvPr>
          <p:cNvSpPr>
            <a:spLocks noGrp="1"/>
          </p:cNvSpPr>
          <p:nvPr>
            <p:ph type="body" sz="quarter" idx="11"/>
          </p:nvPr>
        </p:nvSpPr>
        <p:spPr>
          <a:xfrm>
            <a:off x="710880" y="1624203"/>
            <a:ext cx="10698800" cy="3268307"/>
          </a:xfrm>
        </p:spPr>
        <p:txBody>
          <a:bodyPr/>
          <a:lstStyle/>
          <a:p>
            <a:pPr marL="0" marR="0" lvl="0" indent="0" algn="l" defTabSz="914400" rtl="0" eaLnBrk="0" fontAlgn="base" latinLnBrk="0" hangingPunct="0">
              <a:spcBef>
                <a:spcPct val="0"/>
              </a:spcBef>
              <a:spcAft>
                <a:spcPct val="0"/>
              </a:spcAft>
              <a:buClrTx/>
              <a:buSzTx/>
              <a:buFontTx/>
              <a:buNone/>
              <a:tabLst/>
            </a:pPr>
            <a:r>
              <a:rPr lang="en-US" altLang="zh-CN"/>
              <a:t>TCC</a:t>
            </a:r>
            <a:r>
              <a:rPr lang="zh-CN" altLang="en-US"/>
              <a:t>模式与</a:t>
            </a:r>
            <a:r>
              <a:rPr lang="en-US" altLang="zh-CN"/>
              <a:t>AT</a:t>
            </a:r>
            <a:r>
              <a:rPr lang="zh-CN" altLang="en-US"/>
              <a:t>模式非常相似，每阶段都是独立事务，不同的是</a:t>
            </a:r>
            <a:r>
              <a:rPr lang="en-US" altLang="zh-CN"/>
              <a:t>TCC</a:t>
            </a:r>
            <a:r>
              <a:rPr lang="zh-CN" altLang="en-US"/>
              <a:t>通过人工编码来实现数据恢复。需要实现三个方法：</a:t>
            </a:r>
            <a:endParaRPr kumimoji="0" lang="zh-CN" altLang="zh-CN" sz="1800" b="0" i="0" u="none" strike="noStrike" cap="none" normalizeH="0" baseline="0">
              <a:ln>
                <a:noFill/>
              </a:ln>
              <a:solidFill>
                <a:schemeClr val="tx1"/>
              </a:solidFill>
              <a:effectLst/>
              <a:latin typeface="Arial" panose="020B0604020202020204" pitchFamily="34" charset="0"/>
            </a:endParaRPr>
          </a:p>
          <a:p>
            <a:pPr marL="171450" marR="0" lvl="0" indent="-171450" algn="l" defTabSz="914400" rtl="0" eaLnBrk="0" fontAlgn="base" latinLnBrk="0" hangingPunct="0">
              <a:spcBef>
                <a:spcPct val="0"/>
              </a:spcBef>
              <a:spcAft>
                <a:spcPct val="0"/>
              </a:spcAft>
              <a:buClrTx/>
              <a:buSzTx/>
              <a:buFont typeface="Arial" panose="020B0604020202020204" pitchFamily="34" charset="0"/>
              <a:buChar char="•"/>
              <a:tabLst/>
            </a:pPr>
            <a:r>
              <a:rPr kumimoji="0" lang="zh-CN" altLang="zh-CN" sz="1600" b="0" i="0" u="none" strike="noStrike" cap="none" normalizeH="0" baseline="0">
                <a:ln>
                  <a:noFill/>
                </a:ln>
                <a:solidFill>
                  <a:srgbClr val="333333"/>
                </a:solidFill>
                <a:effectLst/>
                <a:latin typeface="+mn-ea"/>
              </a:rPr>
              <a:t>Try：资源的检测和预留；</a:t>
            </a:r>
            <a:r>
              <a:rPr kumimoji="0" lang="en-US" altLang="zh-CN" sz="1600" b="0" i="0" u="none" strike="noStrike" cap="none" normalizeH="0" baseline="0">
                <a:ln>
                  <a:noFill/>
                </a:ln>
                <a:solidFill>
                  <a:srgbClr val="333333"/>
                </a:solidFill>
                <a:effectLst/>
                <a:latin typeface="+mn-ea"/>
              </a:rPr>
              <a:t> </a:t>
            </a:r>
            <a:endParaRPr kumimoji="0" lang="zh-CN" altLang="zh-CN" sz="1600" b="0" i="0" u="none" strike="noStrike" cap="none" normalizeH="0" baseline="0">
              <a:ln>
                <a:noFill/>
              </a:ln>
              <a:solidFill>
                <a:srgbClr val="333333"/>
              </a:solidFill>
              <a:effectLst/>
              <a:latin typeface="+mn-ea"/>
            </a:endParaRPr>
          </a:p>
          <a:p>
            <a:pPr marL="171450" marR="0" lvl="0" indent="-171450" algn="l" defTabSz="914400" rtl="0" eaLnBrk="0" fontAlgn="base" latinLnBrk="0" hangingPunct="0">
              <a:spcBef>
                <a:spcPct val="0"/>
              </a:spcBef>
              <a:spcAft>
                <a:spcPct val="0"/>
              </a:spcAft>
              <a:buClrTx/>
              <a:buSzTx/>
              <a:buFont typeface="Arial" panose="020B0604020202020204" pitchFamily="34" charset="0"/>
              <a:buChar char="•"/>
              <a:tabLst/>
            </a:pPr>
            <a:r>
              <a:rPr kumimoji="0" lang="zh-CN" altLang="zh-CN" sz="1600" b="0" i="0" u="none" strike="noStrike" cap="none" normalizeH="0" baseline="0">
                <a:ln>
                  <a:noFill/>
                </a:ln>
                <a:solidFill>
                  <a:srgbClr val="333333"/>
                </a:solidFill>
                <a:effectLst/>
                <a:latin typeface="+mn-ea"/>
              </a:rPr>
              <a:t>Confirm：</a:t>
            </a:r>
            <a:r>
              <a:rPr kumimoji="0" lang="zh-CN" altLang="en-US" sz="1600" b="0" i="0" u="none" strike="noStrike" cap="none" normalizeH="0" baseline="0">
                <a:ln>
                  <a:noFill/>
                </a:ln>
                <a:solidFill>
                  <a:srgbClr val="333333"/>
                </a:solidFill>
                <a:effectLst/>
                <a:latin typeface="+mn-ea"/>
              </a:rPr>
              <a:t>完成资源操作业务</a:t>
            </a:r>
            <a:r>
              <a:rPr kumimoji="0" lang="zh-CN" altLang="zh-CN" sz="1600" b="0" i="0" u="none" strike="noStrike" cap="none" normalizeH="0" baseline="0">
                <a:ln>
                  <a:noFill/>
                </a:ln>
                <a:solidFill>
                  <a:srgbClr val="333333"/>
                </a:solidFill>
                <a:effectLst/>
                <a:latin typeface="+mn-ea"/>
              </a:rPr>
              <a:t>；要求 Try 成功 Confirm 一定要能成功</a:t>
            </a:r>
            <a:r>
              <a:rPr kumimoji="0" lang="zh-CN" altLang="en-US" sz="1600" b="0" i="0" u="none" strike="noStrike" cap="none" normalizeH="0" baseline="0">
                <a:ln>
                  <a:noFill/>
                </a:ln>
                <a:solidFill>
                  <a:srgbClr val="333333"/>
                </a:solidFill>
                <a:effectLst/>
                <a:latin typeface="+mn-ea"/>
              </a:rPr>
              <a:t>。</a:t>
            </a:r>
            <a:endParaRPr kumimoji="0" lang="zh-CN" altLang="zh-CN" sz="1600" b="0" i="0" u="none" strike="noStrike" cap="none" normalizeH="0" baseline="0">
              <a:ln>
                <a:noFill/>
              </a:ln>
              <a:solidFill>
                <a:srgbClr val="333333"/>
              </a:solidFill>
              <a:effectLst/>
              <a:latin typeface="+mn-ea"/>
            </a:endParaRPr>
          </a:p>
          <a:p>
            <a:pPr marL="171450" marR="0" lvl="0" indent="-171450" algn="l" defTabSz="914400" rtl="0" eaLnBrk="0" fontAlgn="base" latinLnBrk="0" hangingPunct="0">
              <a:spcBef>
                <a:spcPct val="0"/>
              </a:spcBef>
              <a:spcAft>
                <a:spcPct val="0"/>
              </a:spcAft>
              <a:buClrTx/>
              <a:buSzTx/>
              <a:buFont typeface="Arial" panose="020B0604020202020204" pitchFamily="34" charset="0"/>
              <a:buChar char="•"/>
              <a:tabLst/>
            </a:pPr>
            <a:r>
              <a:rPr kumimoji="0" lang="zh-CN" altLang="zh-CN" b="0" i="0" u="none" strike="noStrike" cap="none" normalizeH="0" baseline="0">
                <a:ln>
                  <a:noFill/>
                </a:ln>
                <a:solidFill>
                  <a:srgbClr val="333333"/>
                </a:solidFill>
                <a:effectLst/>
                <a:latin typeface="+mn-ea"/>
              </a:rPr>
              <a:t>Cancel：预留资源释放</a:t>
            </a:r>
            <a:r>
              <a:rPr kumimoji="0" lang="zh-CN" altLang="en-US" b="0" i="0" u="none" strike="noStrike" cap="none" normalizeH="0" baseline="0">
                <a:ln>
                  <a:noFill/>
                </a:ln>
                <a:solidFill>
                  <a:srgbClr val="333333"/>
                </a:solidFill>
                <a:effectLst/>
                <a:latin typeface="+mn-ea"/>
              </a:rPr>
              <a:t>，可以理解为</a:t>
            </a:r>
            <a:r>
              <a:rPr kumimoji="0" lang="en-US" altLang="zh-CN" b="0" i="0" u="none" strike="noStrike" cap="none" normalizeH="0" baseline="0">
                <a:ln>
                  <a:noFill/>
                </a:ln>
                <a:solidFill>
                  <a:srgbClr val="333333"/>
                </a:solidFill>
                <a:effectLst/>
                <a:latin typeface="+mn-ea"/>
              </a:rPr>
              <a:t>try</a:t>
            </a:r>
            <a:r>
              <a:rPr kumimoji="0" lang="zh-CN" altLang="en-US" b="0" i="0" u="none" strike="noStrike" cap="none" normalizeH="0" baseline="0">
                <a:ln>
                  <a:noFill/>
                </a:ln>
                <a:solidFill>
                  <a:srgbClr val="333333"/>
                </a:solidFill>
                <a:effectLst/>
                <a:latin typeface="+mn-ea"/>
              </a:rPr>
              <a:t>的反向操作</a:t>
            </a:r>
            <a:r>
              <a:rPr kumimoji="0" lang="zh-CN" altLang="zh-CN" b="0" i="0" u="none" strike="noStrike" cap="none" normalizeH="0" baseline="0">
                <a:ln>
                  <a:noFill/>
                </a:ln>
                <a:solidFill>
                  <a:srgbClr val="333333"/>
                </a:solidFill>
                <a:effectLst/>
                <a:latin typeface="+mn-ea"/>
              </a:rPr>
              <a:t>。</a:t>
            </a:r>
          </a:p>
        </p:txBody>
      </p:sp>
    </p:spTree>
    <p:extLst>
      <p:ext uri="{BB962C8B-B14F-4D97-AF65-F5344CB8AC3E}">
        <p14:creationId xmlns:p14="http://schemas.microsoft.com/office/powerpoint/2010/main" val="3243594372"/>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AF440-7DD9-4A86-BEEA-CCC9595449C0}"/>
              </a:ext>
            </a:extLst>
          </p:cNvPr>
          <p:cNvSpPr>
            <a:spLocks noGrp="1"/>
          </p:cNvSpPr>
          <p:nvPr>
            <p:ph type="title"/>
          </p:nvPr>
        </p:nvSpPr>
        <p:spPr/>
        <p:txBody>
          <a:bodyPr/>
          <a:lstStyle/>
          <a:p>
            <a:r>
              <a:rPr lang="en-US" altLang="zh-CN"/>
              <a:t>TCC</a:t>
            </a:r>
            <a:r>
              <a:rPr lang="zh-CN" altLang="en-US"/>
              <a:t>模式原理</a:t>
            </a:r>
          </a:p>
        </p:txBody>
      </p:sp>
      <p:sp>
        <p:nvSpPr>
          <p:cNvPr id="3" name="文本占位符 2">
            <a:extLst>
              <a:ext uri="{FF2B5EF4-FFF2-40B4-BE49-F238E27FC236}">
                <a16:creationId xmlns:a16="http://schemas.microsoft.com/office/drawing/2014/main" id="{66DE45EA-2368-47EF-B14D-F042727C1BF2}"/>
              </a:ext>
            </a:extLst>
          </p:cNvPr>
          <p:cNvSpPr>
            <a:spLocks noGrp="1"/>
          </p:cNvSpPr>
          <p:nvPr>
            <p:ph type="body" sz="quarter" idx="11"/>
          </p:nvPr>
        </p:nvSpPr>
        <p:spPr>
          <a:xfrm>
            <a:off x="710880" y="1624203"/>
            <a:ext cx="10698800" cy="3268307"/>
          </a:xfrm>
        </p:spPr>
        <p:txBody>
          <a:bodyPr/>
          <a:lstStyle/>
          <a:p>
            <a:pPr lvl="0">
              <a:spcBef>
                <a:spcPct val="0"/>
              </a:spcBef>
            </a:pPr>
            <a:r>
              <a:rPr lang="zh-CN" altLang="en-US"/>
              <a:t>举例，一个扣减用户余额的业务。假设账户</a:t>
            </a:r>
            <a:r>
              <a:rPr lang="en-US" altLang="zh-CN"/>
              <a:t>A</a:t>
            </a:r>
            <a:r>
              <a:rPr lang="zh-CN" altLang="en-US"/>
              <a:t>原来余额是</a:t>
            </a:r>
            <a:r>
              <a:rPr lang="en-US" altLang="zh-CN"/>
              <a:t>100</a:t>
            </a:r>
            <a:r>
              <a:rPr lang="zh-CN" altLang="en-US"/>
              <a:t>，需要余额扣减</a:t>
            </a:r>
            <a:r>
              <a:rPr lang="en-US" altLang="zh-CN"/>
              <a:t>30</a:t>
            </a:r>
            <a:r>
              <a:rPr lang="zh-CN" altLang="en-US"/>
              <a:t>元。</a:t>
            </a:r>
            <a:endParaRPr lang="en-US" altLang="zh-CN"/>
          </a:p>
          <a:p>
            <a:pPr marL="342900" lvl="0" indent="-342900">
              <a:spcBef>
                <a:spcPct val="0"/>
              </a:spcBef>
              <a:buFont typeface="Arial" panose="020B0604020202020204" pitchFamily="34" charset="0"/>
              <a:buChar char="•"/>
            </a:pPr>
            <a:r>
              <a:rPr lang="zh-CN" altLang="en-US"/>
              <a:t>阶段一（</a:t>
            </a:r>
            <a:r>
              <a:rPr lang="en-US" altLang="zh-CN"/>
              <a:t> Try </a:t>
            </a:r>
            <a:r>
              <a:rPr lang="zh-CN" altLang="en-US"/>
              <a:t>）：检查余额是否充足，如果充足则冻结金额增加</a:t>
            </a:r>
            <a:r>
              <a:rPr lang="en-US" altLang="zh-CN"/>
              <a:t>30</a:t>
            </a:r>
            <a:r>
              <a:rPr lang="zh-CN" altLang="en-US"/>
              <a:t>元，可用余额扣除</a:t>
            </a:r>
            <a:r>
              <a:rPr lang="en-US" altLang="zh-CN"/>
              <a:t>30</a:t>
            </a:r>
          </a:p>
          <a:p>
            <a:pPr marL="342900" lvl="0" indent="-342900">
              <a:spcBef>
                <a:spcPct val="0"/>
              </a:spcBef>
              <a:buFont typeface="Arial" panose="020B0604020202020204" pitchFamily="34" charset="0"/>
              <a:buChar char="•"/>
            </a:pPr>
            <a:endParaRPr lang="en-US" altLang="zh-CN"/>
          </a:p>
          <a:p>
            <a:pPr marL="342900" lvl="0" indent="-342900">
              <a:spcBef>
                <a:spcPct val="0"/>
              </a:spcBef>
              <a:buFont typeface="Arial" panose="020B0604020202020204" pitchFamily="34" charset="0"/>
              <a:buChar char="•"/>
            </a:pPr>
            <a:endParaRPr lang="en-US" altLang="zh-CN"/>
          </a:p>
          <a:p>
            <a:pPr marL="342900" lvl="0" indent="-342900">
              <a:spcBef>
                <a:spcPct val="0"/>
              </a:spcBef>
              <a:buFont typeface="Arial" panose="020B0604020202020204" pitchFamily="34" charset="0"/>
              <a:buChar char="•"/>
            </a:pPr>
            <a:r>
              <a:rPr lang="zh-CN" altLang="en-US"/>
              <a:t>阶段二：假如要提交（</a:t>
            </a:r>
            <a:r>
              <a:rPr lang="en-US" altLang="zh-CN"/>
              <a:t>Confirm</a:t>
            </a:r>
            <a:r>
              <a:rPr lang="zh-CN" altLang="en-US"/>
              <a:t>），则冻结金额扣减</a:t>
            </a:r>
            <a:r>
              <a:rPr lang="en-US" altLang="zh-CN"/>
              <a:t>30</a:t>
            </a:r>
          </a:p>
          <a:p>
            <a:pPr marL="342900" lvl="0" indent="-342900">
              <a:spcBef>
                <a:spcPct val="0"/>
              </a:spcBef>
              <a:buFont typeface="Arial" panose="020B0604020202020204" pitchFamily="34" charset="0"/>
              <a:buChar char="•"/>
            </a:pPr>
            <a:endParaRPr lang="en-US" altLang="zh-CN"/>
          </a:p>
          <a:p>
            <a:pPr marL="342900" lvl="0" indent="-342900">
              <a:spcBef>
                <a:spcPct val="0"/>
              </a:spcBef>
              <a:buFont typeface="Arial" panose="020B0604020202020204" pitchFamily="34" charset="0"/>
              <a:buChar char="•"/>
            </a:pPr>
            <a:endParaRPr lang="en-US" altLang="zh-CN"/>
          </a:p>
          <a:p>
            <a:pPr marL="342900" lvl="0" indent="-342900">
              <a:spcBef>
                <a:spcPct val="0"/>
              </a:spcBef>
              <a:buFont typeface="Arial" panose="020B0604020202020204" pitchFamily="34" charset="0"/>
              <a:buChar char="•"/>
            </a:pPr>
            <a:r>
              <a:rPr lang="zh-CN" altLang="en-US"/>
              <a:t>阶段二：如果要回滚（</a:t>
            </a:r>
            <a:r>
              <a:rPr lang="en-US" altLang="zh-CN"/>
              <a:t>Cancel</a:t>
            </a:r>
            <a:r>
              <a:rPr lang="zh-CN" altLang="en-US"/>
              <a:t>），则冻结金额扣减</a:t>
            </a:r>
            <a:r>
              <a:rPr lang="en-US" altLang="zh-CN"/>
              <a:t>30</a:t>
            </a:r>
            <a:r>
              <a:rPr lang="zh-CN" altLang="en-US"/>
              <a:t>，可用余额增加</a:t>
            </a:r>
            <a:r>
              <a:rPr lang="en-US" altLang="zh-CN"/>
              <a:t>30</a:t>
            </a:r>
          </a:p>
        </p:txBody>
      </p:sp>
      <p:sp>
        <p:nvSpPr>
          <p:cNvPr id="4" name="矩形 3">
            <a:extLst>
              <a:ext uri="{FF2B5EF4-FFF2-40B4-BE49-F238E27FC236}">
                <a16:creationId xmlns:a16="http://schemas.microsoft.com/office/drawing/2014/main" id="{645B190E-12E0-4FFB-B324-4AC575F3D10E}"/>
              </a:ext>
            </a:extLst>
          </p:cNvPr>
          <p:cNvSpPr/>
          <p:nvPr/>
        </p:nvSpPr>
        <p:spPr>
          <a:xfrm>
            <a:off x="1809946" y="2535811"/>
            <a:ext cx="7211506" cy="301658"/>
          </a:xfrm>
          <a:prstGeom prst="rect">
            <a:avLst/>
          </a:prstGeom>
          <a:solidFill>
            <a:srgbClr val="4C525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3DDB9960-3286-4E5B-A005-83B6EAF4674F}"/>
              </a:ext>
            </a:extLst>
          </p:cNvPr>
          <p:cNvSpPr txBox="1"/>
          <p:nvPr/>
        </p:nvSpPr>
        <p:spPr>
          <a:xfrm>
            <a:off x="1663912" y="2825249"/>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0</a:t>
            </a:r>
            <a:endParaRPr lang="zh-CN" altLang="en-US" sz="1400" dirty="0">
              <a:solidFill>
                <a:schemeClr val="tx1">
                  <a:lumMod val="65000"/>
                  <a:lumOff val="35000"/>
                </a:schemeClr>
              </a:solidFill>
              <a:latin typeface="+mn-lt"/>
              <a:ea typeface="+mn-ea"/>
            </a:endParaRPr>
          </a:p>
        </p:txBody>
      </p:sp>
      <p:sp>
        <p:nvSpPr>
          <p:cNvPr id="6" name="文本框 5">
            <a:extLst>
              <a:ext uri="{FF2B5EF4-FFF2-40B4-BE49-F238E27FC236}">
                <a16:creationId xmlns:a16="http://schemas.microsoft.com/office/drawing/2014/main" id="{2AB50C8E-D140-44CF-8E33-6C6BD2740E3C}"/>
              </a:ext>
            </a:extLst>
          </p:cNvPr>
          <p:cNvSpPr txBox="1"/>
          <p:nvPr/>
        </p:nvSpPr>
        <p:spPr>
          <a:xfrm>
            <a:off x="8768017" y="2825248"/>
            <a:ext cx="506870"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rPr>
              <a:t>100</a:t>
            </a:r>
            <a:endParaRPr lang="zh-CN" altLang="en-US" sz="1400" dirty="0">
              <a:solidFill>
                <a:schemeClr val="tx1">
                  <a:lumMod val="65000"/>
                  <a:lumOff val="35000"/>
                </a:schemeClr>
              </a:solidFill>
              <a:latin typeface="+mn-lt"/>
              <a:ea typeface="+mn-ea"/>
            </a:endParaRPr>
          </a:p>
        </p:txBody>
      </p:sp>
      <p:sp>
        <p:nvSpPr>
          <p:cNvPr id="7" name="矩形 6">
            <a:extLst>
              <a:ext uri="{FF2B5EF4-FFF2-40B4-BE49-F238E27FC236}">
                <a16:creationId xmlns:a16="http://schemas.microsoft.com/office/drawing/2014/main" id="{D3F819C9-85EF-4390-8941-07ABFAA5CD7C}"/>
              </a:ext>
            </a:extLst>
          </p:cNvPr>
          <p:cNvSpPr/>
          <p:nvPr/>
        </p:nvSpPr>
        <p:spPr>
          <a:xfrm>
            <a:off x="1809946" y="2535811"/>
            <a:ext cx="1970202" cy="301658"/>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冻结金额</a:t>
            </a:r>
          </a:p>
        </p:txBody>
      </p:sp>
      <p:sp>
        <p:nvSpPr>
          <p:cNvPr id="8" name="文本框 7">
            <a:extLst>
              <a:ext uri="{FF2B5EF4-FFF2-40B4-BE49-F238E27FC236}">
                <a16:creationId xmlns:a16="http://schemas.microsoft.com/office/drawing/2014/main" id="{FF478B45-29BB-44B4-AB44-8D2057014D04}"/>
              </a:ext>
            </a:extLst>
          </p:cNvPr>
          <p:cNvSpPr txBox="1"/>
          <p:nvPr/>
        </p:nvSpPr>
        <p:spPr>
          <a:xfrm>
            <a:off x="1610212" y="2806343"/>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rPr>
              <a:t>30</a:t>
            </a:r>
            <a:endParaRPr lang="zh-CN" altLang="en-US" sz="1400" dirty="0">
              <a:solidFill>
                <a:schemeClr val="tx1">
                  <a:lumMod val="65000"/>
                  <a:lumOff val="35000"/>
                </a:schemeClr>
              </a:solidFill>
              <a:latin typeface="+mn-lt"/>
              <a:ea typeface="+mn-ea"/>
            </a:endParaRPr>
          </a:p>
        </p:txBody>
      </p:sp>
      <p:sp>
        <p:nvSpPr>
          <p:cNvPr id="9" name="文本框 8">
            <a:extLst>
              <a:ext uri="{FF2B5EF4-FFF2-40B4-BE49-F238E27FC236}">
                <a16:creationId xmlns:a16="http://schemas.microsoft.com/office/drawing/2014/main" id="{31925AD8-3FCA-455F-B12D-D71FFF8624FA}"/>
              </a:ext>
            </a:extLst>
          </p:cNvPr>
          <p:cNvSpPr txBox="1"/>
          <p:nvPr/>
        </p:nvSpPr>
        <p:spPr>
          <a:xfrm>
            <a:off x="4999148" y="2548598"/>
            <a:ext cx="920885" cy="307777"/>
          </a:xfrm>
          <a:prstGeom prst="rect">
            <a:avLst/>
          </a:prstGeom>
          <a:noFill/>
        </p:spPr>
        <p:txBody>
          <a:bodyPr wrap="square" rtlCol="0">
            <a:spAutoFit/>
          </a:bodyPr>
          <a:lstStyle/>
          <a:p>
            <a:r>
              <a:rPr lang="zh-CN" altLang="en-US" sz="1400">
                <a:solidFill>
                  <a:schemeClr val="bg1"/>
                </a:solidFill>
              </a:rPr>
              <a:t>可用余额</a:t>
            </a:r>
          </a:p>
        </p:txBody>
      </p:sp>
      <p:sp>
        <p:nvSpPr>
          <p:cNvPr id="10" name="矩形 9">
            <a:extLst>
              <a:ext uri="{FF2B5EF4-FFF2-40B4-BE49-F238E27FC236}">
                <a16:creationId xmlns:a16="http://schemas.microsoft.com/office/drawing/2014/main" id="{EA8A312C-B94C-4A60-9720-00415C5B398B}"/>
              </a:ext>
            </a:extLst>
          </p:cNvPr>
          <p:cNvSpPr/>
          <p:nvPr/>
        </p:nvSpPr>
        <p:spPr>
          <a:xfrm>
            <a:off x="1809946" y="3608778"/>
            <a:ext cx="7211506" cy="301658"/>
          </a:xfrm>
          <a:prstGeom prst="rect">
            <a:avLst/>
          </a:prstGeom>
          <a:solidFill>
            <a:srgbClr val="4C525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文本框 10">
            <a:extLst>
              <a:ext uri="{FF2B5EF4-FFF2-40B4-BE49-F238E27FC236}">
                <a16:creationId xmlns:a16="http://schemas.microsoft.com/office/drawing/2014/main" id="{E057E973-4512-4E88-AEC9-3DFBB01377D1}"/>
              </a:ext>
            </a:extLst>
          </p:cNvPr>
          <p:cNvSpPr txBox="1"/>
          <p:nvPr/>
        </p:nvSpPr>
        <p:spPr>
          <a:xfrm>
            <a:off x="1663912" y="3898216"/>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0</a:t>
            </a:r>
            <a:endParaRPr lang="zh-CN" altLang="en-US" sz="1400" dirty="0">
              <a:solidFill>
                <a:schemeClr val="tx1">
                  <a:lumMod val="65000"/>
                  <a:lumOff val="35000"/>
                </a:schemeClr>
              </a:solidFill>
              <a:latin typeface="+mn-lt"/>
              <a:ea typeface="+mn-ea"/>
            </a:endParaRPr>
          </a:p>
        </p:txBody>
      </p:sp>
      <p:sp>
        <p:nvSpPr>
          <p:cNvPr id="12" name="文本框 11">
            <a:extLst>
              <a:ext uri="{FF2B5EF4-FFF2-40B4-BE49-F238E27FC236}">
                <a16:creationId xmlns:a16="http://schemas.microsoft.com/office/drawing/2014/main" id="{83E6EFE5-06B4-44B1-A7A8-604BDB387635}"/>
              </a:ext>
            </a:extLst>
          </p:cNvPr>
          <p:cNvSpPr txBox="1"/>
          <p:nvPr/>
        </p:nvSpPr>
        <p:spPr>
          <a:xfrm>
            <a:off x="8768017" y="3898215"/>
            <a:ext cx="506870"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rPr>
              <a:t>100</a:t>
            </a:r>
            <a:endParaRPr lang="zh-CN" altLang="en-US" sz="1400" dirty="0">
              <a:solidFill>
                <a:schemeClr val="tx1">
                  <a:lumMod val="65000"/>
                  <a:lumOff val="35000"/>
                </a:schemeClr>
              </a:solidFill>
              <a:latin typeface="+mn-lt"/>
              <a:ea typeface="+mn-ea"/>
            </a:endParaRPr>
          </a:p>
        </p:txBody>
      </p:sp>
      <p:sp>
        <p:nvSpPr>
          <p:cNvPr id="13" name="矩形 12">
            <a:extLst>
              <a:ext uri="{FF2B5EF4-FFF2-40B4-BE49-F238E27FC236}">
                <a16:creationId xmlns:a16="http://schemas.microsoft.com/office/drawing/2014/main" id="{BD286093-D68C-42F0-9BA3-7F81CC21CB52}"/>
              </a:ext>
            </a:extLst>
          </p:cNvPr>
          <p:cNvSpPr/>
          <p:nvPr/>
        </p:nvSpPr>
        <p:spPr>
          <a:xfrm>
            <a:off x="1809946" y="3608778"/>
            <a:ext cx="1970202" cy="301658"/>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冻结金额</a:t>
            </a:r>
          </a:p>
        </p:txBody>
      </p:sp>
      <p:sp>
        <p:nvSpPr>
          <p:cNvPr id="14" name="文本框 13">
            <a:extLst>
              <a:ext uri="{FF2B5EF4-FFF2-40B4-BE49-F238E27FC236}">
                <a16:creationId xmlns:a16="http://schemas.microsoft.com/office/drawing/2014/main" id="{77FAA5F1-EE2C-48D6-A479-F034E924366E}"/>
              </a:ext>
            </a:extLst>
          </p:cNvPr>
          <p:cNvSpPr txBox="1"/>
          <p:nvPr/>
        </p:nvSpPr>
        <p:spPr>
          <a:xfrm>
            <a:off x="3580414" y="3879799"/>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rPr>
              <a:t>30</a:t>
            </a:r>
            <a:endParaRPr lang="zh-CN" altLang="en-US" sz="1400" dirty="0">
              <a:solidFill>
                <a:schemeClr val="tx1">
                  <a:lumMod val="65000"/>
                  <a:lumOff val="35000"/>
                </a:schemeClr>
              </a:solidFill>
              <a:latin typeface="+mn-lt"/>
              <a:ea typeface="+mn-ea"/>
            </a:endParaRPr>
          </a:p>
        </p:txBody>
      </p:sp>
      <p:sp>
        <p:nvSpPr>
          <p:cNvPr id="15" name="文本框 14">
            <a:extLst>
              <a:ext uri="{FF2B5EF4-FFF2-40B4-BE49-F238E27FC236}">
                <a16:creationId xmlns:a16="http://schemas.microsoft.com/office/drawing/2014/main" id="{85A31D17-55FE-4935-B144-089CC5B0199C}"/>
              </a:ext>
            </a:extLst>
          </p:cNvPr>
          <p:cNvSpPr txBox="1"/>
          <p:nvPr/>
        </p:nvSpPr>
        <p:spPr>
          <a:xfrm>
            <a:off x="6068508" y="3612112"/>
            <a:ext cx="920885" cy="307777"/>
          </a:xfrm>
          <a:prstGeom prst="rect">
            <a:avLst/>
          </a:prstGeom>
          <a:noFill/>
        </p:spPr>
        <p:txBody>
          <a:bodyPr wrap="square" rtlCol="0">
            <a:spAutoFit/>
          </a:bodyPr>
          <a:lstStyle/>
          <a:p>
            <a:r>
              <a:rPr lang="zh-CN" altLang="en-US" sz="1400">
                <a:solidFill>
                  <a:schemeClr val="bg1"/>
                </a:solidFill>
              </a:rPr>
              <a:t>可用余额</a:t>
            </a:r>
          </a:p>
        </p:txBody>
      </p:sp>
      <p:sp>
        <p:nvSpPr>
          <p:cNvPr id="16" name="矩形 15">
            <a:extLst>
              <a:ext uri="{FF2B5EF4-FFF2-40B4-BE49-F238E27FC236}">
                <a16:creationId xmlns:a16="http://schemas.microsoft.com/office/drawing/2014/main" id="{00127C3E-74E9-4487-9995-A31CD95F974B}"/>
              </a:ext>
            </a:extLst>
          </p:cNvPr>
          <p:cNvSpPr/>
          <p:nvPr/>
        </p:nvSpPr>
        <p:spPr>
          <a:xfrm>
            <a:off x="7051250" y="3621565"/>
            <a:ext cx="1970202" cy="276650"/>
          </a:xfrm>
          <a:prstGeom prst="rect">
            <a:avLst/>
          </a:prstGeom>
          <a:solidFill>
            <a:schemeClr val="bg1"/>
          </a:solidFill>
          <a:ln w="1905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冻结金额</a:t>
            </a:r>
          </a:p>
        </p:txBody>
      </p:sp>
      <p:sp>
        <p:nvSpPr>
          <p:cNvPr id="17" name="文本框 16">
            <a:extLst>
              <a:ext uri="{FF2B5EF4-FFF2-40B4-BE49-F238E27FC236}">
                <a16:creationId xmlns:a16="http://schemas.microsoft.com/office/drawing/2014/main" id="{91920171-79DA-48AC-9B8B-4A8DC5D2F9F3}"/>
              </a:ext>
            </a:extLst>
          </p:cNvPr>
          <p:cNvSpPr txBox="1"/>
          <p:nvPr/>
        </p:nvSpPr>
        <p:spPr>
          <a:xfrm>
            <a:off x="8768018" y="3873464"/>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rPr>
              <a:t>70</a:t>
            </a:r>
            <a:endParaRPr lang="zh-CN" altLang="en-US" sz="1400" dirty="0">
              <a:solidFill>
                <a:schemeClr val="tx1">
                  <a:lumMod val="65000"/>
                  <a:lumOff val="35000"/>
                </a:schemeClr>
              </a:solidFill>
              <a:latin typeface="+mn-lt"/>
              <a:ea typeface="+mn-ea"/>
            </a:endParaRPr>
          </a:p>
        </p:txBody>
      </p:sp>
      <p:sp>
        <p:nvSpPr>
          <p:cNvPr id="18" name="矩形 17">
            <a:extLst>
              <a:ext uri="{FF2B5EF4-FFF2-40B4-BE49-F238E27FC236}">
                <a16:creationId xmlns:a16="http://schemas.microsoft.com/office/drawing/2014/main" id="{44E59868-545A-448A-84F3-2B1695833143}"/>
              </a:ext>
            </a:extLst>
          </p:cNvPr>
          <p:cNvSpPr/>
          <p:nvPr/>
        </p:nvSpPr>
        <p:spPr>
          <a:xfrm>
            <a:off x="1809946" y="4732211"/>
            <a:ext cx="7211506" cy="301658"/>
          </a:xfrm>
          <a:prstGeom prst="rect">
            <a:avLst/>
          </a:prstGeom>
          <a:solidFill>
            <a:srgbClr val="4C525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 name="文本框 18">
            <a:extLst>
              <a:ext uri="{FF2B5EF4-FFF2-40B4-BE49-F238E27FC236}">
                <a16:creationId xmlns:a16="http://schemas.microsoft.com/office/drawing/2014/main" id="{F2A2A32E-8A82-4A7A-9EDF-74C1CADEE0CF}"/>
              </a:ext>
            </a:extLst>
          </p:cNvPr>
          <p:cNvSpPr txBox="1"/>
          <p:nvPr/>
        </p:nvSpPr>
        <p:spPr>
          <a:xfrm>
            <a:off x="1663912" y="5021649"/>
            <a:ext cx="2920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mn-lt"/>
                <a:ea typeface="+mn-ea"/>
              </a:rPr>
              <a:t>0</a:t>
            </a:r>
            <a:endParaRPr lang="zh-CN" altLang="en-US" sz="1400" dirty="0">
              <a:solidFill>
                <a:schemeClr val="tx1">
                  <a:lumMod val="65000"/>
                  <a:lumOff val="35000"/>
                </a:schemeClr>
              </a:solidFill>
              <a:latin typeface="+mn-lt"/>
              <a:ea typeface="+mn-ea"/>
            </a:endParaRPr>
          </a:p>
        </p:txBody>
      </p:sp>
      <p:sp>
        <p:nvSpPr>
          <p:cNvPr id="20" name="文本框 19">
            <a:extLst>
              <a:ext uri="{FF2B5EF4-FFF2-40B4-BE49-F238E27FC236}">
                <a16:creationId xmlns:a16="http://schemas.microsoft.com/office/drawing/2014/main" id="{EE2DAE26-52FF-46A2-A0A6-C293A0BF6725}"/>
              </a:ext>
            </a:extLst>
          </p:cNvPr>
          <p:cNvSpPr txBox="1"/>
          <p:nvPr/>
        </p:nvSpPr>
        <p:spPr>
          <a:xfrm>
            <a:off x="8768017" y="5021648"/>
            <a:ext cx="506870"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rPr>
              <a:t>100</a:t>
            </a:r>
            <a:endParaRPr lang="zh-CN" altLang="en-US" sz="1400" dirty="0">
              <a:solidFill>
                <a:schemeClr val="tx1">
                  <a:lumMod val="65000"/>
                  <a:lumOff val="35000"/>
                </a:schemeClr>
              </a:solidFill>
              <a:latin typeface="+mn-lt"/>
              <a:ea typeface="+mn-ea"/>
            </a:endParaRPr>
          </a:p>
        </p:txBody>
      </p:sp>
      <p:sp>
        <p:nvSpPr>
          <p:cNvPr id="21" name="矩形 20">
            <a:extLst>
              <a:ext uri="{FF2B5EF4-FFF2-40B4-BE49-F238E27FC236}">
                <a16:creationId xmlns:a16="http://schemas.microsoft.com/office/drawing/2014/main" id="{1E9DC8E8-6098-4DF9-AE91-7021A6FE0735}"/>
              </a:ext>
            </a:extLst>
          </p:cNvPr>
          <p:cNvSpPr/>
          <p:nvPr/>
        </p:nvSpPr>
        <p:spPr>
          <a:xfrm>
            <a:off x="1809946" y="4732211"/>
            <a:ext cx="1970202" cy="301658"/>
          </a:xfrm>
          <a:prstGeom prst="rect">
            <a:avLst/>
          </a:prstGeom>
          <a:solidFill>
            <a:srgbClr val="AD2A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冻结金额</a:t>
            </a:r>
          </a:p>
        </p:txBody>
      </p:sp>
      <p:sp>
        <p:nvSpPr>
          <p:cNvPr id="22" name="文本框 21">
            <a:extLst>
              <a:ext uri="{FF2B5EF4-FFF2-40B4-BE49-F238E27FC236}">
                <a16:creationId xmlns:a16="http://schemas.microsoft.com/office/drawing/2014/main" id="{FBB105DF-B705-4345-8B40-C1ADBED71D26}"/>
              </a:ext>
            </a:extLst>
          </p:cNvPr>
          <p:cNvSpPr txBox="1"/>
          <p:nvPr/>
        </p:nvSpPr>
        <p:spPr>
          <a:xfrm>
            <a:off x="3580414" y="5003232"/>
            <a:ext cx="399468"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rPr>
              <a:t>30</a:t>
            </a:r>
            <a:endParaRPr lang="zh-CN" altLang="en-US" sz="1400" dirty="0">
              <a:solidFill>
                <a:schemeClr val="tx1">
                  <a:lumMod val="65000"/>
                  <a:lumOff val="35000"/>
                </a:schemeClr>
              </a:solidFill>
              <a:latin typeface="+mn-lt"/>
              <a:ea typeface="+mn-ea"/>
            </a:endParaRPr>
          </a:p>
        </p:txBody>
      </p:sp>
      <p:sp>
        <p:nvSpPr>
          <p:cNvPr id="23" name="文本框 22">
            <a:extLst>
              <a:ext uri="{FF2B5EF4-FFF2-40B4-BE49-F238E27FC236}">
                <a16:creationId xmlns:a16="http://schemas.microsoft.com/office/drawing/2014/main" id="{367E60C9-737E-4D95-844C-7DEE6ECC545A}"/>
              </a:ext>
            </a:extLst>
          </p:cNvPr>
          <p:cNvSpPr txBox="1"/>
          <p:nvPr/>
        </p:nvSpPr>
        <p:spPr>
          <a:xfrm>
            <a:off x="6130365" y="4732211"/>
            <a:ext cx="920885" cy="307777"/>
          </a:xfrm>
          <a:prstGeom prst="rect">
            <a:avLst/>
          </a:prstGeom>
          <a:noFill/>
        </p:spPr>
        <p:txBody>
          <a:bodyPr wrap="square" rtlCol="0">
            <a:spAutoFit/>
          </a:bodyPr>
          <a:lstStyle/>
          <a:p>
            <a:r>
              <a:rPr lang="zh-CN" altLang="en-US" sz="1400">
                <a:solidFill>
                  <a:schemeClr val="bg1"/>
                </a:solidFill>
              </a:rPr>
              <a:t>可用余额</a:t>
            </a:r>
          </a:p>
        </p:txBody>
      </p:sp>
    </p:spTree>
    <p:extLst>
      <p:ext uri="{BB962C8B-B14F-4D97-AF65-F5344CB8AC3E}">
        <p14:creationId xmlns:p14="http://schemas.microsoft.com/office/powerpoint/2010/main" val="15586453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1000"/>
                                        <p:tgtEl>
                                          <p:spTgt spid="4"/>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randombar(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75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750"/>
                                        <p:tgtEl>
                                          <p:spTgt spid="8"/>
                                        </p:tgtEl>
                                      </p:cBhvr>
                                    </p:animEffect>
                                  </p:childTnLst>
                                </p:cTn>
                              </p:par>
                              <p:par>
                                <p:cTn id="29" presetID="42" presetClass="path" presetSubtype="0" accel="50000" decel="50000" fill="hold" grpId="1" nodeType="withEffect">
                                  <p:stCondLst>
                                    <p:cond delay="0"/>
                                  </p:stCondLst>
                                  <p:childTnLst>
                                    <p:animMotion origin="layout" path="M 2.5E-6 -2.96296E-6 L 0.16159 0.00093 " pathEditMode="relative" rAng="0" ptsTypes="AA">
                                      <p:cBhvr>
                                        <p:cTn id="30" dur="750" fill="hold"/>
                                        <p:tgtEl>
                                          <p:spTgt spid="8"/>
                                        </p:tgtEl>
                                        <p:attrNameLst>
                                          <p:attrName>ppt_x</p:attrName>
                                          <p:attrName>ppt_y</p:attrName>
                                        </p:attrNameLst>
                                      </p:cBhvr>
                                      <p:rCtr x="8073" y="46"/>
                                    </p:animMotion>
                                  </p:childTnLst>
                                </p:cTn>
                              </p:par>
                              <p:par>
                                <p:cTn id="31" presetID="42" presetClass="path" presetSubtype="0" accel="50000" decel="50000" fill="hold" grpId="0" nodeType="withEffect">
                                  <p:stCondLst>
                                    <p:cond delay="0"/>
                                  </p:stCondLst>
                                  <p:childTnLst>
                                    <p:animMotion origin="layout" path="M 3.54167E-6 -1.48148E-6 L 0.0931 -1.48148E-6 " pathEditMode="relative" rAng="0" ptsTypes="AA">
                                      <p:cBhvr>
                                        <p:cTn id="32" dur="750" fill="hold"/>
                                        <p:tgtEl>
                                          <p:spTgt spid="9"/>
                                        </p:tgtEl>
                                        <p:attrNameLst>
                                          <p:attrName>ppt_x</p:attrName>
                                          <p:attrName>ppt_y</p:attrName>
                                        </p:attrNameLst>
                                      </p:cBhvr>
                                      <p:rCtr x="4648" y="0"/>
                                    </p:animMotion>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7" dur="500"/>
                                        <p:tgtEl>
                                          <p:spTgt spid="3">
                                            <p:txEl>
                                              <p:pRg st="4" end="4"/>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xit" presetSubtype="2" fill="hold" grpId="1" nodeType="clickEffect">
                                  <p:stCondLst>
                                    <p:cond delay="0"/>
                                  </p:stCondLst>
                                  <p:childTnLst>
                                    <p:animEffect transition="out" filter="wipe(right)">
                                      <p:cBhvr>
                                        <p:cTn id="59" dur="750"/>
                                        <p:tgtEl>
                                          <p:spTgt spid="13"/>
                                        </p:tgtEl>
                                      </p:cBhvr>
                                    </p:animEffect>
                                    <p:set>
                                      <p:cBhvr>
                                        <p:cTn id="60" dur="1" fill="hold">
                                          <p:stCondLst>
                                            <p:cond delay="749"/>
                                          </p:stCondLst>
                                        </p:cTn>
                                        <p:tgtEl>
                                          <p:spTgt spid="13"/>
                                        </p:tgtEl>
                                        <p:attrNameLst>
                                          <p:attrName>style.visibility</p:attrName>
                                        </p:attrNameLst>
                                      </p:cBhvr>
                                      <p:to>
                                        <p:strVal val="hidden"/>
                                      </p:to>
                                    </p:set>
                                  </p:childTnLst>
                                </p:cTn>
                              </p:par>
                              <p:par>
                                <p:cTn id="61" presetID="42" presetClass="path" presetSubtype="0" accel="50000" decel="50000" fill="hold" grpId="1" nodeType="withEffect">
                                  <p:stCondLst>
                                    <p:cond delay="0"/>
                                  </p:stCondLst>
                                  <p:childTnLst>
                                    <p:animMotion origin="layout" path="M 3.95833E-6 -4.44444E-6 L -0.16159 -0.00277 " pathEditMode="relative" rAng="0" ptsTypes="AA">
                                      <p:cBhvr>
                                        <p:cTn id="62" dur="750" fill="hold"/>
                                        <p:tgtEl>
                                          <p:spTgt spid="14"/>
                                        </p:tgtEl>
                                        <p:attrNameLst>
                                          <p:attrName>ppt_x</p:attrName>
                                          <p:attrName>ppt_y</p:attrName>
                                        </p:attrNameLst>
                                      </p:cBhvr>
                                      <p:rCtr x="-8086" y="-139"/>
                                    </p:animMotion>
                                  </p:childTnLst>
                                </p:cTn>
                              </p:par>
                              <p:par>
                                <p:cTn id="63" presetID="10" presetClass="exit" presetSubtype="0" fill="hold" grpId="2" nodeType="withEffect">
                                  <p:stCondLst>
                                    <p:cond delay="0"/>
                                  </p:stCondLst>
                                  <p:childTnLst>
                                    <p:animEffect transition="out" filter="fade">
                                      <p:cBhvr>
                                        <p:cTn id="64" dur="750"/>
                                        <p:tgtEl>
                                          <p:spTgt spid="14"/>
                                        </p:tgtEl>
                                      </p:cBhvr>
                                    </p:animEffect>
                                    <p:set>
                                      <p:cBhvr>
                                        <p:cTn id="65" dur="1" fill="hold">
                                          <p:stCondLst>
                                            <p:cond delay="749"/>
                                          </p:stCondLst>
                                        </p:cTn>
                                        <p:tgtEl>
                                          <p:spTgt spid="14"/>
                                        </p:tgtEl>
                                        <p:attrNameLst>
                                          <p:attrName>style.visibility</p:attrName>
                                        </p:attrNameLst>
                                      </p:cBhvr>
                                      <p:to>
                                        <p:strVal val="hidden"/>
                                      </p:to>
                                    </p:set>
                                  </p:childTnLst>
                                </p:cTn>
                              </p:par>
                              <p:par>
                                <p:cTn id="66" presetID="22" presetClass="entr" presetSubtype="2"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wipe(right)">
                                      <p:cBhvr>
                                        <p:cTn id="68" dur="750"/>
                                        <p:tgtEl>
                                          <p:spTgt spid="16"/>
                                        </p:tgtEl>
                                      </p:cBhvr>
                                    </p:animEffect>
                                  </p:childTnLst>
                                </p:cTn>
                              </p:par>
                              <p:par>
                                <p:cTn id="69" presetID="42" presetClass="path" presetSubtype="0" accel="50000" decel="50000" fill="hold" grpId="1" nodeType="withEffect">
                                  <p:stCondLst>
                                    <p:cond delay="0"/>
                                  </p:stCondLst>
                                  <p:childTnLst>
                                    <p:animMotion origin="layout" path="M 3.125E-6 -4.07407E-6 L -0.16159 -0.00231 " pathEditMode="relative" rAng="0" ptsTypes="AA">
                                      <p:cBhvr>
                                        <p:cTn id="70" dur="750" fill="hold"/>
                                        <p:tgtEl>
                                          <p:spTgt spid="15"/>
                                        </p:tgtEl>
                                        <p:attrNameLst>
                                          <p:attrName>ppt_x</p:attrName>
                                          <p:attrName>ppt_y</p:attrName>
                                        </p:attrNameLst>
                                      </p:cBhvr>
                                      <p:rCtr x="-8086" y="-116"/>
                                    </p:animMotion>
                                  </p:childTnLst>
                                </p:cTn>
                              </p:par>
                              <p:par>
                                <p:cTn id="71" presetID="10"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750"/>
                                        <p:tgtEl>
                                          <p:spTgt spid="17"/>
                                        </p:tgtEl>
                                      </p:cBhvr>
                                    </p:animEffect>
                                  </p:childTnLst>
                                </p:cTn>
                              </p:par>
                              <p:par>
                                <p:cTn id="74" presetID="42" presetClass="path" presetSubtype="0" accel="50000" decel="50000" fill="hold" grpId="1" nodeType="withEffect">
                                  <p:stCondLst>
                                    <p:cond delay="0"/>
                                  </p:stCondLst>
                                  <p:childTnLst>
                                    <p:animMotion origin="layout" path="M 3.125E-6 1.48148E-6 L -0.15716 -0.00208 " pathEditMode="relative" rAng="0" ptsTypes="AA">
                                      <p:cBhvr>
                                        <p:cTn id="75" dur="750" fill="hold"/>
                                        <p:tgtEl>
                                          <p:spTgt spid="17"/>
                                        </p:tgtEl>
                                        <p:attrNameLst>
                                          <p:attrName>ppt_x</p:attrName>
                                          <p:attrName>ppt_y</p:attrName>
                                        </p:attrNameLst>
                                      </p:cBhvr>
                                      <p:rCtr x="-7865" y="-116"/>
                                    </p:animMotion>
                                  </p:childTnLst>
                                </p:cTn>
                              </p:par>
                              <p:par>
                                <p:cTn id="76" presetID="42" presetClass="path" presetSubtype="0" accel="50000" decel="50000" fill="hold" grpId="1" nodeType="withEffect">
                                  <p:stCondLst>
                                    <p:cond delay="0"/>
                                  </p:stCondLst>
                                  <p:childTnLst>
                                    <p:animMotion origin="layout" path="M -3.75E-6 -7.40741E-7 L -0.16145 -0.00185 " pathEditMode="relative" rAng="0" ptsTypes="AA">
                                      <p:cBhvr>
                                        <p:cTn id="77" dur="750" fill="hold"/>
                                        <p:tgtEl>
                                          <p:spTgt spid="12"/>
                                        </p:tgtEl>
                                        <p:attrNameLst>
                                          <p:attrName>ppt_x</p:attrName>
                                          <p:attrName>ppt_y</p:attrName>
                                        </p:attrNameLst>
                                      </p:cBhvr>
                                      <p:rCtr x="-8073" y="-93"/>
                                    </p:animMotion>
                                  </p:childTnLst>
                                </p:cTn>
                              </p:par>
                              <p:par>
                                <p:cTn id="78" presetID="10" presetClass="exit" presetSubtype="0" fill="hold" grpId="2" nodeType="withEffect">
                                  <p:stCondLst>
                                    <p:cond delay="0"/>
                                  </p:stCondLst>
                                  <p:childTnLst>
                                    <p:animEffect transition="out" filter="fade">
                                      <p:cBhvr>
                                        <p:cTn id="79" dur="750"/>
                                        <p:tgtEl>
                                          <p:spTgt spid="12"/>
                                        </p:tgtEl>
                                      </p:cBhvr>
                                    </p:animEffect>
                                    <p:set>
                                      <p:cBhvr>
                                        <p:cTn id="80" dur="1" fill="hold">
                                          <p:stCondLst>
                                            <p:cond delay="749"/>
                                          </p:stCondLst>
                                        </p:cTn>
                                        <p:tgtEl>
                                          <p:spTgt spid="12"/>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nodeType="clickEffect">
                                  <p:stCondLst>
                                    <p:cond delay="0"/>
                                  </p:stCondLst>
                                  <p:childTnLst>
                                    <p:set>
                                      <p:cBhvr>
                                        <p:cTn id="8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85" dur="500"/>
                                        <p:tgtEl>
                                          <p:spTgt spid="3">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8"/>
                                        </p:tgtEl>
                                        <p:attrNameLst>
                                          <p:attrName>style.visibility</p:attrName>
                                        </p:attrNameLst>
                                      </p:cBhvr>
                                      <p:to>
                                        <p:strVal val="visible"/>
                                      </p:to>
                                    </p:set>
                                    <p:animEffect transition="in" filter="fade">
                                      <p:cBhvr>
                                        <p:cTn id="88" dur="500"/>
                                        <p:tgtEl>
                                          <p:spTgt spid="1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fade">
                                      <p:cBhvr>
                                        <p:cTn id="91" dur="500"/>
                                        <p:tgtEl>
                                          <p:spTgt spid="1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fade">
                                      <p:cBhvr>
                                        <p:cTn id="94" dur="500"/>
                                        <p:tgtEl>
                                          <p:spTgt spid="2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fade">
                                      <p:cBhvr>
                                        <p:cTn id="97" dur="500"/>
                                        <p:tgtEl>
                                          <p:spTgt spid="23"/>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500"/>
                                        <p:tgtEl>
                                          <p:spTgt spid="21"/>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fade">
                                      <p:cBhvr>
                                        <p:cTn id="103" dur="500"/>
                                        <p:tgtEl>
                                          <p:spTgt spid="22"/>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xit" presetSubtype="2" fill="hold" grpId="1" nodeType="clickEffect">
                                  <p:stCondLst>
                                    <p:cond delay="0"/>
                                  </p:stCondLst>
                                  <p:childTnLst>
                                    <p:animEffect transition="out" filter="wipe(right)">
                                      <p:cBhvr>
                                        <p:cTn id="107" dur="750"/>
                                        <p:tgtEl>
                                          <p:spTgt spid="21"/>
                                        </p:tgtEl>
                                      </p:cBhvr>
                                    </p:animEffect>
                                    <p:set>
                                      <p:cBhvr>
                                        <p:cTn id="108" dur="1" fill="hold">
                                          <p:stCondLst>
                                            <p:cond delay="749"/>
                                          </p:stCondLst>
                                        </p:cTn>
                                        <p:tgtEl>
                                          <p:spTgt spid="21"/>
                                        </p:tgtEl>
                                        <p:attrNameLst>
                                          <p:attrName>style.visibility</p:attrName>
                                        </p:attrNameLst>
                                      </p:cBhvr>
                                      <p:to>
                                        <p:strVal val="hidden"/>
                                      </p:to>
                                    </p:set>
                                  </p:childTnLst>
                                </p:cTn>
                              </p:par>
                              <p:par>
                                <p:cTn id="109" presetID="42" presetClass="path" presetSubtype="0" accel="50000" decel="50000" fill="hold" grpId="1" nodeType="withEffect">
                                  <p:stCondLst>
                                    <p:cond delay="0"/>
                                  </p:stCondLst>
                                  <p:childTnLst>
                                    <p:animMotion origin="layout" path="M 3.95833E-6 -4.44444E-6 L -0.16159 -0.00277 " pathEditMode="relative" rAng="0" ptsTypes="AA">
                                      <p:cBhvr>
                                        <p:cTn id="110" dur="750" fill="hold"/>
                                        <p:tgtEl>
                                          <p:spTgt spid="22"/>
                                        </p:tgtEl>
                                        <p:attrNameLst>
                                          <p:attrName>ppt_x</p:attrName>
                                          <p:attrName>ppt_y</p:attrName>
                                        </p:attrNameLst>
                                      </p:cBhvr>
                                      <p:rCtr x="-8086" y="-139"/>
                                    </p:animMotion>
                                  </p:childTnLst>
                                </p:cTn>
                              </p:par>
                              <p:par>
                                <p:cTn id="111" presetID="10" presetClass="exit" presetSubtype="0" fill="hold" grpId="2" nodeType="withEffect">
                                  <p:stCondLst>
                                    <p:cond delay="0"/>
                                  </p:stCondLst>
                                  <p:childTnLst>
                                    <p:animEffect transition="out" filter="fade">
                                      <p:cBhvr>
                                        <p:cTn id="112" dur="750"/>
                                        <p:tgtEl>
                                          <p:spTgt spid="22"/>
                                        </p:tgtEl>
                                      </p:cBhvr>
                                    </p:animEffect>
                                    <p:set>
                                      <p:cBhvr>
                                        <p:cTn id="113" dur="1" fill="hold">
                                          <p:stCondLst>
                                            <p:cond delay="749"/>
                                          </p:stCondLst>
                                        </p:cTn>
                                        <p:tgtEl>
                                          <p:spTgt spid="22"/>
                                        </p:tgtEl>
                                        <p:attrNameLst>
                                          <p:attrName>style.visibility</p:attrName>
                                        </p:attrNameLst>
                                      </p:cBhvr>
                                      <p:to>
                                        <p:strVal val="hidden"/>
                                      </p:to>
                                    </p:set>
                                  </p:childTnLst>
                                </p:cTn>
                              </p:par>
                              <p:par>
                                <p:cTn id="114" presetID="42" presetClass="path" presetSubtype="0" accel="50000" decel="50000" fill="hold" grpId="1" nodeType="withEffect">
                                  <p:stCondLst>
                                    <p:cond delay="0"/>
                                  </p:stCondLst>
                                  <p:childTnLst>
                                    <p:animMotion origin="layout" path="M 5E-6 0 L -0.0931 0.00093 " pathEditMode="relative" rAng="0" ptsTypes="AA">
                                      <p:cBhvr>
                                        <p:cTn id="115" dur="750" fill="hold"/>
                                        <p:tgtEl>
                                          <p:spTgt spid="23"/>
                                        </p:tgtEl>
                                        <p:attrNameLst>
                                          <p:attrName>ppt_x</p:attrName>
                                          <p:attrName>ppt_y</p:attrName>
                                        </p:attrNameLst>
                                      </p:cBhvr>
                                      <p:rCtr x="-4661"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8" grpId="0"/>
      <p:bldP spid="8" grpId="1"/>
      <p:bldP spid="9" grpId="0"/>
      <p:bldP spid="10" grpId="0" animBg="1"/>
      <p:bldP spid="11" grpId="0"/>
      <p:bldP spid="12" grpId="0"/>
      <p:bldP spid="12" grpId="1"/>
      <p:bldP spid="12" grpId="2"/>
      <p:bldP spid="13" grpId="0" animBg="1"/>
      <p:bldP spid="13" grpId="1" animBg="1"/>
      <p:bldP spid="14" grpId="0"/>
      <p:bldP spid="14" grpId="1"/>
      <p:bldP spid="14" grpId="2"/>
      <p:bldP spid="15" grpId="0"/>
      <p:bldP spid="15" grpId="1"/>
      <p:bldP spid="16" grpId="0" animBg="1"/>
      <p:bldP spid="17" grpId="0"/>
      <p:bldP spid="17" grpId="1"/>
      <p:bldP spid="18" grpId="0" animBg="1"/>
      <p:bldP spid="19" grpId="0"/>
      <p:bldP spid="20" grpId="0"/>
      <p:bldP spid="21" grpId="0" animBg="1"/>
      <p:bldP spid="21" grpId="1" animBg="1"/>
      <p:bldP spid="22" grpId="0"/>
      <p:bldP spid="22" grpId="1"/>
      <p:bldP spid="22" grpId="2"/>
      <p:bldP spid="23" grpId="0"/>
      <p:bldP spid="23"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AF440-7DD9-4A86-BEEA-CCC9595449C0}"/>
              </a:ext>
            </a:extLst>
          </p:cNvPr>
          <p:cNvSpPr>
            <a:spLocks noGrp="1"/>
          </p:cNvSpPr>
          <p:nvPr>
            <p:ph type="title"/>
          </p:nvPr>
        </p:nvSpPr>
        <p:spPr/>
        <p:txBody>
          <a:bodyPr/>
          <a:lstStyle/>
          <a:p>
            <a:r>
              <a:rPr lang="en-US" altLang="zh-CN"/>
              <a:t>TCC</a:t>
            </a:r>
            <a:r>
              <a:rPr lang="zh-CN" altLang="en-US"/>
              <a:t>模式原理</a:t>
            </a:r>
          </a:p>
        </p:txBody>
      </p:sp>
      <p:sp>
        <p:nvSpPr>
          <p:cNvPr id="3" name="文本占位符 2">
            <a:extLst>
              <a:ext uri="{FF2B5EF4-FFF2-40B4-BE49-F238E27FC236}">
                <a16:creationId xmlns:a16="http://schemas.microsoft.com/office/drawing/2014/main" id="{66DE45EA-2368-47EF-B14D-F042727C1BF2}"/>
              </a:ext>
            </a:extLst>
          </p:cNvPr>
          <p:cNvSpPr>
            <a:spLocks noGrp="1"/>
          </p:cNvSpPr>
          <p:nvPr>
            <p:ph type="body" sz="quarter" idx="11"/>
          </p:nvPr>
        </p:nvSpPr>
        <p:spPr>
          <a:xfrm>
            <a:off x="710880" y="1624204"/>
            <a:ext cx="10698800" cy="470547"/>
          </a:xfrm>
        </p:spPr>
        <p:txBody>
          <a:bodyPr/>
          <a:lstStyle/>
          <a:p>
            <a:r>
              <a:rPr lang="en-US" altLang="zh-CN"/>
              <a:t>TCC</a:t>
            </a:r>
            <a:r>
              <a:rPr lang="zh-CN" altLang="en-US"/>
              <a:t>的工作模型图：</a:t>
            </a:r>
            <a:endParaRPr lang="en-US" altLang="zh-CN"/>
          </a:p>
        </p:txBody>
      </p:sp>
      <p:grpSp>
        <p:nvGrpSpPr>
          <p:cNvPr id="4" name="组合 3">
            <a:extLst>
              <a:ext uri="{FF2B5EF4-FFF2-40B4-BE49-F238E27FC236}">
                <a16:creationId xmlns:a16="http://schemas.microsoft.com/office/drawing/2014/main" id="{4633F311-B800-4943-80C1-BEDB47B5D011}"/>
              </a:ext>
            </a:extLst>
          </p:cNvPr>
          <p:cNvGrpSpPr/>
          <p:nvPr/>
        </p:nvGrpSpPr>
        <p:grpSpPr>
          <a:xfrm>
            <a:off x="2167657" y="2628024"/>
            <a:ext cx="4067187" cy="3227744"/>
            <a:chOff x="1769733" y="2807206"/>
            <a:chExt cx="4067187" cy="3227744"/>
          </a:xfrm>
        </p:grpSpPr>
        <p:sp>
          <p:nvSpPr>
            <p:cNvPr id="5" name="矩形 4">
              <a:extLst>
                <a:ext uri="{FF2B5EF4-FFF2-40B4-BE49-F238E27FC236}">
                  <a16:creationId xmlns:a16="http://schemas.microsoft.com/office/drawing/2014/main" id="{50D495B1-9757-46A3-BC96-AD18C956F9AE}"/>
                </a:ext>
              </a:extLst>
            </p:cNvPr>
            <p:cNvSpPr/>
            <p:nvPr/>
          </p:nvSpPr>
          <p:spPr>
            <a:xfrm>
              <a:off x="1957892" y="2807206"/>
              <a:ext cx="3879028" cy="3218687"/>
            </a:xfrm>
            <a:prstGeom prst="rect">
              <a:avLst/>
            </a:prstGeom>
            <a:no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2FDF6DBC-7CFC-49F4-BAC3-772E8DED6572}"/>
                </a:ext>
              </a:extLst>
            </p:cNvPr>
            <p:cNvSpPr/>
            <p:nvPr/>
          </p:nvSpPr>
          <p:spPr>
            <a:xfrm>
              <a:off x="1769733" y="2816263"/>
              <a:ext cx="670560" cy="3218687"/>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TM</a:t>
              </a:r>
              <a:endParaRPr lang="zh-CN" altLang="en-US"/>
            </a:p>
          </p:txBody>
        </p:sp>
      </p:grpSp>
      <p:grpSp>
        <p:nvGrpSpPr>
          <p:cNvPr id="7" name="组合 6">
            <a:extLst>
              <a:ext uri="{FF2B5EF4-FFF2-40B4-BE49-F238E27FC236}">
                <a16:creationId xmlns:a16="http://schemas.microsoft.com/office/drawing/2014/main" id="{39F65B65-A1B2-477C-8BB4-CF2F8900480C}"/>
              </a:ext>
            </a:extLst>
          </p:cNvPr>
          <p:cNvGrpSpPr/>
          <p:nvPr/>
        </p:nvGrpSpPr>
        <p:grpSpPr>
          <a:xfrm>
            <a:off x="3925994" y="2794673"/>
            <a:ext cx="1973682" cy="1347898"/>
            <a:chOff x="3528070" y="2967099"/>
            <a:chExt cx="1973682" cy="1347898"/>
          </a:xfrm>
        </p:grpSpPr>
        <p:sp>
          <p:nvSpPr>
            <p:cNvPr id="8" name="矩形 7">
              <a:extLst>
                <a:ext uri="{FF2B5EF4-FFF2-40B4-BE49-F238E27FC236}">
                  <a16:creationId xmlns:a16="http://schemas.microsoft.com/office/drawing/2014/main" id="{9292FFB4-8E72-4AF0-B442-DE42FB27900B}"/>
                </a:ext>
              </a:extLst>
            </p:cNvPr>
            <p:cNvSpPr/>
            <p:nvPr/>
          </p:nvSpPr>
          <p:spPr>
            <a:xfrm>
              <a:off x="3528070" y="2967099"/>
              <a:ext cx="1743625" cy="1347898"/>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4C5252"/>
                </a:solidFill>
              </a:endParaRPr>
            </a:p>
          </p:txBody>
        </p:sp>
        <p:sp>
          <p:nvSpPr>
            <p:cNvPr id="9" name="矩形 8">
              <a:extLst>
                <a:ext uri="{FF2B5EF4-FFF2-40B4-BE49-F238E27FC236}">
                  <a16:creationId xmlns:a16="http://schemas.microsoft.com/office/drawing/2014/main" id="{8F8B1F06-9381-4936-A28D-F291F80AAF4E}"/>
                </a:ext>
              </a:extLst>
            </p:cNvPr>
            <p:cNvSpPr/>
            <p:nvPr/>
          </p:nvSpPr>
          <p:spPr>
            <a:xfrm>
              <a:off x="5041638" y="2967099"/>
              <a:ext cx="460114" cy="134789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grpSp>
      <p:grpSp>
        <p:nvGrpSpPr>
          <p:cNvPr id="10" name="组合 9">
            <a:extLst>
              <a:ext uri="{FF2B5EF4-FFF2-40B4-BE49-F238E27FC236}">
                <a16:creationId xmlns:a16="http://schemas.microsoft.com/office/drawing/2014/main" id="{23A3B928-3320-4DC3-A750-4DF2D807D649}"/>
              </a:ext>
            </a:extLst>
          </p:cNvPr>
          <p:cNvGrpSpPr/>
          <p:nvPr/>
        </p:nvGrpSpPr>
        <p:grpSpPr>
          <a:xfrm>
            <a:off x="3925994" y="4332167"/>
            <a:ext cx="1973682" cy="1347554"/>
            <a:chOff x="3528070" y="4504593"/>
            <a:chExt cx="1973682" cy="1347554"/>
          </a:xfrm>
        </p:grpSpPr>
        <p:sp>
          <p:nvSpPr>
            <p:cNvPr id="11" name="矩形 10">
              <a:extLst>
                <a:ext uri="{FF2B5EF4-FFF2-40B4-BE49-F238E27FC236}">
                  <a16:creationId xmlns:a16="http://schemas.microsoft.com/office/drawing/2014/main" id="{C48DE8CC-6524-48D4-B146-79056BE9E1F3}"/>
                </a:ext>
              </a:extLst>
            </p:cNvPr>
            <p:cNvSpPr/>
            <p:nvPr/>
          </p:nvSpPr>
          <p:spPr>
            <a:xfrm>
              <a:off x="3528070" y="4504593"/>
              <a:ext cx="1743625" cy="1347554"/>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4C5252"/>
                </a:solidFill>
              </a:endParaRPr>
            </a:p>
          </p:txBody>
        </p:sp>
        <p:sp>
          <p:nvSpPr>
            <p:cNvPr id="12" name="矩形 11">
              <a:extLst>
                <a:ext uri="{FF2B5EF4-FFF2-40B4-BE49-F238E27FC236}">
                  <a16:creationId xmlns:a16="http://schemas.microsoft.com/office/drawing/2014/main" id="{D29D748E-71BD-4825-9C5A-740445D07077}"/>
                </a:ext>
              </a:extLst>
            </p:cNvPr>
            <p:cNvSpPr/>
            <p:nvPr/>
          </p:nvSpPr>
          <p:spPr>
            <a:xfrm>
              <a:off x="5041638" y="4504593"/>
              <a:ext cx="460114" cy="1347554"/>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grpSp>
      <p:sp>
        <p:nvSpPr>
          <p:cNvPr id="13" name="矩形 12">
            <a:extLst>
              <a:ext uri="{FF2B5EF4-FFF2-40B4-BE49-F238E27FC236}">
                <a16:creationId xmlns:a16="http://schemas.microsoft.com/office/drawing/2014/main" id="{BC24835C-8A75-44A8-B8FE-FF07432EA6CF}"/>
              </a:ext>
            </a:extLst>
          </p:cNvPr>
          <p:cNvSpPr/>
          <p:nvPr/>
        </p:nvSpPr>
        <p:spPr>
          <a:xfrm>
            <a:off x="8339526" y="2634780"/>
            <a:ext cx="670560" cy="3218686"/>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TC</a:t>
            </a:r>
            <a:endParaRPr lang="zh-CN" altLang="en-US"/>
          </a:p>
        </p:txBody>
      </p:sp>
      <p:cxnSp>
        <p:nvCxnSpPr>
          <p:cNvPr id="14" name="连接符: 肘形 13">
            <a:extLst>
              <a:ext uri="{FF2B5EF4-FFF2-40B4-BE49-F238E27FC236}">
                <a16:creationId xmlns:a16="http://schemas.microsoft.com/office/drawing/2014/main" id="{88B61197-B88C-4BCD-BEF5-CAA8C31E2E77}"/>
              </a:ext>
            </a:extLst>
          </p:cNvPr>
          <p:cNvCxnSpPr>
            <a:cxnSpLocks/>
            <a:stCxn id="6" idx="0"/>
            <a:endCxn id="13" idx="0"/>
          </p:cNvCxnSpPr>
          <p:nvPr/>
        </p:nvCxnSpPr>
        <p:spPr>
          <a:xfrm rot="5400000" flipH="1" flipV="1">
            <a:off x="5587721" y="-450003"/>
            <a:ext cx="2301" cy="6171869"/>
          </a:xfrm>
          <a:prstGeom prst="bentConnector3">
            <a:avLst>
              <a:gd name="adj1" fmla="val 10034811"/>
            </a:avLst>
          </a:prstGeom>
          <a:ln>
            <a:tailEnd type="triangle"/>
          </a:ln>
        </p:spPr>
        <p:style>
          <a:lnRef idx="1">
            <a:schemeClr val="dk1"/>
          </a:lnRef>
          <a:fillRef idx="0">
            <a:schemeClr val="dk1"/>
          </a:fillRef>
          <a:effectRef idx="0">
            <a:schemeClr val="dk1"/>
          </a:effectRef>
          <a:fontRef idx="minor">
            <a:schemeClr val="tx1"/>
          </a:fontRef>
        </p:style>
      </p:cxnSp>
      <p:cxnSp>
        <p:nvCxnSpPr>
          <p:cNvPr id="15" name="连接符: 肘形 14">
            <a:extLst>
              <a:ext uri="{FF2B5EF4-FFF2-40B4-BE49-F238E27FC236}">
                <a16:creationId xmlns:a16="http://schemas.microsoft.com/office/drawing/2014/main" id="{8E7EA954-5E26-466E-BDC3-1D6052B2543A}"/>
              </a:ext>
            </a:extLst>
          </p:cNvPr>
          <p:cNvCxnSpPr>
            <a:cxnSpLocks/>
            <a:stCxn id="6" idx="2"/>
            <a:endCxn id="13" idx="2"/>
          </p:cNvCxnSpPr>
          <p:nvPr/>
        </p:nvCxnSpPr>
        <p:spPr>
          <a:xfrm rot="5400000" flipH="1" flipV="1">
            <a:off x="5587720" y="2768682"/>
            <a:ext cx="2302" cy="6171869"/>
          </a:xfrm>
          <a:prstGeom prst="bentConnector3">
            <a:avLst>
              <a:gd name="adj1" fmla="val -9930495"/>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0CC249B4-3113-4E59-9C1C-3E822AFE109E}"/>
              </a:ext>
            </a:extLst>
          </p:cNvPr>
          <p:cNvSpPr txBox="1"/>
          <p:nvPr/>
        </p:nvSpPr>
        <p:spPr>
          <a:xfrm>
            <a:off x="4758927" y="2190903"/>
            <a:ext cx="1361270"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65000"/>
                    <a:lumOff val="35000"/>
                  </a:schemeClr>
                </a:solidFill>
                <a:latin typeface="+mn-lt"/>
                <a:ea typeface="+mn-ea"/>
              </a:rPr>
              <a:t>1.1.</a:t>
            </a:r>
            <a:r>
              <a:rPr lang="zh-CN" altLang="en-US" sz="1100">
                <a:solidFill>
                  <a:schemeClr val="tx1">
                    <a:lumMod val="65000"/>
                    <a:lumOff val="35000"/>
                  </a:schemeClr>
                </a:solidFill>
                <a:latin typeface="+mn-lt"/>
                <a:ea typeface="+mn-ea"/>
              </a:rPr>
              <a:t>开启全局事务</a:t>
            </a:r>
            <a:endParaRPr lang="zh-CN" altLang="en-US" sz="1100" dirty="0">
              <a:solidFill>
                <a:schemeClr val="tx1">
                  <a:lumMod val="65000"/>
                  <a:lumOff val="35000"/>
                </a:schemeClr>
              </a:solidFill>
              <a:latin typeface="+mn-lt"/>
              <a:ea typeface="+mn-ea"/>
            </a:endParaRPr>
          </a:p>
        </p:txBody>
      </p:sp>
      <p:sp>
        <p:nvSpPr>
          <p:cNvPr id="17" name="文本框 16">
            <a:extLst>
              <a:ext uri="{FF2B5EF4-FFF2-40B4-BE49-F238E27FC236}">
                <a16:creationId xmlns:a16="http://schemas.microsoft.com/office/drawing/2014/main" id="{3E604370-5EEC-4D5F-8F8D-F7173E28185F}"/>
              </a:ext>
            </a:extLst>
          </p:cNvPr>
          <p:cNvSpPr txBox="1"/>
          <p:nvPr/>
        </p:nvSpPr>
        <p:spPr>
          <a:xfrm>
            <a:off x="4758927" y="6117463"/>
            <a:ext cx="2253482"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2.1.</a:t>
            </a:r>
            <a:r>
              <a:rPr lang="zh-CN" altLang="en-US" sz="1100">
                <a:solidFill>
                  <a:srgbClr val="0070C0"/>
                </a:solidFill>
              </a:rPr>
              <a:t>提交、回滚全局事务</a:t>
            </a:r>
            <a:endParaRPr lang="zh-CN" altLang="en-US" sz="1100" dirty="0">
              <a:solidFill>
                <a:srgbClr val="0070C0"/>
              </a:solidFill>
            </a:endParaRPr>
          </a:p>
        </p:txBody>
      </p:sp>
      <p:cxnSp>
        <p:nvCxnSpPr>
          <p:cNvPr id="18" name="直接箭头连接符 17">
            <a:extLst>
              <a:ext uri="{FF2B5EF4-FFF2-40B4-BE49-F238E27FC236}">
                <a16:creationId xmlns:a16="http://schemas.microsoft.com/office/drawing/2014/main" id="{FA2C8AF3-4B44-4D9F-9050-BBF45E88CBC6}"/>
              </a:ext>
            </a:extLst>
          </p:cNvPr>
          <p:cNvCxnSpPr>
            <a:cxnSpLocks/>
          </p:cNvCxnSpPr>
          <p:nvPr/>
        </p:nvCxnSpPr>
        <p:spPr>
          <a:xfrm>
            <a:off x="2838217" y="2816983"/>
            <a:ext cx="10915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F683D11A-C0C7-46B2-87D6-FAC57AB1799C}"/>
              </a:ext>
            </a:extLst>
          </p:cNvPr>
          <p:cNvSpPr txBox="1"/>
          <p:nvPr/>
        </p:nvSpPr>
        <p:spPr>
          <a:xfrm>
            <a:off x="2913828" y="2849305"/>
            <a:ext cx="1012166"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1.2</a:t>
            </a:r>
            <a:r>
              <a:rPr lang="zh-CN" altLang="en-US" sz="1100">
                <a:solidFill>
                  <a:schemeClr val="tx1">
                    <a:lumMod val="65000"/>
                    <a:lumOff val="35000"/>
                  </a:schemeClr>
                </a:solidFill>
              </a:rPr>
              <a:t>调用分支</a:t>
            </a:r>
            <a:endParaRPr lang="zh-CN" altLang="en-US" sz="1100" dirty="0">
              <a:solidFill>
                <a:schemeClr val="tx1">
                  <a:lumMod val="65000"/>
                  <a:lumOff val="35000"/>
                </a:schemeClr>
              </a:solidFill>
            </a:endParaRPr>
          </a:p>
        </p:txBody>
      </p:sp>
      <p:cxnSp>
        <p:nvCxnSpPr>
          <p:cNvPr id="20" name="直接箭头连接符 19">
            <a:extLst>
              <a:ext uri="{FF2B5EF4-FFF2-40B4-BE49-F238E27FC236}">
                <a16:creationId xmlns:a16="http://schemas.microsoft.com/office/drawing/2014/main" id="{78559F21-9447-4A0C-A896-BD4DE7B9E146}"/>
              </a:ext>
            </a:extLst>
          </p:cNvPr>
          <p:cNvCxnSpPr>
            <a:cxnSpLocks/>
          </p:cNvCxnSpPr>
          <p:nvPr/>
        </p:nvCxnSpPr>
        <p:spPr>
          <a:xfrm flipV="1">
            <a:off x="2847033" y="4385837"/>
            <a:ext cx="106824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ED4C3E5-6797-476B-98B0-F509F531017C}"/>
              </a:ext>
            </a:extLst>
          </p:cNvPr>
          <p:cNvSpPr txBox="1"/>
          <p:nvPr/>
        </p:nvSpPr>
        <p:spPr>
          <a:xfrm>
            <a:off x="2874304" y="4388959"/>
            <a:ext cx="1012166"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1.2</a:t>
            </a:r>
            <a:r>
              <a:rPr lang="zh-CN" altLang="en-US" sz="1100">
                <a:solidFill>
                  <a:schemeClr val="tx1">
                    <a:lumMod val="65000"/>
                    <a:lumOff val="35000"/>
                  </a:schemeClr>
                </a:solidFill>
              </a:rPr>
              <a:t>调用分支</a:t>
            </a:r>
            <a:endParaRPr lang="zh-CN" altLang="en-US" sz="1100" dirty="0">
              <a:solidFill>
                <a:schemeClr val="tx1">
                  <a:lumMod val="65000"/>
                  <a:lumOff val="35000"/>
                </a:schemeClr>
              </a:solidFill>
            </a:endParaRPr>
          </a:p>
        </p:txBody>
      </p:sp>
      <p:sp>
        <p:nvSpPr>
          <p:cNvPr id="22" name="矩形 21">
            <a:extLst>
              <a:ext uri="{FF2B5EF4-FFF2-40B4-BE49-F238E27FC236}">
                <a16:creationId xmlns:a16="http://schemas.microsoft.com/office/drawing/2014/main" id="{1CEC221E-5B82-4A1B-A8C3-D8B315D0CD1F}"/>
              </a:ext>
            </a:extLst>
          </p:cNvPr>
          <p:cNvSpPr/>
          <p:nvPr/>
        </p:nvSpPr>
        <p:spPr>
          <a:xfrm>
            <a:off x="3929791" y="3095484"/>
            <a:ext cx="1500956" cy="190762"/>
          </a:xfrm>
          <a:prstGeom prst="rect">
            <a:avLst/>
          </a:prstGeom>
          <a:solidFill>
            <a:srgbClr val="4C5252"/>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a:t>1.4.</a:t>
            </a:r>
            <a:r>
              <a:rPr lang="zh-CN" altLang="en-US" sz="1100"/>
              <a:t>资源预留（</a:t>
            </a:r>
            <a:r>
              <a:rPr lang="en-US" altLang="zh-CN" sz="1100"/>
              <a:t>Try</a:t>
            </a:r>
            <a:r>
              <a:rPr lang="zh-CN" altLang="en-US" sz="1100"/>
              <a:t>）</a:t>
            </a:r>
            <a:endParaRPr lang="zh-CN" altLang="en-US" sz="1100">
              <a:solidFill>
                <a:schemeClr val="bg1"/>
              </a:solidFill>
              <a:highlight>
                <a:srgbClr val="AD2A26"/>
              </a:highlight>
            </a:endParaRPr>
          </a:p>
        </p:txBody>
      </p:sp>
      <p:cxnSp>
        <p:nvCxnSpPr>
          <p:cNvPr id="23" name="直接箭头连接符 22">
            <a:extLst>
              <a:ext uri="{FF2B5EF4-FFF2-40B4-BE49-F238E27FC236}">
                <a16:creationId xmlns:a16="http://schemas.microsoft.com/office/drawing/2014/main" id="{D89E6CB8-BB5A-423F-987B-6E2778BF16B8}"/>
              </a:ext>
            </a:extLst>
          </p:cNvPr>
          <p:cNvCxnSpPr>
            <a:cxnSpLocks/>
          </p:cNvCxnSpPr>
          <p:nvPr/>
        </p:nvCxnSpPr>
        <p:spPr>
          <a:xfrm>
            <a:off x="5899676" y="2970030"/>
            <a:ext cx="2436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B3FFF38C-90EF-4854-B5AC-2417637B5715}"/>
              </a:ext>
            </a:extLst>
          </p:cNvPr>
          <p:cNvSpPr txBox="1"/>
          <p:nvPr/>
        </p:nvSpPr>
        <p:spPr>
          <a:xfrm>
            <a:off x="6520486" y="2761649"/>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1.3.</a:t>
            </a:r>
            <a:r>
              <a:rPr lang="zh-CN" altLang="en-US" sz="1100">
                <a:solidFill>
                  <a:schemeClr val="tx1">
                    <a:lumMod val="65000"/>
                    <a:lumOff val="35000"/>
                  </a:schemeClr>
                </a:solidFill>
              </a:rPr>
              <a:t>注册分支事务</a:t>
            </a:r>
            <a:endParaRPr lang="zh-CN" altLang="en-US" sz="1100" dirty="0">
              <a:solidFill>
                <a:schemeClr val="tx1">
                  <a:lumMod val="65000"/>
                  <a:lumOff val="35000"/>
                </a:schemeClr>
              </a:solidFill>
            </a:endParaRPr>
          </a:p>
        </p:txBody>
      </p:sp>
      <p:cxnSp>
        <p:nvCxnSpPr>
          <p:cNvPr id="25" name="直接箭头连接符 24">
            <a:extLst>
              <a:ext uri="{FF2B5EF4-FFF2-40B4-BE49-F238E27FC236}">
                <a16:creationId xmlns:a16="http://schemas.microsoft.com/office/drawing/2014/main" id="{D19F5959-A704-4C3A-94E0-51186F73DDBA}"/>
              </a:ext>
            </a:extLst>
          </p:cNvPr>
          <p:cNvCxnSpPr>
            <a:cxnSpLocks/>
          </p:cNvCxnSpPr>
          <p:nvPr/>
        </p:nvCxnSpPr>
        <p:spPr>
          <a:xfrm flipV="1">
            <a:off x="5899676" y="3328260"/>
            <a:ext cx="2436054" cy="1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本框 25">
            <a:extLst>
              <a:ext uri="{FF2B5EF4-FFF2-40B4-BE49-F238E27FC236}">
                <a16:creationId xmlns:a16="http://schemas.microsoft.com/office/drawing/2014/main" id="{57521931-688A-4165-B0DF-2CC7060ECFD4}"/>
              </a:ext>
            </a:extLst>
          </p:cNvPr>
          <p:cNvSpPr txBox="1"/>
          <p:nvPr/>
        </p:nvSpPr>
        <p:spPr>
          <a:xfrm>
            <a:off x="6536880" y="3104358"/>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1.5.</a:t>
            </a:r>
            <a:r>
              <a:rPr lang="zh-CN" altLang="en-US" sz="1100">
                <a:solidFill>
                  <a:schemeClr val="tx1">
                    <a:lumMod val="65000"/>
                    <a:lumOff val="35000"/>
                  </a:schemeClr>
                </a:solidFill>
              </a:rPr>
              <a:t>报告事务状态</a:t>
            </a:r>
            <a:endParaRPr lang="zh-CN" altLang="en-US" sz="1100" dirty="0">
              <a:solidFill>
                <a:schemeClr val="tx1">
                  <a:lumMod val="65000"/>
                  <a:lumOff val="35000"/>
                </a:schemeClr>
              </a:solidFill>
            </a:endParaRPr>
          </a:p>
        </p:txBody>
      </p:sp>
      <p:cxnSp>
        <p:nvCxnSpPr>
          <p:cNvPr id="27" name="直接箭头连接符 26">
            <a:extLst>
              <a:ext uri="{FF2B5EF4-FFF2-40B4-BE49-F238E27FC236}">
                <a16:creationId xmlns:a16="http://schemas.microsoft.com/office/drawing/2014/main" id="{A57AEE0A-BB79-4DAB-A65F-03C52E22B068}"/>
              </a:ext>
            </a:extLst>
          </p:cNvPr>
          <p:cNvCxnSpPr>
            <a:cxnSpLocks/>
          </p:cNvCxnSpPr>
          <p:nvPr/>
        </p:nvCxnSpPr>
        <p:spPr>
          <a:xfrm>
            <a:off x="5892802" y="4531589"/>
            <a:ext cx="24429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文本框 27">
            <a:extLst>
              <a:ext uri="{FF2B5EF4-FFF2-40B4-BE49-F238E27FC236}">
                <a16:creationId xmlns:a16="http://schemas.microsoft.com/office/drawing/2014/main" id="{4645A81B-E9FA-44C8-8CA2-8D2062B5F71C}"/>
              </a:ext>
            </a:extLst>
          </p:cNvPr>
          <p:cNvSpPr txBox="1"/>
          <p:nvPr/>
        </p:nvSpPr>
        <p:spPr>
          <a:xfrm>
            <a:off x="6502854" y="4323208"/>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1.3.</a:t>
            </a:r>
            <a:r>
              <a:rPr lang="zh-CN" altLang="en-US" sz="1100">
                <a:solidFill>
                  <a:schemeClr val="tx1">
                    <a:lumMod val="65000"/>
                    <a:lumOff val="35000"/>
                  </a:schemeClr>
                </a:solidFill>
              </a:rPr>
              <a:t>注册分支事务</a:t>
            </a:r>
            <a:endParaRPr lang="zh-CN" altLang="en-US" sz="1100" dirty="0">
              <a:solidFill>
                <a:schemeClr val="tx1">
                  <a:lumMod val="65000"/>
                  <a:lumOff val="35000"/>
                </a:schemeClr>
              </a:solidFill>
            </a:endParaRPr>
          </a:p>
        </p:txBody>
      </p:sp>
      <p:cxnSp>
        <p:nvCxnSpPr>
          <p:cNvPr id="29" name="直接箭头连接符 28">
            <a:extLst>
              <a:ext uri="{FF2B5EF4-FFF2-40B4-BE49-F238E27FC236}">
                <a16:creationId xmlns:a16="http://schemas.microsoft.com/office/drawing/2014/main" id="{5CFA51BB-AD77-46AA-BB01-936B537E2D4A}"/>
              </a:ext>
            </a:extLst>
          </p:cNvPr>
          <p:cNvCxnSpPr>
            <a:cxnSpLocks/>
          </p:cNvCxnSpPr>
          <p:nvPr/>
        </p:nvCxnSpPr>
        <p:spPr>
          <a:xfrm flipV="1">
            <a:off x="5899676" y="4876062"/>
            <a:ext cx="243605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文本框 29">
            <a:extLst>
              <a:ext uri="{FF2B5EF4-FFF2-40B4-BE49-F238E27FC236}">
                <a16:creationId xmlns:a16="http://schemas.microsoft.com/office/drawing/2014/main" id="{2ADF975B-93A1-4CAF-A068-A6260815AAD3}"/>
              </a:ext>
            </a:extLst>
          </p:cNvPr>
          <p:cNvSpPr txBox="1"/>
          <p:nvPr/>
        </p:nvSpPr>
        <p:spPr>
          <a:xfrm>
            <a:off x="6519248" y="4644401"/>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1.5.</a:t>
            </a:r>
            <a:r>
              <a:rPr lang="zh-CN" altLang="en-US" sz="1100">
                <a:solidFill>
                  <a:schemeClr val="tx1">
                    <a:lumMod val="65000"/>
                    <a:lumOff val="35000"/>
                  </a:schemeClr>
                </a:solidFill>
              </a:rPr>
              <a:t>报告事务状态</a:t>
            </a:r>
            <a:endParaRPr lang="zh-CN" altLang="en-US" sz="1100" dirty="0">
              <a:solidFill>
                <a:schemeClr val="tx1">
                  <a:lumMod val="65000"/>
                  <a:lumOff val="35000"/>
                </a:schemeClr>
              </a:solidFill>
            </a:endParaRPr>
          </a:p>
        </p:txBody>
      </p:sp>
      <p:sp>
        <p:nvSpPr>
          <p:cNvPr id="31" name="矩形 30">
            <a:extLst>
              <a:ext uri="{FF2B5EF4-FFF2-40B4-BE49-F238E27FC236}">
                <a16:creationId xmlns:a16="http://schemas.microsoft.com/office/drawing/2014/main" id="{C2FEF385-7D9A-487D-87FD-63B1D77733D1}"/>
              </a:ext>
            </a:extLst>
          </p:cNvPr>
          <p:cNvSpPr/>
          <p:nvPr/>
        </p:nvSpPr>
        <p:spPr>
          <a:xfrm>
            <a:off x="3922198" y="4574224"/>
            <a:ext cx="1508548" cy="246111"/>
          </a:xfrm>
          <a:prstGeom prst="rect">
            <a:avLst/>
          </a:prstGeom>
          <a:solidFill>
            <a:srgbClr val="4C5252"/>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a:t>1.4.</a:t>
            </a:r>
            <a:r>
              <a:rPr lang="zh-CN" altLang="en-US" sz="1100"/>
              <a:t>资源预留（</a:t>
            </a:r>
            <a:r>
              <a:rPr lang="en-US" altLang="zh-CN" sz="1100"/>
              <a:t>Try</a:t>
            </a:r>
            <a:r>
              <a:rPr lang="zh-CN" altLang="en-US" sz="1100"/>
              <a:t>）</a:t>
            </a:r>
            <a:endParaRPr lang="zh-CN" altLang="en-US" sz="1100">
              <a:solidFill>
                <a:schemeClr val="bg1"/>
              </a:solidFill>
              <a:highlight>
                <a:srgbClr val="AD2A26"/>
              </a:highlight>
            </a:endParaRPr>
          </a:p>
        </p:txBody>
      </p:sp>
      <p:cxnSp>
        <p:nvCxnSpPr>
          <p:cNvPr id="32" name="直接箭头连接符 31">
            <a:extLst>
              <a:ext uri="{FF2B5EF4-FFF2-40B4-BE49-F238E27FC236}">
                <a16:creationId xmlns:a16="http://schemas.microsoft.com/office/drawing/2014/main" id="{76DA9A13-09D1-4F1E-87D6-06D08CA6E6AF}"/>
              </a:ext>
            </a:extLst>
          </p:cNvPr>
          <p:cNvCxnSpPr>
            <a:cxnSpLocks/>
            <a:endCxn id="42" idx="3"/>
          </p:cNvCxnSpPr>
          <p:nvPr/>
        </p:nvCxnSpPr>
        <p:spPr>
          <a:xfrm flipH="1">
            <a:off x="5423823" y="3618913"/>
            <a:ext cx="2904984" cy="5374"/>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E2D1F4D4-F8E7-41E6-9D31-FDEDC69BD686}"/>
              </a:ext>
            </a:extLst>
          </p:cNvPr>
          <p:cNvSpPr txBox="1"/>
          <p:nvPr/>
        </p:nvSpPr>
        <p:spPr>
          <a:xfrm>
            <a:off x="6660569" y="3575606"/>
            <a:ext cx="1361269"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2.3.</a:t>
            </a:r>
            <a:r>
              <a:rPr lang="zh-CN" altLang="en-US" sz="1100">
                <a:solidFill>
                  <a:srgbClr val="0070C0"/>
                </a:solidFill>
              </a:rPr>
              <a:t>提交</a:t>
            </a:r>
            <a:endParaRPr lang="zh-CN" altLang="en-US" sz="1100" dirty="0">
              <a:solidFill>
                <a:srgbClr val="0070C0"/>
              </a:solidFill>
            </a:endParaRPr>
          </a:p>
        </p:txBody>
      </p:sp>
      <p:cxnSp>
        <p:nvCxnSpPr>
          <p:cNvPr id="34" name="连接符: 肘形 33">
            <a:extLst>
              <a:ext uri="{FF2B5EF4-FFF2-40B4-BE49-F238E27FC236}">
                <a16:creationId xmlns:a16="http://schemas.microsoft.com/office/drawing/2014/main" id="{FACF912A-AB34-43E2-ACA9-484B365C543A}"/>
              </a:ext>
            </a:extLst>
          </p:cNvPr>
          <p:cNvCxnSpPr>
            <a:cxnSpLocks/>
          </p:cNvCxnSpPr>
          <p:nvPr/>
        </p:nvCxnSpPr>
        <p:spPr>
          <a:xfrm flipV="1">
            <a:off x="9013882" y="4309387"/>
            <a:ext cx="12700" cy="1537322"/>
          </a:xfrm>
          <a:prstGeom prst="bentConnector3">
            <a:avLst>
              <a:gd name="adj1" fmla="val 2562362"/>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7ACFB07F-87DA-44CF-824A-51938FC17112}"/>
              </a:ext>
            </a:extLst>
          </p:cNvPr>
          <p:cNvSpPr txBox="1"/>
          <p:nvPr/>
        </p:nvSpPr>
        <p:spPr>
          <a:xfrm>
            <a:off x="9364349" y="4727349"/>
            <a:ext cx="558053" cy="938719"/>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2.2.</a:t>
            </a:r>
            <a:r>
              <a:rPr lang="zh-CN" altLang="en-US" sz="1100">
                <a:solidFill>
                  <a:srgbClr val="0070C0"/>
                </a:solidFill>
              </a:rPr>
              <a:t>检查分支事务状态</a:t>
            </a:r>
            <a:endParaRPr lang="zh-CN" altLang="en-US" sz="1100" dirty="0">
              <a:solidFill>
                <a:srgbClr val="0070C0"/>
              </a:solidFill>
            </a:endParaRPr>
          </a:p>
        </p:txBody>
      </p:sp>
      <p:cxnSp>
        <p:nvCxnSpPr>
          <p:cNvPr id="40" name="直接箭头连接符 39">
            <a:extLst>
              <a:ext uri="{FF2B5EF4-FFF2-40B4-BE49-F238E27FC236}">
                <a16:creationId xmlns:a16="http://schemas.microsoft.com/office/drawing/2014/main" id="{AB19CD8B-055C-45F5-AF76-D5FF657DED4A}"/>
              </a:ext>
            </a:extLst>
          </p:cNvPr>
          <p:cNvCxnSpPr>
            <a:cxnSpLocks/>
            <a:endCxn id="43" idx="3"/>
          </p:cNvCxnSpPr>
          <p:nvPr/>
        </p:nvCxnSpPr>
        <p:spPr>
          <a:xfrm flipH="1">
            <a:off x="5430747" y="3962543"/>
            <a:ext cx="2898060" cy="1"/>
          </a:xfrm>
          <a:prstGeom prst="straightConnector1">
            <a:avLst/>
          </a:prstGeom>
          <a:ln>
            <a:solidFill>
              <a:schemeClr val="accent6">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C424563D-D9DB-46B4-B710-F98A38E812E6}"/>
              </a:ext>
            </a:extLst>
          </p:cNvPr>
          <p:cNvSpPr txBox="1"/>
          <p:nvPr/>
        </p:nvSpPr>
        <p:spPr>
          <a:xfrm>
            <a:off x="6676221" y="3914692"/>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accent6">
                    <a:lumMod val="75000"/>
                  </a:schemeClr>
                </a:solidFill>
              </a:rPr>
              <a:t>2.3.</a:t>
            </a:r>
            <a:r>
              <a:rPr lang="zh-CN" altLang="en-US" sz="1100">
                <a:solidFill>
                  <a:schemeClr val="accent6">
                    <a:lumMod val="75000"/>
                  </a:schemeClr>
                </a:solidFill>
              </a:rPr>
              <a:t>回滚</a:t>
            </a:r>
            <a:endParaRPr lang="zh-CN" altLang="en-US" sz="1100" dirty="0">
              <a:solidFill>
                <a:schemeClr val="accent6">
                  <a:lumMod val="75000"/>
                </a:schemeClr>
              </a:solidFill>
            </a:endParaRPr>
          </a:p>
        </p:txBody>
      </p:sp>
      <p:sp>
        <p:nvSpPr>
          <p:cNvPr id="42" name="矩形 41">
            <a:extLst>
              <a:ext uri="{FF2B5EF4-FFF2-40B4-BE49-F238E27FC236}">
                <a16:creationId xmlns:a16="http://schemas.microsoft.com/office/drawing/2014/main" id="{17981D20-9538-4BF2-99A2-56D0F9329EA2}"/>
              </a:ext>
            </a:extLst>
          </p:cNvPr>
          <p:cNvSpPr/>
          <p:nvPr/>
        </p:nvSpPr>
        <p:spPr>
          <a:xfrm>
            <a:off x="3915275" y="3516906"/>
            <a:ext cx="1508548" cy="214761"/>
          </a:xfrm>
          <a:prstGeom prst="rect">
            <a:avLst/>
          </a:prstGeom>
          <a:ln/>
        </p:spPr>
        <p:style>
          <a:lnRef idx="1">
            <a:schemeClr val="accent1"/>
          </a:lnRef>
          <a:fillRef idx="3">
            <a:schemeClr val="accent1"/>
          </a:fillRef>
          <a:effectRef idx="2">
            <a:schemeClr val="accent1"/>
          </a:effectRef>
          <a:fontRef idx="minor">
            <a:schemeClr val="lt1"/>
          </a:fontRef>
        </p:style>
        <p:txBody>
          <a:bodyPr lIns="0" tIns="45720" rIns="0" bIns="45720" rtlCol="0" anchor="ctr"/>
          <a:lstStyle/>
          <a:p>
            <a:pPr algn="ctr"/>
            <a:r>
              <a:rPr lang="en-US" altLang="zh-CN" sz="1100"/>
              <a:t>2.4.Confirm</a:t>
            </a:r>
            <a:endParaRPr lang="zh-CN" altLang="en-US" sz="1100"/>
          </a:p>
        </p:txBody>
      </p:sp>
      <p:sp>
        <p:nvSpPr>
          <p:cNvPr id="43" name="矩形 42">
            <a:extLst>
              <a:ext uri="{FF2B5EF4-FFF2-40B4-BE49-F238E27FC236}">
                <a16:creationId xmlns:a16="http://schemas.microsoft.com/office/drawing/2014/main" id="{66B80E94-2B9C-4EB3-B0CE-3DF26F2F743A}"/>
              </a:ext>
            </a:extLst>
          </p:cNvPr>
          <p:cNvSpPr/>
          <p:nvPr/>
        </p:nvSpPr>
        <p:spPr>
          <a:xfrm>
            <a:off x="3929791" y="3848134"/>
            <a:ext cx="1500956" cy="228820"/>
          </a:xfrm>
          <a:prstGeom prst="rect">
            <a:avLst/>
          </a:prstGeom>
          <a:ln/>
        </p:spPr>
        <p:style>
          <a:lnRef idx="1">
            <a:schemeClr val="accent6"/>
          </a:lnRef>
          <a:fillRef idx="3">
            <a:schemeClr val="accent6"/>
          </a:fillRef>
          <a:effectRef idx="2">
            <a:schemeClr val="accent6"/>
          </a:effectRef>
          <a:fontRef idx="minor">
            <a:schemeClr val="lt1"/>
          </a:fontRef>
        </p:style>
        <p:txBody>
          <a:bodyPr lIns="0" tIns="45720" rIns="0" bIns="45720" rtlCol="0" anchor="ctr"/>
          <a:lstStyle/>
          <a:p>
            <a:pPr algn="ctr"/>
            <a:r>
              <a:rPr lang="en-US" altLang="zh-CN" sz="1100"/>
              <a:t>2.4.cancel</a:t>
            </a:r>
            <a:endParaRPr lang="zh-CN" altLang="en-US" sz="1100"/>
          </a:p>
        </p:txBody>
      </p:sp>
      <p:sp>
        <p:nvSpPr>
          <p:cNvPr id="46" name="矩形 45">
            <a:extLst>
              <a:ext uri="{FF2B5EF4-FFF2-40B4-BE49-F238E27FC236}">
                <a16:creationId xmlns:a16="http://schemas.microsoft.com/office/drawing/2014/main" id="{C6B0BC50-F552-4745-BAB5-02FDB8D34B04}"/>
              </a:ext>
            </a:extLst>
          </p:cNvPr>
          <p:cNvSpPr/>
          <p:nvPr/>
        </p:nvSpPr>
        <p:spPr>
          <a:xfrm>
            <a:off x="3934377" y="5052266"/>
            <a:ext cx="1496370" cy="227344"/>
          </a:xfrm>
          <a:prstGeom prst="rect">
            <a:avLst/>
          </a:prstGeom>
          <a:ln/>
        </p:spPr>
        <p:style>
          <a:lnRef idx="1">
            <a:schemeClr val="accent1"/>
          </a:lnRef>
          <a:fillRef idx="3">
            <a:schemeClr val="accent1"/>
          </a:fillRef>
          <a:effectRef idx="2">
            <a:schemeClr val="accent1"/>
          </a:effectRef>
          <a:fontRef idx="minor">
            <a:schemeClr val="lt1"/>
          </a:fontRef>
        </p:style>
        <p:txBody>
          <a:bodyPr lIns="0" tIns="45720" rIns="0" bIns="45720" rtlCol="0" anchor="ctr"/>
          <a:lstStyle/>
          <a:p>
            <a:pPr algn="ctr"/>
            <a:r>
              <a:rPr lang="en-US" altLang="zh-CN" sz="1100"/>
              <a:t>2.4.Confirm</a:t>
            </a:r>
            <a:endParaRPr lang="zh-CN" altLang="en-US" sz="1100"/>
          </a:p>
        </p:txBody>
      </p:sp>
      <p:sp>
        <p:nvSpPr>
          <p:cNvPr id="47" name="矩形 46">
            <a:extLst>
              <a:ext uri="{FF2B5EF4-FFF2-40B4-BE49-F238E27FC236}">
                <a16:creationId xmlns:a16="http://schemas.microsoft.com/office/drawing/2014/main" id="{8497270B-557D-43E9-BA3C-A63EA720AFC3}"/>
              </a:ext>
            </a:extLst>
          </p:cNvPr>
          <p:cNvSpPr/>
          <p:nvPr/>
        </p:nvSpPr>
        <p:spPr>
          <a:xfrm>
            <a:off x="3934376" y="5396076"/>
            <a:ext cx="1496371" cy="223094"/>
          </a:xfrm>
          <a:prstGeom prst="rect">
            <a:avLst/>
          </a:prstGeom>
          <a:ln/>
        </p:spPr>
        <p:style>
          <a:lnRef idx="1">
            <a:schemeClr val="accent6"/>
          </a:lnRef>
          <a:fillRef idx="3">
            <a:schemeClr val="accent6"/>
          </a:fillRef>
          <a:effectRef idx="2">
            <a:schemeClr val="accent6"/>
          </a:effectRef>
          <a:fontRef idx="minor">
            <a:schemeClr val="lt1"/>
          </a:fontRef>
        </p:style>
        <p:txBody>
          <a:bodyPr lIns="0" tIns="45720" rIns="0" bIns="45720" rtlCol="0" anchor="ctr"/>
          <a:lstStyle/>
          <a:p>
            <a:pPr algn="ctr"/>
            <a:r>
              <a:rPr lang="en-US" altLang="zh-CN" sz="1100"/>
              <a:t>2.4.cancel</a:t>
            </a:r>
            <a:endParaRPr lang="zh-CN" altLang="en-US" sz="1100"/>
          </a:p>
        </p:txBody>
      </p:sp>
      <p:cxnSp>
        <p:nvCxnSpPr>
          <p:cNvPr id="50" name="直接箭头连接符 49">
            <a:extLst>
              <a:ext uri="{FF2B5EF4-FFF2-40B4-BE49-F238E27FC236}">
                <a16:creationId xmlns:a16="http://schemas.microsoft.com/office/drawing/2014/main" id="{4D90A4BF-7C36-4D94-A13B-C3B9B8BC06A8}"/>
              </a:ext>
            </a:extLst>
          </p:cNvPr>
          <p:cNvCxnSpPr>
            <a:cxnSpLocks/>
          </p:cNvCxnSpPr>
          <p:nvPr/>
        </p:nvCxnSpPr>
        <p:spPr>
          <a:xfrm flipH="1">
            <a:off x="5426366" y="5175020"/>
            <a:ext cx="290498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F25EDA4E-DD17-4622-BFEC-93FB648B06CA}"/>
              </a:ext>
            </a:extLst>
          </p:cNvPr>
          <p:cNvSpPr txBox="1"/>
          <p:nvPr/>
        </p:nvSpPr>
        <p:spPr>
          <a:xfrm>
            <a:off x="6761342" y="5143244"/>
            <a:ext cx="1361269"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2.3.</a:t>
            </a:r>
            <a:r>
              <a:rPr lang="zh-CN" altLang="en-US" sz="1100">
                <a:solidFill>
                  <a:srgbClr val="0070C0"/>
                </a:solidFill>
              </a:rPr>
              <a:t>提交</a:t>
            </a:r>
            <a:endParaRPr lang="zh-CN" altLang="en-US" sz="1100" dirty="0">
              <a:solidFill>
                <a:srgbClr val="0070C0"/>
              </a:solidFill>
            </a:endParaRPr>
          </a:p>
        </p:txBody>
      </p:sp>
      <p:cxnSp>
        <p:nvCxnSpPr>
          <p:cNvPr id="52" name="直接箭头连接符 51">
            <a:extLst>
              <a:ext uri="{FF2B5EF4-FFF2-40B4-BE49-F238E27FC236}">
                <a16:creationId xmlns:a16="http://schemas.microsoft.com/office/drawing/2014/main" id="{3940BDF9-A018-472B-8759-8D6A49D0C4D6}"/>
              </a:ext>
            </a:extLst>
          </p:cNvPr>
          <p:cNvCxnSpPr>
            <a:cxnSpLocks/>
          </p:cNvCxnSpPr>
          <p:nvPr/>
        </p:nvCxnSpPr>
        <p:spPr>
          <a:xfrm flipH="1">
            <a:off x="5426366" y="5493998"/>
            <a:ext cx="2904984" cy="0"/>
          </a:xfrm>
          <a:prstGeom prst="straightConnector1">
            <a:avLst/>
          </a:prstGeom>
          <a:ln>
            <a:solidFill>
              <a:schemeClr val="accent6">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5E103548-A43D-40C2-8D66-2AA4940A77AB}"/>
              </a:ext>
            </a:extLst>
          </p:cNvPr>
          <p:cNvSpPr txBox="1"/>
          <p:nvPr/>
        </p:nvSpPr>
        <p:spPr>
          <a:xfrm>
            <a:off x="6724227" y="5488949"/>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accent6">
                    <a:lumMod val="75000"/>
                  </a:schemeClr>
                </a:solidFill>
              </a:rPr>
              <a:t>2.3.</a:t>
            </a:r>
            <a:r>
              <a:rPr lang="zh-CN" altLang="en-US" sz="1100">
                <a:solidFill>
                  <a:schemeClr val="accent6">
                    <a:lumMod val="75000"/>
                  </a:schemeClr>
                </a:solidFill>
              </a:rPr>
              <a:t>回滚</a:t>
            </a:r>
            <a:endParaRPr lang="zh-CN" altLang="en-US" sz="1100" dirty="0">
              <a:solidFill>
                <a:schemeClr val="accent6">
                  <a:lumMod val="75000"/>
                </a:schemeClr>
              </a:solidFill>
            </a:endParaRPr>
          </a:p>
        </p:txBody>
      </p:sp>
    </p:spTree>
    <p:extLst>
      <p:ext uri="{BB962C8B-B14F-4D97-AF65-F5344CB8AC3E}">
        <p14:creationId xmlns:p14="http://schemas.microsoft.com/office/powerpoint/2010/main" val="37820290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par>
                                <p:cTn id="19" presetID="22" presetClass="entr" presetSubtype="8"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par>
                                <p:cTn id="30" presetID="22" presetClass="entr" presetSubtype="8"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par>
                                <p:cTn id="36" presetID="22" presetClass="entr" presetSubtype="8" fill="hold"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randombar(horizontal)">
                                      <p:cBhvr>
                                        <p:cTn id="43" dur="500"/>
                                        <p:tgtEl>
                                          <p:spTgt spid="22"/>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randombar(horizontal)">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left)">
                                      <p:cBhvr>
                                        <p:cTn id="51" dur="500"/>
                                        <p:tgtEl>
                                          <p:spTgt spid="26"/>
                                        </p:tgtEl>
                                      </p:cBhvr>
                                    </p:animEffect>
                                  </p:childTnLst>
                                </p:cTn>
                              </p:par>
                              <p:par>
                                <p:cTn id="52" presetID="22" presetClass="entr" presetSubtype="8"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left)">
                                      <p:cBhvr>
                                        <p:cTn id="54" dur="500"/>
                                        <p:tgtEl>
                                          <p:spTgt spid="2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left)">
                                      <p:cBhvr>
                                        <p:cTn id="57" dur="500"/>
                                        <p:tgtEl>
                                          <p:spTgt spid="30"/>
                                        </p:tgtEl>
                                      </p:cBhvr>
                                    </p:animEffect>
                                  </p:childTnLst>
                                </p:cTn>
                              </p:par>
                              <p:par>
                                <p:cTn id="58" presetID="22" presetClass="entr" presetSubtype="8" fill="hold"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left)">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left)">
                                      <p:cBhvr>
                                        <p:cTn id="65" dur="1000"/>
                                        <p:tgtEl>
                                          <p:spTgt spid="15"/>
                                        </p:tgtEl>
                                      </p:cBhvr>
                                    </p:animEffect>
                                  </p:childTnLst>
                                </p:cTn>
                              </p:par>
                              <p:par>
                                <p:cTn id="66" presetID="22" presetClass="entr" presetSubtype="8" fill="hold" grpId="0" nodeType="withEffect">
                                  <p:stCondLst>
                                    <p:cond delay="30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wipe(down)">
                                      <p:cBhvr>
                                        <p:cTn id="73" dur="500"/>
                                        <p:tgtEl>
                                          <p:spTgt spid="34"/>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down)">
                                      <p:cBhvr>
                                        <p:cTn id="76" dur="500"/>
                                        <p:tgtEl>
                                          <p:spTgt spid="3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right)">
                                      <p:cBhvr>
                                        <p:cTn id="81" dur="500"/>
                                        <p:tgtEl>
                                          <p:spTgt spid="32"/>
                                        </p:tgtEl>
                                      </p:cBhvr>
                                    </p:animEffect>
                                  </p:childTnLst>
                                </p:cTn>
                              </p:par>
                              <p:par>
                                <p:cTn id="82" presetID="22" presetClass="entr" presetSubtype="2"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right)">
                                      <p:cBhvr>
                                        <p:cTn id="84" dur="500"/>
                                        <p:tgtEl>
                                          <p:spTgt spid="33"/>
                                        </p:tgtEl>
                                      </p:cBhvr>
                                    </p:animEffect>
                                  </p:childTnLst>
                                </p:cTn>
                              </p:par>
                              <p:par>
                                <p:cTn id="85" presetID="22" presetClass="entr" presetSubtype="2" fill="hold" nodeType="with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wipe(right)">
                                      <p:cBhvr>
                                        <p:cTn id="87" dur="500"/>
                                        <p:tgtEl>
                                          <p:spTgt spid="50"/>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51"/>
                                        </p:tgtEl>
                                        <p:attrNameLst>
                                          <p:attrName>style.visibility</p:attrName>
                                        </p:attrNameLst>
                                      </p:cBhvr>
                                      <p:to>
                                        <p:strVal val="visible"/>
                                      </p:to>
                                    </p:set>
                                    <p:animEffect transition="in" filter="wipe(right)">
                                      <p:cBhvr>
                                        <p:cTn id="90" dur="500"/>
                                        <p:tgtEl>
                                          <p:spTgt spid="51"/>
                                        </p:tgtEl>
                                      </p:cBhvr>
                                    </p:animEffect>
                                  </p:childTnLst>
                                </p:cTn>
                              </p:par>
                            </p:childTnLst>
                          </p:cTn>
                        </p:par>
                      </p:childTnLst>
                    </p:cTn>
                  </p:par>
                  <p:par>
                    <p:cTn id="91" fill="hold">
                      <p:stCondLst>
                        <p:cond delay="indefinite"/>
                      </p:stCondLst>
                      <p:childTnLst>
                        <p:par>
                          <p:cTn id="92" fill="hold">
                            <p:stCondLst>
                              <p:cond delay="0"/>
                            </p:stCondLst>
                            <p:childTnLst>
                              <p:par>
                                <p:cTn id="93" presetID="14" presetClass="entr" presetSubtype="10" fill="hold" grpId="0" nodeType="click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randombar(horizontal)">
                                      <p:cBhvr>
                                        <p:cTn id="95" dur="500"/>
                                        <p:tgtEl>
                                          <p:spTgt spid="42"/>
                                        </p:tgtEl>
                                      </p:cBhvr>
                                    </p:animEffect>
                                  </p:childTnLst>
                                </p:cTn>
                              </p:par>
                              <p:par>
                                <p:cTn id="96" presetID="14" presetClass="entr" presetSubtype="10"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Effect transition="in" filter="randombar(horizontal)">
                                      <p:cBhvr>
                                        <p:cTn id="98" dur="500"/>
                                        <p:tgtEl>
                                          <p:spTgt spid="46"/>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2" fill="hold" nodeType="click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wipe(right)">
                                      <p:cBhvr>
                                        <p:cTn id="103" dur="500"/>
                                        <p:tgtEl>
                                          <p:spTgt spid="40"/>
                                        </p:tgtEl>
                                      </p:cBhvr>
                                    </p:animEffect>
                                  </p:childTnLst>
                                </p:cTn>
                              </p:par>
                              <p:par>
                                <p:cTn id="104" presetID="22" presetClass="entr" presetSubtype="2" fill="hold" grpId="0" nodeType="withEffect">
                                  <p:stCondLst>
                                    <p:cond delay="0"/>
                                  </p:stCondLst>
                                  <p:childTnLst>
                                    <p:set>
                                      <p:cBhvr>
                                        <p:cTn id="105" dur="1" fill="hold">
                                          <p:stCondLst>
                                            <p:cond delay="0"/>
                                          </p:stCondLst>
                                        </p:cTn>
                                        <p:tgtEl>
                                          <p:spTgt spid="41"/>
                                        </p:tgtEl>
                                        <p:attrNameLst>
                                          <p:attrName>style.visibility</p:attrName>
                                        </p:attrNameLst>
                                      </p:cBhvr>
                                      <p:to>
                                        <p:strVal val="visible"/>
                                      </p:to>
                                    </p:set>
                                    <p:animEffect transition="in" filter="wipe(right)">
                                      <p:cBhvr>
                                        <p:cTn id="106" dur="500"/>
                                        <p:tgtEl>
                                          <p:spTgt spid="41"/>
                                        </p:tgtEl>
                                      </p:cBhvr>
                                    </p:animEffect>
                                  </p:childTnLst>
                                </p:cTn>
                              </p:par>
                              <p:par>
                                <p:cTn id="107" presetID="22" presetClass="entr" presetSubtype="2" fill="hold" nodeType="withEffect">
                                  <p:stCondLst>
                                    <p:cond delay="0"/>
                                  </p:stCondLst>
                                  <p:childTnLst>
                                    <p:set>
                                      <p:cBhvr>
                                        <p:cTn id="108" dur="1" fill="hold">
                                          <p:stCondLst>
                                            <p:cond delay="0"/>
                                          </p:stCondLst>
                                        </p:cTn>
                                        <p:tgtEl>
                                          <p:spTgt spid="52"/>
                                        </p:tgtEl>
                                        <p:attrNameLst>
                                          <p:attrName>style.visibility</p:attrName>
                                        </p:attrNameLst>
                                      </p:cBhvr>
                                      <p:to>
                                        <p:strVal val="visible"/>
                                      </p:to>
                                    </p:set>
                                    <p:animEffect transition="in" filter="wipe(right)">
                                      <p:cBhvr>
                                        <p:cTn id="109" dur="500"/>
                                        <p:tgtEl>
                                          <p:spTgt spid="52"/>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wipe(right)">
                                      <p:cBhvr>
                                        <p:cTn id="112" dur="500"/>
                                        <p:tgtEl>
                                          <p:spTgt spid="53"/>
                                        </p:tgtEl>
                                      </p:cBhvr>
                                    </p:animEffect>
                                  </p:childTnLst>
                                </p:cTn>
                              </p:par>
                            </p:childTnLst>
                          </p:cTn>
                        </p:par>
                      </p:childTnLst>
                    </p:cTn>
                  </p:par>
                  <p:par>
                    <p:cTn id="113" fill="hold">
                      <p:stCondLst>
                        <p:cond delay="indefinite"/>
                      </p:stCondLst>
                      <p:childTnLst>
                        <p:par>
                          <p:cTn id="114" fill="hold">
                            <p:stCondLst>
                              <p:cond delay="0"/>
                            </p:stCondLst>
                            <p:childTnLst>
                              <p:par>
                                <p:cTn id="115" presetID="14" presetClass="entr" presetSubtype="10" fill="hold" grpId="0" nodeType="clickEffect">
                                  <p:stCondLst>
                                    <p:cond delay="0"/>
                                  </p:stCondLst>
                                  <p:childTnLst>
                                    <p:set>
                                      <p:cBhvr>
                                        <p:cTn id="116" dur="1" fill="hold">
                                          <p:stCondLst>
                                            <p:cond delay="0"/>
                                          </p:stCondLst>
                                        </p:cTn>
                                        <p:tgtEl>
                                          <p:spTgt spid="43"/>
                                        </p:tgtEl>
                                        <p:attrNameLst>
                                          <p:attrName>style.visibility</p:attrName>
                                        </p:attrNameLst>
                                      </p:cBhvr>
                                      <p:to>
                                        <p:strVal val="visible"/>
                                      </p:to>
                                    </p:set>
                                    <p:animEffect transition="in" filter="randombar(horizontal)">
                                      <p:cBhvr>
                                        <p:cTn id="117" dur="500"/>
                                        <p:tgtEl>
                                          <p:spTgt spid="43"/>
                                        </p:tgtEl>
                                      </p:cBhvr>
                                    </p:animEffect>
                                  </p:childTnLst>
                                </p:cTn>
                              </p:par>
                              <p:par>
                                <p:cTn id="118" presetID="14" presetClass="entr" presetSubtype="10" fill="hold" grpId="0" nodeType="with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randombar(horizontal)">
                                      <p:cBhvr>
                                        <p:cTn id="12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p:bldP spid="21" grpId="0"/>
      <p:bldP spid="22" grpId="0" animBg="1"/>
      <p:bldP spid="24" grpId="0"/>
      <p:bldP spid="26" grpId="0"/>
      <p:bldP spid="28" grpId="0"/>
      <p:bldP spid="30" grpId="0"/>
      <p:bldP spid="31" grpId="0" animBg="1"/>
      <p:bldP spid="33" grpId="0"/>
      <p:bldP spid="35" grpId="0"/>
      <p:bldP spid="41" grpId="0"/>
      <p:bldP spid="42" grpId="0" animBg="1"/>
      <p:bldP spid="43" grpId="0" animBg="1"/>
      <p:bldP spid="46" grpId="0" animBg="1"/>
      <p:bldP spid="47" grpId="0" animBg="1"/>
      <p:bldP spid="51" grpId="0"/>
      <p:bldP spid="5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5181DD9-CFE6-4F04-B4A8-077FEDB2F101}"/>
              </a:ext>
            </a:extLst>
          </p:cNvPr>
          <p:cNvSpPr>
            <a:spLocks noGrp="1"/>
          </p:cNvSpPr>
          <p:nvPr>
            <p:ph type="body" sz="quarter" idx="10"/>
          </p:nvPr>
        </p:nvSpPr>
        <p:spPr/>
        <p:txBody>
          <a:bodyPr/>
          <a:lstStyle/>
          <a:p>
            <a:pPr marL="0" indent="0">
              <a:lnSpc>
                <a:spcPct val="150000"/>
              </a:lnSpc>
              <a:buNone/>
            </a:pPr>
            <a:r>
              <a:rPr lang="en-US" altLang="zh-CN" sz="1600"/>
              <a:t>TCC</a:t>
            </a:r>
            <a:r>
              <a:rPr lang="zh-CN" altLang="en-US" sz="1600"/>
              <a:t>模式的每个阶段是做什么的？</a:t>
            </a:r>
            <a:endParaRPr lang="en-US" altLang="zh-CN" sz="1600"/>
          </a:p>
          <a:p>
            <a:pPr marL="285750" indent="-285750">
              <a:lnSpc>
                <a:spcPct val="150000"/>
              </a:lnSpc>
              <a:buFont typeface="Arial" panose="020B0604020202020204" pitchFamily="34" charset="0"/>
              <a:buChar char="•"/>
            </a:pPr>
            <a:r>
              <a:rPr lang="en-US" altLang="zh-CN" sz="1400"/>
              <a:t>Try</a:t>
            </a:r>
            <a:r>
              <a:rPr lang="zh-CN" altLang="en-US" sz="1400"/>
              <a:t>：资源检查和预留</a:t>
            </a:r>
            <a:endParaRPr lang="en-US" altLang="zh-CN" sz="1400"/>
          </a:p>
          <a:p>
            <a:pPr marL="285750" indent="-285750">
              <a:lnSpc>
                <a:spcPct val="150000"/>
              </a:lnSpc>
              <a:buFont typeface="Arial" panose="020B0604020202020204" pitchFamily="34" charset="0"/>
              <a:buChar char="•"/>
            </a:pPr>
            <a:r>
              <a:rPr lang="en-US" altLang="zh-CN" sz="1400"/>
              <a:t>Confirm</a:t>
            </a:r>
            <a:r>
              <a:rPr lang="zh-CN" altLang="en-US" sz="1400"/>
              <a:t>：业务执行和提交</a:t>
            </a:r>
            <a:endParaRPr lang="en-US" altLang="zh-CN" sz="1400"/>
          </a:p>
          <a:p>
            <a:pPr marL="285750" indent="-285750">
              <a:lnSpc>
                <a:spcPct val="150000"/>
              </a:lnSpc>
              <a:buFont typeface="Arial" panose="020B0604020202020204" pitchFamily="34" charset="0"/>
              <a:buChar char="•"/>
            </a:pPr>
            <a:r>
              <a:rPr lang="en-US" altLang="zh-CN" sz="1400"/>
              <a:t>Cancel</a:t>
            </a:r>
            <a:r>
              <a:rPr lang="zh-CN" altLang="en-US" sz="1400"/>
              <a:t>：预留资源的释放</a:t>
            </a:r>
            <a:endParaRPr lang="en-US" altLang="zh-CN" sz="1400"/>
          </a:p>
          <a:p>
            <a:pPr marL="0" indent="0">
              <a:lnSpc>
                <a:spcPct val="150000"/>
              </a:lnSpc>
              <a:buNone/>
            </a:pPr>
            <a:r>
              <a:rPr lang="en-US" altLang="zh-CN" sz="1600"/>
              <a:t>TCC</a:t>
            </a:r>
            <a:r>
              <a:rPr lang="zh-CN" altLang="en-US" sz="1600"/>
              <a:t>的优点是什么？</a:t>
            </a:r>
            <a:endParaRPr lang="en-US" altLang="zh-CN" sz="1600"/>
          </a:p>
          <a:p>
            <a:pPr marL="285750" indent="-285750">
              <a:lnSpc>
                <a:spcPct val="150000"/>
              </a:lnSpc>
              <a:buFont typeface="Arial" panose="020B0604020202020204" pitchFamily="34" charset="0"/>
              <a:buChar char="•"/>
            </a:pPr>
            <a:r>
              <a:rPr lang="zh-CN" altLang="en-US" sz="1400"/>
              <a:t>一阶段完成直接提交事务，释放数据库资源，性能好</a:t>
            </a:r>
            <a:endParaRPr lang="en-US" altLang="zh-CN" sz="1400"/>
          </a:p>
          <a:p>
            <a:pPr marL="285750" indent="-285750">
              <a:lnSpc>
                <a:spcPct val="150000"/>
              </a:lnSpc>
              <a:buFont typeface="Arial" panose="020B0604020202020204" pitchFamily="34" charset="0"/>
              <a:buChar char="•"/>
            </a:pPr>
            <a:r>
              <a:rPr lang="zh-CN" altLang="en-US" sz="1400"/>
              <a:t>相比</a:t>
            </a:r>
            <a:r>
              <a:rPr lang="en-US" altLang="zh-CN" sz="1400"/>
              <a:t>AT</a:t>
            </a:r>
            <a:r>
              <a:rPr lang="zh-CN" altLang="en-US" sz="1400"/>
              <a:t>模型，无需生成快照，无需使用全局锁，性能最强</a:t>
            </a:r>
            <a:endParaRPr lang="en-US" altLang="zh-CN" sz="1400"/>
          </a:p>
          <a:p>
            <a:pPr marL="285750" indent="-285750">
              <a:lnSpc>
                <a:spcPct val="150000"/>
              </a:lnSpc>
              <a:buFont typeface="Arial" panose="020B0604020202020204" pitchFamily="34" charset="0"/>
              <a:buChar char="•"/>
            </a:pPr>
            <a:r>
              <a:rPr lang="zh-CN" altLang="en-US" sz="1400"/>
              <a:t>不依赖数据库事务，而是依赖补偿操作，可以用于非事务型数据库</a:t>
            </a:r>
            <a:endParaRPr lang="en-US" altLang="zh-CN" sz="1400"/>
          </a:p>
          <a:p>
            <a:pPr marL="0" indent="0">
              <a:lnSpc>
                <a:spcPct val="150000"/>
              </a:lnSpc>
              <a:buNone/>
            </a:pPr>
            <a:r>
              <a:rPr lang="en-US" altLang="zh-CN" sz="1600"/>
              <a:t>TCC</a:t>
            </a:r>
            <a:r>
              <a:rPr lang="zh-CN" altLang="en-US" sz="1600"/>
              <a:t>的缺点是什么？</a:t>
            </a:r>
            <a:endParaRPr lang="en-US" altLang="zh-CN" sz="1600"/>
          </a:p>
          <a:p>
            <a:pPr marL="285750" indent="-285750">
              <a:lnSpc>
                <a:spcPct val="150000"/>
              </a:lnSpc>
              <a:buFont typeface="Arial" panose="020B0604020202020204" pitchFamily="34" charset="0"/>
              <a:buChar char="•"/>
            </a:pPr>
            <a:r>
              <a:rPr lang="zh-CN" altLang="en-US" sz="1400"/>
              <a:t>有代码侵入，需要人为编写</a:t>
            </a:r>
            <a:r>
              <a:rPr lang="en-US" altLang="zh-CN" sz="1400"/>
              <a:t>try</a:t>
            </a:r>
            <a:r>
              <a:rPr lang="zh-CN" altLang="en-US" sz="1400"/>
              <a:t>、</a:t>
            </a:r>
            <a:r>
              <a:rPr lang="en-US" altLang="zh-CN" sz="1400"/>
              <a:t>Confirm</a:t>
            </a:r>
            <a:r>
              <a:rPr lang="zh-CN" altLang="en-US" sz="1400"/>
              <a:t>和</a:t>
            </a:r>
            <a:r>
              <a:rPr lang="en-US" altLang="zh-CN" sz="1400"/>
              <a:t>Cancel</a:t>
            </a:r>
            <a:r>
              <a:rPr lang="zh-CN" altLang="en-US" sz="1400"/>
              <a:t>接口，太麻烦</a:t>
            </a:r>
            <a:endParaRPr lang="en-US" altLang="zh-CN" sz="1400"/>
          </a:p>
          <a:p>
            <a:pPr marL="285750" indent="-285750">
              <a:lnSpc>
                <a:spcPct val="150000"/>
              </a:lnSpc>
              <a:buFont typeface="Arial" panose="020B0604020202020204" pitchFamily="34" charset="0"/>
              <a:buChar char="•"/>
            </a:pPr>
            <a:r>
              <a:rPr lang="zh-CN" altLang="en-US" sz="1400"/>
              <a:t>软状态，事务是最终一致</a:t>
            </a:r>
            <a:endParaRPr lang="en-US" altLang="zh-CN" sz="1400"/>
          </a:p>
          <a:p>
            <a:pPr marL="285750" indent="-285750">
              <a:lnSpc>
                <a:spcPct val="150000"/>
              </a:lnSpc>
              <a:buFont typeface="Arial" panose="020B0604020202020204" pitchFamily="34" charset="0"/>
              <a:buChar char="•"/>
            </a:pPr>
            <a:r>
              <a:rPr lang="zh-CN" altLang="en-US" sz="1400"/>
              <a:t>需要考虑</a:t>
            </a:r>
            <a:r>
              <a:rPr lang="en-US" altLang="zh-CN" sz="1400"/>
              <a:t>Confirm</a:t>
            </a:r>
            <a:r>
              <a:rPr lang="zh-CN" altLang="en-US" sz="1400"/>
              <a:t>和</a:t>
            </a:r>
            <a:r>
              <a:rPr lang="en-US" altLang="zh-CN" sz="1400"/>
              <a:t>Cancel</a:t>
            </a:r>
            <a:r>
              <a:rPr lang="zh-CN" altLang="en-US" sz="1400"/>
              <a:t>的失败情况，做好幂等处理</a:t>
            </a:r>
            <a:endParaRPr lang="en-US" altLang="zh-CN" sz="1400"/>
          </a:p>
        </p:txBody>
      </p:sp>
    </p:spTree>
    <p:extLst>
      <p:ext uri="{BB962C8B-B14F-4D97-AF65-F5344CB8AC3E}">
        <p14:creationId xmlns:p14="http://schemas.microsoft.com/office/powerpoint/2010/main" val="7948399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8" dur="500"/>
                                        <p:tgtEl>
                                          <p:spTgt spid="2">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1" dur="500"/>
                                        <p:tgtEl>
                                          <p:spTgt spid="2">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4" dur="500"/>
                                        <p:tgtEl>
                                          <p:spTgt spid="2">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animEffect transition="in" filter="randombar(horizontal)">
                                      <p:cBhvr>
                                        <p:cTn id="29" dur="500"/>
                                        <p:tgtEl>
                                          <p:spTgt spid="2">
                                            <p:txEl>
                                              <p:pRg st="9" end="9"/>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32" dur="500"/>
                                        <p:tgtEl>
                                          <p:spTgt spid="2">
                                            <p:txEl>
                                              <p:pRg st="10" end="10"/>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35"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4A5F40-CE45-45EF-8ACA-51464FCA7A8C}"/>
              </a:ext>
            </a:extLst>
          </p:cNvPr>
          <p:cNvSpPr>
            <a:spLocks noGrp="1"/>
          </p:cNvSpPr>
          <p:nvPr>
            <p:ph type="title"/>
          </p:nvPr>
        </p:nvSpPr>
        <p:spPr/>
        <p:txBody>
          <a:bodyPr/>
          <a:lstStyle/>
          <a:p>
            <a:r>
              <a:rPr lang="zh-CN" altLang="en-US"/>
              <a:t>分布式服务的事务问题</a:t>
            </a:r>
          </a:p>
        </p:txBody>
      </p:sp>
      <p:sp>
        <p:nvSpPr>
          <p:cNvPr id="3" name="矩形: 圆角 2">
            <a:extLst>
              <a:ext uri="{FF2B5EF4-FFF2-40B4-BE49-F238E27FC236}">
                <a16:creationId xmlns:a16="http://schemas.microsoft.com/office/drawing/2014/main" id="{A85A462F-F82D-470D-803F-154E9D54B0CC}"/>
              </a:ext>
            </a:extLst>
          </p:cNvPr>
          <p:cNvSpPr/>
          <p:nvPr/>
        </p:nvSpPr>
        <p:spPr>
          <a:xfrm>
            <a:off x="4087906" y="2884687"/>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t>订单服务</a:t>
            </a:r>
          </a:p>
        </p:txBody>
      </p:sp>
      <p:sp>
        <p:nvSpPr>
          <p:cNvPr id="25" name="矩形: 圆角 24">
            <a:extLst>
              <a:ext uri="{FF2B5EF4-FFF2-40B4-BE49-F238E27FC236}">
                <a16:creationId xmlns:a16="http://schemas.microsoft.com/office/drawing/2014/main" id="{C1A91BAF-EBA2-4082-81CF-40531F014AA8}"/>
              </a:ext>
            </a:extLst>
          </p:cNvPr>
          <p:cNvSpPr/>
          <p:nvPr/>
        </p:nvSpPr>
        <p:spPr>
          <a:xfrm>
            <a:off x="6476105" y="3766817"/>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t>账户服务</a:t>
            </a:r>
          </a:p>
        </p:txBody>
      </p:sp>
      <p:sp>
        <p:nvSpPr>
          <p:cNvPr id="26" name="矩形: 圆角 25">
            <a:extLst>
              <a:ext uri="{FF2B5EF4-FFF2-40B4-BE49-F238E27FC236}">
                <a16:creationId xmlns:a16="http://schemas.microsoft.com/office/drawing/2014/main" id="{0A8EF81B-2AE0-46B4-8775-71A3C9422707}"/>
              </a:ext>
            </a:extLst>
          </p:cNvPr>
          <p:cNvSpPr/>
          <p:nvPr/>
        </p:nvSpPr>
        <p:spPr>
          <a:xfrm>
            <a:off x="8778241" y="3766817"/>
            <a:ext cx="1204857" cy="670874"/>
          </a:xfrm>
          <a:prstGeom prst="roundRect">
            <a:avLst/>
          </a:prstGeom>
          <a:solidFill>
            <a:srgbClr val="4C5252"/>
          </a:solidFill>
          <a:ln>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1400"/>
              <a:t>库存服务</a:t>
            </a:r>
          </a:p>
        </p:txBody>
      </p:sp>
      <p:sp>
        <p:nvSpPr>
          <p:cNvPr id="27" name="圆柱体 26">
            <a:extLst>
              <a:ext uri="{FF2B5EF4-FFF2-40B4-BE49-F238E27FC236}">
                <a16:creationId xmlns:a16="http://schemas.microsoft.com/office/drawing/2014/main" id="{C886E8FF-E7B1-47EA-BDDA-F27D25E4202D}"/>
              </a:ext>
            </a:extLst>
          </p:cNvPr>
          <p:cNvSpPr/>
          <p:nvPr/>
        </p:nvSpPr>
        <p:spPr>
          <a:xfrm>
            <a:off x="4281543" y="5205827"/>
            <a:ext cx="817581" cy="796066"/>
          </a:xfrm>
          <a:prstGeom prst="can">
            <a:avLst/>
          </a:prstGeom>
          <a:solidFill>
            <a:srgbClr val="AD2A26"/>
          </a:solidFill>
          <a:ln>
            <a:solidFill>
              <a:srgbClr val="AD2A2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DB</a:t>
            </a:r>
            <a:endParaRPr lang="zh-CN" altLang="en-US" sz="1400"/>
          </a:p>
        </p:txBody>
      </p:sp>
      <p:sp>
        <p:nvSpPr>
          <p:cNvPr id="29" name="圆柱体 28">
            <a:extLst>
              <a:ext uri="{FF2B5EF4-FFF2-40B4-BE49-F238E27FC236}">
                <a16:creationId xmlns:a16="http://schemas.microsoft.com/office/drawing/2014/main" id="{986671F5-08D1-45CA-AD81-FD1E4881CD2C}"/>
              </a:ext>
            </a:extLst>
          </p:cNvPr>
          <p:cNvSpPr/>
          <p:nvPr/>
        </p:nvSpPr>
        <p:spPr>
          <a:xfrm>
            <a:off x="6669742" y="5205827"/>
            <a:ext cx="817581" cy="796066"/>
          </a:xfrm>
          <a:prstGeom prst="can">
            <a:avLst/>
          </a:prstGeom>
          <a:solidFill>
            <a:srgbClr val="AD2A26"/>
          </a:solidFill>
          <a:ln>
            <a:solidFill>
              <a:srgbClr val="AD2A2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DB</a:t>
            </a:r>
            <a:endParaRPr lang="zh-CN" altLang="en-US" sz="1400"/>
          </a:p>
        </p:txBody>
      </p:sp>
      <p:sp>
        <p:nvSpPr>
          <p:cNvPr id="30" name="圆柱体 29">
            <a:extLst>
              <a:ext uri="{FF2B5EF4-FFF2-40B4-BE49-F238E27FC236}">
                <a16:creationId xmlns:a16="http://schemas.microsoft.com/office/drawing/2014/main" id="{B2EBFB63-0E19-4892-8BBA-BD142044EC73}"/>
              </a:ext>
            </a:extLst>
          </p:cNvPr>
          <p:cNvSpPr/>
          <p:nvPr/>
        </p:nvSpPr>
        <p:spPr>
          <a:xfrm>
            <a:off x="8971878" y="5205827"/>
            <a:ext cx="817581" cy="796066"/>
          </a:xfrm>
          <a:prstGeom prst="can">
            <a:avLst/>
          </a:prstGeom>
          <a:solidFill>
            <a:srgbClr val="AD2A26"/>
          </a:solidFill>
          <a:ln>
            <a:solidFill>
              <a:srgbClr val="AD2A2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DB</a:t>
            </a:r>
            <a:endParaRPr lang="zh-CN" altLang="en-US" sz="1400"/>
          </a:p>
        </p:txBody>
      </p:sp>
      <p:cxnSp>
        <p:nvCxnSpPr>
          <p:cNvPr id="32" name="直接箭头连接符 31">
            <a:extLst>
              <a:ext uri="{FF2B5EF4-FFF2-40B4-BE49-F238E27FC236}">
                <a16:creationId xmlns:a16="http://schemas.microsoft.com/office/drawing/2014/main" id="{EA088C4C-A3B2-4D33-8AE9-01D096810742}"/>
              </a:ext>
            </a:extLst>
          </p:cNvPr>
          <p:cNvCxnSpPr>
            <a:stCxn id="3" idx="2"/>
            <a:endCxn id="27" idx="1"/>
          </p:cNvCxnSpPr>
          <p:nvPr/>
        </p:nvCxnSpPr>
        <p:spPr>
          <a:xfrm flipH="1">
            <a:off x="4690334" y="3555561"/>
            <a:ext cx="1" cy="1650266"/>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3" name="直接箭头连接符 32">
            <a:extLst>
              <a:ext uri="{FF2B5EF4-FFF2-40B4-BE49-F238E27FC236}">
                <a16:creationId xmlns:a16="http://schemas.microsoft.com/office/drawing/2014/main" id="{BC573B2D-5C69-469D-A409-7BC978ABBABB}"/>
              </a:ext>
            </a:extLst>
          </p:cNvPr>
          <p:cNvCxnSpPr>
            <a:cxnSpLocks/>
            <a:stCxn id="25" idx="2"/>
            <a:endCxn id="29" idx="1"/>
          </p:cNvCxnSpPr>
          <p:nvPr/>
        </p:nvCxnSpPr>
        <p:spPr>
          <a:xfrm flipH="1">
            <a:off x="7078533" y="4437691"/>
            <a:ext cx="1" cy="768136"/>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6" name="直接箭头连接符 35">
            <a:extLst>
              <a:ext uri="{FF2B5EF4-FFF2-40B4-BE49-F238E27FC236}">
                <a16:creationId xmlns:a16="http://schemas.microsoft.com/office/drawing/2014/main" id="{B16CE0D2-C9B0-4629-A1F2-4FCA49DECFA5}"/>
              </a:ext>
            </a:extLst>
          </p:cNvPr>
          <p:cNvCxnSpPr>
            <a:cxnSpLocks/>
            <a:stCxn id="26" idx="2"/>
            <a:endCxn id="30" idx="1"/>
          </p:cNvCxnSpPr>
          <p:nvPr/>
        </p:nvCxnSpPr>
        <p:spPr>
          <a:xfrm flipH="1">
            <a:off x="9380669" y="4437691"/>
            <a:ext cx="1" cy="768136"/>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pic>
        <p:nvPicPr>
          <p:cNvPr id="73" name="图片 72">
            <a:extLst>
              <a:ext uri="{FF2B5EF4-FFF2-40B4-BE49-F238E27FC236}">
                <a16:creationId xmlns:a16="http://schemas.microsoft.com/office/drawing/2014/main" id="{FFF0B496-8065-47E5-9184-93C8D563F059}"/>
              </a:ext>
            </a:extLst>
          </p:cNvPr>
          <p:cNvPicPr>
            <a:picLocks noChangeAspect="1"/>
          </p:cNvPicPr>
          <p:nvPr/>
        </p:nvPicPr>
        <p:blipFill>
          <a:blip r:embed="rId3"/>
          <a:stretch>
            <a:fillRect/>
          </a:stretch>
        </p:blipFill>
        <p:spPr>
          <a:xfrm>
            <a:off x="1558469" y="2711831"/>
            <a:ext cx="626730" cy="1016585"/>
          </a:xfrm>
          <a:prstGeom prst="rect">
            <a:avLst/>
          </a:prstGeom>
        </p:spPr>
      </p:pic>
      <p:cxnSp>
        <p:nvCxnSpPr>
          <p:cNvPr id="75" name="直接箭头连接符 74">
            <a:extLst>
              <a:ext uri="{FF2B5EF4-FFF2-40B4-BE49-F238E27FC236}">
                <a16:creationId xmlns:a16="http://schemas.microsoft.com/office/drawing/2014/main" id="{D1F2C721-98AA-464C-A295-A719BFF887C0}"/>
              </a:ext>
            </a:extLst>
          </p:cNvPr>
          <p:cNvCxnSpPr>
            <a:stCxn id="73" idx="3"/>
            <a:endCxn id="3" idx="1"/>
          </p:cNvCxnSpPr>
          <p:nvPr/>
        </p:nvCxnSpPr>
        <p:spPr>
          <a:xfrm>
            <a:off x="2185199" y="3220124"/>
            <a:ext cx="190270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8" name="连接符: 肘形 77">
            <a:extLst>
              <a:ext uri="{FF2B5EF4-FFF2-40B4-BE49-F238E27FC236}">
                <a16:creationId xmlns:a16="http://schemas.microsoft.com/office/drawing/2014/main" id="{DE4E40E6-8315-4FAA-811C-2B6CA46EF99A}"/>
              </a:ext>
            </a:extLst>
          </p:cNvPr>
          <p:cNvCxnSpPr>
            <a:stCxn id="3" idx="3"/>
            <a:endCxn id="25" idx="0"/>
          </p:cNvCxnSpPr>
          <p:nvPr/>
        </p:nvCxnSpPr>
        <p:spPr>
          <a:xfrm>
            <a:off x="5292763" y="3220124"/>
            <a:ext cx="1785771" cy="54669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80" name="连接符: 肘形 79">
            <a:extLst>
              <a:ext uri="{FF2B5EF4-FFF2-40B4-BE49-F238E27FC236}">
                <a16:creationId xmlns:a16="http://schemas.microsoft.com/office/drawing/2014/main" id="{62F8555C-B2BF-49E6-B91B-F70847368EC5}"/>
              </a:ext>
            </a:extLst>
          </p:cNvPr>
          <p:cNvCxnSpPr>
            <a:stCxn id="3" idx="3"/>
            <a:endCxn id="26" idx="0"/>
          </p:cNvCxnSpPr>
          <p:nvPr/>
        </p:nvCxnSpPr>
        <p:spPr>
          <a:xfrm>
            <a:off x="5292763" y="3220124"/>
            <a:ext cx="4087907" cy="54669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81" name="文本占位符 2">
            <a:extLst>
              <a:ext uri="{FF2B5EF4-FFF2-40B4-BE49-F238E27FC236}">
                <a16:creationId xmlns:a16="http://schemas.microsoft.com/office/drawing/2014/main" id="{FD70E2F1-1988-4B53-B2C3-DBF11975B3B4}"/>
              </a:ext>
            </a:extLst>
          </p:cNvPr>
          <p:cNvSpPr>
            <a:spLocks noGrp="1"/>
          </p:cNvSpPr>
          <p:nvPr>
            <p:ph type="body" sz="quarter" idx="11"/>
          </p:nvPr>
        </p:nvSpPr>
        <p:spPr>
          <a:xfrm>
            <a:off x="710880" y="1624204"/>
            <a:ext cx="10698800" cy="3861223"/>
          </a:xfrm>
        </p:spPr>
        <p:txBody>
          <a:bodyPr/>
          <a:lstStyle/>
          <a:p>
            <a:r>
              <a:rPr lang="zh-CN" altLang="en-US"/>
              <a:t>在分布式系统下，一个业务跨越多个服务或数据源，每个服务都是一个分支事务，要保证所有分支事务最终状态一致，这样的事务就是</a:t>
            </a:r>
            <a:r>
              <a:rPr lang="zh-CN" altLang="en-US">
                <a:solidFill>
                  <a:srgbClr val="AD2A26"/>
                </a:solidFill>
              </a:rPr>
              <a:t>分布式事务</a:t>
            </a:r>
            <a:r>
              <a:rPr lang="zh-CN" altLang="en-US"/>
              <a:t>。</a:t>
            </a:r>
            <a:endParaRPr lang="en-US" altLang="zh-CN"/>
          </a:p>
        </p:txBody>
      </p:sp>
      <p:sp>
        <p:nvSpPr>
          <p:cNvPr id="82" name="文本框 81">
            <a:extLst>
              <a:ext uri="{FF2B5EF4-FFF2-40B4-BE49-F238E27FC236}">
                <a16:creationId xmlns:a16="http://schemas.microsoft.com/office/drawing/2014/main" id="{969EE43C-22C2-4D18-9CCD-2F19986CF2D7}"/>
              </a:ext>
            </a:extLst>
          </p:cNvPr>
          <p:cNvSpPr txBox="1"/>
          <p:nvPr/>
        </p:nvSpPr>
        <p:spPr>
          <a:xfrm>
            <a:off x="3611992" y="4349102"/>
            <a:ext cx="973343" cy="276999"/>
          </a:xfrm>
          <a:prstGeom prst="rect">
            <a:avLst/>
          </a:prstGeom>
          <a:noFill/>
        </p:spPr>
        <p:txBody>
          <a:bodyPr wrap="none" rtlCol="0">
            <a:spAutoFit/>
          </a:bodyPr>
          <a:lstStyle/>
          <a:p>
            <a:pPr fontAlgn="auto">
              <a:spcBef>
                <a:spcPts val="0"/>
              </a:spcBef>
              <a:spcAft>
                <a:spcPts val="0"/>
              </a:spcAft>
            </a:pPr>
            <a:r>
              <a:rPr lang="zh-CN" altLang="en-US" sz="1200">
                <a:solidFill>
                  <a:srgbClr val="00B050"/>
                </a:solidFill>
                <a:latin typeface="+mn-lt"/>
                <a:ea typeface="+mn-ea"/>
              </a:rPr>
              <a:t>√ 下单成功</a:t>
            </a:r>
            <a:endParaRPr lang="zh-CN" altLang="en-US" sz="1200" dirty="0">
              <a:solidFill>
                <a:srgbClr val="00B050"/>
              </a:solidFill>
              <a:latin typeface="+mn-lt"/>
              <a:ea typeface="+mn-ea"/>
            </a:endParaRPr>
          </a:p>
        </p:txBody>
      </p:sp>
      <p:sp>
        <p:nvSpPr>
          <p:cNvPr id="83" name="文本框 82">
            <a:extLst>
              <a:ext uri="{FF2B5EF4-FFF2-40B4-BE49-F238E27FC236}">
                <a16:creationId xmlns:a16="http://schemas.microsoft.com/office/drawing/2014/main" id="{54330677-9D12-4364-9D63-9B1272329B84}"/>
              </a:ext>
            </a:extLst>
          </p:cNvPr>
          <p:cNvSpPr txBox="1"/>
          <p:nvPr/>
        </p:nvSpPr>
        <p:spPr>
          <a:xfrm>
            <a:off x="6094105" y="4739629"/>
            <a:ext cx="973343" cy="276999"/>
          </a:xfrm>
          <a:prstGeom prst="rect">
            <a:avLst/>
          </a:prstGeom>
          <a:noFill/>
        </p:spPr>
        <p:txBody>
          <a:bodyPr wrap="none" rtlCol="0">
            <a:spAutoFit/>
          </a:bodyPr>
          <a:lstStyle/>
          <a:p>
            <a:pPr fontAlgn="auto">
              <a:spcBef>
                <a:spcPts val="0"/>
              </a:spcBef>
              <a:spcAft>
                <a:spcPts val="0"/>
              </a:spcAft>
            </a:pPr>
            <a:r>
              <a:rPr lang="zh-CN" altLang="en-US" sz="1200">
                <a:solidFill>
                  <a:srgbClr val="00B050"/>
                </a:solidFill>
              </a:rPr>
              <a:t>√ 扣款</a:t>
            </a:r>
            <a:r>
              <a:rPr lang="zh-CN" altLang="en-US" sz="1200">
                <a:solidFill>
                  <a:srgbClr val="00B050"/>
                </a:solidFill>
                <a:latin typeface="+mn-lt"/>
                <a:ea typeface="+mn-ea"/>
              </a:rPr>
              <a:t>成功</a:t>
            </a:r>
            <a:endParaRPr lang="zh-CN" altLang="en-US" sz="1200" dirty="0">
              <a:solidFill>
                <a:srgbClr val="00B050"/>
              </a:solidFill>
              <a:latin typeface="+mn-lt"/>
              <a:ea typeface="+mn-ea"/>
            </a:endParaRPr>
          </a:p>
        </p:txBody>
      </p:sp>
      <p:sp>
        <p:nvSpPr>
          <p:cNvPr id="84" name="文本框 83">
            <a:extLst>
              <a:ext uri="{FF2B5EF4-FFF2-40B4-BE49-F238E27FC236}">
                <a16:creationId xmlns:a16="http://schemas.microsoft.com/office/drawing/2014/main" id="{4415C69E-AA09-42E6-AF6E-698D53A8BA00}"/>
              </a:ext>
            </a:extLst>
          </p:cNvPr>
          <p:cNvSpPr txBox="1"/>
          <p:nvPr/>
        </p:nvSpPr>
        <p:spPr>
          <a:xfrm>
            <a:off x="8415340" y="4739629"/>
            <a:ext cx="965329" cy="276999"/>
          </a:xfrm>
          <a:prstGeom prst="rect">
            <a:avLst/>
          </a:prstGeom>
          <a:noFill/>
        </p:spPr>
        <p:txBody>
          <a:bodyPr wrap="none" rtlCol="0">
            <a:spAutoFit/>
          </a:bodyPr>
          <a:lstStyle/>
          <a:p>
            <a:pPr fontAlgn="auto">
              <a:spcBef>
                <a:spcPts val="0"/>
              </a:spcBef>
              <a:spcAft>
                <a:spcPts val="0"/>
              </a:spcAft>
            </a:pPr>
            <a:r>
              <a:rPr lang="en-US" altLang="zh-CN" sz="1200">
                <a:solidFill>
                  <a:srgbClr val="AD2A26"/>
                </a:solidFill>
              </a:rPr>
              <a:t>× </a:t>
            </a:r>
            <a:r>
              <a:rPr lang="zh-CN" altLang="en-US" sz="1200">
                <a:solidFill>
                  <a:srgbClr val="AD2A26"/>
                </a:solidFill>
              </a:rPr>
              <a:t>库存不足</a:t>
            </a:r>
            <a:endParaRPr lang="zh-CN" altLang="en-US" sz="1200" dirty="0">
              <a:solidFill>
                <a:srgbClr val="AD2A26"/>
              </a:solidFill>
              <a:latin typeface="+mn-lt"/>
              <a:ea typeface="+mn-ea"/>
            </a:endParaRPr>
          </a:p>
        </p:txBody>
      </p:sp>
    </p:spTree>
    <p:custDataLst>
      <p:tags r:id="rId1"/>
    </p:custDataLst>
    <p:extLst>
      <p:ext uri="{BB962C8B-B14F-4D97-AF65-F5344CB8AC3E}">
        <p14:creationId xmlns:p14="http://schemas.microsoft.com/office/powerpoint/2010/main" val="22012491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1000"/>
                                        <p:tgtEl>
                                          <p:spTgt spid="82"/>
                                        </p:tgtEl>
                                      </p:cBhvr>
                                    </p:animEffect>
                                    <p:anim calcmode="lin" valueType="num">
                                      <p:cBhvr>
                                        <p:cTn id="8" dur="1000" fill="hold"/>
                                        <p:tgtEl>
                                          <p:spTgt spid="82"/>
                                        </p:tgtEl>
                                        <p:attrNameLst>
                                          <p:attrName>ppt_x</p:attrName>
                                        </p:attrNameLst>
                                      </p:cBhvr>
                                      <p:tavLst>
                                        <p:tav tm="0">
                                          <p:val>
                                            <p:strVal val="#ppt_x"/>
                                          </p:val>
                                        </p:tav>
                                        <p:tav tm="100000">
                                          <p:val>
                                            <p:strVal val="#ppt_x"/>
                                          </p:val>
                                        </p:tav>
                                      </p:tavLst>
                                    </p:anim>
                                    <p:anim calcmode="lin" valueType="num">
                                      <p:cBhvr>
                                        <p:cTn id="9" dur="1000" fill="hold"/>
                                        <p:tgtEl>
                                          <p:spTgt spid="8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83"/>
                                        </p:tgtEl>
                                        <p:attrNameLst>
                                          <p:attrName>style.visibility</p:attrName>
                                        </p:attrNameLst>
                                      </p:cBhvr>
                                      <p:to>
                                        <p:strVal val="visible"/>
                                      </p:to>
                                    </p:set>
                                    <p:animEffect transition="in" filter="fade">
                                      <p:cBhvr>
                                        <p:cTn id="12" dur="1000"/>
                                        <p:tgtEl>
                                          <p:spTgt spid="83"/>
                                        </p:tgtEl>
                                      </p:cBhvr>
                                    </p:animEffect>
                                    <p:anim calcmode="lin" valueType="num">
                                      <p:cBhvr>
                                        <p:cTn id="13" dur="1000" fill="hold"/>
                                        <p:tgtEl>
                                          <p:spTgt spid="83"/>
                                        </p:tgtEl>
                                        <p:attrNameLst>
                                          <p:attrName>ppt_x</p:attrName>
                                        </p:attrNameLst>
                                      </p:cBhvr>
                                      <p:tavLst>
                                        <p:tav tm="0">
                                          <p:val>
                                            <p:strVal val="#ppt_x"/>
                                          </p:val>
                                        </p:tav>
                                        <p:tav tm="100000">
                                          <p:val>
                                            <p:strVal val="#ppt_x"/>
                                          </p:val>
                                        </p:tav>
                                      </p:tavLst>
                                    </p:anim>
                                    <p:anim calcmode="lin" valueType="num">
                                      <p:cBhvr>
                                        <p:cTn id="14"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4"/>
                                        </p:tgtEl>
                                        <p:attrNameLst>
                                          <p:attrName>style.visibility</p:attrName>
                                        </p:attrNameLst>
                                      </p:cBhvr>
                                      <p:to>
                                        <p:strVal val="visible"/>
                                      </p:to>
                                    </p:set>
                                    <p:animEffect transition="in" filter="fade">
                                      <p:cBhvr>
                                        <p:cTn id="19" dur="1000"/>
                                        <p:tgtEl>
                                          <p:spTgt spid="84"/>
                                        </p:tgtEl>
                                      </p:cBhvr>
                                    </p:animEffect>
                                    <p:anim calcmode="lin" valueType="num">
                                      <p:cBhvr>
                                        <p:cTn id="20" dur="1000" fill="hold"/>
                                        <p:tgtEl>
                                          <p:spTgt spid="84"/>
                                        </p:tgtEl>
                                        <p:attrNameLst>
                                          <p:attrName>ppt_x</p:attrName>
                                        </p:attrNameLst>
                                      </p:cBhvr>
                                      <p:tavLst>
                                        <p:tav tm="0">
                                          <p:val>
                                            <p:strVal val="#ppt_x"/>
                                          </p:val>
                                        </p:tav>
                                        <p:tav tm="100000">
                                          <p:val>
                                            <p:strVal val="#ppt_x"/>
                                          </p:val>
                                        </p:tav>
                                      </p:tavLst>
                                    </p:anim>
                                    <p:anim calcmode="lin" valueType="num">
                                      <p:cBhvr>
                                        <p:cTn id="21"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81">
                                            <p:txEl>
                                              <p:pRg st="0" end="0"/>
                                            </p:txEl>
                                          </p:spTgt>
                                        </p:tgtEl>
                                        <p:attrNameLst>
                                          <p:attrName>style.visibility</p:attrName>
                                        </p:attrNameLst>
                                      </p:cBhvr>
                                      <p:to>
                                        <p:strVal val="visible"/>
                                      </p:to>
                                    </p:set>
                                    <p:animEffect transition="in" filter="randombar(horizontal)">
                                      <p:cBhvr>
                                        <p:cTn id="26" dur="500"/>
                                        <p:tgtEl>
                                          <p:spTgt spid="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3" grpId="0"/>
      <p:bldP spid="8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C37FA0C-2D91-44E9-A3D9-1A687EB0EBFF}"/>
              </a:ext>
            </a:extLst>
          </p:cNvPr>
          <p:cNvSpPr>
            <a:spLocks noGrp="1"/>
          </p:cNvSpPr>
          <p:nvPr>
            <p:ph type="body" sz="quarter" idx="10"/>
          </p:nvPr>
        </p:nvSpPr>
        <p:spPr/>
        <p:txBody>
          <a:bodyPr/>
          <a:lstStyle/>
          <a:p>
            <a:r>
              <a:rPr lang="zh-CN" altLang="en-US"/>
              <a:t>改造</a:t>
            </a:r>
            <a:r>
              <a:rPr lang="en-US" altLang="zh-CN"/>
              <a:t>account-service</a:t>
            </a:r>
            <a:r>
              <a:rPr lang="zh-CN" altLang="en-US"/>
              <a:t>服务，利用</a:t>
            </a:r>
            <a:r>
              <a:rPr lang="en-US" altLang="zh-CN"/>
              <a:t>TCC</a:t>
            </a:r>
            <a:r>
              <a:rPr lang="zh-CN" altLang="en-US"/>
              <a:t>实现分布式事务</a:t>
            </a:r>
          </a:p>
        </p:txBody>
      </p:sp>
      <p:sp>
        <p:nvSpPr>
          <p:cNvPr id="3" name="文本占位符 2">
            <a:extLst>
              <a:ext uri="{FF2B5EF4-FFF2-40B4-BE49-F238E27FC236}">
                <a16:creationId xmlns:a16="http://schemas.microsoft.com/office/drawing/2014/main" id="{E42CDC98-8A8B-4FEB-8720-57282B88683D}"/>
              </a:ext>
            </a:extLst>
          </p:cNvPr>
          <p:cNvSpPr>
            <a:spLocks noGrp="1"/>
          </p:cNvSpPr>
          <p:nvPr>
            <p:ph type="body" sz="quarter" idx="11"/>
          </p:nvPr>
        </p:nvSpPr>
        <p:spPr/>
        <p:txBody>
          <a:bodyPr/>
          <a:lstStyle/>
          <a:p>
            <a:r>
              <a:rPr lang="zh-CN" altLang="en-US"/>
              <a:t>需求如下：</a:t>
            </a:r>
            <a:endParaRPr lang="en-US" altLang="zh-CN"/>
          </a:p>
          <a:p>
            <a:pPr marL="285750" indent="-285750">
              <a:buFont typeface="Arial" panose="020B0604020202020204" pitchFamily="34" charset="0"/>
              <a:buChar char="•"/>
            </a:pPr>
            <a:r>
              <a:rPr lang="zh-CN" altLang="en-US"/>
              <a:t>修改</a:t>
            </a:r>
            <a:r>
              <a:rPr lang="en-US" altLang="zh-CN"/>
              <a:t>account-service</a:t>
            </a:r>
            <a:r>
              <a:rPr lang="zh-CN" altLang="en-US"/>
              <a:t>，编写</a:t>
            </a:r>
            <a:r>
              <a:rPr lang="en-US" altLang="zh-CN"/>
              <a:t>try</a:t>
            </a:r>
            <a:r>
              <a:rPr lang="zh-CN" altLang="en-US"/>
              <a:t>、</a:t>
            </a:r>
            <a:r>
              <a:rPr lang="en-US" altLang="zh-CN"/>
              <a:t>confirm</a:t>
            </a:r>
            <a:r>
              <a:rPr lang="zh-CN" altLang="en-US"/>
              <a:t>、</a:t>
            </a:r>
            <a:r>
              <a:rPr lang="en-US" altLang="zh-CN"/>
              <a:t>cancel</a:t>
            </a:r>
            <a:r>
              <a:rPr lang="zh-CN" altLang="en-US"/>
              <a:t>逻辑</a:t>
            </a:r>
            <a:endParaRPr lang="en-US" altLang="zh-CN"/>
          </a:p>
          <a:p>
            <a:pPr marL="285750" indent="-285750">
              <a:buFont typeface="Arial" panose="020B0604020202020204" pitchFamily="34" charset="0"/>
              <a:buChar char="•"/>
            </a:pPr>
            <a:r>
              <a:rPr lang="en-US" altLang="zh-CN"/>
              <a:t>try</a:t>
            </a:r>
            <a:r>
              <a:rPr lang="zh-CN" altLang="en-US"/>
              <a:t>业务：添加冻结金额，扣减可用金额</a:t>
            </a:r>
            <a:endParaRPr lang="en-US" altLang="zh-CN"/>
          </a:p>
          <a:p>
            <a:pPr marL="285750" indent="-285750">
              <a:buFont typeface="Arial" panose="020B0604020202020204" pitchFamily="34" charset="0"/>
              <a:buChar char="•"/>
            </a:pPr>
            <a:r>
              <a:rPr lang="en-US" altLang="zh-CN"/>
              <a:t>confirm</a:t>
            </a:r>
            <a:r>
              <a:rPr lang="zh-CN" altLang="en-US"/>
              <a:t>业务：删除冻结金额</a:t>
            </a:r>
            <a:endParaRPr lang="en-US" altLang="zh-CN"/>
          </a:p>
          <a:p>
            <a:pPr marL="285750" indent="-285750">
              <a:buFont typeface="Arial" panose="020B0604020202020204" pitchFamily="34" charset="0"/>
              <a:buChar char="•"/>
            </a:pPr>
            <a:r>
              <a:rPr lang="en-US" altLang="zh-CN"/>
              <a:t>cancel</a:t>
            </a:r>
            <a:r>
              <a:rPr lang="zh-CN" altLang="en-US"/>
              <a:t>业务：删除冻结金额，恢复可用金额</a:t>
            </a:r>
            <a:endParaRPr lang="en-US" altLang="zh-CN"/>
          </a:p>
          <a:p>
            <a:pPr marL="285750" indent="-285750">
              <a:buFont typeface="Arial" panose="020B0604020202020204" pitchFamily="34" charset="0"/>
              <a:buChar char="•"/>
            </a:pPr>
            <a:r>
              <a:rPr lang="zh-CN" altLang="en-US"/>
              <a:t>保证</a:t>
            </a:r>
            <a:r>
              <a:rPr lang="en-US" altLang="zh-CN"/>
              <a:t>confirm</a:t>
            </a:r>
            <a:r>
              <a:rPr lang="zh-CN" altLang="en-US"/>
              <a:t>、</a:t>
            </a:r>
            <a:r>
              <a:rPr lang="en-US" altLang="zh-CN"/>
              <a:t>cancel</a:t>
            </a:r>
            <a:r>
              <a:rPr lang="zh-CN" altLang="en-US"/>
              <a:t>接口的</a:t>
            </a:r>
            <a:r>
              <a:rPr lang="zh-CN" altLang="en-US">
                <a:solidFill>
                  <a:srgbClr val="AD2A26"/>
                </a:solidFill>
              </a:rPr>
              <a:t>幂等性</a:t>
            </a:r>
            <a:endParaRPr lang="en-US" altLang="zh-CN">
              <a:solidFill>
                <a:srgbClr val="AD2A26"/>
              </a:solidFill>
            </a:endParaRPr>
          </a:p>
          <a:p>
            <a:pPr marL="285750" indent="-285750">
              <a:buFont typeface="Arial" panose="020B0604020202020204" pitchFamily="34" charset="0"/>
              <a:buChar char="•"/>
            </a:pPr>
            <a:r>
              <a:rPr lang="zh-CN" altLang="en-US"/>
              <a:t>允许</a:t>
            </a:r>
            <a:r>
              <a:rPr lang="zh-CN" altLang="en-US">
                <a:solidFill>
                  <a:srgbClr val="AD2A26"/>
                </a:solidFill>
              </a:rPr>
              <a:t>空回滚</a:t>
            </a:r>
            <a:endParaRPr lang="en-US" altLang="zh-CN">
              <a:solidFill>
                <a:srgbClr val="AD2A26"/>
              </a:solidFill>
            </a:endParaRPr>
          </a:p>
          <a:p>
            <a:pPr marL="285750" indent="-285750">
              <a:buFont typeface="Arial" panose="020B0604020202020204" pitchFamily="34" charset="0"/>
              <a:buChar char="•"/>
            </a:pPr>
            <a:r>
              <a:rPr lang="zh-CN" altLang="en-US"/>
              <a:t>拒绝</a:t>
            </a:r>
            <a:r>
              <a:rPr lang="zh-CN" altLang="en-US">
                <a:solidFill>
                  <a:srgbClr val="AD2A26"/>
                </a:solidFill>
              </a:rPr>
              <a:t>业务悬挂</a:t>
            </a:r>
            <a:endParaRPr lang="en-US" altLang="zh-CN">
              <a:solidFill>
                <a:srgbClr val="AD2A26"/>
              </a:solidFill>
            </a:endParaRPr>
          </a:p>
        </p:txBody>
      </p:sp>
    </p:spTree>
    <p:extLst>
      <p:ext uri="{BB962C8B-B14F-4D97-AF65-F5344CB8AC3E}">
        <p14:creationId xmlns:p14="http://schemas.microsoft.com/office/powerpoint/2010/main" val="39460497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7" dur="500"/>
                                        <p:tgtEl>
                                          <p:spTgt spid="3">
                                            <p:txEl>
                                              <p:pRg st="5" end="5"/>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0" dur="500"/>
                                        <p:tgtEl>
                                          <p:spTgt spid="3">
                                            <p:txEl>
                                              <p:pRg st="6" end="6"/>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AF440-7DD9-4A86-BEEA-CCC9595449C0}"/>
              </a:ext>
            </a:extLst>
          </p:cNvPr>
          <p:cNvSpPr>
            <a:spLocks noGrp="1"/>
          </p:cNvSpPr>
          <p:nvPr>
            <p:ph type="title"/>
          </p:nvPr>
        </p:nvSpPr>
        <p:spPr/>
        <p:txBody>
          <a:bodyPr/>
          <a:lstStyle/>
          <a:p>
            <a:r>
              <a:rPr lang="en-US" altLang="zh-CN"/>
              <a:t>TCC</a:t>
            </a:r>
            <a:r>
              <a:rPr lang="zh-CN" altLang="en-US"/>
              <a:t>的空回滚和业务悬挂</a:t>
            </a:r>
          </a:p>
        </p:txBody>
      </p:sp>
      <p:sp>
        <p:nvSpPr>
          <p:cNvPr id="3" name="文本占位符 2">
            <a:extLst>
              <a:ext uri="{FF2B5EF4-FFF2-40B4-BE49-F238E27FC236}">
                <a16:creationId xmlns:a16="http://schemas.microsoft.com/office/drawing/2014/main" id="{66DE45EA-2368-47EF-B14D-F042727C1BF2}"/>
              </a:ext>
            </a:extLst>
          </p:cNvPr>
          <p:cNvSpPr>
            <a:spLocks noGrp="1"/>
          </p:cNvSpPr>
          <p:nvPr>
            <p:ph type="body" sz="quarter" idx="11"/>
          </p:nvPr>
        </p:nvSpPr>
        <p:spPr>
          <a:xfrm>
            <a:off x="710880" y="1624204"/>
            <a:ext cx="10698800" cy="767817"/>
          </a:xfrm>
        </p:spPr>
        <p:txBody>
          <a:bodyPr/>
          <a:lstStyle/>
          <a:p>
            <a:r>
              <a:rPr lang="zh-CN" altLang="en-US"/>
              <a:t>当某分支事务的</a:t>
            </a:r>
            <a:r>
              <a:rPr lang="en-US" altLang="zh-CN"/>
              <a:t>try</a:t>
            </a:r>
            <a:r>
              <a:rPr lang="zh-CN" altLang="en-US"/>
              <a:t>阶段阻塞时，可能导致全局事务超时而触发二阶段的</a:t>
            </a:r>
            <a:r>
              <a:rPr lang="en-US" altLang="zh-CN"/>
              <a:t>cancel</a:t>
            </a:r>
            <a:r>
              <a:rPr lang="zh-CN" altLang="en-US"/>
              <a:t>操作。在未执行</a:t>
            </a:r>
            <a:r>
              <a:rPr lang="en-US" altLang="zh-CN"/>
              <a:t>try</a:t>
            </a:r>
            <a:r>
              <a:rPr lang="zh-CN" altLang="en-US"/>
              <a:t>操作时先执行了</a:t>
            </a:r>
            <a:r>
              <a:rPr lang="en-US" altLang="zh-CN"/>
              <a:t>cancel</a:t>
            </a:r>
            <a:r>
              <a:rPr lang="zh-CN" altLang="en-US"/>
              <a:t>操作，这时</a:t>
            </a:r>
            <a:r>
              <a:rPr lang="en-US" altLang="zh-CN"/>
              <a:t>cancel</a:t>
            </a:r>
            <a:r>
              <a:rPr lang="zh-CN" altLang="en-US"/>
              <a:t>不能做回滚，就是</a:t>
            </a:r>
            <a:r>
              <a:rPr lang="zh-CN" altLang="en-US">
                <a:solidFill>
                  <a:srgbClr val="AD2A26"/>
                </a:solidFill>
              </a:rPr>
              <a:t>空回滚</a:t>
            </a:r>
            <a:r>
              <a:rPr lang="zh-CN" altLang="en-US"/>
              <a:t>。</a:t>
            </a:r>
            <a:endParaRPr lang="en-US" altLang="zh-CN"/>
          </a:p>
        </p:txBody>
      </p:sp>
      <p:grpSp>
        <p:nvGrpSpPr>
          <p:cNvPr id="4" name="组合 3">
            <a:extLst>
              <a:ext uri="{FF2B5EF4-FFF2-40B4-BE49-F238E27FC236}">
                <a16:creationId xmlns:a16="http://schemas.microsoft.com/office/drawing/2014/main" id="{4633F311-B800-4943-80C1-BEDB47B5D011}"/>
              </a:ext>
            </a:extLst>
          </p:cNvPr>
          <p:cNvGrpSpPr/>
          <p:nvPr/>
        </p:nvGrpSpPr>
        <p:grpSpPr>
          <a:xfrm>
            <a:off x="4037097" y="2719464"/>
            <a:ext cx="4067187" cy="3227744"/>
            <a:chOff x="1769733" y="2807206"/>
            <a:chExt cx="4067187" cy="3227744"/>
          </a:xfrm>
        </p:grpSpPr>
        <p:sp>
          <p:nvSpPr>
            <p:cNvPr id="5" name="矩形 4">
              <a:extLst>
                <a:ext uri="{FF2B5EF4-FFF2-40B4-BE49-F238E27FC236}">
                  <a16:creationId xmlns:a16="http://schemas.microsoft.com/office/drawing/2014/main" id="{50D495B1-9757-46A3-BC96-AD18C956F9AE}"/>
                </a:ext>
              </a:extLst>
            </p:cNvPr>
            <p:cNvSpPr/>
            <p:nvPr/>
          </p:nvSpPr>
          <p:spPr>
            <a:xfrm>
              <a:off x="1957892" y="2807206"/>
              <a:ext cx="3879028" cy="3218687"/>
            </a:xfrm>
            <a:prstGeom prst="rect">
              <a:avLst/>
            </a:prstGeom>
            <a:no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2FDF6DBC-7CFC-49F4-BAC3-772E8DED6572}"/>
                </a:ext>
              </a:extLst>
            </p:cNvPr>
            <p:cNvSpPr/>
            <p:nvPr/>
          </p:nvSpPr>
          <p:spPr>
            <a:xfrm>
              <a:off x="1769733" y="2816263"/>
              <a:ext cx="670560" cy="3218687"/>
            </a:xfrm>
            <a:prstGeom prst="rect">
              <a:avLst/>
            </a:prstGeom>
            <a:solidFill>
              <a:srgbClr val="AD2A26"/>
            </a:solidFill>
            <a:ln w="28575">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TM</a:t>
              </a:r>
              <a:endParaRPr lang="zh-CN" altLang="en-US"/>
            </a:p>
          </p:txBody>
        </p:sp>
      </p:grpSp>
      <p:grpSp>
        <p:nvGrpSpPr>
          <p:cNvPr id="7" name="组合 6">
            <a:extLst>
              <a:ext uri="{FF2B5EF4-FFF2-40B4-BE49-F238E27FC236}">
                <a16:creationId xmlns:a16="http://schemas.microsoft.com/office/drawing/2014/main" id="{39F65B65-A1B2-477C-8BB4-CF2F8900480C}"/>
              </a:ext>
            </a:extLst>
          </p:cNvPr>
          <p:cNvGrpSpPr/>
          <p:nvPr/>
        </p:nvGrpSpPr>
        <p:grpSpPr>
          <a:xfrm>
            <a:off x="5795434" y="2886113"/>
            <a:ext cx="1973682" cy="1347898"/>
            <a:chOff x="3528070" y="2967099"/>
            <a:chExt cx="1973682" cy="1347898"/>
          </a:xfrm>
        </p:grpSpPr>
        <p:sp>
          <p:nvSpPr>
            <p:cNvPr id="8" name="矩形 7">
              <a:extLst>
                <a:ext uri="{FF2B5EF4-FFF2-40B4-BE49-F238E27FC236}">
                  <a16:creationId xmlns:a16="http://schemas.microsoft.com/office/drawing/2014/main" id="{9292FFB4-8E72-4AF0-B442-DE42FB27900B}"/>
                </a:ext>
              </a:extLst>
            </p:cNvPr>
            <p:cNvSpPr/>
            <p:nvPr/>
          </p:nvSpPr>
          <p:spPr>
            <a:xfrm>
              <a:off x="3528070" y="2967099"/>
              <a:ext cx="1743625" cy="1347898"/>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4C5252"/>
                </a:solidFill>
              </a:endParaRPr>
            </a:p>
          </p:txBody>
        </p:sp>
        <p:sp>
          <p:nvSpPr>
            <p:cNvPr id="9" name="矩形 8">
              <a:extLst>
                <a:ext uri="{FF2B5EF4-FFF2-40B4-BE49-F238E27FC236}">
                  <a16:creationId xmlns:a16="http://schemas.microsoft.com/office/drawing/2014/main" id="{8F8B1F06-9381-4936-A28D-F291F80AAF4E}"/>
                </a:ext>
              </a:extLst>
            </p:cNvPr>
            <p:cNvSpPr/>
            <p:nvPr/>
          </p:nvSpPr>
          <p:spPr>
            <a:xfrm>
              <a:off x="5041638" y="2967099"/>
              <a:ext cx="460114" cy="1347898"/>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grpSp>
      <p:grpSp>
        <p:nvGrpSpPr>
          <p:cNvPr id="10" name="组合 9">
            <a:extLst>
              <a:ext uri="{FF2B5EF4-FFF2-40B4-BE49-F238E27FC236}">
                <a16:creationId xmlns:a16="http://schemas.microsoft.com/office/drawing/2014/main" id="{23A3B928-3320-4DC3-A750-4DF2D807D649}"/>
              </a:ext>
            </a:extLst>
          </p:cNvPr>
          <p:cNvGrpSpPr/>
          <p:nvPr/>
        </p:nvGrpSpPr>
        <p:grpSpPr>
          <a:xfrm>
            <a:off x="5795434" y="4423607"/>
            <a:ext cx="1973682" cy="1347554"/>
            <a:chOff x="3528070" y="4504593"/>
            <a:chExt cx="1973682" cy="1347554"/>
          </a:xfrm>
        </p:grpSpPr>
        <p:sp>
          <p:nvSpPr>
            <p:cNvPr id="11" name="矩形 10">
              <a:extLst>
                <a:ext uri="{FF2B5EF4-FFF2-40B4-BE49-F238E27FC236}">
                  <a16:creationId xmlns:a16="http://schemas.microsoft.com/office/drawing/2014/main" id="{C48DE8CC-6524-48D4-B146-79056BE9E1F3}"/>
                </a:ext>
              </a:extLst>
            </p:cNvPr>
            <p:cNvSpPr/>
            <p:nvPr/>
          </p:nvSpPr>
          <p:spPr>
            <a:xfrm>
              <a:off x="3528070" y="4504593"/>
              <a:ext cx="1743625" cy="1347554"/>
            </a:xfrm>
            <a:prstGeom prst="rect">
              <a:avLst/>
            </a:prstGeom>
            <a:noFill/>
            <a:ln w="12700">
              <a:solidFill>
                <a:srgbClr val="4C525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rgbClr val="4C5252"/>
                </a:solidFill>
              </a:endParaRPr>
            </a:p>
          </p:txBody>
        </p:sp>
        <p:sp>
          <p:nvSpPr>
            <p:cNvPr id="12" name="矩形 11">
              <a:extLst>
                <a:ext uri="{FF2B5EF4-FFF2-40B4-BE49-F238E27FC236}">
                  <a16:creationId xmlns:a16="http://schemas.microsoft.com/office/drawing/2014/main" id="{D29D748E-71BD-4825-9C5A-740445D07077}"/>
                </a:ext>
              </a:extLst>
            </p:cNvPr>
            <p:cNvSpPr/>
            <p:nvPr/>
          </p:nvSpPr>
          <p:spPr>
            <a:xfrm>
              <a:off x="5041638" y="4504593"/>
              <a:ext cx="460114" cy="1347554"/>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RM</a:t>
              </a:r>
              <a:endParaRPr lang="zh-CN" altLang="en-US"/>
            </a:p>
          </p:txBody>
        </p:sp>
      </p:grpSp>
      <p:sp>
        <p:nvSpPr>
          <p:cNvPr id="13" name="矩形 12">
            <a:extLst>
              <a:ext uri="{FF2B5EF4-FFF2-40B4-BE49-F238E27FC236}">
                <a16:creationId xmlns:a16="http://schemas.microsoft.com/office/drawing/2014/main" id="{BC24835C-8A75-44A8-B8FE-FF07432EA6CF}"/>
              </a:ext>
            </a:extLst>
          </p:cNvPr>
          <p:cNvSpPr/>
          <p:nvPr/>
        </p:nvSpPr>
        <p:spPr>
          <a:xfrm>
            <a:off x="10208966" y="2726220"/>
            <a:ext cx="670560" cy="3218686"/>
          </a:xfrm>
          <a:prstGeom prst="rect">
            <a:avLst/>
          </a:prstGeom>
          <a:solidFill>
            <a:srgbClr val="AD2A26"/>
          </a:solidFill>
          <a:ln w="12700">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TC</a:t>
            </a:r>
            <a:endParaRPr lang="zh-CN" altLang="en-US"/>
          </a:p>
        </p:txBody>
      </p:sp>
      <p:cxnSp>
        <p:nvCxnSpPr>
          <p:cNvPr id="14" name="连接符: 肘形 13">
            <a:extLst>
              <a:ext uri="{FF2B5EF4-FFF2-40B4-BE49-F238E27FC236}">
                <a16:creationId xmlns:a16="http://schemas.microsoft.com/office/drawing/2014/main" id="{88B61197-B88C-4BCD-BEF5-CAA8C31E2E77}"/>
              </a:ext>
            </a:extLst>
          </p:cNvPr>
          <p:cNvCxnSpPr>
            <a:cxnSpLocks/>
            <a:stCxn id="6" idx="0"/>
            <a:endCxn id="13" idx="0"/>
          </p:cNvCxnSpPr>
          <p:nvPr/>
        </p:nvCxnSpPr>
        <p:spPr>
          <a:xfrm rot="5400000" flipH="1" flipV="1">
            <a:off x="7457161" y="-358563"/>
            <a:ext cx="2301" cy="6171869"/>
          </a:xfrm>
          <a:prstGeom prst="bentConnector3">
            <a:avLst>
              <a:gd name="adj1" fmla="val 10034811"/>
            </a:avLst>
          </a:prstGeom>
          <a:ln>
            <a:tailEnd type="triangle"/>
          </a:ln>
        </p:spPr>
        <p:style>
          <a:lnRef idx="1">
            <a:schemeClr val="dk1"/>
          </a:lnRef>
          <a:fillRef idx="0">
            <a:schemeClr val="dk1"/>
          </a:fillRef>
          <a:effectRef idx="0">
            <a:schemeClr val="dk1"/>
          </a:effectRef>
          <a:fontRef idx="minor">
            <a:schemeClr val="tx1"/>
          </a:fontRef>
        </p:style>
      </p:cxnSp>
      <p:cxnSp>
        <p:nvCxnSpPr>
          <p:cNvPr id="15" name="连接符: 肘形 14">
            <a:extLst>
              <a:ext uri="{FF2B5EF4-FFF2-40B4-BE49-F238E27FC236}">
                <a16:creationId xmlns:a16="http://schemas.microsoft.com/office/drawing/2014/main" id="{8E7EA954-5E26-466E-BDC3-1D6052B2543A}"/>
              </a:ext>
            </a:extLst>
          </p:cNvPr>
          <p:cNvCxnSpPr>
            <a:cxnSpLocks/>
            <a:stCxn id="6" idx="2"/>
            <a:endCxn id="13" idx="2"/>
          </p:cNvCxnSpPr>
          <p:nvPr/>
        </p:nvCxnSpPr>
        <p:spPr>
          <a:xfrm rot="5400000" flipH="1" flipV="1">
            <a:off x="7457160" y="2860122"/>
            <a:ext cx="2302" cy="6171869"/>
          </a:xfrm>
          <a:prstGeom prst="bentConnector3">
            <a:avLst>
              <a:gd name="adj1" fmla="val -9930495"/>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0CC249B4-3113-4E59-9C1C-3E822AFE109E}"/>
              </a:ext>
            </a:extLst>
          </p:cNvPr>
          <p:cNvSpPr txBox="1"/>
          <p:nvPr/>
        </p:nvSpPr>
        <p:spPr>
          <a:xfrm>
            <a:off x="6486127" y="2282343"/>
            <a:ext cx="1361270" cy="261610"/>
          </a:xfrm>
          <a:prstGeom prst="rect">
            <a:avLst/>
          </a:prstGeom>
          <a:noFill/>
        </p:spPr>
        <p:txBody>
          <a:bodyPr wrap="none" rtlCol="0">
            <a:spAutoFit/>
          </a:bodyPr>
          <a:lstStyle/>
          <a:p>
            <a:pPr fontAlgn="auto">
              <a:spcBef>
                <a:spcPts val="0"/>
              </a:spcBef>
              <a:spcAft>
                <a:spcPts val="0"/>
              </a:spcAft>
            </a:pPr>
            <a:r>
              <a:rPr lang="en-US" altLang="zh-CN" sz="1100">
                <a:solidFill>
                  <a:schemeClr val="tx1">
                    <a:lumMod val="65000"/>
                    <a:lumOff val="35000"/>
                  </a:schemeClr>
                </a:solidFill>
                <a:latin typeface="+mn-lt"/>
                <a:ea typeface="+mn-ea"/>
              </a:rPr>
              <a:t>1.1.</a:t>
            </a:r>
            <a:r>
              <a:rPr lang="zh-CN" altLang="en-US" sz="1100">
                <a:solidFill>
                  <a:schemeClr val="tx1">
                    <a:lumMod val="65000"/>
                    <a:lumOff val="35000"/>
                  </a:schemeClr>
                </a:solidFill>
                <a:latin typeface="+mn-lt"/>
                <a:ea typeface="+mn-ea"/>
              </a:rPr>
              <a:t>开启全局事务</a:t>
            </a:r>
            <a:endParaRPr lang="zh-CN" altLang="en-US" sz="1100" dirty="0">
              <a:solidFill>
                <a:schemeClr val="tx1">
                  <a:lumMod val="65000"/>
                  <a:lumOff val="35000"/>
                </a:schemeClr>
              </a:solidFill>
              <a:latin typeface="+mn-lt"/>
              <a:ea typeface="+mn-ea"/>
            </a:endParaRPr>
          </a:p>
        </p:txBody>
      </p:sp>
      <p:sp>
        <p:nvSpPr>
          <p:cNvPr id="17" name="文本框 16">
            <a:extLst>
              <a:ext uri="{FF2B5EF4-FFF2-40B4-BE49-F238E27FC236}">
                <a16:creationId xmlns:a16="http://schemas.microsoft.com/office/drawing/2014/main" id="{3E604370-5EEC-4D5F-8F8D-F7173E28185F}"/>
              </a:ext>
            </a:extLst>
          </p:cNvPr>
          <p:cNvSpPr txBox="1"/>
          <p:nvPr/>
        </p:nvSpPr>
        <p:spPr>
          <a:xfrm>
            <a:off x="6628367" y="6208903"/>
            <a:ext cx="2253482" cy="261610"/>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2.1.</a:t>
            </a:r>
            <a:r>
              <a:rPr lang="zh-CN" altLang="en-US" sz="1100">
                <a:solidFill>
                  <a:srgbClr val="0070C0"/>
                </a:solidFill>
              </a:rPr>
              <a:t>超时错误，回滚全局事务</a:t>
            </a:r>
            <a:endParaRPr lang="zh-CN" altLang="en-US" sz="1100" dirty="0">
              <a:solidFill>
                <a:srgbClr val="0070C0"/>
              </a:solidFill>
            </a:endParaRPr>
          </a:p>
        </p:txBody>
      </p:sp>
      <p:sp>
        <p:nvSpPr>
          <p:cNvPr id="19" name="文本框 18">
            <a:extLst>
              <a:ext uri="{FF2B5EF4-FFF2-40B4-BE49-F238E27FC236}">
                <a16:creationId xmlns:a16="http://schemas.microsoft.com/office/drawing/2014/main" id="{F683D11A-C0C7-46B2-87D6-FAC57AB1799C}"/>
              </a:ext>
            </a:extLst>
          </p:cNvPr>
          <p:cNvSpPr txBox="1"/>
          <p:nvPr/>
        </p:nvSpPr>
        <p:spPr>
          <a:xfrm>
            <a:off x="4783268" y="2940745"/>
            <a:ext cx="1012166"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1.2</a:t>
            </a:r>
            <a:r>
              <a:rPr lang="zh-CN" altLang="en-US" sz="1100">
                <a:solidFill>
                  <a:schemeClr val="tx1">
                    <a:lumMod val="65000"/>
                    <a:lumOff val="35000"/>
                  </a:schemeClr>
                </a:solidFill>
              </a:rPr>
              <a:t>调用分支</a:t>
            </a:r>
            <a:endParaRPr lang="zh-CN" altLang="en-US" sz="1100" dirty="0">
              <a:solidFill>
                <a:schemeClr val="tx1">
                  <a:lumMod val="65000"/>
                  <a:lumOff val="35000"/>
                </a:schemeClr>
              </a:solidFill>
            </a:endParaRPr>
          </a:p>
        </p:txBody>
      </p:sp>
      <p:cxnSp>
        <p:nvCxnSpPr>
          <p:cNvPr id="20" name="直接箭头连接符 19">
            <a:extLst>
              <a:ext uri="{FF2B5EF4-FFF2-40B4-BE49-F238E27FC236}">
                <a16:creationId xmlns:a16="http://schemas.microsoft.com/office/drawing/2014/main" id="{78559F21-9447-4A0C-A896-BD4DE7B9E146}"/>
              </a:ext>
            </a:extLst>
          </p:cNvPr>
          <p:cNvCxnSpPr>
            <a:cxnSpLocks/>
          </p:cNvCxnSpPr>
          <p:nvPr/>
        </p:nvCxnSpPr>
        <p:spPr>
          <a:xfrm flipV="1">
            <a:off x="4716473" y="4476068"/>
            <a:ext cx="810951" cy="12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ED4C3E5-6797-476B-98B0-F509F531017C}"/>
              </a:ext>
            </a:extLst>
          </p:cNvPr>
          <p:cNvSpPr txBox="1"/>
          <p:nvPr/>
        </p:nvSpPr>
        <p:spPr>
          <a:xfrm>
            <a:off x="4628454" y="4440665"/>
            <a:ext cx="1012166"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1.2</a:t>
            </a:r>
            <a:r>
              <a:rPr lang="zh-CN" altLang="en-US" sz="1100">
                <a:solidFill>
                  <a:schemeClr val="tx1">
                    <a:lumMod val="65000"/>
                    <a:lumOff val="35000"/>
                  </a:schemeClr>
                </a:solidFill>
              </a:rPr>
              <a:t>调用分支</a:t>
            </a:r>
            <a:endParaRPr lang="zh-CN" altLang="en-US" sz="1100" dirty="0">
              <a:solidFill>
                <a:schemeClr val="tx1">
                  <a:lumMod val="65000"/>
                  <a:lumOff val="35000"/>
                </a:schemeClr>
              </a:solidFill>
            </a:endParaRPr>
          </a:p>
        </p:txBody>
      </p:sp>
      <p:sp>
        <p:nvSpPr>
          <p:cNvPr id="22" name="矩形 21">
            <a:extLst>
              <a:ext uri="{FF2B5EF4-FFF2-40B4-BE49-F238E27FC236}">
                <a16:creationId xmlns:a16="http://schemas.microsoft.com/office/drawing/2014/main" id="{1CEC221E-5B82-4A1B-A8C3-D8B315D0CD1F}"/>
              </a:ext>
            </a:extLst>
          </p:cNvPr>
          <p:cNvSpPr/>
          <p:nvPr/>
        </p:nvSpPr>
        <p:spPr>
          <a:xfrm>
            <a:off x="5799231" y="3186924"/>
            <a:ext cx="1500956" cy="190762"/>
          </a:xfrm>
          <a:prstGeom prst="rect">
            <a:avLst/>
          </a:prstGeom>
          <a:solidFill>
            <a:srgbClr val="4C5252"/>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a:t>1.4.</a:t>
            </a:r>
            <a:r>
              <a:rPr lang="zh-CN" altLang="en-US" sz="1100"/>
              <a:t>锁定资源（</a:t>
            </a:r>
            <a:r>
              <a:rPr lang="en-US" altLang="zh-CN" sz="1100"/>
              <a:t>Try</a:t>
            </a:r>
            <a:r>
              <a:rPr lang="zh-CN" altLang="en-US" sz="1100"/>
              <a:t>）</a:t>
            </a:r>
            <a:endParaRPr lang="zh-CN" altLang="en-US" sz="1100">
              <a:solidFill>
                <a:schemeClr val="bg1"/>
              </a:solidFill>
              <a:highlight>
                <a:srgbClr val="AD2A26"/>
              </a:highlight>
            </a:endParaRPr>
          </a:p>
        </p:txBody>
      </p:sp>
      <p:cxnSp>
        <p:nvCxnSpPr>
          <p:cNvPr id="23" name="直接箭头连接符 22">
            <a:extLst>
              <a:ext uri="{FF2B5EF4-FFF2-40B4-BE49-F238E27FC236}">
                <a16:creationId xmlns:a16="http://schemas.microsoft.com/office/drawing/2014/main" id="{D89E6CB8-BB5A-423F-987B-6E2778BF16B8}"/>
              </a:ext>
            </a:extLst>
          </p:cNvPr>
          <p:cNvCxnSpPr>
            <a:cxnSpLocks/>
          </p:cNvCxnSpPr>
          <p:nvPr/>
        </p:nvCxnSpPr>
        <p:spPr>
          <a:xfrm>
            <a:off x="7769116" y="3061470"/>
            <a:ext cx="2436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B3FFF38C-90EF-4854-B5AC-2417637B5715}"/>
              </a:ext>
            </a:extLst>
          </p:cNvPr>
          <p:cNvSpPr txBox="1"/>
          <p:nvPr/>
        </p:nvSpPr>
        <p:spPr>
          <a:xfrm>
            <a:off x="8389926" y="2853089"/>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1.3.</a:t>
            </a:r>
            <a:r>
              <a:rPr lang="zh-CN" altLang="en-US" sz="1100">
                <a:solidFill>
                  <a:schemeClr val="tx1">
                    <a:lumMod val="65000"/>
                    <a:lumOff val="35000"/>
                  </a:schemeClr>
                </a:solidFill>
              </a:rPr>
              <a:t>注册分支事务</a:t>
            </a:r>
            <a:endParaRPr lang="zh-CN" altLang="en-US" sz="1100" dirty="0">
              <a:solidFill>
                <a:schemeClr val="tx1">
                  <a:lumMod val="65000"/>
                  <a:lumOff val="35000"/>
                </a:schemeClr>
              </a:solidFill>
            </a:endParaRPr>
          </a:p>
        </p:txBody>
      </p:sp>
      <p:cxnSp>
        <p:nvCxnSpPr>
          <p:cNvPr id="25" name="直接箭头连接符 24">
            <a:extLst>
              <a:ext uri="{FF2B5EF4-FFF2-40B4-BE49-F238E27FC236}">
                <a16:creationId xmlns:a16="http://schemas.microsoft.com/office/drawing/2014/main" id="{D19F5959-A704-4C3A-94E0-51186F73DDBA}"/>
              </a:ext>
            </a:extLst>
          </p:cNvPr>
          <p:cNvCxnSpPr>
            <a:cxnSpLocks/>
          </p:cNvCxnSpPr>
          <p:nvPr/>
        </p:nvCxnSpPr>
        <p:spPr>
          <a:xfrm flipV="1">
            <a:off x="7769116" y="3419700"/>
            <a:ext cx="2436054" cy="1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本框 25">
            <a:extLst>
              <a:ext uri="{FF2B5EF4-FFF2-40B4-BE49-F238E27FC236}">
                <a16:creationId xmlns:a16="http://schemas.microsoft.com/office/drawing/2014/main" id="{57521931-688A-4165-B0DF-2CC7060ECFD4}"/>
              </a:ext>
            </a:extLst>
          </p:cNvPr>
          <p:cNvSpPr txBox="1"/>
          <p:nvPr/>
        </p:nvSpPr>
        <p:spPr>
          <a:xfrm>
            <a:off x="8406320" y="3195798"/>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tx1">
                    <a:lumMod val="65000"/>
                    <a:lumOff val="35000"/>
                  </a:schemeClr>
                </a:solidFill>
              </a:rPr>
              <a:t>1.5.</a:t>
            </a:r>
            <a:r>
              <a:rPr lang="zh-CN" altLang="en-US" sz="1100">
                <a:solidFill>
                  <a:schemeClr val="tx1">
                    <a:lumMod val="65000"/>
                    <a:lumOff val="35000"/>
                  </a:schemeClr>
                </a:solidFill>
              </a:rPr>
              <a:t>报告事务状态</a:t>
            </a:r>
            <a:endParaRPr lang="zh-CN" altLang="en-US" sz="1100" dirty="0">
              <a:solidFill>
                <a:schemeClr val="tx1">
                  <a:lumMod val="65000"/>
                  <a:lumOff val="35000"/>
                </a:schemeClr>
              </a:solidFill>
            </a:endParaRPr>
          </a:p>
        </p:txBody>
      </p:sp>
      <p:sp>
        <p:nvSpPr>
          <p:cNvPr id="31" name="矩形 30">
            <a:extLst>
              <a:ext uri="{FF2B5EF4-FFF2-40B4-BE49-F238E27FC236}">
                <a16:creationId xmlns:a16="http://schemas.microsoft.com/office/drawing/2014/main" id="{C2FEF385-7D9A-487D-87FD-63B1D77733D1}"/>
              </a:ext>
            </a:extLst>
          </p:cNvPr>
          <p:cNvSpPr/>
          <p:nvPr/>
        </p:nvSpPr>
        <p:spPr>
          <a:xfrm>
            <a:off x="5791638" y="4665664"/>
            <a:ext cx="1508548" cy="246111"/>
          </a:xfrm>
          <a:prstGeom prst="rect">
            <a:avLst/>
          </a:prstGeom>
          <a:solidFill>
            <a:srgbClr val="4C5252"/>
          </a:solidFill>
          <a:ln/>
        </p:spPr>
        <p:style>
          <a:lnRef idx="1">
            <a:schemeClr val="dk1"/>
          </a:lnRef>
          <a:fillRef idx="3">
            <a:schemeClr val="dk1"/>
          </a:fillRef>
          <a:effectRef idx="2">
            <a:schemeClr val="dk1"/>
          </a:effectRef>
          <a:fontRef idx="minor">
            <a:schemeClr val="lt1"/>
          </a:fontRef>
        </p:style>
        <p:txBody>
          <a:bodyPr lIns="0" tIns="45720" rIns="0" bIns="45720" rtlCol="0" anchor="ctr"/>
          <a:lstStyle/>
          <a:p>
            <a:pPr algn="ctr"/>
            <a:r>
              <a:rPr lang="en-US" altLang="zh-CN" sz="1100"/>
              <a:t>1.4.</a:t>
            </a:r>
            <a:r>
              <a:rPr lang="zh-CN" altLang="en-US" sz="1100"/>
              <a:t>锁定资源（</a:t>
            </a:r>
            <a:r>
              <a:rPr lang="en-US" altLang="zh-CN" sz="1100"/>
              <a:t>Try</a:t>
            </a:r>
            <a:r>
              <a:rPr lang="zh-CN" altLang="en-US" sz="1100"/>
              <a:t>）</a:t>
            </a:r>
            <a:endParaRPr lang="zh-CN" altLang="en-US" sz="1100">
              <a:solidFill>
                <a:schemeClr val="bg1"/>
              </a:solidFill>
              <a:highlight>
                <a:srgbClr val="AD2A26"/>
              </a:highlight>
            </a:endParaRPr>
          </a:p>
        </p:txBody>
      </p:sp>
      <p:cxnSp>
        <p:nvCxnSpPr>
          <p:cNvPr id="34" name="连接符: 肘形 33">
            <a:extLst>
              <a:ext uri="{FF2B5EF4-FFF2-40B4-BE49-F238E27FC236}">
                <a16:creationId xmlns:a16="http://schemas.microsoft.com/office/drawing/2014/main" id="{FACF912A-AB34-43E2-ACA9-484B365C543A}"/>
              </a:ext>
            </a:extLst>
          </p:cNvPr>
          <p:cNvCxnSpPr>
            <a:cxnSpLocks/>
          </p:cNvCxnSpPr>
          <p:nvPr/>
        </p:nvCxnSpPr>
        <p:spPr>
          <a:xfrm flipV="1">
            <a:off x="10883322" y="4400827"/>
            <a:ext cx="12700" cy="1537322"/>
          </a:xfrm>
          <a:prstGeom prst="bentConnector3">
            <a:avLst>
              <a:gd name="adj1" fmla="val 2562362"/>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7ACFB07F-87DA-44CF-824A-51938FC17112}"/>
              </a:ext>
            </a:extLst>
          </p:cNvPr>
          <p:cNvSpPr txBox="1"/>
          <p:nvPr/>
        </p:nvSpPr>
        <p:spPr>
          <a:xfrm>
            <a:off x="11202094" y="4832723"/>
            <a:ext cx="558053" cy="938719"/>
          </a:xfrm>
          <a:prstGeom prst="rect">
            <a:avLst/>
          </a:prstGeom>
          <a:noFill/>
        </p:spPr>
        <p:txBody>
          <a:bodyPr wrap="square" rtlCol="0">
            <a:spAutoFit/>
          </a:bodyPr>
          <a:lstStyle/>
          <a:p>
            <a:pPr fontAlgn="auto">
              <a:spcBef>
                <a:spcPts val="0"/>
              </a:spcBef>
              <a:spcAft>
                <a:spcPts val="0"/>
              </a:spcAft>
            </a:pPr>
            <a:r>
              <a:rPr lang="en-US" altLang="zh-CN" sz="1100">
                <a:solidFill>
                  <a:srgbClr val="0070C0"/>
                </a:solidFill>
              </a:rPr>
              <a:t>2.2.</a:t>
            </a:r>
            <a:r>
              <a:rPr lang="zh-CN" altLang="en-US" sz="1100">
                <a:solidFill>
                  <a:srgbClr val="0070C0"/>
                </a:solidFill>
              </a:rPr>
              <a:t>检查分支事务状态</a:t>
            </a:r>
            <a:endParaRPr lang="zh-CN" altLang="en-US" sz="1100" dirty="0">
              <a:solidFill>
                <a:srgbClr val="0070C0"/>
              </a:solidFill>
            </a:endParaRPr>
          </a:p>
        </p:txBody>
      </p:sp>
      <p:cxnSp>
        <p:nvCxnSpPr>
          <p:cNvPr id="40" name="直接箭头连接符 39">
            <a:extLst>
              <a:ext uri="{FF2B5EF4-FFF2-40B4-BE49-F238E27FC236}">
                <a16:creationId xmlns:a16="http://schemas.microsoft.com/office/drawing/2014/main" id="{AB19CD8B-055C-45F5-AF76-D5FF657DED4A}"/>
              </a:ext>
            </a:extLst>
          </p:cNvPr>
          <p:cNvCxnSpPr>
            <a:cxnSpLocks/>
            <a:endCxn id="43" idx="3"/>
          </p:cNvCxnSpPr>
          <p:nvPr/>
        </p:nvCxnSpPr>
        <p:spPr>
          <a:xfrm flipH="1">
            <a:off x="7300187" y="3860943"/>
            <a:ext cx="2898060" cy="1"/>
          </a:xfrm>
          <a:prstGeom prst="straightConnector1">
            <a:avLst/>
          </a:prstGeom>
          <a:ln>
            <a:solidFill>
              <a:schemeClr val="accent6">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C424563D-D9DB-46B4-B710-F98A38E812E6}"/>
              </a:ext>
            </a:extLst>
          </p:cNvPr>
          <p:cNvSpPr txBox="1"/>
          <p:nvPr/>
        </p:nvSpPr>
        <p:spPr>
          <a:xfrm>
            <a:off x="8545661" y="3813092"/>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accent6">
                    <a:lumMod val="75000"/>
                  </a:schemeClr>
                </a:solidFill>
              </a:rPr>
              <a:t>2.3.</a:t>
            </a:r>
            <a:r>
              <a:rPr lang="zh-CN" altLang="en-US" sz="1100">
                <a:solidFill>
                  <a:schemeClr val="accent6">
                    <a:lumMod val="75000"/>
                  </a:schemeClr>
                </a:solidFill>
              </a:rPr>
              <a:t>回滚</a:t>
            </a:r>
            <a:endParaRPr lang="zh-CN" altLang="en-US" sz="1100" dirty="0">
              <a:solidFill>
                <a:schemeClr val="accent6">
                  <a:lumMod val="75000"/>
                </a:schemeClr>
              </a:solidFill>
            </a:endParaRPr>
          </a:p>
        </p:txBody>
      </p:sp>
      <p:sp>
        <p:nvSpPr>
          <p:cNvPr id="43" name="矩形 42">
            <a:extLst>
              <a:ext uri="{FF2B5EF4-FFF2-40B4-BE49-F238E27FC236}">
                <a16:creationId xmlns:a16="http://schemas.microsoft.com/office/drawing/2014/main" id="{66B80E94-2B9C-4EB3-B0CE-3DF26F2F743A}"/>
              </a:ext>
            </a:extLst>
          </p:cNvPr>
          <p:cNvSpPr/>
          <p:nvPr/>
        </p:nvSpPr>
        <p:spPr>
          <a:xfrm>
            <a:off x="5799231" y="3746534"/>
            <a:ext cx="1500956" cy="228820"/>
          </a:xfrm>
          <a:prstGeom prst="rect">
            <a:avLst/>
          </a:prstGeom>
          <a:ln/>
        </p:spPr>
        <p:style>
          <a:lnRef idx="1">
            <a:schemeClr val="accent6"/>
          </a:lnRef>
          <a:fillRef idx="3">
            <a:schemeClr val="accent6"/>
          </a:fillRef>
          <a:effectRef idx="2">
            <a:schemeClr val="accent6"/>
          </a:effectRef>
          <a:fontRef idx="minor">
            <a:schemeClr val="lt1"/>
          </a:fontRef>
        </p:style>
        <p:txBody>
          <a:bodyPr lIns="0" tIns="45720" rIns="0" bIns="45720" rtlCol="0" anchor="ctr"/>
          <a:lstStyle/>
          <a:p>
            <a:pPr algn="ctr"/>
            <a:r>
              <a:rPr lang="en-US" altLang="zh-CN" sz="1100"/>
              <a:t>2.4.cancel</a:t>
            </a:r>
            <a:endParaRPr lang="zh-CN" altLang="en-US" sz="1100"/>
          </a:p>
        </p:txBody>
      </p:sp>
      <p:sp>
        <p:nvSpPr>
          <p:cNvPr id="47" name="矩形 46">
            <a:extLst>
              <a:ext uri="{FF2B5EF4-FFF2-40B4-BE49-F238E27FC236}">
                <a16:creationId xmlns:a16="http://schemas.microsoft.com/office/drawing/2014/main" id="{8497270B-557D-43E9-BA3C-A63EA720AFC3}"/>
              </a:ext>
            </a:extLst>
          </p:cNvPr>
          <p:cNvSpPr/>
          <p:nvPr/>
        </p:nvSpPr>
        <p:spPr>
          <a:xfrm>
            <a:off x="5803816" y="5304636"/>
            <a:ext cx="1496371" cy="223094"/>
          </a:xfrm>
          <a:prstGeom prst="rect">
            <a:avLst/>
          </a:prstGeom>
          <a:ln/>
        </p:spPr>
        <p:style>
          <a:lnRef idx="1">
            <a:schemeClr val="accent6"/>
          </a:lnRef>
          <a:fillRef idx="3">
            <a:schemeClr val="accent6"/>
          </a:fillRef>
          <a:effectRef idx="2">
            <a:schemeClr val="accent6"/>
          </a:effectRef>
          <a:fontRef idx="minor">
            <a:schemeClr val="lt1"/>
          </a:fontRef>
        </p:style>
        <p:txBody>
          <a:bodyPr lIns="0" tIns="45720" rIns="0" bIns="45720" rtlCol="0" anchor="ctr"/>
          <a:lstStyle/>
          <a:p>
            <a:pPr algn="ctr"/>
            <a:r>
              <a:rPr lang="en-US" altLang="zh-CN" sz="1100"/>
              <a:t>2.4.cancel</a:t>
            </a:r>
            <a:endParaRPr lang="zh-CN" altLang="en-US" sz="1100"/>
          </a:p>
        </p:txBody>
      </p:sp>
      <p:cxnSp>
        <p:nvCxnSpPr>
          <p:cNvPr id="52" name="直接箭头连接符 51">
            <a:extLst>
              <a:ext uri="{FF2B5EF4-FFF2-40B4-BE49-F238E27FC236}">
                <a16:creationId xmlns:a16="http://schemas.microsoft.com/office/drawing/2014/main" id="{3940BDF9-A018-472B-8759-8D6A49D0C4D6}"/>
              </a:ext>
            </a:extLst>
          </p:cNvPr>
          <p:cNvCxnSpPr>
            <a:cxnSpLocks/>
          </p:cNvCxnSpPr>
          <p:nvPr/>
        </p:nvCxnSpPr>
        <p:spPr>
          <a:xfrm flipH="1">
            <a:off x="7295806" y="5402558"/>
            <a:ext cx="2904984" cy="0"/>
          </a:xfrm>
          <a:prstGeom prst="straightConnector1">
            <a:avLst/>
          </a:prstGeom>
          <a:ln>
            <a:solidFill>
              <a:schemeClr val="accent6">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5E103548-A43D-40C2-8D66-2AA4940A77AB}"/>
              </a:ext>
            </a:extLst>
          </p:cNvPr>
          <p:cNvSpPr txBox="1"/>
          <p:nvPr/>
        </p:nvSpPr>
        <p:spPr>
          <a:xfrm>
            <a:off x="8593667" y="5397509"/>
            <a:ext cx="1361269" cy="261610"/>
          </a:xfrm>
          <a:prstGeom prst="rect">
            <a:avLst/>
          </a:prstGeom>
          <a:noFill/>
        </p:spPr>
        <p:txBody>
          <a:bodyPr wrap="square" rtlCol="0">
            <a:spAutoFit/>
          </a:bodyPr>
          <a:lstStyle/>
          <a:p>
            <a:pPr fontAlgn="auto">
              <a:spcBef>
                <a:spcPts val="0"/>
              </a:spcBef>
              <a:spcAft>
                <a:spcPts val="0"/>
              </a:spcAft>
            </a:pPr>
            <a:r>
              <a:rPr lang="en-US" altLang="zh-CN" sz="1100">
                <a:solidFill>
                  <a:schemeClr val="accent6">
                    <a:lumMod val="75000"/>
                  </a:schemeClr>
                </a:solidFill>
              </a:rPr>
              <a:t>2.3.</a:t>
            </a:r>
            <a:r>
              <a:rPr lang="zh-CN" altLang="en-US" sz="1100">
                <a:solidFill>
                  <a:schemeClr val="accent6">
                    <a:lumMod val="75000"/>
                  </a:schemeClr>
                </a:solidFill>
              </a:rPr>
              <a:t>回滚</a:t>
            </a:r>
            <a:endParaRPr lang="zh-CN" altLang="en-US" sz="1100" dirty="0">
              <a:solidFill>
                <a:schemeClr val="accent6">
                  <a:lumMod val="75000"/>
                </a:schemeClr>
              </a:solidFill>
            </a:endParaRPr>
          </a:p>
        </p:txBody>
      </p:sp>
      <p:sp>
        <p:nvSpPr>
          <p:cNvPr id="37" name="矩形: 圆角 36">
            <a:extLst>
              <a:ext uri="{FF2B5EF4-FFF2-40B4-BE49-F238E27FC236}">
                <a16:creationId xmlns:a16="http://schemas.microsoft.com/office/drawing/2014/main" id="{70AED5D8-F1A9-4B1F-8B52-86D98BAD0747}"/>
              </a:ext>
            </a:extLst>
          </p:cNvPr>
          <p:cNvSpPr/>
          <p:nvPr/>
        </p:nvSpPr>
        <p:spPr>
          <a:xfrm>
            <a:off x="5537052" y="4087312"/>
            <a:ext cx="207287" cy="777511"/>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100"/>
              <a:t>阻塞</a:t>
            </a:r>
          </a:p>
        </p:txBody>
      </p:sp>
      <p:cxnSp>
        <p:nvCxnSpPr>
          <p:cNvPr id="54" name="直接箭头连接符 53">
            <a:extLst>
              <a:ext uri="{FF2B5EF4-FFF2-40B4-BE49-F238E27FC236}">
                <a16:creationId xmlns:a16="http://schemas.microsoft.com/office/drawing/2014/main" id="{34DF380D-D6F1-4370-9535-947A2AD560CA}"/>
              </a:ext>
            </a:extLst>
          </p:cNvPr>
          <p:cNvCxnSpPr>
            <a:cxnSpLocks/>
          </p:cNvCxnSpPr>
          <p:nvPr/>
        </p:nvCxnSpPr>
        <p:spPr>
          <a:xfrm>
            <a:off x="4716473" y="2940745"/>
            <a:ext cx="10915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文本占位符 2">
            <a:extLst>
              <a:ext uri="{FF2B5EF4-FFF2-40B4-BE49-F238E27FC236}">
                <a16:creationId xmlns:a16="http://schemas.microsoft.com/office/drawing/2014/main" id="{E4D46AC6-A3CC-46C2-9FBF-515949B2E05A}"/>
              </a:ext>
            </a:extLst>
          </p:cNvPr>
          <p:cNvSpPr txBox="1">
            <a:spLocks/>
          </p:cNvSpPr>
          <p:nvPr/>
        </p:nvSpPr>
        <p:spPr>
          <a:xfrm>
            <a:off x="710879" y="2477695"/>
            <a:ext cx="3034901" cy="356750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t>对于已经空回滚的业务，如果以后继续执行</a:t>
            </a:r>
            <a:r>
              <a:rPr lang="en-US" altLang="zh-CN"/>
              <a:t>try</a:t>
            </a:r>
            <a:r>
              <a:rPr lang="zh-CN" altLang="en-US"/>
              <a:t>，就永远不可能</a:t>
            </a:r>
            <a:r>
              <a:rPr lang="en-US" altLang="zh-CN"/>
              <a:t>confirm</a:t>
            </a:r>
            <a:r>
              <a:rPr lang="zh-CN" altLang="en-US"/>
              <a:t>或</a:t>
            </a:r>
            <a:r>
              <a:rPr lang="en-US" altLang="zh-CN"/>
              <a:t>cancel</a:t>
            </a:r>
            <a:r>
              <a:rPr lang="zh-CN" altLang="en-US"/>
              <a:t>，这就是</a:t>
            </a:r>
            <a:r>
              <a:rPr lang="zh-CN" altLang="en-US">
                <a:solidFill>
                  <a:srgbClr val="AD2A26"/>
                </a:solidFill>
              </a:rPr>
              <a:t>业务悬挂</a:t>
            </a:r>
            <a:r>
              <a:rPr lang="zh-CN" altLang="en-US"/>
              <a:t>。应当阻止执行空回滚后的</a:t>
            </a:r>
            <a:r>
              <a:rPr lang="en-US" altLang="zh-CN"/>
              <a:t>try</a:t>
            </a:r>
            <a:r>
              <a:rPr lang="zh-CN" altLang="en-US"/>
              <a:t>操作，避免悬挂</a:t>
            </a:r>
            <a:endParaRPr lang="en-US" altLang="zh-CN"/>
          </a:p>
        </p:txBody>
      </p:sp>
    </p:spTree>
    <p:extLst>
      <p:ext uri="{BB962C8B-B14F-4D97-AF65-F5344CB8AC3E}">
        <p14:creationId xmlns:p14="http://schemas.microsoft.com/office/powerpoint/2010/main" val="35307845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par>
                          <p:cTn id="11" fill="hold">
                            <p:stCondLst>
                              <p:cond delay="500"/>
                            </p:stCondLst>
                            <p:childTnLst>
                              <p:par>
                                <p:cTn id="12" presetID="16" presetClass="entr" presetSubtype="26" fill="hold" grpId="0"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barn(inHorizontal)">
                                      <p:cBhvr>
                                        <p:cTn id="14" dur="500"/>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1000"/>
                                        <p:tgtEl>
                                          <p:spTgt spid="15"/>
                                        </p:tgtEl>
                                      </p:cBhvr>
                                    </p:animEffect>
                                  </p:childTnLst>
                                </p:cTn>
                              </p:par>
                              <p:par>
                                <p:cTn id="20" presetID="22" presetClass="entr" presetSubtype="8" fill="hold" grpId="0" nodeType="withEffect">
                                  <p:stCondLst>
                                    <p:cond delay="30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down)">
                                      <p:cBhvr>
                                        <p:cTn id="27" dur="500"/>
                                        <p:tgtEl>
                                          <p:spTgt spid="34"/>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down)">
                                      <p:cBhvr>
                                        <p:cTn id="30" dur="5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right)">
                                      <p:cBhvr>
                                        <p:cTn id="35" dur="500"/>
                                        <p:tgtEl>
                                          <p:spTgt spid="40"/>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wipe(right)">
                                      <p:cBhvr>
                                        <p:cTn id="38" dur="500"/>
                                        <p:tgtEl>
                                          <p:spTgt spid="41"/>
                                        </p:tgtEl>
                                      </p:cBhvr>
                                    </p:animEffect>
                                  </p:childTnLst>
                                </p:cTn>
                              </p:par>
                              <p:par>
                                <p:cTn id="39" presetID="22" presetClass="entr" presetSubtype="2"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wipe(right)">
                                      <p:cBhvr>
                                        <p:cTn id="41" dur="500"/>
                                        <p:tgtEl>
                                          <p:spTgt spid="52"/>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wipe(right)">
                                      <p:cBhvr>
                                        <p:cTn id="44" dur="500"/>
                                        <p:tgtEl>
                                          <p:spTgt spid="53"/>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randombar(horizontal)">
                                      <p:cBhvr>
                                        <p:cTn id="49" dur="500"/>
                                        <p:tgtEl>
                                          <p:spTgt spid="43"/>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randombar(horizontal)">
                                      <p:cBhvr>
                                        <p:cTn id="52" dur="500"/>
                                        <p:tgtEl>
                                          <p:spTgt spid="47"/>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57" dur="500"/>
                                        <p:tgtEl>
                                          <p:spTgt spid="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randombar(horizontal)">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55">
                                            <p:txEl>
                                              <p:pRg st="0" end="0"/>
                                            </p:txEl>
                                          </p:spTgt>
                                        </p:tgtEl>
                                        <p:attrNameLst>
                                          <p:attrName>style.visibility</p:attrName>
                                        </p:attrNameLst>
                                      </p:cBhvr>
                                      <p:to>
                                        <p:strVal val="visible"/>
                                      </p:to>
                                    </p:set>
                                    <p:animEffect transition="in" filter="randombar(horizontal)">
                                      <p:cBhvr>
                                        <p:cTn id="67"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31" grpId="0" animBg="1"/>
      <p:bldP spid="35" grpId="0"/>
      <p:bldP spid="41" grpId="0"/>
      <p:bldP spid="43" grpId="0" animBg="1"/>
      <p:bldP spid="47" grpId="0" animBg="1"/>
      <p:bldP spid="53" grpId="0"/>
      <p:bldP spid="3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AF440-7DD9-4A86-BEEA-CCC9595449C0}"/>
              </a:ext>
            </a:extLst>
          </p:cNvPr>
          <p:cNvSpPr>
            <a:spLocks noGrp="1"/>
          </p:cNvSpPr>
          <p:nvPr>
            <p:ph type="title"/>
          </p:nvPr>
        </p:nvSpPr>
        <p:spPr/>
        <p:txBody>
          <a:bodyPr/>
          <a:lstStyle/>
          <a:p>
            <a:r>
              <a:rPr lang="zh-CN" altLang="en-US"/>
              <a:t>业务分析</a:t>
            </a:r>
          </a:p>
        </p:txBody>
      </p:sp>
      <p:sp>
        <p:nvSpPr>
          <p:cNvPr id="3" name="文本占位符 2">
            <a:extLst>
              <a:ext uri="{FF2B5EF4-FFF2-40B4-BE49-F238E27FC236}">
                <a16:creationId xmlns:a16="http://schemas.microsoft.com/office/drawing/2014/main" id="{66DE45EA-2368-47EF-B14D-F042727C1BF2}"/>
              </a:ext>
            </a:extLst>
          </p:cNvPr>
          <p:cNvSpPr>
            <a:spLocks noGrp="1"/>
          </p:cNvSpPr>
          <p:nvPr>
            <p:ph type="body" sz="quarter" idx="11"/>
          </p:nvPr>
        </p:nvSpPr>
        <p:spPr>
          <a:xfrm>
            <a:off x="710880" y="1624204"/>
            <a:ext cx="10698800" cy="767817"/>
          </a:xfrm>
        </p:spPr>
        <p:txBody>
          <a:bodyPr/>
          <a:lstStyle/>
          <a:p>
            <a:r>
              <a:rPr lang="zh-CN" altLang="en-US"/>
              <a:t>为了实现空回滚、防止业务悬挂，以及幂等性要求。我们必须在数据库记录冻结金额的同时，记录当前事务</a:t>
            </a:r>
            <a:r>
              <a:rPr lang="en-US" altLang="zh-CN"/>
              <a:t>id</a:t>
            </a:r>
            <a:r>
              <a:rPr lang="zh-CN" altLang="en-US"/>
              <a:t>和执行状态，为此我们设计了一张表：</a:t>
            </a:r>
            <a:endParaRPr lang="en-US" altLang="zh-CN"/>
          </a:p>
        </p:txBody>
      </p:sp>
      <p:sp>
        <p:nvSpPr>
          <p:cNvPr id="38" name="文本框 37">
            <a:extLst>
              <a:ext uri="{FF2B5EF4-FFF2-40B4-BE49-F238E27FC236}">
                <a16:creationId xmlns:a16="http://schemas.microsoft.com/office/drawing/2014/main" id="{BBB9D620-3956-4844-AF60-310425B923B5}"/>
              </a:ext>
            </a:extLst>
          </p:cNvPr>
          <p:cNvSpPr txBox="1"/>
          <p:nvPr/>
        </p:nvSpPr>
        <p:spPr>
          <a:xfrm>
            <a:off x="3761670" y="2241631"/>
            <a:ext cx="7106628" cy="2002151"/>
          </a:xfrm>
          <a:prstGeom prst="rect">
            <a:avLst/>
          </a:prstGeom>
          <a:solidFill>
            <a:srgbClr val="F5FAF2"/>
          </a:solidFill>
          <a:effectLst>
            <a:outerShdw blurRad="50800" dist="38100" dir="5400000" algn="t" rotWithShape="0">
              <a:prstClr val="black">
                <a:alpha val="40000"/>
              </a:prstClr>
            </a:outerShdw>
          </a:effectLst>
        </p:spPr>
        <p:txBody>
          <a:bodyPr wrap="square">
            <a:spAutoFit/>
          </a:bodyPr>
          <a:lstStyle/>
          <a:p>
            <a:pPr>
              <a:lnSpc>
                <a:spcPct val="150000"/>
              </a:lnSpc>
            </a:pPr>
            <a:r>
              <a:rPr lang="en-US" altLang="zh-CN" sz="1200" b="0">
                <a:solidFill>
                  <a:srgbClr val="0000FF"/>
                </a:solidFill>
                <a:effectLst/>
                <a:latin typeface="Source code pro" panose="020B0509030403020204" pitchFamily="49" charset="0"/>
              </a:rPr>
              <a:t>CREATE</a:t>
            </a:r>
            <a:r>
              <a:rPr lang="en-US" altLang="zh-CN" sz="1200" b="0">
                <a:solidFill>
                  <a:srgbClr val="000000"/>
                </a:solidFill>
                <a:effectLst/>
                <a:latin typeface="Source code pro" panose="020B0509030403020204" pitchFamily="49" charset="0"/>
              </a:rPr>
              <a:t> </a:t>
            </a:r>
            <a:r>
              <a:rPr lang="en-US" altLang="zh-CN" sz="1200" b="0">
                <a:solidFill>
                  <a:srgbClr val="0000FF"/>
                </a:solidFill>
                <a:effectLst/>
                <a:latin typeface="Source code pro" panose="020B0509030403020204" pitchFamily="49" charset="0"/>
              </a:rPr>
              <a:t>TABLE</a:t>
            </a:r>
            <a:r>
              <a:rPr lang="en-US" altLang="zh-CN" sz="1200" b="0">
                <a:solidFill>
                  <a:srgbClr val="000000"/>
                </a:solidFill>
                <a:effectLst/>
                <a:latin typeface="Source code pro" panose="020B0509030403020204" pitchFamily="49" charset="0"/>
              </a:rPr>
              <a:t> </a:t>
            </a:r>
            <a:r>
              <a:rPr lang="en-US" altLang="zh-CN" sz="1200" b="0">
                <a:solidFill>
                  <a:srgbClr val="A31515"/>
                </a:solidFill>
                <a:effectLst/>
                <a:latin typeface="Source code pro" panose="020B0509030403020204" pitchFamily="49" charset="0"/>
              </a:rPr>
              <a:t>`account_freeze_tbl`</a:t>
            </a:r>
            <a:r>
              <a:rPr lang="en-US" altLang="zh-CN" sz="1200" b="0">
                <a:solidFill>
                  <a:srgbClr val="000000"/>
                </a:solidFill>
                <a:effectLst/>
                <a:latin typeface="Source code pro" panose="020B0509030403020204" pitchFamily="49" charset="0"/>
              </a:rPr>
              <a:t> (</a:t>
            </a:r>
          </a:p>
          <a:p>
            <a:pPr>
              <a:lnSpc>
                <a:spcPct val="150000"/>
              </a:lnSpc>
            </a:pPr>
            <a:r>
              <a:rPr lang="en-US" altLang="zh-CN" sz="1200" b="0">
                <a:solidFill>
                  <a:srgbClr val="000000"/>
                </a:solidFill>
                <a:effectLst/>
                <a:latin typeface="Source code pro" panose="020B0509030403020204" pitchFamily="49" charset="0"/>
              </a:rPr>
              <a:t>  </a:t>
            </a:r>
            <a:r>
              <a:rPr lang="en-US" altLang="zh-CN" sz="1200" b="0">
                <a:solidFill>
                  <a:srgbClr val="A31515"/>
                </a:solidFill>
                <a:effectLst/>
                <a:latin typeface="Source code pro" panose="020B0509030403020204" pitchFamily="49" charset="0"/>
              </a:rPr>
              <a:t>`xid`</a:t>
            </a:r>
            <a:r>
              <a:rPr lang="en-US" altLang="zh-CN" sz="1200" b="0">
                <a:solidFill>
                  <a:srgbClr val="000000"/>
                </a:solidFill>
                <a:effectLst/>
                <a:latin typeface="Source code pro" panose="020B0509030403020204" pitchFamily="49" charset="0"/>
              </a:rPr>
              <a:t> </a:t>
            </a:r>
            <a:r>
              <a:rPr lang="en-US" altLang="zh-CN" sz="1200" b="0">
                <a:solidFill>
                  <a:srgbClr val="0000FF"/>
                </a:solidFill>
                <a:effectLst/>
                <a:latin typeface="Source code pro" panose="020B0509030403020204" pitchFamily="49" charset="0"/>
              </a:rPr>
              <a:t>varchar</a:t>
            </a:r>
            <a:r>
              <a:rPr lang="en-US" altLang="zh-CN" sz="1200" b="0">
                <a:solidFill>
                  <a:srgbClr val="000000"/>
                </a:solidFill>
                <a:effectLst/>
                <a:latin typeface="Source code pro" panose="020B0509030403020204" pitchFamily="49" charset="0"/>
              </a:rPr>
              <a:t>(</a:t>
            </a:r>
            <a:r>
              <a:rPr lang="en-US" altLang="zh-CN" sz="1200" b="0">
                <a:solidFill>
                  <a:srgbClr val="098658"/>
                </a:solidFill>
                <a:effectLst/>
                <a:latin typeface="Source code pro" panose="020B0509030403020204" pitchFamily="49" charset="0"/>
              </a:rPr>
              <a:t>128</a:t>
            </a:r>
            <a:r>
              <a:rPr lang="en-US" altLang="zh-CN" sz="1200" b="0">
                <a:solidFill>
                  <a:srgbClr val="000000"/>
                </a:solidFill>
                <a:effectLst/>
                <a:latin typeface="Source code pro" panose="020B0509030403020204" pitchFamily="49" charset="0"/>
              </a:rPr>
              <a:t>) </a:t>
            </a:r>
            <a:r>
              <a:rPr lang="en-US" altLang="zh-CN" sz="1200" b="0">
                <a:solidFill>
                  <a:srgbClr val="0000FF"/>
                </a:solidFill>
                <a:effectLst/>
                <a:latin typeface="Source code pro" panose="020B0509030403020204" pitchFamily="49" charset="0"/>
              </a:rPr>
              <a:t>NOT</a:t>
            </a:r>
            <a:r>
              <a:rPr lang="en-US" altLang="zh-CN" sz="1200" b="0">
                <a:solidFill>
                  <a:srgbClr val="000000"/>
                </a:solidFill>
                <a:effectLst/>
                <a:latin typeface="Source code pro" panose="020B0509030403020204" pitchFamily="49" charset="0"/>
              </a:rPr>
              <a:t> </a:t>
            </a:r>
            <a:r>
              <a:rPr lang="en-US" altLang="zh-CN" sz="1200" b="0">
                <a:solidFill>
                  <a:srgbClr val="0000FF"/>
                </a:solidFill>
                <a:effectLst/>
                <a:latin typeface="Source code pro" panose="020B0509030403020204" pitchFamily="49" charset="0"/>
              </a:rPr>
              <a:t>NULL</a:t>
            </a:r>
            <a:r>
              <a:rPr lang="en-US" altLang="zh-CN" sz="1200" b="0">
                <a:solidFill>
                  <a:srgbClr val="000000"/>
                </a:solidFill>
                <a:effectLst/>
                <a:latin typeface="Source code pro" panose="020B0509030403020204" pitchFamily="49" charset="0"/>
              </a:rPr>
              <a:t>,</a:t>
            </a:r>
          </a:p>
          <a:p>
            <a:pPr>
              <a:lnSpc>
                <a:spcPct val="150000"/>
              </a:lnSpc>
            </a:pPr>
            <a:r>
              <a:rPr lang="en-US" altLang="zh-CN" sz="1200" b="0">
                <a:solidFill>
                  <a:srgbClr val="000000"/>
                </a:solidFill>
                <a:effectLst/>
                <a:latin typeface="Source code pro" panose="020B0509030403020204" pitchFamily="49" charset="0"/>
              </a:rPr>
              <a:t>  </a:t>
            </a:r>
            <a:r>
              <a:rPr lang="en-US" altLang="zh-CN" sz="1200" b="0">
                <a:solidFill>
                  <a:srgbClr val="A31515"/>
                </a:solidFill>
                <a:effectLst/>
                <a:latin typeface="Source code pro" panose="020B0509030403020204" pitchFamily="49" charset="0"/>
              </a:rPr>
              <a:t>`user_id`</a:t>
            </a:r>
            <a:r>
              <a:rPr lang="en-US" altLang="zh-CN" sz="1200" b="0">
                <a:solidFill>
                  <a:srgbClr val="000000"/>
                </a:solidFill>
                <a:effectLst/>
                <a:latin typeface="Source code pro" panose="020B0509030403020204" pitchFamily="49" charset="0"/>
              </a:rPr>
              <a:t> </a:t>
            </a:r>
            <a:r>
              <a:rPr lang="en-US" altLang="zh-CN" sz="1200" b="0">
                <a:solidFill>
                  <a:srgbClr val="0000FF"/>
                </a:solidFill>
                <a:effectLst/>
                <a:latin typeface="Source code pro" panose="020B0509030403020204" pitchFamily="49" charset="0"/>
              </a:rPr>
              <a:t>varchar</a:t>
            </a:r>
            <a:r>
              <a:rPr lang="en-US" altLang="zh-CN" sz="1200" b="0">
                <a:solidFill>
                  <a:srgbClr val="000000"/>
                </a:solidFill>
                <a:effectLst/>
                <a:latin typeface="Source code pro" panose="020B0509030403020204" pitchFamily="49" charset="0"/>
              </a:rPr>
              <a:t>(</a:t>
            </a:r>
            <a:r>
              <a:rPr lang="en-US" altLang="zh-CN" sz="1200" b="0">
                <a:solidFill>
                  <a:srgbClr val="098658"/>
                </a:solidFill>
                <a:effectLst/>
                <a:latin typeface="Source code pro" panose="020B0509030403020204" pitchFamily="49" charset="0"/>
              </a:rPr>
              <a:t>255</a:t>
            </a:r>
            <a:r>
              <a:rPr lang="en-US" altLang="zh-CN" sz="1200" b="0">
                <a:solidFill>
                  <a:srgbClr val="000000"/>
                </a:solidFill>
                <a:effectLst/>
                <a:latin typeface="Source code pro" panose="020B0509030403020204" pitchFamily="49" charset="0"/>
              </a:rPr>
              <a:t>) </a:t>
            </a:r>
            <a:r>
              <a:rPr lang="en-US" altLang="zh-CN" sz="1200" b="0">
                <a:solidFill>
                  <a:srgbClr val="0000FF"/>
                </a:solidFill>
                <a:effectLst/>
                <a:latin typeface="Source code pro" panose="020B0509030403020204" pitchFamily="49" charset="0"/>
              </a:rPr>
              <a:t>DEFAULT</a:t>
            </a:r>
            <a:r>
              <a:rPr lang="en-US" altLang="zh-CN" sz="1200" b="0">
                <a:solidFill>
                  <a:srgbClr val="000000"/>
                </a:solidFill>
                <a:effectLst/>
                <a:latin typeface="Source code pro" panose="020B0509030403020204" pitchFamily="49" charset="0"/>
              </a:rPr>
              <a:t> </a:t>
            </a:r>
            <a:r>
              <a:rPr lang="en-US" altLang="zh-CN" sz="1200" b="0">
                <a:solidFill>
                  <a:srgbClr val="0000FF"/>
                </a:solidFill>
                <a:effectLst/>
                <a:latin typeface="Source code pro" panose="020B0509030403020204" pitchFamily="49" charset="0"/>
              </a:rPr>
              <a:t>NULL</a:t>
            </a:r>
            <a:r>
              <a:rPr lang="en-US" altLang="zh-CN" sz="1200" b="0">
                <a:solidFill>
                  <a:srgbClr val="000000"/>
                </a:solidFill>
                <a:effectLst/>
                <a:latin typeface="Source code pro" panose="020B0509030403020204" pitchFamily="49" charset="0"/>
              </a:rPr>
              <a:t> COMMENT </a:t>
            </a:r>
            <a:r>
              <a:rPr lang="en-US" altLang="zh-CN" sz="1200" b="0">
                <a:solidFill>
                  <a:srgbClr val="A31515"/>
                </a:solidFill>
                <a:effectLst/>
                <a:latin typeface="Source code pro" panose="020B0509030403020204" pitchFamily="49" charset="0"/>
              </a:rPr>
              <a:t>'</a:t>
            </a:r>
            <a:r>
              <a:rPr lang="zh-CN" altLang="en-US" sz="1200" b="0">
                <a:solidFill>
                  <a:srgbClr val="A31515"/>
                </a:solidFill>
                <a:effectLst/>
                <a:latin typeface="Source code pro" panose="020B0509030403020204" pitchFamily="49" charset="0"/>
              </a:rPr>
              <a:t>用户</a:t>
            </a:r>
            <a:r>
              <a:rPr lang="en-US" altLang="zh-CN" sz="1200" b="0">
                <a:solidFill>
                  <a:srgbClr val="A31515"/>
                </a:solidFill>
                <a:effectLst/>
                <a:latin typeface="Source code pro" panose="020B0509030403020204" pitchFamily="49" charset="0"/>
              </a:rPr>
              <a:t>id'</a:t>
            </a:r>
            <a:r>
              <a:rPr lang="en-US" altLang="zh-CN" sz="1200" b="0">
                <a:solidFill>
                  <a:srgbClr val="000000"/>
                </a:solidFill>
                <a:effectLst/>
                <a:latin typeface="Source code pro" panose="020B0509030403020204" pitchFamily="49" charset="0"/>
              </a:rPr>
              <a:t>,</a:t>
            </a:r>
          </a:p>
          <a:p>
            <a:pPr>
              <a:lnSpc>
                <a:spcPct val="150000"/>
              </a:lnSpc>
            </a:pPr>
            <a:r>
              <a:rPr lang="en-US" altLang="zh-CN" sz="1200" b="0">
                <a:solidFill>
                  <a:srgbClr val="000000"/>
                </a:solidFill>
                <a:effectLst/>
                <a:latin typeface="Source code pro" panose="020B0509030403020204" pitchFamily="49" charset="0"/>
              </a:rPr>
              <a:t>  </a:t>
            </a:r>
            <a:r>
              <a:rPr lang="en-US" altLang="zh-CN" sz="1200" b="0">
                <a:solidFill>
                  <a:srgbClr val="A31515"/>
                </a:solidFill>
                <a:effectLst/>
                <a:latin typeface="Source code pro" panose="020B0509030403020204" pitchFamily="49" charset="0"/>
              </a:rPr>
              <a:t>`freeze_money`</a:t>
            </a:r>
            <a:r>
              <a:rPr lang="en-US" altLang="zh-CN" sz="1200" b="0">
                <a:solidFill>
                  <a:srgbClr val="000000"/>
                </a:solidFill>
                <a:effectLst/>
                <a:latin typeface="Source code pro" panose="020B0509030403020204" pitchFamily="49" charset="0"/>
              </a:rPr>
              <a:t> </a:t>
            </a:r>
            <a:r>
              <a:rPr lang="en-US" altLang="zh-CN" sz="1200" b="0">
                <a:solidFill>
                  <a:srgbClr val="0000FF"/>
                </a:solidFill>
                <a:effectLst/>
                <a:latin typeface="Source code pro" panose="020B0509030403020204" pitchFamily="49" charset="0"/>
              </a:rPr>
              <a:t>int</a:t>
            </a:r>
            <a:r>
              <a:rPr lang="en-US" altLang="zh-CN" sz="1200" b="0">
                <a:solidFill>
                  <a:srgbClr val="000000"/>
                </a:solidFill>
                <a:effectLst/>
                <a:latin typeface="Source code pro" panose="020B0509030403020204" pitchFamily="49" charset="0"/>
              </a:rPr>
              <a:t>(</a:t>
            </a:r>
            <a:r>
              <a:rPr lang="en-US" altLang="zh-CN" sz="1200" b="0">
                <a:solidFill>
                  <a:srgbClr val="098658"/>
                </a:solidFill>
                <a:effectLst/>
                <a:latin typeface="Source code pro" panose="020B0509030403020204" pitchFamily="49" charset="0"/>
              </a:rPr>
              <a:t>11</a:t>
            </a:r>
            <a:r>
              <a:rPr lang="en-US" altLang="zh-CN" sz="1200" b="0">
                <a:solidFill>
                  <a:srgbClr val="000000"/>
                </a:solidFill>
                <a:effectLst/>
                <a:latin typeface="Source code pro" panose="020B0509030403020204" pitchFamily="49" charset="0"/>
              </a:rPr>
              <a:t>) unsigned </a:t>
            </a:r>
            <a:r>
              <a:rPr lang="en-US" altLang="zh-CN" sz="1200" b="0">
                <a:solidFill>
                  <a:srgbClr val="0000FF"/>
                </a:solidFill>
                <a:effectLst/>
                <a:latin typeface="Source code pro" panose="020B0509030403020204" pitchFamily="49" charset="0"/>
              </a:rPr>
              <a:t>DEFAULT</a:t>
            </a:r>
            <a:r>
              <a:rPr lang="en-US" altLang="zh-CN" sz="1200" b="0">
                <a:solidFill>
                  <a:srgbClr val="000000"/>
                </a:solidFill>
                <a:effectLst/>
                <a:latin typeface="Source code pro" panose="020B0509030403020204" pitchFamily="49" charset="0"/>
              </a:rPr>
              <a:t> </a:t>
            </a:r>
            <a:r>
              <a:rPr lang="en-US" altLang="zh-CN" sz="1200" b="0">
                <a:solidFill>
                  <a:srgbClr val="A31515"/>
                </a:solidFill>
                <a:effectLst/>
                <a:latin typeface="Source code pro" panose="020B0509030403020204" pitchFamily="49" charset="0"/>
              </a:rPr>
              <a:t>'0'</a:t>
            </a:r>
            <a:r>
              <a:rPr lang="en-US" altLang="zh-CN" sz="1200" b="0">
                <a:solidFill>
                  <a:srgbClr val="000000"/>
                </a:solidFill>
                <a:effectLst/>
                <a:latin typeface="Source code pro" panose="020B0509030403020204" pitchFamily="49" charset="0"/>
              </a:rPr>
              <a:t> COMMENT </a:t>
            </a:r>
            <a:r>
              <a:rPr lang="en-US" altLang="zh-CN" sz="1200" b="0">
                <a:solidFill>
                  <a:srgbClr val="A31515"/>
                </a:solidFill>
                <a:effectLst/>
                <a:latin typeface="Source code pro" panose="020B0509030403020204" pitchFamily="49" charset="0"/>
              </a:rPr>
              <a:t>'</a:t>
            </a:r>
            <a:r>
              <a:rPr lang="zh-CN" altLang="en-US" sz="1200" b="0">
                <a:solidFill>
                  <a:srgbClr val="A31515"/>
                </a:solidFill>
                <a:effectLst/>
                <a:latin typeface="Source code pro" panose="020B0509030403020204" pitchFamily="49" charset="0"/>
              </a:rPr>
              <a:t>冻结金额</a:t>
            </a:r>
            <a:r>
              <a:rPr lang="en-US" altLang="zh-CN" sz="1200" b="0">
                <a:solidFill>
                  <a:srgbClr val="A31515"/>
                </a:solidFill>
                <a:effectLst/>
                <a:latin typeface="Source code pro" panose="020B0509030403020204" pitchFamily="49" charset="0"/>
              </a:rPr>
              <a:t>'</a:t>
            </a:r>
            <a:r>
              <a:rPr lang="en-US" altLang="zh-CN" sz="1200" b="0">
                <a:solidFill>
                  <a:srgbClr val="000000"/>
                </a:solidFill>
                <a:effectLst/>
                <a:latin typeface="Source code pro" panose="020B0509030403020204" pitchFamily="49" charset="0"/>
              </a:rPr>
              <a:t>,</a:t>
            </a:r>
          </a:p>
          <a:p>
            <a:pPr>
              <a:lnSpc>
                <a:spcPct val="150000"/>
              </a:lnSpc>
            </a:pPr>
            <a:r>
              <a:rPr lang="en-US" altLang="zh-CN" sz="1200" b="0">
                <a:solidFill>
                  <a:srgbClr val="000000"/>
                </a:solidFill>
                <a:effectLst/>
                <a:latin typeface="Source code pro" panose="020B0509030403020204" pitchFamily="49" charset="0"/>
              </a:rPr>
              <a:t>  </a:t>
            </a:r>
            <a:r>
              <a:rPr lang="en-US" altLang="zh-CN" sz="1200" b="0">
                <a:solidFill>
                  <a:srgbClr val="A31515"/>
                </a:solidFill>
                <a:effectLst/>
                <a:latin typeface="Source code pro" panose="020B0509030403020204" pitchFamily="49" charset="0"/>
              </a:rPr>
              <a:t>`state`</a:t>
            </a:r>
            <a:r>
              <a:rPr lang="en-US" altLang="zh-CN" sz="1200" b="0">
                <a:solidFill>
                  <a:srgbClr val="000000"/>
                </a:solidFill>
                <a:effectLst/>
                <a:latin typeface="Source code pro" panose="020B0509030403020204" pitchFamily="49" charset="0"/>
              </a:rPr>
              <a:t> </a:t>
            </a:r>
            <a:r>
              <a:rPr lang="en-US" altLang="zh-CN" sz="1200" b="0">
                <a:solidFill>
                  <a:srgbClr val="0000FF"/>
                </a:solidFill>
                <a:effectLst/>
                <a:latin typeface="Source code pro" panose="020B0509030403020204" pitchFamily="49" charset="0"/>
              </a:rPr>
              <a:t>int</a:t>
            </a:r>
            <a:r>
              <a:rPr lang="en-US" altLang="zh-CN" sz="1200" b="0">
                <a:solidFill>
                  <a:srgbClr val="000000"/>
                </a:solidFill>
                <a:effectLst/>
                <a:latin typeface="Source code pro" panose="020B0509030403020204" pitchFamily="49" charset="0"/>
              </a:rPr>
              <a:t>(</a:t>
            </a:r>
            <a:r>
              <a:rPr lang="en-US" altLang="zh-CN" sz="1200" b="0">
                <a:solidFill>
                  <a:srgbClr val="098658"/>
                </a:solidFill>
                <a:effectLst/>
                <a:latin typeface="Source code pro" panose="020B0509030403020204" pitchFamily="49" charset="0"/>
              </a:rPr>
              <a:t>1</a:t>
            </a:r>
            <a:r>
              <a:rPr lang="en-US" altLang="zh-CN" sz="1200" b="0">
                <a:solidFill>
                  <a:srgbClr val="000000"/>
                </a:solidFill>
                <a:effectLst/>
                <a:latin typeface="Source code pro" panose="020B0509030403020204" pitchFamily="49" charset="0"/>
              </a:rPr>
              <a:t>) </a:t>
            </a:r>
            <a:r>
              <a:rPr lang="en-US" altLang="zh-CN" sz="1200" b="0">
                <a:solidFill>
                  <a:srgbClr val="0000FF"/>
                </a:solidFill>
                <a:effectLst/>
                <a:latin typeface="Source code pro" panose="020B0509030403020204" pitchFamily="49" charset="0"/>
              </a:rPr>
              <a:t>DEFAULT</a:t>
            </a:r>
            <a:r>
              <a:rPr lang="en-US" altLang="zh-CN" sz="1200" b="0">
                <a:solidFill>
                  <a:srgbClr val="000000"/>
                </a:solidFill>
                <a:effectLst/>
                <a:latin typeface="Source code pro" panose="020B0509030403020204" pitchFamily="49" charset="0"/>
              </a:rPr>
              <a:t> </a:t>
            </a:r>
            <a:r>
              <a:rPr lang="en-US" altLang="zh-CN" sz="1200" b="0">
                <a:solidFill>
                  <a:srgbClr val="0000FF"/>
                </a:solidFill>
                <a:effectLst/>
                <a:latin typeface="Source code pro" panose="020B0509030403020204" pitchFamily="49" charset="0"/>
              </a:rPr>
              <a:t>NULL</a:t>
            </a:r>
            <a:r>
              <a:rPr lang="en-US" altLang="zh-CN" sz="1200" b="0">
                <a:solidFill>
                  <a:srgbClr val="000000"/>
                </a:solidFill>
                <a:effectLst/>
                <a:latin typeface="Source code pro" panose="020B0509030403020204" pitchFamily="49" charset="0"/>
              </a:rPr>
              <a:t> COMMENT </a:t>
            </a:r>
            <a:r>
              <a:rPr lang="en-US" altLang="zh-CN" sz="1200" b="0">
                <a:solidFill>
                  <a:srgbClr val="A31515"/>
                </a:solidFill>
                <a:effectLst/>
                <a:latin typeface="Source code pro" panose="020B0509030403020204" pitchFamily="49" charset="0"/>
              </a:rPr>
              <a:t>'</a:t>
            </a:r>
            <a:r>
              <a:rPr lang="zh-CN" altLang="en-US" sz="1200" b="0">
                <a:solidFill>
                  <a:srgbClr val="A31515"/>
                </a:solidFill>
                <a:effectLst/>
                <a:latin typeface="Source code pro" panose="020B0509030403020204" pitchFamily="49" charset="0"/>
              </a:rPr>
              <a:t>事务状态，</a:t>
            </a:r>
            <a:r>
              <a:rPr lang="en-US" altLang="zh-CN" sz="1200" b="0">
                <a:solidFill>
                  <a:srgbClr val="A31515"/>
                </a:solidFill>
                <a:effectLst/>
                <a:latin typeface="Source code pro" panose="020B0509030403020204" pitchFamily="49" charset="0"/>
              </a:rPr>
              <a:t>0:try</a:t>
            </a:r>
            <a:r>
              <a:rPr lang="zh-CN" altLang="en-US" sz="1200" b="0">
                <a:solidFill>
                  <a:srgbClr val="A31515"/>
                </a:solidFill>
                <a:effectLst/>
                <a:latin typeface="Source code pro" panose="020B0509030403020204" pitchFamily="49" charset="0"/>
              </a:rPr>
              <a:t>，</a:t>
            </a:r>
            <a:r>
              <a:rPr lang="en-US" altLang="zh-CN" sz="1200" b="0">
                <a:solidFill>
                  <a:srgbClr val="A31515"/>
                </a:solidFill>
                <a:effectLst/>
                <a:latin typeface="Source code pro" panose="020B0509030403020204" pitchFamily="49" charset="0"/>
              </a:rPr>
              <a:t>1:confirm</a:t>
            </a:r>
            <a:r>
              <a:rPr lang="zh-CN" altLang="en-US" sz="1200" b="0">
                <a:solidFill>
                  <a:srgbClr val="A31515"/>
                </a:solidFill>
                <a:effectLst/>
                <a:latin typeface="Source code pro" panose="020B0509030403020204" pitchFamily="49" charset="0"/>
              </a:rPr>
              <a:t>，</a:t>
            </a:r>
            <a:r>
              <a:rPr lang="en-US" altLang="zh-CN" sz="1200" b="0">
                <a:solidFill>
                  <a:srgbClr val="A31515"/>
                </a:solidFill>
                <a:effectLst/>
                <a:latin typeface="Source code pro" panose="020B0509030403020204" pitchFamily="49" charset="0"/>
              </a:rPr>
              <a:t>2:cancel'</a:t>
            </a:r>
            <a:r>
              <a:rPr lang="en-US" altLang="zh-CN" sz="1200" b="0">
                <a:solidFill>
                  <a:srgbClr val="000000"/>
                </a:solidFill>
                <a:effectLst/>
                <a:latin typeface="Source code pro" panose="020B0509030403020204" pitchFamily="49" charset="0"/>
              </a:rPr>
              <a:t>,</a:t>
            </a:r>
          </a:p>
          <a:p>
            <a:pPr>
              <a:lnSpc>
                <a:spcPct val="150000"/>
              </a:lnSpc>
            </a:pPr>
            <a:r>
              <a:rPr lang="en-US" altLang="zh-CN" sz="1200" b="0">
                <a:solidFill>
                  <a:srgbClr val="000000"/>
                </a:solidFill>
                <a:effectLst/>
                <a:latin typeface="Source code pro" panose="020B0509030403020204" pitchFamily="49" charset="0"/>
              </a:rPr>
              <a:t>  </a:t>
            </a:r>
            <a:r>
              <a:rPr lang="en-US" altLang="zh-CN" sz="1200" b="0">
                <a:solidFill>
                  <a:srgbClr val="0000FF"/>
                </a:solidFill>
                <a:effectLst/>
                <a:latin typeface="Source code pro" panose="020B0509030403020204" pitchFamily="49" charset="0"/>
              </a:rPr>
              <a:t>PRIMARY</a:t>
            </a:r>
            <a:r>
              <a:rPr lang="en-US" altLang="zh-CN" sz="1200" b="0">
                <a:solidFill>
                  <a:srgbClr val="000000"/>
                </a:solidFill>
                <a:effectLst/>
                <a:latin typeface="Source code pro" panose="020B0509030403020204" pitchFamily="49" charset="0"/>
              </a:rPr>
              <a:t> </a:t>
            </a:r>
            <a:r>
              <a:rPr lang="en-US" altLang="zh-CN" sz="1200" b="0">
                <a:solidFill>
                  <a:srgbClr val="0000FF"/>
                </a:solidFill>
                <a:effectLst/>
                <a:latin typeface="Source code pro" panose="020B0509030403020204" pitchFamily="49" charset="0"/>
              </a:rPr>
              <a:t>KEY</a:t>
            </a:r>
            <a:r>
              <a:rPr lang="en-US" altLang="zh-CN" sz="1200" b="0">
                <a:solidFill>
                  <a:srgbClr val="000000"/>
                </a:solidFill>
                <a:effectLst/>
                <a:latin typeface="Source code pro" panose="020B0509030403020204" pitchFamily="49" charset="0"/>
              </a:rPr>
              <a:t> (</a:t>
            </a:r>
            <a:r>
              <a:rPr lang="en-US" altLang="zh-CN" sz="1200" b="0">
                <a:solidFill>
                  <a:srgbClr val="A31515"/>
                </a:solidFill>
                <a:effectLst/>
                <a:latin typeface="Source code pro" panose="020B0509030403020204" pitchFamily="49" charset="0"/>
              </a:rPr>
              <a:t>`xid`</a:t>
            </a:r>
            <a:r>
              <a:rPr lang="en-US" altLang="zh-CN" sz="1200" b="0">
                <a:solidFill>
                  <a:srgbClr val="000000"/>
                </a:solidFill>
                <a:effectLst/>
                <a:latin typeface="Source code pro" panose="020B0509030403020204" pitchFamily="49" charset="0"/>
              </a:rPr>
              <a:t>) </a:t>
            </a:r>
            <a:r>
              <a:rPr lang="en-US" altLang="zh-CN" sz="1200" b="0">
                <a:solidFill>
                  <a:srgbClr val="0000FF"/>
                </a:solidFill>
                <a:effectLst/>
                <a:latin typeface="Source code pro" panose="020B0509030403020204" pitchFamily="49" charset="0"/>
              </a:rPr>
              <a:t>USING</a:t>
            </a:r>
            <a:r>
              <a:rPr lang="en-US" altLang="zh-CN" sz="1200" b="0">
                <a:solidFill>
                  <a:srgbClr val="000000"/>
                </a:solidFill>
                <a:effectLst/>
                <a:latin typeface="Source code pro" panose="020B0509030403020204" pitchFamily="49" charset="0"/>
              </a:rPr>
              <a:t> BTREE</a:t>
            </a:r>
          </a:p>
          <a:p>
            <a:pPr>
              <a:lnSpc>
                <a:spcPct val="150000"/>
              </a:lnSpc>
            </a:pPr>
            <a:r>
              <a:rPr lang="en-US" altLang="zh-CN" sz="1200" b="0">
                <a:solidFill>
                  <a:srgbClr val="000000"/>
                </a:solidFill>
                <a:effectLst/>
                <a:latin typeface="Source code pro" panose="020B0509030403020204" pitchFamily="49" charset="0"/>
              </a:rPr>
              <a:t>) ENGINE=InnoDB </a:t>
            </a:r>
            <a:r>
              <a:rPr lang="en-US" altLang="zh-CN" sz="1200" b="0">
                <a:solidFill>
                  <a:srgbClr val="0000FF"/>
                </a:solidFill>
                <a:effectLst/>
                <a:latin typeface="Source code pro" panose="020B0509030403020204" pitchFamily="49" charset="0"/>
              </a:rPr>
              <a:t>DEFAULT</a:t>
            </a:r>
            <a:r>
              <a:rPr lang="en-US" altLang="zh-CN" sz="1200" b="0">
                <a:solidFill>
                  <a:srgbClr val="000000"/>
                </a:solidFill>
                <a:effectLst/>
                <a:latin typeface="Source code pro" panose="020B0509030403020204" pitchFamily="49" charset="0"/>
              </a:rPr>
              <a:t> CHARSET=utf8 ROW_FORMAT=COMPACT;</a:t>
            </a:r>
          </a:p>
        </p:txBody>
      </p:sp>
      <p:grpSp>
        <p:nvGrpSpPr>
          <p:cNvPr id="18" name="组合 17">
            <a:extLst>
              <a:ext uri="{FF2B5EF4-FFF2-40B4-BE49-F238E27FC236}">
                <a16:creationId xmlns:a16="http://schemas.microsoft.com/office/drawing/2014/main" id="{2C6C9FAB-BCB3-4AE5-874D-550057DE04A1}"/>
              </a:ext>
            </a:extLst>
          </p:cNvPr>
          <p:cNvGrpSpPr/>
          <p:nvPr/>
        </p:nvGrpSpPr>
        <p:grpSpPr>
          <a:xfrm>
            <a:off x="956841" y="2601387"/>
            <a:ext cx="2249461" cy="1727842"/>
            <a:chOff x="1596029" y="3183623"/>
            <a:chExt cx="2249461" cy="1727842"/>
          </a:xfrm>
        </p:grpSpPr>
        <p:sp>
          <p:nvSpPr>
            <p:cNvPr id="20" name="矩形: 圆角 19">
              <a:extLst>
                <a:ext uri="{FF2B5EF4-FFF2-40B4-BE49-F238E27FC236}">
                  <a16:creationId xmlns:a16="http://schemas.microsoft.com/office/drawing/2014/main" id="{7DECD356-29B7-40B0-ADFF-E7747724015B}"/>
                </a:ext>
              </a:extLst>
            </p:cNvPr>
            <p:cNvSpPr/>
            <p:nvPr/>
          </p:nvSpPr>
          <p:spPr>
            <a:xfrm>
              <a:off x="1596029" y="3352519"/>
              <a:ext cx="572769" cy="485659"/>
            </a:xfrm>
            <a:prstGeom prst="roundRect">
              <a:avLst/>
            </a:prstGeom>
            <a:solidFill>
              <a:srgbClr val="AD2B26"/>
            </a:solidFill>
            <a:ln>
              <a:solidFill>
                <a:srgbClr val="AD2A2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CFA10252-7BAF-4D34-9768-01339586BE47}"/>
                </a:ext>
              </a:extLst>
            </p:cNvPr>
            <p:cNvSpPr/>
            <p:nvPr/>
          </p:nvSpPr>
          <p:spPr>
            <a:xfrm>
              <a:off x="1640910" y="3183623"/>
              <a:ext cx="2204580" cy="1727842"/>
            </a:xfrm>
            <a:prstGeom prst="roundRect">
              <a:avLst>
                <a:gd name="adj" fmla="val 7576"/>
              </a:avLst>
            </a:prstGeom>
            <a:solidFill>
              <a:schemeClr val="bg1"/>
            </a:solidFill>
            <a:ln w="3175">
              <a:solidFill>
                <a:srgbClr val="AD2A26"/>
              </a:solidFill>
            </a:ln>
            <a:effectLst>
              <a:outerShdw blurRad="50800" dist="38100" dir="2700000" algn="tl" rotWithShape="0">
                <a:prstClr val="black">
                  <a:alpha val="40000"/>
                </a:prstClr>
              </a:outerShdw>
            </a:effectLst>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9E6F473F-BEAF-4293-92D6-3855FD3FBBF5}"/>
                </a:ext>
              </a:extLst>
            </p:cNvPr>
            <p:cNvSpPr txBox="1"/>
            <p:nvPr/>
          </p:nvSpPr>
          <p:spPr>
            <a:xfrm>
              <a:off x="1666399" y="3414943"/>
              <a:ext cx="959600" cy="338554"/>
            </a:xfrm>
            <a:prstGeom prst="rect">
              <a:avLst/>
            </a:prstGeom>
            <a:solidFill>
              <a:schemeClr val="bg1"/>
            </a:solidFill>
            <a:ln>
              <a:noFill/>
            </a:ln>
          </p:spPr>
          <p:txBody>
            <a:bodyPr wrap="square" rtlCol="0">
              <a:spAutoFit/>
            </a:bodyPr>
            <a:lstStyle/>
            <a:p>
              <a:pPr fontAlgn="auto">
                <a:spcBef>
                  <a:spcPts val="0"/>
                </a:spcBef>
                <a:spcAft>
                  <a:spcPts val="0"/>
                </a:spcAft>
              </a:pPr>
              <a:r>
                <a:rPr lang="en-US" altLang="zh-CN" sz="1600">
                  <a:solidFill>
                    <a:srgbClr val="AD2A26"/>
                  </a:solidFill>
                  <a:latin typeface="+mn-ea"/>
                </a:rPr>
                <a:t>Try</a:t>
              </a:r>
              <a:r>
                <a:rPr lang="zh-CN" altLang="en-US" sz="1600">
                  <a:solidFill>
                    <a:srgbClr val="AD2A26"/>
                  </a:solidFill>
                  <a:latin typeface="+mn-ea"/>
                </a:rPr>
                <a:t>业务</a:t>
              </a:r>
              <a:endParaRPr lang="zh-CN" altLang="en-US" sz="1600" dirty="0">
                <a:solidFill>
                  <a:srgbClr val="AD2A26"/>
                </a:solidFill>
                <a:latin typeface="+mn-ea"/>
              </a:endParaRPr>
            </a:p>
          </p:txBody>
        </p:sp>
      </p:grpSp>
      <p:sp>
        <p:nvSpPr>
          <p:cNvPr id="24" name="文本框 23">
            <a:extLst>
              <a:ext uri="{FF2B5EF4-FFF2-40B4-BE49-F238E27FC236}">
                <a16:creationId xmlns:a16="http://schemas.microsoft.com/office/drawing/2014/main" id="{2E29A871-ED97-4812-87FF-842AA44F6AC7}"/>
              </a:ext>
            </a:extLst>
          </p:cNvPr>
          <p:cNvSpPr txBox="1"/>
          <p:nvPr/>
        </p:nvSpPr>
        <p:spPr>
          <a:xfrm>
            <a:off x="1010854" y="3343124"/>
            <a:ext cx="2195448" cy="461665"/>
          </a:xfrm>
          <a:prstGeom prst="rect">
            <a:avLst/>
          </a:prstGeom>
          <a:noFill/>
        </p:spPr>
        <p:txBody>
          <a:bodyPr wrap="square" rtlCol="0">
            <a:spAutoFit/>
          </a:bodyPr>
          <a:lstStyle/>
          <a:p>
            <a:pPr marL="171450" indent="-171450">
              <a:buFont typeface="Arial" panose="020B0604020202020204" pitchFamily="34" charset="0"/>
              <a:buChar char="•"/>
            </a:pPr>
            <a:r>
              <a:rPr lang="zh-CN" altLang="en-US" sz="1200"/>
              <a:t>记录冻结金额和事务状态到</a:t>
            </a:r>
            <a:r>
              <a:rPr lang="en-US" altLang="zh-CN" sz="1200"/>
              <a:t>account_freeze</a:t>
            </a:r>
            <a:r>
              <a:rPr lang="zh-CN" altLang="en-US" sz="1200"/>
              <a:t>表</a:t>
            </a:r>
            <a:endParaRPr lang="en-US" altLang="zh-CN" sz="1200"/>
          </a:p>
        </p:txBody>
      </p:sp>
      <p:sp>
        <p:nvSpPr>
          <p:cNvPr id="25" name="文本框 24">
            <a:extLst>
              <a:ext uri="{FF2B5EF4-FFF2-40B4-BE49-F238E27FC236}">
                <a16:creationId xmlns:a16="http://schemas.microsoft.com/office/drawing/2014/main" id="{5E218147-89BA-4717-8AE3-31ED0EDC25C6}"/>
              </a:ext>
            </a:extLst>
          </p:cNvPr>
          <p:cNvSpPr txBox="1"/>
          <p:nvPr/>
        </p:nvSpPr>
        <p:spPr>
          <a:xfrm>
            <a:off x="1010854" y="3847597"/>
            <a:ext cx="2195448" cy="276999"/>
          </a:xfrm>
          <a:prstGeom prst="rect">
            <a:avLst/>
          </a:prstGeom>
          <a:noFill/>
        </p:spPr>
        <p:txBody>
          <a:bodyPr wrap="square" rtlCol="0">
            <a:spAutoFit/>
          </a:bodyPr>
          <a:lstStyle/>
          <a:p>
            <a:pPr marL="171450" indent="-171450">
              <a:buFont typeface="Arial" panose="020B0604020202020204" pitchFamily="34" charset="0"/>
              <a:buChar char="•"/>
            </a:pPr>
            <a:r>
              <a:rPr lang="zh-CN" altLang="en-US" sz="1200"/>
              <a:t>扣减</a:t>
            </a:r>
            <a:r>
              <a:rPr lang="en-US" altLang="zh-CN" sz="1200"/>
              <a:t>account</a:t>
            </a:r>
            <a:r>
              <a:rPr lang="zh-CN" altLang="en-US" sz="1200"/>
              <a:t>表可用金额</a:t>
            </a:r>
            <a:endParaRPr lang="en-US" altLang="zh-CN" sz="1200"/>
          </a:p>
        </p:txBody>
      </p:sp>
      <p:grpSp>
        <p:nvGrpSpPr>
          <p:cNvPr id="26" name="组合 25">
            <a:extLst>
              <a:ext uri="{FF2B5EF4-FFF2-40B4-BE49-F238E27FC236}">
                <a16:creationId xmlns:a16="http://schemas.microsoft.com/office/drawing/2014/main" id="{73D2DAD8-3240-41DB-9AD3-50D80C17D1CE}"/>
              </a:ext>
            </a:extLst>
          </p:cNvPr>
          <p:cNvGrpSpPr/>
          <p:nvPr/>
        </p:nvGrpSpPr>
        <p:grpSpPr>
          <a:xfrm>
            <a:off x="956841" y="4634875"/>
            <a:ext cx="2249461" cy="1727842"/>
            <a:chOff x="1596029" y="3183623"/>
            <a:chExt cx="2249461" cy="1727842"/>
          </a:xfrm>
        </p:grpSpPr>
        <p:sp>
          <p:nvSpPr>
            <p:cNvPr id="27" name="矩形: 圆角 26">
              <a:extLst>
                <a:ext uri="{FF2B5EF4-FFF2-40B4-BE49-F238E27FC236}">
                  <a16:creationId xmlns:a16="http://schemas.microsoft.com/office/drawing/2014/main" id="{362DB2D8-9A42-451E-93A6-090DBB5E3849}"/>
                </a:ext>
              </a:extLst>
            </p:cNvPr>
            <p:cNvSpPr/>
            <p:nvPr/>
          </p:nvSpPr>
          <p:spPr>
            <a:xfrm>
              <a:off x="1596029" y="3352519"/>
              <a:ext cx="572769" cy="485659"/>
            </a:xfrm>
            <a:prstGeom prst="roundRect">
              <a:avLst/>
            </a:prstGeom>
            <a:solidFill>
              <a:srgbClr val="AD2B26"/>
            </a:solidFill>
            <a:ln>
              <a:solidFill>
                <a:srgbClr val="AD2A2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a:extLst>
                <a:ext uri="{FF2B5EF4-FFF2-40B4-BE49-F238E27FC236}">
                  <a16:creationId xmlns:a16="http://schemas.microsoft.com/office/drawing/2014/main" id="{E33B57C6-E608-4556-B60C-E6D188096160}"/>
                </a:ext>
              </a:extLst>
            </p:cNvPr>
            <p:cNvSpPr/>
            <p:nvPr/>
          </p:nvSpPr>
          <p:spPr>
            <a:xfrm>
              <a:off x="1640910" y="3183623"/>
              <a:ext cx="2204580" cy="1727842"/>
            </a:xfrm>
            <a:prstGeom prst="roundRect">
              <a:avLst>
                <a:gd name="adj" fmla="val 7576"/>
              </a:avLst>
            </a:prstGeom>
            <a:solidFill>
              <a:schemeClr val="bg1"/>
            </a:solidFill>
            <a:ln w="3175">
              <a:solidFill>
                <a:srgbClr val="AD2A26"/>
              </a:solidFill>
            </a:ln>
            <a:effectLst>
              <a:outerShdw blurRad="50800" dist="38100" dir="2700000" algn="tl" rotWithShape="0">
                <a:prstClr val="black">
                  <a:alpha val="40000"/>
                </a:prstClr>
              </a:outerShdw>
            </a:effectLst>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48F08810-0738-4A68-A3C8-62492824DC36}"/>
                </a:ext>
              </a:extLst>
            </p:cNvPr>
            <p:cNvSpPr txBox="1"/>
            <p:nvPr/>
          </p:nvSpPr>
          <p:spPr>
            <a:xfrm>
              <a:off x="1666398" y="3414943"/>
              <a:ext cx="2179091" cy="338554"/>
            </a:xfrm>
            <a:prstGeom prst="rect">
              <a:avLst/>
            </a:prstGeom>
            <a:solidFill>
              <a:schemeClr val="bg1"/>
            </a:solidFill>
            <a:ln>
              <a:noFill/>
            </a:ln>
          </p:spPr>
          <p:txBody>
            <a:bodyPr wrap="square" rtlCol="0">
              <a:spAutoFit/>
            </a:bodyPr>
            <a:lstStyle/>
            <a:p>
              <a:pPr fontAlgn="auto">
                <a:spcBef>
                  <a:spcPts val="0"/>
                </a:spcBef>
                <a:spcAft>
                  <a:spcPts val="0"/>
                </a:spcAft>
              </a:pPr>
              <a:r>
                <a:rPr lang="en-US" altLang="zh-CN" sz="1600">
                  <a:solidFill>
                    <a:srgbClr val="AD2A26"/>
                  </a:solidFill>
                  <a:latin typeface="+mn-ea"/>
                </a:rPr>
                <a:t>Confirm</a:t>
              </a:r>
              <a:r>
                <a:rPr lang="zh-CN" altLang="en-US" sz="1600">
                  <a:solidFill>
                    <a:srgbClr val="AD2A26"/>
                  </a:solidFill>
                  <a:latin typeface="+mn-ea"/>
                </a:rPr>
                <a:t>业务</a:t>
              </a:r>
              <a:endParaRPr lang="zh-CN" altLang="en-US" sz="1600" dirty="0">
                <a:solidFill>
                  <a:srgbClr val="AD2A26"/>
                </a:solidFill>
                <a:latin typeface="+mn-ea"/>
              </a:endParaRPr>
            </a:p>
          </p:txBody>
        </p:sp>
      </p:grpSp>
      <p:sp>
        <p:nvSpPr>
          <p:cNvPr id="30" name="文本框 29">
            <a:extLst>
              <a:ext uri="{FF2B5EF4-FFF2-40B4-BE49-F238E27FC236}">
                <a16:creationId xmlns:a16="http://schemas.microsoft.com/office/drawing/2014/main" id="{F6F1AE88-885C-45F5-9090-61B8315ACDF3}"/>
              </a:ext>
            </a:extLst>
          </p:cNvPr>
          <p:cNvSpPr txBox="1"/>
          <p:nvPr/>
        </p:nvSpPr>
        <p:spPr>
          <a:xfrm>
            <a:off x="1010853" y="5498796"/>
            <a:ext cx="2195448"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sz="1200"/>
              <a:t>根据</a:t>
            </a:r>
            <a:r>
              <a:rPr lang="en-US" altLang="zh-CN" sz="1200"/>
              <a:t>xid</a:t>
            </a:r>
            <a:r>
              <a:rPr lang="zh-CN" altLang="en-US" sz="1200"/>
              <a:t>删除</a:t>
            </a:r>
            <a:r>
              <a:rPr lang="en-US" altLang="zh-CN" sz="1200"/>
              <a:t>account_freeze</a:t>
            </a:r>
            <a:r>
              <a:rPr lang="zh-CN" altLang="en-US" sz="1200"/>
              <a:t>表的冻结记录</a:t>
            </a:r>
            <a:endParaRPr lang="en-US" altLang="zh-CN" sz="1200"/>
          </a:p>
        </p:txBody>
      </p:sp>
      <p:grpSp>
        <p:nvGrpSpPr>
          <p:cNvPr id="31" name="组合 30">
            <a:extLst>
              <a:ext uri="{FF2B5EF4-FFF2-40B4-BE49-F238E27FC236}">
                <a16:creationId xmlns:a16="http://schemas.microsoft.com/office/drawing/2014/main" id="{E8AF0185-245F-4721-BAA8-A09819076C3D}"/>
              </a:ext>
            </a:extLst>
          </p:cNvPr>
          <p:cNvGrpSpPr/>
          <p:nvPr/>
        </p:nvGrpSpPr>
        <p:grpSpPr>
          <a:xfrm>
            <a:off x="3691300" y="4634875"/>
            <a:ext cx="2249461" cy="1727842"/>
            <a:chOff x="1596029" y="3183623"/>
            <a:chExt cx="2249461" cy="1727842"/>
          </a:xfrm>
        </p:grpSpPr>
        <p:sp>
          <p:nvSpPr>
            <p:cNvPr id="32" name="矩形: 圆角 31">
              <a:extLst>
                <a:ext uri="{FF2B5EF4-FFF2-40B4-BE49-F238E27FC236}">
                  <a16:creationId xmlns:a16="http://schemas.microsoft.com/office/drawing/2014/main" id="{2AAD39A5-F476-464E-8562-2B925DD81BF5}"/>
                </a:ext>
              </a:extLst>
            </p:cNvPr>
            <p:cNvSpPr/>
            <p:nvPr/>
          </p:nvSpPr>
          <p:spPr>
            <a:xfrm>
              <a:off x="1596029" y="3352519"/>
              <a:ext cx="572769" cy="485659"/>
            </a:xfrm>
            <a:prstGeom prst="roundRect">
              <a:avLst/>
            </a:prstGeom>
            <a:solidFill>
              <a:srgbClr val="AD2B26"/>
            </a:solidFill>
            <a:ln>
              <a:solidFill>
                <a:srgbClr val="AD2A2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圆角 32">
              <a:extLst>
                <a:ext uri="{FF2B5EF4-FFF2-40B4-BE49-F238E27FC236}">
                  <a16:creationId xmlns:a16="http://schemas.microsoft.com/office/drawing/2014/main" id="{25127FDA-3F0B-44D3-BA63-9ACD844923AD}"/>
                </a:ext>
              </a:extLst>
            </p:cNvPr>
            <p:cNvSpPr/>
            <p:nvPr/>
          </p:nvSpPr>
          <p:spPr>
            <a:xfrm>
              <a:off x="1640910" y="3183623"/>
              <a:ext cx="2204580" cy="1727842"/>
            </a:xfrm>
            <a:prstGeom prst="roundRect">
              <a:avLst>
                <a:gd name="adj" fmla="val 7576"/>
              </a:avLst>
            </a:prstGeom>
            <a:solidFill>
              <a:schemeClr val="bg1"/>
            </a:solidFill>
            <a:ln w="3175">
              <a:solidFill>
                <a:srgbClr val="AD2A26"/>
              </a:solidFill>
            </a:ln>
            <a:effectLst>
              <a:outerShdw blurRad="50800" dist="38100" dir="2700000" algn="tl" rotWithShape="0">
                <a:prstClr val="black">
                  <a:alpha val="40000"/>
                </a:prstClr>
              </a:outerShdw>
            </a:effectLst>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12F3B208-78BC-4B80-B1CA-B41C221F1490}"/>
                </a:ext>
              </a:extLst>
            </p:cNvPr>
            <p:cNvSpPr txBox="1"/>
            <p:nvPr/>
          </p:nvSpPr>
          <p:spPr>
            <a:xfrm>
              <a:off x="1666398" y="3414943"/>
              <a:ext cx="2179091" cy="338554"/>
            </a:xfrm>
            <a:prstGeom prst="rect">
              <a:avLst/>
            </a:prstGeom>
            <a:solidFill>
              <a:schemeClr val="bg1"/>
            </a:solidFill>
            <a:ln>
              <a:noFill/>
            </a:ln>
          </p:spPr>
          <p:txBody>
            <a:bodyPr wrap="square" rtlCol="0">
              <a:spAutoFit/>
            </a:bodyPr>
            <a:lstStyle/>
            <a:p>
              <a:pPr fontAlgn="auto">
                <a:spcBef>
                  <a:spcPts val="0"/>
                </a:spcBef>
                <a:spcAft>
                  <a:spcPts val="0"/>
                </a:spcAft>
              </a:pPr>
              <a:r>
                <a:rPr lang="en-US" altLang="zh-CN" sz="1600">
                  <a:solidFill>
                    <a:srgbClr val="AD2A26"/>
                  </a:solidFill>
                  <a:latin typeface="+mn-ea"/>
                </a:rPr>
                <a:t>Cancel</a:t>
              </a:r>
              <a:r>
                <a:rPr lang="zh-CN" altLang="en-US" sz="1600">
                  <a:solidFill>
                    <a:srgbClr val="AD2A26"/>
                  </a:solidFill>
                  <a:latin typeface="+mn-ea"/>
                </a:rPr>
                <a:t>业务</a:t>
              </a:r>
              <a:endParaRPr lang="zh-CN" altLang="en-US" sz="1600" dirty="0">
                <a:solidFill>
                  <a:srgbClr val="AD2A26"/>
                </a:solidFill>
                <a:latin typeface="+mn-ea"/>
              </a:endParaRPr>
            </a:p>
          </p:txBody>
        </p:sp>
      </p:grpSp>
      <p:sp>
        <p:nvSpPr>
          <p:cNvPr id="35" name="文本框 34">
            <a:extLst>
              <a:ext uri="{FF2B5EF4-FFF2-40B4-BE49-F238E27FC236}">
                <a16:creationId xmlns:a16="http://schemas.microsoft.com/office/drawing/2014/main" id="{413E29A8-E948-4862-82D8-462E0EA9E207}"/>
              </a:ext>
            </a:extLst>
          </p:cNvPr>
          <p:cNvSpPr txBox="1"/>
          <p:nvPr/>
        </p:nvSpPr>
        <p:spPr>
          <a:xfrm>
            <a:off x="3736180" y="5383314"/>
            <a:ext cx="2195448" cy="461665"/>
          </a:xfrm>
          <a:prstGeom prst="rect">
            <a:avLst/>
          </a:prstGeom>
          <a:noFill/>
        </p:spPr>
        <p:txBody>
          <a:bodyPr wrap="square" rtlCol="0">
            <a:spAutoFit/>
          </a:bodyPr>
          <a:lstStyle/>
          <a:p>
            <a:pPr marL="171450" indent="-171450">
              <a:buFont typeface="Arial" panose="020B0604020202020204" pitchFamily="34" charset="0"/>
              <a:buChar char="•"/>
            </a:pPr>
            <a:r>
              <a:rPr lang="zh-CN" altLang="en-US" sz="1200"/>
              <a:t>修改</a:t>
            </a:r>
            <a:r>
              <a:rPr lang="en-US" altLang="zh-CN" sz="1200"/>
              <a:t>account_freeze</a:t>
            </a:r>
            <a:r>
              <a:rPr lang="zh-CN" altLang="en-US" sz="1200"/>
              <a:t>表，冻结金额为</a:t>
            </a:r>
            <a:r>
              <a:rPr lang="en-US" altLang="zh-CN" sz="1200"/>
              <a:t>0</a:t>
            </a:r>
            <a:r>
              <a:rPr lang="zh-CN" altLang="en-US" sz="1200"/>
              <a:t>，</a:t>
            </a:r>
            <a:r>
              <a:rPr lang="en-US" altLang="zh-CN" sz="1200"/>
              <a:t>state</a:t>
            </a:r>
            <a:r>
              <a:rPr lang="zh-CN" altLang="en-US" sz="1200"/>
              <a:t>为</a:t>
            </a:r>
            <a:r>
              <a:rPr lang="en-US" altLang="zh-CN" sz="1200"/>
              <a:t>2</a:t>
            </a:r>
          </a:p>
        </p:txBody>
      </p:sp>
      <p:sp>
        <p:nvSpPr>
          <p:cNvPr id="36" name="文本框 35">
            <a:extLst>
              <a:ext uri="{FF2B5EF4-FFF2-40B4-BE49-F238E27FC236}">
                <a16:creationId xmlns:a16="http://schemas.microsoft.com/office/drawing/2014/main" id="{60D2BA1E-AA5E-4379-A6B6-50EE1512B7D1}"/>
              </a:ext>
            </a:extLst>
          </p:cNvPr>
          <p:cNvSpPr txBox="1"/>
          <p:nvPr/>
        </p:nvSpPr>
        <p:spPr>
          <a:xfrm>
            <a:off x="3736180" y="5887787"/>
            <a:ext cx="2195448" cy="461665"/>
          </a:xfrm>
          <a:prstGeom prst="rect">
            <a:avLst/>
          </a:prstGeom>
          <a:noFill/>
        </p:spPr>
        <p:txBody>
          <a:bodyPr wrap="square" rtlCol="0">
            <a:spAutoFit/>
          </a:bodyPr>
          <a:lstStyle/>
          <a:p>
            <a:pPr marL="171450" indent="-171450">
              <a:buFont typeface="Arial" panose="020B0604020202020204" pitchFamily="34" charset="0"/>
              <a:buChar char="•"/>
            </a:pPr>
            <a:r>
              <a:rPr lang="zh-CN" altLang="en-US" sz="1200"/>
              <a:t>修改</a:t>
            </a:r>
            <a:r>
              <a:rPr lang="en-US" altLang="zh-CN" sz="1200"/>
              <a:t>account</a:t>
            </a:r>
            <a:r>
              <a:rPr lang="zh-CN" altLang="en-US" sz="1200"/>
              <a:t>表，恢复可用金额</a:t>
            </a:r>
          </a:p>
        </p:txBody>
      </p:sp>
      <p:grpSp>
        <p:nvGrpSpPr>
          <p:cNvPr id="37" name="组合 36">
            <a:extLst>
              <a:ext uri="{FF2B5EF4-FFF2-40B4-BE49-F238E27FC236}">
                <a16:creationId xmlns:a16="http://schemas.microsoft.com/office/drawing/2014/main" id="{9D096ADC-7FC1-462C-9BDA-4177AAE907A3}"/>
              </a:ext>
            </a:extLst>
          </p:cNvPr>
          <p:cNvGrpSpPr/>
          <p:nvPr/>
        </p:nvGrpSpPr>
        <p:grpSpPr>
          <a:xfrm>
            <a:off x="6425759" y="4634875"/>
            <a:ext cx="2249461" cy="1727842"/>
            <a:chOff x="1596029" y="3183623"/>
            <a:chExt cx="2249461" cy="1727842"/>
          </a:xfrm>
        </p:grpSpPr>
        <p:sp>
          <p:nvSpPr>
            <p:cNvPr id="40" name="矩形: 圆角 39">
              <a:extLst>
                <a:ext uri="{FF2B5EF4-FFF2-40B4-BE49-F238E27FC236}">
                  <a16:creationId xmlns:a16="http://schemas.microsoft.com/office/drawing/2014/main" id="{3980F80A-54E5-4734-A20C-4C9080D8881B}"/>
                </a:ext>
              </a:extLst>
            </p:cNvPr>
            <p:cNvSpPr/>
            <p:nvPr/>
          </p:nvSpPr>
          <p:spPr>
            <a:xfrm>
              <a:off x="1596029" y="3352519"/>
              <a:ext cx="572769" cy="485659"/>
            </a:xfrm>
            <a:prstGeom prst="roundRect">
              <a:avLst/>
            </a:prstGeom>
            <a:solidFill>
              <a:srgbClr val="AD2B26"/>
            </a:solidFill>
            <a:ln>
              <a:solidFill>
                <a:srgbClr val="AD2A2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圆角 40">
              <a:extLst>
                <a:ext uri="{FF2B5EF4-FFF2-40B4-BE49-F238E27FC236}">
                  <a16:creationId xmlns:a16="http://schemas.microsoft.com/office/drawing/2014/main" id="{7AAAC3CF-6EF0-4309-A4EB-AD71A78471D0}"/>
                </a:ext>
              </a:extLst>
            </p:cNvPr>
            <p:cNvSpPr/>
            <p:nvPr/>
          </p:nvSpPr>
          <p:spPr>
            <a:xfrm>
              <a:off x="1640910" y="3183623"/>
              <a:ext cx="2204580" cy="1727842"/>
            </a:xfrm>
            <a:prstGeom prst="roundRect">
              <a:avLst>
                <a:gd name="adj" fmla="val 7576"/>
              </a:avLst>
            </a:prstGeom>
            <a:solidFill>
              <a:schemeClr val="bg1"/>
            </a:solidFill>
            <a:ln w="3175">
              <a:solidFill>
                <a:srgbClr val="AD2A26"/>
              </a:solidFill>
            </a:ln>
            <a:effectLst>
              <a:outerShdw blurRad="50800" dist="38100" dir="2700000" algn="tl" rotWithShape="0">
                <a:prstClr val="black">
                  <a:alpha val="40000"/>
                </a:prstClr>
              </a:outerShdw>
            </a:effectLst>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9726B59F-F1CC-4AA7-850C-5D7988A9E4F3}"/>
                </a:ext>
              </a:extLst>
            </p:cNvPr>
            <p:cNvSpPr txBox="1"/>
            <p:nvPr/>
          </p:nvSpPr>
          <p:spPr>
            <a:xfrm>
              <a:off x="1666398" y="3414943"/>
              <a:ext cx="2179091" cy="338554"/>
            </a:xfrm>
            <a:prstGeom prst="rect">
              <a:avLst/>
            </a:prstGeom>
            <a:solidFill>
              <a:schemeClr val="bg1"/>
            </a:solidFill>
            <a:ln>
              <a:noFill/>
            </a:ln>
          </p:spPr>
          <p:txBody>
            <a:bodyPr wrap="square" rtlCol="0">
              <a:spAutoFit/>
            </a:bodyPr>
            <a:lstStyle/>
            <a:p>
              <a:pPr fontAlgn="auto">
                <a:spcBef>
                  <a:spcPts val="0"/>
                </a:spcBef>
                <a:spcAft>
                  <a:spcPts val="0"/>
                </a:spcAft>
              </a:pPr>
              <a:r>
                <a:rPr lang="zh-CN" altLang="en-US" sz="1600">
                  <a:solidFill>
                    <a:srgbClr val="AD2A26"/>
                  </a:solidFill>
                  <a:latin typeface="+mn-ea"/>
                </a:rPr>
                <a:t>如何判断是否空回滚</a:t>
              </a:r>
              <a:endParaRPr lang="zh-CN" altLang="en-US" sz="1600" dirty="0">
                <a:solidFill>
                  <a:srgbClr val="AD2A26"/>
                </a:solidFill>
                <a:latin typeface="+mn-ea"/>
              </a:endParaRPr>
            </a:p>
          </p:txBody>
        </p:sp>
      </p:grpSp>
      <p:sp>
        <p:nvSpPr>
          <p:cNvPr id="44" name="文本框 43">
            <a:extLst>
              <a:ext uri="{FF2B5EF4-FFF2-40B4-BE49-F238E27FC236}">
                <a16:creationId xmlns:a16="http://schemas.microsoft.com/office/drawing/2014/main" id="{D413AC49-8601-4AF5-B0DC-3D34669F7C16}"/>
              </a:ext>
            </a:extLst>
          </p:cNvPr>
          <p:cNvSpPr txBox="1"/>
          <p:nvPr/>
        </p:nvSpPr>
        <p:spPr>
          <a:xfrm>
            <a:off x="6470639" y="5383314"/>
            <a:ext cx="2195448" cy="965905"/>
          </a:xfrm>
          <a:prstGeom prst="rect">
            <a:avLst/>
          </a:prstGeom>
          <a:noFill/>
        </p:spPr>
        <p:txBody>
          <a:bodyPr wrap="square" rtlCol="0">
            <a:spAutoFit/>
          </a:bodyPr>
          <a:lstStyle/>
          <a:p>
            <a:pPr marL="171450" indent="-171450">
              <a:lnSpc>
                <a:spcPct val="120000"/>
              </a:lnSpc>
              <a:buFont typeface="Arial" panose="020B0604020202020204" pitchFamily="34" charset="0"/>
              <a:buChar char="•"/>
            </a:pPr>
            <a:r>
              <a:rPr lang="en-US" altLang="zh-CN" sz="1200"/>
              <a:t>cancel</a:t>
            </a:r>
            <a:r>
              <a:rPr lang="zh-CN" altLang="en-US" sz="1200"/>
              <a:t>业务中，根据</a:t>
            </a:r>
            <a:r>
              <a:rPr lang="en-US" altLang="zh-CN" sz="1200"/>
              <a:t>xid</a:t>
            </a:r>
            <a:r>
              <a:rPr lang="zh-CN" altLang="en-US" sz="1200"/>
              <a:t>查询</a:t>
            </a:r>
            <a:r>
              <a:rPr lang="en-US" altLang="zh-CN" sz="1200"/>
              <a:t>account_freeze</a:t>
            </a:r>
            <a:r>
              <a:rPr lang="zh-CN" altLang="en-US" sz="1200"/>
              <a:t>，如果为</a:t>
            </a:r>
            <a:r>
              <a:rPr lang="en-US" altLang="zh-CN" sz="1200"/>
              <a:t>null</a:t>
            </a:r>
            <a:r>
              <a:rPr lang="zh-CN" altLang="en-US" sz="1200"/>
              <a:t>则说明</a:t>
            </a:r>
            <a:r>
              <a:rPr lang="en-US" altLang="zh-CN" sz="1200"/>
              <a:t>try</a:t>
            </a:r>
            <a:r>
              <a:rPr lang="zh-CN" altLang="en-US" sz="1200"/>
              <a:t>还没做，需要空回滚</a:t>
            </a:r>
            <a:endParaRPr lang="en-US" altLang="zh-CN" sz="1200"/>
          </a:p>
        </p:txBody>
      </p:sp>
      <p:grpSp>
        <p:nvGrpSpPr>
          <p:cNvPr id="46" name="组合 45">
            <a:extLst>
              <a:ext uri="{FF2B5EF4-FFF2-40B4-BE49-F238E27FC236}">
                <a16:creationId xmlns:a16="http://schemas.microsoft.com/office/drawing/2014/main" id="{9338A127-2C76-4F76-9896-B1E328D89966}"/>
              </a:ext>
            </a:extLst>
          </p:cNvPr>
          <p:cNvGrpSpPr/>
          <p:nvPr/>
        </p:nvGrpSpPr>
        <p:grpSpPr>
          <a:xfrm>
            <a:off x="9160219" y="4621610"/>
            <a:ext cx="2249461" cy="1754372"/>
            <a:chOff x="1596029" y="3183623"/>
            <a:chExt cx="2249461" cy="1754372"/>
          </a:xfrm>
        </p:grpSpPr>
        <p:sp>
          <p:nvSpPr>
            <p:cNvPr id="47" name="矩形: 圆角 46">
              <a:extLst>
                <a:ext uri="{FF2B5EF4-FFF2-40B4-BE49-F238E27FC236}">
                  <a16:creationId xmlns:a16="http://schemas.microsoft.com/office/drawing/2014/main" id="{64C12A1B-DD8B-44B5-820D-B82A5B3BE1FB}"/>
                </a:ext>
              </a:extLst>
            </p:cNvPr>
            <p:cNvSpPr/>
            <p:nvPr/>
          </p:nvSpPr>
          <p:spPr>
            <a:xfrm>
              <a:off x="1596029" y="3352519"/>
              <a:ext cx="572769" cy="485659"/>
            </a:xfrm>
            <a:prstGeom prst="roundRect">
              <a:avLst/>
            </a:prstGeom>
            <a:solidFill>
              <a:srgbClr val="AD2B26"/>
            </a:solidFill>
            <a:ln>
              <a:solidFill>
                <a:srgbClr val="AD2A2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圆角 47">
              <a:extLst>
                <a:ext uri="{FF2B5EF4-FFF2-40B4-BE49-F238E27FC236}">
                  <a16:creationId xmlns:a16="http://schemas.microsoft.com/office/drawing/2014/main" id="{95AAA4EB-47E6-43A4-8093-A67D18AEFECB}"/>
                </a:ext>
              </a:extLst>
            </p:cNvPr>
            <p:cNvSpPr/>
            <p:nvPr/>
          </p:nvSpPr>
          <p:spPr>
            <a:xfrm>
              <a:off x="1640910" y="3183623"/>
              <a:ext cx="2204580" cy="1754372"/>
            </a:xfrm>
            <a:prstGeom prst="roundRect">
              <a:avLst>
                <a:gd name="adj" fmla="val 7576"/>
              </a:avLst>
            </a:prstGeom>
            <a:solidFill>
              <a:schemeClr val="bg1"/>
            </a:solidFill>
            <a:ln w="3175">
              <a:solidFill>
                <a:srgbClr val="AD2A26"/>
              </a:solidFill>
            </a:ln>
            <a:effectLst>
              <a:outerShdw blurRad="50800" dist="38100" dir="2700000" algn="tl" rotWithShape="0">
                <a:prstClr val="black">
                  <a:alpha val="40000"/>
                </a:prstClr>
              </a:outerShdw>
            </a:effectLst>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2DE13296-5A9B-4ADD-91A6-488CFCBB6837}"/>
                </a:ext>
              </a:extLst>
            </p:cNvPr>
            <p:cNvSpPr txBox="1"/>
            <p:nvPr/>
          </p:nvSpPr>
          <p:spPr>
            <a:xfrm>
              <a:off x="1666398" y="3414943"/>
              <a:ext cx="2179091" cy="338554"/>
            </a:xfrm>
            <a:prstGeom prst="rect">
              <a:avLst/>
            </a:prstGeom>
            <a:solidFill>
              <a:schemeClr val="bg1"/>
            </a:solidFill>
            <a:ln>
              <a:noFill/>
            </a:ln>
          </p:spPr>
          <p:txBody>
            <a:bodyPr wrap="square" rtlCol="0">
              <a:spAutoFit/>
            </a:bodyPr>
            <a:lstStyle/>
            <a:p>
              <a:pPr fontAlgn="auto">
                <a:spcBef>
                  <a:spcPts val="0"/>
                </a:spcBef>
                <a:spcAft>
                  <a:spcPts val="0"/>
                </a:spcAft>
              </a:pPr>
              <a:r>
                <a:rPr lang="zh-CN" altLang="en-US" sz="1600">
                  <a:solidFill>
                    <a:srgbClr val="AD2A26"/>
                  </a:solidFill>
                  <a:latin typeface="+mn-ea"/>
                </a:rPr>
                <a:t>如何避免业务悬挂</a:t>
              </a:r>
              <a:endParaRPr lang="zh-CN" altLang="en-US" sz="1600" dirty="0">
                <a:solidFill>
                  <a:srgbClr val="AD2A26"/>
                </a:solidFill>
                <a:latin typeface="+mn-ea"/>
              </a:endParaRPr>
            </a:p>
          </p:txBody>
        </p:sp>
      </p:grpSp>
      <p:sp>
        <p:nvSpPr>
          <p:cNvPr id="50" name="文本框 49">
            <a:extLst>
              <a:ext uri="{FF2B5EF4-FFF2-40B4-BE49-F238E27FC236}">
                <a16:creationId xmlns:a16="http://schemas.microsoft.com/office/drawing/2014/main" id="{25351DAE-6702-4C10-B8FC-415DBFD4796C}"/>
              </a:ext>
            </a:extLst>
          </p:cNvPr>
          <p:cNvSpPr txBox="1"/>
          <p:nvPr/>
        </p:nvSpPr>
        <p:spPr>
          <a:xfrm>
            <a:off x="9205099" y="5370049"/>
            <a:ext cx="2195448" cy="965905"/>
          </a:xfrm>
          <a:prstGeom prst="rect">
            <a:avLst/>
          </a:prstGeom>
          <a:noFill/>
        </p:spPr>
        <p:txBody>
          <a:bodyPr wrap="square" rtlCol="0">
            <a:spAutoFit/>
          </a:bodyPr>
          <a:lstStyle/>
          <a:p>
            <a:pPr marL="171450" indent="-171450">
              <a:lnSpc>
                <a:spcPct val="120000"/>
              </a:lnSpc>
              <a:buFont typeface="Arial" panose="020B0604020202020204" pitchFamily="34" charset="0"/>
              <a:buChar char="•"/>
            </a:pPr>
            <a:r>
              <a:rPr lang="en-US" altLang="zh-CN" sz="1200"/>
              <a:t>try</a:t>
            </a:r>
            <a:r>
              <a:rPr lang="zh-CN" altLang="en-US" sz="1200"/>
              <a:t>业务中，根据</a:t>
            </a:r>
            <a:r>
              <a:rPr lang="en-US" altLang="zh-CN" sz="1200"/>
              <a:t>xid</a:t>
            </a:r>
            <a:r>
              <a:rPr lang="zh-CN" altLang="en-US" sz="1200"/>
              <a:t>查询</a:t>
            </a:r>
            <a:r>
              <a:rPr lang="en-US" altLang="zh-CN" sz="1200"/>
              <a:t>account_freeze </a:t>
            </a:r>
            <a:r>
              <a:rPr lang="zh-CN" altLang="en-US" sz="1200"/>
              <a:t>，如果已经存在则证明</a:t>
            </a:r>
            <a:r>
              <a:rPr lang="en-US" altLang="zh-CN" sz="1200"/>
              <a:t>Cancel</a:t>
            </a:r>
            <a:r>
              <a:rPr lang="zh-CN" altLang="en-US" sz="1200"/>
              <a:t>已经执行，拒绝执行</a:t>
            </a:r>
            <a:r>
              <a:rPr lang="en-US" altLang="zh-CN" sz="1200"/>
              <a:t>try</a:t>
            </a:r>
            <a:r>
              <a:rPr lang="zh-CN" altLang="en-US" sz="1200"/>
              <a:t>业务</a:t>
            </a:r>
            <a:endParaRPr lang="en-US" altLang="zh-CN" sz="1200"/>
          </a:p>
        </p:txBody>
      </p:sp>
    </p:spTree>
    <p:extLst>
      <p:ext uri="{BB962C8B-B14F-4D97-AF65-F5344CB8AC3E}">
        <p14:creationId xmlns:p14="http://schemas.microsoft.com/office/powerpoint/2010/main" val="26303737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randombar(horizontal)">
                                      <p:cBhvr>
                                        <p:cTn id="11" dur="500"/>
                                        <p:tgtEl>
                                          <p:spTgt spid="26"/>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randombar(horizontal)">
                                      <p:cBhvr>
                                        <p:cTn id="15" dur="500"/>
                                        <p:tgtEl>
                                          <p:spTgt spid="31"/>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randombar(horizontal)">
                                      <p:cBhvr>
                                        <p:cTn id="19" dur="500"/>
                                        <p:tgtEl>
                                          <p:spTgt spid="37"/>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randombar(horizontal)">
                                      <p:cBhvr>
                                        <p:cTn id="23" dur="500"/>
                                        <p:tgtEl>
                                          <p:spTgt spid="46"/>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randombar(horizontal)">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randombar(horizontal)">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randombar(horizontal)">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randombar(horizontal)">
                                      <p:cBhvr>
                                        <p:cTn id="43" dur="500"/>
                                        <p:tgtEl>
                                          <p:spTgt spid="35"/>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randombar(horizontal)">
                                      <p:cBhvr>
                                        <p:cTn id="48" dur="500"/>
                                        <p:tgtEl>
                                          <p:spTgt spid="36"/>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randombar(horizontal)">
                                      <p:cBhvr>
                                        <p:cTn id="53" dur="500"/>
                                        <p:tgtEl>
                                          <p:spTgt spid="44"/>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randombar(horizontal)">
                                      <p:cBhvr>
                                        <p:cTn id="5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30" grpId="0"/>
      <p:bldP spid="35" grpId="0"/>
      <p:bldP spid="36" grpId="0"/>
      <p:bldP spid="44" grpId="0"/>
      <p:bldP spid="5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5B094D-355D-4C83-B40B-396D846FDB12}"/>
              </a:ext>
            </a:extLst>
          </p:cNvPr>
          <p:cNvSpPr>
            <a:spLocks noGrp="1"/>
          </p:cNvSpPr>
          <p:nvPr>
            <p:ph type="title"/>
          </p:nvPr>
        </p:nvSpPr>
        <p:spPr/>
        <p:txBody>
          <a:bodyPr/>
          <a:lstStyle/>
          <a:p>
            <a:r>
              <a:rPr lang="zh-CN" altLang="en-US"/>
              <a:t>声明</a:t>
            </a:r>
            <a:r>
              <a:rPr lang="en-US" altLang="zh-CN"/>
              <a:t>TCC</a:t>
            </a:r>
            <a:r>
              <a:rPr lang="zh-CN" altLang="en-US"/>
              <a:t>接口</a:t>
            </a:r>
          </a:p>
        </p:txBody>
      </p:sp>
      <p:sp>
        <p:nvSpPr>
          <p:cNvPr id="3" name="文本占位符 2">
            <a:extLst>
              <a:ext uri="{FF2B5EF4-FFF2-40B4-BE49-F238E27FC236}">
                <a16:creationId xmlns:a16="http://schemas.microsoft.com/office/drawing/2014/main" id="{A9FBC9CD-0FF4-4D18-9CAE-D2E680F4BCA8}"/>
              </a:ext>
            </a:extLst>
          </p:cNvPr>
          <p:cNvSpPr>
            <a:spLocks noGrp="1"/>
          </p:cNvSpPr>
          <p:nvPr>
            <p:ph type="body" sz="quarter" idx="11"/>
          </p:nvPr>
        </p:nvSpPr>
        <p:spPr/>
        <p:txBody>
          <a:bodyPr/>
          <a:lstStyle/>
          <a:p>
            <a:r>
              <a:rPr lang="en-US" altLang="zh-CN"/>
              <a:t>TCC</a:t>
            </a:r>
            <a:r>
              <a:rPr lang="zh-CN" altLang="en-US"/>
              <a:t>的</a:t>
            </a:r>
            <a:r>
              <a:rPr lang="en-US" altLang="zh-CN"/>
              <a:t>Try</a:t>
            </a:r>
            <a:r>
              <a:rPr lang="zh-CN" altLang="en-US"/>
              <a:t>、</a:t>
            </a:r>
            <a:r>
              <a:rPr lang="en-US" altLang="zh-CN"/>
              <a:t>Confirm</a:t>
            </a:r>
            <a:r>
              <a:rPr lang="zh-CN" altLang="en-US"/>
              <a:t>、</a:t>
            </a:r>
            <a:r>
              <a:rPr lang="en-US" altLang="zh-CN"/>
              <a:t>Cancel</a:t>
            </a:r>
            <a:r>
              <a:rPr lang="zh-CN" altLang="en-US"/>
              <a:t>方法都需要在接口中基于注解来声明，语法如下：</a:t>
            </a:r>
          </a:p>
          <a:p>
            <a:endParaRPr lang="zh-CN" altLang="en-US"/>
          </a:p>
        </p:txBody>
      </p:sp>
      <p:sp>
        <p:nvSpPr>
          <p:cNvPr id="5" name="Rectangle 1">
            <a:extLst>
              <a:ext uri="{FF2B5EF4-FFF2-40B4-BE49-F238E27FC236}">
                <a16:creationId xmlns:a16="http://schemas.microsoft.com/office/drawing/2014/main" id="{C39B8635-B9DF-434A-B64B-5F74577E7637}"/>
              </a:ext>
            </a:extLst>
          </p:cNvPr>
          <p:cNvSpPr>
            <a:spLocks noChangeArrowheads="1"/>
          </p:cNvSpPr>
          <p:nvPr/>
        </p:nvSpPr>
        <p:spPr bwMode="auto">
          <a:xfrm>
            <a:off x="1153604" y="2346002"/>
            <a:ext cx="9900475" cy="3893374"/>
          </a:xfrm>
          <a:prstGeom prst="rect">
            <a:avLst/>
          </a:prstGeom>
          <a:solidFill>
            <a:srgbClr val="F5FAF2"/>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Source Code Pro" panose="020B0509030403020204" pitchFamily="49" charset="0"/>
              </a:rPr>
              <a:t>@LocalTCC</a:t>
            </a:r>
            <a:br>
              <a:rPr kumimoji="0" lang="zh-CN" altLang="zh-CN" sz="1300" b="0" i="0" u="none" strike="noStrike" cap="none" normalizeH="0" baseline="0">
                <a:ln>
                  <a:noFill/>
                </a:ln>
                <a:solidFill>
                  <a:srgbClr val="808000"/>
                </a:solidFill>
                <a:effectLst/>
                <a:latin typeface="Source Code Pro" panose="020B0509030403020204" pitchFamily="49" charset="0"/>
              </a:rPr>
            </a:br>
            <a:r>
              <a:rPr kumimoji="0" lang="zh-CN" altLang="zh-CN" sz="1300" b="1" i="0" u="none" strike="noStrike" cap="none" normalizeH="0" baseline="0">
                <a:ln>
                  <a:noFill/>
                </a:ln>
                <a:solidFill>
                  <a:srgbClr val="000080"/>
                </a:solidFill>
                <a:effectLst/>
                <a:latin typeface="Source Code Pro" panose="020B0509030403020204" pitchFamily="49" charset="0"/>
              </a:rPr>
              <a:t>public interface </a:t>
            </a:r>
            <a:r>
              <a:rPr kumimoji="0" lang="zh-CN" altLang="zh-CN" sz="1300" b="0" i="0" u="none" strike="noStrike" cap="none" normalizeH="0" baseline="0">
                <a:ln>
                  <a:noFill/>
                </a:ln>
                <a:solidFill>
                  <a:srgbClr val="000000"/>
                </a:solidFill>
                <a:effectLst/>
                <a:latin typeface="Source Code Pro" panose="020B0509030403020204" pitchFamily="49" charset="0"/>
              </a:rPr>
              <a:t>TCCService {</a:t>
            </a:r>
            <a:br>
              <a:rPr kumimoji="0" lang="zh-CN" altLang="zh-CN" sz="1300" b="0" i="0" u="none" strike="noStrike" cap="none" normalizeH="0" baseline="0">
                <a:ln>
                  <a:noFill/>
                </a:ln>
                <a:solidFill>
                  <a:srgbClr val="000000"/>
                </a:solidFill>
                <a:effectLst/>
                <a:latin typeface="Source Code Pro" panose="020B0509030403020204" pitchFamily="49" charset="0"/>
              </a:rPr>
            </a:br>
            <a:r>
              <a:rPr kumimoji="0" lang="zh-CN" altLang="zh-CN" sz="1300" b="0" i="0" u="none" strike="noStrike" cap="none" normalizeH="0" baseline="0">
                <a:ln>
                  <a:noFill/>
                </a:ln>
                <a:solidFill>
                  <a:srgbClr val="000000"/>
                </a:solidFill>
                <a:effectLst/>
                <a:latin typeface="Source Code Pro" panose="020B0509030403020204" pitchFamily="49" charset="0"/>
              </a:rPr>
              <a:t>    </a:t>
            </a:r>
            <a:r>
              <a:rPr kumimoji="0" lang="zh-CN" altLang="zh-CN" sz="1300" b="0" i="1" u="none" strike="noStrike" cap="none" normalizeH="0" baseline="0">
                <a:ln>
                  <a:noFill/>
                </a:ln>
                <a:solidFill>
                  <a:srgbClr val="808080"/>
                </a:solidFill>
                <a:effectLst/>
                <a:latin typeface="Source Code Pro" panose="020B0509030403020204" pitchFamily="49" charset="0"/>
              </a:rPr>
              <a:t>/**</a:t>
            </a:r>
            <a:br>
              <a:rPr kumimoji="0" lang="zh-CN" altLang="zh-CN" sz="1300" b="0" i="1" u="none" strike="noStrike" cap="none" normalizeH="0" baseline="0">
                <a:ln>
                  <a:noFill/>
                </a:ln>
                <a:solidFill>
                  <a:srgbClr val="808080"/>
                </a:solidFill>
                <a:effectLst/>
                <a:latin typeface="Source Code Pro" panose="020B0509030403020204" pitchFamily="49" charset="0"/>
              </a:rPr>
            </a:br>
            <a:r>
              <a:rPr kumimoji="0" lang="zh-CN" altLang="zh-CN" sz="1300" b="0" i="1" u="none" strike="noStrike" cap="none" normalizeH="0" baseline="0">
                <a:ln>
                  <a:noFill/>
                </a:ln>
                <a:solidFill>
                  <a:srgbClr val="808080"/>
                </a:solidFill>
                <a:effectLst/>
                <a:latin typeface="Source Code Pro" panose="020B0509030403020204" pitchFamily="49" charset="0"/>
              </a:rPr>
              <a:t>     * </a:t>
            </a:r>
            <a:r>
              <a:rPr kumimoji="0" lang="en-US"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Try</a:t>
            </a:r>
            <a:r>
              <a:rPr lang="zh-CN" altLang="en-US" sz="1300" i="1">
                <a:solidFill>
                  <a:srgbClr val="808080"/>
                </a:solidFill>
                <a:latin typeface="Courier New" panose="02070309020205020404" pitchFamily="49" charset="0"/>
                <a:cs typeface="Courier New" panose="02070309020205020404" pitchFamily="49" charset="0"/>
              </a:rPr>
              <a:t>逻辑，</a:t>
            </a:r>
            <a:r>
              <a:rPr lang="en-US" altLang="zh-CN" sz="1300" i="1">
                <a:solidFill>
                  <a:srgbClr val="808080"/>
                </a:solidFill>
                <a:latin typeface="Courier New" panose="02070309020205020404" pitchFamily="49" charset="0"/>
                <a:cs typeface="Courier New" panose="02070309020205020404" pitchFamily="49" charset="0"/>
              </a:rPr>
              <a:t>@TwoPhaseBusinessAction</a:t>
            </a:r>
            <a:r>
              <a:rPr lang="zh-CN" altLang="en-US" sz="1300" i="1">
                <a:solidFill>
                  <a:srgbClr val="808080"/>
                </a:solidFill>
                <a:latin typeface="Courier New" panose="02070309020205020404" pitchFamily="49" charset="0"/>
                <a:cs typeface="Courier New" panose="02070309020205020404" pitchFamily="49" charset="0"/>
              </a:rPr>
              <a:t>中的</a:t>
            </a:r>
            <a:r>
              <a:rPr lang="en-US" altLang="zh-CN" sz="1300" i="1">
                <a:solidFill>
                  <a:srgbClr val="808080"/>
                </a:solidFill>
                <a:latin typeface="Courier New" panose="02070309020205020404" pitchFamily="49" charset="0"/>
                <a:cs typeface="Courier New" panose="02070309020205020404" pitchFamily="49" charset="0"/>
              </a:rPr>
              <a:t>name</a:t>
            </a:r>
            <a:r>
              <a:rPr lang="zh-CN" altLang="en-US" sz="1300" i="1">
                <a:solidFill>
                  <a:srgbClr val="808080"/>
                </a:solidFill>
                <a:latin typeface="Courier New" panose="02070309020205020404" pitchFamily="49" charset="0"/>
                <a:cs typeface="Courier New" panose="02070309020205020404" pitchFamily="49" charset="0"/>
              </a:rPr>
              <a:t>属性要与当前方法名一致，用于指定</a:t>
            </a:r>
            <a:r>
              <a:rPr lang="en-US" altLang="zh-CN" sz="1300" i="1">
                <a:solidFill>
                  <a:srgbClr val="808080"/>
                </a:solidFill>
                <a:latin typeface="Courier New" panose="02070309020205020404" pitchFamily="49" charset="0"/>
                <a:cs typeface="Courier New" panose="02070309020205020404" pitchFamily="49" charset="0"/>
              </a:rPr>
              <a:t>Try</a:t>
            </a:r>
            <a:r>
              <a:rPr lang="zh-CN" altLang="en-US" sz="1300" i="1">
                <a:solidFill>
                  <a:srgbClr val="808080"/>
                </a:solidFill>
                <a:latin typeface="Courier New" panose="02070309020205020404" pitchFamily="49" charset="0"/>
                <a:cs typeface="Courier New" panose="02070309020205020404" pitchFamily="49" charset="0"/>
              </a:rPr>
              <a:t>逻辑对应的方法</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1" u="none" strike="noStrike" cap="none" normalizeH="0" baseline="0">
                <a:ln>
                  <a:noFill/>
                </a:ln>
                <a:solidFill>
                  <a:srgbClr val="808080"/>
                </a:solidFill>
                <a:effectLst/>
                <a:latin typeface="Source Code Pro" panose="020B0509030403020204" pitchFamily="49" charset="0"/>
              </a:rPr>
              <a:t>*/</a:t>
            </a:r>
            <a:br>
              <a:rPr kumimoji="0" lang="zh-CN" altLang="zh-CN" sz="1300" b="0" i="1" u="none" strike="noStrike" cap="none" normalizeH="0" baseline="0">
                <a:ln>
                  <a:noFill/>
                </a:ln>
                <a:solidFill>
                  <a:srgbClr val="808080"/>
                </a:solidFill>
                <a:effectLst/>
                <a:latin typeface="Source Code Pro" panose="020B0509030403020204" pitchFamily="49" charset="0"/>
              </a:rPr>
            </a:br>
            <a:r>
              <a:rPr kumimoji="0" lang="zh-CN" altLang="zh-CN" sz="1300" b="0" i="1" u="none" strike="noStrike" cap="none" normalizeH="0" baseline="0">
                <a:ln>
                  <a:noFill/>
                </a:ln>
                <a:solidFill>
                  <a:srgbClr val="808080"/>
                </a:solidFill>
                <a:effectLst/>
                <a:latin typeface="Source Code Pro" panose="020B0509030403020204" pitchFamily="49" charset="0"/>
              </a:rPr>
              <a:t>    </a:t>
            </a:r>
            <a:r>
              <a:rPr kumimoji="0" lang="zh-CN" altLang="zh-CN" sz="1300" b="0" i="0" u="none" strike="noStrike" cap="none" normalizeH="0" baseline="0">
                <a:ln>
                  <a:noFill/>
                </a:ln>
                <a:solidFill>
                  <a:srgbClr val="808000"/>
                </a:solidFill>
                <a:effectLst/>
                <a:latin typeface="Source Code Pro" panose="020B0509030403020204" pitchFamily="49" charset="0"/>
              </a:rPr>
              <a:t>@TwoPhaseBusinessAction</a:t>
            </a:r>
            <a:r>
              <a:rPr kumimoji="0" lang="zh-CN" altLang="zh-CN" sz="1300" b="0" i="0" u="none" strike="noStrike" cap="none" normalizeH="0" baseline="0">
                <a:ln>
                  <a:noFill/>
                </a:ln>
                <a:solidFill>
                  <a:srgbClr val="000000"/>
                </a:solidFill>
                <a:effectLst/>
                <a:latin typeface="Source Code Pro" panose="020B0509030403020204" pitchFamily="49" charset="0"/>
              </a:rPr>
              <a:t>(name = </a:t>
            </a:r>
            <a:r>
              <a:rPr kumimoji="0" lang="zh-CN" altLang="zh-CN" sz="1300" b="1" i="0" u="none" strike="noStrike" cap="none" normalizeH="0" baseline="0">
                <a:ln>
                  <a:noFill/>
                </a:ln>
                <a:solidFill>
                  <a:srgbClr val="008000"/>
                </a:solidFill>
                <a:effectLst/>
                <a:latin typeface="Source Code Pro" panose="020B0509030403020204" pitchFamily="49" charset="0"/>
              </a:rPr>
              <a:t>"</a:t>
            </a:r>
            <a:r>
              <a:rPr lang="en-US" altLang="zh-CN" sz="1300" b="1">
                <a:solidFill>
                  <a:srgbClr val="008000"/>
                </a:solidFill>
                <a:latin typeface="Source Code Pro" panose="020B0509030403020204" pitchFamily="49" charset="0"/>
              </a:rPr>
              <a:t>prepare</a:t>
            </a:r>
            <a:r>
              <a:rPr kumimoji="0" lang="zh-CN" altLang="zh-CN" sz="1300" b="1" i="0" u="none" strike="noStrike" cap="none" normalizeH="0" baseline="0">
                <a:ln>
                  <a:noFill/>
                </a:ln>
                <a:solidFill>
                  <a:srgbClr val="008000"/>
                </a:solidFill>
                <a:effectLst/>
                <a:latin typeface="Source Code Pro" panose="020B0509030403020204" pitchFamily="49" charset="0"/>
              </a:rPr>
              <a:t>"</a:t>
            </a:r>
            <a:r>
              <a:rPr kumimoji="0" lang="zh-CN" altLang="zh-CN" sz="1300" b="0" i="0" u="none" strike="noStrike" cap="none" normalizeH="0" baseline="0">
                <a:ln>
                  <a:noFill/>
                </a:ln>
                <a:solidFill>
                  <a:srgbClr val="000000"/>
                </a:solidFill>
                <a:effectLst/>
                <a:latin typeface="Source Code Pro" panose="020B0509030403020204" pitchFamily="49" charset="0"/>
              </a:rPr>
              <a:t>, commitMethod = </a:t>
            </a:r>
            <a:r>
              <a:rPr kumimoji="0" lang="zh-CN" altLang="zh-CN" sz="1300" b="1" i="0" u="none" strike="noStrike" cap="none" normalizeH="0" baseline="0">
                <a:ln>
                  <a:noFill/>
                </a:ln>
                <a:solidFill>
                  <a:srgbClr val="008000"/>
                </a:solidFill>
                <a:effectLst/>
                <a:latin typeface="Source Code Pro" panose="020B0509030403020204" pitchFamily="49" charset="0"/>
              </a:rPr>
              <a:t>"</a:t>
            </a:r>
            <a:r>
              <a:rPr kumimoji="0" lang="en-US" altLang="zh-CN" sz="1300" b="1" i="0" u="none" strike="noStrike" cap="none" normalizeH="0" baseline="0">
                <a:ln>
                  <a:noFill/>
                </a:ln>
                <a:solidFill>
                  <a:srgbClr val="008000"/>
                </a:solidFill>
                <a:effectLst/>
                <a:latin typeface="Source Code Pro" panose="020B0509030403020204" pitchFamily="49" charset="0"/>
              </a:rPr>
              <a:t>confirm</a:t>
            </a:r>
            <a:r>
              <a:rPr kumimoji="0" lang="zh-CN" altLang="zh-CN" sz="1300" b="1" i="0" u="none" strike="noStrike" cap="none" normalizeH="0" baseline="0">
                <a:ln>
                  <a:noFill/>
                </a:ln>
                <a:solidFill>
                  <a:srgbClr val="008000"/>
                </a:solidFill>
                <a:effectLst/>
                <a:latin typeface="Source Code Pro" panose="020B0509030403020204" pitchFamily="49" charset="0"/>
              </a:rPr>
              <a:t>"</a:t>
            </a:r>
            <a:r>
              <a:rPr kumimoji="0" lang="zh-CN" altLang="zh-CN" sz="1300" b="0" i="0" u="none" strike="noStrike" cap="none" normalizeH="0" baseline="0">
                <a:ln>
                  <a:noFill/>
                </a:ln>
                <a:solidFill>
                  <a:srgbClr val="000000"/>
                </a:solidFill>
                <a:effectLst/>
                <a:latin typeface="Source Code Pro" panose="020B0509030403020204" pitchFamily="49" charset="0"/>
              </a:rPr>
              <a:t>, rollbackMethod = </a:t>
            </a:r>
            <a:r>
              <a:rPr kumimoji="0" lang="zh-CN" altLang="zh-CN" sz="1300" b="1" i="0" u="none" strike="noStrike" cap="none" normalizeH="0" baseline="0">
                <a:ln>
                  <a:noFill/>
                </a:ln>
                <a:solidFill>
                  <a:srgbClr val="008000"/>
                </a:solidFill>
                <a:effectLst/>
                <a:latin typeface="Source Code Pro" panose="020B0509030403020204" pitchFamily="49" charset="0"/>
              </a:rPr>
              <a:t>"cancel"</a:t>
            </a:r>
            <a:r>
              <a:rPr kumimoji="0" lang="zh-CN" altLang="zh-CN" sz="1300" b="0" i="0" u="none" strike="noStrike" cap="none" normalizeH="0" baseline="0">
                <a:ln>
                  <a:noFill/>
                </a:ln>
                <a:solidFill>
                  <a:srgbClr val="000000"/>
                </a:solidFill>
                <a:effectLst/>
                <a:latin typeface="Source Code Pro" panose="020B0509030403020204" pitchFamily="49" charset="0"/>
              </a:rPr>
              <a:t>)</a:t>
            </a:r>
            <a:br>
              <a:rPr kumimoji="0" lang="zh-CN" altLang="zh-CN" sz="1300" b="0" i="0" u="none" strike="noStrike" cap="none" normalizeH="0" baseline="0">
                <a:ln>
                  <a:noFill/>
                </a:ln>
                <a:solidFill>
                  <a:srgbClr val="000000"/>
                </a:solidFill>
                <a:effectLst/>
                <a:latin typeface="Source Code Pro" panose="020B0509030403020204" pitchFamily="49" charset="0"/>
              </a:rPr>
            </a:br>
            <a:r>
              <a:rPr kumimoji="0" lang="zh-CN" altLang="zh-CN" sz="1300" b="0" i="0" u="none" strike="noStrike" cap="none" normalizeH="0" baseline="0">
                <a:ln>
                  <a:noFill/>
                </a:ln>
                <a:solidFill>
                  <a:srgbClr val="000000"/>
                </a:solidFill>
                <a:effectLst/>
                <a:latin typeface="Source Code Pro" panose="020B0509030403020204" pitchFamily="49" charset="0"/>
              </a:rPr>
              <a:t>    </a:t>
            </a:r>
            <a:r>
              <a:rPr kumimoji="0" lang="zh-CN" altLang="zh-CN" sz="1300" b="1" i="0" u="none" strike="noStrike" cap="none" normalizeH="0" baseline="0">
                <a:ln>
                  <a:noFill/>
                </a:ln>
                <a:solidFill>
                  <a:srgbClr val="000080"/>
                </a:solidFill>
                <a:effectLst/>
                <a:latin typeface="Source Code Pro" panose="020B0509030403020204" pitchFamily="49" charset="0"/>
              </a:rPr>
              <a:t>void </a:t>
            </a:r>
            <a:r>
              <a:rPr kumimoji="0" lang="en-US" altLang="zh-CN" sz="1300" b="0" i="0" u="none" strike="noStrike" cap="none" normalizeH="0" baseline="0">
                <a:ln>
                  <a:noFill/>
                </a:ln>
                <a:solidFill>
                  <a:srgbClr val="000000"/>
                </a:solidFill>
                <a:effectLst/>
                <a:latin typeface="Source Code Pro" panose="020B0509030403020204" pitchFamily="49" charset="0"/>
              </a:rPr>
              <a:t>prepare</a:t>
            </a:r>
            <a:r>
              <a:rPr kumimoji="0" lang="zh-CN" altLang="zh-CN" sz="1300" b="0" i="0" u="none" strike="noStrike" cap="none" normalizeH="0" baseline="0">
                <a:ln>
                  <a:noFill/>
                </a:ln>
                <a:solidFill>
                  <a:srgbClr val="000000"/>
                </a:solidFill>
                <a:effectLst/>
                <a:latin typeface="Source Code Pro" panose="020B0509030403020204" pitchFamily="49" charset="0"/>
              </a:rPr>
              <a:t>(</a:t>
            </a:r>
            <a:r>
              <a:rPr kumimoji="0" lang="zh-CN" altLang="zh-CN" sz="1300" b="0" i="0" u="none" strike="noStrike" cap="none" normalizeH="0" baseline="0">
                <a:ln>
                  <a:noFill/>
                </a:ln>
                <a:solidFill>
                  <a:srgbClr val="808000"/>
                </a:solidFill>
                <a:effectLst/>
                <a:latin typeface="Source Code Pro" panose="020B0509030403020204" pitchFamily="49" charset="0"/>
              </a:rPr>
              <a:t>@BusinessActionContextParameter</a:t>
            </a:r>
            <a:r>
              <a:rPr kumimoji="0" lang="zh-CN" altLang="zh-CN" sz="1300" b="0" i="0" u="none" strike="noStrike" cap="none" normalizeH="0" baseline="0">
                <a:ln>
                  <a:noFill/>
                </a:ln>
                <a:solidFill>
                  <a:srgbClr val="000000"/>
                </a:solidFill>
                <a:effectLst/>
                <a:latin typeface="Source Code Pro" panose="020B0509030403020204" pitchFamily="49" charset="0"/>
              </a:rPr>
              <a:t>(paramName = </a:t>
            </a:r>
            <a:r>
              <a:rPr kumimoji="0" lang="zh-CN" altLang="zh-CN" sz="1300" b="1" i="0" u="none" strike="noStrike" cap="none" normalizeH="0" baseline="0">
                <a:ln>
                  <a:noFill/>
                </a:ln>
                <a:solidFill>
                  <a:srgbClr val="008000"/>
                </a:solidFill>
                <a:effectLst/>
                <a:latin typeface="Source Code Pro" panose="020B0509030403020204" pitchFamily="49" charset="0"/>
              </a:rPr>
              <a:t>"</a:t>
            </a:r>
            <a:r>
              <a:rPr kumimoji="0" lang="en-US" altLang="zh-CN" sz="1300" b="1" i="0" u="none" strike="noStrike" cap="none" normalizeH="0" baseline="0">
                <a:ln>
                  <a:noFill/>
                </a:ln>
                <a:solidFill>
                  <a:srgbClr val="008000"/>
                </a:solidFill>
                <a:effectLst/>
                <a:latin typeface="Source Code Pro" panose="020B0509030403020204" pitchFamily="49" charset="0"/>
              </a:rPr>
              <a:t>param</a:t>
            </a:r>
            <a:r>
              <a:rPr kumimoji="0" lang="zh-CN" altLang="zh-CN" sz="1300" b="1" i="0" u="none" strike="noStrike" cap="none" normalizeH="0" baseline="0">
                <a:ln>
                  <a:noFill/>
                </a:ln>
                <a:solidFill>
                  <a:srgbClr val="008000"/>
                </a:solidFill>
                <a:effectLst/>
                <a:latin typeface="Source Code Pro" panose="020B0509030403020204" pitchFamily="49" charset="0"/>
              </a:rPr>
              <a:t>"</a:t>
            </a:r>
            <a:r>
              <a:rPr kumimoji="0" lang="zh-CN" altLang="zh-CN" sz="1300" b="0" i="0" u="none" strike="noStrike" cap="none" normalizeH="0" baseline="0">
                <a:ln>
                  <a:noFill/>
                </a:ln>
                <a:solidFill>
                  <a:srgbClr val="000000"/>
                </a:solidFill>
                <a:effectLst/>
                <a:latin typeface="Source Code Pro" panose="020B0509030403020204" pitchFamily="49" charset="0"/>
              </a:rPr>
              <a:t>) String </a:t>
            </a:r>
            <a:r>
              <a:rPr kumimoji="0" lang="en-US" altLang="zh-CN" sz="1300" b="0" i="0" u="none" strike="noStrike" cap="none" normalizeH="0" baseline="0">
                <a:ln>
                  <a:noFill/>
                </a:ln>
                <a:solidFill>
                  <a:srgbClr val="000000"/>
                </a:solidFill>
                <a:effectLst/>
                <a:latin typeface="Source Code Pro" panose="020B0509030403020204" pitchFamily="49" charset="0"/>
              </a:rPr>
              <a:t>param</a:t>
            </a:r>
            <a:r>
              <a:rPr kumimoji="0" lang="zh-CN" altLang="zh-CN" sz="1300" b="0" i="0" u="none" strike="noStrike" cap="none" normalizeH="0" baseline="0">
                <a:ln>
                  <a:noFill/>
                </a:ln>
                <a:solidFill>
                  <a:srgbClr val="000000"/>
                </a:solidFill>
                <a:effectLst/>
                <a:latin typeface="Source Code Pro" panose="020B0509030403020204" pitchFamily="49" charset="0"/>
              </a:rPr>
              <a:t>);</a:t>
            </a:r>
            <a:br>
              <a:rPr kumimoji="0" lang="zh-CN" altLang="zh-CN" sz="1300" b="0" i="0" u="none" strike="noStrike" cap="none" normalizeH="0" baseline="0">
                <a:ln>
                  <a:noFill/>
                </a:ln>
                <a:solidFill>
                  <a:srgbClr val="000000"/>
                </a:solidFill>
                <a:effectLst/>
                <a:latin typeface="Source Code Pro" panose="020B0509030403020204" pitchFamily="49" charset="0"/>
              </a:rPr>
            </a:br>
            <a:r>
              <a:rPr kumimoji="0" lang="zh-CN" altLang="zh-CN" sz="1300" b="0" i="0" u="none" strike="noStrike" cap="none" normalizeH="0" baseline="0">
                <a:ln>
                  <a:noFill/>
                </a:ln>
                <a:solidFill>
                  <a:srgbClr val="000000"/>
                </a:solidFill>
                <a:effectLst/>
                <a:latin typeface="Source Code Pro" panose="020B0509030403020204" pitchFamily="49" charset="0"/>
              </a:rPr>
              <a:t>    </a:t>
            </a:r>
            <a:r>
              <a:rPr kumimoji="0" lang="zh-CN" altLang="zh-CN" sz="1300" b="0" i="1" u="none" strike="noStrike" cap="none" normalizeH="0" baseline="0">
                <a:ln>
                  <a:noFill/>
                </a:ln>
                <a:solidFill>
                  <a:srgbClr val="808080"/>
                </a:solidFill>
                <a:effectLst/>
                <a:latin typeface="Source Code Pro" panose="020B0509030403020204" pitchFamily="49" charset="0"/>
              </a:rPr>
              <a:t>/**</a:t>
            </a:r>
            <a:br>
              <a:rPr kumimoji="0" lang="zh-CN" altLang="zh-CN" sz="1300" b="0" i="1" u="none" strike="noStrike" cap="none" normalizeH="0" baseline="0">
                <a:ln>
                  <a:noFill/>
                </a:ln>
                <a:solidFill>
                  <a:srgbClr val="808080"/>
                </a:solidFill>
                <a:effectLst/>
                <a:latin typeface="Source Code Pro" panose="020B0509030403020204" pitchFamily="49" charset="0"/>
              </a:rPr>
            </a:br>
            <a:r>
              <a:rPr kumimoji="0" lang="zh-CN" altLang="zh-CN" sz="1300" b="0" i="1" u="none" strike="noStrike" cap="none" normalizeH="0" baseline="0">
                <a:ln>
                  <a:noFill/>
                </a:ln>
                <a:solidFill>
                  <a:srgbClr val="808080"/>
                </a:solidFill>
                <a:effectLst/>
                <a:latin typeface="Source Code Pro" panose="020B0509030403020204" pitchFamily="49" charset="0"/>
              </a:rPr>
              <a:t>     *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二阶段</a:t>
            </a:r>
            <a:r>
              <a:rPr kumimoji="0" lang="zh-CN" altLang="zh-CN" sz="1300" b="0" i="1" u="none" strike="noStrike" cap="none" normalizeH="0" baseline="0">
                <a:ln>
                  <a:noFill/>
                </a:ln>
                <a:solidFill>
                  <a:srgbClr val="808080"/>
                </a:solidFill>
                <a:effectLst/>
                <a:latin typeface="Source Code Pro" panose="020B0509030403020204" pitchFamily="49" charset="0"/>
              </a:rPr>
              <a:t>confirm</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确认方法、可以另命名，但要保证与</a:t>
            </a:r>
            <a:r>
              <a:rPr kumimoji="0" lang="zh-CN" altLang="zh-CN" sz="1300" b="0" i="1" u="none" strike="noStrike" cap="none" normalizeH="0" baseline="0">
                <a:ln>
                  <a:noFill/>
                </a:ln>
                <a:solidFill>
                  <a:srgbClr val="808080"/>
                </a:solidFill>
                <a:effectLst/>
                <a:latin typeface="Source Code Pro" panose="020B0509030403020204" pitchFamily="49" charset="0"/>
              </a:rPr>
              <a:t>commitMethod</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一致</a:t>
            </a:r>
            <a:r>
              <a:rPr kumimoji="0" lang="en-US"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1" u="none" strike="noStrike" cap="none" normalizeH="0" baseline="0">
                <a:ln>
                  <a:noFill/>
                </a:ln>
                <a:solidFill>
                  <a:srgbClr val="808080"/>
                </a:solidFill>
                <a:effectLst/>
                <a:latin typeface="Source Code Pro" panose="020B0509030403020204" pitchFamily="49" charset="0"/>
              </a:rPr>
              <a:t>*</a:t>
            </a:r>
            <a:br>
              <a:rPr kumimoji="0" lang="zh-CN" altLang="zh-CN" sz="1300" b="0" i="1" u="none" strike="noStrike" cap="none" normalizeH="0" baseline="0">
                <a:ln>
                  <a:noFill/>
                </a:ln>
                <a:solidFill>
                  <a:srgbClr val="808080"/>
                </a:solidFill>
                <a:effectLst/>
                <a:latin typeface="Source Code Pro" panose="020B0509030403020204" pitchFamily="49" charset="0"/>
              </a:rPr>
            </a:br>
            <a:r>
              <a:rPr kumimoji="0" lang="zh-CN" altLang="zh-CN" sz="1300" b="0" i="1" u="none" strike="noStrike" cap="none" normalizeH="0" baseline="0">
                <a:ln>
                  <a:noFill/>
                </a:ln>
                <a:solidFill>
                  <a:srgbClr val="808080"/>
                </a:solidFill>
                <a:effectLst/>
                <a:latin typeface="Source Code Pro" panose="020B0509030403020204" pitchFamily="49" charset="0"/>
              </a:rPr>
              <a:t>     * </a:t>
            </a:r>
            <a:r>
              <a:rPr kumimoji="0" lang="zh-CN" altLang="zh-CN" sz="1300" b="1" i="1" u="none" strike="noStrike" cap="none" normalizeH="0" baseline="0">
                <a:ln>
                  <a:noFill/>
                </a:ln>
                <a:solidFill>
                  <a:srgbClr val="808080"/>
                </a:solidFill>
                <a:effectLst/>
                <a:latin typeface="Source Code Pro" panose="020B0509030403020204" pitchFamily="49" charset="0"/>
              </a:rPr>
              <a:t>@param </a:t>
            </a:r>
            <a:r>
              <a:rPr kumimoji="0" lang="zh-CN" altLang="zh-CN" sz="1300" b="1" i="1" u="none" strike="noStrike" cap="none" normalizeH="0" baseline="0">
                <a:ln>
                  <a:noFill/>
                </a:ln>
                <a:solidFill>
                  <a:srgbClr val="3D3D3D"/>
                </a:solidFill>
                <a:effectLst/>
                <a:latin typeface="Source Code Pro" panose="020B0509030403020204" pitchFamily="49" charset="0"/>
              </a:rPr>
              <a:t>context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上下文</a:t>
            </a:r>
            <a:r>
              <a:rPr kumimoji="0" lang="zh-CN" altLang="zh-CN" sz="1300" b="0" i="1" u="none" strike="noStrike" cap="none" normalizeH="0" baseline="0">
                <a:ln>
                  <a:noFill/>
                </a:ln>
                <a:solidFill>
                  <a:srgbClr val="808080"/>
                </a:solidFill>
                <a:effectLst/>
                <a:latin typeface="Source Code Pro" panose="020B0509030403020204" pitchFamily="49" charset="0"/>
              </a:rPr>
              <a:t>,</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可以传递</a:t>
            </a:r>
            <a:r>
              <a:rPr kumimoji="0" lang="zh-CN" altLang="zh-CN" sz="1300" b="0" i="1" u="none" strike="noStrike" cap="none" normalizeH="0" baseline="0">
                <a:ln>
                  <a:noFill/>
                </a:ln>
                <a:solidFill>
                  <a:srgbClr val="808080"/>
                </a:solidFill>
                <a:effectLst/>
                <a:latin typeface="Source Code Pro" panose="020B0509030403020204" pitchFamily="49" charset="0"/>
              </a:rPr>
              <a:t>try</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方法的参数</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1" u="none" strike="noStrike" cap="none" normalizeH="0" baseline="0">
                <a:ln>
                  <a:noFill/>
                </a:ln>
                <a:solidFill>
                  <a:srgbClr val="808080"/>
                </a:solidFill>
                <a:effectLst/>
                <a:latin typeface="Source Code Pro" panose="020B0509030403020204" pitchFamily="49" charset="0"/>
              </a:rPr>
              <a:t>* </a:t>
            </a:r>
            <a:r>
              <a:rPr kumimoji="0" lang="zh-CN" altLang="zh-CN" sz="1300" b="1" i="1" u="none" strike="noStrike" cap="none" normalizeH="0" baseline="0">
                <a:ln>
                  <a:noFill/>
                </a:ln>
                <a:solidFill>
                  <a:srgbClr val="808080"/>
                </a:solidFill>
                <a:effectLst/>
                <a:latin typeface="Source Code Pro" panose="020B0509030403020204" pitchFamily="49" charset="0"/>
              </a:rPr>
              <a:t>@return </a:t>
            </a:r>
            <a:r>
              <a:rPr kumimoji="0" lang="zh-CN" altLang="zh-CN" sz="1300" b="0" i="1" u="none" strike="noStrike" cap="none" normalizeH="0" baseline="0">
                <a:ln>
                  <a:noFill/>
                </a:ln>
                <a:solidFill>
                  <a:srgbClr val="808080"/>
                </a:solidFill>
                <a:effectLst/>
                <a:latin typeface="Source Code Pro" panose="020B0509030403020204" pitchFamily="49" charset="0"/>
              </a:rPr>
              <a:t>boolean</a:t>
            </a:r>
            <a:r>
              <a:rPr kumimoji="0" lang="en-US" altLang="zh-CN" sz="1300" b="0" i="1" u="none" strike="noStrike" cap="none" normalizeH="0" baseline="0">
                <a:ln>
                  <a:noFill/>
                </a:ln>
                <a:solidFill>
                  <a:srgbClr val="808080"/>
                </a:solidFill>
                <a:effectLst/>
                <a:latin typeface="Source Code Pro" panose="020B0509030403020204" pitchFamily="49" charset="0"/>
              </a:rPr>
              <a:t> </a:t>
            </a:r>
            <a:r>
              <a:rPr kumimoji="0" lang="zh-CN" altLang="en-US" sz="1300" b="0" i="1" u="none" strike="noStrike" cap="none" normalizeH="0" baseline="0">
                <a:ln>
                  <a:noFill/>
                </a:ln>
                <a:solidFill>
                  <a:srgbClr val="808080"/>
                </a:solidFill>
                <a:effectLst/>
                <a:latin typeface="Source Code Pro" panose="020B0509030403020204" pitchFamily="49" charset="0"/>
              </a:rPr>
              <a:t>执行是否成功</a:t>
            </a:r>
            <a:br>
              <a:rPr kumimoji="0" lang="zh-CN" altLang="zh-CN" sz="1300" b="0" i="1" u="none" strike="noStrike" cap="none" normalizeH="0" baseline="0">
                <a:ln>
                  <a:noFill/>
                </a:ln>
                <a:solidFill>
                  <a:srgbClr val="808080"/>
                </a:solidFill>
                <a:effectLst/>
                <a:latin typeface="Source Code Pro" panose="020B0509030403020204" pitchFamily="49" charset="0"/>
              </a:rPr>
            </a:br>
            <a:r>
              <a:rPr kumimoji="0" lang="zh-CN" altLang="zh-CN" sz="1300" b="0" i="1" u="none" strike="noStrike" cap="none" normalizeH="0" baseline="0">
                <a:ln>
                  <a:noFill/>
                </a:ln>
                <a:solidFill>
                  <a:srgbClr val="808080"/>
                </a:solidFill>
                <a:effectLst/>
                <a:latin typeface="Source Code Pro" panose="020B0509030403020204" pitchFamily="49" charset="0"/>
              </a:rPr>
              <a:t>     */</a:t>
            </a:r>
            <a:br>
              <a:rPr kumimoji="0" lang="zh-CN" altLang="zh-CN" sz="1300" b="0" i="1" u="none" strike="noStrike" cap="none" normalizeH="0" baseline="0">
                <a:ln>
                  <a:noFill/>
                </a:ln>
                <a:solidFill>
                  <a:srgbClr val="808080"/>
                </a:solidFill>
                <a:effectLst/>
                <a:latin typeface="Source Code Pro" panose="020B0509030403020204" pitchFamily="49" charset="0"/>
              </a:rPr>
            </a:br>
            <a:r>
              <a:rPr kumimoji="0" lang="zh-CN" altLang="zh-CN" sz="1300" b="0" i="1" u="none" strike="noStrike" cap="none" normalizeH="0" baseline="0">
                <a:ln>
                  <a:noFill/>
                </a:ln>
                <a:solidFill>
                  <a:srgbClr val="808080"/>
                </a:solidFill>
                <a:effectLst/>
                <a:latin typeface="Source Code Pro" panose="020B0509030403020204" pitchFamily="49" charset="0"/>
              </a:rPr>
              <a:t>    </a:t>
            </a:r>
            <a:r>
              <a:rPr kumimoji="0" lang="zh-CN" altLang="zh-CN" sz="1300" b="1" i="0" u="none" strike="noStrike" cap="none" normalizeH="0" baseline="0">
                <a:ln>
                  <a:noFill/>
                </a:ln>
                <a:solidFill>
                  <a:srgbClr val="000080"/>
                </a:solidFill>
                <a:effectLst/>
                <a:latin typeface="Source Code Pro" panose="020B0509030403020204" pitchFamily="49" charset="0"/>
              </a:rPr>
              <a:t>boolean </a:t>
            </a:r>
            <a:r>
              <a:rPr lang="en-US" altLang="zh-CN" sz="1300">
                <a:solidFill>
                  <a:srgbClr val="000000"/>
                </a:solidFill>
                <a:latin typeface="Source Code Pro" panose="020B0509030403020204" pitchFamily="49" charset="0"/>
              </a:rPr>
              <a:t>confirm</a:t>
            </a:r>
            <a:r>
              <a:rPr kumimoji="0" lang="zh-CN" altLang="zh-CN" sz="1300" b="0" i="0" u="none" strike="noStrike" cap="none" normalizeH="0" baseline="0">
                <a:ln>
                  <a:noFill/>
                </a:ln>
                <a:solidFill>
                  <a:srgbClr val="000000"/>
                </a:solidFill>
                <a:effectLst/>
                <a:latin typeface="Source Code Pro" panose="020B0509030403020204" pitchFamily="49" charset="0"/>
              </a:rPr>
              <a:t> (BusinessActionContext context);</a:t>
            </a:r>
            <a:br>
              <a:rPr kumimoji="0" lang="zh-CN" altLang="zh-CN" sz="1300" b="0" i="0" u="none" strike="noStrike" cap="none" normalizeH="0" baseline="0">
                <a:ln>
                  <a:noFill/>
                </a:ln>
                <a:solidFill>
                  <a:srgbClr val="000000"/>
                </a:solidFill>
                <a:effectLst/>
                <a:latin typeface="Source Code Pro" panose="020B0509030403020204" pitchFamily="49" charset="0"/>
              </a:rPr>
            </a:br>
            <a:r>
              <a:rPr kumimoji="0" lang="zh-CN" altLang="zh-CN" sz="1300" b="0" i="0" u="none" strike="noStrike" cap="none" normalizeH="0" baseline="0">
                <a:ln>
                  <a:noFill/>
                </a:ln>
                <a:solidFill>
                  <a:srgbClr val="000000"/>
                </a:solidFill>
                <a:effectLst/>
                <a:latin typeface="Source Code Pro" panose="020B0509030403020204" pitchFamily="49" charset="0"/>
              </a:rPr>
              <a:t>    </a:t>
            </a:r>
            <a:r>
              <a:rPr kumimoji="0" lang="zh-CN" altLang="zh-CN" sz="1300" b="0" i="1" u="none" strike="noStrike" cap="none" normalizeH="0" baseline="0">
                <a:ln>
                  <a:noFill/>
                </a:ln>
                <a:solidFill>
                  <a:srgbClr val="808080"/>
                </a:solidFill>
                <a:effectLst/>
                <a:latin typeface="Source Code Pro" panose="020B0509030403020204" pitchFamily="49" charset="0"/>
              </a:rPr>
              <a:t>/**</a:t>
            </a:r>
            <a:br>
              <a:rPr kumimoji="0" lang="zh-CN" altLang="zh-CN" sz="1300" b="0" i="1" u="none" strike="noStrike" cap="none" normalizeH="0" baseline="0">
                <a:ln>
                  <a:noFill/>
                </a:ln>
                <a:solidFill>
                  <a:srgbClr val="808080"/>
                </a:solidFill>
                <a:effectLst/>
                <a:latin typeface="Source Code Pro" panose="020B0509030403020204" pitchFamily="49" charset="0"/>
              </a:rPr>
            </a:br>
            <a:r>
              <a:rPr kumimoji="0" lang="zh-CN" altLang="zh-CN" sz="1300" b="0" i="1" u="none" strike="noStrike" cap="none" normalizeH="0" baseline="0">
                <a:ln>
                  <a:noFill/>
                </a:ln>
                <a:solidFill>
                  <a:srgbClr val="808080"/>
                </a:solidFill>
                <a:effectLst/>
                <a:latin typeface="Source Code Pro" panose="020B0509030403020204" pitchFamily="49" charset="0"/>
              </a:rPr>
              <a:t>     *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二阶段回滚方法，要保证与</a:t>
            </a:r>
            <a:r>
              <a:rPr kumimoji="0" lang="zh-CN" altLang="zh-CN" sz="1300" b="0" i="1" u="none" strike="noStrike" cap="none" normalizeH="0" baseline="0">
                <a:ln>
                  <a:noFill/>
                </a:ln>
                <a:solidFill>
                  <a:srgbClr val="808080"/>
                </a:solidFill>
                <a:effectLst/>
                <a:latin typeface="Source Code Pro" panose="020B0509030403020204" pitchFamily="49" charset="0"/>
              </a:rPr>
              <a:t>rollbackMethod</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一致</a:t>
            </a:r>
            <a:br>
              <a:rPr kumimoji="0" lang="zh-CN" altLang="zh-CN" sz="1300" b="0" i="1" u="none" strike="noStrike" cap="none" normalizeH="0" baseline="0">
                <a:ln>
                  <a:noFill/>
                </a:ln>
                <a:solidFill>
                  <a:srgbClr val="808080"/>
                </a:solidFill>
                <a:effectLst/>
                <a:latin typeface="Source Code Pro" panose="020B0509030403020204" pitchFamily="49" charset="0"/>
              </a:rPr>
            </a:br>
            <a:r>
              <a:rPr kumimoji="0" lang="zh-CN" altLang="zh-CN" sz="1300" b="0" i="1" u="none" strike="noStrike" cap="none" normalizeH="0" baseline="0">
                <a:ln>
                  <a:noFill/>
                </a:ln>
                <a:solidFill>
                  <a:srgbClr val="808080"/>
                </a:solidFill>
                <a:effectLst/>
                <a:latin typeface="Source Code Pro" panose="020B0509030403020204" pitchFamily="49" charset="0"/>
              </a:rPr>
              <a:t>     */</a:t>
            </a:r>
            <a:br>
              <a:rPr kumimoji="0" lang="zh-CN" altLang="zh-CN" sz="1300" b="0" i="1" u="none" strike="noStrike" cap="none" normalizeH="0" baseline="0">
                <a:ln>
                  <a:noFill/>
                </a:ln>
                <a:solidFill>
                  <a:srgbClr val="808080"/>
                </a:solidFill>
                <a:effectLst/>
                <a:latin typeface="Source Code Pro" panose="020B0509030403020204" pitchFamily="49" charset="0"/>
              </a:rPr>
            </a:br>
            <a:r>
              <a:rPr kumimoji="0" lang="zh-CN" altLang="zh-CN" sz="1300" b="0" i="1" u="none" strike="noStrike" cap="none" normalizeH="0" baseline="0">
                <a:ln>
                  <a:noFill/>
                </a:ln>
                <a:solidFill>
                  <a:srgbClr val="808080"/>
                </a:solidFill>
                <a:effectLst/>
                <a:latin typeface="Source Code Pro" panose="020B0509030403020204" pitchFamily="49" charset="0"/>
              </a:rPr>
              <a:t>    </a:t>
            </a:r>
            <a:r>
              <a:rPr kumimoji="0" lang="zh-CN" altLang="zh-CN" sz="1300" b="1" i="0" u="none" strike="noStrike" cap="none" normalizeH="0" baseline="0">
                <a:ln>
                  <a:noFill/>
                </a:ln>
                <a:solidFill>
                  <a:srgbClr val="000080"/>
                </a:solidFill>
                <a:effectLst/>
                <a:latin typeface="Source Code Pro" panose="020B0509030403020204" pitchFamily="49" charset="0"/>
              </a:rPr>
              <a:t>boolean </a:t>
            </a:r>
            <a:r>
              <a:rPr kumimoji="0" lang="zh-CN" altLang="zh-CN" sz="1300" b="0" i="0" u="none" strike="noStrike" cap="none" normalizeH="0" baseline="0">
                <a:ln>
                  <a:noFill/>
                </a:ln>
                <a:solidFill>
                  <a:srgbClr val="000000"/>
                </a:solidFill>
                <a:effectLst/>
                <a:latin typeface="Source Code Pro" panose="020B0509030403020204" pitchFamily="49" charset="0"/>
              </a:rPr>
              <a:t>cancel (BusinessActionContext context);</a:t>
            </a:r>
            <a:br>
              <a:rPr kumimoji="0" lang="zh-CN" altLang="zh-CN" sz="1300" b="0" i="0" u="none" strike="noStrike" cap="none" normalizeH="0" baseline="0">
                <a:ln>
                  <a:noFill/>
                </a:ln>
                <a:solidFill>
                  <a:srgbClr val="000000"/>
                </a:solidFill>
                <a:effectLst/>
                <a:latin typeface="Source Code Pro" panose="020B0509030403020204" pitchFamily="49" charset="0"/>
              </a:rPr>
            </a:br>
            <a:r>
              <a:rPr kumimoji="0" lang="zh-CN" altLang="zh-CN" sz="1300" b="0" i="0" u="none" strike="noStrike" cap="none" normalizeH="0" baseline="0">
                <a:ln>
                  <a:noFill/>
                </a:ln>
                <a:solidFill>
                  <a:srgbClr val="000000"/>
                </a:solidFill>
                <a:effectLst/>
                <a:latin typeface="Source Code Pro" panose="020B050903040302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9181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2C2E2AB-00E2-4FD0-B096-3052C482E5D2}"/>
              </a:ext>
            </a:extLst>
          </p:cNvPr>
          <p:cNvSpPr>
            <a:spLocks noGrp="1"/>
          </p:cNvSpPr>
          <p:nvPr>
            <p:ph type="body" sz="quarter" idx="10"/>
          </p:nvPr>
        </p:nvSpPr>
        <p:spPr/>
        <p:txBody>
          <a:bodyPr/>
          <a:lstStyle/>
          <a:p>
            <a:r>
              <a:rPr lang="en-US" altLang="zh-CN">
                <a:solidFill>
                  <a:srgbClr val="4C5252"/>
                </a:solidFill>
              </a:rPr>
              <a:t>XA</a:t>
            </a:r>
            <a:r>
              <a:rPr lang="zh-CN" altLang="en-US">
                <a:solidFill>
                  <a:srgbClr val="4C5252"/>
                </a:solidFill>
              </a:rPr>
              <a:t>模式</a:t>
            </a:r>
            <a:endParaRPr lang="en-US" altLang="zh-CN">
              <a:solidFill>
                <a:srgbClr val="4C5252"/>
              </a:solidFill>
            </a:endParaRPr>
          </a:p>
          <a:p>
            <a:r>
              <a:rPr lang="en-US" altLang="zh-CN">
                <a:solidFill>
                  <a:srgbClr val="4C5252"/>
                </a:solidFill>
              </a:rPr>
              <a:t>AT</a:t>
            </a:r>
            <a:r>
              <a:rPr lang="zh-CN" altLang="en-US">
                <a:solidFill>
                  <a:srgbClr val="4C5252"/>
                </a:solidFill>
              </a:rPr>
              <a:t>模式</a:t>
            </a:r>
            <a:endParaRPr lang="en-US" altLang="zh-CN">
              <a:solidFill>
                <a:srgbClr val="4C5252"/>
              </a:solidFill>
            </a:endParaRPr>
          </a:p>
          <a:p>
            <a:r>
              <a:rPr lang="en-US" altLang="zh-CN">
                <a:solidFill>
                  <a:srgbClr val="4C5252"/>
                </a:solidFill>
              </a:rPr>
              <a:t>TCC</a:t>
            </a:r>
            <a:r>
              <a:rPr lang="zh-CN" altLang="en-US">
                <a:solidFill>
                  <a:srgbClr val="4C5252"/>
                </a:solidFill>
              </a:rPr>
              <a:t>模式</a:t>
            </a:r>
            <a:endParaRPr lang="en-US" altLang="zh-CN">
              <a:solidFill>
                <a:srgbClr val="4C5252"/>
              </a:solidFill>
            </a:endParaRPr>
          </a:p>
          <a:p>
            <a:r>
              <a:rPr lang="en-US" altLang="zh-CN">
                <a:solidFill>
                  <a:srgbClr val="AD2A26"/>
                </a:solidFill>
              </a:rPr>
              <a:t>Saga</a:t>
            </a:r>
            <a:r>
              <a:rPr lang="zh-CN" altLang="en-US">
                <a:solidFill>
                  <a:srgbClr val="AD2A26"/>
                </a:solidFill>
              </a:rPr>
              <a:t>模式</a:t>
            </a:r>
          </a:p>
        </p:txBody>
      </p:sp>
    </p:spTree>
    <p:extLst>
      <p:ext uri="{BB962C8B-B14F-4D97-AF65-F5344CB8AC3E}">
        <p14:creationId xmlns:p14="http://schemas.microsoft.com/office/powerpoint/2010/main" val="1910935500"/>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892DDF-5BE8-4D3B-8896-1B415D824660}"/>
              </a:ext>
            </a:extLst>
          </p:cNvPr>
          <p:cNvSpPr>
            <a:spLocks noGrp="1"/>
          </p:cNvSpPr>
          <p:nvPr>
            <p:ph type="title"/>
          </p:nvPr>
        </p:nvSpPr>
        <p:spPr/>
        <p:txBody>
          <a:bodyPr/>
          <a:lstStyle/>
          <a:p>
            <a:r>
              <a:rPr lang="en-US" altLang="zh-CN"/>
              <a:t>Saga</a:t>
            </a:r>
            <a:r>
              <a:rPr lang="zh-CN" altLang="en-US"/>
              <a:t>模式</a:t>
            </a:r>
          </a:p>
        </p:txBody>
      </p:sp>
      <p:sp>
        <p:nvSpPr>
          <p:cNvPr id="3" name="文本占位符 2">
            <a:extLst>
              <a:ext uri="{FF2B5EF4-FFF2-40B4-BE49-F238E27FC236}">
                <a16:creationId xmlns:a16="http://schemas.microsoft.com/office/drawing/2014/main" id="{BFBEB0FA-44A7-4B85-962F-71F9DA5C82ED}"/>
              </a:ext>
            </a:extLst>
          </p:cNvPr>
          <p:cNvSpPr>
            <a:spLocks noGrp="1"/>
          </p:cNvSpPr>
          <p:nvPr>
            <p:ph type="body" sz="quarter" idx="11"/>
          </p:nvPr>
        </p:nvSpPr>
        <p:spPr>
          <a:xfrm>
            <a:off x="710880" y="1624205"/>
            <a:ext cx="6408368" cy="4926650"/>
          </a:xfrm>
        </p:spPr>
        <p:txBody>
          <a:bodyPr/>
          <a:lstStyle/>
          <a:p>
            <a:r>
              <a:rPr lang="en-US" altLang="zh-CN" b="0" i="0">
                <a:solidFill>
                  <a:srgbClr val="24292E"/>
                </a:solidFill>
                <a:effectLst/>
                <a:latin typeface="-apple-system"/>
              </a:rPr>
              <a:t>Saga</a:t>
            </a:r>
            <a:r>
              <a:rPr lang="zh-CN" altLang="en-US" b="0" i="0">
                <a:solidFill>
                  <a:srgbClr val="24292E"/>
                </a:solidFill>
                <a:effectLst/>
                <a:latin typeface="-apple-system"/>
              </a:rPr>
              <a:t>模式是</a:t>
            </a:r>
            <a:r>
              <a:rPr lang="en-US" altLang="zh-CN" b="0" i="0">
                <a:solidFill>
                  <a:srgbClr val="24292E"/>
                </a:solidFill>
                <a:effectLst/>
                <a:latin typeface="-apple-system"/>
              </a:rPr>
              <a:t>SEATA</a:t>
            </a:r>
            <a:r>
              <a:rPr lang="zh-CN" altLang="en-US" b="0" i="0">
                <a:solidFill>
                  <a:srgbClr val="24292E"/>
                </a:solidFill>
                <a:effectLst/>
                <a:latin typeface="-apple-system"/>
              </a:rPr>
              <a:t>提供的长事务解决方案。也分为两个阶段：</a:t>
            </a:r>
            <a:endParaRPr lang="en-US" altLang="zh-CN" b="0" i="0">
              <a:solidFill>
                <a:srgbClr val="24292E"/>
              </a:solidFill>
              <a:effectLst/>
              <a:latin typeface="-apple-system"/>
            </a:endParaRPr>
          </a:p>
          <a:p>
            <a:pPr marL="285750" indent="-285750">
              <a:buFont typeface="Arial" panose="020B0604020202020204" pitchFamily="34" charset="0"/>
              <a:buChar char="•"/>
            </a:pPr>
            <a:r>
              <a:rPr lang="zh-CN" altLang="en-US">
                <a:solidFill>
                  <a:srgbClr val="24292E"/>
                </a:solidFill>
                <a:latin typeface="-apple-system"/>
              </a:rPr>
              <a:t>一阶段：直接提交本地事务</a:t>
            </a:r>
            <a:endParaRPr lang="en-US" altLang="zh-CN">
              <a:solidFill>
                <a:srgbClr val="24292E"/>
              </a:solidFill>
              <a:latin typeface="-apple-system"/>
            </a:endParaRPr>
          </a:p>
          <a:p>
            <a:pPr marL="285750" indent="-285750">
              <a:buFont typeface="Arial" panose="020B0604020202020204" pitchFamily="34" charset="0"/>
              <a:buChar char="•"/>
            </a:pPr>
            <a:r>
              <a:rPr lang="zh-CN" altLang="en-US" b="0" i="0">
                <a:solidFill>
                  <a:srgbClr val="24292E"/>
                </a:solidFill>
                <a:effectLst/>
                <a:latin typeface="-apple-system"/>
              </a:rPr>
              <a:t>二阶段：成功则什么都不做；失败则通过编写补偿业务来回滚</a:t>
            </a:r>
            <a:endParaRPr lang="en-US" altLang="zh-CN" b="0" i="0">
              <a:solidFill>
                <a:srgbClr val="24292E"/>
              </a:solidFill>
              <a:effectLst/>
              <a:latin typeface="-apple-system"/>
            </a:endParaRPr>
          </a:p>
          <a:p>
            <a:r>
              <a:rPr lang="en-US" altLang="zh-CN">
                <a:solidFill>
                  <a:srgbClr val="24292E"/>
                </a:solidFill>
                <a:latin typeface="-apple-system"/>
              </a:rPr>
              <a:t>Saga</a:t>
            </a:r>
            <a:r>
              <a:rPr lang="zh-CN" altLang="en-US">
                <a:solidFill>
                  <a:srgbClr val="24292E"/>
                </a:solidFill>
                <a:latin typeface="-apple-system"/>
              </a:rPr>
              <a:t>模式优点：</a:t>
            </a:r>
            <a:endParaRPr lang="en-US" altLang="zh-CN">
              <a:solidFill>
                <a:srgbClr val="24292E"/>
              </a:solidFill>
              <a:latin typeface="-apple-system"/>
            </a:endParaRPr>
          </a:p>
          <a:p>
            <a:pPr marL="285750" indent="-285750">
              <a:buFont typeface="Arial" panose="020B0604020202020204" pitchFamily="34" charset="0"/>
              <a:buChar char="•"/>
            </a:pPr>
            <a:r>
              <a:rPr lang="zh-CN" altLang="en-US">
                <a:solidFill>
                  <a:srgbClr val="24292E"/>
                </a:solidFill>
                <a:latin typeface="-apple-system"/>
              </a:rPr>
              <a:t>事务参与者可以基于事件驱动实现异步调用，吞吐高</a:t>
            </a:r>
            <a:endParaRPr lang="en-US" altLang="zh-CN">
              <a:solidFill>
                <a:srgbClr val="24292E"/>
              </a:solidFill>
              <a:latin typeface="-apple-system"/>
            </a:endParaRPr>
          </a:p>
          <a:p>
            <a:pPr marL="285750" indent="-285750">
              <a:buFont typeface="Arial" panose="020B0604020202020204" pitchFamily="34" charset="0"/>
              <a:buChar char="•"/>
            </a:pPr>
            <a:r>
              <a:rPr lang="zh-CN" altLang="en-US" b="0" i="0">
                <a:solidFill>
                  <a:srgbClr val="24292E"/>
                </a:solidFill>
                <a:effectLst/>
                <a:latin typeface="-apple-system"/>
              </a:rPr>
              <a:t>一阶段直接提交事务，无锁，性能好</a:t>
            </a:r>
            <a:endParaRPr lang="en-US" altLang="zh-CN" b="0" i="0">
              <a:solidFill>
                <a:srgbClr val="24292E"/>
              </a:solidFill>
              <a:effectLst/>
              <a:latin typeface="-apple-system"/>
            </a:endParaRPr>
          </a:p>
          <a:p>
            <a:pPr marL="285750" indent="-285750">
              <a:buFont typeface="Arial" panose="020B0604020202020204" pitchFamily="34" charset="0"/>
              <a:buChar char="•"/>
            </a:pPr>
            <a:r>
              <a:rPr lang="zh-CN" altLang="en-US">
                <a:solidFill>
                  <a:srgbClr val="24292E"/>
                </a:solidFill>
                <a:latin typeface="-apple-system"/>
              </a:rPr>
              <a:t>不用编写</a:t>
            </a:r>
            <a:r>
              <a:rPr lang="en-US" altLang="zh-CN">
                <a:solidFill>
                  <a:srgbClr val="24292E"/>
                </a:solidFill>
                <a:latin typeface="-apple-system"/>
              </a:rPr>
              <a:t>TCC</a:t>
            </a:r>
            <a:r>
              <a:rPr lang="zh-CN" altLang="en-US">
                <a:solidFill>
                  <a:srgbClr val="24292E"/>
                </a:solidFill>
                <a:latin typeface="-apple-system"/>
              </a:rPr>
              <a:t>中的三个阶段，实现简单</a:t>
            </a:r>
            <a:endParaRPr lang="en-US" altLang="zh-CN">
              <a:solidFill>
                <a:srgbClr val="24292E"/>
              </a:solidFill>
              <a:latin typeface="-apple-system"/>
            </a:endParaRPr>
          </a:p>
          <a:p>
            <a:r>
              <a:rPr lang="zh-CN" altLang="en-US" b="0" i="0">
                <a:solidFill>
                  <a:srgbClr val="24292E"/>
                </a:solidFill>
                <a:effectLst/>
                <a:latin typeface="-apple-system"/>
              </a:rPr>
              <a:t>缺点：</a:t>
            </a:r>
            <a:endParaRPr lang="en-US" altLang="zh-CN" b="0" i="0">
              <a:solidFill>
                <a:srgbClr val="24292E"/>
              </a:solidFill>
              <a:effectLst/>
              <a:latin typeface="-apple-system"/>
            </a:endParaRPr>
          </a:p>
          <a:p>
            <a:pPr marL="285750" indent="-285750">
              <a:buFont typeface="Arial" panose="020B0604020202020204" pitchFamily="34" charset="0"/>
              <a:buChar char="•"/>
            </a:pPr>
            <a:r>
              <a:rPr lang="zh-CN" altLang="en-US">
                <a:solidFill>
                  <a:srgbClr val="24292E"/>
                </a:solidFill>
                <a:latin typeface="-apple-system"/>
              </a:rPr>
              <a:t>软状态持续时间不确定，时效性差</a:t>
            </a:r>
            <a:endParaRPr lang="en-US" altLang="zh-CN">
              <a:solidFill>
                <a:srgbClr val="24292E"/>
              </a:solidFill>
              <a:latin typeface="-apple-system"/>
            </a:endParaRPr>
          </a:p>
          <a:p>
            <a:pPr marL="285750" indent="-285750">
              <a:buFont typeface="Arial" panose="020B0604020202020204" pitchFamily="34" charset="0"/>
              <a:buChar char="•"/>
            </a:pPr>
            <a:r>
              <a:rPr lang="zh-CN" altLang="en-US" b="0" i="0">
                <a:solidFill>
                  <a:srgbClr val="24292E"/>
                </a:solidFill>
                <a:effectLst/>
                <a:latin typeface="-apple-system"/>
              </a:rPr>
              <a:t>没有锁，没有事务隔离，会有脏写</a:t>
            </a:r>
            <a:endParaRPr lang="en-US" altLang="zh-CN" b="0" i="0">
              <a:solidFill>
                <a:srgbClr val="24292E"/>
              </a:solidFill>
              <a:effectLst/>
              <a:latin typeface="-apple-system"/>
            </a:endParaRPr>
          </a:p>
        </p:txBody>
      </p:sp>
      <p:pic>
        <p:nvPicPr>
          <p:cNvPr id="5" name="图片 4">
            <a:extLst>
              <a:ext uri="{FF2B5EF4-FFF2-40B4-BE49-F238E27FC236}">
                <a16:creationId xmlns:a16="http://schemas.microsoft.com/office/drawing/2014/main" id="{D73D160E-10D5-4291-BAC7-7021F47DB4C3}"/>
              </a:ext>
            </a:extLst>
          </p:cNvPr>
          <p:cNvPicPr>
            <a:picLocks noChangeAspect="1"/>
          </p:cNvPicPr>
          <p:nvPr/>
        </p:nvPicPr>
        <p:blipFill>
          <a:blip r:embed="rId2"/>
          <a:stretch>
            <a:fillRect/>
          </a:stretch>
        </p:blipFill>
        <p:spPr>
          <a:xfrm>
            <a:off x="7119248" y="2054665"/>
            <a:ext cx="4290432" cy="4496190"/>
          </a:xfrm>
          <a:prstGeom prst="rect">
            <a:avLst/>
          </a:prstGeom>
        </p:spPr>
      </p:pic>
    </p:spTree>
    <p:extLst>
      <p:ext uri="{BB962C8B-B14F-4D97-AF65-F5344CB8AC3E}">
        <p14:creationId xmlns:p14="http://schemas.microsoft.com/office/powerpoint/2010/main" val="23229526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5" dur="500"/>
                                        <p:tgtEl>
                                          <p:spTgt spid="3">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8" dur="500"/>
                                        <p:tgtEl>
                                          <p:spTgt spid="3">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1" dur="500"/>
                                        <p:tgtEl>
                                          <p:spTgt spid="3">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4" dur="500"/>
                                        <p:tgtEl>
                                          <p:spTgt spid="3">
                                            <p:txEl>
                                              <p:pRg st="7" end="7"/>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7" dur="500"/>
                                        <p:tgtEl>
                                          <p:spTgt spid="3">
                                            <p:txEl>
                                              <p:pRg st="8" end="8"/>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CD7E2B-3D2C-4FD6-8384-033578C5F39D}"/>
              </a:ext>
            </a:extLst>
          </p:cNvPr>
          <p:cNvSpPr>
            <a:spLocks noGrp="1"/>
          </p:cNvSpPr>
          <p:nvPr>
            <p:ph type="title"/>
          </p:nvPr>
        </p:nvSpPr>
        <p:spPr/>
        <p:txBody>
          <a:bodyPr/>
          <a:lstStyle/>
          <a:p>
            <a:r>
              <a:rPr lang="zh-CN" altLang="en-US"/>
              <a:t>四种模式对比</a:t>
            </a:r>
          </a:p>
        </p:txBody>
      </p:sp>
      <p:graphicFrame>
        <p:nvGraphicFramePr>
          <p:cNvPr id="4" name="表格 4">
            <a:extLst>
              <a:ext uri="{FF2B5EF4-FFF2-40B4-BE49-F238E27FC236}">
                <a16:creationId xmlns:a16="http://schemas.microsoft.com/office/drawing/2014/main" id="{3E603769-C8B2-4252-9D72-C4CF59085B82}"/>
              </a:ext>
            </a:extLst>
          </p:cNvPr>
          <p:cNvGraphicFramePr>
            <a:graphicFrameLocks noGrp="1"/>
          </p:cNvGraphicFramePr>
          <p:nvPr>
            <p:extLst>
              <p:ext uri="{D42A27DB-BD31-4B8C-83A1-F6EECF244321}">
                <p14:modId xmlns:p14="http://schemas.microsoft.com/office/powerpoint/2010/main" val="2753959190"/>
              </p:ext>
            </p:extLst>
          </p:nvPr>
        </p:nvGraphicFramePr>
        <p:xfrm>
          <a:off x="710879" y="1673385"/>
          <a:ext cx="10698799" cy="4361587"/>
        </p:xfrm>
        <a:graphic>
          <a:graphicData uri="http://schemas.openxmlformats.org/drawingml/2006/table">
            <a:tbl>
              <a:tblPr firstRow="1" bandRow="1">
                <a:tableStyleId>{073A0DAA-6AF3-43AB-8588-CEC1D06C72B9}</a:tableStyleId>
              </a:tblPr>
              <a:tblGrid>
                <a:gridCol w="1405304">
                  <a:extLst>
                    <a:ext uri="{9D8B030D-6E8A-4147-A177-3AD203B41FA5}">
                      <a16:colId xmlns:a16="http://schemas.microsoft.com/office/drawing/2014/main" val="4183860713"/>
                    </a:ext>
                  </a:extLst>
                </a:gridCol>
                <a:gridCol w="1804962">
                  <a:extLst>
                    <a:ext uri="{9D8B030D-6E8A-4147-A177-3AD203B41FA5}">
                      <a16:colId xmlns:a16="http://schemas.microsoft.com/office/drawing/2014/main" val="823423096"/>
                    </a:ext>
                  </a:extLst>
                </a:gridCol>
                <a:gridCol w="2076931">
                  <a:extLst>
                    <a:ext uri="{9D8B030D-6E8A-4147-A177-3AD203B41FA5}">
                      <a16:colId xmlns:a16="http://schemas.microsoft.com/office/drawing/2014/main" val="3762631301"/>
                    </a:ext>
                  </a:extLst>
                </a:gridCol>
                <a:gridCol w="2518906">
                  <a:extLst>
                    <a:ext uri="{9D8B030D-6E8A-4147-A177-3AD203B41FA5}">
                      <a16:colId xmlns:a16="http://schemas.microsoft.com/office/drawing/2014/main" val="3424315289"/>
                    </a:ext>
                  </a:extLst>
                </a:gridCol>
                <a:gridCol w="2892696">
                  <a:extLst>
                    <a:ext uri="{9D8B030D-6E8A-4147-A177-3AD203B41FA5}">
                      <a16:colId xmlns:a16="http://schemas.microsoft.com/office/drawing/2014/main" val="2900411874"/>
                    </a:ext>
                  </a:extLst>
                </a:gridCol>
              </a:tblGrid>
              <a:tr h="674138">
                <a:tc>
                  <a:txBody>
                    <a:bodyPr/>
                    <a:lstStyle/>
                    <a:p>
                      <a:pPr algn="ctr"/>
                      <a:endParaRPr lang="zh-CN" altLang="en-US" sz="1600"/>
                    </a:p>
                  </a:txBody>
                  <a:tcPr anchor="ctr">
                    <a:solidFill>
                      <a:srgbClr val="AD2A26"/>
                    </a:solidFill>
                  </a:tcPr>
                </a:tc>
                <a:tc>
                  <a:txBody>
                    <a:bodyPr/>
                    <a:lstStyle/>
                    <a:p>
                      <a:pPr algn="ctr"/>
                      <a:r>
                        <a:rPr lang="en-US" altLang="zh-CN" sz="2000"/>
                        <a:t>XA</a:t>
                      </a:r>
                      <a:endParaRPr lang="zh-CN" altLang="en-US" sz="2000"/>
                    </a:p>
                  </a:txBody>
                  <a:tcPr anchor="ctr">
                    <a:solidFill>
                      <a:srgbClr val="AD2A26"/>
                    </a:solidFill>
                  </a:tcPr>
                </a:tc>
                <a:tc>
                  <a:txBody>
                    <a:bodyPr/>
                    <a:lstStyle/>
                    <a:p>
                      <a:pPr algn="ctr"/>
                      <a:r>
                        <a:rPr lang="en-US" altLang="zh-CN" sz="2000"/>
                        <a:t>AT</a:t>
                      </a:r>
                      <a:endParaRPr lang="zh-CN" altLang="en-US" sz="2000"/>
                    </a:p>
                  </a:txBody>
                  <a:tcPr anchor="ctr">
                    <a:solidFill>
                      <a:srgbClr val="AD2A26"/>
                    </a:solidFill>
                  </a:tcPr>
                </a:tc>
                <a:tc>
                  <a:txBody>
                    <a:bodyPr/>
                    <a:lstStyle/>
                    <a:p>
                      <a:pPr algn="ctr"/>
                      <a:r>
                        <a:rPr lang="en-US" altLang="zh-CN" sz="2000"/>
                        <a:t>TCC</a:t>
                      </a:r>
                      <a:endParaRPr lang="zh-CN" altLang="en-US" sz="2000"/>
                    </a:p>
                  </a:txBody>
                  <a:tcPr anchor="ctr">
                    <a:solidFill>
                      <a:srgbClr val="AD2A26"/>
                    </a:solidFill>
                  </a:tcPr>
                </a:tc>
                <a:tc>
                  <a:txBody>
                    <a:bodyPr/>
                    <a:lstStyle/>
                    <a:p>
                      <a:pPr algn="ctr"/>
                      <a:r>
                        <a:rPr lang="en-US" altLang="zh-CN" sz="2000"/>
                        <a:t>SAGA</a:t>
                      </a:r>
                      <a:endParaRPr lang="zh-CN" altLang="en-US" sz="2000"/>
                    </a:p>
                  </a:txBody>
                  <a:tcPr anchor="ctr">
                    <a:solidFill>
                      <a:srgbClr val="AD2A26"/>
                    </a:solidFill>
                  </a:tcPr>
                </a:tc>
                <a:extLst>
                  <a:ext uri="{0D108BD9-81ED-4DB2-BD59-A6C34878D82A}">
                    <a16:rowId xmlns:a16="http://schemas.microsoft.com/office/drawing/2014/main" val="4126241180"/>
                  </a:ext>
                </a:extLst>
              </a:tr>
              <a:tr h="474054">
                <a:tc>
                  <a:txBody>
                    <a:bodyPr/>
                    <a:lstStyle/>
                    <a:p>
                      <a:pPr algn="ctr"/>
                      <a:r>
                        <a:rPr lang="zh-CN" altLang="en-US" sz="1600" b="1"/>
                        <a:t>一致性</a:t>
                      </a:r>
                    </a:p>
                  </a:txBody>
                  <a:tcPr anchor="ctr"/>
                </a:tc>
                <a:tc>
                  <a:txBody>
                    <a:bodyPr/>
                    <a:lstStyle/>
                    <a:p>
                      <a:pPr algn="ctr"/>
                      <a:r>
                        <a:rPr lang="zh-CN" altLang="en-US" sz="1600"/>
                        <a:t>强一致</a:t>
                      </a:r>
                    </a:p>
                  </a:txBody>
                  <a:tcPr anchor="ctr"/>
                </a:tc>
                <a:tc>
                  <a:txBody>
                    <a:bodyPr/>
                    <a:lstStyle/>
                    <a:p>
                      <a:pPr algn="ctr"/>
                      <a:r>
                        <a:rPr lang="zh-CN" altLang="en-US" sz="1600"/>
                        <a:t>弱一致</a:t>
                      </a:r>
                    </a:p>
                  </a:txBody>
                  <a:tcPr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600"/>
                        <a:t>弱一致</a:t>
                      </a:r>
                    </a:p>
                  </a:txBody>
                  <a:tcPr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600"/>
                        <a:t>最终一致</a:t>
                      </a:r>
                    </a:p>
                  </a:txBody>
                  <a:tcPr anchor="ctr"/>
                </a:tc>
                <a:extLst>
                  <a:ext uri="{0D108BD9-81ED-4DB2-BD59-A6C34878D82A}">
                    <a16:rowId xmlns:a16="http://schemas.microsoft.com/office/drawing/2014/main" val="1958707350"/>
                  </a:ext>
                </a:extLst>
              </a:tr>
              <a:tr h="466807">
                <a:tc>
                  <a:txBody>
                    <a:bodyPr/>
                    <a:lstStyle/>
                    <a:p>
                      <a:pPr algn="ctr"/>
                      <a:r>
                        <a:rPr lang="zh-CN" altLang="en-US" sz="1600" b="1"/>
                        <a:t>隔离性</a:t>
                      </a:r>
                    </a:p>
                  </a:txBody>
                  <a:tcPr anchor="ctr"/>
                </a:tc>
                <a:tc>
                  <a:txBody>
                    <a:bodyPr/>
                    <a:lstStyle/>
                    <a:p>
                      <a:pPr algn="ctr"/>
                      <a:r>
                        <a:rPr lang="zh-CN" altLang="en-US" sz="1600"/>
                        <a:t>完全隔离</a:t>
                      </a:r>
                    </a:p>
                  </a:txBody>
                  <a:tcPr anchor="ctr"/>
                </a:tc>
                <a:tc>
                  <a:txBody>
                    <a:bodyPr/>
                    <a:lstStyle/>
                    <a:p>
                      <a:pPr algn="ctr"/>
                      <a:r>
                        <a:rPr lang="zh-CN" altLang="en-US" sz="1600"/>
                        <a:t>基于全局锁隔离</a:t>
                      </a:r>
                    </a:p>
                  </a:txBody>
                  <a:tcPr anchor="ctr"/>
                </a:tc>
                <a:tc>
                  <a:txBody>
                    <a:bodyPr/>
                    <a:lstStyle/>
                    <a:p>
                      <a:pPr algn="ctr"/>
                      <a:r>
                        <a:rPr lang="zh-CN" altLang="en-US" sz="1600"/>
                        <a:t>基于资源预留隔离</a:t>
                      </a:r>
                    </a:p>
                  </a:txBody>
                  <a:tcPr anchor="ctr"/>
                </a:tc>
                <a:tc>
                  <a:txBody>
                    <a:bodyPr/>
                    <a:lstStyle/>
                    <a:p>
                      <a:pPr algn="ctr"/>
                      <a:r>
                        <a:rPr lang="zh-CN" altLang="en-US" sz="1600"/>
                        <a:t>无隔离</a:t>
                      </a:r>
                    </a:p>
                  </a:txBody>
                  <a:tcPr anchor="ctr"/>
                </a:tc>
                <a:extLst>
                  <a:ext uri="{0D108BD9-81ED-4DB2-BD59-A6C34878D82A}">
                    <a16:rowId xmlns:a16="http://schemas.microsoft.com/office/drawing/2014/main" val="639624447"/>
                  </a:ext>
                </a:extLst>
              </a:tr>
              <a:tr h="512907">
                <a:tc>
                  <a:txBody>
                    <a:bodyPr/>
                    <a:lstStyle/>
                    <a:p>
                      <a:pPr algn="ctr"/>
                      <a:r>
                        <a:rPr lang="zh-CN" altLang="en-US" sz="1600" b="1"/>
                        <a:t>代码侵入</a:t>
                      </a:r>
                    </a:p>
                  </a:txBody>
                  <a:tcPr anchor="ctr"/>
                </a:tc>
                <a:tc>
                  <a:txBody>
                    <a:bodyPr/>
                    <a:lstStyle/>
                    <a:p>
                      <a:pPr algn="ctr"/>
                      <a:r>
                        <a:rPr lang="zh-CN" altLang="en-US" sz="1600"/>
                        <a:t>无</a:t>
                      </a:r>
                    </a:p>
                  </a:txBody>
                  <a:tcPr anchor="ctr"/>
                </a:tc>
                <a:tc>
                  <a:txBody>
                    <a:bodyPr/>
                    <a:lstStyle/>
                    <a:p>
                      <a:pPr algn="ctr"/>
                      <a:r>
                        <a:rPr lang="zh-CN" altLang="en-US" sz="1600"/>
                        <a:t>无</a:t>
                      </a:r>
                    </a:p>
                  </a:txBody>
                  <a:tcPr anchor="ctr"/>
                </a:tc>
                <a:tc>
                  <a:txBody>
                    <a:bodyPr/>
                    <a:lstStyle/>
                    <a:p>
                      <a:pPr algn="ctr"/>
                      <a:r>
                        <a:rPr lang="zh-CN" altLang="en-US" sz="1600"/>
                        <a:t>有，要编写三个接口</a:t>
                      </a:r>
                    </a:p>
                  </a:txBody>
                  <a:tcPr anchor="ctr"/>
                </a:tc>
                <a:tc>
                  <a:txBody>
                    <a:bodyPr/>
                    <a:lstStyle/>
                    <a:p>
                      <a:pPr algn="l"/>
                      <a:r>
                        <a:rPr lang="zh-CN" altLang="en-US" sz="1600"/>
                        <a:t>有，要编写状态机和补偿业务</a:t>
                      </a:r>
                    </a:p>
                  </a:txBody>
                  <a:tcPr anchor="ctr"/>
                </a:tc>
                <a:extLst>
                  <a:ext uri="{0D108BD9-81ED-4DB2-BD59-A6C34878D82A}">
                    <a16:rowId xmlns:a16="http://schemas.microsoft.com/office/drawing/2014/main" val="1204175376"/>
                  </a:ext>
                </a:extLst>
              </a:tr>
              <a:tr h="445218">
                <a:tc>
                  <a:txBody>
                    <a:bodyPr/>
                    <a:lstStyle/>
                    <a:p>
                      <a:pPr algn="ctr"/>
                      <a:r>
                        <a:rPr lang="zh-CN" altLang="en-US" sz="1600" b="1"/>
                        <a:t>性能</a:t>
                      </a:r>
                    </a:p>
                  </a:txBody>
                  <a:tcPr anchor="ctr"/>
                </a:tc>
                <a:tc>
                  <a:txBody>
                    <a:bodyPr/>
                    <a:lstStyle/>
                    <a:p>
                      <a:pPr algn="ctr"/>
                      <a:r>
                        <a:rPr lang="zh-CN" altLang="en-US" sz="1600"/>
                        <a:t>差</a:t>
                      </a:r>
                    </a:p>
                  </a:txBody>
                  <a:tcPr anchor="ctr"/>
                </a:tc>
                <a:tc>
                  <a:txBody>
                    <a:bodyPr/>
                    <a:lstStyle/>
                    <a:p>
                      <a:pPr algn="ctr"/>
                      <a:r>
                        <a:rPr lang="zh-CN" altLang="en-US" sz="1600"/>
                        <a:t>好</a:t>
                      </a:r>
                    </a:p>
                  </a:txBody>
                  <a:tcPr anchor="ctr"/>
                </a:tc>
                <a:tc>
                  <a:txBody>
                    <a:bodyPr/>
                    <a:lstStyle/>
                    <a:p>
                      <a:pPr algn="ctr"/>
                      <a:r>
                        <a:rPr lang="zh-CN" altLang="en-US" sz="1600"/>
                        <a:t>非常好</a:t>
                      </a:r>
                    </a:p>
                  </a:txBody>
                  <a:tcPr anchor="ctr"/>
                </a:tc>
                <a:tc>
                  <a:txBody>
                    <a:bodyPr/>
                    <a:lstStyle/>
                    <a:p>
                      <a:pPr algn="ctr"/>
                      <a:r>
                        <a:rPr lang="zh-CN" altLang="en-US" sz="1600"/>
                        <a:t>非常好</a:t>
                      </a:r>
                    </a:p>
                  </a:txBody>
                  <a:tcPr anchor="ctr"/>
                </a:tc>
                <a:extLst>
                  <a:ext uri="{0D108BD9-81ED-4DB2-BD59-A6C34878D82A}">
                    <a16:rowId xmlns:a16="http://schemas.microsoft.com/office/drawing/2014/main" val="3943268389"/>
                  </a:ext>
                </a:extLst>
              </a:tr>
              <a:tr h="1788463">
                <a:tc>
                  <a:txBody>
                    <a:bodyPr/>
                    <a:lstStyle/>
                    <a:p>
                      <a:pPr algn="ctr"/>
                      <a:r>
                        <a:rPr lang="zh-CN" altLang="en-US" sz="1600" b="1"/>
                        <a:t>场景</a:t>
                      </a:r>
                    </a:p>
                  </a:txBody>
                  <a:tcPr anchor="ctr"/>
                </a:tc>
                <a:tc>
                  <a:txBody>
                    <a:bodyPr/>
                    <a:lstStyle/>
                    <a:p>
                      <a:pPr algn="l"/>
                      <a:r>
                        <a:rPr lang="zh-CN" altLang="en-US" sz="1600"/>
                        <a:t>对一致性、隔离性有高要求的业务</a:t>
                      </a:r>
                    </a:p>
                  </a:txBody>
                  <a:tcPr anchor="ctr"/>
                </a:tc>
                <a:tc>
                  <a:txBody>
                    <a:bodyPr/>
                    <a:lstStyle/>
                    <a:p>
                      <a:pPr algn="l"/>
                      <a:r>
                        <a:rPr lang="zh-CN" altLang="en-US" sz="1600"/>
                        <a:t>基于关系型数据库的大多数分布式事务场景都可以</a:t>
                      </a:r>
                    </a:p>
                  </a:txBody>
                  <a:tcPr anchor="ctr"/>
                </a:tc>
                <a:tc>
                  <a:txBody>
                    <a:bodyPr/>
                    <a:lstStyle/>
                    <a:p>
                      <a:pPr marL="285750" indent="-285750" algn="l">
                        <a:buFont typeface="Arial" panose="020B0604020202020204" pitchFamily="34" charset="0"/>
                        <a:buChar char="•"/>
                      </a:pPr>
                      <a:r>
                        <a:rPr lang="zh-CN" altLang="en-US" sz="1600"/>
                        <a:t>对性能要求较高的事务。</a:t>
                      </a:r>
                      <a:endParaRPr lang="en-US" altLang="zh-CN" sz="1600"/>
                    </a:p>
                    <a:p>
                      <a:pPr marL="285750" indent="-285750" algn="l">
                        <a:buFont typeface="Arial" panose="020B0604020202020204" pitchFamily="34" charset="0"/>
                        <a:buChar char="•"/>
                      </a:pPr>
                      <a:r>
                        <a:rPr lang="zh-CN" altLang="en-US" sz="1600"/>
                        <a:t>有非关系型数据库要参与的事务。</a:t>
                      </a:r>
                    </a:p>
                  </a:txBody>
                  <a:tcPr anchor="ctr"/>
                </a:tc>
                <a:tc>
                  <a:txBody>
                    <a:bodyPr/>
                    <a:lstStyle/>
                    <a:p>
                      <a:pPr marL="285750" indent="-285750" algn="l">
                        <a:buFont typeface="Arial" panose="020B0604020202020204" pitchFamily="34" charset="0"/>
                        <a:buChar char="•"/>
                      </a:pPr>
                      <a:r>
                        <a:rPr lang="zh-CN" altLang="en-US" sz="1600"/>
                        <a:t>业务流程长、业务流程多</a:t>
                      </a:r>
                    </a:p>
                    <a:p>
                      <a:pPr marL="285750" indent="-285750" algn="l">
                        <a:buFont typeface="Arial" panose="020B0604020202020204" pitchFamily="34" charset="0"/>
                        <a:buChar char="•"/>
                      </a:pPr>
                      <a:r>
                        <a:rPr lang="zh-CN" altLang="en-US" sz="1600"/>
                        <a:t>参与者包含其它公司或遗留系统服务，无法提供 </a:t>
                      </a:r>
                      <a:r>
                        <a:rPr lang="en-US" altLang="zh-CN" sz="1600"/>
                        <a:t>TCC </a:t>
                      </a:r>
                      <a:r>
                        <a:rPr lang="zh-CN" altLang="en-US" sz="1600"/>
                        <a:t>模式要求的三个接口</a:t>
                      </a:r>
                    </a:p>
                  </a:txBody>
                  <a:tcPr anchor="ctr"/>
                </a:tc>
                <a:extLst>
                  <a:ext uri="{0D108BD9-81ED-4DB2-BD59-A6C34878D82A}">
                    <a16:rowId xmlns:a16="http://schemas.microsoft.com/office/drawing/2014/main" val="2333290628"/>
                  </a:ext>
                </a:extLst>
              </a:tr>
            </a:tbl>
          </a:graphicData>
        </a:graphic>
      </p:graphicFrame>
    </p:spTree>
    <p:extLst>
      <p:ext uri="{BB962C8B-B14F-4D97-AF65-F5344CB8AC3E}">
        <p14:creationId xmlns:p14="http://schemas.microsoft.com/office/powerpoint/2010/main" val="3253089382"/>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87CE7-28A0-4807-BBC9-62D4A16B1532}"/>
              </a:ext>
            </a:extLst>
          </p:cNvPr>
          <p:cNvSpPr>
            <a:spLocks noGrp="1"/>
          </p:cNvSpPr>
          <p:nvPr>
            <p:ph type="ctrTitle"/>
          </p:nvPr>
        </p:nvSpPr>
        <p:spPr/>
        <p:txBody>
          <a:bodyPr>
            <a:normAutofit fontScale="90000"/>
          </a:bodyPr>
          <a:lstStyle/>
          <a:p>
            <a:r>
              <a:rPr lang="zh-CN" altLang="en-US"/>
              <a:t>高可用</a:t>
            </a:r>
          </a:p>
        </p:txBody>
      </p:sp>
      <p:sp>
        <p:nvSpPr>
          <p:cNvPr id="3" name="文本占位符 2">
            <a:extLst>
              <a:ext uri="{FF2B5EF4-FFF2-40B4-BE49-F238E27FC236}">
                <a16:creationId xmlns:a16="http://schemas.microsoft.com/office/drawing/2014/main" id="{4FEC1B0F-B64E-406C-8AB7-9566CF3B9730}"/>
              </a:ext>
            </a:extLst>
          </p:cNvPr>
          <p:cNvSpPr>
            <a:spLocks noGrp="1"/>
          </p:cNvSpPr>
          <p:nvPr>
            <p:ph type="body" idx="10"/>
          </p:nvPr>
        </p:nvSpPr>
        <p:spPr/>
        <p:txBody>
          <a:bodyPr/>
          <a:lstStyle/>
          <a:p>
            <a:r>
              <a:rPr lang="zh-CN" altLang="en-US"/>
              <a:t>高可用集群结构</a:t>
            </a:r>
            <a:endParaRPr lang="en-US" altLang="zh-CN"/>
          </a:p>
          <a:p>
            <a:r>
              <a:rPr lang="zh-CN" altLang="en-US"/>
              <a:t>实现高可用集群</a:t>
            </a:r>
          </a:p>
        </p:txBody>
      </p:sp>
      <p:sp>
        <p:nvSpPr>
          <p:cNvPr id="4" name="文本占位符 3">
            <a:extLst>
              <a:ext uri="{FF2B5EF4-FFF2-40B4-BE49-F238E27FC236}">
                <a16:creationId xmlns:a16="http://schemas.microsoft.com/office/drawing/2014/main" id="{60CAC8C4-BE69-4F89-9C8B-89DE241F3EEB}"/>
              </a:ext>
            </a:extLst>
          </p:cNvPr>
          <p:cNvSpPr>
            <a:spLocks noGrp="1"/>
          </p:cNvSpPr>
          <p:nvPr>
            <p:ph type="body" sz="quarter" idx="11"/>
          </p:nvPr>
        </p:nvSpPr>
        <p:spPr/>
        <p:txBody>
          <a:bodyPr/>
          <a:lstStyle/>
          <a:p>
            <a:r>
              <a:rPr lang="en-US" altLang="zh-CN"/>
              <a:t>04</a:t>
            </a:r>
            <a:endParaRPr lang="zh-CN" altLang="en-US"/>
          </a:p>
        </p:txBody>
      </p:sp>
    </p:spTree>
    <p:extLst>
      <p:ext uri="{BB962C8B-B14F-4D97-AF65-F5344CB8AC3E}">
        <p14:creationId xmlns:p14="http://schemas.microsoft.com/office/powerpoint/2010/main" val="283583158"/>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圆角 25">
            <a:extLst>
              <a:ext uri="{FF2B5EF4-FFF2-40B4-BE49-F238E27FC236}">
                <a16:creationId xmlns:a16="http://schemas.microsoft.com/office/drawing/2014/main" id="{F71BA1B2-3945-4CC1-B4A2-ED5DC36FEBF6}"/>
              </a:ext>
            </a:extLst>
          </p:cNvPr>
          <p:cNvSpPr/>
          <p:nvPr/>
        </p:nvSpPr>
        <p:spPr>
          <a:xfrm>
            <a:off x="862149" y="3918858"/>
            <a:ext cx="3025137" cy="862148"/>
          </a:xfrm>
          <a:prstGeom prst="roundRect">
            <a:avLst/>
          </a:prstGeom>
          <a:noFill/>
          <a:ln>
            <a:solidFill>
              <a:schemeClr val="accent3">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a:solidFill>
                  <a:schemeClr val="accent3">
                    <a:lumMod val="50000"/>
                  </a:schemeClr>
                </a:solidFill>
              </a:rPr>
              <a:t>nacos</a:t>
            </a:r>
            <a:endParaRPr lang="zh-CN" altLang="en-US" sz="1600">
              <a:solidFill>
                <a:schemeClr val="accent3">
                  <a:lumMod val="50000"/>
                </a:schemeClr>
              </a:solidFill>
            </a:endParaRPr>
          </a:p>
        </p:txBody>
      </p:sp>
      <p:sp>
        <p:nvSpPr>
          <p:cNvPr id="14" name="矩形: 圆角 13">
            <a:extLst>
              <a:ext uri="{FF2B5EF4-FFF2-40B4-BE49-F238E27FC236}">
                <a16:creationId xmlns:a16="http://schemas.microsoft.com/office/drawing/2014/main" id="{D61D4E44-1449-46E9-ABDE-65893BE7FDDE}"/>
              </a:ext>
            </a:extLst>
          </p:cNvPr>
          <p:cNvSpPr/>
          <p:nvPr/>
        </p:nvSpPr>
        <p:spPr>
          <a:xfrm>
            <a:off x="2246811" y="5172892"/>
            <a:ext cx="7419703" cy="1254035"/>
          </a:xfrm>
          <a:prstGeom prst="roundRect">
            <a:avLst/>
          </a:prstGeom>
          <a:solidFill>
            <a:srgbClr val="E6E6E6"/>
          </a:solidFill>
          <a:ln>
            <a:solidFill>
              <a:srgbClr val="4C525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a:solidFill>
                  <a:schemeClr val="tx1"/>
                </a:solidFill>
              </a:rPr>
              <a:t>tx-service-group: seata-demo</a:t>
            </a:r>
            <a:endParaRPr lang="zh-CN" altLang="en-US" sz="1400">
              <a:solidFill>
                <a:schemeClr val="tx1"/>
              </a:solidFill>
            </a:endParaRPr>
          </a:p>
        </p:txBody>
      </p:sp>
      <p:sp>
        <p:nvSpPr>
          <p:cNvPr id="4" name="矩形: 圆角 3">
            <a:extLst>
              <a:ext uri="{FF2B5EF4-FFF2-40B4-BE49-F238E27FC236}">
                <a16:creationId xmlns:a16="http://schemas.microsoft.com/office/drawing/2014/main" id="{32227C5E-6679-44CE-ADFB-E8D10E9F1E95}"/>
              </a:ext>
            </a:extLst>
          </p:cNvPr>
          <p:cNvSpPr/>
          <p:nvPr/>
        </p:nvSpPr>
        <p:spPr>
          <a:xfrm>
            <a:off x="2076994" y="2096104"/>
            <a:ext cx="7759337" cy="1763486"/>
          </a:xfrm>
          <a:prstGeom prst="roundRect">
            <a:avLst/>
          </a:prstGeom>
          <a:solidFill>
            <a:schemeClr val="bg1">
              <a:lumMod val="95000"/>
            </a:schemeClr>
          </a:solidFill>
          <a:ln>
            <a:solidFill>
              <a:srgbClr val="AD2A2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600">
                <a:solidFill>
                  <a:srgbClr val="4C5252"/>
                </a:solidFill>
              </a:rPr>
              <a:t>service</a:t>
            </a:r>
            <a:r>
              <a:rPr lang="zh-CN" altLang="en-US" sz="1600">
                <a:solidFill>
                  <a:srgbClr val="4C5252"/>
                </a:solidFill>
              </a:rPr>
              <a:t>：</a:t>
            </a:r>
            <a:r>
              <a:rPr lang="en-US" altLang="zh-CN" sz="1600">
                <a:solidFill>
                  <a:srgbClr val="4C5252"/>
                </a:solidFill>
              </a:rPr>
              <a:t>seata-tc-server</a:t>
            </a:r>
            <a:endParaRPr lang="zh-CN" altLang="en-US" sz="1600">
              <a:solidFill>
                <a:srgbClr val="4C5252"/>
              </a:solidFill>
            </a:endParaRPr>
          </a:p>
        </p:txBody>
      </p:sp>
      <p:sp>
        <p:nvSpPr>
          <p:cNvPr id="9" name="矩形: 圆角 8">
            <a:extLst>
              <a:ext uri="{FF2B5EF4-FFF2-40B4-BE49-F238E27FC236}">
                <a16:creationId xmlns:a16="http://schemas.microsoft.com/office/drawing/2014/main" id="{005CA4AA-3B95-417B-804E-023612782C89}"/>
              </a:ext>
            </a:extLst>
          </p:cNvPr>
          <p:cNvSpPr/>
          <p:nvPr/>
        </p:nvSpPr>
        <p:spPr>
          <a:xfrm>
            <a:off x="2535282" y="2573383"/>
            <a:ext cx="2965269" cy="1149531"/>
          </a:xfrm>
          <a:prstGeom prst="roundRect">
            <a:avLst/>
          </a:prstGeom>
          <a:solidFill>
            <a:schemeClr val="bg1">
              <a:lumMod val="85000"/>
            </a:schemeClr>
          </a:solidFill>
          <a:ln>
            <a:solidFill>
              <a:srgbClr val="4C525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200">
                <a:solidFill>
                  <a:schemeClr val="tx1"/>
                </a:solidFill>
              </a:rPr>
              <a:t>cluster:SH</a:t>
            </a:r>
            <a:endParaRPr lang="zh-CN" altLang="en-US" sz="1200">
              <a:solidFill>
                <a:schemeClr val="tx1"/>
              </a:solidFill>
            </a:endParaRPr>
          </a:p>
        </p:txBody>
      </p:sp>
      <p:sp>
        <p:nvSpPr>
          <p:cNvPr id="2" name="标题 1">
            <a:extLst>
              <a:ext uri="{FF2B5EF4-FFF2-40B4-BE49-F238E27FC236}">
                <a16:creationId xmlns:a16="http://schemas.microsoft.com/office/drawing/2014/main" id="{E4DB3C78-23D4-4E2E-95CC-D8D1AF22419A}"/>
              </a:ext>
            </a:extLst>
          </p:cNvPr>
          <p:cNvSpPr>
            <a:spLocks noGrp="1"/>
          </p:cNvSpPr>
          <p:nvPr>
            <p:ph type="title"/>
          </p:nvPr>
        </p:nvSpPr>
        <p:spPr/>
        <p:txBody>
          <a:bodyPr/>
          <a:lstStyle/>
          <a:p>
            <a:r>
              <a:rPr lang="en-US" altLang="zh-CN"/>
              <a:t>TC</a:t>
            </a:r>
            <a:r>
              <a:rPr lang="zh-CN" altLang="en-US"/>
              <a:t>的异地多机房容灾架构</a:t>
            </a:r>
          </a:p>
        </p:txBody>
      </p:sp>
      <p:sp>
        <p:nvSpPr>
          <p:cNvPr id="3" name="文本占位符 2">
            <a:extLst>
              <a:ext uri="{FF2B5EF4-FFF2-40B4-BE49-F238E27FC236}">
                <a16:creationId xmlns:a16="http://schemas.microsoft.com/office/drawing/2014/main" id="{99054E0F-C95A-4687-9C5B-D9ECF05B39E4}"/>
              </a:ext>
            </a:extLst>
          </p:cNvPr>
          <p:cNvSpPr>
            <a:spLocks noGrp="1"/>
          </p:cNvSpPr>
          <p:nvPr>
            <p:ph type="body" sz="quarter" idx="11"/>
          </p:nvPr>
        </p:nvSpPr>
        <p:spPr>
          <a:xfrm>
            <a:off x="710880" y="1624204"/>
            <a:ext cx="10698800" cy="511089"/>
          </a:xfrm>
        </p:spPr>
        <p:txBody>
          <a:bodyPr/>
          <a:lstStyle/>
          <a:p>
            <a:r>
              <a:rPr lang="en-US" altLang="zh-CN"/>
              <a:t>TC</a:t>
            </a:r>
            <a:r>
              <a:rPr lang="zh-CN" altLang="en-US"/>
              <a:t>服务作为</a:t>
            </a:r>
            <a:r>
              <a:rPr lang="en-US" altLang="zh-CN"/>
              <a:t>Seata</a:t>
            </a:r>
            <a:r>
              <a:rPr lang="zh-CN" altLang="en-US"/>
              <a:t>的核心服务，一定要保证高可用和异地容灾。</a:t>
            </a:r>
          </a:p>
        </p:txBody>
      </p:sp>
      <p:sp>
        <p:nvSpPr>
          <p:cNvPr id="5" name="矩形: 圆角 4">
            <a:extLst>
              <a:ext uri="{FF2B5EF4-FFF2-40B4-BE49-F238E27FC236}">
                <a16:creationId xmlns:a16="http://schemas.microsoft.com/office/drawing/2014/main" id="{472D49B5-5930-4DEF-98DA-E3A5F8C1113F}"/>
              </a:ext>
            </a:extLst>
          </p:cNvPr>
          <p:cNvSpPr/>
          <p:nvPr/>
        </p:nvSpPr>
        <p:spPr>
          <a:xfrm>
            <a:off x="2782387" y="3069771"/>
            <a:ext cx="1071155" cy="511089"/>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a:t>TC Server1</a:t>
            </a:r>
            <a:endParaRPr lang="zh-CN" altLang="en-US" sz="1200"/>
          </a:p>
        </p:txBody>
      </p:sp>
      <p:sp>
        <p:nvSpPr>
          <p:cNvPr id="6" name="矩形: 圆角 5">
            <a:extLst>
              <a:ext uri="{FF2B5EF4-FFF2-40B4-BE49-F238E27FC236}">
                <a16:creationId xmlns:a16="http://schemas.microsoft.com/office/drawing/2014/main" id="{1DBC6226-10A7-4B0B-9AE3-F77F05ADB17E}"/>
              </a:ext>
            </a:extLst>
          </p:cNvPr>
          <p:cNvSpPr/>
          <p:nvPr/>
        </p:nvSpPr>
        <p:spPr>
          <a:xfrm>
            <a:off x="4182290" y="3069771"/>
            <a:ext cx="1071155" cy="511089"/>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a:t>TC Server2</a:t>
            </a:r>
            <a:endParaRPr lang="zh-CN" altLang="en-US" sz="1200"/>
          </a:p>
        </p:txBody>
      </p:sp>
      <p:sp>
        <p:nvSpPr>
          <p:cNvPr id="10" name="矩形: 圆角 9">
            <a:extLst>
              <a:ext uri="{FF2B5EF4-FFF2-40B4-BE49-F238E27FC236}">
                <a16:creationId xmlns:a16="http://schemas.microsoft.com/office/drawing/2014/main" id="{201BE8E7-DDE7-4822-982E-E3B37475C5FF}"/>
              </a:ext>
            </a:extLst>
          </p:cNvPr>
          <p:cNvSpPr/>
          <p:nvPr/>
        </p:nvSpPr>
        <p:spPr>
          <a:xfrm>
            <a:off x="6548847" y="2573383"/>
            <a:ext cx="2965269" cy="1149531"/>
          </a:xfrm>
          <a:prstGeom prst="roundRect">
            <a:avLst/>
          </a:prstGeom>
          <a:solidFill>
            <a:schemeClr val="bg1">
              <a:lumMod val="85000"/>
            </a:schemeClr>
          </a:solidFill>
          <a:ln>
            <a:solidFill>
              <a:srgbClr val="4C525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200">
                <a:solidFill>
                  <a:schemeClr val="tx1"/>
                </a:solidFill>
              </a:rPr>
              <a:t>cluster:HZ</a:t>
            </a:r>
            <a:endParaRPr lang="zh-CN" altLang="en-US" sz="1200">
              <a:solidFill>
                <a:schemeClr val="tx1"/>
              </a:solidFill>
            </a:endParaRPr>
          </a:p>
        </p:txBody>
      </p:sp>
      <p:sp>
        <p:nvSpPr>
          <p:cNvPr id="7" name="矩形: 圆角 6">
            <a:extLst>
              <a:ext uri="{FF2B5EF4-FFF2-40B4-BE49-F238E27FC236}">
                <a16:creationId xmlns:a16="http://schemas.microsoft.com/office/drawing/2014/main" id="{76A85200-59CD-4624-9FC9-CD83B72B9872}"/>
              </a:ext>
            </a:extLst>
          </p:cNvPr>
          <p:cNvSpPr/>
          <p:nvPr/>
        </p:nvSpPr>
        <p:spPr>
          <a:xfrm>
            <a:off x="6797042" y="3069771"/>
            <a:ext cx="1068976" cy="511089"/>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a:t>TC Server3</a:t>
            </a:r>
            <a:endParaRPr lang="zh-CN" altLang="en-US" sz="1200"/>
          </a:p>
        </p:txBody>
      </p:sp>
      <p:sp>
        <p:nvSpPr>
          <p:cNvPr id="8" name="矩形: 圆角 7">
            <a:extLst>
              <a:ext uri="{FF2B5EF4-FFF2-40B4-BE49-F238E27FC236}">
                <a16:creationId xmlns:a16="http://schemas.microsoft.com/office/drawing/2014/main" id="{10374AA1-3526-40CC-A746-0900FB157DFE}"/>
              </a:ext>
            </a:extLst>
          </p:cNvPr>
          <p:cNvSpPr/>
          <p:nvPr/>
        </p:nvSpPr>
        <p:spPr>
          <a:xfrm>
            <a:off x="8196945" y="3069771"/>
            <a:ext cx="1068976" cy="511089"/>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a:t>TC Server4</a:t>
            </a:r>
            <a:endParaRPr lang="zh-CN" altLang="en-US" sz="1200"/>
          </a:p>
        </p:txBody>
      </p:sp>
      <p:sp>
        <p:nvSpPr>
          <p:cNvPr id="11" name="矩形: 圆角 10">
            <a:extLst>
              <a:ext uri="{FF2B5EF4-FFF2-40B4-BE49-F238E27FC236}">
                <a16:creationId xmlns:a16="http://schemas.microsoft.com/office/drawing/2014/main" id="{164CDDD2-88F2-476B-AA9E-FDF109B46E8B}"/>
              </a:ext>
            </a:extLst>
          </p:cNvPr>
          <p:cNvSpPr/>
          <p:nvPr/>
        </p:nvSpPr>
        <p:spPr>
          <a:xfrm>
            <a:off x="2750818" y="5669281"/>
            <a:ext cx="1703616" cy="574766"/>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1200"/>
              <a:t>order-service</a:t>
            </a:r>
            <a:endParaRPr lang="zh-CN" altLang="en-US" sz="1200"/>
          </a:p>
        </p:txBody>
      </p:sp>
      <p:sp>
        <p:nvSpPr>
          <p:cNvPr id="12" name="矩形: 圆角 11">
            <a:extLst>
              <a:ext uri="{FF2B5EF4-FFF2-40B4-BE49-F238E27FC236}">
                <a16:creationId xmlns:a16="http://schemas.microsoft.com/office/drawing/2014/main" id="{FD3C4B52-1019-4FF8-9F7B-60117E485EB0}"/>
              </a:ext>
            </a:extLst>
          </p:cNvPr>
          <p:cNvSpPr/>
          <p:nvPr/>
        </p:nvSpPr>
        <p:spPr>
          <a:xfrm>
            <a:off x="5093426" y="5669281"/>
            <a:ext cx="1703616" cy="574766"/>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1200"/>
              <a:t>account-service</a:t>
            </a:r>
            <a:endParaRPr lang="zh-CN" altLang="en-US" sz="1200"/>
          </a:p>
        </p:txBody>
      </p:sp>
      <p:sp>
        <p:nvSpPr>
          <p:cNvPr id="13" name="矩形: 圆角 12">
            <a:extLst>
              <a:ext uri="{FF2B5EF4-FFF2-40B4-BE49-F238E27FC236}">
                <a16:creationId xmlns:a16="http://schemas.microsoft.com/office/drawing/2014/main" id="{DA326FEA-0BCE-42B8-B200-954387B00DCE}"/>
              </a:ext>
            </a:extLst>
          </p:cNvPr>
          <p:cNvSpPr/>
          <p:nvPr/>
        </p:nvSpPr>
        <p:spPr>
          <a:xfrm>
            <a:off x="7432768" y="5669281"/>
            <a:ext cx="1703616" cy="574766"/>
          </a:xfrm>
          <a:prstGeom prst="roundRect">
            <a:avLst/>
          </a:prstGeom>
          <a:solidFill>
            <a:srgbClr val="4C5252"/>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1200"/>
              <a:t>storage-service</a:t>
            </a:r>
            <a:endParaRPr lang="zh-CN" altLang="en-US" sz="1200"/>
          </a:p>
        </p:txBody>
      </p:sp>
      <p:sp>
        <p:nvSpPr>
          <p:cNvPr id="15" name="Rectangle 1">
            <a:extLst>
              <a:ext uri="{FF2B5EF4-FFF2-40B4-BE49-F238E27FC236}">
                <a16:creationId xmlns:a16="http://schemas.microsoft.com/office/drawing/2014/main" id="{2D105B8C-8FDC-4F81-8777-CA39CEF3965B}"/>
              </a:ext>
            </a:extLst>
          </p:cNvPr>
          <p:cNvSpPr>
            <a:spLocks noChangeArrowheads="1"/>
          </p:cNvSpPr>
          <p:nvPr/>
        </p:nvSpPr>
        <p:spPr bwMode="auto">
          <a:xfrm>
            <a:off x="1848354" y="4009729"/>
            <a:ext cx="1973617" cy="692497"/>
          </a:xfrm>
          <a:prstGeom prst="rect">
            <a:avLst/>
          </a:prstGeom>
          <a:solidFill>
            <a:srgbClr val="F5FAF2"/>
          </a:solidFill>
          <a:ln>
            <a:noFill/>
          </a:ln>
          <a:effectLst>
            <a:outerShdw blurRad="50800" dist="38100" dir="5400000" algn="t"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a:ln>
                  <a:noFill/>
                </a:ln>
                <a:solidFill>
                  <a:srgbClr val="000080"/>
                </a:solidFill>
                <a:effectLst/>
                <a:latin typeface="Source Code Pro" panose="020B0509030403020204" pitchFamily="49" charset="0"/>
              </a:rPr>
              <a:t>service</a:t>
            </a:r>
            <a:r>
              <a:rPr kumimoji="0" lang="zh-CN" altLang="zh-CN" sz="1300" b="0" i="0" u="none" strike="noStrike" cap="none" normalizeH="0" baseline="0">
                <a:ln>
                  <a:noFill/>
                </a:ln>
                <a:solidFill>
                  <a:srgbClr val="000000"/>
                </a:solidFill>
                <a:effectLst/>
                <a:latin typeface="Source Code Pro" panose="020B0509030403020204" pitchFamily="49" charset="0"/>
              </a:rPr>
              <a:t>:</a:t>
            </a:r>
            <a:br>
              <a:rPr kumimoji="0" lang="zh-CN" altLang="zh-CN" sz="1300" b="0" i="0" u="none" strike="noStrike" cap="none" normalizeH="0" baseline="0">
                <a:ln>
                  <a:noFill/>
                </a:ln>
                <a:solidFill>
                  <a:srgbClr val="000000"/>
                </a:solidFill>
                <a:effectLst/>
                <a:latin typeface="Source Code Pro" panose="020B0509030403020204" pitchFamily="49" charset="0"/>
              </a:rPr>
            </a:br>
            <a:r>
              <a:rPr kumimoji="0" lang="zh-CN" altLang="zh-CN" sz="1300" b="0" i="0" u="none" strike="noStrike" cap="none" normalizeH="0" baseline="0">
                <a:ln>
                  <a:noFill/>
                </a:ln>
                <a:solidFill>
                  <a:srgbClr val="000000"/>
                </a:solidFill>
                <a:effectLst/>
                <a:latin typeface="Source Code Pro" panose="020B0509030403020204" pitchFamily="49" charset="0"/>
              </a:rPr>
              <a:t>  </a:t>
            </a:r>
            <a:r>
              <a:rPr kumimoji="0" lang="zh-CN" altLang="zh-CN" sz="1300" b="1" i="0" u="none" strike="noStrike" cap="none" normalizeH="0" baseline="0">
                <a:ln>
                  <a:noFill/>
                </a:ln>
                <a:solidFill>
                  <a:srgbClr val="000080"/>
                </a:solidFill>
                <a:effectLst/>
                <a:latin typeface="Source Code Pro" panose="020B0509030403020204" pitchFamily="49" charset="0"/>
              </a:rPr>
              <a:t>vgroup-mapping</a:t>
            </a:r>
            <a:r>
              <a:rPr kumimoji="0" lang="zh-CN" altLang="zh-CN" sz="1300" b="0" i="0" u="none" strike="noStrike" cap="none" normalizeH="0" baseline="0">
                <a:ln>
                  <a:noFill/>
                </a:ln>
                <a:solidFill>
                  <a:srgbClr val="000000"/>
                </a:solidFill>
                <a:effectLst/>
                <a:latin typeface="Source Code Pro" panose="020B0509030403020204" pitchFamily="49" charset="0"/>
              </a:rPr>
              <a:t>:</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Source Code Pro" panose="020B0509030403020204" pitchFamily="49" charset="0"/>
              </a:rPr>
              <a:t>seata-demo</a:t>
            </a:r>
            <a:r>
              <a:rPr kumimoji="0" lang="zh-CN" altLang="zh-CN" sz="1300" b="0" i="0" u="none" strike="noStrike" cap="none" normalizeH="0" baseline="0">
                <a:ln>
                  <a:noFill/>
                </a:ln>
                <a:solidFill>
                  <a:srgbClr val="000000"/>
                </a:solidFill>
                <a:effectLst/>
                <a:latin typeface="Source Code Pro" panose="020B0509030403020204" pitchFamily="49" charset="0"/>
              </a:rPr>
              <a:t>: SH</a:t>
            </a:r>
            <a:endParaRPr kumimoji="0" lang="zh-CN" altLang="zh-CN" sz="1800" b="0" i="0" u="none" strike="noStrike" cap="none" normalizeH="0" baseline="0">
              <a:ln>
                <a:noFill/>
              </a:ln>
              <a:solidFill>
                <a:schemeClr val="tx1"/>
              </a:solidFill>
              <a:effectLst/>
              <a:latin typeface="Arial" panose="020B0604020202020204" pitchFamily="34" charset="0"/>
            </a:endParaRPr>
          </a:p>
        </p:txBody>
      </p:sp>
      <p:cxnSp>
        <p:nvCxnSpPr>
          <p:cNvPr id="17" name="连接符: 肘形 16">
            <a:extLst>
              <a:ext uri="{FF2B5EF4-FFF2-40B4-BE49-F238E27FC236}">
                <a16:creationId xmlns:a16="http://schemas.microsoft.com/office/drawing/2014/main" id="{267CBFCF-89C3-491D-8AE6-BA9ADAB9784D}"/>
              </a:ext>
            </a:extLst>
          </p:cNvPr>
          <p:cNvCxnSpPr>
            <a:cxnSpLocks/>
            <a:stCxn id="14" idx="0"/>
            <a:endCxn id="15" idx="2"/>
          </p:cNvCxnSpPr>
          <p:nvPr/>
        </p:nvCxnSpPr>
        <p:spPr>
          <a:xfrm rot="16200000" flipV="1">
            <a:off x="4160580" y="3376809"/>
            <a:ext cx="470666" cy="3121500"/>
          </a:xfrm>
          <a:prstGeom prst="bent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3" name="连接符: 肘形 22">
            <a:extLst>
              <a:ext uri="{FF2B5EF4-FFF2-40B4-BE49-F238E27FC236}">
                <a16:creationId xmlns:a16="http://schemas.microsoft.com/office/drawing/2014/main" id="{93BAACBB-36B1-4D7E-966A-D61FB0535532}"/>
              </a:ext>
            </a:extLst>
          </p:cNvPr>
          <p:cNvCxnSpPr>
            <a:cxnSpLocks/>
            <a:stCxn id="21" idx="3"/>
            <a:endCxn id="9" idx="2"/>
          </p:cNvCxnSpPr>
          <p:nvPr/>
        </p:nvCxnSpPr>
        <p:spPr>
          <a:xfrm flipV="1">
            <a:off x="3795844" y="3722914"/>
            <a:ext cx="222073" cy="836652"/>
          </a:xfrm>
          <a:prstGeom prst="bentConnector2">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27" name="文本框 26">
            <a:extLst>
              <a:ext uri="{FF2B5EF4-FFF2-40B4-BE49-F238E27FC236}">
                <a16:creationId xmlns:a16="http://schemas.microsoft.com/office/drawing/2014/main" id="{CE29AC2C-A9A3-473A-9375-683618877331}"/>
              </a:ext>
            </a:extLst>
          </p:cNvPr>
          <p:cNvSpPr txBox="1"/>
          <p:nvPr/>
        </p:nvSpPr>
        <p:spPr>
          <a:xfrm>
            <a:off x="3528051" y="4407940"/>
            <a:ext cx="222073" cy="292388"/>
          </a:xfrm>
          <a:prstGeom prst="rect">
            <a:avLst/>
          </a:prstGeom>
          <a:solidFill>
            <a:srgbClr val="F5FAF2"/>
          </a:solidFill>
        </p:spPr>
        <p:txBody>
          <a:bodyPr wrap="square" lIns="0" tIns="45720" rIns="0" bIns="45720" rtlCol="0">
            <a:spAutoFit/>
          </a:bodyPr>
          <a:lstStyle/>
          <a:p>
            <a:pPr fontAlgn="auto">
              <a:spcBef>
                <a:spcPts val="0"/>
              </a:spcBef>
              <a:spcAft>
                <a:spcPts val="0"/>
              </a:spcAft>
            </a:pPr>
            <a:r>
              <a:rPr lang="en-US" altLang="zh-CN" sz="1300">
                <a:solidFill>
                  <a:schemeClr val="tx1">
                    <a:lumMod val="65000"/>
                    <a:lumOff val="35000"/>
                  </a:schemeClr>
                </a:solidFill>
                <a:latin typeface="+mn-lt"/>
                <a:ea typeface="+mn-ea"/>
              </a:rPr>
              <a:t>HZ</a:t>
            </a:r>
            <a:endParaRPr lang="zh-CN" altLang="en-US" sz="1300" dirty="0">
              <a:solidFill>
                <a:schemeClr val="tx1">
                  <a:lumMod val="65000"/>
                  <a:lumOff val="35000"/>
                </a:schemeClr>
              </a:solidFill>
              <a:latin typeface="+mn-lt"/>
              <a:ea typeface="+mn-ea"/>
            </a:endParaRPr>
          </a:p>
        </p:txBody>
      </p:sp>
      <p:sp>
        <p:nvSpPr>
          <p:cNvPr id="21" name="矩形: 圆角 20">
            <a:extLst>
              <a:ext uri="{FF2B5EF4-FFF2-40B4-BE49-F238E27FC236}">
                <a16:creationId xmlns:a16="http://schemas.microsoft.com/office/drawing/2014/main" id="{52F11B58-6BD7-480B-A342-1355696B4974}"/>
              </a:ext>
            </a:extLst>
          </p:cNvPr>
          <p:cNvSpPr/>
          <p:nvPr/>
        </p:nvSpPr>
        <p:spPr>
          <a:xfrm>
            <a:off x="3448591" y="4443033"/>
            <a:ext cx="347253" cy="233065"/>
          </a:xfrm>
          <a:prstGeom prst="roundRect">
            <a:avLst/>
          </a:prstGeom>
          <a:noFill/>
          <a:ln>
            <a:solidFill>
              <a:srgbClr val="AD2A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连接符: 肘形 27">
            <a:extLst>
              <a:ext uri="{FF2B5EF4-FFF2-40B4-BE49-F238E27FC236}">
                <a16:creationId xmlns:a16="http://schemas.microsoft.com/office/drawing/2014/main" id="{4EA00192-46DE-43D3-AD3E-79C2D80DCFEF}"/>
              </a:ext>
            </a:extLst>
          </p:cNvPr>
          <p:cNvCxnSpPr>
            <a:cxnSpLocks/>
            <a:stCxn id="21" idx="3"/>
            <a:endCxn id="10" idx="2"/>
          </p:cNvCxnSpPr>
          <p:nvPr/>
        </p:nvCxnSpPr>
        <p:spPr>
          <a:xfrm flipV="1">
            <a:off x="3795844" y="3722914"/>
            <a:ext cx="4235638" cy="836652"/>
          </a:xfrm>
          <a:prstGeom prst="bentConnector2">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24816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1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800"/>
                            </p:stCondLst>
                            <p:childTnLst>
                              <p:par>
                                <p:cTn id="26" presetID="16" presetClass="entr" presetSubtype="21"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arn(inVertic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arn(inVertical)">
                                      <p:cBhvr>
                                        <p:cTn id="33" dur="500"/>
                                        <p:tgtEl>
                                          <p:spTgt spid="9"/>
                                        </p:tgtEl>
                                      </p:cBhvr>
                                    </p:animEffect>
                                  </p:childTnLst>
                                </p:cTn>
                              </p:par>
                            </p:childTnLst>
                          </p:cTn>
                        </p:par>
                        <p:par>
                          <p:cTn id="34" fill="hold">
                            <p:stCondLst>
                              <p:cond delay="500"/>
                            </p:stCondLst>
                            <p:childTnLst>
                              <p:par>
                                <p:cTn id="35" presetID="16" presetClass="entr" presetSubtype="21"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inVertic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grpId="0" nodeType="withEffect">
                                  <p:stCondLst>
                                    <p:cond delay="1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grpId="0" nodeType="withEffect">
                                  <p:stCondLst>
                                    <p:cond delay="20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Effect transition="in" filter="fade">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barn(inVertical)">
                                      <p:cBhvr>
                                        <p:cTn id="59" dur="5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randombar(horizontal)">
                                      <p:cBhvr>
                                        <p:cTn id="64" dur="5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2"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wipe(right)">
                                      <p:cBhvr>
                                        <p:cTn id="69" dur="500"/>
                                        <p:tgtEl>
                                          <p:spTgt spid="17"/>
                                        </p:tgtEl>
                                      </p:cBhvr>
                                    </p:animEffect>
                                  </p:childTnLst>
                                </p:cTn>
                              </p:par>
                            </p:childTnLst>
                          </p:cTn>
                        </p:par>
                      </p:childTnLst>
                    </p:cTn>
                  </p:par>
                  <p:par>
                    <p:cTn id="70" fill="hold">
                      <p:stCondLst>
                        <p:cond delay="indefinite"/>
                      </p:stCondLst>
                      <p:childTnLst>
                        <p:par>
                          <p:cTn id="71" fill="hold">
                            <p:stCondLst>
                              <p:cond delay="0"/>
                            </p:stCondLst>
                            <p:childTnLst>
                              <p:par>
                                <p:cTn id="72" presetID="21" presetClass="entr" presetSubtype="2" fill="hold" grpId="0"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heel(2)">
                                      <p:cBhvr>
                                        <p:cTn id="74" dur="500"/>
                                        <p:tgtEl>
                                          <p:spTgt spid="2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wipe(down)">
                                      <p:cBhvr>
                                        <p:cTn id="79" dur="500"/>
                                        <p:tgtEl>
                                          <p:spTgt spid="23"/>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grpId="0" nodeType="click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barn(inVertical)">
                                      <p:cBhvr>
                                        <p:cTn id="84" dur="500"/>
                                        <p:tgtEl>
                                          <p:spTgt spid="26"/>
                                        </p:tgtEl>
                                      </p:cBhvr>
                                    </p:animEffect>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1000"/>
                                        <p:tgtEl>
                                          <p:spTgt spid="27"/>
                                        </p:tgtEl>
                                      </p:cBhvr>
                                    </p:animEffect>
                                    <p:anim calcmode="lin" valueType="num">
                                      <p:cBhvr>
                                        <p:cTn id="90" dur="1000" fill="hold"/>
                                        <p:tgtEl>
                                          <p:spTgt spid="27"/>
                                        </p:tgtEl>
                                        <p:attrNameLst>
                                          <p:attrName>ppt_x</p:attrName>
                                        </p:attrNameLst>
                                      </p:cBhvr>
                                      <p:tavLst>
                                        <p:tav tm="0">
                                          <p:val>
                                            <p:strVal val="#ppt_x"/>
                                          </p:val>
                                        </p:tav>
                                        <p:tav tm="100000">
                                          <p:val>
                                            <p:strVal val="#ppt_x"/>
                                          </p:val>
                                        </p:tav>
                                      </p:tavLst>
                                    </p:anim>
                                    <p:anim calcmode="lin" valueType="num">
                                      <p:cBhvr>
                                        <p:cTn id="91" dur="1000" fill="hold"/>
                                        <p:tgtEl>
                                          <p:spTgt spid="27"/>
                                        </p:tgtEl>
                                        <p:attrNameLst>
                                          <p:attrName>ppt_y</p:attrName>
                                        </p:attrNameLst>
                                      </p:cBhvr>
                                      <p:tavLst>
                                        <p:tav tm="0">
                                          <p:val>
                                            <p:strVal val="#ppt_y+.1"/>
                                          </p:val>
                                        </p:tav>
                                        <p:tav tm="100000">
                                          <p:val>
                                            <p:strVal val="#ppt_y"/>
                                          </p:val>
                                        </p:tav>
                                      </p:tavLst>
                                    </p:anim>
                                  </p:childTnLst>
                                </p:cTn>
                              </p:par>
                            </p:childTnLst>
                          </p:cTn>
                        </p:par>
                        <p:par>
                          <p:cTn id="92" fill="hold">
                            <p:stCondLst>
                              <p:cond delay="1000"/>
                            </p:stCondLst>
                            <p:childTnLst>
                              <p:par>
                                <p:cTn id="93" presetID="22" presetClass="exit" presetSubtype="4" fill="hold" nodeType="afterEffect">
                                  <p:stCondLst>
                                    <p:cond delay="0"/>
                                  </p:stCondLst>
                                  <p:childTnLst>
                                    <p:animEffect transition="out" filter="wipe(down)">
                                      <p:cBhvr>
                                        <p:cTn id="94" dur="500"/>
                                        <p:tgtEl>
                                          <p:spTgt spid="23"/>
                                        </p:tgtEl>
                                      </p:cBhvr>
                                    </p:animEffect>
                                    <p:set>
                                      <p:cBhvr>
                                        <p:cTn id="95" dur="1" fill="hold">
                                          <p:stCondLst>
                                            <p:cond delay="499"/>
                                          </p:stCondLst>
                                        </p:cTn>
                                        <p:tgtEl>
                                          <p:spTgt spid="23"/>
                                        </p:tgtEl>
                                        <p:attrNameLst>
                                          <p:attrName>style.visibility</p:attrName>
                                        </p:attrNameLst>
                                      </p:cBhvr>
                                      <p:to>
                                        <p:strVal val="hidden"/>
                                      </p:to>
                                    </p:set>
                                  </p:childTnLst>
                                </p:cTn>
                              </p:par>
                            </p:childTnLst>
                          </p:cTn>
                        </p:par>
                        <p:par>
                          <p:cTn id="96" fill="hold">
                            <p:stCondLst>
                              <p:cond delay="1500"/>
                            </p:stCondLst>
                            <p:childTnLst>
                              <p:par>
                                <p:cTn id="97" presetID="22" presetClass="entr" presetSubtype="8" fill="hold" nodeType="after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wipe(left)">
                                      <p:cBhvr>
                                        <p:cTn id="99"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4" grpId="0" animBg="1"/>
      <p:bldP spid="4" grpId="0" animBg="1"/>
      <p:bldP spid="9" grpId="0" animBg="1"/>
      <p:bldP spid="5" grpId="0" animBg="1"/>
      <p:bldP spid="6" grpId="0" animBg="1"/>
      <p:bldP spid="10" grpId="0" animBg="1"/>
      <p:bldP spid="7" grpId="0" animBg="1"/>
      <p:bldP spid="8" grpId="0" animBg="1"/>
      <p:bldP spid="11" grpId="0" animBg="1"/>
      <p:bldP spid="12" grpId="0" animBg="1"/>
      <p:bldP spid="13" grpId="0" animBg="1"/>
      <p:bldP spid="15" grpId="0" animBg="1"/>
      <p:bldP spid="27" grpId="0" animBg="1"/>
      <p:bldP spid="2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1B07C6-D688-4D7A-B965-5E036F7F2575}"/>
              </a:ext>
            </a:extLst>
          </p:cNvPr>
          <p:cNvSpPr>
            <a:spLocks noGrp="1"/>
          </p:cNvSpPr>
          <p:nvPr>
            <p:ph type="title"/>
          </p:nvPr>
        </p:nvSpPr>
        <p:spPr/>
        <p:txBody>
          <a:bodyPr/>
          <a:lstStyle/>
          <a:p>
            <a:r>
              <a:rPr lang="en-US" altLang="zh-CN"/>
              <a:t>TC</a:t>
            </a:r>
            <a:r>
              <a:rPr lang="zh-CN" altLang="en-US"/>
              <a:t>的异地多机房容灾架构</a:t>
            </a:r>
          </a:p>
        </p:txBody>
      </p:sp>
      <p:sp>
        <p:nvSpPr>
          <p:cNvPr id="3" name="文本占位符 2">
            <a:extLst>
              <a:ext uri="{FF2B5EF4-FFF2-40B4-BE49-F238E27FC236}">
                <a16:creationId xmlns:a16="http://schemas.microsoft.com/office/drawing/2014/main" id="{EB86208F-B3A3-448D-9659-95A9A43E8029}"/>
              </a:ext>
            </a:extLst>
          </p:cNvPr>
          <p:cNvSpPr>
            <a:spLocks noGrp="1"/>
          </p:cNvSpPr>
          <p:nvPr>
            <p:ph type="body" sz="quarter" idx="11"/>
          </p:nvPr>
        </p:nvSpPr>
        <p:spPr/>
        <p:txBody>
          <a:bodyPr/>
          <a:lstStyle/>
          <a:p>
            <a:r>
              <a:rPr lang="zh-CN" altLang="en-US"/>
              <a:t>具体实现请参考课前资料提供的文档</a:t>
            </a:r>
            <a:r>
              <a:rPr lang="en-US" altLang="zh-CN"/>
              <a:t>《seata</a:t>
            </a:r>
            <a:r>
              <a:rPr lang="zh-CN" altLang="en-US"/>
              <a:t>的部署和集成</a:t>
            </a:r>
            <a:r>
              <a:rPr lang="en-US" altLang="zh-CN"/>
              <a:t>.md》</a:t>
            </a:r>
            <a:r>
              <a:rPr lang="zh-CN" altLang="en-US"/>
              <a:t>：</a:t>
            </a:r>
          </a:p>
        </p:txBody>
      </p:sp>
      <p:pic>
        <p:nvPicPr>
          <p:cNvPr id="4" name="图片 3">
            <a:extLst>
              <a:ext uri="{FF2B5EF4-FFF2-40B4-BE49-F238E27FC236}">
                <a16:creationId xmlns:a16="http://schemas.microsoft.com/office/drawing/2014/main" id="{0F8E9B39-0062-4C32-9642-B58C90E284F9}"/>
              </a:ext>
            </a:extLst>
          </p:cNvPr>
          <p:cNvPicPr>
            <a:picLocks noChangeAspect="1"/>
          </p:cNvPicPr>
          <p:nvPr/>
        </p:nvPicPr>
        <p:blipFill>
          <a:blip r:embed="rId2"/>
          <a:stretch>
            <a:fillRect/>
          </a:stretch>
        </p:blipFill>
        <p:spPr>
          <a:xfrm>
            <a:off x="1104807" y="2186930"/>
            <a:ext cx="4369398" cy="464830"/>
          </a:xfrm>
          <a:prstGeom prst="rect">
            <a:avLst/>
          </a:prstGeom>
        </p:spPr>
      </p:pic>
    </p:spTree>
    <p:extLst>
      <p:ext uri="{BB962C8B-B14F-4D97-AF65-F5344CB8AC3E}">
        <p14:creationId xmlns:p14="http://schemas.microsoft.com/office/powerpoint/2010/main" val="79758629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F32362-5A66-464B-80CD-B87D4905282D}"/>
              </a:ext>
            </a:extLst>
          </p:cNvPr>
          <p:cNvSpPr>
            <a:spLocks noGrp="1"/>
          </p:cNvSpPr>
          <p:nvPr>
            <p:ph type="title"/>
          </p:nvPr>
        </p:nvSpPr>
        <p:spPr/>
        <p:txBody>
          <a:bodyPr/>
          <a:lstStyle/>
          <a:p>
            <a:r>
              <a:rPr lang="zh-CN" altLang="en-US">
                <a:latin typeface="+mn-ea"/>
                <a:ea typeface="+mn-ea"/>
              </a:rPr>
              <a:t>学习目标</a:t>
            </a:r>
          </a:p>
        </p:txBody>
      </p:sp>
      <p:grpSp>
        <p:nvGrpSpPr>
          <p:cNvPr id="79" name="组合 78">
            <a:extLst>
              <a:ext uri="{FF2B5EF4-FFF2-40B4-BE49-F238E27FC236}">
                <a16:creationId xmlns:a16="http://schemas.microsoft.com/office/drawing/2014/main" id="{B506439E-CC29-43F9-9BDB-ECFA3B543B34}"/>
              </a:ext>
            </a:extLst>
          </p:cNvPr>
          <p:cNvGrpSpPr/>
          <p:nvPr/>
        </p:nvGrpSpPr>
        <p:grpSpPr>
          <a:xfrm>
            <a:off x="4810110" y="2475408"/>
            <a:ext cx="2623274" cy="2624725"/>
            <a:chOff x="5790691" y="1195100"/>
            <a:chExt cx="2623274" cy="2624725"/>
          </a:xfrm>
        </p:grpSpPr>
        <p:cxnSp>
          <p:nvCxnSpPr>
            <p:cNvPr id="80" name="直接连接符 26">
              <a:extLst>
                <a:ext uri="{FF2B5EF4-FFF2-40B4-BE49-F238E27FC236}">
                  <a16:creationId xmlns:a16="http://schemas.microsoft.com/office/drawing/2014/main" id="{876C6DB0-779C-49F2-97D4-6339001468D2}"/>
                </a:ext>
              </a:extLst>
            </p:cNvPr>
            <p:cNvCxnSpPr/>
            <p:nvPr/>
          </p:nvCxnSpPr>
          <p:spPr>
            <a:xfrm flipV="1">
              <a:off x="7602913" y="2511925"/>
              <a:ext cx="163730" cy="0"/>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81" name="直接连接符 28">
              <a:extLst>
                <a:ext uri="{FF2B5EF4-FFF2-40B4-BE49-F238E27FC236}">
                  <a16:creationId xmlns:a16="http://schemas.microsoft.com/office/drawing/2014/main" id="{FEA0146E-C2A6-457E-957F-C1BBFDE5EFF8}"/>
                </a:ext>
              </a:extLst>
            </p:cNvPr>
            <p:cNvCxnSpPr/>
            <p:nvPr/>
          </p:nvCxnSpPr>
          <p:spPr>
            <a:xfrm flipH="1" flipV="1">
              <a:off x="6424444" y="2511925"/>
              <a:ext cx="189955" cy="0"/>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grpSp>
          <p:nvGrpSpPr>
            <p:cNvPr id="82" name="组合 81">
              <a:extLst>
                <a:ext uri="{FF2B5EF4-FFF2-40B4-BE49-F238E27FC236}">
                  <a16:creationId xmlns:a16="http://schemas.microsoft.com/office/drawing/2014/main" id="{AEE6423D-6176-4733-A8C0-8AD81F5FC3B1}"/>
                </a:ext>
              </a:extLst>
            </p:cNvPr>
            <p:cNvGrpSpPr/>
            <p:nvPr/>
          </p:nvGrpSpPr>
          <p:grpSpPr>
            <a:xfrm>
              <a:off x="5790691" y="1195100"/>
              <a:ext cx="2623274" cy="2624725"/>
              <a:chOff x="5790691" y="1195100"/>
              <a:chExt cx="2623274" cy="2624725"/>
            </a:xfrm>
          </p:grpSpPr>
          <p:grpSp>
            <p:nvGrpSpPr>
              <p:cNvPr id="83" name="组合 82">
                <a:extLst>
                  <a:ext uri="{FF2B5EF4-FFF2-40B4-BE49-F238E27FC236}">
                    <a16:creationId xmlns:a16="http://schemas.microsoft.com/office/drawing/2014/main" id="{D6B9CE65-0CCC-481A-8B7D-5717FD096DC7}"/>
                  </a:ext>
                </a:extLst>
              </p:cNvPr>
              <p:cNvGrpSpPr/>
              <p:nvPr/>
            </p:nvGrpSpPr>
            <p:grpSpPr>
              <a:xfrm>
                <a:off x="5790691" y="1195100"/>
                <a:ext cx="2623274" cy="2624725"/>
                <a:chOff x="4784363" y="2555512"/>
                <a:chExt cx="2623274" cy="2624725"/>
              </a:xfrm>
            </p:grpSpPr>
            <p:grpSp>
              <p:nvGrpSpPr>
                <p:cNvPr id="86" name="组合 85">
                  <a:extLst>
                    <a:ext uri="{FF2B5EF4-FFF2-40B4-BE49-F238E27FC236}">
                      <a16:creationId xmlns:a16="http://schemas.microsoft.com/office/drawing/2014/main" id="{799E5503-A5AA-4991-B9DC-DECB72F9E726}"/>
                    </a:ext>
                  </a:extLst>
                </p:cNvPr>
                <p:cNvGrpSpPr/>
                <p:nvPr/>
              </p:nvGrpSpPr>
              <p:grpSpPr>
                <a:xfrm>
                  <a:off x="4784363" y="2555512"/>
                  <a:ext cx="2623274" cy="2624725"/>
                  <a:chOff x="4784363" y="2555512"/>
                  <a:chExt cx="2623274" cy="2624725"/>
                </a:xfrm>
              </p:grpSpPr>
              <p:sp>
                <p:nvSpPr>
                  <p:cNvPr id="91" name="îSḻïḍê">
                    <a:extLst>
                      <a:ext uri="{FF2B5EF4-FFF2-40B4-BE49-F238E27FC236}">
                        <a16:creationId xmlns:a16="http://schemas.microsoft.com/office/drawing/2014/main" id="{99F36106-81A6-4ED8-8186-BED68546ADCB}"/>
                      </a:ext>
                    </a:extLst>
                  </p:cNvPr>
                  <p:cNvSpPr/>
                  <p:nvPr/>
                </p:nvSpPr>
                <p:spPr>
                  <a:xfrm>
                    <a:off x="5589511" y="3359935"/>
                    <a:ext cx="1018789" cy="1018789"/>
                  </a:xfrm>
                  <a:prstGeom prst="ellipse">
                    <a:avLst/>
                  </a:prstGeom>
                  <a:solidFill>
                    <a:schemeClr val="bg1">
                      <a:lumMod val="95000"/>
                    </a:schemeClr>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45720" rIns="0" bIns="45720" rtlCol="0" anchor="ctr">
                    <a:no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zh-CN" altLang="en-US" b="1">
                        <a:solidFill>
                          <a:schemeClr val="tx1"/>
                        </a:solidFill>
                        <a:latin typeface="+mn-ea"/>
                        <a:cs typeface="阿里巴巴普惠体 Medium" panose="00020600040101010101" pitchFamily="18" charset="-122"/>
                      </a:rPr>
                      <a:t>分布式</a:t>
                    </a:r>
                    <a:endParaRPr lang="en-US" altLang="zh-CN" b="1">
                      <a:solidFill>
                        <a:schemeClr val="tx1"/>
                      </a:solidFill>
                      <a:latin typeface="+mn-ea"/>
                      <a:cs typeface="阿里巴巴普惠体 Medium" panose="00020600040101010101" pitchFamily="18" charset="-122"/>
                    </a:endParaRPr>
                  </a:p>
                  <a:p>
                    <a:pPr algn="ctr"/>
                    <a:r>
                      <a:rPr lang="zh-CN" altLang="en-US" b="1">
                        <a:solidFill>
                          <a:schemeClr val="tx1"/>
                        </a:solidFill>
                        <a:latin typeface="+mn-ea"/>
                        <a:cs typeface="阿里巴巴普惠体 Medium" panose="00020600040101010101" pitchFamily="18" charset="-122"/>
                      </a:rPr>
                      <a:t>事务</a:t>
                    </a:r>
                    <a:endParaRPr lang="en-US" sz="300" b="1">
                      <a:solidFill>
                        <a:schemeClr val="tx1"/>
                      </a:solidFill>
                      <a:latin typeface="+mn-ea"/>
                      <a:cs typeface="阿里巴巴普惠体 Medium" panose="00020600040101010101" pitchFamily="18" charset="-122"/>
                    </a:endParaRPr>
                  </a:p>
                </p:txBody>
              </p:sp>
              <p:sp>
                <p:nvSpPr>
                  <p:cNvPr id="93" name="iṥ1îḓe">
                    <a:extLst>
                      <a:ext uri="{FF2B5EF4-FFF2-40B4-BE49-F238E27FC236}">
                        <a16:creationId xmlns:a16="http://schemas.microsoft.com/office/drawing/2014/main" id="{DE3051ED-B136-454C-852C-0FEDE390D9FF}"/>
                      </a:ext>
                    </a:extLst>
                  </p:cNvPr>
                  <p:cNvSpPr/>
                  <p:nvPr/>
                </p:nvSpPr>
                <p:spPr bwMode="auto">
                  <a:xfrm>
                    <a:off x="5646919" y="4497169"/>
                    <a:ext cx="898162" cy="683068"/>
                  </a:xfrm>
                  <a:custGeom>
                    <a:avLst/>
                    <a:gdLst>
                      <a:gd name="T0" fmla="*/ 647 w 647"/>
                      <a:gd name="T1" fmla="*/ 413 h 492"/>
                      <a:gd name="T2" fmla="*/ 647 w 647"/>
                      <a:gd name="T3" fmla="*/ 413 h 492"/>
                      <a:gd name="T4" fmla="*/ 0 w 647"/>
                      <a:gd name="T5" fmla="*/ 415 h 492"/>
                      <a:gd name="T6" fmla="*/ 153 w 647"/>
                      <a:gd name="T7" fmla="*/ 1 h 492"/>
                      <a:gd name="T8" fmla="*/ 492 w 647"/>
                      <a:gd name="T9" fmla="*/ 0 h 492"/>
                      <a:gd name="T10" fmla="*/ 492 w 647"/>
                      <a:gd name="T11" fmla="*/ 0 h 492"/>
                      <a:gd name="T12" fmla="*/ 647 w 647"/>
                      <a:gd name="T13" fmla="*/ 413 h 492"/>
                    </a:gdLst>
                    <a:ahLst/>
                    <a:cxnLst>
                      <a:cxn ang="0">
                        <a:pos x="T0" y="T1"/>
                      </a:cxn>
                      <a:cxn ang="0">
                        <a:pos x="T2" y="T3"/>
                      </a:cxn>
                      <a:cxn ang="0">
                        <a:pos x="T4" y="T5"/>
                      </a:cxn>
                      <a:cxn ang="0">
                        <a:pos x="T6" y="T7"/>
                      </a:cxn>
                      <a:cxn ang="0">
                        <a:pos x="T8" y="T9"/>
                      </a:cxn>
                      <a:cxn ang="0">
                        <a:pos x="T10" y="T11"/>
                      </a:cxn>
                      <a:cxn ang="0">
                        <a:pos x="T12" y="T13"/>
                      </a:cxn>
                    </a:cxnLst>
                    <a:rect l="0" t="0" r="r" b="b"/>
                    <a:pathLst>
                      <a:path w="647" h="492">
                        <a:moveTo>
                          <a:pt x="647" y="413"/>
                        </a:moveTo>
                        <a:cubicBezTo>
                          <a:pt x="647" y="413"/>
                          <a:pt x="647" y="413"/>
                          <a:pt x="647" y="413"/>
                        </a:cubicBezTo>
                        <a:cubicBezTo>
                          <a:pt x="439" y="491"/>
                          <a:pt x="209" y="492"/>
                          <a:pt x="0" y="415"/>
                        </a:cubicBezTo>
                        <a:cubicBezTo>
                          <a:pt x="153" y="1"/>
                          <a:pt x="153" y="1"/>
                          <a:pt x="153" y="1"/>
                        </a:cubicBezTo>
                        <a:cubicBezTo>
                          <a:pt x="263" y="41"/>
                          <a:pt x="383" y="41"/>
                          <a:pt x="492" y="0"/>
                        </a:cubicBezTo>
                        <a:cubicBezTo>
                          <a:pt x="492" y="0"/>
                          <a:pt x="492" y="0"/>
                          <a:pt x="492" y="0"/>
                        </a:cubicBezTo>
                        <a:cubicBezTo>
                          <a:pt x="647" y="413"/>
                          <a:pt x="647" y="413"/>
                          <a:pt x="647" y="413"/>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4" name="iŝḷïḓê">
                    <a:extLst>
                      <a:ext uri="{FF2B5EF4-FFF2-40B4-BE49-F238E27FC236}">
                        <a16:creationId xmlns:a16="http://schemas.microsoft.com/office/drawing/2014/main" id="{6A5B2DED-C1E9-4CEC-AAC7-BBCD95E8ADAF}"/>
                      </a:ext>
                    </a:extLst>
                  </p:cNvPr>
                  <p:cNvSpPr/>
                  <p:nvPr/>
                </p:nvSpPr>
                <p:spPr bwMode="auto">
                  <a:xfrm>
                    <a:off x="5647646" y="2555512"/>
                    <a:ext cx="896709" cy="683068"/>
                  </a:xfrm>
                  <a:custGeom>
                    <a:avLst/>
                    <a:gdLst>
                      <a:gd name="T0" fmla="*/ 494 w 647"/>
                      <a:gd name="T1" fmla="*/ 491 h 492"/>
                      <a:gd name="T2" fmla="*/ 156 w 647"/>
                      <a:gd name="T3" fmla="*/ 492 h 492"/>
                      <a:gd name="T4" fmla="*/ 155 w 647"/>
                      <a:gd name="T5" fmla="*/ 492 h 492"/>
                      <a:gd name="T6" fmla="*/ 0 w 647"/>
                      <a:gd name="T7" fmla="*/ 79 h 492"/>
                      <a:gd name="T8" fmla="*/ 1 w 647"/>
                      <a:gd name="T9" fmla="*/ 79 h 492"/>
                      <a:gd name="T10" fmla="*/ 647 w 647"/>
                      <a:gd name="T11" fmla="*/ 77 h 492"/>
                      <a:gd name="T12" fmla="*/ 494 w 647"/>
                      <a:gd name="T13" fmla="*/ 491 h 492"/>
                    </a:gdLst>
                    <a:ahLst/>
                    <a:cxnLst>
                      <a:cxn ang="0">
                        <a:pos x="T0" y="T1"/>
                      </a:cxn>
                      <a:cxn ang="0">
                        <a:pos x="T2" y="T3"/>
                      </a:cxn>
                      <a:cxn ang="0">
                        <a:pos x="T4" y="T5"/>
                      </a:cxn>
                      <a:cxn ang="0">
                        <a:pos x="T6" y="T7"/>
                      </a:cxn>
                      <a:cxn ang="0">
                        <a:pos x="T8" y="T9"/>
                      </a:cxn>
                      <a:cxn ang="0">
                        <a:pos x="T10" y="T11"/>
                      </a:cxn>
                      <a:cxn ang="0">
                        <a:pos x="T12" y="T13"/>
                      </a:cxn>
                    </a:cxnLst>
                    <a:rect l="0" t="0" r="r" b="b"/>
                    <a:pathLst>
                      <a:path w="647" h="492">
                        <a:moveTo>
                          <a:pt x="494" y="491"/>
                        </a:moveTo>
                        <a:cubicBezTo>
                          <a:pt x="385" y="450"/>
                          <a:pt x="265" y="451"/>
                          <a:pt x="156" y="492"/>
                        </a:cubicBezTo>
                        <a:cubicBezTo>
                          <a:pt x="155" y="492"/>
                          <a:pt x="155" y="492"/>
                          <a:pt x="155" y="492"/>
                        </a:cubicBezTo>
                        <a:cubicBezTo>
                          <a:pt x="0" y="79"/>
                          <a:pt x="0" y="79"/>
                          <a:pt x="0" y="79"/>
                        </a:cubicBezTo>
                        <a:cubicBezTo>
                          <a:pt x="1" y="79"/>
                          <a:pt x="1" y="79"/>
                          <a:pt x="1" y="79"/>
                        </a:cubicBezTo>
                        <a:cubicBezTo>
                          <a:pt x="209" y="1"/>
                          <a:pt x="439" y="0"/>
                          <a:pt x="647" y="77"/>
                        </a:cubicBezTo>
                        <a:cubicBezTo>
                          <a:pt x="494" y="491"/>
                          <a:pt x="494" y="491"/>
                          <a:pt x="494" y="491"/>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5" name="îşlíḑé">
                    <a:extLst>
                      <a:ext uri="{FF2B5EF4-FFF2-40B4-BE49-F238E27FC236}">
                        <a16:creationId xmlns:a16="http://schemas.microsoft.com/office/drawing/2014/main" id="{D4F5FE19-5FEE-4C5B-8E2E-21A18089A576}"/>
                      </a:ext>
                    </a:extLst>
                  </p:cNvPr>
                  <p:cNvSpPr/>
                  <p:nvPr/>
                </p:nvSpPr>
                <p:spPr bwMode="auto">
                  <a:xfrm>
                    <a:off x="6724569" y="3419522"/>
                    <a:ext cx="683068" cy="899615"/>
                  </a:xfrm>
                  <a:custGeom>
                    <a:avLst/>
                    <a:gdLst>
                      <a:gd name="T0" fmla="*/ 415 w 493"/>
                      <a:gd name="T1" fmla="*/ 649 h 649"/>
                      <a:gd name="T2" fmla="*/ 2 w 493"/>
                      <a:gd name="T3" fmla="*/ 495 h 649"/>
                      <a:gd name="T4" fmla="*/ 1 w 493"/>
                      <a:gd name="T5" fmla="*/ 156 h 649"/>
                      <a:gd name="T6" fmla="*/ 0 w 493"/>
                      <a:gd name="T7" fmla="*/ 155 h 649"/>
                      <a:gd name="T8" fmla="*/ 413 w 493"/>
                      <a:gd name="T9" fmla="*/ 0 h 649"/>
                      <a:gd name="T10" fmla="*/ 414 w 493"/>
                      <a:gd name="T11" fmla="*/ 1 h 649"/>
                      <a:gd name="T12" fmla="*/ 415 w 493"/>
                      <a:gd name="T13" fmla="*/ 649 h 649"/>
                    </a:gdLst>
                    <a:ahLst/>
                    <a:cxnLst>
                      <a:cxn ang="0">
                        <a:pos x="T0" y="T1"/>
                      </a:cxn>
                      <a:cxn ang="0">
                        <a:pos x="T2" y="T3"/>
                      </a:cxn>
                      <a:cxn ang="0">
                        <a:pos x="T4" y="T5"/>
                      </a:cxn>
                      <a:cxn ang="0">
                        <a:pos x="T6" y="T7"/>
                      </a:cxn>
                      <a:cxn ang="0">
                        <a:pos x="T8" y="T9"/>
                      </a:cxn>
                      <a:cxn ang="0">
                        <a:pos x="T10" y="T11"/>
                      </a:cxn>
                      <a:cxn ang="0">
                        <a:pos x="T12" y="T13"/>
                      </a:cxn>
                    </a:cxnLst>
                    <a:rect l="0" t="0" r="r" b="b"/>
                    <a:pathLst>
                      <a:path w="493" h="649">
                        <a:moveTo>
                          <a:pt x="415" y="649"/>
                        </a:moveTo>
                        <a:cubicBezTo>
                          <a:pt x="2" y="495"/>
                          <a:pt x="2" y="495"/>
                          <a:pt x="2" y="495"/>
                        </a:cubicBezTo>
                        <a:cubicBezTo>
                          <a:pt x="42" y="386"/>
                          <a:pt x="42" y="266"/>
                          <a:pt x="1" y="156"/>
                        </a:cubicBezTo>
                        <a:cubicBezTo>
                          <a:pt x="0" y="155"/>
                          <a:pt x="0" y="155"/>
                          <a:pt x="0" y="155"/>
                        </a:cubicBezTo>
                        <a:cubicBezTo>
                          <a:pt x="413" y="0"/>
                          <a:pt x="413" y="0"/>
                          <a:pt x="413" y="0"/>
                        </a:cubicBezTo>
                        <a:cubicBezTo>
                          <a:pt x="414" y="1"/>
                          <a:pt x="414" y="1"/>
                          <a:pt x="414" y="1"/>
                        </a:cubicBezTo>
                        <a:cubicBezTo>
                          <a:pt x="492" y="210"/>
                          <a:pt x="493" y="440"/>
                          <a:pt x="415" y="649"/>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6" name="íSlíḓè">
                    <a:extLst>
                      <a:ext uri="{FF2B5EF4-FFF2-40B4-BE49-F238E27FC236}">
                        <a16:creationId xmlns:a16="http://schemas.microsoft.com/office/drawing/2014/main" id="{9486E3F4-CFE5-4316-ADD8-702E78B09219}"/>
                      </a:ext>
                    </a:extLst>
                  </p:cNvPr>
                  <p:cNvSpPr/>
                  <p:nvPr/>
                </p:nvSpPr>
                <p:spPr bwMode="auto">
                  <a:xfrm>
                    <a:off x="4784363" y="3420975"/>
                    <a:ext cx="681615" cy="896709"/>
                  </a:xfrm>
                  <a:custGeom>
                    <a:avLst/>
                    <a:gdLst>
                      <a:gd name="T0" fmla="*/ 492 w 492"/>
                      <a:gd name="T1" fmla="*/ 492 h 647"/>
                      <a:gd name="T2" fmla="*/ 79 w 492"/>
                      <a:gd name="T3" fmla="*/ 647 h 647"/>
                      <a:gd name="T4" fmla="*/ 78 w 492"/>
                      <a:gd name="T5" fmla="*/ 646 h 647"/>
                      <a:gd name="T6" fmla="*/ 77 w 492"/>
                      <a:gd name="T7" fmla="*/ 0 h 647"/>
                      <a:gd name="T8" fmla="*/ 491 w 492"/>
                      <a:gd name="T9" fmla="*/ 153 h 647"/>
                      <a:gd name="T10" fmla="*/ 491 w 492"/>
                      <a:gd name="T11" fmla="*/ 491 h 647"/>
                      <a:gd name="T12" fmla="*/ 492 w 492"/>
                      <a:gd name="T13" fmla="*/ 492 h 647"/>
                    </a:gdLst>
                    <a:ahLst/>
                    <a:cxnLst>
                      <a:cxn ang="0">
                        <a:pos x="T0" y="T1"/>
                      </a:cxn>
                      <a:cxn ang="0">
                        <a:pos x="T2" y="T3"/>
                      </a:cxn>
                      <a:cxn ang="0">
                        <a:pos x="T4" y="T5"/>
                      </a:cxn>
                      <a:cxn ang="0">
                        <a:pos x="T6" y="T7"/>
                      </a:cxn>
                      <a:cxn ang="0">
                        <a:pos x="T8" y="T9"/>
                      </a:cxn>
                      <a:cxn ang="0">
                        <a:pos x="T10" y="T11"/>
                      </a:cxn>
                      <a:cxn ang="0">
                        <a:pos x="T12" y="T13"/>
                      </a:cxn>
                    </a:cxnLst>
                    <a:rect l="0" t="0" r="r" b="b"/>
                    <a:pathLst>
                      <a:path w="492" h="647">
                        <a:moveTo>
                          <a:pt x="492" y="492"/>
                        </a:moveTo>
                        <a:cubicBezTo>
                          <a:pt x="79" y="647"/>
                          <a:pt x="79" y="647"/>
                          <a:pt x="79" y="647"/>
                        </a:cubicBezTo>
                        <a:cubicBezTo>
                          <a:pt x="78" y="646"/>
                          <a:pt x="78" y="646"/>
                          <a:pt x="78" y="646"/>
                        </a:cubicBezTo>
                        <a:cubicBezTo>
                          <a:pt x="0" y="438"/>
                          <a:pt x="0" y="208"/>
                          <a:pt x="77" y="0"/>
                        </a:cubicBezTo>
                        <a:cubicBezTo>
                          <a:pt x="491" y="153"/>
                          <a:pt x="491" y="153"/>
                          <a:pt x="491" y="153"/>
                        </a:cubicBezTo>
                        <a:cubicBezTo>
                          <a:pt x="450" y="262"/>
                          <a:pt x="451" y="382"/>
                          <a:pt x="491" y="491"/>
                        </a:cubicBezTo>
                        <a:cubicBezTo>
                          <a:pt x="492" y="492"/>
                          <a:pt x="492" y="492"/>
                          <a:pt x="492" y="492"/>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87" name="iŝ1íḋè">
                  <a:extLst>
                    <a:ext uri="{FF2B5EF4-FFF2-40B4-BE49-F238E27FC236}">
                      <a16:creationId xmlns:a16="http://schemas.microsoft.com/office/drawing/2014/main" id="{936D6F71-2BEB-449D-BBBF-45980ABCF4CB}"/>
                    </a:ext>
                  </a:extLst>
                </p:cNvPr>
                <p:cNvSpPr/>
                <p:nvPr/>
              </p:nvSpPr>
              <p:spPr>
                <a:xfrm>
                  <a:off x="5966157" y="2782751"/>
                  <a:ext cx="259688" cy="228590"/>
                </a:xfrm>
                <a:custGeom>
                  <a:avLst/>
                  <a:gdLst>
                    <a:gd name="connsiteX0" fmla="*/ 18335 w 604256"/>
                    <a:gd name="connsiteY0" fmla="*/ 334272 h 531895"/>
                    <a:gd name="connsiteX1" fmla="*/ 37988 w 604256"/>
                    <a:gd name="connsiteY1" fmla="*/ 336249 h 531895"/>
                    <a:gd name="connsiteX2" fmla="*/ 302130 w 604256"/>
                    <a:gd name="connsiteY2" fmla="*/ 476833 h 531895"/>
                    <a:gd name="connsiteX3" fmla="*/ 566126 w 604256"/>
                    <a:gd name="connsiteY3" fmla="*/ 336249 h 531895"/>
                    <a:gd name="connsiteX4" fmla="*/ 601178 w 604256"/>
                    <a:gd name="connsiteY4" fmla="*/ 346793 h 531895"/>
                    <a:gd name="connsiteX5" fmla="*/ 590619 w 604256"/>
                    <a:gd name="connsiteY5" fmla="*/ 381793 h 531895"/>
                    <a:gd name="connsiteX6" fmla="*/ 314303 w 604256"/>
                    <a:gd name="connsiteY6" fmla="*/ 528820 h 531895"/>
                    <a:gd name="connsiteX7" fmla="*/ 302130 w 604256"/>
                    <a:gd name="connsiteY7" fmla="*/ 531895 h 531895"/>
                    <a:gd name="connsiteX8" fmla="*/ 289957 w 604256"/>
                    <a:gd name="connsiteY8" fmla="*/ 528820 h 531895"/>
                    <a:gd name="connsiteX9" fmla="*/ 13641 w 604256"/>
                    <a:gd name="connsiteY9" fmla="*/ 381793 h 531895"/>
                    <a:gd name="connsiteX10" fmla="*/ 3082 w 604256"/>
                    <a:gd name="connsiteY10" fmla="*/ 346793 h 531895"/>
                    <a:gd name="connsiteX11" fmla="*/ 18335 w 604256"/>
                    <a:gd name="connsiteY11" fmla="*/ 334272 h 531895"/>
                    <a:gd name="connsiteX12" fmla="*/ 18335 w 604256"/>
                    <a:gd name="connsiteY12" fmla="*/ 233364 h 531895"/>
                    <a:gd name="connsiteX13" fmla="*/ 37988 w 604256"/>
                    <a:gd name="connsiteY13" fmla="*/ 235341 h 531895"/>
                    <a:gd name="connsiteX14" fmla="*/ 302130 w 604256"/>
                    <a:gd name="connsiteY14" fmla="*/ 375925 h 531895"/>
                    <a:gd name="connsiteX15" fmla="*/ 566126 w 604256"/>
                    <a:gd name="connsiteY15" fmla="*/ 235341 h 531895"/>
                    <a:gd name="connsiteX16" fmla="*/ 601178 w 604256"/>
                    <a:gd name="connsiteY16" fmla="*/ 245885 h 531895"/>
                    <a:gd name="connsiteX17" fmla="*/ 590619 w 604256"/>
                    <a:gd name="connsiteY17" fmla="*/ 280885 h 531895"/>
                    <a:gd name="connsiteX18" fmla="*/ 314303 w 604256"/>
                    <a:gd name="connsiteY18" fmla="*/ 428058 h 531895"/>
                    <a:gd name="connsiteX19" fmla="*/ 302130 w 604256"/>
                    <a:gd name="connsiteY19" fmla="*/ 430987 h 531895"/>
                    <a:gd name="connsiteX20" fmla="*/ 289957 w 604256"/>
                    <a:gd name="connsiteY20" fmla="*/ 428058 h 531895"/>
                    <a:gd name="connsiteX21" fmla="*/ 13641 w 604256"/>
                    <a:gd name="connsiteY21" fmla="*/ 280885 h 531895"/>
                    <a:gd name="connsiteX22" fmla="*/ 3082 w 604256"/>
                    <a:gd name="connsiteY22" fmla="*/ 245885 h 531895"/>
                    <a:gd name="connsiteX23" fmla="*/ 18335 w 604256"/>
                    <a:gd name="connsiteY23" fmla="*/ 233364 h 531895"/>
                    <a:gd name="connsiteX24" fmla="*/ 291571 w 604256"/>
                    <a:gd name="connsiteY24" fmla="*/ 2196 h 531895"/>
                    <a:gd name="connsiteX25" fmla="*/ 312689 w 604256"/>
                    <a:gd name="connsiteY25" fmla="*/ 2196 h 531895"/>
                    <a:gd name="connsiteX26" fmla="*/ 588846 w 604256"/>
                    <a:gd name="connsiteY26" fmla="*/ 125214 h 531895"/>
                    <a:gd name="connsiteX27" fmla="*/ 604245 w 604256"/>
                    <a:gd name="connsiteY27" fmla="*/ 147914 h 531895"/>
                    <a:gd name="connsiteX28" fmla="*/ 590605 w 604256"/>
                    <a:gd name="connsiteY28" fmla="*/ 171639 h 531895"/>
                    <a:gd name="connsiteX29" fmla="*/ 314303 w 604256"/>
                    <a:gd name="connsiteY29" fmla="*/ 318676 h 531895"/>
                    <a:gd name="connsiteX30" fmla="*/ 302130 w 604256"/>
                    <a:gd name="connsiteY30" fmla="*/ 321751 h 531895"/>
                    <a:gd name="connsiteX31" fmla="*/ 289957 w 604256"/>
                    <a:gd name="connsiteY31" fmla="*/ 318676 h 531895"/>
                    <a:gd name="connsiteX32" fmla="*/ 13654 w 604256"/>
                    <a:gd name="connsiteY32" fmla="*/ 171639 h 531895"/>
                    <a:gd name="connsiteX33" fmla="*/ 15 w 604256"/>
                    <a:gd name="connsiteY33" fmla="*/ 147914 h 531895"/>
                    <a:gd name="connsiteX34" fmla="*/ 15414 w 604256"/>
                    <a:gd name="connsiteY34" fmla="*/ 125214 h 5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4256" h="531895">
                      <a:moveTo>
                        <a:pt x="18335" y="334272"/>
                      </a:moveTo>
                      <a:cubicBezTo>
                        <a:pt x="24642" y="332369"/>
                        <a:pt x="31682" y="332881"/>
                        <a:pt x="37988" y="336249"/>
                      </a:cubicBezTo>
                      <a:lnTo>
                        <a:pt x="302130" y="476833"/>
                      </a:lnTo>
                      <a:lnTo>
                        <a:pt x="566126" y="336249"/>
                      </a:lnTo>
                      <a:cubicBezTo>
                        <a:pt x="578739" y="329513"/>
                        <a:pt x="594432" y="334199"/>
                        <a:pt x="601178" y="346793"/>
                      </a:cubicBezTo>
                      <a:cubicBezTo>
                        <a:pt x="607925" y="359387"/>
                        <a:pt x="603085" y="375056"/>
                        <a:pt x="590619" y="381793"/>
                      </a:cubicBezTo>
                      <a:lnTo>
                        <a:pt x="314303" y="528820"/>
                      </a:lnTo>
                      <a:cubicBezTo>
                        <a:pt x="310490" y="530870"/>
                        <a:pt x="306383" y="531895"/>
                        <a:pt x="302130" y="531895"/>
                      </a:cubicBezTo>
                      <a:cubicBezTo>
                        <a:pt x="297877" y="531895"/>
                        <a:pt x="293770" y="530870"/>
                        <a:pt x="289957" y="528820"/>
                      </a:cubicBezTo>
                      <a:lnTo>
                        <a:pt x="13641" y="381793"/>
                      </a:lnTo>
                      <a:cubicBezTo>
                        <a:pt x="1028" y="375056"/>
                        <a:pt x="-3665" y="359387"/>
                        <a:pt x="3082" y="346793"/>
                      </a:cubicBezTo>
                      <a:cubicBezTo>
                        <a:pt x="6455" y="340496"/>
                        <a:pt x="12028" y="336176"/>
                        <a:pt x="18335" y="334272"/>
                      </a:cubicBezTo>
                      <a:close/>
                      <a:moveTo>
                        <a:pt x="18335" y="233364"/>
                      </a:moveTo>
                      <a:cubicBezTo>
                        <a:pt x="24642" y="231461"/>
                        <a:pt x="31682" y="231973"/>
                        <a:pt x="37988" y="235341"/>
                      </a:cubicBezTo>
                      <a:lnTo>
                        <a:pt x="302130" y="375925"/>
                      </a:lnTo>
                      <a:lnTo>
                        <a:pt x="566126" y="235341"/>
                      </a:lnTo>
                      <a:cubicBezTo>
                        <a:pt x="578739" y="228605"/>
                        <a:pt x="594432" y="233291"/>
                        <a:pt x="601178" y="245885"/>
                      </a:cubicBezTo>
                      <a:cubicBezTo>
                        <a:pt x="607925" y="258479"/>
                        <a:pt x="603085" y="274148"/>
                        <a:pt x="590619" y="280885"/>
                      </a:cubicBezTo>
                      <a:lnTo>
                        <a:pt x="314303" y="428058"/>
                      </a:lnTo>
                      <a:cubicBezTo>
                        <a:pt x="310490" y="430108"/>
                        <a:pt x="306383" y="430987"/>
                        <a:pt x="302130" y="430987"/>
                      </a:cubicBezTo>
                      <a:cubicBezTo>
                        <a:pt x="297877" y="430987"/>
                        <a:pt x="293770" y="430108"/>
                        <a:pt x="289957" y="428058"/>
                      </a:cubicBezTo>
                      <a:lnTo>
                        <a:pt x="13641" y="280885"/>
                      </a:lnTo>
                      <a:cubicBezTo>
                        <a:pt x="1028" y="274148"/>
                        <a:pt x="-3665" y="258479"/>
                        <a:pt x="3082" y="245885"/>
                      </a:cubicBezTo>
                      <a:cubicBezTo>
                        <a:pt x="6455" y="239588"/>
                        <a:pt x="12028" y="235268"/>
                        <a:pt x="18335" y="233364"/>
                      </a:cubicBezTo>
                      <a:close/>
                      <a:moveTo>
                        <a:pt x="291571" y="2196"/>
                      </a:moveTo>
                      <a:cubicBezTo>
                        <a:pt x="298317" y="-733"/>
                        <a:pt x="305943" y="-733"/>
                        <a:pt x="312689" y="2196"/>
                      </a:cubicBezTo>
                      <a:lnTo>
                        <a:pt x="588846" y="125214"/>
                      </a:lnTo>
                      <a:cubicBezTo>
                        <a:pt x="597938" y="129315"/>
                        <a:pt x="603805" y="138102"/>
                        <a:pt x="604245" y="147914"/>
                      </a:cubicBezTo>
                      <a:cubicBezTo>
                        <a:pt x="604538" y="157726"/>
                        <a:pt x="599258" y="166953"/>
                        <a:pt x="590605" y="171639"/>
                      </a:cubicBezTo>
                      <a:lnTo>
                        <a:pt x="314303" y="318676"/>
                      </a:lnTo>
                      <a:cubicBezTo>
                        <a:pt x="310489" y="320726"/>
                        <a:pt x="306383" y="321751"/>
                        <a:pt x="302130" y="321751"/>
                      </a:cubicBezTo>
                      <a:cubicBezTo>
                        <a:pt x="297877" y="321751"/>
                        <a:pt x="293771" y="320726"/>
                        <a:pt x="289957" y="318676"/>
                      </a:cubicBezTo>
                      <a:lnTo>
                        <a:pt x="13654" y="171639"/>
                      </a:lnTo>
                      <a:cubicBezTo>
                        <a:pt x="5002" y="166953"/>
                        <a:pt x="-278" y="157726"/>
                        <a:pt x="15" y="147914"/>
                      </a:cubicBezTo>
                      <a:cubicBezTo>
                        <a:pt x="309" y="138102"/>
                        <a:pt x="6322" y="129315"/>
                        <a:pt x="15414" y="125214"/>
                      </a:cubicBezTo>
                      <a:close/>
                    </a:path>
                  </a:pathLst>
                </a:custGeom>
                <a:solidFill>
                  <a:schemeClr val="tx1">
                    <a:lumMod val="50000"/>
                    <a:lumOff val="50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8" name="iṡlïdè">
                  <a:extLst>
                    <a:ext uri="{FF2B5EF4-FFF2-40B4-BE49-F238E27FC236}">
                      <a16:creationId xmlns:a16="http://schemas.microsoft.com/office/drawing/2014/main" id="{CB07445F-41B5-423B-AC1F-DE9EA10E35BC}"/>
                    </a:ext>
                  </a:extLst>
                </p:cNvPr>
                <p:cNvSpPr/>
                <p:nvPr/>
              </p:nvSpPr>
              <p:spPr>
                <a:xfrm>
                  <a:off x="6936260" y="3755034"/>
                  <a:ext cx="259688" cy="228590"/>
                </a:xfrm>
                <a:custGeom>
                  <a:avLst/>
                  <a:gdLst>
                    <a:gd name="connsiteX0" fmla="*/ 18335 w 604256"/>
                    <a:gd name="connsiteY0" fmla="*/ 334272 h 531895"/>
                    <a:gd name="connsiteX1" fmla="*/ 37988 w 604256"/>
                    <a:gd name="connsiteY1" fmla="*/ 336249 h 531895"/>
                    <a:gd name="connsiteX2" fmla="*/ 302130 w 604256"/>
                    <a:gd name="connsiteY2" fmla="*/ 476833 h 531895"/>
                    <a:gd name="connsiteX3" fmla="*/ 566126 w 604256"/>
                    <a:gd name="connsiteY3" fmla="*/ 336249 h 531895"/>
                    <a:gd name="connsiteX4" fmla="*/ 601178 w 604256"/>
                    <a:gd name="connsiteY4" fmla="*/ 346793 h 531895"/>
                    <a:gd name="connsiteX5" fmla="*/ 590619 w 604256"/>
                    <a:gd name="connsiteY5" fmla="*/ 381793 h 531895"/>
                    <a:gd name="connsiteX6" fmla="*/ 314303 w 604256"/>
                    <a:gd name="connsiteY6" fmla="*/ 528820 h 531895"/>
                    <a:gd name="connsiteX7" fmla="*/ 302130 w 604256"/>
                    <a:gd name="connsiteY7" fmla="*/ 531895 h 531895"/>
                    <a:gd name="connsiteX8" fmla="*/ 289957 w 604256"/>
                    <a:gd name="connsiteY8" fmla="*/ 528820 h 531895"/>
                    <a:gd name="connsiteX9" fmla="*/ 13641 w 604256"/>
                    <a:gd name="connsiteY9" fmla="*/ 381793 h 531895"/>
                    <a:gd name="connsiteX10" fmla="*/ 3082 w 604256"/>
                    <a:gd name="connsiteY10" fmla="*/ 346793 h 531895"/>
                    <a:gd name="connsiteX11" fmla="*/ 18335 w 604256"/>
                    <a:gd name="connsiteY11" fmla="*/ 334272 h 531895"/>
                    <a:gd name="connsiteX12" fmla="*/ 18335 w 604256"/>
                    <a:gd name="connsiteY12" fmla="*/ 233364 h 531895"/>
                    <a:gd name="connsiteX13" fmla="*/ 37988 w 604256"/>
                    <a:gd name="connsiteY13" fmla="*/ 235341 h 531895"/>
                    <a:gd name="connsiteX14" fmla="*/ 302130 w 604256"/>
                    <a:gd name="connsiteY14" fmla="*/ 375925 h 531895"/>
                    <a:gd name="connsiteX15" fmla="*/ 566126 w 604256"/>
                    <a:gd name="connsiteY15" fmla="*/ 235341 h 531895"/>
                    <a:gd name="connsiteX16" fmla="*/ 601178 w 604256"/>
                    <a:gd name="connsiteY16" fmla="*/ 245885 h 531895"/>
                    <a:gd name="connsiteX17" fmla="*/ 590619 w 604256"/>
                    <a:gd name="connsiteY17" fmla="*/ 280885 h 531895"/>
                    <a:gd name="connsiteX18" fmla="*/ 314303 w 604256"/>
                    <a:gd name="connsiteY18" fmla="*/ 428058 h 531895"/>
                    <a:gd name="connsiteX19" fmla="*/ 302130 w 604256"/>
                    <a:gd name="connsiteY19" fmla="*/ 430987 h 531895"/>
                    <a:gd name="connsiteX20" fmla="*/ 289957 w 604256"/>
                    <a:gd name="connsiteY20" fmla="*/ 428058 h 531895"/>
                    <a:gd name="connsiteX21" fmla="*/ 13641 w 604256"/>
                    <a:gd name="connsiteY21" fmla="*/ 280885 h 531895"/>
                    <a:gd name="connsiteX22" fmla="*/ 3082 w 604256"/>
                    <a:gd name="connsiteY22" fmla="*/ 245885 h 531895"/>
                    <a:gd name="connsiteX23" fmla="*/ 18335 w 604256"/>
                    <a:gd name="connsiteY23" fmla="*/ 233364 h 531895"/>
                    <a:gd name="connsiteX24" fmla="*/ 291571 w 604256"/>
                    <a:gd name="connsiteY24" fmla="*/ 2196 h 531895"/>
                    <a:gd name="connsiteX25" fmla="*/ 312689 w 604256"/>
                    <a:gd name="connsiteY25" fmla="*/ 2196 h 531895"/>
                    <a:gd name="connsiteX26" fmla="*/ 588846 w 604256"/>
                    <a:gd name="connsiteY26" fmla="*/ 125214 h 531895"/>
                    <a:gd name="connsiteX27" fmla="*/ 604245 w 604256"/>
                    <a:gd name="connsiteY27" fmla="*/ 147914 h 531895"/>
                    <a:gd name="connsiteX28" fmla="*/ 590605 w 604256"/>
                    <a:gd name="connsiteY28" fmla="*/ 171639 h 531895"/>
                    <a:gd name="connsiteX29" fmla="*/ 314303 w 604256"/>
                    <a:gd name="connsiteY29" fmla="*/ 318676 h 531895"/>
                    <a:gd name="connsiteX30" fmla="*/ 302130 w 604256"/>
                    <a:gd name="connsiteY30" fmla="*/ 321751 h 531895"/>
                    <a:gd name="connsiteX31" fmla="*/ 289957 w 604256"/>
                    <a:gd name="connsiteY31" fmla="*/ 318676 h 531895"/>
                    <a:gd name="connsiteX32" fmla="*/ 13654 w 604256"/>
                    <a:gd name="connsiteY32" fmla="*/ 171639 h 531895"/>
                    <a:gd name="connsiteX33" fmla="*/ 15 w 604256"/>
                    <a:gd name="connsiteY33" fmla="*/ 147914 h 531895"/>
                    <a:gd name="connsiteX34" fmla="*/ 15414 w 604256"/>
                    <a:gd name="connsiteY34" fmla="*/ 125214 h 5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4256" h="531895">
                      <a:moveTo>
                        <a:pt x="18335" y="334272"/>
                      </a:moveTo>
                      <a:cubicBezTo>
                        <a:pt x="24642" y="332369"/>
                        <a:pt x="31682" y="332881"/>
                        <a:pt x="37988" y="336249"/>
                      </a:cubicBezTo>
                      <a:lnTo>
                        <a:pt x="302130" y="476833"/>
                      </a:lnTo>
                      <a:lnTo>
                        <a:pt x="566126" y="336249"/>
                      </a:lnTo>
                      <a:cubicBezTo>
                        <a:pt x="578739" y="329513"/>
                        <a:pt x="594432" y="334199"/>
                        <a:pt x="601178" y="346793"/>
                      </a:cubicBezTo>
                      <a:cubicBezTo>
                        <a:pt x="607925" y="359387"/>
                        <a:pt x="603085" y="375056"/>
                        <a:pt x="590619" y="381793"/>
                      </a:cubicBezTo>
                      <a:lnTo>
                        <a:pt x="314303" y="528820"/>
                      </a:lnTo>
                      <a:cubicBezTo>
                        <a:pt x="310490" y="530870"/>
                        <a:pt x="306383" y="531895"/>
                        <a:pt x="302130" y="531895"/>
                      </a:cubicBezTo>
                      <a:cubicBezTo>
                        <a:pt x="297877" y="531895"/>
                        <a:pt x="293770" y="530870"/>
                        <a:pt x="289957" y="528820"/>
                      </a:cubicBezTo>
                      <a:lnTo>
                        <a:pt x="13641" y="381793"/>
                      </a:lnTo>
                      <a:cubicBezTo>
                        <a:pt x="1028" y="375056"/>
                        <a:pt x="-3665" y="359387"/>
                        <a:pt x="3082" y="346793"/>
                      </a:cubicBezTo>
                      <a:cubicBezTo>
                        <a:pt x="6455" y="340496"/>
                        <a:pt x="12028" y="336176"/>
                        <a:pt x="18335" y="334272"/>
                      </a:cubicBezTo>
                      <a:close/>
                      <a:moveTo>
                        <a:pt x="18335" y="233364"/>
                      </a:moveTo>
                      <a:cubicBezTo>
                        <a:pt x="24642" y="231461"/>
                        <a:pt x="31682" y="231973"/>
                        <a:pt x="37988" y="235341"/>
                      </a:cubicBezTo>
                      <a:lnTo>
                        <a:pt x="302130" y="375925"/>
                      </a:lnTo>
                      <a:lnTo>
                        <a:pt x="566126" y="235341"/>
                      </a:lnTo>
                      <a:cubicBezTo>
                        <a:pt x="578739" y="228605"/>
                        <a:pt x="594432" y="233291"/>
                        <a:pt x="601178" y="245885"/>
                      </a:cubicBezTo>
                      <a:cubicBezTo>
                        <a:pt x="607925" y="258479"/>
                        <a:pt x="603085" y="274148"/>
                        <a:pt x="590619" y="280885"/>
                      </a:cubicBezTo>
                      <a:lnTo>
                        <a:pt x="314303" y="428058"/>
                      </a:lnTo>
                      <a:cubicBezTo>
                        <a:pt x="310490" y="430108"/>
                        <a:pt x="306383" y="430987"/>
                        <a:pt x="302130" y="430987"/>
                      </a:cubicBezTo>
                      <a:cubicBezTo>
                        <a:pt x="297877" y="430987"/>
                        <a:pt x="293770" y="430108"/>
                        <a:pt x="289957" y="428058"/>
                      </a:cubicBezTo>
                      <a:lnTo>
                        <a:pt x="13641" y="280885"/>
                      </a:lnTo>
                      <a:cubicBezTo>
                        <a:pt x="1028" y="274148"/>
                        <a:pt x="-3665" y="258479"/>
                        <a:pt x="3082" y="245885"/>
                      </a:cubicBezTo>
                      <a:cubicBezTo>
                        <a:pt x="6455" y="239588"/>
                        <a:pt x="12028" y="235268"/>
                        <a:pt x="18335" y="233364"/>
                      </a:cubicBezTo>
                      <a:close/>
                      <a:moveTo>
                        <a:pt x="291571" y="2196"/>
                      </a:moveTo>
                      <a:cubicBezTo>
                        <a:pt x="298317" y="-733"/>
                        <a:pt x="305943" y="-733"/>
                        <a:pt x="312689" y="2196"/>
                      </a:cubicBezTo>
                      <a:lnTo>
                        <a:pt x="588846" y="125214"/>
                      </a:lnTo>
                      <a:cubicBezTo>
                        <a:pt x="597938" y="129315"/>
                        <a:pt x="603805" y="138102"/>
                        <a:pt x="604245" y="147914"/>
                      </a:cubicBezTo>
                      <a:cubicBezTo>
                        <a:pt x="604538" y="157726"/>
                        <a:pt x="599258" y="166953"/>
                        <a:pt x="590605" y="171639"/>
                      </a:cubicBezTo>
                      <a:lnTo>
                        <a:pt x="314303" y="318676"/>
                      </a:lnTo>
                      <a:cubicBezTo>
                        <a:pt x="310489" y="320726"/>
                        <a:pt x="306383" y="321751"/>
                        <a:pt x="302130" y="321751"/>
                      </a:cubicBezTo>
                      <a:cubicBezTo>
                        <a:pt x="297877" y="321751"/>
                        <a:pt x="293771" y="320726"/>
                        <a:pt x="289957" y="318676"/>
                      </a:cubicBezTo>
                      <a:lnTo>
                        <a:pt x="13654" y="171639"/>
                      </a:lnTo>
                      <a:cubicBezTo>
                        <a:pt x="5002" y="166953"/>
                        <a:pt x="-278" y="157726"/>
                        <a:pt x="15" y="147914"/>
                      </a:cubicBezTo>
                      <a:cubicBezTo>
                        <a:pt x="309" y="138102"/>
                        <a:pt x="6322" y="129315"/>
                        <a:pt x="15414" y="125214"/>
                      </a:cubicBezTo>
                      <a:close/>
                    </a:path>
                  </a:pathLst>
                </a:custGeom>
                <a:solidFill>
                  <a:schemeClr val="tx1">
                    <a:lumMod val="50000"/>
                    <a:lumOff val="50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9" name="iṩḷíḑe">
                  <a:extLst>
                    <a:ext uri="{FF2B5EF4-FFF2-40B4-BE49-F238E27FC236}">
                      <a16:creationId xmlns:a16="http://schemas.microsoft.com/office/drawing/2014/main" id="{0C3FDD5E-72CB-4EEF-BBEE-B870945A49E2}"/>
                    </a:ext>
                  </a:extLst>
                </p:cNvPr>
                <p:cNvSpPr/>
                <p:nvPr/>
              </p:nvSpPr>
              <p:spPr>
                <a:xfrm>
                  <a:off x="5966157" y="4724409"/>
                  <a:ext cx="259688" cy="228590"/>
                </a:xfrm>
                <a:custGeom>
                  <a:avLst/>
                  <a:gdLst>
                    <a:gd name="connsiteX0" fmla="*/ 18335 w 604256"/>
                    <a:gd name="connsiteY0" fmla="*/ 334272 h 531895"/>
                    <a:gd name="connsiteX1" fmla="*/ 37988 w 604256"/>
                    <a:gd name="connsiteY1" fmla="*/ 336249 h 531895"/>
                    <a:gd name="connsiteX2" fmla="*/ 302130 w 604256"/>
                    <a:gd name="connsiteY2" fmla="*/ 476833 h 531895"/>
                    <a:gd name="connsiteX3" fmla="*/ 566126 w 604256"/>
                    <a:gd name="connsiteY3" fmla="*/ 336249 h 531895"/>
                    <a:gd name="connsiteX4" fmla="*/ 601178 w 604256"/>
                    <a:gd name="connsiteY4" fmla="*/ 346793 h 531895"/>
                    <a:gd name="connsiteX5" fmla="*/ 590619 w 604256"/>
                    <a:gd name="connsiteY5" fmla="*/ 381793 h 531895"/>
                    <a:gd name="connsiteX6" fmla="*/ 314303 w 604256"/>
                    <a:gd name="connsiteY6" fmla="*/ 528820 h 531895"/>
                    <a:gd name="connsiteX7" fmla="*/ 302130 w 604256"/>
                    <a:gd name="connsiteY7" fmla="*/ 531895 h 531895"/>
                    <a:gd name="connsiteX8" fmla="*/ 289957 w 604256"/>
                    <a:gd name="connsiteY8" fmla="*/ 528820 h 531895"/>
                    <a:gd name="connsiteX9" fmla="*/ 13641 w 604256"/>
                    <a:gd name="connsiteY9" fmla="*/ 381793 h 531895"/>
                    <a:gd name="connsiteX10" fmla="*/ 3082 w 604256"/>
                    <a:gd name="connsiteY10" fmla="*/ 346793 h 531895"/>
                    <a:gd name="connsiteX11" fmla="*/ 18335 w 604256"/>
                    <a:gd name="connsiteY11" fmla="*/ 334272 h 531895"/>
                    <a:gd name="connsiteX12" fmla="*/ 18335 w 604256"/>
                    <a:gd name="connsiteY12" fmla="*/ 233364 h 531895"/>
                    <a:gd name="connsiteX13" fmla="*/ 37988 w 604256"/>
                    <a:gd name="connsiteY13" fmla="*/ 235341 h 531895"/>
                    <a:gd name="connsiteX14" fmla="*/ 302130 w 604256"/>
                    <a:gd name="connsiteY14" fmla="*/ 375925 h 531895"/>
                    <a:gd name="connsiteX15" fmla="*/ 566126 w 604256"/>
                    <a:gd name="connsiteY15" fmla="*/ 235341 h 531895"/>
                    <a:gd name="connsiteX16" fmla="*/ 601178 w 604256"/>
                    <a:gd name="connsiteY16" fmla="*/ 245885 h 531895"/>
                    <a:gd name="connsiteX17" fmla="*/ 590619 w 604256"/>
                    <a:gd name="connsiteY17" fmla="*/ 280885 h 531895"/>
                    <a:gd name="connsiteX18" fmla="*/ 314303 w 604256"/>
                    <a:gd name="connsiteY18" fmla="*/ 428058 h 531895"/>
                    <a:gd name="connsiteX19" fmla="*/ 302130 w 604256"/>
                    <a:gd name="connsiteY19" fmla="*/ 430987 h 531895"/>
                    <a:gd name="connsiteX20" fmla="*/ 289957 w 604256"/>
                    <a:gd name="connsiteY20" fmla="*/ 428058 h 531895"/>
                    <a:gd name="connsiteX21" fmla="*/ 13641 w 604256"/>
                    <a:gd name="connsiteY21" fmla="*/ 280885 h 531895"/>
                    <a:gd name="connsiteX22" fmla="*/ 3082 w 604256"/>
                    <a:gd name="connsiteY22" fmla="*/ 245885 h 531895"/>
                    <a:gd name="connsiteX23" fmla="*/ 18335 w 604256"/>
                    <a:gd name="connsiteY23" fmla="*/ 233364 h 531895"/>
                    <a:gd name="connsiteX24" fmla="*/ 291571 w 604256"/>
                    <a:gd name="connsiteY24" fmla="*/ 2196 h 531895"/>
                    <a:gd name="connsiteX25" fmla="*/ 312689 w 604256"/>
                    <a:gd name="connsiteY25" fmla="*/ 2196 h 531895"/>
                    <a:gd name="connsiteX26" fmla="*/ 588846 w 604256"/>
                    <a:gd name="connsiteY26" fmla="*/ 125214 h 531895"/>
                    <a:gd name="connsiteX27" fmla="*/ 604245 w 604256"/>
                    <a:gd name="connsiteY27" fmla="*/ 147914 h 531895"/>
                    <a:gd name="connsiteX28" fmla="*/ 590605 w 604256"/>
                    <a:gd name="connsiteY28" fmla="*/ 171639 h 531895"/>
                    <a:gd name="connsiteX29" fmla="*/ 314303 w 604256"/>
                    <a:gd name="connsiteY29" fmla="*/ 318676 h 531895"/>
                    <a:gd name="connsiteX30" fmla="*/ 302130 w 604256"/>
                    <a:gd name="connsiteY30" fmla="*/ 321751 h 531895"/>
                    <a:gd name="connsiteX31" fmla="*/ 289957 w 604256"/>
                    <a:gd name="connsiteY31" fmla="*/ 318676 h 531895"/>
                    <a:gd name="connsiteX32" fmla="*/ 13654 w 604256"/>
                    <a:gd name="connsiteY32" fmla="*/ 171639 h 531895"/>
                    <a:gd name="connsiteX33" fmla="*/ 15 w 604256"/>
                    <a:gd name="connsiteY33" fmla="*/ 147914 h 531895"/>
                    <a:gd name="connsiteX34" fmla="*/ 15414 w 604256"/>
                    <a:gd name="connsiteY34" fmla="*/ 125214 h 5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4256" h="531895">
                      <a:moveTo>
                        <a:pt x="18335" y="334272"/>
                      </a:moveTo>
                      <a:cubicBezTo>
                        <a:pt x="24642" y="332369"/>
                        <a:pt x="31682" y="332881"/>
                        <a:pt x="37988" y="336249"/>
                      </a:cubicBezTo>
                      <a:lnTo>
                        <a:pt x="302130" y="476833"/>
                      </a:lnTo>
                      <a:lnTo>
                        <a:pt x="566126" y="336249"/>
                      </a:lnTo>
                      <a:cubicBezTo>
                        <a:pt x="578739" y="329513"/>
                        <a:pt x="594432" y="334199"/>
                        <a:pt x="601178" y="346793"/>
                      </a:cubicBezTo>
                      <a:cubicBezTo>
                        <a:pt x="607925" y="359387"/>
                        <a:pt x="603085" y="375056"/>
                        <a:pt x="590619" y="381793"/>
                      </a:cubicBezTo>
                      <a:lnTo>
                        <a:pt x="314303" y="528820"/>
                      </a:lnTo>
                      <a:cubicBezTo>
                        <a:pt x="310490" y="530870"/>
                        <a:pt x="306383" y="531895"/>
                        <a:pt x="302130" y="531895"/>
                      </a:cubicBezTo>
                      <a:cubicBezTo>
                        <a:pt x="297877" y="531895"/>
                        <a:pt x="293770" y="530870"/>
                        <a:pt x="289957" y="528820"/>
                      </a:cubicBezTo>
                      <a:lnTo>
                        <a:pt x="13641" y="381793"/>
                      </a:lnTo>
                      <a:cubicBezTo>
                        <a:pt x="1028" y="375056"/>
                        <a:pt x="-3665" y="359387"/>
                        <a:pt x="3082" y="346793"/>
                      </a:cubicBezTo>
                      <a:cubicBezTo>
                        <a:pt x="6455" y="340496"/>
                        <a:pt x="12028" y="336176"/>
                        <a:pt x="18335" y="334272"/>
                      </a:cubicBezTo>
                      <a:close/>
                      <a:moveTo>
                        <a:pt x="18335" y="233364"/>
                      </a:moveTo>
                      <a:cubicBezTo>
                        <a:pt x="24642" y="231461"/>
                        <a:pt x="31682" y="231973"/>
                        <a:pt x="37988" y="235341"/>
                      </a:cubicBezTo>
                      <a:lnTo>
                        <a:pt x="302130" y="375925"/>
                      </a:lnTo>
                      <a:lnTo>
                        <a:pt x="566126" y="235341"/>
                      </a:lnTo>
                      <a:cubicBezTo>
                        <a:pt x="578739" y="228605"/>
                        <a:pt x="594432" y="233291"/>
                        <a:pt x="601178" y="245885"/>
                      </a:cubicBezTo>
                      <a:cubicBezTo>
                        <a:pt x="607925" y="258479"/>
                        <a:pt x="603085" y="274148"/>
                        <a:pt x="590619" y="280885"/>
                      </a:cubicBezTo>
                      <a:lnTo>
                        <a:pt x="314303" y="428058"/>
                      </a:lnTo>
                      <a:cubicBezTo>
                        <a:pt x="310490" y="430108"/>
                        <a:pt x="306383" y="430987"/>
                        <a:pt x="302130" y="430987"/>
                      </a:cubicBezTo>
                      <a:cubicBezTo>
                        <a:pt x="297877" y="430987"/>
                        <a:pt x="293770" y="430108"/>
                        <a:pt x="289957" y="428058"/>
                      </a:cubicBezTo>
                      <a:lnTo>
                        <a:pt x="13641" y="280885"/>
                      </a:lnTo>
                      <a:cubicBezTo>
                        <a:pt x="1028" y="274148"/>
                        <a:pt x="-3665" y="258479"/>
                        <a:pt x="3082" y="245885"/>
                      </a:cubicBezTo>
                      <a:cubicBezTo>
                        <a:pt x="6455" y="239588"/>
                        <a:pt x="12028" y="235268"/>
                        <a:pt x="18335" y="233364"/>
                      </a:cubicBezTo>
                      <a:close/>
                      <a:moveTo>
                        <a:pt x="291571" y="2196"/>
                      </a:moveTo>
                      <a:cubicBezTo>
                        <a:pt x="298317" y="-733"/>
                        <a:pt x="305943" y="-733"/>
                        <a:pt x="312689" y="2196"/>
                      </a:cubicBezTo>
                      <a:lnTo>
                        <a:pt x="588846" y="125214"/>
                      </a:lnTo>
                      <a:cubicBezTo>
                        <a:pt x="597938" y="129315"/>
                        <a:pt x="603805" y="138102"/>
                        <a:pt x="604245" y="147914"/>
                      </a:cubicBezTo>
                      <a:cubicBezTo>
                        <a:pt x="604538" y="157726"/>
                        <a:pt x="599258" y="166953"/>
                        <a:pt x="590605" y="171639"/>
                      </a:cubicBezTo>
                      <a:lnTo>
                        <a:pt x="314303" y="318676"/>
                      </a:lnTo>
                      <a:cubicBezTo>
                        <a:pt x="310489" y="320726"/>
                        <a:pt x="306383" y="321751"/>
                        <a:pt x="302130" y="321751"/>
                      </a:cubicBezTo>
                      <a:cubicBezTo>
                        <a:pt x="297877" y="321751"/>
                        <a:pt x="293771" y="320726"/>
                        <a:pt x="289957" y="318676"/>
                      </a:cubicBezTo>
                      <a:lnTo>
                        <a:pt x="13654" y="171639"/>
                      </a:lnTo>
                      <a:cubicBezTo>
                        <a:pt x="5002" y="166953"/>
                        <a:pt x="-278" y="157726"/>
                        <a:pt x="15" y="147914"/>
                      </a:cubicBezTo>
                      <a:cubicBezTo>
                        <a:pt x="309" y="138102"/>
                        <a:pt x="6322" y="129315"/>
                        <a:pt x="15414" y="125214"/>
                      </a:cubicBezTo>
                      <a:close/>
                    </a:path>
                  </a:pathLst>
                </a:custGeom>
                <a:solidFill>
                  <a:schemeClr val="tx1">
                    <a:lumMod val="50000"/>
                    <a:lumOff val="50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0" name="ïṩľïďê">
                  <a:extLst>
                    <a:ext uri="{FF2B5EF4-FFF2-40B4-BE49-F238E27FC236}">
                      <a16:creationId xmlns:a16="http://schemas.microsoft.com/office/drawing/2014/main" id="{0104FCB7-3F10-4AE1-95CD-171C083C1B71}"/>
                    </a:ext>
                  </a:extLst>
                </p:cNvPr>
                <p:cNvSpPr/>
                <p:nvPr/>
              </p:nvSpPr>
              <p:spPr>
                <a:xfrm>
                  <a:off x="4995327" y="3755034"/>
                  <a:ext cx="259688" cy="228590"/>
                </a:xfrm>
                <a:custGeom>
                  <a:avLst/>
                  <a:gdLst>
                    <a:gd name="connsiteX0" fmla="*/ 18335 w 604256"/>
                    <a:gd name="connsiteY0" fmla="*/ 334272 h 531895"/>
                    <a:gd name="connsiteX1" fmla="*/ 37988 w 604256"/>
                    <a:gd name="connsiteY1" fmla="*/ 336249 h 531895"/>
                    <a:gd name="connsiteX2" fmla="*/ 302130 w 604256"/>
                    <a:gd name="connsiteY2" fmla="*/ 476833 h 531895"/>
                    <a:gd name="connsiteX3" fmla="*/ 566126 w 604256"/>
                    <a:gd name="connsiteY3" fmla="*/ 336249 h 531895"/>
                    <a:gd name="connsiteX4" fmla="*/ 601178 w 604256"/>
                    <a:gd name="connsiteY4" fmla="*/ 346793 h 531895"/>
                    <a:gd name="connsiteX5" fmla="*/ 590619 w 604256"/>
                    <a:gd name="connsiteY5" fmla="*/ 381793 h 531895"/>
                    <a:gd name="connsiteX6" fmla="*/ 314303 w 604256"/>
                    <a:gd name="connsiteY6" fmla="*/ 528820 h 531895"/>
                    <a:gd name="connsiteX7" fmla="*/ 302130 w 604256"/>
                    <a:gd name="connsiteY7" fmla="*/ 531895 h 531895"/>
                    <a:gd name="connsiteX8" fmla="*/ 289957 w 604256"/>
                    <a:gd name="connsiteY8" fmla="*/ 528820 h 531895"/>
                    <a:gd name="connsiteX9" fmla="*/ 13641 w 604256"/>
                    <a:gd name="connsiteY9" fmla="*/ 381793 h 531895"/>
                    <a:gd name="connsiteX10" fmla="*/ 3082 w 604256"/>
                    <a:gd name="connsiteY10" fmla="*/ 346793 h 531895"/>
                    <a:gd name="connsiteX11" fmla="*/ 18335 w 604256"/>
                    <a:gd name="connsiteY11" fmla="*/ 334272 h 531895"/>
                    <a:gd name="connsiteX12" fmla="*/ 18335 w 604256"/>
                    <a:gd name="connsiteY12" fmla="*/ 233364 h 531895"/>
                    <a:gd name="connsiteX13" fmla="*/ 37988 w 604256"/>
                    <a:gd name="connsiteY13" fmla="*/ 235341 h 531895"/>
                    <a:gd name="connsiteX14" fmla="*/ 302130 w 604256"/>
                    <a:gd name="connsiteY14" fmla="*/ 375925 h 531895"/>
                    <a:gd name="connsiteX15" fmla="*/ 566126 w 604256"/>
                    <a:gd name="connsiteY15" fmla="*/ 235341 h 531895"/>
                    <a:gd name="connsiteX16" fmla="*/ 601178 w 604256"/>
                    <a:gd name="connsiteY16" fmla="*/ 245885 h 531895"/>
                    <a:gd name="connsiteX17" fmla="*/ 590619 w 604256"/>
                    <a:gd name="connsiteY17" fmla="*/ 280885 h 531895"/>
                    <a:gd name="connsiteX18" fmla="*/ 314303 w 604256"/>
                    <a:gd name="connsiteY18" fmla="*/ 428058 h 531895"/>
                    <a:gd name="connsiteX19" fmla="*/ 302130 w 604256"/>
                    <a:gd name="connsiteY19" fmla="*/ 430987 h 531895"/>
                    <a:gd name="connsiteX20" fmla="*/ 289957 w 604256"/>
                    <a:gd name="connsiteY20" fmla="*/ 428058 h 531895"/>
                    <a:gd name="connsiteX21" fmla="*/ 13641 w 604256"/>
                    <a:gd name="connsiteY21" fmla="*/ 280885 h 531895"/>
                    <a:gd name="connsiteX22" fmla="*/ 3082 w 604256"/>
                    <a:gd name="connsiteY22" fmla="*/ 245885 h 531895"/>
                    <a:gd name="connsiteX23" fmla="*/ 18335 w 604256"/>
                    <a:gd name="connsiteY23" fmla="*/ 233364 h 531895"/>
                    <a:gd name="connsiteX24" fmla="*/ 291571 w 604256"/>
                    <a:gd name="connsiteY24" fmla="*/ 2196 h 531895"/>
                    <a:gd name="connsiteX25" fmla="*/ 312689 w 604256"/>
                    <a:gd name="connsiteY25" fmla="*/ 2196 h 531895"/>
                    <a:gd name="connsiteX26" fmla="*/ 588846 w 604256"/>
                    <a:gd name="connsiteY26" fmla="*/ 125214 h 531895"/>
                    <a:gd name="connsiteX27" fmla="*/ 604245 w 604256"/>
                    <a:gd name="connsiteY27" fmla="*/ 147914 h 531895"/>
                    <a:gd name="connsiteX28" fmla="*/ 590605 w 604256"/>
                    <a:gd name="connsiteY28" fmla="*/ 171639 h 531895"/>
                    <a:gd name="connsiteX29" fmla="*/ 314303 w 604256"/>
                    <a:gd name="connsiteY29" fmla="*/ 318676 h 531895"/>
                    <a:gd name="connsiteX30" fmla="*/ 302130 w 604256"/>
                    <a:gd name="connsiteY30" fmla="*/ 321751 h 531895"/>
                    <a:gd name="connsiteX31" fmla="*/ 289957 w 604256"/>
                    <a:gd name="connsiteY31" fmla="*/ 318676 h 531895"/>
                    <a:gd name="connsiteX32" fmla="*/ 13654 w 604256"/>
                    <a:gd name="connsiteY32" fmla="*/ 171639 h 531895"/>
                    <a:gd name="connsiteX33" fmla="*/ 15 w 604256"/>
                    <a:gd name="connsiteY33" fmla="*/ 147914 h 531895"/>
                    <a:gd name="connsiteX34" fmla="*/ 15414 w 604256"/>
                    <a:gd name="connsiteY34" fmla="*/ 125214 h 5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4256" h="531895">
                      <a:moveTo>
                        <a:pt x="18335" y="334272"/>
                      </a:moveTo>
                      <a:cubicBezTo>
                        <a:pt x="24642" y="332369"/>
                        <a:pt x="31682" y="332881"/>
                        <a:pt x="37988" y="336249"/>
                      </a:cubicBezTo>
                      <a:lnTo>
                        <a:pt x="302130" y="476833"/>
                      </a:lnTo>
                      <a:lnTo>
                        <a:pt x="566126" y="336249"/>
                      </a:lnTo>
                      <a:cubicBezTo>
                        <a:pt x="578739" y="329513"/>
                        <a:pt x="594432" y="334199"/>
                        <a:pt x="601178" y="346793"/>
                      </a:cubicBezTo>
                      <a:cubicBezTo>
                        <a:pt x="607925" y="359387"/>
                        <a:pt x="603085" y="375056"/>
                        <a:pt x="590619" y="381793"/>
                      </a:cubicBezTo>
                      <a:lnTo>
                        <a:pt x="314303" y="528820"/>
                      </a:lnTo>
                      <a:cubicBezTo>
                        <a:pt x="310490" y="530870"/>
                        <a:pt x="306383" y="531895"/>
                        <a:pt x="302130" y="531895"/>
                      </a:cubicBezTo>
                      <a:cubicBezTo>
                        <a:pt x="297877" y="531895"/>
                        <a:pt x="293770" y="530870"/>
                        <a:pt x="289957" y="528820"/>
                      </a:cubicBezTo>
                      <a:lnTo>
                        <a:pt x="13641" y="381793"/>
                      </a:lnTo>
                      <a:cubicBezTo>
                        <a:pt x="1028" y="375056"/>
                        <a:pt x="-3665" y="359387"/>
                        <a:pt x="3082" y="346793"/>
                      </a:cubicBezTo>
                      <a:cubicBezTo>
                        <a:pt x="6455" y="340496"/>
                        <a:pt x="12028" y="336176"/>
                        <a:pt x="18335" y="334272"/>
                      </a:cubicBezTo>
                      <a:close/>
                      <a:moveTo>
                        <a:pt x="18335" y="233364"/>
                      </a:moveTo>
                      <a:cubicBezTo>
                        <a:pt x="24642" y="231461"/>
                        <a:pt x="31682" y="231973"/>
                        <a:pt x="37988" y="235341"/>
                      </a:cubicBezTo>
                      <a:lnTo>
                        <a:pt x="302130" y="375925"/>
                      </a:lnTo>
                      <a:lnTo>
                        <a:pt x="566126" y="235341"/>
                      </a:lnTo>
                      <a:cubicBezTo>
                        <a:pt x="578739" y="228605"/>
                        <a:pt x="594432" y="233291"/>
                        <a:pt x="601178" y="245885"/>
                      </a:cubicBezTo>
                      <a:cubicBezTo>
                        <a:pt x="607925" y="258479"/>
                        <a:pt x="603085" y="274148"/>
                        <a:pt x="590619" y="280885"/>
                      </a:cubicBezTo>
                      <a:lnTo>
                        <a:pt x="314303" y="428058"/>
                      </a:lnTo>
                      <a:cubicBezTo>
                        <a:pt x="310490" y="430108"/>
                        <a:pt x="306383" y="430987"/>
                        <a:pt x="302130" y="430987"/>
                      </a:cubicBezTo>
                      <a:cubicBezTo>
                        <a:pt x="297877" y="430987"/>
                        <a:pt x="293770" y="430108"/>
                        <a:pt x="289957" y="428058"/>
                      </a:cubicBezTo>
                      <a:lnTo>
                        <a:pt x="13641" y="280885"/>
                      </a:lnTo>
                      <a:cubicBezTo>
                        <a:pt x="1028" y="274148"/>
                        <a:pt x="-3665" y="258479"/>
                        <a:pt x="3082" y="245885"/>
                      </a:cubicBezTo>
                      <a:cubicBezTo>
                        <a:pt x="6455" y="239588"/>
                        <a:pt x="12028" y="235268"/>
                        <a:pt x="18335" y="233364"/>
                      </a:cubicBezTo>
                      <a:close/>
                      <a:moveTo>
                        <a:pt x="291571" y="2196"/>
                      </a:moveTo>
                      <a:cubicBezTo>
                        <a:pt x="298317" y="-733"/>
                        <a:pt x="305943" y="-733"/>
                        <a:pt x="312689" y="2196"/>
                      </a:cubicBezTo>
                      <a:lnTo>
                        <a:pt x="588846" y="125214"/>
                      </a:lnTo>
                      <a:cubicBezTo>
                        <a:pt x="597938" y="129315"/>
                        <a:pt x="603805" y="138102"/>
                        <a:pt x="604245" y="147914"/>
                      </a:cubicBezTo>
                      <a:cubicBezTo>
                        <a:pt x="604538" y="157726"/>
                        <a:pt x="599258" y="166953"/>
                        <a:pt x="590605" y="171639"/>
                      </a:cubicBezTo>
                      <a:lnTo>
                        <a:pt x="314303" y="318676"/>
                      </a:lnTo>
                      <a:cubicBezTo>
                        <a:pt x="310489" y="320726"/>
                        <a:pt x="306383" y="321751"/>
                        <a:pt x="302130" y="321751"/>
                      </a:cubicBezTo>
                      <a:cubicBezTo>
                        <a:pt x="297877" y="321751"/>
                        <a:pt x="293771" y="320726"/>
                        <a:pt x="289957" y="318676"/>
                      </a:cubicBezTo>
                      <a:lnTo>
                        <a:pt x="13654" y="171639"/>
                      </a:lnTo>
                      <a:cubicBezTo>
                        <a:pt x="5002" y="166953"/>
                        <a:pt x="-278" y="157726"/>
                        <a:pt x="15" y="147914"/>
                      </a:cubicBezTo>
                      <a:cubicBezTo>
                        <a:pt x="309" y="138102"/>
                        <a:pt x="6322" y="129315"/>
                        <a:pt x="15414" y="125214"/>
                      </a:cubicBezTo>
                      <a:close/>
                    </a:path>
                  </a:pathLst>
                </a:custGeom>
                <a:solidFill>
                  <a:schemeClr val="tx1">
                    <a:lumMod val="50000"/>
                    <a:lumOff val="50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cxnSp>
            <p:nvCxnSpPr>
              <p:cNvPr id="84" name="直接连接符 29">
                <a:extLst>
                  <a:ext uri="{FF2B5EF4-FFF2-40B4-BE49-F238E27FC236}">
                    <a16:creationId xmlns:a16="http://schemas.microsoft.com/office/drawing/2014/main" id="{DCEDEFD6-94BB-4667-891A-0316A50C53BB}"/>
                  </a:ext>
                </a:extLst>
              </p:cNvPr>
              <p:cNvCxnSpPr>
                <a:cxnSpLocks/>
                <a:stCxn id="91" idx="0"/>
              </p:cNvCxnSpPr>
              <p:nvPr/>
            </p:nvCxnSpPr>
            <p:spPr>
              <a:xfrm flipH="1" flipV="1">
                <a:off x="7102328" y="1839656"/>
                <a:ext cx="0" cy="159867"/>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85" name="直接连接符 30">
                <a:extLst>
                  <a:ext uri="{FF2B5EF4-FFF2-40B4-BE49-F238E27FC236}">
                    <a16:creationId xmlns:a16="http://schemas.microsoft.com/office/drawing/2014/main" id="{8129CBA3-B164-46E2-BAC5-0CA88D8B4F0B}"/>
                  </a:ext>
                </a:extLst>
              </p:cNvPr>
              <p:cNvCxnSpPr>
                <a:cxnSpLocks/>
                <a:stCxn id="91" idx="4"/>
              </p:cNvCxnSpPr>
              <p:nvPr/>
            </p:nvCxnSpPr>
            <p:spPr>
              <a:xfrm flipH="1">
                <a:off x="7100876" y="3018312"/>
                <a:ext cx="0" cy="171493"/>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grpSp>
      </p:grpSp>
      <p:grpSp>
        <p:nvGrpSpPr>
          <p:cNvPr id="97" name="组合 96">
            <a:extLst>
              <a:ext uri="{FF2B5EF4-FFF2-40B4-BE49-F238E27FC236}">
                <a16:creationId xmlns:a16="http://schemas.microsoft.com/office/drawing/2014/main" id="{A7869C8B-3914-4F6A-8848-3F696B9C25BA}"/>
              </a:ext>
            </a:extLst>
          </p:cNvPr>
          <p:cNvGrpSpPr/>
          <p:nvPr/>
        </p:nvGrpSpPr>
        <p:grpSpPr>
          <a:xfrm>
            <a:off x="5515871" y="3163578"/>
            <a:ext cx="1398638" cy="1338523"/>
            <a:chOff x="6484849" y="4141890"/>
            <a:chExt cx="1398638" cy="1338523"/>
          </a:xfrm>
        </p:grpSpPr>
        <p:cxnSp>
          <p:nvCxnSpPr>
            <p:cNvPr id="98" name="直接连接符 24">
              <a:extLst>
                <a:ext uri="{FF2B5EF4-FFF2-40B4-BE49-F238E27FC236}">
                  <a16:creationId xmlns:a16="http://schemas.microsoft.com/office/drawing/2014/main" id="{F6CB9825-1124-45CE-8724-16C659214ECA}"/>
                </a:ext>
              </a:extLst>
            </p:cNvPr>
            <p:cNvCxnSpPr>
              <a:cxnSpLocks/>
              <a:stCxn id="91" idx="5"/>
            </p:cNvCxnSpPr>
            <p:nvPr/>
          </p:nvCxnSpPr>
          <p:spPr>
            <a:xfrm>
              <a:off x="6484849" y="4149422"/>
              <a:ext cx="319602" cy="320691"/>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99" name="ï$ļîḓé">
              <a:extLst>
                <a:ext uri="{FF2B5EF4-FFF2-40B4-BE49-F238E27FC236}">
                  <a16:creationId xmlns:a16="http://schemas.microsoft.com/office/drawing/2014/main" id="{2B390FAB-BF1F-4516-9740-CB514B9A1054}"/>
                </a:ext>
              </a:extLst>
            </p:cNvPr>
            <p:cNvSpPr/>
            <p:nvPr/>
          </p:nvSpPr>
          <p:spPr bwMode="auto">
            <a:xfrm>
              <a:off x="6544964" y="4141890"/>
              <a:ext cx="1338523" cy="1338523"/>
            </a:xfrm>
            <a:custGeom>
              <a:avLst/>
              <a:gdLst>
                <a:gd name="T0" fmla="*/ 277 w 966"/>
                <a:gd name="T1" fmla="*/ 966 h 966"/>
                <a:gd name="T2" fmla="*/ 0 w 966"/>
                <a:gd name="T3" fmla="*/ 362 h 966"/>
                <a:gd name="T4" fmla="*/ 360 w 966"/>
                <a:gd name="T5" fmla="*/ 0 h 966"/>
                <a:gd name="T6" fmla="*/ 966 w 966"/>
                <a:gd name="T7" fmla="*/ 275 h 966"/>
                <a:gd name="T8" fmla="*/ 277 w 966"/>
                <a:gd name="T9" fmla="*/ 966 h 966"/>
              </a:gdLst>
              <a:ahLst/>
              <a:cxnLst>
                <a:cxn ang="0">
                  <a:pos x="T0" y="T1"/>
                </a:cxn>
                <a:cxn ang="0">
                  <a:pos x="T2" y="T3"/>
                </a:cxn>
                <a:cxn ang="0">
                  <a:pos x="T4" y="T5"/>
                </a:cxn>
                <a:cxn ang="0">
                  <a:pos x="T6" y="T7"/>
                </a:cxn>
                <a:cxn ang="0">
                  <a:pos x="T8" y="T9"/>
                </a:cxn>
              </a:cxnLst>
              <a:rect l="0" t="0" r="r" b="b"/>
              <a:pathLst>
                <a:path w="966" h="966">
                  <a:moveTo>
                    <a:pt x="277" y="966"/>
                  </a:moveTo>
                  <a:cubicBezTo>
                    <a:pt x="0" y="362"/>
                    <a:pt x="0" y="362"/>
                    <a:pt x="0" y="362"/>
                  </a:cubicBezTo>
                  <a:cubicBezTo>
                    <a:pt x="160" y="289"/>
                    <a:pt x="287" y="160"/>
                    <a:pt x="360" y="0"/>
                  </a:cubicBezTo>
                  <a:cubicBezTo>
                    <a:pt x="966" y="275"/>
                    <a:pt x="966" y="275"/>
                    <a:pt x="966" y="275"/>
                  </a:cubicBezTo>
                  <a:cubicBezTo>
                    <a:pt x="827" y="581"/>
                    <a:pt x="582" y="826"/>
                    <a:pt x="277" y="966"/>
                  </a:cubicBezTo>
                </a:path>
              </a:pathLst>
            </a:custGeom>
            <a:solidFill>
              <a:srgbClr val="C00000"/>
            </a:solidFill>
            <a:ln>
              <a:noFill/>
            </a:ln>
            <a:effectLst>
              <a:outerShdw blurRad="101600" dist="76200" dir="2700000" algn="tl" rotWithShape="0">
                <a:prstClr val="black">
                  <a:alpha val="30000"/>
                </a:prstClr>
              </a:outerShdw>
            </a:effectLst>
          </p:spPr>
          <p:txBody>
            <a:bodyPr vert="horz" wrap="square" lIns="91440" tIns="45720" rIns="91440" bIns="45720" numCol="1" anchor="ctr" anchorCtr="0" compatLnSpc="1">
              <a:prstTxWarp prst="textNoShape">
                <a:avLst/>
              </a:prstTxWarp>
              <a:normAutofit/>
            </a:bodyPr>
            <a:lstStyle/>
            <a:p>
              <a:pPr algn="ctr"/>
              <a:r>
                <a:rPr lang="en-US" altLang="zh-CN" sz="3200" b="1" i="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endParaRPr lang="en-US" sz="3200" b="1" i="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100" name="组合 99">
            <a:extLst>
              <a:ext uri="{FF2B5EF4-FFF2-40B4-BE49-F238E27FC236}">
                <a16:creationId xmlns:a16="http://schemas.microsoft.com/office/drawing/2014/main" id="{A8688E75-552F-42C7-A060-CAFF29582144}"/>
              </a:ext>
            </a:extLst>
          </p:cNvPr>
          <p:cNvGrpSpPr/>
          <p:nvPr/>
        </p:nvGrpSpPr>
        <p:grpSpPr>
          <a:xfrm>
            <a:off x="5592601" y="3118510"/>
            <a:ext cx="1398940" cy="1368340"/>
            <a:chOff x="6454143" y="2103525"/>
            <a:chExt cx="1398940" cy="1368340"/>
          </a:xfrm>
        </p:grpSpPr>
        <p:cxnSp>
          <p:nvCxnSpPr>
            <p:cNvPr id="101" name="直接连接符 25">
              <a:extLst>
                <a:ext uri="{FF2B5EF4-FFF2-40B4-BE49-F238E27FC236}">
                  <a16:creationId xmlns:a16="http://schemas.microsoft.com/office/drawing/2014/main" id="{1ECA0EDC-0CA5-45B9-B630-876B57F34818}"/>
                </a:ext>
              </a:extLst>
            </p:cNvPr>
            <p:cNvCxnSpPr>
              <a:cxnSpLocks/>
            </p:cNvCxnSpPr>
            <p:nvPr/>
          </p:nvCxnSpPr>
          <p:spPr>
            <a:xfrm flipV="1">
              <a:off x="6454143" y="3100189"/>
              <a:ext cx="329414" cy="371676"/>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102" name="ïsļîḍè">
              <a:extLst>
                <a:ext uri="{FF2B5EF4-FFF2-40B4-BE49-F238E27FC236}">
                  <a16:creationId xmlns:a16="http://schemas.microsoft.com/office/drawing/2014/main" id="{0043B6D6-C68C-46D4-A06D-6352D30E1C08}"/>
                </a:ext>
              </a:extLst>
            </p:cNvPr>
            <p:cNvSpPr/>
            <p:nvPr/>
          </p:nvSpPr>
          <p:spPr bwMode="auto">
            <a:xfrm>
              <a:off x="6514560" y="2103525"/>
              <a:ext cx="1338523" cy="1338523"/>
            </a:xfrm>
            <a:custGeom>
              <a:avLst/>
              <a:gdLst>
                <a:gd name="T0" fmla="*/ 362 w 966"/>
                <a:gd name="T1" fmla="*/ 965 h 965"/>
                <a:gd name="T2" fmla="*/ 0 w 966"/>
                <a:gd name="T3" fmla="*/ 606 h 965"/>
                <a:gd name="T4" fmla="*/ 274 w 966"/>
                <a:gd name="T5" fmla="*/ 0 h 965"/>
                <a:gd name="T6" fmla="*/ 966 w 966"/>
                <a:gd name="T7" fmla="*/ 687 h 965"/>
                <a:gd name="T8" fmla="*/ 362 w 966"/>
                <a:gd name="T9" fmla="*/ 965 h 965"/>
              </a:gdLst>
              <a:ahLst/>
              <a:cxnLst>
                <a:cxn ang="0">
                  <a:pos x="T0" y="T1"/>
                </a:cxn>
                <a:cxn ang="0">
                  <a:pos x="T2" y="T3"/>
                </a:cxn>
                <a:cxn ang="0">
                  <a:pos x="T4" y="T5"/>
                </a:cxn>
                <a:cxn ang="0">
                  <a:pos x="T6" y="T7"/>
                </a:cxn>
                <a:cxn ang="0">
                  <a:pos x="T8" y="T9"/>
                </a:cxn>
              </a:cxnLst>
              <a:rect l="0" t="0" r="r" b="b"/>
              <a:pathLst>
                <a:path w="966" h="965">
                  <a:moveTo>
                    <a:pt x="362" y="965"/>
                  </a:moveTo>
                  <a:cubicBezTo>
                    <a:pt x="289" y="806"/>
                    <a:pt x="160" y="678"/>
                    <a:pt x="0" y="606"/>
                  </a:cubicBezTo>
                  <a:cubicBezTo>
                    <a:pt x="274" y="0"/>
                    <a:pt x="274" y="0"/>
                    <a:pt x="274" y="0"/>
                  </a:cubicBezTo>
                  <a:cubicBezTo>
                    <a:pt x="580" y="138"/>
                    <a:pt x="826" y="383"/>
                    <a:pt x="966" y="687"/>
                  </a:cubicBezTo>
                  <a:cubicBezTo>
                    <a:pt x="362" y="965"/>
                    <a:pt x="362" y="965"/>
                    <a:pt x="362" y="965"/>
                  </a:cubicBezTo>
                </a:path>
              </a:pathLst>
            </a:custGeom>
            <a:solidFill>
              <a:srgbClr val="C00000"/>
            </a:solidFill>
            <a:ln>
              <a:noFill/>
            </a:ln>
            <a:effectLst>
              <a:outerShdw blurRad="101600" dist="76200" dir="2700000" algn="tl" rotWithShape="0">
                <a:prstClr val="black">
                  <a:alpha val="30000"/>
                </a:prstClr>
              </a:outerShdw>
            </a:effectLst>
          </p:spPr>
          <p:txBody>
            <a:bodyPr vert="horz" wrap="square" lIns="91440" tIns="45720" rIns="91440" bIns="45720" numCol="1" anchor="ctr"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3200" b="1" i="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endParaRPr lang="en-US" sz="3200" b="1" i="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103" name="组合 102">
            <a:extLst>
              <a:ext uri="{FF2B5EF4-FFF2-40B4-BE49-F238E27FC236}">
                <a16:creationId xmlns:a16="http://schemas.microsoft.com/office/drawing/2014/main" id="{0D57ABA2-364A-4342-9C5D-26B8BA8BE6D8}"/>
              </a:ext>
            </a:extLst>
          </p:cNvPr>
          <p:cNvGrpSpPr/>
          <p:nvPr/>
        </p:nvGrpSpPr>
        <p:grpSpPr>
          <a:xfrm>
            <a:off x="5452486" y="3081808"/>
            <a:ext cx="1379658" cy="1382108"/>
            <a:chOff x="4409410" y="1883359"/>
            <a:chExt cx="1379658" cy="1382108"/>
          </a:xfrm>
        </p:grpSpPr>
        <p:cxnSp>
          <p:nvCxnSpPr>
            <p:cNvPr id="104" name="直接连接符 23">
              <a:extLst>
                <a:ext uri="{FF2B5EF4-FFF2-40B4-BE49-F238E27FC236}">
                  <a16:creationId xmlns:a16="http://schemas.microsoft.com/office/drawing/2014/main" id="{A4B8A688-87C5-4E82-9E7D-8A814B71AB6A}"/>
                </a:ext>
              </a:extLst>
            </p:cNvPr>
            <p:cNvCxnSpPr>
              <a:cxnSpLocks/>
            </p:cNvCxnSpPr>
            <p:nvPr/>
          </p:nvCxnSpPr>
          <p:spPr>
            <a:xfrm flipH="1" flipV="1">
              <a:off x="5422598" y="2898997"/>
              <a:ext cx="366470" cy="366470"/>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105" name="îṡ1íḍè">
              <a:extLst>
                <a:ext uri="{FF2B5EF4-FFF2-40B4-BE49-F238E27FC236}">
                  <a16:creationId xmlns:a16="http://schemas.microsoft.com/office/drawing/2014/main" id="{386A9D95-3A7A-482D-966A-38EBEB1E0379}"/>
                </a:ext>
              </a:extLst>
            </p:cNvPr>
            <p:cNvSpPr/>
            <p:nvPr/>
          </p:nvSpPr>
          <p:spPr bwMode="auto">
            <a:xfrm>
              <a:off x="4409410" y="1883359"/>
              <a:ext cx="1338523" cy="1338523"/>
            </a:xfrm>
            <a:custGeom>
              <a:avLst/>
              <a:gdLst>
                <a:gd name="T0" fmla="*/ 606 w 965"/>
                <a:gd name="T1" fmla="*/ 966 h 966"/>
                <a:gd name="T2" fmla="*/ 0 w 965"/>
                <a:gd name="T3" fmla="*/ 692 h 966"/>
                <a:gd name="T4" fmla="*/ 688 w 965"/>
                <a:gd name="T5" fmla="*/ 0 h 966"/>
                <a:gd name="T6" fmla="*/ 965 w 965"/>
                <a:gd name="T7" fmla="*/ 604 h 966"/>
                <a:gd name="T8" fmla="*/ 606 w 965"/>
                <a:gd name="T9" fmla="*/ 966 h 966"/>
              </a:gdLst>
              <a:ahLst/>
              <a:cxnLst>
                <a:cxn ang="0">
                  <a:pos x="T0" y="T1"/>
                </a:cxn>
                <a:cxn ang="0">
                  <a:pos x="T2" y="T3"/>
                </a:cxn>
                <a:cxn ang="0">
                  <a:pos x="T4" y="T5"/>
                </a:cxn>
                <a:cxn ang="0">
                  <a:pos x="T6" y="T7"/>
                </a:cxn>
                <a:cxn ang="0">
                  <a:pos x="T8" y="T9"/>
                </a:cxn>
              </a:cxnLst>
              <a:rect l="0" t="0" r="r" b="b"/>
              <a:pathLst>
                <a:path w="965" h="966">
                  <a:moveTo>
                    <a:pt x="606" y="966"/>
                  </a:moveTo>
                  <a:cubicBezTo>
                    <a:pt x="0" y="692"/>
                    <a:pt x="0" y="692"/>
                    <a:pt x="0" y="692"/>
                  </a:cubicBezTo>
                  <a:cubicBezTo>
                    <a:pt x="139" y="386"/>
                    <a:pt x="383" y="140"/>
                    <a:pt x="688" y="0"/>
                  </a:cubicBezTo>
                  <a:cubicBezTo>
                    <a:pt x="965" y="604"/>
                    <a:pt x="965" y="604"/>
                    <a:pt x="965" y="604"/>
                  </a:cubicBezTo>
                  <a:cubicBezTo>
                    <a:pt x="806" y="677"/>
                    <a:pt x="678" y="806"/>
                    <a:pt x="606" y="966"/>
                  </a:cubicBezTo>
                </a:path>
              </a:pathLst>
            </a:custGeom>
            <a:solidFill>
              <a:srgbClr val="C00000"/>
            </a:solidFill>
            <a:ln>
              <a:noFill/>
            </a:ln>
            <a:effectLst>
              <a:outerShdw blurRad="101600" dist="76200" dir="2700000" algn="tl" rotWithShape="0">
                <a:prstClr val="black">
                  <a:alpha val="30000"/>
                </a:prstClr>
              </a:outerShdw>
            </a:effectLst>
          </p:spPr>
          <p:txBody>
            <a:bodyPr vert="horz" wrap="square" lIns="91440" tIns="45720" rIns="91440" bIns="45720" numCol="1" anchor="ctr"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3200" b="1" i="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endParaRPr lang="en-US" sz="3200" b="1" i="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106" name="矩形 105">
            <a:extLst>
              <a:ext uri="{FF2B5EF4-FFF2-40B4-BE49-F238E27FC236}">
                <a16:creationId xmlns:a16="http://schemas.microsoft.com/office/drawing/2014/main" id="{19C228D0-0A12-4E7A-AC3D-CF0A73D636E2}"/>
              </a:ext>
            </a:extLst>
          </p:cNvPr>
          <p:cNvSpPr/>
          <p:nvPr/>
        </p:nvSpPr>
        <p:spPr>
          <a:xfrm>
            <a:off x="8155776" y="2218360"/>
            <a:ext cx="1550406" cy="369324"/>
          </a:xfrm>
          <a:prstGeom prst="rect">
            <a:avLst/>
          </a:prstGeom>
        </p:spPr>
        <p:txBody>
          <a:bodyPr wrap="none" lIns="91431" tIns="45716" rIns="91431" bIns="45716">
            <a:spAutoFit/>
          </a:bodyPr>
          <a:lstStyle/>
          <a:p>
            <a:r>
              <a:rPr lang="zh-CN" altLang="en-US" b="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理解理论基础</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8" name="矩形 107">
            <a:extLst>
              <a:ext uri="{FF2B5EF4-FFF2-40B4-BE49-F238E27FC236}">
                <a16:creationId xmlns:a16="http://schemas.microsoft.com/office/drawing/2014/main" id="{239BD823-BE9C-4428-AB75-FE4AC9B915BA}"/>
              </a:ext>
            </a:extLst>
          </p:cNvPr>
          <p:cNvSpPr/>
          <p:nvPr/>
        </p:nvSpPr>
        <p:spPr>
          <a:xfrm>
            <a:off x="2618316" y="2212731"/>
            <a:ext cx="1550406" cy="369324"/>
          </a:xfrm>
          <a:prstGeom prst="rect">
            <a:avLst/>
          </a:prstGeom>
        </p:spPr>
        <p:txBody>
          <a:bodyPr wrap="none" lIns="91431" tIns="45716" rIns="91431" bIns="45716">
            <a:spAutoFit/>
          </a:bodyPr>
          <a:lstStyle/>
          <a:p>
            <a:pPr algn="r"/>
            <a:r>
              <a:rPr lang="zh-CN" altLang="en-US" b="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分析产生原因</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9" name="矩形 47">
            <a:extLst>
              <a:ext uri="{FF2B5EF4-FFF2-40B4-BE49-F238E27FC236}">
                <a16:creationId xmlns:a16="http://schemas.microsoft.com/office/drawing/2014/main" id="{82F9D1C5-594B-4FAE-A215-EF82373D7990}"/>
              </a:ext>
            </a:extLst>
          </p:cNvPr>
          <p:cNvSpPr>
            <a:spLocks noChangeArrowheads="1"/>
          </p:cNvSpPr>
          <p:nvPr/>
        </p:nvSpPr>
        <p:spPr bwMode="auto">
          <a:xfrm>
            <a:off x="1042039" y="2580168"/>
            <a:ext cx="3126682" cy="336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a:lnSpc>
                <a:spcPct val="120000"/>
              </a:lnSpc>
              <a:spcBef>
                <a:spcPct val="0"/>
              </a:spcBef>
              <a:buNone/>
            </a:pP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itchFamily="34" charset="-122"/>
              </a:rPr>
              <a:t>跨服务、跨数据源的业务</a:t>
            </a:r>
          </a:p>
        </p:txBody>
      </p:sp>
      <p:sp>
        <p:nvSpPr>
          <p:cNvPr id="110" name="矩形 109">
            <a:extLst>
              <a:ext uri="{FF2B5EF4-FFF2-40B4-BE49-F238E27FC236}">
                <a16:creationId xmlns:a16="http://schemas.microsoft.com/office/drawing/2014/main" id="{7EEBC7BA-59A1-478E-84BF-AA05CDAB110C}"/>
              </a:ext>
            </a:extLst>
          </p:cNvPr>
          <p:cNvSpPr/>
          <p:nvPr/>
        </p:nvSpPr>
        <p:spPr>
          <a:xfrm>
            <a:off x="8155776" y="4757057"/>
            <a:ext cx="1095153" cy="369324"/>
          </a:xfrm>
          <a:prstGeom prst="rect">
            <a:avLst/>
          </a:prstGeom>
        </p:spPr>
        <p:txBody>
          <a:bodyPr wrap="none" lIns="91431" tIns="45716" rIns="91431" bIns="45716">
            <a:spAutoFit/>
          </a:bodyPr>
          <a:lstStyle/>
          <a:p>
            <a:r>
              <a:rPr lang="zh-CN" altLang="en-US" b="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弄清原理</a:t>
            </a:r>
          </a:p>
        </p:txBody>
      </p:sp>
      <p:sp>
        <p:nvSpPr>
          <p:cNvPr id="111" name="矩形 47">
            <a:extLst>
              <a:ext uri="{FF2B5EF4-FFF2-40B4-BE49-F238E27FC236}">
                <a16:creationId xmlns:a16="http://schemas.microsoft.com/office/drawing/2014/main" id="{ADDD7DE2-D3F8-41D3-8C0D-D232B6212C28}"/>
              </a:ext>
            </a:extLst>
          </p:cNvPr>
          <p:cNvSpPr>
            <a:spLocks noChangeArrowheads="1"/>
          </p:cNvSpPr>
          <p:nvPr/>
        </p:nvSpPr>
        <p:spPr bwMode="auto">
          <a:xfrm>
            <a:off x="8155776" y="5100133"/>
            <a:ext cx="3043118" cy="336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itchFamily="34" charset="-122"/>
              </a:rPr>
              <a:t>了解</a:t>
            </a:r>
            <a:r>
              <a:rPr lang="en-US" altLang="zh-CN"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itchFamily="34" charset="-122"/>
              </a:rPr>
              <a:t>Seata</a:t>
            </a: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itchFamily="34" charset="-122"/>
              </a:rPr>
              <a:t>框架，学习</a:t>
            </a:r>
            <a:r>
              <a:rPr lang="en-US" altLang="zh-CN"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itchFamily="34" charset="-122"/>
              </a:rPr>
              <a:t>seata</a:t>
            </a: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itchFamily="34" charset="-122"/>
              </a:rPr>
              <a:t>原理</a:t>
            </a:r>
            <a:endParaRPr lang="zh-CN" altLang="en-US"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itchFamily="34" charset="-122"/>
            </a:endParaRPr>
          </a:p>
        </p:txBody>
      </p:sp>
      <p:sp>
        <p:nvSpPr>
          <p:cNvPr id="112" name="矩形 111">
            <a:extLst>
              <a:ext uri="{FF2B5EF4-FFF2-40B4-BE49-F238E27FC236}">
                <a16:creationId xmlns:a16="http://schemas.microsoft.com/office/drawing/2014/main" id="{79D0B371-B665-4C36-94E2-15196F9E8333}"/>
              </a:ext>
            </a:extLst>
          </p:cNvPr>
          <p:cNvSpPr/>
          <p:nvPr/>
        </p:nvSpPr>
        <p:spPr>
          <a:xfrm>
            <a:off x="3079397" y="4757057"/>
            <a:ext cx="1095154" cy="369324"/>
          </a:xfrm>
          <a:prstGeom prst="rect">
            <a:avLst/>
          </a:prstGeom>
        </p:spPr>
        <p:txBody>
          <a:bodyPr wrap="none" lIns="91431" tIns="45716" rIns="91431" bIns="45716">
            <a:spAutoFit/>
          </a:bodyPr>
          <a:lstStyle/>
          <a:p>
            <a:pPr algn="r"/>
            <a:r>
              <a:rPr lang="zh-CN" altLang="en-US" b="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动手实践</a:t>
            </a:r>
          </a:p>
        </p:txBody>
      </p:sp>
      <p:grpSp>
        <p:nvGrpSpPr>
          <p:cNvPr id="114" name="组合 113">
            <a:extLst>
              <a:ext uri="{FF2B5EF4-FFF2-40B4-BE49-F238E27FC236}">
                <a16:creationId xmlns:a16="http://schemas.microsoft.com/office/drawing/2014/main" id="{637FB0A5-B140-462A-9AB3-4AA48522C451}"/>
              </a:ext>
            </a:extLst>
          </p:cNvPr>
          <p:cNvGrpSpPr/>
          <p:nvPr/>
        </p:nvGrpSpPr>
        <p:grpSpPr>
          <a:xfrm>
            <a:off x="5514236" y="3107716"/>
            <a:ext cx="1375787" cy="1437933"/>
            <a:chOff x="4338917" y="4192840"/>
            <a:chExt cx="1375787" cy="1437933"/>
          </a:xfrm>
        </p:grpSpPr>
        <p:cxnSp>
          <p:nvCxnSpPr>
            <p:cNvPr id="115" name="直接连接符 27">
              <a:extLst>
                <a:ext uri="{FF2B5EF4-FFF2-40B4-BE49-F238E27FC236}">
                  <a16:creationId xmlns:a16="http://schemas.microsoft.com/office/drawing/2014/main" id="{78DCBC72-955E-4256-827B-BA1E779116C7}"/>
                </a:ext>
              </a:extLst>
            </p:cNvPr>
            <p:cNvCxnSpPr>
              <a:cxnSpLocks/>
            </p:cNvCxnSpPr>
            <p:nvPr/>
          </p:nvCxnSpPr>
          <p:spPr>
            <a:xfrm flipH="1">
              <a:off x="5348234" y="4192840"/>
              <a:ext cx="366470" cy="360655"/>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116" name="ísḷíďê">
              <a:extLst>
                <a:ext uri="{FF2B5EF4-FFF2-40B4-BE49-F238E27FC236}">
                  <a16:creationId xmlns:a16="http://schemas.microsoft.com/office/drawing/2014/main" id="{539A931B-02B6-4301-B130-7A2F85C5C88F}"/>
                </a:ext>
              </a:extLst>
            </p:cNvPr>
            <p:cNvSpPr/>
            <p:nvPr/>
          </p:nvSpPr>
          <p:spPr bwMode="auto">
            <a:xfrm>
              <a:off x="4338917" y="4292250"/>
              <a:ext cx="1338523" cy="1338523"/>
            </a:xfrm>
            <a:custGeom>
              <a:avLst/>
              <a:gdLst>
                <a:gd name="T0" fmla="*/ 691 w 966"/>
                <a:gd name="T1" fmla="*/ 965 h 965"/>
                <a:gd name="T2" fmla="*/ 0 w 966"/>
                <a:gd name="T3" fmla="*/ 277 h 965"/>
                <a:gd name="T4" fmla="*/ 604 w 966"/>
                <a:gd name="T5" fmla="*/ 0 h 965"/>
                <a:gd name="T6" fmla="*/ 966 w 966"/>
                <a:gd name="T7" fmla="*/ 360 h 965"/>
                <a:gd name="T8" fmla="*/ 691 w 966"/>
                <a:gd name="T9" fmla="*/ 965 h 965"/>
              </a:gdLst>
              <a:ahLst/>
              <a:cxnLst>
                <a:cxn ang="0">
                  <a:pos x="T0" y="T1"/>
                </a:cxn>
                <a:cxn ang="0">
                  <a:pos x="T2" y="T3"/>
                </a:cxn>
                <a:cxn ang="0">
                  <a:pos x="T4" y="T5"/>
                </a:cxn>
                <a:cxn ang="0">
                  <a:pos x="T6" y="T7"/>
                </a:cxn>
                <a:cxn ang="0">
                  <a:pos x="T8" y="T9"/>
                </a:cxn>
              </a:cxnLst>
              <a:rect l="0" t="0" r="r" b="b"/>
              <a:pathLst>
                <a:path w="966" h="965">
                  <a:moveTo>
                    <a:pt x="691" y="965"/>
                  </a:moveTo>
                  <a:cubicBezTo>
                    <a:pt x="385" y="826"/>
                    <a:pt x="140" y="582"/>
                    <a:pt x="0" y="277"/>
                  </a:cubicBezTo>
                  <a:cubicBezTo>
                    <a:pt x="604" y="0"/>
                    <a:pt x="604" y="0"/>
                    <a:pt x="604" y="0"/>
                  </a:cubicBezTo>
                  <a:cubicBezTo>
                    <a:pt x="677" y="159"/>
                    <a:pt x="805" y="287"/>
                    <a:pt x="966" y="360"/>
                  </a:cubicBezTo>
                  <a:cubicBezTo>
                    <a:pt x="691" y="965"/>
                    <a:pt x="691" y="965"/>
                    <a:pt x="691" y="965"/>
                  </a:cubicBezTo>
                </a:path>
              </a:pathLst>
            </a:custGeom>
            <a:solidFill>
              <a:srgbClr val="C00000"/>
            </a:solidFill>
            <a:ln>
              <a:noFill/>
            </a:ln>
            <a:effectLst>
              <a:outerShdw blurRad="101600" dist="76200" dir="2700000" algn="tl" rotWithShape="0">
                <a:prstClr val="black">
                  <a:alpha val="30000"/>
                </a:prstClr>
              </a:outerShdw>
            </a:effectLst>
          </p:spPr>
          <p:txBody>
            <a:bodyPr vert="horz" wrap="square" lIns="91440" tIns="45720" rIns="91440" bIns="45720" numCol="1" anchor="ctr" anchorCtr="0" compatLnSpc="1">
              <a:prstTxWarp prst="textNoShape">
                <a:avLst/>
              </a:prstTxWarp>
              <a:normAutofit/>
            </a:bodyPr>
            <a:lstStyle/>
            <a:p>
              <a:pPr algn="ctr"/>
              <a:r>
                <a:rPr lang="en-US" altLang="zh-CN" sz="3200" b="1" i="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endParaRPr lang="en-US" sz="3200" b="1" i="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117" name="矩形 47">
            <a:extLst>
              <a:ext uri="{FF2B5EF4-FFF2-40B4-BE49-F238E27FC236}">
                <a16:creationId xmlns:a16="http://schemas.microsoft.com/office/drawing/2014/main" id="{BEA58D82-4906-4BE3-ABDD-9F102A957012}"/>
              </a:ext>
            </a:extLst>
          </p:cNvPr>
          <p:cNvSpPr>
            <a:spLocks noChangeArrowheads="1"/>
          </p:cNvSpPr>
          <p:nvPr/>
        </p:nvSpPr>
        <p:spPr bwMode="auto">
          <a:xfrm>
            <a:off x="8155776" y="2574560"/>
            <a:ext cx="3043118" cy="336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itchFamily="34" charset="-122"/>
              </a:rPr>
              <a:t>思考解决分布式事务的基本思路</a:t>
            </a:r>
            <a:endParaRPr lang="zh-CN" altLang="en-US"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itchFamily="34" charset="-122"/>
            </a:endParaRPr>
          </a:p>
        </p:txBody>
      </p:sp>
      <p:sp>
        <p:nvSpPr>
          <p:cNvPr id="118" name="矩形 47">
            <a:extLst>
              <a:ext uri="{FF2B5EF4-FFF2-40B4-BE49-F238E27FC236}">
                <a16:creationId xmlns:a16="http://schemas.microsoft.com/office/drawing/2014/main" id="{3CDDA59C-D705-4075-923A-BF4200FE5831}"/>
              </a:ext>
            </a:extLst>
          </p:cNvPr>
          <p:cNvSpPr>
            <a:spLocks noChangeArrowheads="1"/>
          </p:cNvSpPr>
          <p:nvPr/>
        </p:nvSpPr>
        <p:spPr bwMode="auto">
          <a:xfrm>
            <a:off x="1125603" y="5100133"/>
            <a:ext cx="3043118" cy="336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a:lnSpc>
                <a:spcPct val="120000"/>
              </a:lnSpc>
              <a:spcBef>
                <a:spcPct val="0"/>
              </a:spcBef>
              <a:buNone/>
            </a:pP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itchFamily="34" charset="-122"/>
              </a:rPr>
              <a:t>利用</a:t>
            </a:r>
            <a:r>
              <a:rPr lang="en-US" altLang="zh-CN"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itchFamily="34" charset="-122"/>
              </a:rPr>
              <a:t>seata</a:t>
            </a: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itchFamily="34" charset="-122"/>
              </a:rPr>
              <a:t>解决分布式事务问题</a:t>
            </a:r>
            <a:endParaRPr lang="zh-CN" altLang="en-US"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itchFamily="34" charset="-122"/>
            </a:endParaRPr>
          </a:p>
        </p:txBody>
      </p:sp>
    </p:spTree>
    <p:extLst>
      <p:ext uri="{BB962C8B-B14F-4D97-AF65-F5344CB8AC3E}">
        <p14:creationId xmlns:p14="http://schemas.microsoft.com/office/powerpoint/2010/main" val="27895343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heel(2)">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3"/>
                                        </p:tgtEl>
                                        <p:attrNameLst>
                                          <p:attrName>style.visibility</p:attrName>
                                        </p:attrNameLst>
                                      </p:cBhvr>
                                      <p:to>
                                        <p:strVal val="visible"/>
                                      </p:to>
                                    </p:set>
                                    <p:anim calcmode="lin" valueType="num">
                                      <p:cBhvr>
                                        <p:cTn id="12" dur="750" fill="hold"/>
                                        <p:tgtEl>
                                          <p:spTgt spid="103"/>
                                        </p:tgtEl>
                                        <p:attrNameLst>
                                          <p:attrName>ppt_w</p:attrName>
                                        </p:attrNameLst>
                                      </p:cBhvr>
                                      <p:tavLst>
                                        <p:tav tm="0">
                                          <p:val>
                                            <p:fltVal val="0"/>
                                          </p:val>
                                        </p:tav>
                                        <p:tav tm="100000">
                                          <p:val>
                                            <p:strVal val="#ppt_w"/>
                                          </p:val>
                                        </p:tav>
                                      </p:tavLst>
                                    </p:anim>
                                    <p:anim calcmode="lin" valueType="num">
                                      <p:cBhvr>
                                        <p:cTn id="13" dur="750" fill="hold"/>
                                        <p:tgtEl>
                                          <p:spTgt spid="103"/>
                                        </p:tgtEl>
                                        <p:attrNameLst>
                                          <p:attrName>ppt_h</p:attrName>
                                        </p:attrNameLst>
                                      </p:cBhvr>
                                      <p:tavLst>
                                        <p:tav tm="0">
                                          <p:val>
                                            <p:fltVal val="0"/>
                                          </p:val>
                                        </p:tav>
                                        <p:tav tm="100000">
                                          <p:val>
                                            <p:strVal val="#ppt_h"/>
                                          </p:val>
                                        </p:tav>
                                      </p:tavLst>
                                    </p:anim>
                                    <p:animEffect transition="in" filter="fade">
                                      <p:cBhvr>
                                        <p:cTn id="14" dur="750"/>
                                        <p:tgtEl>
                                          <p:spTgt spid="103"/>
                                        </p:tgtEl>
                                      </p:cBhvr>
                                    </p:animEffect>
                                  </p:childTnLst>
                                </p:cTn>
                              </p:par>
                              <p:par>
                                <p:cTn id="15" presetID="42" presetClass="path" presetSubtype="0" accel="50000" decel="50000" fill="hold" nodeType="withEffect">
                                  <p:stCondLst>
                                    <p:cond delay="0"/>
                                  </p:stCondLst>
                                  <p:childTnLst>
                                    <p:animMotion origin="layout" path="M 3.95833E-6 0 L -0.08881 -0.16389 " pathEditMode="relative" rAng="0" ptsTypes="AA">
                                      <p:cBhvr>
                                        <p:cTn id="16" dur="750" fill="hold"/>
                                        <p:tgtEl>
                                          <p:spTgt spid="103"/>
                                        </p:tgtEl>
                                        <p:attrNameLst>
                                          <p:attrName>ppt_x</p:attrName>
                                          <p:attrName>ppt_y</p:attrName>
                                        </p:attrNameLst>
                                      </p:cBhvr>
                                      <p:rCtr x="-4440" y="-8194"/>
                                    </p:animMotion>
                                  </p:childTnLst>
                                </p:cTn>
                              </p:par>
                            </p:childTnLst>
                          </p:cTn>
                        </p:par>
                        <p:par>
                          <p:cTn id="17" fill="hold">
                            <p:stCondLst>
                              <p:cond delay="750"/>
                            </p:stCondLst>
                            <p:childTnLst>
                              <p:par>
                                <p:cTn id="18" presetID="22" presetClass="entr" presetSubtype="2" fill="hold" grpId="0" nodeType="afterEffect">
                                  <p:stCondLst>
                                    <p:cond delay="0"/>
                                  </p:stCondLst>
                                  <p:childTnLst>
                                    <p:set>
                                      <p:cBhvr>
                                        <p:cTn id="19" dur="1" fill="hold">
                                          <p:stCondLst>
                                            <p:cond delay="0"/>
                                          </p:stCondLst>
                                        </p:cTn>
                                        <p:tgtEl>
                                          <p:spTgt spid="108"/>
                                        </p:tgtEl>
                                        <p:attrNameLst>
                                          <p:attrName>style.visibility</p:attrName>
                                        </p:attrNameLst>
                                      </p:cBhvr>
                                      <p:to>
                                        <p:strVal val="visible"/>
                                      </p:to>
                                    </p:set>
                                    <p:animEffect transition="in" filter="wipe(right)">
                                      <p:cBhvr>
                                        <p:cTn id="20" dur="500"/>
                                        <p:tgtEl>
                                          <p:spTgt spid="108"/>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09"/>
                                        </p:tgtEl>
                                        <p:attrNameLst>
                                          <p:attrName>style.visibility</p:attrName>
                                        </p:attrNameLst>
                                      </p:cBhvr>
                                      <p:to>
                                        <p:strVal val="visible"/>
                                      </p:to>
                                    </p:set>
                                    <p:animEffect transition="in" filter="wipe(right)">
                                      <p:cBhvr>
                                        <p:cTn id="23" dur="500"/>
                                        <p:tgtEl>
                                          <p:spTgt spid="10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00"/>
                                        </p:tgtEl>
                                        <p:attrNameLst>
                                          <p:attrName>style.visibility</p:attrName>
                                        </p:attrNameLst>
                                      </p:cBhvr>
                                      <p:to>
                                        <p:strVal val="visible"/>
                                      </p:to>
                                    </p:set>
                                    <p:anim calcmode="lin" valueType="num">
                                      <p:cBhvr>
                                        <p:cTn id="28" dur="750" fill="hold"/>
                                        <p:tgtEl>
                                          <p:spTgt spid="100"/>
                                        </p:tgtEl>
                                        <p:attrNameLst>
                                          <p:attrName>ppt_w</p:attrName>
                                        </p:attrNameLst>
                                      </p:cBhvr>
                                      <p:tavLst>
                                        <p:tav tm="0">
                                          <p:val>
                                            <p:fltVal val="0"/>
                                          </p:val>
                                        </p:tav>
                                        <p:tav tm="100000">
                                          <p:val>
                                            <p:strVal val="#ppt_w"/>
                                          </p:val>
                                        </p:tav>
                                      </p:tavLst>
                                    </p:anim>
                                    <p:anim calcmode="lin" valueType="num">
                                      <p:cBhvr>
                                        <p:cTn id="29" dur="750" fill="hold"/>
                                        <p:tgtEl>
                                          <p:spTgt spid="100"/>
                                        </p:tgtEl>
                                        <p:attrNameLst>
                                          <p:attrName>ppt_h</p:attrName>
                                        </p:attrNameLst>
                                      </p:cBhvr>
                                      <p:tavLst>
                                        <p:tav tm="0">
                                          <p:val>
                                            <p:fltVal val="0"/>
                                          </p:val>
                                        </p:tav>
                                        <p:tav tm="100000">
                                          <p:val>
                                            <p:strVal val="#ppt_h"/>
                                          </p:val>
                                        </p:tav>
                                      </p:tavLst>
                                    </p:anim>
                                    <p:animEffect transition="in" filter="fade">
                                      <p:cBhvr>
                                        <p:cTn id="30" dur="750"/>
                                        <p:tgtEl>
                                          <p:spTgt spid="100"/>
                                        </p:tgtEl>
                                      </p:cBhvr>
                                    </p:animEffect>
                                  </p:childTnLst>
                                </p:cTn>
                              </p:par>
                              <p:par>
                                <p:cTn id="31" presetID="42" presetClass="path" presetSubtype="0" accel="50000" decel="50000" fill="hold" nodeType="withEffect">
                                  <p:stCondLst>
                                    <p:cond delay="0"/>
                                  </p:stCondLst>
                                  <p:childTnLst>
                                    <p:animMotion origin="layout" path="M 4.375E-6 1.85185E-6 L 0.0763 -0.17037 " pathEditMode="relative" rAng="0" ptsTypes="AA">
                                      <p:cBhvr>
                                        <p:cTn id="32" dur="750" fill="hold"/>
                                        <p:tgtEl>
                                          <p:spTgt spid="100"/>
                                        </p:tgtEl>
                                        <p:attrNameLst>
                                          <p:attrName>ppt_x</p:attrName>
                                          <p:attrName>ppt_y</p:attrName>
                                        </p:attrNameLst>
                                      </p:cBhvr>
                                      <p:rCtr x="3815" y="-8519"/>
                                    </p:animMotion>
                                  </p:childTnLst>
                                </p:cTn>
                              </p:par>
                            </p:childTnLst>
                          </p:cTn>
                        </p:par>
                        <p:par>
                          <p:cTn id="33" fill="hold">
                            <p:stCondLst>
                              <p:cond delay="750"/>
                            </p:stCondLst>
                            <p:childTnLst>
                              <p:par>
                                <p:cTn id="34" presetID="22" presetClass="entr" presetSubtype="8" fill="hold" grpId="0" nodeType="afterEffect">
                                  <p:stCondLst>
                                    <p:cond delay="0"/>
                                  </p:stCondLst>
                                  <p:childTnLst>
                                    <p:set>
                                      <p:cBhvr>
                                        <p:cTn id="35" dur="1" fill="hold">
                                          <p:stCondLst>
                                            <p:cond delay="0"/>
                                          </p:stCondLst>
                                        </p:cTn>
                                        <p:tgtEl>
                                          <p:spTgt spid="106"/>
                                        </p:tgtEl>
                                        <p:attrNameLst>
                                          <p:attrName>style.visibility</p:attrName>
                                        </p:attrNameLst>
                                      </p:cBhvr>
                                      <p:to>
                                        <p:strVal val="visible"/>
                                      </p:to>
                                    </p:set>
                                    <p:animEffect transition="in" filter="wipe(left)">
                                      <p:cBhvr>
                                        <p:cTn id="36" dur="500"/>
                                        <p:tgtEl>
                                          <p:spTgt spid="10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7"/>
                                        </p:tgtEl>
                                        <p:attrNameLst>
                                          <p:attrName>style.visibility</p:attrName>
                                        </p:attrNameLst>
                                      </p:cBhvr>
                                      <p:to>
                                        <p:strVal val="visible"/>
                                      </p:to>
                                    </p:set>
                                    <p:animEffect transition="in" filter="wipe(left)">
                                      <p:cBhvr>
                                        <p:cTn id="39" dur="500"/>
                                        <p:tgtEl>
                                          <p:spTgt spid="117"/>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97"/>
                                        </p:tgtEl>
                                        <p:attrNameLst>
                                          <p:attrName>style.visibility</p:attrName>
                                        </p:attrNameLst>
                                      </p:cBhvr>
                                      <p:to>
                                        <p:strVal val="visible"/>
                                      </p:to>
                                    </p:set>
                                    <p:anim calcmode="lin" valueType="num">
                                      <p:cBhvr>
                                        <p:cTn id="44" dur="750" fill="hold"/>
                                        <p:tgtEl>
                                          <p:spTgt spid="97"/>
                                        </p:tgtEl>
                                        <p:attrNameLst>
                                          <p:attrName>ppt_w</p:attrName>
                                        </p:attrNameLst>
                                      </p:cBhvr>
                                      <p:tavLst>
                                        <p:tav tm="0">
                                          <p:val>
                                            <p:fltVal val="0"/>
                                          </p:val>
                                        </p:tav>
                                        <p:tav tm="100000">
                                          <p:val>
                                            <p:strVal val="#ppt_w"/>
                                          </p:val>
                                        </p:tav>
                                      </p:tavLst>
                                    </p:anim>
                                    <p:anim calcmode="lin" valueType="num">
                                      <p:cBhvr>
                                        <p:cTn id="45" dur="750" fill="hold"/>
                                        <p:tgtEl>
                                          <p:spTgt spid="97"/>
                                        </p:tgtEl>
                                        <p:attrNameLst>
                                          <p:attrName>ppt_h</p:attrName>
                                        </p:attrNameLst>
                                      </p:cBhvr>
                                      <p:tavLst>
                                        <p:tav tm="0">
                                          <p:val>
                                            <p:fltVal val="0"/>
                                          </p:val>
                                        </p:tav>
                                        <p:tav tm="100000">
                                          <p:val>
                                            <p:strVal val="#ppt_h"/>
                                          </p:val>
                                        </p:tav>
                                      </p:tavLst>
                                    </p:anim>
                                    <p:animEffect transition="in" filter="fade">
                                      <p:cBhvr>
                                        <p:cTn id="46" dur="750"/>
                                        <p:tgtEl>
                                          <p:spTgt spid="97"/>
                                        </p:tgtEl>
                                      </p:cBhvr>
                                    </p:animEffect>
                                  </p:childTnLst>
                                </p:cTn>
                              </p:par>
                              <p:par>
                                <p:cTn id="47" presetID="42" presetClass="path" presetSubtype="0" accel="50000" decel="50000" fill="hold" nodeType="withEffect">
                                  <p:stCondLst>
                                    <p:cond delay="0"/>
                                  </p:stCondLst>
                                  <p:childTnLst>
                                    <p:animMotion origin="layout" path="M 4.375E-6 3.7037E-6 L 0.08359 0.14953 " pathEditMode="relative" rAng="0" ptsTypes="AA">
                                      <p:cBhvr>
                                        <p:cTn id="48" dur="750" fill="hold"/>
                                        <p:tgtEl>
                                          <p:spTgt spid="97"/>
                                        </p:tgtEl>
                                        <p:attrNameLst>
                                          <p:attrName>ppt_x</p:attrName>
                                          <p:attrName>ppt_y</p:attrName>
                                        </p:attrNameLst>
                                      </p:cBhvr>
                                      <p:rCtr x="4180" y="7477"/>
                                    </p:animMotion>
                                  </p:childTnLst>
                                </p:cTn>
                              </p:par>
                            </p:childTnLst>
                          </p:cTn>
                        </p:par>
                        <p:par>
                          <p:cTn id="49" fill="hold">
                            <p:stCondLst>
                              <p:cond delay="750"/>
                            </p:stCondLst>
                            <p:childTnLst>
                              <p:par>
                                <p:cTn id="50" presetID="22" presetClass="entr" presetSubtype="8" fill="hold" grpId="0" nodeType="afterEffect">
                                  <p:stCondLst>
                                    <p:cond delay="0"/>
                                  </p:stCondLst>
                                  <p:childTnLst>
                                    <p:set>
                                      <p:cBhvr>
                                        <p:cTn id="51" dur="1" fill="hold">
                                          <p:stCondLst>
                                            <p:cond delay="0"/>
                                          </p:stCondLst>
                                        </p:cTn>
                                        <p:tgtEl>
                                          <p:spTgt spid="110"/>
                                        </p:tgtEl>
                                        <p:attrNameLst>
                                          <p:attrName>style.visibility</p:attrName>
                                        </p:attrNameLst>
                                      </p:cBhvr>
                                      <p:to>
                                        <p:strVal val="visible"/>
                                      </p:to>
                                    </p:set>
                                    <p:animEffect transition="in" filter="wipe(left)">
                                      <p:cBhvr>
                                        <p:cTn id="52" dur="500"/>
                                        <p:tgtEl>
                                          <p:spTgt spid="110"/>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11"/>
                                        </p:tgtEl>
                                        <p:attrNameLst>
                                          <p:attrName>style.visibility</p:attrName>
                                        </p:attrNameLst>
                                      </p:cBhvr>
                                      <p:to>
                                        <p:strVal val="visible"/>
                                      </p:to>
                                    </p:set>
                                    <p:animEffect transition="in" filter="wipe(left)">
                                      <p:cBhvr>
                                        <p:cTn id="55" dur="500"/>
                                        <p:tgtEl>
                                          <p:spTgt spid="111"/>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114"/>
                                        </p:tgtEl>
                                        <p:attrNameLst>
                                          <p:attrName>style.visibility</p:attrName>
                                        </p:attrNameLst>
                                      </p:cBhvr>
                                      <p:to>
                                        <p:strVal val="visible"/>
                                      </p:to>
                                    </p:set>
                                    <p:anim calcmode="lin" valueType="num">
                                      <p:cBhvr>
                                        <p:cTn id="60" dur="750" fill="hold"/>
                                        <p:tgtEl>
                                          <p:spTgt spid="114"/>
                                        </p:tgtEl>
                                        <p:attrNameLst>
                                          <p:attrName>ppt_w</p:attrName>
                                        </p:attrNameLst>
                                      </p:cBhvr>
                                      <p:tavLst>
                                        <p:tav tm="0">
                                          <p:val>
                                            <p:fltVal val="0"/>
                                          </p:val>
                                        </p:tav>
                                        <p:tav tm="100000">
                                          <p:val>
                                            <p:strVal val="#ppt_w"/>
                                          </p:val>
                                        </p:tav>
                                      </p:tavLst>
                                    </p:anim>
                                    <p:anim calcmode="lin" valueType="num">
                                      <p:cBhvr>
                                        <p:cTn id="61" dur="750" fill="hold"/>
                                        <p:tgtEl>
                                          <p:spTgt spid="114"/>
                                        </p:tgtEl>
                                        <p:attrNameLst>
                                          <p:attrName>ppt_h</p:attrName>
                                        </p:attrNameLst>
                                      </p:cBhvr>
                                      <p:tavLst>
                                        <p:tav tm="0">
                                          <p:val>
                                            <p:fltVal val="0"/>
                                          </p:val>
                                        </p:tav>
                                        <p:tav tm="100000">
                                          <p:val>
                                            <p:strVal val="#ppt_h"/>
                                          </p:val>
                                        </p:tav>
                                      </p:tavLst>
                                    </p:anim>
                                    <p:animEffect transition="in" filter="fade">
                                      <p:cBhvr>
                                        <p:cTn id="62" dur="750"/>
                                        <p:tgtEl>
                                          <p:spTgt spid="114"/>
                                        </p:tgtEl>
                                      </p:cBhvr>
                                    </p:animEffect>
                                  </p:childTnLst>
                                </p:cTn>
                              </p:par>
                              <p:par>
                                <p:cTn id="63" presetID="42" presetClass="path" presetSubtype="0" accel="50000" decel="50000" fill="hold" nodeType="withEffect">
                                  <p:stCondLst>
                                    <p:cond delay="0"/>
                                  </p:stCondLst>
                                  <p:childTnLst>
                                    <p:animMotion origin="layout" path="M -3.95833E-6 -3.7037E-7 L -0.09192 0.13958 " pathEditMode="relative" rAng="0" ptsTypes="AA">
                                      <p:cBhvr>
                                        <p:cTn id="64" dur="750" fill="hold"/>
                                        <p:tgtEl>
                                          <p:spTgt spid="114"/>
                                        </p:tgtEl>
                                        <p:attrNameLst>
                                          <p:attrName>ppt_x</p:attrName>
                                          <p:attrName>ppt_y</p:attrName>
                                        </p:attrNameLst>
                                      </p:cBhvr>
                                      <p:rCtr x="-4596" y="6968"/>
                                    </p:animMotion>
                                  </p:childTnLst>
                                </p:cTn>
                              </p:par>
                            </p:childTnLst>
                          </p:cTn>
                        </p:par>
                        <p:par>
                          <p:cTn id="65" fill="hold">
                            <p:stCondLst>
                              <p:cond delay="750"/>
                            </p:stCondLst>
                            <p:childTnLst>
                              <p:par>
                                <p:cTn id="66" presetID="22" presetClass="entr" presetSubtype="2" fill="hold" grpId="0" nodeType="afterEffect">
                                  <p:stCondLst>
                                    <p:cond delay="0"/>
                                  </p:stCondLst>
                                  <p:childTnLst>
                                    <p:set>
                                      <p:cBhvr>
                                        <p:cTn id="67" dur="1" fill="hold">
                                          <p:stCondLst>
                                            <p:cond delay="0"/>
                                          </p:stCondLst>
                                        </p:cTn>
                                        <p:tgtEl>
                                          <p:spTgt spid="112"/>
                                        </p:tgtEl>
                                        <p:attrNameLst>
                                          <p:attrName>style.visibility</p:attrName>
                                        </p:attrNameLst>
                                      </p:cBhvr>
                                      <p:to>
                                        <p:strVal val="visible"/>
                                      </p:to>
                                    </p:set>
                                    <p:animEffect transition="in" filter="wipe(right)">
                                      <p:cBhvr>
                                        <p:cTn id="68" dur="500"/>
                                        <p:tgtEl>
                                          <p:spTgt spid="112"/>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118"/>
                                        </p:tgtEl>
                                        <p:attrNameLst>
                                          <p:attrName>style.visibility</p:attrName>
                                        </p:attrNameLst>
                                      </p:cBhvr>
                                      <p:to>
                                        <p:strVal val="visible"/>
                                      </p:to>
                                    </p:set>
                                    <p:animEffect transition="in" filter="wipe(left)">
                                      <p:cBhvr>
                                        <p:cTn id="71"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08" grpId="0"/>
      <p:bldP spid="109" grpId="0"/>
      <p:bldP spid="110" grpId="0"/>
      <p:bldP spid="111" grpId="0"/>
      <p:bldP spid="112" grpId="0"/>
      <p:bldP spid="117" grpId="0"/>
      <p:bldP spid="11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kumimoji="1" lang="zh-CN" altLang="en-US"/>
              <a:t>理论基础</a:t>
            </a:r>
            <a:endParaRPr kumimoji="1" lang="en-US" altLang="zh-CN"/>
          </a:p>
          <a:p>
            <a:r>
              <a:rPr kumimoji="1" lang="zh-CN" altLang="en-US"/>
              <a:t>初识</a:t>
            </a:r>
            <a:r>
              <a:rPr kumimoji="1" lang="en-US" altLang="zh-CN"/>
              <a:t>Seata</a:t>
            </a:r>
            <a:endParaRPr kumimoji="1" lang="en-US" altLang="zh-CN" dirty="0"/>
          </a:p>
          <a:p>
            <a:r>
              <a:rPr kumimoji="1" lang="zh-CN" altLang="en-US"/>
              <a:t>动手实践</a:t>
            </a:r>
            <a:endParaRPr kumimoji="1" lang="en-US" altLang="zh-CN"/>
          </a:p>
          <a:p>
            <a:r>
              <a:rPr kumimoji="1" lang="zh-CN" altLang="en-US"/>
              <a:t>高可用</a:t>
            </a:r>
            <a:endParaRPr kumimoji="1" lang="en-US" altLang="zh-CN" dirty="0"/>
          </a:p>
        </p:txBody>
      </p:sp>
    </p:spTree>
    <p:extLst>
      <p:ext uri="{BB962C8B-B14F-4D97-AF65-F5344CB8AC3E}">
        <p14:creationId xmlns:p14="http://schemas.microsoft.com/office/powerpoint/2010/main" val="371018514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87CE7-28A0-4807-BBC9-62D4A16B1532}"/>
              </a:ext>
            </a:extLst>
          </p:cNvPr>
          <p:cNvSpPr>
            <a:spLocks noGrp="1"/>
          </p:cNvSpPr>
          <p:nvPr>
            <p:ph type="ctrTitle"/>
          </p:nvPr>
        </p:nvSpPr>
        <p:spPr/>
        <p:txBody>
          <a:bodyPr>
            <a:normAutofit fontScale="90000"/>
          </a:bodyPr>
          <a:lstStyle/>
          <a:p>
            <a:r>
              <a:rPr lang="zh-CN" altLang="en-US"/>
              <a:t>理论基础</a:t>
            </a:r>
          </a:p>
        </p:txBody>
      </p:sp>
      <p:sp>
        <p:nvSpPr>
          <p:cNvPr id="3" name="文本占位符 2">
            <a:extLst>
              <a:ext uri="{FF2B5EF4-FFF2-40B4-BE49-F238E27FC236}">
                <a16:creationId xmlns:a16="http://schemas.microsoft.com/office/drawing/2014/main" id="{4FEC1B0F-B64E-406C-8AB7-9566CF3B9730}"/>
              </a:ext>
            </a:extLst>
          </p:cNvPr>
          <p:cNvSpPr>
            <a:spLocks noGrp="1"/>
          </p:cNvSpPr>
          <p:nvPr>
            <p:ph type="body" idx="10"/>
          </p:nvPr>
        </p:nvSpPr>
        <p:spPr/>
        <p:txBody>
          <a:bodyPr/>
          <a:lstStyle/>
          <a:p>
            <a:r>
              <a:rPr lang="en-US" altLang="zh-CN"/>
              <a:t>CAP</a:t>
            </a:r>
            <a:r>
              <a:rPr lang="zh-CN" altLang="en-US"/>
              <a:t>定理</a:t>
            </a:r>
            <a:endParaRPr lang="en-US" altLang="zh-CN"/>
          </a:p>
          <a:p>
            <a:r>
              <a:rPr lang="en-US" altLang="zh-CN"/>
              <a:t>BASE</a:t>
            </a:r>
            <a:r>
              <a:rPr lang="zh-CN" altLang="en-US"/>
              <a:t>理论</a:t>
            </a:r>
            <a:endParaRPr lang="en-US" altLang="zh-CN"/>
          </a:p>
        </p:txBody>
      </p:sp>
      <p:sp>
        <p:nvSpPr>
          <p:cNvPr id="4" name="文本占位符 3">
            <a:extLst>
              <a:ext uri="{FF2B5EF4-FFF2-40B4-BE49-F238E27FC236}">
                <a16:creationId xmlns:a16="http://schemas.microsoft.com/office/drawing/2014/main" id="{60CAC8C4-BE69-4F89-9C8B-89DE241F3EEB}"/>
              </a:ext>
            </a:extLst>
          </p:cNvPr>
          <p:cNvSpPr>
            <a:spLocks noGrp="1"/>
          </p:cNvSpPr>
          <p:nvPr>
            <p:ph type="body" sz="quarter" idx="11"/>
          </p:nvPr>
        </p:nvSpPr>
        <p:spPr/>
        <p:txBody>
          <a:bodyPr/>
          <a:lstStyle/>
          <a:p>
            <a:r>
              <a:rPr lang="en-US" altLang="zh-CN"/>
              <a:t>01</a:t>
            </a:r>
            <a:endParaRPr lang="zh-CN" altLang="en-US"/>
          </a:p>
        </p:txBody>
      </p:sp>
    </p:spTree>
    <p:extLst>
      <p:ext uri="{BB962C8B-B14F-4D97-AF65-F5344CB8AC3E}">
        <p14:creationId xmlns:p14="http://schemas.microsoft.com/office/powerpoint/2010/main" val="119154131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kumimoji="1" lang="en-US" altLang="zh-CN">
                <a:solidFill>
                  <a:srgbClr val="AD2A26"/>
                </a:solidFill>
              </a:rPr>
              <a:t>CAP</a:t>
            </a:r>
            <a:r>
              <a:rPr kumimoji="1" lang="zh-CN" altLang="en-US">
                <a:solidFill>
                  <a:srgbClr val="AD2A26"/>
                </a:solidFill>
              </a:rPr>
              <a:t>定理</a:t>
            </a:r>
            <a:endParaRPr kumimoji="1" lang="en-US" altLang="zh-CN">
              <a:solidFill>
                <a:srgbClr val="AD2A26"/>
              </a:solidFill>
            </a:endParaRPr>
          </a:p>
          <a:p>
            <a:r>
              <a:rPr kumimoji="1" lang="en-US" altLang="zh-CN"/>
              <a:t>BASE</a:t>
            </a:r>
            <a:r>
              <a:rPr kumimoji="1" lang="zh-CN" altLang="en-US"/>
              <a:t>理论</a:t>
            </a:r>
            <a:endParaRPr kumimoji="1" lang="en-US" altLang="zh-CN" dirty="0"/>
          </a:p>
        </p:txBody>
      </p:sp>
    </p:spTree>
    <p:extLst>
      <p:ext uri="{BB962C8B-B14F-4D97-AF65-F5344CB8AC3E}">
        <p14:creationId xmlns:p14="http://schemas.microsoft.com/office/powerpoint/2010/main" val="184552520"/>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ISLIDE.VECTOR" val="#271361;"/>
</p:tagLst>
</file>

<file path=ppt/tags/tag2.xml><?xml version="1.0" encoding="utf-8"?>
<p:tagLst xmlns:a="http://schemas.openxmlformats.org/drawingml/2006/main" xmlns:r="http://schemas.openxmlformats.org/officeDocument/2006/relationships" xmlns:p="http://schemas.openxmlformats.org/presentationml/2006/main">
  <p:tag name="ISLIDE.VECTOR" val="#271361;"/>
</p:tagLst>
</file>

<file path=ppt/tags/tag3.xml><?xml version="1.0" encoding="utf-8"?>
<p:tagLst xmlns:a="http://schemas.openxmlformats.org/drawingml/2006/main" xmlns:r="http://schemas.openxmlformats.org/officeDocument/2006/relationships" xmlns:p="http://schemas.openxmlformats.org/presentationml/2006/main">
  <p:tag name="ISLIDE.ICON" val="#404313;"/>
</p:tagLst>
</file>

<file path=ppt/tags/tag4.xml><?xml version="1.0" encoding="utf-8"?>
<p:tagLst xmlns:a="http://schemas.openxmlformats.org/drawingml/2006/main" xmlns:r="http://schemas.openxmlformats.org/officeDocument/2006/relationships" xmlns:p="http://schemas.openxmlformats.org/presentationml/2006/main">
  <p:tag name="ISLIDE.ICON" val="#404313;"/>
</p:tagLst>
</file>

<file path=ppt/tags/tag5.xml><?xml version="1.0" encoding="utf-8"?>
<p:tagLst xmlns:a="http://schemas.openxmlformats.org/drawingml/2006/main" xmlns:r="http://schemas.openxmlformats.org/officeDocument/2006/relationships" xmlns:p="http://schemas.openxmlformats.org/presentationml/2006/main">
  <p:tag name="ISLIDE.ICON" val="#404313;"/>
</p:tagLst>
</file>

<file path=ppt/tags/tag6.xml><?xml version="1.0" encoding="utf-8"?>
<p:tagLst xmlns:a="http://schemas.openxmlformats.org/drawingml/2006/main" xmlns:r="http://schemas.openxmlformats.org/officeDocument/2006/relationships" xmlns:p="http://schemas.openxmlformats.org/presentationml/2006/main">
  <p:tag name="ISLIDE.ICON" val="#404313;#393789;#10268;"/>
</p:tagLst>
</file>

<file path=ppt/tags/tag7.xml><?xml version="1.0" encoding="utf-8"?>
<p:tagLst xmlns:a="http://schemas.openxmlformats.org/drawingml/2006/main" xmlns:r="http://schemas.openxmlformats.org/officeDocument/2006/relationships" xmlns:p="http://schemas.openxmlformats.org/presentationml/2006/main">
  <p:tag name="ISLIDE.ICON" val="#404313;#393789;#10268;"/>
</p:tagLst>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编程学科双元产品模板v2.0.potx" id="{69F08EB3-297E-44B8-8D50-422506A30FCB}" vid="{DFE0FFB9-6DCF-4B03-88F4-A52044C996DC}"/>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编程学科双元产品模板v2.0.potx" id="{69F08EB3-297E-44B8-8D50-422506A30FCB}" vid="{5A7D9172-5786-4523-8A4C-C1D681F77454}"/>
    </a:ext>
  </a:ext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编程学科双元产品模板v2.0.potx" id="{69F08EB3-297E-44B8-8D50-422506A30FCB}" vid="{C8B381FD-557E-4BEC-8C48-0327F542CA9A}"/>
    </a:ext>
  </a:ext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编程学科双元产品模板v2.0.potx" id="{69F08EB3-297E-44B8-8D50-422506A30FCB}" vid="{F2B1BEA5-AA98-439F-AC7E-8A851E242414}"/>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编程学科双元产品模板v2.0.potx" id="{69F08EB3-297E-44B8-8D50-422506A30FCB}" vid="{5DDBE170-1095-444C-A2EB-5D69D04DC558}"/>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传智播客">
      <a:majorFont>
        <a:latin typeface="Source Code Pro Black"/>
        <a:ea typeface="阿里巴巴普惠体 Heavy"/>
        <a:cs typeface=""/>
      </a:majorFont>
      <a:minorFont>
        <a:latin typeface="Source Code Pro"/>
        <a:ea typeface="阿里巴巴普惠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编程学科双元产品模板v2.0.potx" id="{69F08EB3-297E-44B8-8D50-422506A30FCB}" vid="{57BE3B40-5523-492C-B047-7CCBB5A3715B}"/>
    </a:ext>
  </a:ext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编程学科双元产品模板v2.0.potx" id="{69F08EB3-297E-44B8-8D50-422506A30FCB}" vid="{6087E657-D25C-4775-BD52-9704B7EC8EA8}"/>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编程学科双元产品模板v2.0</Template>
  <TotalTime>20272</TotalTime>
  <Words>4713</Words>
  <Application>Microsoft Office PowerPoint</Application>
  <PresentationFormat>宽屏</PresentationFormat>
  <Paragraphs>695</Paragraphs>
  <Slides>60</Slides>
  <Notes>0</Notes>
  <HiddenSlides>0</HiddenSlides>
  <MMClips>0</MMClips>
  <ScaleCrop>false</ScaleCrop>
  <HeadingPairs>
    <vt:vector size="8" baseType="variant">
      <vt:variant>
        <vt:lpstr>已用的字体</vt:lpstr>
      </vt:variant>
      <vt:variant>
        <vt:i4>18</vt:i4>
      </vt:variant>
      <vt:variant>
        <vt:lpstr>主题</vt:lpstr>
      </vt:variant>
      <vt:variant>
        <vt:i4>7</vt:i4>
      </vt:variant>
      <vt:variant>
        <vt:lpstr>嵌入 OLE 服务器</vt:lpstr>
      </vt:variant>
      <vt:variant>
        <vt:i4>1</vt:i4>
      </vt:variant>
      <vt:variant>
        <vt:lpstr>幻灯片标题</vt:lpstr>
      </vt:variant>
      <vt:variant>
        <vt:i4>60</vt:i4>
      </vt:variant>
    </vt:vector>
  </HeadingPairs>
  <TitlesOfParts>
    <vt:vector size="86" baseType="lpstr">
      <vt:lpstr>Alibaba PuHuiTi B</vt:lpstr>
      <vt:lpstr>Alibaba PuHuiTi Medium</vt:lpstr>
      <vt:lpstr>Alibaba PuHuiTi R</vt:lpstr>
      <vt:lpstr>-apple-system</vt:lpstr>
      <vt:lpstr>阿里巴巴普惠体</vt:lpstr>
      <vt:lpstr>等线</vt:lpstr>
      <vt:lpstr>黑体</vt:lpstr>
      <vt:lpstr>华文楷体</vt:lpstr>
      <vt:lpstr>华文楷体</vt:lpstr>
      <vt:lpstr>微软雅黑</vt:lpstr>
      <vt:lpstr>Arial</vt:lpstr>
      <vt:lpstr>Calibri</vt:lpstr>
      <vt:lpstr>Courier New</vt:lpstr>
      <vt:lpstr>Segoe UI</vt:lpstr>
      <vt:lpstr>Source Code Pro</vt:lpstr>
      <vt:lpstr>Source Code Pro</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包装程序外壳对象</vt:lpstr>
      <vt:lpstr>分布式事务</vt:lpstr>
      <vt:lpstr>事务的ACID原则</vt:lpstr>
      <vt:lpstr>分布式服务案例</vt:lpstr>
      <vt:lpstr>演示分布式事务问题</vt:lpstr>
      <vt:lpstr>分布式服务的事务问题</vt:lpstr>
      <vt:lpstr>学习目标</vt:lpstr>
      <vt:lpstr>PowerPoint 演示文稿</vt:lpstr>
      <vt:lpstr>理论基础</vt:lpstr>
      <vt:lpstr>PowerPoint 演示文稿</vt:lpstr>
      <vt:lpstr>CAP定理</vt:lpstr>
      <vt:lpstr>CAP定理- Consistency</vt:lpstr>
      <vt:lpstr>CAP定理- Availability</vt:lpstr>
      <vt:lpstr>CAP定理-Partition tolerance</vt:lpstr>
      <vt:lpstr>PowerPoint 演示文稿</vt:lpstr>
      <vt:lpstr>PowerPoint 演示文稿</vt:lpstr>
      <vt:lpstr>BASE理论</vt:lpstr>
      <vt:lpstr>分布式事务模型</vt:lpstr>
      <vt:lpstr>PowerPoint 演示文稿</vt:lpstr>
      <vt:lpstr>初识Seata</vt:lpstr>
      <vt:lpstr>初识Seata</vt:lpstr>
      <vt:lpstr>Seata架构</vt:lpstr>
      <vt:lpstr>初识Seata</vt:lpstr>
      <vt:lpstr>PowerPoint 演示文稿</vt:lpstr>
      <vt:lpstr>部署TC服务</vt:lpstr>
      <vt:lpstr>PowerPoint 演示文稿</vt:lpstr>
      <vt:lpstr>微服务集成Seata</vt:lpstr>
      <vt:lpstr>微服务集成Seata</vt:lpstr>
      <vt:lpstr>PowerPoint 演示文稿</vt:lpstr>
      <vt:lpstr>动手实践</vt:lpstr>
      <vt:lpstr>PowerPoint 演示文稿</vt:lpstr>
      <vt:lpstr>XA模式原理</vt:lpstr>
      <vt:lpstr>XA模式原理</vt:lpstr>
      <vt:lpstr>seata的XA模式</vt:lpstr>
      <vt:lpstr>PowerPoint 演示文稿</vt:lpstr>
      <vt:lpstr>实现XA模式</vt:lpstr>
      <vt:lpstr>PowerPoint 演示文稿</vt:lpstr>
      <vt:lpstr>AT模式原理</vt:lpstr>
      <vt:lpstr>AT模式原理</vt:lpstr>
      <vt:lpstr>PowerPoint 演示文稿</vt:lpstr>
      <vt:lpstr>AT模式的脏写问题</vt:lpstr>
      <vt:lpstr>AT模式的写隔离</vt:lpstr>
      <vt:lpstr>AT模式的写隔离</vt:lpstr>
      <vt:lpstr>PowerPoint 演示文稿</vt:lpstr>
      <vt:lpstr>实现AT模式</vt:lpstr>
      <vt:lpstr>PowerPoint 演示文稿</vt:lpstr>
      <vt:lpstr>TCC模式原理</vt:lpstr>
      <vt:lpstr>TCC模式原理</vt:lpstr>
      <vt:lpstr>TCC模式原理</vt:lpstr>
      <vt:lpstr>PowerPoint 演示文稿</vt:lpstr>
      <vt:lpstr>PowerPoint 演示文稿</vt:lpstr>
      <vt:lpstr>TCC的空回滚和业务悬挂</vt:lpstr>
      <vt:lpstr>业务分析</vt:lpstr>
      <vt:lpstr>声明TCC接口</vt:lpstr>
      <vt:lpstr>PowerPoint 演示文稿</vt:lpstr>
      <vt:lpstr>Saga模式</vt:lpstr>
      <vt:lpstr>四种模式对比</vt:lpstr>
      <vt:lpstr>高可用</vt:lpstr>
      <vt:lpstr>TC的异地多机房容灾架构</vt:lpstr>
      <vt:lpstr>TC的异地多机房容灾架构</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输入标题</dc:title>
  <dc:creator>huyi zhang</dc:creator>
  <cp:lastModifiedBy>王</cp:lastModifiedBy>
  <cp:revision>1130</cp:revision>
  <dcterms:created xsi:type="dcterms:W3CDTF">2021-06-08T03:05:23Z</dcterms:created>
  <dcterms:modified xsi:type="dcterms:W3CDTF">2022-05-21T12:11:35Z</dcterms:modified>
</cp:coreProperties>
</file>