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56" r:id="rId2"/>
    <p:sldId id="257" r:id="rId3"/>
    <p:sldId id="258" r:id="rId4"/>
    <p:sldId id="308" r:id="rId5"/>
    <p:sldId id="268" r:id="rId6"/>
    <p:sldId id="312" r:id="rId7"/>
    <p:sldId id="264" r:id="rId8"/>
    <p:sldId id="315" r:id="rId9"/>
    <p:sldId id="314" r:id="rId10"/>
    <p:sldId id="316" r:id="rId11"/>
    <p:sldId id="317" r:id="rId12"/>
    <p:sldId id="318" r:id="rId13"/>
    <p:sldId id="313" r:id="rId14"/>
    <p:sldId id="319" r:id="rId15"/>
    <p:sldId id="320" r:id="rId16"/>
    <p:sldId id="323" r:id="rId17"/>
    <p:sldId id="324" r:id="rId18"/>
    <p:sldId id="325" r:id="rId19"/>
    <p:sldId id="326" r:id="rId20"/>
    <p:sldId id="327" r:id="rId21"/>
    <p:sldId id="263" r:id="rId22"/>
    <p:sldId id="321" r:id="rId23"/>
    <p:sldId id="322" r:id="rId24"/>
    <p:sldId id="307" r:id="rId25"/>
    <p:sldId id="269" r:id="rId26"/>
    <p:sldId id="270" r:id="rId27"/>
    <p:sldId id="271" r:id="rId28"/>
    <p:sldId id="272" r:id="rId29"/>
    <p:sldId id="273" r:id="rId30"/>
    <p:sldId id="309" r:id="rId31"/>
    <p:sldId id="278" r:id="rId32"/>
    <p:sldId id="310" r:id="rId33"/>
    <p:sldId id="311" r:id="rId34"/>
    <p:sldId id="306" r:id="rId35"/>
    <p:sldId id="265"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9" userDrawn="1">
          <p15:clr>
            <a:srgbClr val="A4A3A4"/>
          </p15:clr>
        </p15:guide>
        <p15:guide id="2" pos="554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0070C0"/>
    <a:srgbClr val="767171"/>
    <a:srgbClr val="595959"/>
    <a:srgbClr val="F2F2F2"/>
    <a:srgbClr val="DE2810"/>
    <a:srgbClr val="E7E6E6"/>
    <a:srgbClr val="3B3838"/>
    <a:srgbClr val="CC6600"/>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477" autoAdjust="0"/>
  </p:normalViewPr>
  <p:slideViewPr>
    <p:cSldViewPr snapToGrid="0">
      <p:cViewPr varScale="1">
        <p:scale>
          <a:sx n="102" d="100"/>
          <a:sy n="102" d="100"/>
        </p:scale>
        <p:origin x="1219" y="72"/>
      </p:cViewPr>
      <p:guideLst>
        <p:guide orient="horz" pos="1049"/>
        <p:guide pos="5541"/>
      </p:guideLst>
    </p:cSldViewPr>
  </p:slideViewPr>
  <p:notesTextViewPr>
    <p:cViewPr>
      <p:scale>
        <a:sx n="66" d="100"/>
        <a:sy n="66" d="100"/>
      </p:scale>
      <p:origin x="0" y="0"/>
    </p:cViewPr>
  </p:notesTextViewPr>
  <p:sorterViewPr>
    <p:cViewPr varScale="1">
      <p:scale>
        <a:sx n="1" d="1"/>
        <a:sy n="1" d="1"/>
      </p:scale>
      <p:origin x="0" y="0"/>
    </p:cViewPr>
  </p:sorterViewPr>
  <p:notesViewPr>
    <p:cSldViewPr snapToGrid="0">
      <p:cViewPr varScale="1">
        <p:scale>
          <a:sx n="51" d="100"/>
          <a:sy n="51" d="100"/>
        </p:scale>
        <p:origin x="2692" y="4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6D48D6-ABF9-45F1-922B-CC52C852D79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57C0C099-19B0-49F5-902D-0A0BB5DDFF6C}">
      <dgm:prSet phldrT="[文本]"/>
      <dgm:spPr/>
      <dgm:t>
        <a:bodyPr/>
        <a:lstStyle/>
        <a:p>
          <a:r>
            <a:rPr lang="zh-CN" altLang="en-US" dirty="0"/>
            <a:t>传统聊天机器人</a:t>
          </a:r>
        </a:p>
      </dgm:t>
    </dgm:pt>
    <dgm:pt modelId="{C65F3C3D-B7A2-4C55-A9A9-1094EFA1F639}" type="parTrans" cxnId="{032C4664-D269-4457-A63D-AA1DB5695181}">
      <dgm:prSet/>
      <dgm:spPr/>
      <dgm:t>
        <a:bodyPr/>
        <a:lstStyle/>
        <a:p>
          <a:endParaRPr lang="zh-CN" altLang="en-US"/>
        </a:p>
      </dgm:t>
    </dgm:pt>
    <dgm:pt modelId="{D1B79952-254E-49C8-9A33-3FC9312EA868}" type="sibTrans" cxnId="{032C4664-D269-4457-A63D-AA1DB5695181}">
      <dgm:prSet/>
      <dgm:spPr/>
      <dgm:t>
        <a:bodyPr/>
        <a:lstStyle/>
        <a:p>
          <a:endParaRPr lang="zh-CN" altLang="en-US"/>
        </a:p>
      </dgm:t>
    </dgm:pt>
    <dgm:pt modelId="{C651A77A-C196-4E5A-A9E8-142173DF41BA}">
      <dgm:prSet phldrT="[文本]"/>
      <dgm:spPr/>
      <dgm:t>
        <a:bodyPr/>
        <a:lstStyle/>
        <a:p>
          <a:r>
            <a:rPr lang="zh-CN" altLang="en-US" dirty="0"/>
            <a:t>基于深度学习的聊天机器人</a:t>
          </a:r>
        </a:p>
      </dgm:t>
    </dgm:pt>
    <dgm:pt modelId="{713FB4E6-8969-4D52-BD13-38AB2762AB9A}" type="parTrans" cxnId="{218647B7-5737-4623-9277-8546DE6F4717}">
      <dgm:prSet/>
      <dgm:spPr/>
      <dgm:t>
        <a:bodyPr/>
        <a:lstStyle/>
        <a:p>
          <a:endParaRPr lang="zh-CN" altLang="en-US"/>
        </a:p>
      </dgm:t>
    </dgm:pt>
    <dgm:pt modelId="{121484D7-1542-4FF4-9AF8-A82C23D89041}" type="sibTrans" cxnId="{218647B7-5737-4623-9277-8546DE6F4717}">
      <dgm:prSet/>
      <dgm:spPr/>
      <dgm:t>
        <a:bodyPr/>
        <a:lstStyle/>
        <a:p>
          <a:endParaRPr lang="zh-CN" altLang="en-US"/>
        </a:p>
      </dgm:t>
    </dgm:pt>
    <dgm:pt modelId="{D7756DE1-7AEB-4CEC-8204-BD6A1A25C3AB}">
      <dgm:prSet phldrT="[文本]"/>
      <dgm:spPr/>
      <dgm:t>
        <a:bodyPr/>
        <a:lstStyle/>
        <a:p>
          <a:r>
            <a:rPr lang="zh-CN" altLang="en-US" dirty="0"/>
            <a:t>同类产品：苹果</a:t>
          </a:r>
          <a:r>
            <a:rPr lang="en-US" altLang="zh-CN" dirty="0" err="1"/>
            <a:t>siri</a:t>
          </a:r>
          <a:r>
            <a:rPr lang="zh-CN" altLang="en-US" dirty="0"/>
            <a:t>，微软小冰等</a:t>
          </a:r>
        </a:p>
      </dgm:t>
    </dgm:pt>
    <dgm:pt modelId="{5D4D2F95-E4F6-487C-B78C-5F63C9A2DBDC}" type="parTrans" cxnId="{656C3055-FB33-4DEB-ACE6-F32FEC9070A9}">
      <dgm:prSet/>
      <dgm:spPr/>
      <dgm:t>
        <a:bodyPr/>
        <a:lstStyle/>
        <a:p>
          <a:endParaRPr lang="zh-CN" altLang="en-US"/>
        </a:p>
      </dgm:t>
    </dgm:pt>
    <dgm:pt modelId="{805F5801-89F0-40AA-B977-75D4F2CE7768}" type="sibTrans" cxnId="{656C3055-FB33-4DEB-ACE6-F32FEC9070A9}">
      <dgm:prSet/>
      <dgm:spPr/>
      <dgm:t>
        <a:bodyPr/>
        <a:lstStyle/>
        <a:p>
          <a:endParaRPr lang="zh-CN" altLang="en-US"/>
        </a:p>
      </dgm:t>
    </dgm:pt>
    <dgm:pt modelId="{AECAB6AF-518B-4C60-8349-9895D04CC0CE}" type="pres">
      <dgm:prSet presAssocID="{E86D48D6-ABF9-45F1-922B-CC52C852D794}" presName="Name0" presStyleCnt="0">
        <dgm:presLayoutVars>
          <dgm:chMax val="7"/>
          <dgm:chPref val="7"/>
          <dgm:dir/>
        </dgm:presLayoutVars>
      </dgm:prSet>
      <dgm:spPr/>
    </dgm:pt>
    <dgm:pt modelId="{16536B56-3D27-4113-A5CD-1CED48145D97}" type="pres">
      <dgm:prSet presAssocID="{E86D48D6-ABF9-45F1-922B-CC52C852D794}" presName="Name1" presStyleCnt="0"/>
      <dgm:spPr/>
    </dgm:pt>
    <dgm:pt modelId="{0AB1FF8A-DD7D-4776-B16E-A1C6DD2C2307}" type="pres">
      <dgm:prSet presAssocID="{E86D48D6-ABF9-45F1-922B-CC52C852D794}" presName="cycle" presStyleCnt="0"/>
      <dgm:spPr/>
    </dgm:pt>
    <dgm:pt modelId="{5E8CD07E-7336-487B-B4C8-187B5AD194B1}" type="pres">
      <dgm:prSet presAssocID="{E86D48D6-ABF9-45F1-922B-CC52C852D794}" presName="srcNode" presStyleLbl="node1" presStyleIdx="0" presStyleCnt="3"/>
      <dgm:spPr/>
    </dgm:pt>
    <dgm:pt modelId="{58BBF6F0-AD73-45F7-932D-8C5DFF126B1E}" type="pres">
      <dgm:prSet presAssocID="{E86D48D6-ABF9-45F1-922B-CC52C852D794}" presName="conn" presStyleLbl="parChTrans1D2" presStyleIdx="0" presStyleCnt="1"/>
      <dgm:spPr/>
    </dgm:pt>
    <dgm:pt modelId="{F2507035-1791-41AE-B2F2-BB77AB6389B3}" type="pres">
      <dgm:prSet presAssocID="{E86D48D6-ABF9-45F1-922B-CC52C852D794}" presName="extraNode" presStyleLbl="node1" presStyleIdx="0" presStyleCnt="3"/>
      <dgm:spPr/>
    </dgm:pt>
    <dgm:pt modelId="{16E11C59-3A5E-4D75-BB00-5EB8303A061A}" type="pres">
      <dgm:prSet presAssocID="{E86D48D6-ABF9-45F1-922B-CC52C852D794}" presName="dstNode" presStyleLbl="node1" presStyleIdx="0" presStyleCnt="3"/>
      <dgm:spPr/>
    </dgm:pt>
    <dgm:pt modelId="{CE5092EB-BC10-462A-A39D-D6E91BCA04AC}" type="pres">
      <dgm:prSet presAssocID="{57C0C099-19B0-49F5-902D-0A0BB5DDFF6C}" presName="text_1" presStyleLbl="node1" presStyleIdx="0" presStyleCnt="3">
        <dgm:presLayoutVars>
          <dgm:bulletEnabled val="1"/>
        </dgm:presLayoutVars>
      </dgm:prSet>
      <dgm:spPr/>
    </dgm:pt>
    <dgm:pt modelId="{E38668B1-1E3D-46C0-9D43-039299F16124}" type="pres">
      <dgm:prSet presAssocID="{57C0C099-19B0-49F5-902D-0A0BB5DDFF6C}" presName="accent_1" presStyleCnt="0"/>
      <dgm:spPr/>
    </dgm:pt>
    <dgm:pt modelId="{A2EC7FAB-A0F6-49E6-A78E-8980C31D2979}" type="pres">
      <dgm:prSet presAssocID="{57C0C099-19B0-49F5-902D-0A0BB5DDFF6C}" presName="accentRepeatNode" presStyleLbl="solidFgAcc1" presStyleIdx="0" presStyleCnt="3" custLinFactNeighborX="-1717" custLinFactNeighborY="-1145"/>
      <dgm:spPr/>
    </dgm:pt>
    <dgm:pt modelId="{2844B4F2-0F02-4068-A956-8C0BE9D151FC}" type="pres">
      <dgm:prSet presAssocID="{C651A77A-C196-4E5A-A9E8-142173DF41BA}" presName="text_2" presStyleLbl="node1" presStyleIdx="1" presStyleCnt="3">
        <dgm:presLayoutVars>
          <dgm:bulletEnabled val="1"/>
        </dgm:presLayoutVars>
      </dgm:prSet>
      <dgm:spPr/>
    </dgm:pt>
    <dgm:pt modelId="{F8824D24-5B2B-479C-9B67-4209E0011BA6}" type="pres">
      <dgm:prSet presAssocID="{C651A77A-C196-4E5A-A9E8-142173DF41BA}" presName="accent_2" presStyleCnt="0"/>
      <dgm:spPr/>
    </dgm:pt>
    <dgm:pt modelId="{5A4A71F2-462A-4565-A3D2-7F295C981411}" type="pres">
      <dgm:prSet presAssocID="{C651A77A-C196-4E5A-A9E8-142173DF41BA}" presName="accentRepeatNode" presStyleLbl="solidFgAcc1" presStyleIdx="1" presStyleCnt="3"/>
      <dgm:spPr/>
    </dgm:pt>
    <dgm:pt modelId="{F9C8567D-2CAA-4E4D-B99B-936EC03FD366}" type="pres">
      <dgm:prSet presAssocID="{D7756DE1-7AEB-4CEC-8204-BD6A1A25C3AB}" presName="text_3" presStyleLbl="node1" presStyleIdx="2" presStyleCnt="3">
        <dgm:presLayoutVars>
          <dgm:bulletEnabled val="1"/>
        </dgm:presLayoutVars>
      </dgm:prSet>
      <dgm:spPr/>
    </dgm:pt>
    <dgm:pt modelId="{C3B7B029-D785-469E-A125-D2E003D5EF34}" type="pres">
      <dgm:prSet presAssocID="{D7756DE1-7AEB-4CEC-8204-BD6A1A25C3AB}" presName="accent_3" presStyleCnt="0"/>
      <dgm:spPr/>
    </dgm:pt>
    <dgm:pt modelId="{CB8C5C9A-C713-42C9-926B-24659BD9284A}" type="pres">
      <dgm:prSet presAssocID="{D7756DE1-7AEB-4CEC-8204-BD6A1A25C3AB}" presName="accentRepeatNode" presStyleLbl="solidFgAcc1" presStyleIdx="2" presStyleCnt="3"/>
      <dgm:spPr/>
    </dgm:pt>
  </dgm:ptLst>
  <dgm:cxnLst>
    <dgm:cxn modelId="{CF6ED205-A997-4F59-B0BE-313DD21C8B94}" type="presOf" srcId="{D1B79952-254E-49C8-9A33-3FC9312EA868}" destId="{58BBF6F0-AD73-45F7-932D-8C5DFF126B1E}" srcOrd="0" destOrd="0" presId="urn:microsoft.com/office/officeart/2008/layout/VerticalCurvedList"/>
    <dgm:cxn modelId="{29E07216-F03F-4023-9B13-F4DB78877AAE}" type="presOf" srcId="{57C0C099-19B0-49F5-902D-0A0BB5DDFF6C}" destId="{CE5092EB-BC10-462A-A39D-D6E91BCA04AC}" srcOrd="0" destOrd="0" presId="urn:microsoft.com/office/officeart/2008/layout/VerticalCurvedList"/>
    <dgm:cxn modelId="{F5A58330-D354-45DB-B646-1E66F787EB03}" type="presOf" srcId="{D7756DE1-7AEB-4CEC-8204-BD6A1A25C3AB}" destId="{F9C8567D-2CAA-4E4D-B99B-936EC03FD366}" srcOrd="0" destOrd="0" presId="urn:microsoft.com/office/officeart/2008/layout/VerticalCurvedList"/>
    <dgm:cxn modelId="{032C4664-D269-4457-A63D-AA1DB5695181}" srcId="{E86D48D6-ABF9-45F1-922B-CC52C852D794}" destId="{57C0C099-19B0-49F5-902D-0A0BB5DDFF6C}" srcOrd="0" destOrd="0" parTransId="{C65F3C3D-B7A2-4C55-A9A9-1094EFA1F639}" sibTransId="{D1B79952-254E-49C8-9A33-3FC9312EA868}"/>
    <dgm:cxn modelId="{89496B4D-975A-4606-BEEC-7D0FE0DB2277}" type="presOf" srcId="{C651A77A-C196-4E5A-A9E8-142173DF41BA}" destId="{2844B4F2-0F02-4068-A956-8C0BE9D151FC}" srcOrd="0" destOrd="0" presId="urn:microsoft.com/office/officeart/2008/layout/VerticalCurvedList"/>
    <dgm:cxn modelId="{656C3055-FB33-4DEB-ACE6-F32FEC9070A9}" srcId="{E86D48D6-ABF9-45F1-922B-CC52C852D794}" destId="{D7756DE1-7AEB-4CEC-8204-BD6A1A25C3AB}" srcOrd="2" destOrd="0" parTransId="{5D4D2F95-E4F6-487C-B78C-5F63C9A2DBDC}" sibTransId="{805F5801-89F0-40AA-B977-75D4F2CE7768}"/>
    <dgm:cxn modelId="{17ACBD84-2B6F-4AF3-A636-35430FAE9D12}" type="presOf" srcId="{E86D48D6-ABF9-45F1-922B-CC52C852D794}" destId="{AECAB6AF-518B-4C60-8349-9895D04CC0CE}" srcOrd="0" destOrd="0" presId="urn:microsoft.com/office/officeart/2008/layout/VerticalCurvedList"/>
    <dgm:cxn modelId="{218647B7-5737-4623-9277-8546DE6F4717}" srcId="{E86D48D6-ABF9-45F1-922B-CC52C852D794}" destId="{C651A77A-C196-4E5A-A9E8-142173DF41BA}" srcOrd="1" destOrd="0" parTransId="{713FB4E6-8969-4D52-BD13-38AB2762AB9A}" sibTransId="{121484D7-1542-4FF4-9AF8-A82C23D89041}"/>
    <dgm:cxn modelId="{239A4336-C527-446D-9EC6-C4B9ED3D8C62}" type="presParOf" srcId="{AECAB6AF-518B-4C60-8349-9895D04CC0CE}" destId="{16536B56-3D27-4113-A5CD-1CED48145D97}" srcOrd="0" destOrd="0" presId="urn:microsoft.com/office/officeart/2008/layout/VerticalCurvedList"/>
    <dgm:cxn modelId="{CBB0B776-851B-495F-BB9A-CABF0B19556A}" type="presParOf" srcId="{16536B56-3D27-4113-A5CD-1CED48145D97}" destId="{0AB1FF8A-DD7D-4776-B16E-A1C6DD2C2307}" srcOrd="0" destOrd="0" presId="urn:microsoft.com/office/officeart/2008/layout/VerticalCurvedList"/>
    <dgm:cxn modelId="{5F442DE7-3DB8-4827-A0CA-1AA98B9FD3F7}" type="presParOf" srcId="{0AB1FF8A-DD7D-4776-B16E-A1C6DD2C2307}" destId="{5E8CD07E-7336-487B-B4C8-187B5AD194B1}" srcOrd="0" destOrd="0" presId="urn:microsoft.com/office/officeart/2008/layout/VerticalCurvedList"/>
    <dgm:cxn modelId="{3364395D-966E-43C5-AE69-CC6531B5B186}" type="presParOf" srcId="{0AB1FF8A-DD7D-4776-B16E-A1C6DD2C2307}" destId="{58BBF6F0-AD73-45F7-932D-8C5DFF126B1E}" srcOrd="1" destOrd="0" presId="urn:microsoft.com/office/officeart/2008/layout/VerticalCurvedList"/>
    <dgm:cxn modelId="{B61439D7-BAC8-4B42-AD9A-9E9A80159C17}" type="presParOf" srcId="{0AB1FF8A-DD7D-4776-B16E-A1C6DD2C2307}" destId="{F2507035-1791-41AE-B2F2-BB77AB6389B3}" srcOrd="2" destOrd="0" presId="urn:microsoft.com/office/officeart/2008/layout/VerticalCurvedList"/>
    <dgm:cxn modelId="{49CEA975-00E8-40DC-B181-27F760469FB3}" type="presParOf" srcId="{0AB1FF8A-DD7D-4776-B16E-A1C6DD2C2307}" destId="{16E11C59-3A5E-4D75-BB00-5EB8303A061A}" srcOrd="3" destOrd="0" presId="urn:microsoft.com/office/officeart/2008/layout/VerticalCurvedList"/>
    <dgm:cxn modelId="{398688E5-FFE5-411C-BA39-70F9F04F4069}" type="presParOf" srcId="{16536B56-3D27-4113-A5CD-1CED48145D97}" destId="{CE5092EB-BC10-462A-A39D-D6E91BCA04AC}" srcOrd="1" destOrd="0" presId="urn:microsoft.com/office/officeart/2008/layout/VerticalCurvedList"/>
    <dgm:cxn modelId="{12AA692D-1F87-4DA7-ABD3-787FE398A2D5}" type="presParOf" srcId="{16536B56-3D27-4113-A5CD-1CED48145D97}" destId="{E38668B1-1E3D-46C0-9D43-039299F16124}" srcOrd="2" destOrd="0" presId="urn:microsoft.com/office/officeart/2008/layout/VerticalCurvedList"/>
    <dgm:cxn modelId="{3AF7E10E-779C-4468-A3D4-AFE0C3DC48E4}" type="presParOf" srcId="{E38668B1-1E3D-46C0-9D43-039299F16124}" destId="{A2EC7FAB-A0F6-49E6-A78E-8980C31D2979}" srcOrd="0" destOrd="0" presId="urn:microsoft.com/office/officeart/2008/layout/VerticalCurvedList"/>
    <dgm:cxn modelId="{47265EB8-53CC-41A0-963F-3D957BB5D8F6}" type="presParOf" srcId="{16536B56-3D27-4113-A5CD-1CED48145D97}" destId="{2844B4F2-0F02-4068-A956-8C0BE9D151FC}" srcOrd="3" destOrd="0" presId="urn:microsoft.com/office/officeart/2008/layout/VerticalCurvedList"/>
    <dgm:cxn modelId="{8C2CB604-8725-41E7-9743-F3A3392DF716}" type="presParOf" srcId="{16536B56-3D27-4113-A5CD-1CED48145D97}" destId="{F8824D24-5B2B-479C-9B67-4209E0011BA6}" srcOrd="4" destOrd="0" presId="urn:microsoft.com/office/officeart/2008/layout/VerticalCurvedList"/>
    <dgm:cxn modelId="{DD130942-8598-40E5-80A8-FF1CA20EB975}" type="presParOf" srcId="{F8824D24-5B2B-479C-9B67-4209E0011BA6}" destId="{5A4A71F2-462A-4565-A3D2-7F295C981411}" srcOrd="0" destOrd="0" presId="urn:microsoft.com/office/officeart/2008/layout/VerticalCurvedList"/>
    <dgm:cxn modelId="{51C957E5-DC6F-4A12-B966-573FCA38BCC5}" type="presParOf" srcId="{16536B56-3D27-4113-A5CD-1CED48145D97}" destId="{F9C8567D-2CAA-4E4D-B99B-936EC03FD366}" srcOrd="5" destOrd="0" presId="urn:microsoft.com/office/officeart/2008/layout/VerticalCurvedList"/>
    <dgm:cxn modelId="{66598B98-EA68-4564-A317-6A5F9642C1B6}" type="presParOf" srcId="{16536B56-3D27-4113-A5CD-1CED48145D97}" destId="{C3B7B029-D785-469E-A125-D2E003D5EF34}" srcOrd="6" destOrd="0" presId="urn:microsoft.com/office/officeart/2008/layout/VerticalCurvedList"/>
    <dgm:cxn modelId="{E9A1A733-5523-462A-A34E-9D6585C3D88E}" type="presParOf" srcId="{C3B7B029-D785-469E-A125-D2E003D5EF34}" destId="{CB8C5C9A-C713-42C9-926B-24659BD9284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425A3B-2AC2-4DBF-888B-28B9733AD8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C27A37AC-C997-4233-9A72-B8EBE3687BF1}">
      <dgm:prSet phldrT="[文本]"/>
      <dgm:spPr/>
      <dgm:t>
        <a:bodyPr/>
        <a:lstStyle/>
        <a:p>
          <a:r>
            <a:rPr lang="en-US" altLang="zh-CN" dirty="0"/>
            <a:t>OWASP TOP10 </a:t>
          </a:r>
          <a:endParaRPr lang="zh-CN" altLang="en-US" dirty="0"/>
        </a:p>
      </dgm:t>
    </dgm:pt>
    <dgm:pt modelId="{3472A1DC-FC0C-4C82-B368-8E5C6E5EA447}" type="parTrans" cxnId="{4866809F-5409-4990-BCC6-3E150DA10F89}">
      <dgm:prSet/>
      <dgm:spPr/>
      <dgm:t>
        <a:bodyPr/>
        <a:lstStyle/>
        <a:p>
          <a:endParaRPr lang="zh-CN" altLang="en-US"/>
        </a:p>
      </dgm:t>
    </dgm:pt>
    <dgm:pt modelId="{31C7F5FE-AADD-426D-A5B1-7F659A15B4BE}" type="sibTrans" cxnId="{4866809F-5409-4990-BCC6-3E150DA10F89}">
      <dgm:prSet/>
      <dgm:spPr/>
      <dgm:t>
        <a:bodyPr/>
        <a:lstStyle/>
        <a:p>
          <a:endParaRPr lang="zh-CN" altLang="en-US"/>
        </a:p>
      </dgm:t>
    </dgm:pt>
    <dgm:pt modelId="{77D4183D-778B-41A1-A243-B72A7CB031E1}">
      <dgm:prSet phldrT="[文本]"/>
      <dgm:spPr/>
      <dgm:t>
        <a:bodyPr/>
        <a:lstStyle/>
        <a:p>
          <a:endParaRPr lang="zh-CN" altLang="en-US" dirty="0"/>
        </a:p>
      </dgm:t>
    </dgm:pt>
    <dgm:pt modelId="{3EE3612F-1236-49D0-A4BD-D3981374591D}" type="parTrans" cxnId="{439C854F-7EC9-4428-9ADD-2A773D61F6A1}">
      <dgm:prSet/>
      <dgm:spPr/>
      <dgm:t>
        <a:bodyPr/>
        <a:lstStyle/>
        <a:p>
          <a:endParaRPr lang="zh-CN" altLang="en-US"/>
        </a:p>
      </dgm:t>
    </dgm:pt>
    <dgm:pt modelId="{11925FC0-03A1-41B2-9D3C-58D502A027EF}" type="sibTrans" cxnId="{439C854F-7EC9-4428-9ADD-2A773D61F6A1}">
      <dgm:prSet/>
      <dgm:spPr/>
      <dgm:t>
        <a:bodyPr/>
        <a:lstStyle/>
        <a:p>
          <a:endParaRPr lang="zh-CN" altLang="en-US"/>
        </a:p>
      </dgm:t>
    </dgm:pt>
    <dgm:pt modelId="{B6129A94-8609-478F-B2EA-679CF86F0D23}">
      <dgm:prSet phldrT="[文本]"/>
      <dgm:spPr/>
      <dgm:t>
        <a:bodyPr/>
        <a:lstStyle/>
        <a:p>
          <a:r>
            <a:rPr lang="en-US" altLang="zh-CN" dirty="0" err="1"/>
            <a:t>Fuxi_sanner</a:t>
          </a:r>
          <a:r>
            <a:rPr lang="en-US" altLang="zh-CN" dirty="0"/>
            <a:t> &amp; </a:t>
          </a:r>
          <a:r>
            <a:rPr lang="en-US" altLang="zh-CN" dirty="0" err="1"/>
            <a:t>Selinux</a:t>
          </a:r>
          <a:endParaRPr lang="zh-CN" altLang="en-US" dirty="0"/>
        </a:p>
      </dgm:t>
    </dgm:pt>
    <dgm:pt modelId="{1C95FF25-A37F-42C9-A580-94C985DA8F8D}" type="parTrans" cxnId="{A9F293AA-5577-4CDC-8555-9AABE3647EBD}">
      <dgm:prSet/>
      <dgm:spPr/>
      <dgm:t>
        <a:bodyPr/>
        <a:lstStyle/>
        <a:p>
          <a:endParaRPr lang="zh-CN" altLang="en-US"/>
        </a:p>
      </dgm:t>
    </dgm:pt>
    <dgm:pt modelId="{B7CDCBCD-528D-472E-8068-A1A8270A0B7C}" type="sibTrans" cxnId="{A9F293AA-5577-4CDC-8555-9AABE3647EBD}">
      <dgm:prSet/>
      <dgm:spPr/>
      <dgm:t>
        <a:bodyPr/>
        <a:lstStyle/>
        <a:p>
          <a:endParaRPr lang="zh-CN" altLang="en-US"/>
        </a:p>
      </dgm:t>
    </dgm:pt>
    <dgm:pt modelId="{B011F0EC-39ED-4F78-A9B8-9A97F00F52D2}">
      <dgm:prSet phldrT="[文本]"/>
      <dgm:spPr/>
      <dgm:t>
        <a:bodyPr/>
        <a:lstStyle/>
        <a:p>
          <a:r>
            <a:rPr lang="en-US" altLang="zh-CN" dirty="0"/>
            <a:t>    </a:t>
          </a:r>
          <a:endParaRPr lang="zh-CN" altLang="en-US" dirty="0"/>
        </a:p>
      </dgm:t>
    </dgm:pt>
    <dgm:pt modelId="{5787A88D-3D5E-48E1-9DF6-05AB43E70FF5}" type="parTrans" cxnId="{46A14B4A-9F39-474D-A140-B6DDB324C210}">
      <dgm:prSet/>
      <dgm:spPr/>
      <dgm:t>
        <a:bodyPr/>
        <a:lstStyle/>
        <a:p>
          <a:endParaRPr lang="zh-CN" altLang="en-US"/>
        </a:p>
      </dgm:t>
    </dgm:pt>
    <dgm:pt modelId="{9357A1F6-2B31-40C0-9025-F8BF41D1CC12}" type="sibTrans" cxnId="{46A14B4A-9F39-474D-A140-B6DDB324C210}">
      <dgm:prSet/>
      <dgm:spPr/>
      <dgm:t>
        <a:bodyPr/>
        <a:lstStyle/>
        <a:p>
          <a:endParaRPr lang="zh-CN" altLang="en-US"/>
        </a:p>
      </dgm:t>
    </dgm:pt>
    <dgm:pt modelId="{8D04B982-9F0C-4872-A12B-B2BBE6F37709}" type="pres">
      <dgm:prSet presAssocID="{09425A3B-2AC2-4DBF-888B-28B9733AD84B}" presName="linear" presStyleCnt="0">
        <dgm:presLayoutVars>
          <dgm:animLvl val="lvl"/>
          <dgm:resizeHandles val="exact"/>
        </dgm:presLayoutVars>
      </dgm:prSet>
      <dgm:spPr/>
    </dgm:pt>
    <dgm:pt modelId="{B221CC84-9545-455A-AF95-7CAF49779CF2}" type="pres">
      <dgm:prSet presAssocID="{C27A37AC-C997-4233-9A72-B8EBE3687BF1}" presName="parentText" presStyleLbl="node1" presStyleIdx="0" presStyleCnt="2" custLinFactNeighborX="1162" custLinFactNeighborY="-13363">
        <dgm:presLayoutVars>
          <dgm:chMax val="0"/>
          <dgm:bulletEnabled val="1"/>
        </dgm:presLayoutVars>
      </dgm:prSet>
      <dgm:spPr/>
    </dgm:pt>
    <dgm:pt modelId="{8320F1E2-3FFE-4F48-BE6C-B42F873EB869}" type="pres">
      <dgm:prSet presAssocID="{C27A37AC-C997-4233-9A72-B8EBE3687BF1}" presName="childText" presStyleLbl="revTx" presStyleIdx="0" presStyleCnt="2">
        <dgm:presLayoutVars>
          <dgm:bulletEnabled val="1"/>
        </dgm:presLayoutVars>
      </dgm:prSet>
      <dgm:spPr/>
    </dgm:pt>
    <dgm:pt modelId="{5F2C83DE-9977-4E3E-959E-9554DFFFDEB7}" type="pres">
      <dgm:prSet presAssocID="{B6129A94-8609-478F-B2EA-679CF86F0D23}" presName="parentText" presStyleLbl="node1" presStyleIdx="1" presStyleCnt="2">
        <dgm:presLayoutVars>
          <dgm:chMax val="0"/>
          <dgm:bulletEnabled val="1"/>
        </dgm:presLayoutVars>
      </dgm:prSet>
      <dgm:spPr/>
    </dgm:pt>
    <dgm:pt modelId="{B16E46DE-2B04-45B4-BA13-9FC157CC01C8}" type="pres">
      <dgm:prSet presAssocID="{B6129A94-8609-478F-B2EA-679CF86F0D23}" presName="childText" presStyleLbl="revTx" presStyleIdx="1" presStyleCnt="2">
        <dgm:presLayoutVars>
          <dgm:bulletEnabled val="1"/>
        </dgm:presLayoutVars>
      </dgm:prSet>
      <dgm:spPr/>
    </dgm:pt>
  </dgm:ptLst>
  <dgm:cxnLst>
    <dgm:cxn modelId="{46A14B4A-9F39-474D-A140-B6DDB324C210}" srcId="{B6129A94-8609-478F-B2EA-679CF86F0D23}" destId="{B011F0EC-39ED-4F78-A9B8-9A97F00F52D2}" srcOrd="0" destOrd="0" parTransId="{5787A88D-3D5E-48E1-9DF6-05AB43E70FF5}" sibTransId="{9357A1F6-2B31-40C0-9025-F8BF41D1CC12}"/>
    <dgm:cxn modelId="{439C854F-7EC9-4428-9ADD-2A773D61F6A1}" srcId="{C27A37AC-C997-4233-9A72-B8EBE3687BF1}" destId="{77D4183D-778B-41A1-A243-B72A7CB031E1}" srcOrd="0" destOrd="0" parTransId="{3EE3612F-1236-49D0-A4BD-D3981374591D}" sibTransId="{11925FC0-03A1-41B2-9D3C-58D502A027EF}"/>
    <dgm:cxn modelId="{8382D17C-4843-4C52-832C-97A63D245EE9}" type="presOf" srcId="{B011F0EC-39ED-4F78-A9B8-9A97F00F52D2}" destId="{B16E46DE-2B04-45B4-BA13-9FC157CC01C8}" srcOrd="0" destOrd="0" presId="urn:microsoft.com/office/officeart/2005/8/layout/vList2"/>
    <dgm:cxn modelId="{57816E86-1B6B-4C21-A159-1FCE29CA6841}" type="presOf" srcId="{B6129A94-8609-478F-B2EA-679CF86F0D23}" destId="{5F2C83DE-9977-4E3E-959E-9554DFFFDEB7}" srcOrd="0" destOrd="0" presId="urn:microsoft.com/office/officeart/2005/8/layout/vList2"/>
    <dgm:cxn modelId="{4866809F-5409-4990-BCC6-3E150DA10F89}" srcId="{09425A3B-2AC2-4DBF-888B-28B9733AD84B}" destId="{C27A37AC-C997-4233-9A72-B8EBE3687BF1}" srcOrd="0" destOrd="0" parTransId="{3472A1DC-FC0C-4C82-B368-8E5C6E5EA447}" sibTransId="{31C7F5FE-AADD-426D-A5B1-7F659A15B4BE}"/>
    <dgm:cxn modelId="{A9F293AA-5577-4CDC-8555-9AABE3647EBD}" srcId="{09425A3B-2AC2-4DBF-888B-28B9733AD84B}" destId="{B6129A94-8609-478F-B2EA-679CF86F0D23}" srcOrd="1" destOrd="0" parTransId="{1C95FF25-A37F-42C9-A580-94C985DA8F8D}" sibTransId="{B7CDCBCD-528D-472E-8068-A1A8270A0B7C}"/>
    <dgm:cxn modelId="{668A92AB-C3CF-46E9-A825-921FF4885483}" type="presOf" srcId="{C27A37AC-C997-4233-9A72-B8EBE3687BF1}" destId="{B221CC84-9545-455A-AF95-7CAF49779CF2}" srcOrd="0" destOrd="0" presId="urn:microsoft.com/office/officeart/2005/8/layout/vList2"/>
    <dgm:cxn modelId="{CF6B69B2-79D5-49F8-96D0-90C84622F23A}" type="presOf" srcId="{09425A3B-2AC2-4DBF-888B-28B9733AD84B}" destId="{8D04B982-9F0C-4872-A12B-B2BBE6F37709}" srcOrd="0" destOrd="0" presId="urn:microsoft.com/office/officeart/2005/8/layout/vList2"/>
    <dgm:cxn modelId="{ADD11CC5-9173-4993-BF2C-0338B8A2D278}" type="presOf" srcId="{77D4183D-778B-41A1-A243-B72A7CB031E1}" destId="{8320F1E2-3FFE-4F48-BE6C-B42F873EB869}" srcOrd="0" destOrd="0" presId="urn:microsoft.com/office/officeart/2005/8/layout/vList2"/>
    <dgm:cxn modelId="{17E71E56-FF08-4ECF-8D4E-3808A1FC351C}" type="presParOf" srcId="{8D04B982-9F0C-4872-A12B-B2BBE6F37709}" destId="{B221CC84-9545-455A-AF95-7CAF49779CF2}" srcOrd="0" destOrd="0" presId="urn:microsoft.com/office/officeart/2005/8/layout/vList2"/>
    <dgm:cxn modelId="{A560A764-8ACA-470A-91A5-62B6BE0B3BFE}" type="presParOf" srcId="{8D04B982-9F0C-4872-A12B-B2BBE6F37709}" destId="{8320F1E2-3FFE-4F48-BE6C-B42F873EB869}" srcOrd="1" destOrd="0" presId="urn:microsoft.com/office/officeart/2005/8/layout/vList2"/>
    <dgm:cxn modelId="{93C80EE7-AFA6-4C78-BD39-BEB59A554D85}" type="presParOf" srcId="{8D04B982-9F0C-4872-A12B-B2BBE6F37709}" destId="{5F2C83DE-9977-4E3E-959E-9554DFFFDEB7}" srcOrd="2" destOrd="0" presId="urn:microsoft.com/office/officeart/2005/8/layout/vList2"/>
    <dgm:cxn modelId="{0264721C-B562-4A4D-A90D-43EB81C53101}" type="presParOf" srcId="{8D04B982-9F0C-4872-A12B-B2BBE6F37709}" destId="{B16E46DE-2B04-45B4-BA13-9FC157CC01C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0A93A0-2458-43A2-946E-5C9D573E5B8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0A043E5C-57E8-45D9-B933-1B04D59D76F0}">
      <dgm:prSet phldrT="[文本]"/>
      <dgm:spPr/>
      <dgm:t>
        <a:bodyPr/>
        <a:lstStyle/>
        <a:p>
          <a:r>
            <a:rPr lang="zh-CN" altLang="en-US" dirty="0"/>
            <a:t>正确性</a:t>
          </a:r>
        </a:p>
      </dgm:t>
    </dgm:pt>
    <dgm:pt modelId="{B6D0FDF1-7272-47F5-A9A5-4D7650FEBA71}" type="parTrans" cxnId="{1249CEB2-753A-4EA8-B843-012811B9FF5F}">
      <dgm:prSet/>
      <dgm:spPr/>
      <dgm:t>
        <a:bodyPr/>
        <a:lstStyle/>
        <a:p>
          <a:endParaRPr lang="zh-CN" altLang="en-US"/>
        </a:p>
      </dgm:t>
    </dgm:pt>
    <dgm:pt modelId="{E4484D98-235F-4DA1-96E5-1C2351FB655D}" type="sibTrans" cxnId="{1249CEB2-753A-4EA8-B843-012811B9FF5F}">
      <dgm:prSet/>
      <dgm:spPr/>
      <dgm:t>
        <a:bodyPr/>
        <a:lstStyle/>
        <a:p>
          <a:endParaRPr lang="zh-CN" altLang="en-US"/>
        </a:p>
      </dgm:t>
    </dgm:pt>
    <dgm:pt modelId="{7FBE355F-9B9B-486F-A3FD-E14B05822AFB}">
      <dgm:prSet phldrT="[文本]"/>
      <dgm:spPr/>
      <dgm:t>
        <a:bodyPr/>
        <a:lstStyle/>
        <a:p>
          <a:r>
            <a:rPr lang="zh-CN" altLang="en-US" dirty="0"/>
            <a:t>构造测试数据集</a:t>
          </a:r>
        </a:p>
      </dgm:t>
    </dgm:pt>
    <dgm:pt modelId="{893176FA-57C3-4260-93E2-EB38ADAF07C4}" type="parTrans" cxnId="{508CDFBF-737C-4C93-A1AB-C9F565AAE448}">
      <dgm:prSet/>
      <dgm:spPr/>
      <dgm:t>
        <a:bodyPr/>
        <a:lstStyle/>
        <a:p>
          <a:endParaRPr lang="zh-CN" altLang="en-US"/>
        </a:p>
      </dgm:t>
    </dgm:pt>
    <dgm:pt modelId="{4442B363-FB18-4554-B13D-3A2F5ED76443}" type="sibTrans" cxnId="{508CDFBF-737C-4C93-A1AB-C9F565AAE448}">
      <dgm:prSet/>
      <dgm:spPr/>
      <dgm:t>
        <a:bodyPr/>
        <a:lstStyle/>
        <a:p>
          <a:endParaRPr lang="zh-CN" altLang="en-US"/>
        </a:p>
      </dgm:t>
    </dgm:pt>
    <dgm:pt modelId="{2CB7229B-7FC6-4A1F-B0A1-564BE992A86D}">
      <dgm:prSet phldrT="[文本]"/>
      <dgm:spPr/>
      <dgm:t>
        <a:bodyPr/>
        <a:lstStyle/>
        <a:p>
          <a:r>
            <a:rPr lang="zh-CN" altLang="en-US" dirty="0"/>
            <a:t>模块之间的测试</a:t>
          </a:r>
        </a:p>
      </dgm:t>
    </dgm:pt>
    <dgm:pt modelId="{B6D10C9C-03C2-4C36-B0C3-63F3C96E3759}" type="parTrans" cxnId="{E0745BBB-7718-407E-ACF7-319634B6C724}">
      <dgm:prSet/>
      <dgm:spPr/>
      <dgm:t>
        <a:bodyPr/>
        <a:lstStyle/>
        <a:p>
          <a:endParaRPr lang="zh-CN" altLang="en-US"/>
        </a:p>
      </dgm:t>
    </dgm:pt>
    <dgm:pt modelId="{17E86BE5-2BD6-439C-8664-CD65FA0BD16C}" type="sibTrans" cxnId="{E0745BBB-7718-407E-ACF7-319634B6C724}">
      <dgm:prSet/>
      <dgm:spPr/>
      <dgm:t>
        <a:bodyPr/>
        <a:lstStyle/>
        <a:p>
          <a:endParaRPr lang="zh-CN" altLang="en-US"/>
        </a:p>
      </dgm:t>
    </dgm:pt>
    <dgm:pt modelId="{D293F4B6-377C-4340-982C-C3ED5C654CA5}" type="pres">
      <dgm:prSet presAssocID="{E10A93A0-2458-43A2-946E-5C9D573E5B81}" presName="Name0" presStyleCnt="0">
        <dgm:presLayoutVars>
          <dgm:chMax val="7"/>
          <dgm:chPref val="7"/>
          <dgm:dir/>
        </dgm:presLayoutVars>
      </dgm:prSet>
      <dgm:spPr/>
    </dgm:pt>
    <dgm:pt modelId="{483310D6-4874-4262-99CD-EFA32A62DE1F}" type="pres">
      <dgm:prSet presAssocID="{E10A93A0-2458-43A2-946E-5C9D573E5B81}" presName="Name1" presStyleCnt="0"/>
      <dgm:spPr/>
    </dgm:pt>
    <dgm:pt modelId="{B1EC0374-6956-4BF0-ACCA-AA1CDC77D073}" type="pres">
      <dgm:prSet presAssocID="{E10A93A0-2458-43A2-946E-5C9D573E5B81}" presName="cycle" presStyleCnt="0"/>
      <dgm:spPr/>
    </dgm:pt>
    <dgm:pt modelId="{254B3231-9258-4555-BA5F-D9466681F624}" type="pres">
      <dgm:prSet presAssocID="{E10A93A0-2458-43A2-946E-5C9D573E5B81}" presName="srcNode" presStyleLbl="node1" presStyleIdx="0" presStyleCnt="3"/>
      <dgm:spPr/>
    </dgm:pt>
    <dgm:pt modelId="{1E427496-531B-457C-8AAA-ACF48E592FF1}" type="pres">
      <dgm:prSet presAssocID="{E10A93A0-2458-43A2-946E-5C9D573E5B81}" presName="conn" presStyleLbl="parChTrans1D2" presStyleIdx="0" presStyleCnt="1"/>
      <dgm:spPr/>
    </dgm:pt>
    <dgm:pt modelId="{F495A09C-8570-4242-B31A-F76F5C1940BD}" type="pres">
      <dgm:prSet presAssocID="{E10A93A0-2458-43A2-946E-5C9D573E5B81}" presName="extraNode" presStyleLbl="node1" presStyleIdx="0" presStyleCnt="3"/>
      <dgm:spPr/>
    </dgm:pt>
    <dgm:pt modelId="{43188E8C-BD27-45DD-BD34-5AA4CDA8486D}" type="pres">
      <dgm:prSet presAssocID="{E10A93A0-2458-43A2-946E-5C9D573E5B81}" presName="dstNode" presStyleLbl="node1" presStyleIdx="0" presStyleCnt="3"/>
      <dgm:spPr/>
    </dgm:pt>
    <dgm:pt modelId="{2CB7DCEB-6B20-4EE9-98A9-BB44E1AEC52C}" type="pres">
      <dgm:prSet presAssocID="{0A043E5C-57E8-45D9-B933-1B04D59D76F0}" presName="text_1" presStyleLbl="node1" presStyleIdx="0" presStyleCnt="3">
        <dgm:presLayoutVars>
          <dgm:bulletEnabled val="1"/>
        </dgm:presLayoutVars>
      </dgm:prSet>
      <dgm:spPr/>
    </dgm:pt>
    <dgm:pt modelId="{79E04229-75F8-400F-BF5D-49746A23EE9A}" type="pres">
      <dgm:prSet presAssocID="{0A043E5C-57E8-45D9-B933-1B04D59D76F0}" presName="accent_1" presStyleCnt="0"/>
      <dgm:spPr/>
    </dgm:pt>
    <dgm:pt modelId="{353D0948-7A28-4B93-BE62-799B4104175F}" type="pres">
      <dgm:prSet presAssocID="{0A043E5C-57E8-45D9-B933-1B04D59D76F0}" presName="accentRepeatNode" presStyleLbl="solidFgAcc1" presStyleIdx="0" presStyleCnt="3"/>
      <dgm:spPr/>
    </dgm:pt>
    <dgm:pt modelId="{8D9F02B1-4B46-4B6C-A0E0-5B01BD53B9E2}" type="pres">
      <dgm:prSet presAssocID="{7FBE355F-9B9B-486F-A3FD-E14B05822AFB}" presName="text_2" presStyleLbl="node1" presStyleIdx="1" presStyleCnt="3">
        <dgm:presLayoutVars>
          <dgm:bulletEnabled val="1"/>
        </dgm:presLayoutVars>
      </dgm:prSet>
      <dgm:spPr/>
    </dgm:pt>
    <dgm:pt modelId="{C0ABFB23-9878-47AC-B1C8-A8EF218061AE}" type="pres">
      <dgm:prSet presAssocID="{7FBE355F-9B9B-486F-A3FD-E14B05822AFB}" presName="accent_2" presStyleCnt="0"/>
      <dgm:spPr/>
    </dgm:pt>
    <dgm:pt modelId="{CD1221A5-54E2-40EB-AE72-461783F85474}" type="pres">
      <dgm:prSet presAssocID="{7FBE355F-9B9B-486F-A3FD-E14B05822AFB}" presName="accentRepeatNode" presStyleLbl="solidFgAcc1" presStyleIdx="1" presStyleCnt="3"/>
      <dgm:spPr/>
    </dgm:pt>
    <dgm:pt modelId="{159D3A27-8D61-4180-A567-C122C0296318}" type="pres">
      <dgm:prSet presAssocID="{2CB7229B-7FC6-4A1F-B0A1-564BE992A86D}" presName="text_3" presStyleLbl="node1" presStyleIdx="2" presStyleCnt="3">
        <dgm:presLayoutVars>
          <dgm:bulletEnabled val="1"/>
        </dgm:presLayoutVars>
      </dgm:prSet>
      <dgm:spPr/>
    </dgm:pt>
    <dgm:pt modelId="{9587DCB9-0696-4C75-A98B-3C39CFD50430}" type="pres">
      <dgm:prSet presAssocID="{2CB7229B-7FC6-4A1F-B0A1-564BE992A86D}" presName="accent_3" presStyleCnt="0"/>
      <dgm:spPr/>
    </dgm:pt>
    <dgm:pt modelId="{C0B488D3-67C4-485C-950A-F3EE9028A84B}" type="pres">
      <dgm:prSet presAssocID="{2CB7229B-7FC6-4A1F-B0A1-564BE992A86D}" presName="accentRepeatNode" presStyleLbl="solidFgAcc1" presStyleIdx="2" presStyleCnt="3"/>
      <dgm:spPr/>
    </dgm:pt>
  </dgm:ptLst>
  <dgm:cxnLst>
    <dgm:cxn modelId="{C9F19913-FC62-41C6-9514-66B22094B0A0}" type="presOf" srcId="{2CB7229B-7FC6-4A1F-B0A1-564BE992A86D}" destId="{159D3A27-8D61-4180-A567-C122C0296318}" srcOrd="0" destOrd="0" presId="urn:microsoft.com/office/officeart/2008/layout/VerticalCurvedList"/>
    <dgm:cxn modelId="{AC147415-F930-4D75-B138-B270DFB5B9A6}" type="presOf" srcId="{7FBE355F-9B9B-486F-A3FD-E14B05822AFB}" destId="{8D9F02B1-4B46-4B6C-A0E0-5B01BD53B9E2}" srcOrd="0" destOrd="0" presId="urn:microsoft.com/office/officeart/2008/layout/VerticalCurvedList"/>
    <dgm:cxn modelId="{252352A0-3200-45D9-89D1-38FB4CEF4C34}" type="presOf" srcId="{0A043E5C-57E8-45D9-B933-1B04D59D76F0}" destId="{2CB7DCEB-6B20-4EE9-98A9-BB44E1AEC52C}" srcOrd="0" destOrd="0" presId="urn:microsoft.com/office/officeart/2008/layout/VerticalCurvedList"/>
    <dgm:cxn modelId="{1249CEB2-753A-4EA8-B843-012811B9FF5F}" srcId="{E10A93A0-2458-43A2-946E-5C9D573E5B81}" destId="{0A043E5C-57E8-45D9-B933-1B04D59D76F0}" srcOrd="0" destOrd="0" parTransId="{B6D0FDF1-7272-47F5-A9A5-4D7650FEBA71}" sibTransId="{E4484D98-235F-4DA1-96E5-1C2351FB655D}"/>
    <dgm:cxn modelId="{E0745BBB-7718-407E-ACF7-319634B6C724}" srcId="{E10A93A0-2458-43A2-946E-5C9D573E5B81}" destId="{2CB7229B-7FC6-4A1F-B0A1-564BE992A86D}" srcOrd="2" destOrd="0" parTransId="{B6D10C9C-03C2-4C36-B0C3-63F3C96E3759}" sibTransId="{17E86BE5-2BD6-439C-8664-CD65FA0BD16C}"/>
    <dgm:cxn modelId="{80CABFBD-5425-4316-A91E-D5FD21D4E3A1}" type="presOf" srcId="{E4484D98-235F-4DA1-96E5-1C2351FB655D}" destId="{1E427496-531B-457C-8AAA-ACF48E592FF1}" srcOrd="0" destOrd="0" presId="urn:microsoft.com/office/officeart/2008/layout/VerticalCurvedList"/>
    <dgm:cxn modelId="{508CDFBF-737C-4C93-A1AB-C9F565AAE448}" srcId="{E10A93A0-2458-43A2-946E-5C9D573E5B81}" destId="{7FBE355F-9B9B-486F-A3FD-E14B05822AFB}" srcOrd="1" destOrd="0" parTransId="{893176FA-57C3-4260-93E2-EB38ADAF07C4}" sibTransId="{4442B363-FB18-4554-B13D-3A2F5ED76443}"/>
    <dgm:cxn modelId="{D2BDCED1-3C17-46CF-A097-584F8880115B}" type="presOf" srcId="{E10A93A0-2458-43A2-946E-5C9D573E5B81}" destId="{D293F4B6-377C-4340-982C-C3ED5C654CA5}" srcOrd="0" destOrd="0" presId="urn:microsoft.com/office/officeart/2008/layout/VerticalCurvedList"/>
    <dgm:cxn modelId="{D03841EB-1E24-4175-8103-41C35066C607}" type="presParOf" srcId="{D293F4B6-377C-4340-982C-C3ED5C654CA5}" destId="{483310D6-4874-4262-99CD-EFA32A62DE1F}" srcOrd="0" destOrd="0" presId="urn:microsoft.com/office/officeart/2008/layout/VerticalCurvedList"/>
    <dgm:cxn modelId="{B9B8F168-B893-478C-ACA1-08481DB064A2}" type="presParOf" srcId="{483310D6-4874-4262-99CD-EFA32A62DE1F}" destId="{B1EC0374-6956-4BF0-ACCA-AA1CDC77D073}" srcOrd="0" destOrd="0" presId="urn:microsoft.com/office/officeart/2008/layout/VerticalCurvedList"/>
    <dgm:cxn modelId="{8497D4C5-A768-4526-9FEC-03C9FECFEB67}" type="presParOf" srcId="{B1EC0374-6956-4BF0-ACCA-AA1CDC77D073}" destId="{254B3231-9258-4555-BA5F-D9466681F624}" srcOrd="0" destOrd="0" presId="urn:microsoft.com/office/officeart/2008/layout/VerticalCurvedList"/>
    <dgm:cxn modelId="{42C33DF1-7A55-4C20-A656-044D2D930A8B}" type="presParOf" srcId="{B1EC0374-6956-4BF0-ACCA-AA1CDC77D073}" destId="{1E427496-531B-457C-8AAA-ACF48E592FF1}" srcOrd="1" destOrd="0" presId="urn:microsoft.com/office/officeart/2008/layout/VerticalCurvedList"/>
    <dgm:cxn modelId="{55EF3040-BB07-40F9-986A-6CFFA916F043}" type="presParOf" srcId="{B1EC0374-6956-4BF0-ACCA-AA1CDC77D073}" destId="{F495A09C-8570-4242-B31A-F76F5C1940BD}" srcOrd="2" destOrd="0" presId="urn:microsoft.com/office/officeart/2008/layout/VerticalCurvedList"/>
    <dgm:cxn modelId="{273FAD58-A460-4BFB-A895-A4EBF6B17F9B}" type="presParOf" srcId="{B1EC0374-6956-4BF0-ACCA-AA1CDC77D073}" destId="{43188E8C-BD27-45DD-BD34-5AA4CDA8486D}" srcOrd="3" destOrd="0" presId="urn:microsoft.com/office/officeart/2008/layout/VerticalCurvedList"/>
    <dgm:cxn modelId="{D17682B5-11A0-4F8D-8C66-7E4AED0F16CA}" type="presParOf" srcId="{483310D6-4874-4262-99CD-EFA32A62DE1F}" destId="{2CB7DCEB-6B20-4EE9-98A9-BB44E1AEC52C}" srcOrd="1" destOrd="0" presId="urn:microsoft.com/office/officeart/2008/layout/VerticalCurvedList"/>
    <dgm:cxn modelId="{5C2C48BC-4BA0-41C4-BDAE-32DF8828F617}" type="presParOf" srcId="{483310D6-4874-4262-99CD-EFA32A62DE1F}" destId="{79E04229-75F8-400F-BF5D-49746A23EE9A}" srcOrd="2" destOrd="0" presId="urn:microsoft.com/office/officeart/2008/layout/VerticalCurvedList"/>
    <dgm:cxn modelId="{993466ED-CF4E-445A-BCCD-3ED628F8EA56}" type="presParOf" srcId="{79E04229-75F8-400F-BF5D-49746A23EE9A}" destId="{353D0948-7A28-4B93-BE62-799B4104175F}" srcOrd="0" destOrd="0" presId="urn:microsoft.com/office/officeart/2008/layout/VerticalCurvedList"/>
    <dgm:cxn modelId="{B679ADE8-1D8A-443A-BF55-20AF440199B7}" type="presParOf" srcId="{483310D6-4874-4262-99CD-EFA32A62DE1F}" destId="{8D9F02B1-4B46-4B6C-A0E0-5B01BD53B9E2}" srcOrd="3" destOrd="0" presId="urn:microsoft.com/office/officeart/2008/layout/VerticalCurvedList"/>
    <dgm:cxn modelId="{F3DDF17B-39A3-4F8A-9AA0-C84EE5A9F2E5}" type="presParOf" srcId="{483310D6-4874-4262-99CD-EFA32A62DE1F}" destId="{C0ABFB23-9878-47AC-B1C8-A8EF218061AE}" srcOrd="4" destOrd="0" presId="urn:microsoft.com/office/officeart/2008/layout/VerticalCurvedList"/>
    <dgm:cxn modelId="{D951463F-0199-48B3-B59C-C1CD687954E7}" type="presParOf" srcId="{C0ABFB23-9878-47AC-B1C8-A8EF218061AE}" destId="{CD1221A5-54E2-40EB-AE72-461783F85474}" srcOrd="0" destOrd="0" presId="urn:microsoft.com/office/officeart/2008/layout/VerticalCurvedList"/>
    <dgm:cxn modelId="{A194B51F-8354-4A01-BF45-BE19141B9927}" type="presParOf" srcId="{483310D6-4874-4262-99CD-EFA32A62DE1F}" destId="{159D3A27-8D61-4180-A567-C122C0296318}" srcOrd="5" destOrd="0" presId="urn:microsoft.com/office/officeart/2008/layout/VerticalCurvedList"/>
    <dgm:cxn modelId="{F75D55FD-9CF4-43B9-8115-1AB1109D9711}" type="presParOf" srcId="{483310D6-4874-4262-99CD-EFA32A62DE1F}" destId="{9587DCB9-0696-4C75-A98B-3C39CFD50430}" srcOrd="6" destOrd="0" presId="urn:microsoft.com/office/officeart/2008/layout/VerticalCurvedList"/>
    <dgm:cxn modelId="{849B8198-0DDE-4B80-8F9F-BBB2FF0133C2}" type="presParOf" srcId="{9587DCB9-0696-4C75-A98B-3C39CFD50430}" destId="{C0B488D3-67C4-485C-950A-F3EE9028A84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F6D2D41-0F82-4EC3-B82C-A0C5AF81AA2C}" type="doc">
      <dgm:prSet loTypeId="urn:microsoft.com/office/officeart/2005/8/layout/arrow2" loCatId="process" qsTypeId="urn:microsoft.com/office/officeart/2005/8/quickstyle/simple1" qsCatId="simple" csTypeId="urn:microsoft.com/office/officeart/2005/8/colors/accent1_2" csCatId="accent1" phldr="1"/>
      <dgm:spPr/>
    </dgm:pt>
    <dgm:pt modelId="{B07AC294-FB8C-4341-AD58-0A3FA3BD8E3F}">
      <dgm:prSet phldrT="[文本]"/>
      <dgm:spPr/>
      <dgm:t>
        <a:bodyPr/>
        <a:lstStyle/>
        <a:p>
          <a:r>
            <a:rPr lang="en-US" altLang="zh-CN" dirty="0"/>
            <a:t>Python</a:t>
          </a:r>
        </a:p>
        <a:p>
          <a:r>
            <a:rPr lang="en-US" altLang="zh-CN" dirty="0"/>
            <a:t>Html/</a:t>
          </a:r>
          <a:r>
            <a:rPr lang="en-US" altLang="zh-CN" dirty="0" err="1"/>
            <a:t>css</a:t>
          </a:r>
          <a:endParaRPr lang="en-US" altLang="zh-CN" dirty="0"/>
        </a:p>
        <a:p>
          <a:r>
            <a:rPr lang="en-US" altLang="zh-CN" dirty="0" err="1"/>
            <a:t>javascript</a:t>
          </a:r>
          <a:endParaRPr lang="en-US" altLang="zh-CN" dirty="0"/>
        </a:p>
      </dgm:t>
    </dgm:pt>
    <dgm:pt modelId="{41FE9D5C-AD62-4786-A1BD-56808B0AB445}" type="parTrans" cxnId="{11DF902C-7F4C-4107-9569-86F699539A07}">
      <dgm:prSet/>
      <dgm:spPr/>
      <dgm:t>
        <a:bodyPr/>
        <a:lstStyle/>
        <a:p>
          <a:endParaRPr lang="zh-CN" altLang="en-US"/>
        </a:p>
      </dgm:t>
    </dgm:pt>
    <dgm:pt modelId="{B33A4D00-EE2F-41FA-9989-B5678BED075E}" type="sibTrans" cxnId="{11DF902C-7F4C-4107-9569-86F699539A07}">
      <dgm:prSet/>
      <dgm:spPr/>
      <dgm:t>
        <a:bodyPr/>
        <a:lstStyle/>
        <a:p>
          <a:endParaRPr lang="zh-CN" altLang="en-US"/>
        </a:p>
      </dgm:t>
    </dgm:pt>
    <dgm:pt modelId="{19399C4A-F3D9-4ABE-87D0-0193693F51BB}">
      <dgm:prSet phldrT="[文本]"/>
      <dgm:spPr/>
      <dgm:t>
        <a:bodyPr/>
        <a:lstStyle/>
        <a:p>
          <a:r>
            <a:rPr lang="zh-CN" altLang="en-US" dirty="0"/>
            <a:t>深度学习</a:t>
          </a:r>
          <a:endParaRPr lang="en-US" altLang="zh-CN" dirty="0"/>
        </a:p>
        <a:p>
          <a:r>
            <a:rPr lang="zh-CN" altLang="en-US" dirty="0"/>
            <a:t>单元测试</a:t>
          </a:r>
          <a:endParaRPr lang="en-US" altLang="zh-CN" dirty="0"/>
        </a:p>
        <a:p>
          <a:r>
            <a:rPr lang="en-US" altLang="zh-CN" dirty="0"/>
            <a:t>Django</a:t>
          </a:r>
        </a:p>
        <a:p>
          <a:r>
            <a:rPr lang="zh-CN" altLang="en-US" dirty="0"/>
            <a:t>安全测试</a:t>
          </a:r>
          <a:endParaRPr lang="en-US" altLang="zh-CN" dirty="0"/>
        </a:p>
        <a:p>
          <a:r>
            <a:rPr lang="en-US" altLang="zh-CN" dirty="0"/>
            <a:t>Git/</a:t>
          </a:r>
          <a:r>
            <a:rPr lang="en-US" altLang="zh-CN" dirty="0" err="1"/>
            <a:t>github</a:t>
          </a:r>
          <a:endParaRPr lang="zh-CN" altLang="en-US" dirty="0"/>
        </a:p>
      </dgm:t>
    </dgm:pt>
    <dgm:pt modelId="{768BFF56-C487-46A4-AE0F-801196FF3735}" type="parTrans" cxnId="{5FC31BB2-633F-4D15-9EA2-D8C53988F2FA}">
      <dgm:prSet/>
      <dgm:spPr/>
      <dgm:t>
        <a:bodyPr/>
        <a:lstStyle/>
        <a:p>
          <a:endParaRPr lang="zh-CN" altLang="en-US"/>
        </a:p>
      </dgm:t>
    </dgm:pt>
    <dgm:pt modelId="{C071E0A4-4535-4ED4-8245-DDBA726B0530}" type="sibTrans" cxnId="{5FC31BB2-633F-4D15-9EA2-D8C53988F2FA}">
      <dgm:prSet/>
      <dgm:spPr/>
      <dgm:t>
        <a:bodyPr/>
        <a:lstStyle/>
        <a:p>
          <a:endParaRPr lang="zh-CN" altLang="en-US"/>
        </a:p>
      </dgm:t>
    </dgm:pt>
    <dgm:pt modelId="{BAF499F0-0383-472E-8207-54F7A8E47F78}">
      <dgm:prSet phldrT="[文本]"/>
      <dgm:spPr/>
      <dgm:t>
        <a:bodyPr/>
        <a:lstStyle/>
        <a:p>
          <a:r>
            <a:rPr lang="zh-CN" altLang="en-US" dirty="0"/>
            <a:t>一个在线聊天机器人</a:t>
          </a:r>
        </a:p>
      </dgm:t>
    </dgm:pt>
    <dgm:pt modelId="{59A0FE87-722B-4611-AC51-E498851F4D8F}" type="parTrans" cxnId="{346DFD41-2268-4938-BE00-F2CDFE6F4CAE}">
      <dgm:prSet/>
      <dgm:spPr/>
      <dgm:t>
        <a:bodyPr/>
        <a:lstStyle/>
        <a:p>
          <a:endParaRPr lang="zh-CN" altLang="en-US"/>
        </a:p>
      </dgm:t>
    </dgm:pt>
    <dgm:pt modelId="{BF6B03CB-5F0C-4606-860E-C26617C16852}" type="sibTrans" cxnId="{346DFD41-2268-4938-BE00-F2CDFE6F4CAE}">
      <dgm:prSet/>
      <dgm:spPr/>
      <dgm:t>
        <a:bodyPr/>
        <a:lstStyle/>
        <a:p>
          <a:endParaRPr lang="zh-CN" altLang="en-US"/>
        </a:p>
      </dgm:t>
    </dgm:pt>
    <dgm:pt modelId="{5DA535D9-AFDF-4CB5-B269-0039265E2F6D}" type="pres">
      <dgm:prSet presAssocID="{3F6D2D41-0F82-4EC3-B82C-A0C5AF81AA2C}" presName="arrowDiagram" presStyleCnt="0">
        <dgm:presLayoutVars>
          <dgm:chMax val="5"/>
          <dgm:dir/>
          <dgm:resizeHandles val="exact"/>
        </dgm:presLayoutVars>
      </dgm:prSet>
      <dgm:spPr/>
    </dgm:pt>
    <dgm:pt modelId="{3BF374AA-47F9-420F-90E4-5EF0D1B05A81}" type="pres">
      <dgm:prSet presAssocID="{3F6D2D41-0F82-4EC3-B82C-A0C5AF81AA2C}" presName="arrow" presStyleLbl="bgShp" presStyleIdx="0" presStyleCnt="1"/>
      <dgm:spPr/>
    </dgm:pt>
    <dgm:pt modelId="{A5A7496E-6260-4E49-861B-23B996467803}" type="pres">
      <dgm:prSet presAssocID="{3F6D2D41-0F82-4EC3-B82C-A0C5AF81AA2C}" presName="arrowDiagram3" presStyleCnt="0"/>
      <dgm:spPr/>
    </dgm:pt>
    <dgm:pt modelId="{06439395-1525-4DC9-9B1A-DE347DD50EA0}" type="pres">
      <dgm:prSet presAssocID="{B07AC294-FB8C-4341-AD58-0A3FA3BD8E3F}" presName="bullet3a" presStyleLbl="node1" presStyleIdx="0" presStyleCnt="3"/>
      <dgm:spPr/>
    </dgm:pt>
    <dgm:pt modelId="{94614DAE-6274-4166-8F8C-02132BF639AB}" type="pres">
      <dgm:prSet presAssocID="{B07AC294-FB8C-4341-AD58-0A3FA3BD8E3F}" presName="textBox3a" presStyleLbl="revTx" presStyleIdx="0" presStyleCnt="3">
        <dgm:presLayoutVars>
          <dgm:bulletEnabled val="1"/>
        </dgm:presLayoutVars>
      </dgm:prSet>
      <dgm:spPr/>
    </dgm:pt>
    <dgm:pt modelId="{C5B1124E-D673-4A1A-B7F7-1C064BD5C199}" type="pres">
      <dgm:prSet presAssocID="{19399C4A-F3D9-4ABE-87D0-0193693F51BB}" presName="bullet3b" presStyleLbl="node1" presStyleIdx="1" presStyleCnt="3"/>
      <dgm:spPr/>
    </dgm:pt>
    <dgm:pt modelId="{44E5E47B-2C77-4BCA-9BCE-3C4A04613BC7}" type="pres">
      <dgm:prSet presAssocID="{19399C4A-F3D9-4ABE-87D0-0193693F51BB}" presName="textBox3b" presStyleLbl="revTx" presStyleIdx="1" presStyleCnt="3">
        <dgm:presLayoutVars>
          <dgm:bulletEnabled val="1"/>
        </dgm:presLayoutVars>
      </dgm:prSet>
      <dgm:spPr/>
    </dgm:pt>
    <dgm:pt modelId="{8A6FD602-3EB3-4DF2-860A-DE35EAB87133}" type="pres">
      <dgm:prSet presAssocID="{BAF499F0-0383-472E-8207-54F7A8E47F78}" presName="bullet3c" presStyleLbl="node1" presStyleIdx="2" presStyleCnt="3"/>
      <dgm:spPr/>
    </dgm:pt>
    <dgm:pt modelId="{B0587939-8C08-45CF-8547-D53264D81C31}" type="pres">
      <dgm:prSet presAssocID="{BAF499F0-0383-472E-8207-54F7A8E47F78}" presName="textBox3c" presStyleLbl="revTx" presStyleIdx="2" presStyleCnt="3">
        <dgm:presLayoutVars>
          <dgm:bulletEnabled val="1"/>
        </dgm:presLayoutVars>
      </dgm:prSet>
      <dgm:spPr/>
    </dgm:pt>
  </dgm:ptLst>
  <dgm:cxnLst>
    <dgm:cxn modelId="{E47CC408-D1B9-4F88-9C45-3F5A0C5FD9BA}" type="presOf" srcId="{19399C4A-F3D9-4ABE-87D0-0193693F51BB}" destId="{44E5E47B-2C77-4BCA-9BCE-3C4A04613BC7}" srcOrd="0" destOrd="0" presId="urn:microsoft.com/office/officeart/2005/8/layout/arrow2"/>
    <dgm:cxn modelId="{11DF902C-7F4C-4107-9569-86F699539A07}" srcId="{3F6D2D41-0F82-4EC3-B82C-A0C5AF81AA2C}" destId="{B07AC294-FB8C-4341-AD58-0A3FA3BD8E3F}" srcOrd="0" destOrd="0" parTransId="{41FE9D5C-AD62-4786-A1BD-56808B0AB445}" sibTransId="{B33A4D00-EE2F-41FA-9989-B5678BED075E}"/>
    <dgm:cxn modelId="{7284D12C-BBDC-411F-A23D-A364D9BF19F5}" type="presOf" srcId="{3F6D2D41-0F82-4EC3-B82C-A0C5AF81AA2C}" destId="{5DA535D9-AFDF-4CB5-B269-0039265E2F6D}" srcOrd="0" destOrd="0" presId="urn:microsoft.com/office/officeart/2005/8/layout/arrow2"/>
    <dgm:cxn modelId="{346DFD41-2268-4938-BE00-F2CDFE6F4CAE}" srcId="{3F6D2D41-0F82-4EC3-B82C-A0C5AF81AA2C}" destId="{BAF499F0-0383-472E-8207-54F7A8E47F78}" srcOrd="2" destOrd="0" parTransId="{59A0FE87-722B-4611-AC51-E498851F4D8F}" sibTransId="{BF6B03CB-5F0C-4606-860E-C26617C16852}"/>
    <dgm:cxn modelId="{5415DF5A-4479-4F1A-BCF2-2E678E7ACD7D}" type="presOf" srcId="{BAF499F0-0383-472E-8207-54F7A8E47F78}" destId="{B0587939-8C08-45CF-8547-D53264D81C31}" srcOrd="0" destOrd="0" presId="urn:microsoft.com/office/officeart/2005/8/layout/arrow2"/>
    <dgm:cxn modelId="{5FC31BB2-633F-4D15-9EA2-D8C53988F2FA}" srcId="{3F6D2D41-0F82-4EC3-B82C-A0C5AF81AA2C}" destId="{19399C4A-F3D9-4ABE-87D0-0193693F51BB}" srcOrd="1" destOrd="0" parTransId="{768BFF56-C487-46A4-AE0F-801196FF3735}" sibTransId="{C071E0A4-4535-4ED4-8245-DDBA726B0530}"/>
    <dgm:cxn modelId="{0B538CCF-5533-47FD-9AA0-7C08619A2073}" type="presOf" srcId="{B07AC294-FB8C-4341-AD58-0A3FA3BD8E3F}" destId="{94614DAE-6274-4166-8F8C-02132BF639AB}" srcOrd="0" destOrd="0" presId="urn:microsoft.com/office/officeart/2005/8/layout/arrow2"/>
    <dgm:cxn modelId="{741E9FD2-D298-4031-8A7D-CF0B9CCD1101}" type="presParOf" srcId="{5DA535D9-AFDF-4CB5-B269-0039265E2F6D}" destId="{3BF374AA-47F9-420F-90E4-5EF0D1B05A81}" srcOrd="0" destOrd="0" presId="urn:microsoft.com/office/officeart/2005/8/layout/arrow2"/>
    <dgm:cxn modelId="{0A40CE26-CAFB-48C1-A315-F20F2BC555E4}" type="presParOf" srcId="{5DA535D9-AFDF-4CB5-B269-0039265E2F6D}" destId="{A5A7496E-6260-4E49-861B-23B996467803}" srcOrd="1" destOrd="0" presId="urn:microsoft.com/office/officeart/2005/8/layout/arrow2"/>
    <dgm:cxn modelId="{81467A39-FECC-4EDE-91CC-305F78DCADB7}" type="presParOf" srcId="{A5A7496E-6260-4E49-861B-23B996467803}" destId="{06439395-1525-4DC9-9B1A-DE347DD50EA0}" srcOrd="0" destOrd="0" presId="urn:microsoft.com/office/officeart/2005/8/layout/arrow2"/>
    <dgm:cxn modelId="{8D9D120E-DB12-47CE-805D-BA0335109E61}" type="presParOf" srcId="{A5A7496E-6260-4E49-861B-23B996467803}" destId="{94614DAE-6274-4166-8F8C-02132BF639AB}" srcOrd="1" destOrd="0" presId="urn:microsoft.com/office/officeart/2005/8/layout/arrow2"/>
    <dgm:cxn modelId="{81F16548-299D-4D10-90D2-83AC36EF1645}" type="presParOf" srcId="{A5A7496E-6260-4E49-861B-23B996467803}" destId="{C5B1124E-D673-4A1A-B7F7-1C064BD5C199}" srcOrd="2" destOrd="0" presId="urn:microsoft.com/office/officeart/2005/8/layout/arrow2"/>
    <dgm:cxn modelId="{1991E709-CE52-472D-A1E9-790124861120}" type="presParOf" srcId="{A5A7496E-6260-4E49-861B-23B996467803}" destId="{44E5E47B-2C77-4BCA-9BCE-3C4A04613BC7}" srcOrd="3" destOrd="0" presId="urn:microsoft.com/office/officeart/2005/8/layout/arrow2"/>
    <dgm:cxn modelId="{398C1644-9B4F-4604-9B51-05D410EFB24B}" type="presParOf" srcId="{A5A7496E-6260-4E49-861B-23B996467803}" destId="{8A6FD602-3EB3-4DF2-860A-DE35EAB87133}" srcOrd="4" destOrd="0" presId="urn:microsoft.com/office/officeart/2005/8/layout/arrow2"/>
    <dgm:cxn modelId="{3F040CF5-6CD6-42FE-BB1C-A730E3F66DDC}" type="presParOf" srcId="{A5A7496E-6260-4E49-861B-23B996467803}" destId="{B0587939-8C08-45CF-8547-D53264D81C31}"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BBF6F0-AD73-45F7-932D-8C5DFF126B1E}">
      <dsp:nvSpPr>
        <dsp:cNvPr id="0" name=""/>
        <dsp:cNvSpPr/>
      </dsp:nvSpPr>
      <dsp:spPr>
        <a:xfrm>
          <a:off x="-5160218" y="-790452"/>
          <a:ext cx="6145164" cy="6145164"/>
        </a:xfrm>
        <a:prstGeom prst="blockArc">
          <a:avLst>
            <a:gd name="adj1" fmla="val 18900000"/>
            <a:gd name="adj2" fmla="val 2700000"/>
            <a:gd name="adj3" fmla="val 351"/>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5092EB-BC10-462A-A39D-D6E91BCA04AC}">
      <dsp:nvSpPr>
        <dsp:cNvPr id="0" name=""/>
        <dsp:cNvSpPr/>
      </dsp:nvSpPr>
      <dsp:spPr>
        <a:xfrm>
          <a:off x="633519" y="456425"/>
          <a:ext cx="7310300" cy="9128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4576" tIns="91440" rIns="91440" bIns="91440" numCol="1" spcCol="1270" anchor="ctr" anchorCtr="0">
          <a:noAutofit/>
        </a:bodyPr>
        <a:lstStyle/>
        <a:p>
          <a:pPr marL="0" lvl="0" indent="0" algn="l" defTabSz="1600200">
            <a:lnSpc>
              <a:spcPct val="90000"/>
            </a:lnSpc>
            <a:spcBef>
              <a:spcPct val="0"/>
            </a:spcBef>
            <a:spcAft>
              <a:spcPct val="35000"/>
            </a:spcAft>
            <a:buNone/>
          </a:pPr>
          <a:r>
            <a:rPr lang="zh-CN" altLang="en-US" sz="3600" kern="1200" dirty="0"/>
            <a:t>传统聊天机器人</a:t>
          </a:r>
        </a:p>
      </dsp:txBody>
      <dsp:txXfrm>
        <a:off x="633519" y="456425"/>
        <a:ext cx="7310300" cy="912851"/>
      </dsp:txXfrm>
    </dsp:sp>
    <dsp:sp modelId="{A2EC7FAB-A0F6-49E6-A78E-8980C31D2979}">
      <dsp:nvSpPr>
        <dsp:cNvPr id="0" name=""/>
        <dsp:cNvSpPr/>
      </dsp:nvSpPr>
      <dsp:spPr>
        <a:xfrm>
          <a:off x="43394" y="329254"/>
          <a:ext cx="1141064" cy="114106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44B4F2-0F02-4068-A956-8C0BE9D151FC}">
      <dsp:nvSpPr>
        <dsp:cNvPr id="0" name=""/>
        <dsp:cNvSpPr/>
      </dsp:nvSpPr>
      <dsp:spPr>
        <a:xfrm>
          <a:off x="965340" y="1825703"/>
          <a:ext cx="6978478" cy="9128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4576" tIns="91440" rIns="91440" bIns="91440" numCol="1" spcCol="1270" anchor="ctr" anchorCtr="0">
          <a:noAutofit/>
        </a:bodyPr>
        <a:lstStyle/>
        <a:p>
          <a:pPr marL="0" lvl="0" indent="0" algn="l" defTabSz="1600200">
            <a:lnSpc>
              <a:spcPct val="90000"/>
            </a:lnSpc>
            <a:spcBef>
              <a:spcPct val="0"/>
            </a:spcBef>
            <a:spcAft>
              <a:spcPct val="35000"/>
            </a:spcAft>
            <a:buNone/>
          </a:pPr>
          <a:r>
            <a:rPr lang="zh-CN" altLang="en-US" sz="3600" kern="1200" dirty="0"/>
            <a:t>基于深度学习的聊天机器人</a:t>
          </a:r>
        </a:p>
      </dsp:txBody>
      <dsp:txXfrm>
        <a:off x="965340" y="1825703"/>
        <a:ext cx="6978478" cy="912851"/>
      </dsp:txXfrm>
    </dsp:sp>
    <dsp:sp modelId="{5A4A71F2-462A-4565-A3D2-7F295C981411}">
      <dsp:nvSpPr>
        <dsp:cNvPr id="0" name=""/>
        <dsp:cNvSpPr/>
      </dsp:nvSpPr>
      <dsp:spPr>
        <a:xfrm>
          <a:off x="394808" y="1711597"/>
          <a:ext cx="1141064" cy="114106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C8567D-2CAA-4E4D-B99B-936EC03FD366}">
      <dsp:nvSpPr>
        <dsp:cNvPr id="0" name=""/>
        <dsp:cNvSpPr/>
      </dsp:nvSpPr>
      <dsp:spPr>
        <a:xfrm>
          <a:off x="633519" y="3194981"/>
          <a:ext cx="7310300" cy="9128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4576" tIns="91440" rIns="91440" bIns="91440" numCol="1" spcCol="1270" anchor="ctr" anchorCtr="0">
          <a:noAutofit/>
        </a:bodyPr>
        <a:lstStyle/>
        <a:p>
          <a:pPr marL="0" lvl="0" indent="0" algn="l" defTabSz="1600200">
            <a:lnSpc>
              <a:spcPct val="90000"/>
            </a:lnSpc>
            <a:spcBef>
              <a:spcPct val="0"/>
            </a:spcBef>
            <a:spcAft>
              <a:spcPct val="35000"/>
            </a:spcAft>
            <a:buNone/>
          </a:pPr>
          <a:r>
            <a:rPr lang="zh-CN" altLang="en-US" sz="3600" kern="1200" dirty="0"/>
            <a:t>同类产品：苹果</a:t>
          </a:r>
          <a:r>
            <a:rPr lang="en-US" altLang="zh-CN" sz="3600" kern="1200" dirty="0" err="1"/>
            <a:t>siri</a:t>
          </a:r>
          <a:r>
            <a:rPr lang="zh-CN" altLang="en-US" sz="3600" kern="1200" dirty="0"/>
            <a:t>，微软小冰等</a:t>
          </a:r>
        </a:p>
      </dsp:txBody>
      <dsp:txXfrm>
        <a:off x="633519" y="3194981"/>
        <a:ext cx="7310300" cy="912851"/>
      </dsp:txXfrm>
    </dsp:sp>
    <dsp:sp modelId="{CB8C5C9A-C713-42C9-926B-24659BD9284A}">
      <dsp:nvSpPr>
        <dsp:cNvPr id="0" name=""/>
        <dsp:cNvSpPr/>
      </dsp:nvSpPr>
      <dsp:spPr>
        <a:xfrm>
          <a:off x="62986" y="3080874"/>
          <a:ext cx="1141064" cy="114106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21CC84-9545-455A-AF95-7CAF49779CF2}">
      <dsp:nvSpPr>
        <dsp:cNvPr id="0" name=""/>
        <dsp:cNvSpPr/>
      </dsp:nvSpPr>
      <dsp:spPr>
        <a:xfrm>
          <a:off x="0" y="0"/>
          <a:ext cx="7614117"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altLang="zh-CN" sz="5500" kern="1200" dirty="0"/>
            <a:t>OWASP TOP10 </a:t>
          </a:r>
          <a:endParaRPr lang="zh-CN" altLang="en-US" sz="5500" kern="1200" dirty="0"/>
        </a:p>
      </dsp:txBody>
      <dsp:txXfrm>
        <a:off x="64397" y="64397"/>
        <a:ext cx="7485323" cy="1190381"/>
      </dsp:txXfrm>
    </dsp:sp>
    <dsp:sp modelId="{8320F1E2-3FFE-4F48-BE6C-B42F873EB869}">
      <dsp:nvSpPr>
        <dsp:cNvPr id="0" name=""/>
        <dsp:cNvSpPr/>
      </dsp:nvSpPr>
      <dsp:spPr>
        <a:xfrm>
          <a:off x="0" y="1355339"/>
          <a:ext cx="7614117" cy="91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748" tIns="69850" rIns="391160" bIns="69850" numCol="1" spcCol="1270" anchor="t" anchorCtr="0">
          <a:noAutofit/>
        </a:bodyPr>
        <a:lstStyle/>
        <a:p>
          <a:pPr marL="285750" lvl="1" indent="-285750" algn="l" defTabSz="1911350">
            <a:lnSpc>
              <a:spcPct val="90000"/>
            </a:lnSpc>
            <a:spcBef>
              <a:spcPct val="0"/>
            </a:spcBef>
            <a:spcAft>
              <a:spcPct val="20000"/>
            </a:spcAft>
            <a:buChar char="•"/>
          </a:pPr>
          <a:endParaRPr lang="zh-CN" altLang="en-US" sz="4300" kern="1200" dirty="0"/>
        </a:p>
      </dsp:txBody>
      <dsp:txXfrm>
        <a:off x="0" y="1355339"/>
        <a:ext cx="7614117" cy="910800"/>
      </dsp:txXfrm>
    </dsp:sp>
    <dsp:sp modelId="{5F2C83DE-9977-4E3E-959E-9554DFFFDEB7}">
      <dsp:nvSpPr>
        <dsp:cNvPr id="0" name=""/>
        <dsp:cNvSpPr/>
      </dsp:nvSpPr>
      <dsp:spPr>
        <a:xfrm>
          <a:off x="0" y="2266139"/>
          <a:ext cx="7614117"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altLang="zh-CN" sz="5500" kern="1200" dirty="0" err="1"/>
            <a:t>Fuxi_sanner</a:t>
          </a:r>
          <a:r>
            <a:rPr lang="en-US" altLang="zh-CN" sz="5500" kern="1200" dirty="0"/>
            <a:t> &amp; </a:t>
          </a:r>
          <a:r>
            <a:rPr lang="en-US" altLang="zh-CN" sz="5500" kern="1200" dirty="0" err="1"/>
            <a:t>Selinux</a:t>
          </a:r>
          <a:endParaRPr lang="zh-CN" altLang="en-US" sz="5500" kern="1200" dirty="0"/>
        </a:p>
      </dsp:txBody>
      <dsp:txXfrm>
        <a:off x="64397" y="2330536"/>
        <a:ext cx="7485323" cy="1190381"/>
      </dsp:txXfrm>
    </dsp:sp>
    <dsp:sp modelId="{B16E46DE-2B04-45B4-BA13-9FC157CC01C8}">
      <dsp:nvSpPr>
        <dsp:cNvPr id="0" name=""/>
        <dsp:cNvSpPr/>
      </dsp:nvSpPr>
      <dsp:spPr>
        <a:xfrm>
          <a:off x="0" y="3585314"/>
          <a:ext cx="7614117" cy="91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748" tIns="69850" rIns="391160" bIns="69850" numCol="1" spcCol="1270" anchor="t" anchorCtr="0">
          <a:noAutofit/>
        </a:bodyPr>
        <a:lstStyle/>
        <a:p>
          <a:pPr marL="285750" lvl="1" indent="-285750" algn="l" defTabSz="1911350">
            <a:lnSpc>
              <a:spcPct val="90000"/>
            </a:lnSpc>
            <a:spcBef>
              <a:spcPct val="0"/>
            </a:spcBef>
            <a:spcAft>
              <a:spcPct val="20000"/>
            </a:spcAft>
            <a:buChar char="•"/>
          </a:pPr>
          <a:r>
            <a:rPr lang="en-US" altLang="zh-CN" sz="4300" kern="1200" dirty="0"/>
            <a:t>    </a:t>
          </a:r>
          <a:endParaRPr lang="zh-CN" altLang="en-US" sz="4300" kern="1200" dirty="0"/>
        </a:p>
      </dsp:txBody>
      <dsp:txXfrm>
        <a:off x="0" y="3585314"/>
        <a:ext cx="7614117" cy="9108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427496-531B-457C-8AAA-ACF48E592FF1}">
      <dsp:nvSpPr>
        <dsp:cNvPr id="0" name=""/>
        <dsp:cNvSpPr/>
      </dsp:nvSpPr>
      <dsp:spPr>
        <a:xfrm>
          <a:off x="-4415722" y="-677254"/>
          <a:ext cx="5260636" cy="5260636"/>
        </a:xfrm>
        <a:prstGeom prst="blockArc">
          <a:avLst>
            <a:gd name="adj1" fmla="val 18900000"/>
            <a:gd name="adj2" fmla="val 2700000"/>
            <a:gd name="adj3" fmla="val 411"/>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B7DCEB-6B20-4EE9-98A9-BB44E1AEC52C}">
      <dsp:nvSpPr>
        <dsp:cNvPr id="0" name=""/>
        <dsp:cNvSpPr/>
      </dsp:nvSpPr>
      <dsp:spPr>
        <a:xfrm>
          <a:off x="543381" y="390612"/>
          <a:ext cx="6028244" cy="78122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0098" tIns="99060" rIns="99060" bIns="99060" numCol="1" spcCol="1270" anchor="ctr" anchorCtr="0">
          <a:noAutofit/>
        </a:bodyPr>
        <a:lstStyle/>
        <a:p>
          <a:pPr marL="0" lvl="0" indent="0" algn="l" defTabSz="1733550">
            <a:lnSpc>
              <a:spcPct val="90000"/>
            </a:lnSpc>
            <a:spcBef>
              <a:spcPct val="0"/>
            </a:spcBef>
            <a:spcAft>
              <a:spcPct val="35000"/>
            </a:spcAft>
            <a:buNone/>
          </a:pPr>
          <a:r>
            <a:rPr lang="zh-CN" altLang="en-US" sz="3900" kern="1200" dirty="0"/>
            <a:t>正确性</a:t>
          </a:r>
        </a:p>
      </dsp:txBody>
      <dsp:txXfrm>
        <a:off x="543381" y="390612"/>
        <a:ext cx="6028244" cy="781225"/>
      </dsp:txXfrm>
    </dsp:sp>
    <dsp:sp modelId="{353D0948-7A28-4B93-BE62-799B4104175F}">
      <dsp:nvSpPr>
        <dsp:cNvPr id="0" name=""/>
        <dsp:cNvSpPr/>
      </dsp:nvSpPr>
      <dsp:spPr>
        <a:xfrm>
          <a:off x="55115" y="292959"/>
          <a:ext cx="976532" cy="97653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9F02B1-4B46-4B6C-A0E0-5B01BD53B9E2}">
      <dsp:nvSpPr>
        <dsp:cNvPr id="0" name=""/>
        <dsp:cNvSpPr/>
      </dsp:nvSpPr>
      <dsp:spPr>
        <a:xfrm>
          <a:off x="827357" y="1562451"/>
          <a:ext cx="5744269" cy="78122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0098" tIns="99060" rIns="99060" bIns="99060" numCol="1" spcCol="1270" anchor="ctr" anchorCtr="0">
          <a:noAutofit/>
        </a:bodyPr>
        <a:lstStyle/>
        <a:p>
          <a:pPr marL="0" lvl="0" indent="0" algn="l" defTabSz="1733550">
            <a:lnSpc>
              <a:spcPct val="90000"/>
            </a:lnSpc>
            <a:spcBef>
              <a:spcPct val="0"/>
            </a:spcBef>
            <a:spcAft>
              <a:spcPct val="35000"/>
            </a:spcAft>
            <a:buNone/>
          </a:pPr>
          <a:r>
            <a:rPr lang="zh-CN" altLang="en-US" sz="3900" kern="1200" dirty="0"/>
            <a:t>构造测试数据集</a:t>
          </a:r>
        </a:p>
      </dsp:txBody>
      <dsp:txXfrm>
        <a:off x="827357" y="1562451"/>
        <a:ext cx="5744269" cy="781225"/>
      </dsp:txXfrm>
    </dsp:sp>
    <dsp:sp modelId="{CD1221A5-54E2-40EB-AE72-461783F85474}">
      <dsp:nvSpPr>
        <dsp:cNvPr id="0" name=""/>
        <dsp:cNvSpPr/>
      </dsp:nvSpPr>
      <dsp:spPr>
        <a:xfrm>
          <a:off x="339091" y="1464798"/>
          <a:ext cx="976532" cy="97653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9D3A27-8D61-4180-A567-C122C0296318}">
      <dsp:nvSpPr>
        <dsp:cNvPr id="0" name=""/>
        <dsp:cNvSpPr/>
      </dsp:nvSpPr>
      <dsp:spPr>
        <a:xfrm>
          <a:off x="543381" y="2734289"/>
          <a:ext cx="6028244" cy="78122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0098" tIns="99060" rIns="99060" bIns="99060" numCol="1" spcCol="1270" anchor="ctr" anchorCtr="0">
          <a:noAutofit/>
        </a:bodyPr>
        <a:lstStyle/>
        <a:p>
          <a:pPr marL="0" lvl="0" indent="0" algn="l" defTabSz="1733550">
            <a:lnSpc>
              <a:spcPct val="90000"/>
            </a:lnSpc>
            <a:spcBef>
              <a:spcPct val="0"/>
            </a:spcBef>
            <a:spcAft>
              <a:spcPct val="35000"/>
            </a:spcAft>
            <a:buNone/>
          </a:pPr>
          <a:r>
            <a:rPr lang="zh-CN" altLang="en-US" sz="3900" kern="1200" dirty="0"/>
            <a:t>模块之间的测试</a:t>
          </a:r>
        </a:p>
      </dsp:txBody>
      <dsp:txXfrm>
        <a:off x="543381" y="2734289"/>
        <a:ext cx="6028244" cy="781225"/>
      </dsp:txXfrm>
    </dsp:sp>
    <dsp:sp modelId="{C0B488D3-67C4-485C-950A-F3EE9028A84B}">
      <dsp:nvSpPr>
        <dsp:cNvPr id="0" name=""/>
        <dsp:cNvSpPr/>
      </dsp:nvSpPr>
      <dsp:spPr>
        <a:xfrm>
          <a:off x="55115" y="2636636"/>
          <a:ext cx="976532" cy="97653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F374AA-47F9-420F-90E4-5EF0D1B05A81}">
      <dsp:nvSpPr>
        <dsp:cNvPr id="0" name=""/>
        <dsp:cNvSpPr/>
      </dsp:nvSpPr>
      <dsp:spPr>
        <a:xfrm>
          <a:off x="0" y="169333"/>
          <a:ext cx="8128000" cy="5079999"/>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439395-1525-4DC9-9B1A-DE347DD50EA0}">
      <dsp:nvSpPr>
        <dsp:cNvPr id="0" name=""/>
        <dsp:cNvSpPr/>
      </dsp:nvSpPr>
      <dsp:spPr>
        <a:xfrm>
          <a:off x="1032256" y="3675549"/>
          <a:ext cx="211328" cy="21132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614DAE-6274-4166-8F8C-02132BF639AB}">
      <dsp:nvSpPr>
        <dsp:cNvPr id="0" name=""/>
        <dsp:cNvSpPr/>
      </dsp:nvSpPr>
      <dsp:spPr>
        <a:xfrm>
          <a:off x="1137920" y="3781213"/>
          <a:ext cx="1893824" cy="1468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978" tIns="0" rIns="0" bIns="0" numCol="1" spcCol="1270" anchor="t" anchorCtr="0">
          <a:noAutofit/>
        </a:bodyPr>
        <a:lstStyle/>
        <a:p>
          <a:pPr marL="0" lvl="0" indent="0" algn="l" defTabSz="1200150">
            <a:lnSpc>
              <a:spcPct val="90000"/>
            </a:lnSpc>
            <a:spcBef>
              <a:spcPct val="0"/>
            </a:spcBef>
            <a:spcAft>
              <a:spcPct val="35000"/>
            </a:spcAft>
            <a:buNone/>
          </a:pPr>
          <a:r>
            <a:rPr lang="en-US" altLang="zh-CN" sz="2700" kern="1200" dirty="0"/>
            <a:t>Python</a:t>
          </a:r>
        </a:p>
        <a:p>
          <a:pPr marL="0" lvl="0" indent="0" algn="l" defTabSz="1200150">
            <a:lnSpc>
              <a:spcPct val="90000"/>
            </a:lnSpc>
            <a:spcBef>
              <a:spcPct val="0"/>
            </a:spcBef>
            <a:spcAft>
              <a:spcPct val="35000"/>
            </a:spcAft>
            <a:buNone/>
          </a:pPr>
          <a:r>
            <a:rPr lang="en-US" altLang="zh-CN" sz="2700" kern="1200" dirty="0"/>
            <a:t>Html/</a:t>
          </a:r>
          <a:r>
            <a:rPr lang="en-US" altLang="zh-CN" sz="2700" kern="1200" dirty="0" err="1"/>
            <a:t>css</a:t>
          </a:r>
          <a:endParaRPr lang="en-US" altLang="zh-CN" sz="2700" kern="1200" dirty="0"/>
        </a:p>
        <a:p>
          <a:pPr marL="0" lvl="0" indent="0" algn="l" defTabSz="1200150">
            <a:lnSpc>
              <a:spcPct val="90000"/>
            </a:lnSpc>
            <a:spcBef>
              <a:spcPct val="0"/>
            </a:spcBef>
            <a:spcAft>
              <a:spcPct val="35000"/>
            </a:spcAft>
            <a:buNone/>
          </a:pPr>
          <a:r>
            <a:rPr lang="en-US" altLang="zh-CN" sz="2700" kern="1200" dirty="0" err="1"/>
            <a:t>javascript</a:t>
          </a:r>
          <a:endParaRPr lang="en-US" altLang="zh-CN" sz="2700" kern="1200" dirty="0"/>
        </a:p>
      </dsp:txBody>
      <dsp:txXfrm>
        <a:off x="1137920" y="3781213"/>
        <a:ext cx="1893824" cy="1468120"/>
      </dsp:txXfrm>
    </dsp:sp>
    <dsp:sp modelId="{C5B1124E-D673-4A1A-B7F7-1C064BD5C199}">
      <dsp:nvSpPr>
        <dsp:cNvPr id="0" name=""/>
        <dsp:cNvSpPr/>
      </dsp:nvSpPr>
      <dsp:spPr>
        <a:xfrm>
          <a:off x="2897632" y="2294805"/>
          <a:ext cx="382016" cy="38201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E5E47B-2C77-4BCA-9BCE-3C4A04613BC7}">
      <dsp:nvSpPr>
        <dsp:cNvPr id="0" name=""/>
        <dsp:cNvSpPr/>
      </dsp:nvSpPr>
      <dsp:spPr>
        <a:xfrm>
          <a:off x="3088640" y="2485813"/>
          <a:ext cx="1950720" cy="2763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422" tIns="0" rIns="0" bIns="0" numCol="1" spcCol="1270" anchor="t" anchorCtr="0">
          <a:noAutofit/>
        </a:bodyPr>
        <a:lstStyle/>
        <a:p>
          <a:pPr marL="0" lvl="0" indent="0" algn="l" defTabSz="1200150">
            <a:lnSpc>
              <a:spcPct val="90000"/>
            </a:lnSpc>
            <a:spcBef>
              <a:spcPct val="0"/>
            </a:spcBef>
            <a:spcAft>
              <a:spcPct val="35000"/>
            </a:spcAft>
            <a:buNone/>
          </a:pPr>
          <a:r>
            <a:rPr lang="zh-CN" altLang="en-US" sz="2700" kern="1200" dirty="0"/>
            <a:t>深度学习</a:t>
          </a:r>
          <a:endParaRPr lang="en-US" altLang="zh-CN" sz="2700" kern="1200" dirty="0"/>
        </a:p>
        <a:p>
          <a:pPr marL="0" lvl="0" indent="0" algn="l" defTabSz="1200150">
            <a:lnSpc>
              <a:spcPct val="90000"/>
            </a:lnSpc>
            <a:spcBef>
              <a:spcPct val="0"/>
            </a:spcBef>
            <a:spcAft>
              <a:spcPct val="35000"/>
            </a:spcAft>
            <a:buNone/>
          </a:pPr>
          <a:r>
            <a:rPr lang="zh-CN" altLang="en-US" sz="2700" kern="1200" dirty="0"/>
            <a:t>单元测试</a:t>
          </a:r>
          <a:endParaRPr lang="en-US" altLang="zh-CN" sz="2700" kern="1200" dirty="0"/>
        </a:p>
        <a:p>
          <a:pPr marL="0" lvl="0" indent="0" algn="l" defTabSz="1200150">
            <a:lnSpc>
              <a:spcPct val="90000"/>
            </a:lnSpc>
            <a:spcBef>
              <a:spcPct val="0"/>
            </a:spcBef>
            <a:spcAft>
              <a:spcPct val="35000"/>
            </a:spcAft>
            <a:buNone/>
          </a:pPr>
          <a:r>
            <a:rPr lang="en-US" altLang="zh-CN" sz="2700" kern="1200" dirty="0"/>
            <a:t>Django</a:t>
          </a:r>
        </a:p>
        <a:p>
          <a:pPr marL="0" lvl="0" indent="0" algn="l" defTabSz="1200150">
            <a:lnSpc>
              <a:spcPct val="90000"/>
            </a:lnSpc>
            <a:spcBef>
              <a:spcPct val="0"/>
            </a:spcBef>
            <a:spcAft>
              <a:spcPct val="35000"/>
            </a:spcAft>
            <a:buNone/>
          </a:pPr>
          <a:r>
            <a:rPr lang="zh-CN" altLang="en-US" sz="2700" kern="1200" dirty="0"/>
            <a:t>安全测试</a:t>
          </a:r>
          <a:endParaRPr lang="en-US" altLang="zh-CN" sz="2700" kern="1200" dirty="0"/>
        </a:p>
        <a:p>
          <a:pPr marL="0" lvl="0" indent="0" algn="l" defTabSz="1200150">
            <a:lnSpc>
              <a:spcPct val="90000"/>
            </a:lnSpc>
            <a:spcBef>
              <a:spcPct val="0"/>
            </a:spcBef>
            <a:spcAft>
              <a:spcPct val="35000"/>
            </a:spcAft>
            <a:buNone/>
          </a:pPr>
          <a:r>
            <a:rPr lang="en-US" altLang="zh-CN" sz="2700" kern="1200" dirty="0"/>
            <a:t>Git/</a:t>
          </a:r>
          <a:r>
            <a:rPr lang="en-US" altLang="zh-CN" sz="2700" kern="1200" dirty="0" err="1"/>
            <a:t>github</a:t>
          </a:r>
          <a:endParaRPr lang="zh-CN" altLang="en-US" sz="2700" kern="1200" dirty="0"/>
        </a:p>
      </dsp:txBody>
      <dsp:txXfrm>
        <a:off x="3088640" y="2485813"/>
        <a:ext cx="1950720" cy="2763519"/>
      </dsp:txXfrm>
    </dsp:sp>
    <dsp:sp modelId="{8A6FD602-3EB3-4DF2-860A-DE35EAB87133}">
      <dsp:nvSpPr>
        <dsp:cNvPr id="0" name=""/>
        <dsp:cNvSpPr/>
      </dsp:nvSpPr>
      <dsp:spPr>
        <a:xfrm>
          <a:off x="5140960" y="1454573"/>
          <a:ext cx="528320" cy="52832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587939-8C08-45CF-8547-D53264D81C31}">
      <dsp:nvSpPr>
        <dsp:cNvPr id="0" name=""/>
        <dsp:cNvSpPr/>
      </dsp:nvSpPr>
      <dsp:spPr>
        <a:xfrm>
          <a:off x="5405120" y="1718733"/>
          <a:ext cx="1950720" cy="353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946" tIns="0" rIns="0" bIns="0" numCol="1" spcCol="1270" anchor="t" anchorCtr="0">
          <a:noAutofit/>
        </a:bodyPr>
        <a:lstStyle/>
        <a:p>
          <a:pPr marL="0" lvl="0" indent="0" algn="l" defTabSz="1200150">
            <a:lnSpc>
              <a:spcPct val="90000"/>
            </a:lnSpc>
            <a:spcBef>
              <a:spcPct val="0"/>
            </a:spcBef>
            <a:spcAft>
              <a:spcPct val="35000"/>
            </a:spcAft>
            <a:buNone/>
          </a:pPr>
          <a:r>
            <a:rPr lang="zh-CN" altLang="en-US" sz="2700" kern="1200" dirty="0"/>
            <a:t>一个在线聊天机器人</a:t>
          </a:r>
        </a:p>
      </dsp:txBody>
      <dsp:txXfrm>
        <a:off x="5405120" y="1718733"/>
        <a:ext cx="1950720" cy="353060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EAD26DE-AB82-4CF6-BFFC-8A425B1EC1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8E36AE48-5FD9-429F-8388-889BF156E50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7976E7-486F-468E-94BF-E386AAF39E82}" type="datetimeFigureOut">
              <a:rPr lang="zh-CN" altLang="en-US" smtClean="0"/>
              <a:t>2020/12/13</a:t>
            </a:fld>
            <a:endParaRPr lang="zh-CN" altLang="en-US"/>
          </a:p>
        </p:txBody>
      </p:sp>
      <p:sp>
        <p:nvSpPr>
          <p:cNvPr id="4" name="页脚占位符 3">
            <a:extLst>
              <a:ext uri="{FF2B5EF4-FFF2-40B4-BE49-F238E27FC236}">
                <a16:creationId xmlns:a16="http://schemas.microsoft.com/office/drawing/2014/main" id="{C27323CD-C5F3-452D-A5B7-CAE573B6D4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A73B6777-C096-439A-95E6-5C77C4B4193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54F3C7-6CAE-4B07-8E2C-D9970EA1EC01}" type="slidenum">
              <a:rPr lang="zh-CN" altLang="en-US" smtClean="0"/>
              <a:t>‹#›</a:t>
            </a:fld>
            <a:endParaRPr lang="zh-CN" altLang="en-US"/>
          </a:p>
        </p:txBody>
      </p:sp>
    </p:spTree>
    <p:extLst>
      <p:ext uri="{BB962C8B-B14F-4D97-AF65-F5344CB8AC3E}">
        <p14:creationId xmlns:p14="http://schemas.microsoft.com/office/powerpoint/2010/main" val="13358669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D3007C-0BBF-4CAD-B02F-7664B804665F}" type="datetimeFigureOut">
              <a:rPr lang="zh-CN" altLang="en-US" smtClean="0"/>
              <a:pPr/>
              <a:t>2020/12/13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27DC7C-EA85-41EA-BE8E-3BC04B9579CE}" type="slidenum">
              <a:rPr lang="zh-CN" altLang="en-US" smtClean="0"/>
              <a:pPr/>
              <a:t>‹#›</a:t>
            </a:fld>
            <a:endParaRPr lang="zh-CN" altLang="en-US"/>
          </a:p>
        </p:txBody>
      </p:sp>
    </p:spTree>
    <p:extLst>
      <p:ext uri="{BB962C8B-B14F-4D97-AF65-F5344CB8AC3E}">
        <p14:creationId xmlns:p14="http://schemas.microsoft.com/office/powerpoint/2010/main" val="2573099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2</a:t>
            </a:fld>
            <a:endParaRPr lang="zh-CN" altLang="en-US"/>
          </a:p>
        </p:txBody>
      </p:sp>
    </p:spTree>
    <p:extLst>
      <p:ext uri="{BB962C8B-B14F-4D97-AF65-F5344CB8AC3E}">
        <p14:creationId xmlns:p14="http://schemas.microsoft.com/office/powerpoint/2010/main" val="1487357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buFont typeface="Arial" panose="020B0604020202020204" pitchFamily="34" charset="0"/>
              <a:buChar cha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函数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train</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实现一个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batch</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数据的训练，训练的时候我们会限制</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Decoder</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的输出，使得</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Decoder</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的输出长度和”真实”答案一样长。</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但是我们在训练的时候如果让</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Decoder</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自行输出，那么收敛可能会比较慢，因为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Decoder</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时刻的输入来自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t-1</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时刻的输出。如果前面预测错了，那么后面很可能都会错下去。用到了梯度裁剪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(gradient clipping)</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的技巧，个技巧通常是为了防止梯度爆炸</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(exploding gradient)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，它把参数限制在一个范围之内，从而可以避免梯度的梯度过大或者出现</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NaN</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等问题。</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dirty="0">
                <a:effectLst/>
                <a:ea typeface="等线" panose="02010600030101010101" pitchFamily="2" charset="-122"/>
                <a:cs typeface="Times New Roman" panose="02020603050405020304" pitchFamily="18" charset="0"/>
              </a:rPr>
              <a:t>最终训练部分的操作步骤</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把整个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batch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的输入传入</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encoder 2)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把</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decoder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的输入设置为特殊的，初始隐状态设置为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encoder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最后时刻的隐状态</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3) decoder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每次处理一个时刻的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forward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计算</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4)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如果是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teacher forcing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，把上个时刻的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正确的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词作为当前输入，否则用上一个时刻的输出作为当前时刻的输入</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5)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计算</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loss 6)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反向计算梯度</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7)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对梯度进行裁剪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8)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更新模型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包括</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encoder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decoder)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参数</a:t>
            </a:r>
          </a:p>
          <a:p>
            <a:endParaRPr lang="zh-CN" altLang="en-US" dirty="0"/>
          </a:p>
        </p:txBody>
      </p:sp>
      <p:sp>
        <p:nvSpPr>
          <p:cNvPr id="4" name="灯片编号占位符 3"/>
          <p:cNvSpPr>
            <a:spLocks noGrp="1"/>
          </p:cNvSpPr>
          <p:nvPr>
            <p:ph type="sldNum" sz="quarter" idx="5"/>
          </p:nvPr>
        </p:nvSpPr>
        <p:spPr/>
        <p:txBody>
          <a:bodyPr/>
          <a:lstStyle/>
          <a:p>
            <a:fld id="{8927DC7C-EA85-41EA-BE8E-3BC04B9579CE}" type="slidenum">
              <a:rPr lang="zh-CN" altLang="en-US" smtClean="0"/>
              <a:pPr/>
              <a:t>19</a:t>
            </a:fld>
            <a:endParaRPr lang="zh-CN" altLang="en-US"/>
          </a:p>
        </p:txBody>
      </p:sp>
    </p:spTree>
    <p:extLst>
      <p:ext uri="{BB962C8B-B14F-4D97-AF65-F5344CB8AC3E}">
        <p14:creationId xmlns:p14="http://schemas.microsoft.com/office/powerpoint/2010/main" val="1762335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buFont typeface="Arial" panose="020B0604020202020204" pitchFamily="34" charset="0"/>
              <a:buChar cha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函数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train</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实现一个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batch</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数据的训练，训练的时候我们会限制</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Decoder</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的输出，使得</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Decoder</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的输出长度和”真实”答案一样长。</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但是我们在训练的时候如果让</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Decoder</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自行输出，那么收敛可能会比较慢，因为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Decoder</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时刻的输入来自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t-1</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时刻的输出。如果前面预测错了，那么后面很可能都会错下去。用到了梯度裁剪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(gradient clipping)</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的技巧，个技巧通常是为了防止梯度爆炸</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(exploding gradient)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，它把参数限制在一个范围之内，从而可以避免梯度的梯度过大或者出现</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NaN</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等问题。</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dirty="0">
                <a:effectLst/>
                <a:ea typeface="等线" panose="02010600030101010101" pitchFamily="2" charset="-122"/>
                <a:cs typeface="Times New Roman" panose="02020603050405020304" pitchFamily="18" charset="0"/>
              </a:rPr>
              <a:t>最终训练部分的操作步骤</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把整个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batch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的输入传入</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encoder 2)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把</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decoder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的输入设置为特殊的，初始隐状态设置为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encoder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最后时刻的隐状态</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3) decoder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每次处理一个时刻的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forward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计算</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4)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如果是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teacher forcing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，把上个时刻的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正确的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词作为当前输入，否则用上一个时刻的输出作为当前时刻的输入</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5)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计算</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loss 6)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反向计算梯度</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7)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对梯度进行裁剪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8)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更新模型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包括</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encoder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decoder)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参数</a:t>
            </a:r>
          </a:p>
          <a:p>
            <a:endParaRPr lang="zh-CN" altLang="en-US" dirty="0"/>
          </a:p>
        </p:txBody>
      </p:sp>
      <p:sp>
        <p:nvSpPr>
          <p:cNvPr id="4" name="灯片编号占位符 3"/>
          <p:cNvSpPr>
            <a:spLocks noGrp="1"/>
          </p:cNvSpPr>
          <p:nvPr>
            <p:ph type="sldNum" sz="quarter" idx="5"/>
          </p:nvPr>
        </p:nvSpPr>
        <p:spPr/>
        <p:txBody>
          <a:bodyPr/>
          <a:lstStyle/>
          <a:p>
            <a:fld id="{8927DC7C-EA85-41EA-BE8E-3BC04B9579CE}" type="slidenum">
              <a:rPr lang="zh-CN" altLang="en-US" smtClean="0"/>
              <a:pPr/>
              <a:t>20</a:t>
            </a:fld>
            <a:endParaRPr lang="zh-CN" altLang="en-US"/>
          </a:p>
        </p:txBody>
      </p:sp>
    </p:spTree>
    <p:extLst>
      <p:ext uri="{BB962C8B-B14F-4D97-AF65-F5344CB8AC3E}">
        <p14:creationId xmlns:p14="http://schemas.microsoft.com/office/powerpoint/2010/main" val="789399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24</a:t>
            </a:fld>
            <a:endParaRPr lang="zh-CN" altLang="en-US"/>
          </a:p>
        </p:txBody>
      </p:sp>
    </p:spTree>
    <p:extLst>
      <p:ext uri="{BB962C8B-B14F-4D97-AF65-F5344CB8AC3E}">
        <p14:creationId xmlns:p14="http://schemas.microsoft.com/office/powerpoint/2010/main" val="3320754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30</a:t>
            </a:fld>
            <a:endParaRPr lang="zh-CN" altLang="en-US"/>
          </a:p>
        </p:txBody>
      </p:sp>
    </p:spTree>
    <p:extLst>
      <p:ext uri="{BB962C8B-B14F-4D97-AF65-F5344CB8AC3E}">
        <p14:creationId xmlns:p14="http://schemas.microsoft.com/office/powerpoint/2010/main" val="451448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927DC7C-EA85-41EA-BE8E-3BC04B9579CE}" type="slidenum">
              <a:rPr lang="zh-CN" altLang="en-US" smtClean="0"/>
              <a:pPr/>
              <a:t>32</a:t>
            </a:fld>
            <a:endParaRPr lang="zh-CN" altLang="en-US"/>
          </a:p>
        </p:txBody>
      </p:sp>
    </p:spTree>
    <p:extLst>
      <p:ext uri="{BB962C8B-B14F-4D97-AF65-F5344CB8AC3E}">
        <p14:creationId xmlns:p14="http://schemas.microsoft.com/office/powerpoint/2010/main" val="3382764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34</a:t>
            </a:fld>
            <a:endParaRPr lang="zh-CN" altLang="en-US"/>
          </a:p>
        </p:txBody>
      </p:sp>
    </p:spTree>
    <p:extLst>
      <p:ext uri="{BB962C8B-B14F-4D97-AF65-F5344CB8AC3E}">
        <p14:creationId xmlns:p14="http://schemas.microsoft.com/office/powerpoint/2010/main" val="3883441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5</a:t>
            </a:fld>
            <a:endParaRPr lang="zh-CN" altLang="en-US"/>
          </a:p>
        </p:txBody>
      </p:sp>
    </p:spTree>
    <p:extLst>
      <p:ext uri="{BB962C8B-B14F-4D97-AF65-F5344CB8AC3E}">
        <p14:creationId xmlns:p14="http://schemas.microsoft.com/office/powerpoint/2010/main" val="2187347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聊天分为文字和图片两部分，分别由两个模块来实现文字和图片的对话。</a:t>
            </a:r>
            <a:r>
              <a:rPr lang="zh-CN" altLang="zh-CN" sz="1200" kern="1200" dirty="0">
                <a:solidFill>
                  <a:schemeClr val="tx1"/>
                </a:solidFill>
                <a:effectLst/>
                <a:latin typeface="+mn-lt"/>
                <a:ea typeface="+mn-ea"/>
                <a:cs typeface="+mn-cs"/>
              </a:rPr>
              <a:t>对于文字部分，后端向文字聊天模块发送消息，文字聊天模块处理完之后发送给后端，后端接受之后对聊天信息进行存储，发送给前端展示出来。</a:t>
            </a:r>
          </a:p>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10</a:t>
            </a:fld>
            <a:endParaRPr lang="zh-CN" altLang="en-US"/>
          </a:p>
        </p:txBody>
      </p:sp>
    </p:spTree>
    <p:extLst>
      <p:ext uri="{BB962C8B-B14F-4D97-AF65-F5344CB8AC3E}">
        <p14:creationId xmlns:p14="http://schemas.microsoft.com/office/powerpoint/2010/main" val="622964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对于图片部分，在传输过程中，采用图片的</a:t>
            </a:r>
            <a:r>
              <a:rPr lang="en-US" altLang="zh-CN" sz="1200" kern="1200" dirty="0">
                <a:solidFill>
                  <a:schemeClr val="tx1"/>
                </a:solidFill>
                <a:effectLst/>
                <a:latin typeface="+mn-lt"/>
                <a:ea typeface="+mn-ea"/>
                <a:cs typeface="+mn-cs"/>
              </a:rPr>
              <a:t>base64</a:t>
            </a:r>
            <a:r>
              <a:rPr lang="zh-CN" altLang="zh-CN" sz="1200" kern="1200" dirty="0">
                <a:solidFill>
                  <a:schemeClr val="tx1"/>
                </a:solidFill>
                <a:effectLst/>
                <a:latin typeface="+mn-lt"/>
                <a:ea typeface="+mn-ea"/>
                <a:cs typeface="+mn-cs"/>
              </a:rPr>
              <a:t>编码传输信息后端向图片聊天模块发送图片的</a:t>
            </a:r>
            <a:r>
              <a:rPr lang="en-US" altLang="zh-CN" sz="1200" kern="1200" dirty="0">
                <a:solidFill>
                  <a:schemeClr val="tx1"/>
                </a:solidFill>
                <a:effectLst/>
                <a:latin typeface="+mn-lt"/>
                <a:ea typeface="+mn-ea"/>
                <a:cs typeface="+mn-cs"/>
              </a:rPr>
              <a:t>base64</a:t>
            </a:r>
            <a:r>
              <a:rPr lang="zh-CN" altLang="zh-CN" sz="1200" kern="1200" dirty="0">
                <a:solidFill>
                  <a:schemeClr val="tx1"/>
                </a:solidFill>
                <a:effectLst/>
                <a:latin typeface="+mn-lt"/>
                <a:ea typeface="+mn-ea"/>
                <a:cs typeface="+mn-cs"/>
              </a:rPr>
              <a:t>编码，图片聊天模块在处理完之后，将图片的描述信息返回。后端将返回的图片描述信息发送给文字聊天模块处理。 </a:t>
            </a:r>
          </a:p>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11</a:t>
            </a:fld>
            <a:endParaRPr lang="zh-CN" altLang="en-US"/>
          </a:p>
        </p:txBody>
      </p:sp>
    </p:spTree>
    <p:extLst>
      <p:ext uri="{BB962C8B-B14F-4D97-AF65-F5344CB8AC3E}">
        <p14:creationId xmlns:p14="http://schemas.microsoft.com/office/powerpoint/2010/main" val="1584265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Django</a:t>
            </a:r>
            <a:r>
              <a:rPr lang="zh-CN" altLang="zh-CN" sz="1200" kern="1200" dirty="0">
                <a:solidFill>
                  <a:schemeClr val="tx1"/>
                </a:solidFill>
                <a:effectLst/>
                <a:latin typeface="+mn-lt"/>
                <a:ea typeface="+mn-ea"/>
                <a:cs typeface="+mn-cs"/>
              </a:rPr>
              <a:t>本身不支持</a:t>
            </a:r>
            <a:r>
              <a:rPr lang="en-US" altLang="zh-CN" sz="1200" kern="1200" dirty="0" err="1">
                <a:solidFill>
                  <a:schemeClr val="tx1"/>
                </a:solidFill>
                <a:effectLst/>
                <a:latin typeface="+mn-lt"/>
                <a:ea typeface="+mn-ea"/>
                <a:cs typeface="+mn-cs"/>
              </a:rPr>
              <a:t>websocket</a:t>
            </a:r>
            <a:r>
              <a:rPr lang="zh-CN" altLang="zh-CN" sz="1200" kern="1200" dirty="0">
                <a:solidFill>
                  <a:schemeClr val="tx1"/>
                </a:solidFill>
                <a:effectLst/>
                <a:latin typeface="+mn-lt"/>
                <a:ea typeface="+mn-ea"/>
                <a:cs typeface="+mn-cs"/>
              </a:rPr>
              <a:t>协议，因此选用</a:t>
            </a:r>
            <a:r>
              <a:rPr lang="en-US" altLang="zh-CN" sz="1200" kern="1200" dirty="0">
                <a:solidFill>
                  <a:schemeClr val="tx1"/>
                </a:solidFill>
                <a:effectLst/>
                <a:latin typeface="+mn-lt"/>
                <a:ea typeface="+mn-ea"/>
                <a:cs typeface="+mn-cs"/>
              </a:rPr>
              <a:t>Django-channels</a:t>
            </a:r>
            <a:r>
              <a:rPr lang="zh-CN" altLang="zh-CN" sz="1200" kern="1200" dirty="0">
                <a:solidFill>
                  <a:schemeClr val="tx1"/>
                </a:solidFill>
                <a:effectLst/>
                <a:latin typeface="+mn-lt"/>
                <a:ea typeface="+mn-ea"/>
                <a:cs typeface="+mn-cs"/>
              </a:rPr>
              <a:t>来实现通信</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在实现过程中，一个服务器可以同时与两个客户端（一个客户端</a:t>
            </a:r>
            <a:r>
              <a:rPr lang="en-US" altLang="zh-CN" sz="1200" kern="1200" dirty="0">
                <a:solidFill>
                  <a:schemeClr val="tx1"/>
                </a:solidFill>
                <a:effectLst/>
                <a:latin typeface="+mn-lt"/>
                <a:ea typeface="+mn-ea"/>
                <a:cs typeface="+mn-cs"/>
              </a:rPr>
              <a:t>http</a:t>
            </a:r>
            <a:r>
              <a:rPr lang="zh-CN" altLang="zh-CN" sz="1200" kern="1200" dirty="0">
                <a:solidFill>
                  <a:schemeClr val="tx1"/>
                </a:solidFill>
                <a:effectLst/>
                <a:latin typeface="+mn-lt"/>
                <a:ea typeface="+mn-ea"/>
                <a:cs typeface="+mn-cs"/>
              </a:rPr>
              <a:t>通信，一个客户端</a:t>
            </a:r>
            <a:r>
              <a:rPr lang="en-US" altLang="zh-CN" sz="1200" kern="1200" dirty="0" err="1">
                <a:solidFill>
                  <a:schemeClr val="tx1"/>
                </a:solidFill>
                <a:effectLst/>
                <a:latin typeface="+mn-lt"/>
                <a:ea typeface="+mn-ea"/>
                <a:cs typeface="+mn-cs"/>
              </a:rPr>
              <a:t>websocket</a:t>
            </a:r>
            <a:r>
              <a:rPr lang="zh-CN" altLang="zh-CN" sz="1200" kern="1200" dirty="0">
                <a:solidFill>
                  <a:schemeClr val="tx1"/>
                </a:solidFill>
                <a:effectLst/>
                <a:latin typeface="+mn-lt"/>
                <a:ea typeface="+mn-ea"/>
                <a:cs typeface="+mn-cs"/>
              </a:rPr>
              <a:t>）通信，当在</a:t>
            </a:r>
            <a:r>
              <a:rPr lang="en-US" altLang="zh-CN" sz="1200" kern="1200" dirty="0" err="1">
                <a:solidFill>
                  <a:schemeClr val="tx1"/>
                </a:solidFill>
                <a:effectLst/>
                <a:latin typeface="+mn-lt"/>
                <a:ea typeface="+mn-ea"/>
                <a:cs typeface="+mn-cs"/>
              </a:rPr>
              <a:t>websocket</a:t>
            </a:r>
            <a:r>
              <a:rPr lang="zh-CN" altLang="zh-CN" sz="1200" kern="1200" dirty="0">
                <a:solidFill>
                  <a:schemeClr val="tx1"/>
                </a:solidFill>
                <a:effectLst/>
                <a:latin typeface="+mn-lt"/>
                <a:ea typeface="+mn-ea"/>
                <a:cs typeface="+mn-cs"/>
              </a:rPr>
              <a:t>通信时，若需要在接口中</a:t>
            </a:r>
            <a:r>
              <a:rPr lang="en-US" altLang="zh-CN" sz="1200" kern="1200" dirty="0">
                <a:solidFill>
                  <a:schemeClr val="tx1"/>
                </a:solidFill>
                <a:effectLst/>
                <a:latin typeface="+mn-lt"/>
                <a:ea typeface="+mn-ea"/>
                <a:cs typeface="+mn-cs"/>
              </a:rPr>
              <a:t>http</a:t>
            </a:r>
            <a:r>
              <a:rPr lang="zh-CN" altLang="zh-CN" sz="1200" kern="1200" dirty="0">
                <a:solidFill>
                  <a:schemeClr val="tx1"/>
                </a:solidFill>
                <a:effectLst/>
                <a:latin typeface="+mn-lt"/>
                <a:ea typeface="+mn-ea"/>
                <a:cs typeface="+mn-cs"/>
              </a:rPr>
              <a:t>请求另一个服务器，此时不能使用全局变量资源，因为真正部署上了后，取到的应为空，所以尽量使用</a:t>
            </a:r>
            <a:r>
              <a:rPr lang="en-US" altLang="zh-CN" sz="1200" kern="1200" dirty="0" err="1">
                <a:solidFill>
                  <a:schemeClr val="tx1"/>
                </a:solidFill>
                <a:effectLst/>
                <a:latin typeface="+mn-lt"/>
                <a:ea typeface="+mn-ea"/>
                <a:cs typeface="+mn-cs"/>
              </a:rPr>
              <a:t>redis</a:t>
            </a:r>
            <a:r>
              <a:rPr lang="zh-CN" altLang="zh-CN" sz="1200" kern="1200" dirty="0">
                <a:solidFill>
                  <a:schemeClr val="tx1"/>
                </a:solidFill>
                <a:effectLst/>
                <a:latin typeface="+mn-lt"/>
                <a:ea typeface="+mn-ea"/>
                <a:cs typeface="+mn-cs"/>
              </a:rPr>
              <a:t>存储，并且部署需要使用都支持</a:t>
            </a:r>
            <a:r>
              <a:rPr lang="en-US" altLang="zh-CN" sz="1200" kern="1200" dirty="0">
                <a:solidFill>
                  <a:schemeClr val="tx1"/>
                </a:solidFill>
                <a:effectLst/>
                <a:latin typeface="+mn-lt"/>
                <a:ea typeface="+mn-ea"/>
                <a:cs typeface="+mn-cs"/>
              </a:rPr>
              <a:t>http</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websocket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Daphne</a:t>
            </a:r>
            <a:r>
              <a:rPr lang="zh-CN" altLang="zh-CN" sz="120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12</a:t>
            </a:fld>
            <a:endParaRPr lang="zh-CN" altLang="en-US"/>
          </a:p>
        </p:txBody>
      </p:sp>
    </p:spTree>
    <p:extLst>
      <p:ext uri="{BB962C8B-B14F-4D97-AF65-F5344CB8AC3E}">
        <p14:creationId xmlns:p14="http://schemas.microsoft.com/office/powerpoint/2010/main" val="2636604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13</a:t>
            </a:fld>
            <a:endParaRPr lang="zh-CN" altLang="en-US"/>
          </a:p>
        </p:txBody>
      </p:sp>
    </p:spTree>
    <p:extLst>
      <p:ext uri="{BB962C8B-B14F-4D97-AF65-F5344CB8AC3E}">
        <p14:creationId xmlns:p14="http://schemas.microsoft.com/office/powerpoint/2010/main" val="891113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Sqlite3</a:t>
            </a:r>
            <a:r>
              <a:rPr lang="zh-CN" altLang="en-US" dirty="0"/>
              <a:t>数据库是</a:t>
            </a:r>
            <a:r>
              <a:rPr lang="en-US" altLang="zh-CN" dirty="0"/>
              <a:t>Django</a:t>
            </a:r>
            <a:r>
              <a:rPr lang="zh-CN" altLang="en-US" dirty="0"/>
              <a:t>自带的数据库，用于存储用户个人信息、聊天会话等内容。表格众多，只展示用户信息和聊天信息存储表</a:t>
            </a:r>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14</a:t>
            </a:fld>
            <a:endParaRPr lang="zh-CN" altLang="en-US"/>
          </a:p>
        </p:txBody>
      </p:sp>
    </p:spTree>
    <p:extLst>
      <p:ext uri="{BB962C8B-B14F-4D97-AF65-F5344CB8AC3E}">
        <p14:creationId xmlns:p14="http://schemas.microsoft.com/office/powerpoint/2010/main" val="1476578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927DC7C-EA85-41EA-BE8E-3BC04B9579CE}" type="slidenum">
              <a:rPr lang="zh-CN" altLang="en-US" smtClean="0"/>
              <a:pPr/>
              <a:t>16</a:t>
            </a:fld>
            <a:endParaRPr lang="zh-CN" altLang="en-US"/>
          </a:p>
        </p:txBody>
      </p:sp>
    </p:spTree>
    <p:extLst>
      <p:ext uri="{BB962C8B-B14F-4D97-AF65-F5344CB8AC3E}">
        <p14:creationId xmlns:p14="http://schemas.microsoft.com/office/powerpoint/2010/main" val="1893436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latin typeface="等线" panose="02010600030101010101" pitchFamily="2" charset="-122"/>
                <a:cs typeface="Times New Roman" panose="02020603050405020304" pitchFamily="18" charset="0"/>
              </a:rPr>
              <a:t>seq2seq</a:t>
            </a:r>
            <a:r>
              <a:rPr lang="zh-CN" altLang="zh-CN" sz="1800" dirty="0">
                <a:effectLst/>
                <a:ea typeface="等线" panose="02010600030101010101" pitchFamily="2" charset="-122"/>
                <a:cs typeface="Times New Roman" panose="02020603050405020304" pitchFamily="18" charset="0"/>
              </a:rPr>
              <a:t>模型</a:t>
            </a:r>
            <a:endParaRPr lang="zh-CN" altLang="en-US" dirty="0"/>
          </a:p>
        </p:txBody>
      </p:sp>
      <p:sp>
        <p:nvSpPr>
          <p:cNvPr id="4" name="灯片编号占位符 3"/>
          <p:cNvSpPr>
            <a:spLocks noGrp="1"/>
          </p:cNvSpPr>
          <p:nvPr>
            <p:ph type="sldNum" sz="quarter" idx="5"/>
          </p:nvPr>
        </p:nvSpPr>
        <p:spPr/>
        <p:txBody>
          <a:bodyPr/>
          <a:lstStyle/>
          <a:p>
            <a:fld id="{8927DC7C-EA85-41EA-BE8E-3BC04B9579CE}" type="slidenum">
              <a:rPr lang="zh-CN" altLang="en-US" smtClean="0"/>
              <a:pPr/>
              <a:t>18</a:t>
            </a:fld>
            <a:endParaRPr lang="zh-CN" altLang="en-US"/>
          </a:p>
        </p:txBody>
      </p:sp>
    </p:spTree>
    <p:extLst>
      <p:ext uri="{BB962C8B-B14F-4D97-AF65-F5344CB8AC3E}">
        <p14:creationId xmlns:p14="http://schemas.microsoft.com/office/powerpoint/2010/main" val="9257003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主要内容">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日期占位符 1"/>
          <p:cNvSpPr txBox="1">
            <a:spLocks/>
          </p:cNvSpPr>
          <p:nvPr userDrawn="1"/>
        </p:nvSpPr>
        <p:spPr>
          <a:xfrm>
            <a:off x="457200" y="6356350"/>
            <a:ext cx="2133600" cy="365125"/>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30820CF-B880-4189-942D-D702A7CBA730}" type="datetimeFigureOut">
              <a:rPr lang="zh-CN" altLang="en-US" smtClean="0"/>
              <a:pPr/>
              <a:t>2020/12/13</a:t>
            </a:fld>
            <a:endParaRPr lang="zh-CN" altLang="en-US" dirty="0"/>
          </a:p>
        </p:txBody>
      </p:sp>
      <p:graphicFrame>
        <p:nvGraphicFramePr>
          <p:cNvPr id="10" name="表格 9"/>
          <p:cNvGraphicFramePr>
            <a:graphicFrameLocks noGrp="1"/>
          </p:cNvGraphicFramePr>
          <p:nvPr userDrawn="1">
            <p:extLst>
              <p:ext uri="{D42A27DB-BD31-4B8C-83A1-F6EECF244321}">
                <p14:modId xmlns:p14="http://schemas.microsoft.com/office/powerpoint/2010/main" val="3863411430"/>
              </p:ext>
            </p:extLst>
          </p:nvPr>
        </p:nvGraphicFramePr>
        <p:xfrm>
          <a:off x="0" y="1358722"/>
          <a:ext cx="1691680" cy="3873296"/>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05296">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6336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项目背景及意义</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6336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系统设计与实现</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6336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系统测试</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633600">
                <a:tc>
                  <a:txBody>
                    <a:bodyPr/>
                    <a:lstStyle/>
                    <a:p>
                      <a:pPr algn="ct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总结</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633600">
                <a:tc>
                  <a:txBody>
                    <a:bodyPr/>
                    <a:lstStyle/>
                    <a:p>
                      <a:pPr algn="ct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cxnSp>
        <p:nvCxnSpPr>
          <p:cNvPr id="11" name="直接连接符 10"/>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userDrawn="1"/>
        </p:nvGrpSpPr>
        <p:grpSpPr>
          <a:xfrm>
            <a:off x="0" y="1358722"/>
            <a:ext cx="1691680" cy="728261"/>
            <a:chOff x="0" y="1272662"/>
            <a:chExt cx="1691680" cy="788186"/>
          </a:xfrm>
        </p:grpSpPr>
        <p:sp>
          <p:nvSpPr>
            <p:cNvPr id="13" name="矩形 12"/>
            <p:cNvSpPr/>
            <p:nvPr userDrawn="1"/>
          </p:nvSpPr>
          <p:spPr>
            <a:xfrm>
              <a:off x="0" y="1272662"/>
              <a:ext cx="1691680" cy="788186"/>
            </a:xfrm>
            <a:prstGeom prst="rect">
              <a:avLst/>
            </a:prstGeom>
            <a:solidFill>
              <a:srgbClr val="0070C0">
                <a:alpha val="89804"/>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主要内容</a:t>
              </a:r>
            </a:p>
          </p:txBody>
        </p:sp>
        <p:sp>
          <p:nvSpPr>
            <p:cNvPr id="14" name="等腰三角形 13"/>
            <p:cNvSpPr/>
            <p:nvPr userDrawn="1"/>
          </p:nvSpPr>
          <p:spPr>
            <a:xfrm rot="16200000">
              <a:off x="1547664" y="1594748"/>
              <a:ext cx="144016" cy="144016"/>
            </a:xfrm>
            <a:prstGeom prst="triangle">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userDrawn="1"/>
        </p:nvSpPr>
        <p:spPr>
          <a:xfrm>
            <a:off x="2210764" y="509286"/>
            <a:ext cx="2236510" cy="707886"/>
          </a:xfrm>
          <a:prstGeom prst="rect">
            <a:avLst/>
          </a:prstGeom>
          <a:noFill/>
        </p:spPr>
        <p:txBody>
          <a:bodyPr wrap="none" rtlCol="0">
            <a:spAutoFit/>
          </a:bodyPr>
          <a:lstStyle/>
          <a:p>
            <a:r>
              <a:rPr lang="zh-CN" altLang="en-US" sz="4000" dirty="0">
                <a:latin typeface="黑体" panose="02010609060101010101" pitchFamily="49" charset="-122"/>
                <a:ea typeface="黑体" panose="02010609060101010101" pitchFamily="49" charset="-122"/>
              </a:rPr>
              <a:t>主要内容</a:t>
            </a:r>
          </a:p>
        </p:txBody>
      </p: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6920" y="119562"/>
            <a:ext cx="1157839" cy="1149198"/>
          </a:xfrm>
          <a:prstGeom prst="rect">
            <a:avLst/>
          </a:prstGeom>
        </p:spPr>
      </p:pic>
    </p:spTree>
    <p:extLst>
      <p:ext uri="{BB962C8B-B14F-4D97-AF65-F5344CB8AC3E}">
        <p14:creationId xmlns:p14="http://schemas.microsoft.com/office/powerpoint/2010/main" val="260255134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14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影响因素辨识">
    <p:spTree>
      <p:nvGrpSpPr>
        <p:cNvPr id="1" name=""/>
        <p:cNvGrpSpPr/>
        <p:nvPr/>
      </p:nvGrpSpPr>
      <p:grpSpPr>
        <a:xfrm>
          <a:off x="0" y="0"/>
          <a:ext cx="0" cy="0"/>
          <a:chOff x="0" y="0"/>
          <a:chExt cx="0" cy="0"/>
        </a:xfrm>
      </p:grpSpPr>
      <p:sp>
        <p:nvSpPr>
          <p:cNvPr id="24" name="矩形 23"/>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5" name="表格 24"/>
          <p:cNvGraphicFramePr>
            <a:graphicFrameLocks noGrp="1"/>
          </p:cNvGraphicFramePr>
          <p:nvPr userDrawn="1">
            <p:extLst>
              <p:ext uri="{D42A27DB-BD31-4B8C-83A1-F6EECF244321}">
                <p14:modId xmlns:p14="http://schemas.microsoft.com/office/powerpoint/2010/main" val="1901639014"/>
              </p:ext>
            </p:extLst>
          </p:nvPr>
        </p:nvGraphicFramePr>
        <p:xfrm>
          <a:off x="0" y="1268760"/>
          <a:ext cx="1691680" cy="3960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背景及意义</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dirty="0">
                          <a:solidFill>
                            <a:srgbClr val="767171"/>
                          </a:solidFill>
                          <a:latin typeface="微软雅黑" panose="020B0503020204020204" pitchFamily="34" charset="-122"/>
                          <a:ea typeface="微软雅黑" panose="020B0503020204020204" pitchFamily="34" charset="-122"/>
                        </a:rPr>
                        <a:t>测试</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792000">
                <a:tc>
                  <a:txBody>
                    <a:bodyPr/>
                    <a:lstStyle/>
                    <a:p>
                      <a:pPr algn="ctr"/>
                      <a:r>
                        <a:rPr lang="zh-CN" altLang="en-US" dirty="0">
                          <a:solidFill>
                            <a:schemeClr val="bg1"/>
                          </a:solidFill>
                          <a:latin typeface="微软雅黑" panose="020B0503020204020204" pitchFamily="34" charset="-122"/>
                          <a:ea typeface="微软雅黑" panose="020B0503020204020204" pitchFamily="34" charset="-122"/>
                        </a:rPr>
                        <a:t>总结</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70C0"/>
                    </a:solidFill>
                  </a:tcPr>
                </a:tc>
                <a:extLst>
                  <a:ext uri="{0D108BD9-81ED-4DB2-BD59-A6C34878D82A}">
                    <a16:rowId xmlns:a16="http://schemas.microsoft.com/office/drawing/2014/main" val="10003"/>
                  </a:ext>
                </a:extLst>
              </a:tr>
              <a:tr h="79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8" name="矩形 27"/>
          <p:cNvSpPr/>
          <p:nvPr userDrawn="1"/>
        </p:nvSpPr>
        <p:spPr>
          <a:xfrm>
            <a:off x="0" y="2064750"/>
            <a:ext cx="1691680" cy="76735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595959"/>
                </a:solidFill>
                <a:latin typeface="微软雅黑" panose="020B0503020204020204" pitchFamily="34" charset="-122"/>
                <a:ea typeface="微软雅黑" panose="020B0503020204020204" pitchFamily="34" charset="-122"/>
              </a:rPr>
              <a:t>设计与实现</a:t>
            </a:r>
          </a:p>
        </p:txBody>
      </p:sp>
      <p:cxnSp>
        <p:nvCxnSpPr>
          <p:cNvPr id="30" name="直接连接符 29"/>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userDrawn="1"/>
        </p:nvSpPr>
        <p:spPr>
          <a:xfrm>
            <a:off x="2210764" y="509286"/>
            <a:ext cx="2236510" cy="707886"/>
          </a:xfrm>
          <a:prstGeom prst="rect">
            <a:avLst/>
          </a:prstGeom>
          <a:noFill/>
        </p:spPr>
        <p:txBody>
          <a:bodyPr wrap="none" rtlCol="0">
            <a:spAutoFit/>
          </a:bodyPr>
          <a:lstStyle/>
          <a:p>
            <a:r>
              <a:rPr lang="zh-CN" altLang="en-US" sz="4000" dirty="0">
                <a:latin typeface="黑体" panose="02010609060101010101" pitchFamily="49" charset="-122"/>
                <a:ea typeface="黑体" panose="02010609060101010101" pitchFamily="49" charset="-122"/>
              </a:rPr>
              <a:t>系统总结</a:t>
            </a:r>
          </a:p>
        </p:txBody>
      </p:sp>
      <p:sp>
        <p:nvSpPr>
          <p:cNvPr id="9" name="五边形 8"/>
          <p:cNvSpPr/>
          <p:nvPr userDrawn="1"/>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endParaRPr lang="zh-CN" altLang="en-US" kern="0" dirty="0">
              <a:solidFill>
                <a:sysClr val="window" lastClr="FFFFFF"/>
              </a:solidFill>
              <a:latin typeface="Calibri"/>
              <a:ea typeface="宋体"/>
            </a:endParaRPr>
          </a:p>
        </p:txBody>
      </p:sp>
      <p:sp>
        <p:nvSpPr>
          <p:cNvPr id="10" name="等腰三角形 9"/>
          <p:cNvSpPr/>
          <p:nvPr userDrawn="1"/>
        </p:nvSpPr>
        <p:spPr>
          <a:xfrm rot="16200000">
            <a:off x="1547664" y="3948935"/>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6920" y="61732"/>
            <a:ext cx="1157839" cy="1149198"/>
          </a:xfrm>
          <a:prstGeom prst="rect">
            <a:avLst/>
          </a:prstGeom>
        </p:spPr>
      </p:pic>
    </p:spTree>
    <p:extLst>
      <p:ext uri="{BB962C8B-B14F-4D97-AF65-F5344CB8AC3E}">
        <p14:creationId xmlns:p14="http://schemas.microsoft.com/office/powerpoint/2010/main" val="445209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结论">
    <p:spTree>
      <p:nvGrpSpPr>
        <p:cNvPr id="1" name=""/>
        <p:cNvGrpSpPr/>
        <p:nvPr/>
      </p:nvGrpSpPr>
      <p:grpSpPr>
        <a:xfrm>
          <a:off x="0" y="0"/>
          <a:ext cx="0" cy="0"/>
          <a:chOff x="0" y="0"/>
          <a:chExt cx="0" cy="0"/>
        </a:xfrm>
      </p:grpSpPr>
      <p:sp>
        <p:nvSpPr>
          <p:cNvPr id="2" name="矩形 1"/>
          <p:cNvSpPr/>
          <p:nvPr userDrawn="1"/>
        </p:nvSpPr>
        <p:spPr>
          <a:xfrm>
            <a:off x="0" y="0"/>
            <a:ext cx="6438900" cy="6858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61161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92808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绪论1">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extLst>
              <p:ext uri="{D42A27DB-BD31-4B8C-83A1-F6EECF244321}">
                <p14:modId xmlns:p14="http://schemas.microsoft.com/office/powerpoint/2010/main" val="2863892190"/>
              </p:ext>
            </p:extLst>
          </p:nvPr>
        </p:nvGraphicFramePr>
        <p:xfrm>
          <a:off x="0" y="1268760"/>
          <a:ext cx="1691680" cy="3960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设计与实现</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测试</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总结</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10" name="组合 9"/>
          <p:cNvGrpSpPr/>
          <p:nvPr userDrawn="1"/>
        </p:nvGrpSpPr>
        <p:grpSpPr>
          <a:xfrm>
            <a:off x="0" y="1272662"/>
            <a:ext cx="1691680" cy="788186"/>
            <a:chOff x="0" y="1272662"/>
            <a:chExt cx="1691680" cy="788186"/>
          </a:xfrm>
        </p:grpSpPr>
        <p:sp>
          <p:nvSpPr>
            <p:cNvPr id="11" name="矩形 10"/>
            <p:cNvSpPr/>
            <p:nvPr userDrawn="1"/>
          </p:nvSpPr>
          <p:spPr>
            <a:xfrm>
              <a:off x="0" y="1272662"/>
              <a:ext cx="1691680" cy="78818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背景及意义</a:t>
              </a:r>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 name="直接连接符 12"/>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userDrawn="1"/>
        </p:nvSpPr>
        <p:spPr>
          <a:xfrm>
            <a:off x="2210764" y="509286"/>
            <a:ext cx="3775393" cy="707886"/>
          </a:xfrm>
          <a:prstGeom prst="rect">
            <a:avLst/>
          </a:prstGeom>
          <a:noFill/>
        </p:spPr>
        <p:txBody>
          <a:bodyPr wrap="none" rtlCol="0">
            <a:spAutoFit/>
          </a:bodyPr>
          <a:lstStyle/>
          <a:p>
            <a:r>
              <a:rPr lang="zh-CN" altLang="en-US" sz="4000" dirty="0">
                <a:latin typeface="黑体" panose="02010609060101010101" pitchFamily="49" charset="-122"/>
                <a:ea typeface="黑体" panose="02010609060101010101" pitchFamily="49" charset="-122"/>
              </a:rPr>
              <a:t>项目背景及意义</a:t>
            </a:r>
          </a:p>
        </p:txBody>
      </p:sp>
      <p:sp>
        <p:nvSpPr>
          <p:cNvPr id="16" name="五边形 15"/>
          <p:cNvSpPr/>
          <p:nvPr userDrawn="1"/>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endParaRPr lang="zh-CN" altLang="en-US" kern="0" dirty="0">
              <a:solidFill>
                <a:sysClr val="window" lastClr="FFFFFF"/>
              </a:solidFill>
              <a:latin typeface="Calibri"/>
              <a:ea typeface="宋体"/>
            </a:endParaRPr>
          </a:p>
        </p:txBody>
      </p:sp>
      <p:sp>
        <p:nvSpPr>
          <p:cNvPr id="20" name="文本框 19"/>
          <p:cNvSpPr txBox="1"/>
          <p:nvPr userDrawn="1"/>
        </p:nvSpPr>
        <p:spPr>
          <a:xfrm>
            <a:off x="8648426" y="139954"/>
            <a:ext cx="1107996" cy="369332"/>
          </a:xfrm>
          <a:prstGeom prst="rect">
            <a:avLst/>
          </a:prstGeom>
          <a:noFill/>
        </p:spPr>
        <p:txBody>
          <a:bodyPr wrap="none" rtlCol="0">
            <a:spAutoFit/>
          </a:bodyPr>
          <a:lstStyle/>
          <a:p>
            <a:r>
              <a:rPr lang="zh-CN" altLang="en-US" dirty="0">
                <a:solidFill>
                  <a:srgbClr val="0070C0"/>
                </a:solidFill>
              </a:rPr>
              <a:t>项目背景</a:t>
            </a:r>
          </a:p>
        </p:txBody>
      </p:sp>
      <p:cxnSp>
        <p:nvCxnSpPr>
          <p:cNvPr id="21" name="直接连接符 20"/>
          <p:cNvCxnSpPr/>
          <p:nvPr userDrawn="1"/>
        </p:nvCxnSpPr>
        <p:spPr>
          <a:xfrm>
            <a:off x="9756422" y="116016"/>
            <a:ext cx="0" cy="38203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userDrawn="1"/>
        </p:nvSpPr>
        <p:spPr>
          <a:xfrm>
            <a:off x="9756422" y="139954"/>
            <a:ext cx="1107996" cy="369332"/>
          </a:xfrm>
          <a:prstGeom prst="rect">
            <a:avLst/>
          </a:prstGeom>
          <a:noFill/>
        </p:spPr>
        <p:txBody>
          <a:bodyPr wrap="none" rtlCol="0">
            <a:spAutoFit/>
          </a:bodyPr>
          <a:lstStyle/>
          <a:p>
            <a:r>
              <a:rPr lang="zh-CN" altLang="en-US" dirty="0">
                <a:solidFill>
                  <a:schemeClr val="bg2">
                    <a:lumMod val="50000"/>
                  </a:schemeClr>
                </a:solidFill>
              </a:rPr>
              <a:t>项目意义</a:t>
            </a:r>
          </a:p>
        </p:txBody>
      </p:sp>
      <p:pic>
        <p:nvPicPr>
          <p:cNvPr id="17" name="图片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6920" y="61732"/>
            <a:ext cx="1157839" cy="1149198"/>
          </a:xfrm>
          <a:prstGeom prst="rect">
            <a:avLst/>
          </a:prstGeom>
        </p:spPr>
      </p:pic>
    </p:spTree>
    <p:extLst>
      <p:ext uri="{BB962C8B-B14F-4D97-AF65-F5344CB8AC3E}">
        <p14:creationId xmlns:p14="http://schemas.microsoft.com/office/powerpoint/2010/main" val="331440423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绪论1">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extLst>
              <p:ext uri="{D42A27DB-BD31-4B8C-83A1-F6EECF244321}">
                <p14:modId xmlns:p14="http://schemas.microsoft.com/office/powerpoint/2010/main" val="187252331"/>
              </p:ext>
            </p:extLst>
          </p:nvPr>
        </p:nvGraphicFramePr>
        <p:xfrm>
          <a:off x="0" y="1268760"/>
          <a:ext cx="1691680" cy="3960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设计与实现</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测试</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总结</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10" name="组合 9"/>
          <p:cNvGrpSpPr/>
          <p:nvPr userDrawn="1"/>
        </p:nvGrpSpPr>
        <p:grpSpPr>
          <a:xfrm>
            <a:off x="0" y="1272662"/>
            <a:ext cx="1691680" cy="788186"/>
            <a:chOff x="0" y="1272662"/>
            <a:chExt cx="1691680" cy="788186"/>
          </a:xfrm>
        </p:grpSpPr>
        <p:sp>
          <p:nvSpPr>
            <p:cNvPr id="11" name="矩形 10"/>
            <p:cNvSpPr/>
            <p:nvPr userDrawn="1"/>
          </p:nvSpPr>
          <p:spPr>
            <a:xfrm>
              <a:off x="0" y="1272662"/>
              <a:ext cx="1691680" cy="78818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背景及意义</a:t>
              </a:r>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 name="直接连接符 12"/>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userDrawn="1"/>
        </p:nvSpPr>
        <p:spPr>
          <a:xfrm>
            <a:off x="2210764" y="509286"/>
            <a:ext cx="3775393" cy="707886"/>
          </a:xfrm>
          <a:prstGeom prst="rect">
            <a:avLst/>
          </a:prstGeom>
          <a:noFill/>
        </p:spPr>
        <p:txBody>
          <a:bodyPr wrap="none" rtlCol="0">
            <a:spAutoFit/>
          </a:bodyPr>
          <a:lstStyle/>
          <a:p>
            <a:r>
              <a:rPr lang="zh-CN" altLang="en-US" sz="4000" dirty="0">
                <a:latin typeface="黑体" panose="02010609060101010101" pitchFamily="49" charset="-122"/>
                <a:ea typeface="黑体" panose="02010609060101010101" pitchFamily="49" charset="-122"/>
              </a:rPr>
              <a:t>项目背景及意义</a:t>
            </a:r>
          </a:p>
        </p:txBody>
      </p:sp>
      <p:sp>
        <p:nvSpPr>
          <p:cNvPr id="16" name="五边形 15"/>
          <p:cNvSpPr/>
          <p:nvPr userDrawn="1"/>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endParaRPr lang="zh-CN" altLang="en-US" kern="0" dirty="0">
              <a:solidFill>
                <a:sysClr val="window" lastClr="FFFFFF"/>
              </a:solidFill>
              <a:latin typeface="Calibri"/>
              <a:ea typeface="宋体"/>
            </a:endParaRPr>
          </a:p>
        </p:txBody>
      </p:sp>
      <p:sp>
        <p:nvSpPr>
          <p:cNvPr id="20" name="文本框 19"/>
          <p:cNvSpPr txBox="1"/>
          <p:nvPr userDrawn="1"/>
        </p:nvSpPr>
        <p:spPr>
          <a:xfrm>
            <a:off x="8648426" y="139954"/>
            <a:ext cx="1107996" cy="369332"/>
          </a:xfrm>
          <a:prstGeom prst="rect">
            <a:avLst/>
          </a:prstGeom>
          <a:noFill/>
        </p:spPr>
        <p:txBody>
          <a:bodyPr wrap="none" rtlCol="0">
            <a:spAutoFit/>
          </a:bodyPr>
          <a:lstStyle/>
          <a:p>
            <a:r>
              <a:rPr lang="zh-CN" altLang="en-US" dirty="0">
                <a:solidFill>
                  <a:schemeClr val="bg2">
                    <a:lumMod val="50000"/>
                  </a:schemeClr>
                </a:solidFill>
              </a:rPr>
              <a:t>项目背景</a:t>
            </a:r>
          </a:p>
        </p:txBody>
      </p:sp>
      <p:cxnSp>
        <p:nvCxnSpPr>
          <p:cNvPr id="21" name="直接连接符 20"/>
          <p:cNvCxnSpPr/>
          <p:nvPr userDrawn="1"/>
        </p:nvCxnSpPr>
        <p:spPr>
          <a:xfrm>
            <a:off x="9756422" y="116016"/>
            <a:ext cx="0" cy="38203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userDrawn="1"/>
        </p:nvSpPr>
        <p:spPr>
          <a:xfrm>
            <a:off x="9756422" y="139954"/>
            <a:ext cx="1107996" cy="369332"/>
          </a:xfrm>
          <a:prstGeom prst="rect">
            <a:avLst/>
          </a:prstGeom>
          <a:noFill/>
        </p:spPr>
        <p:txBody>
          <a:bodyPr wrap="none" rtlCol="0">
            <a:spAutoFit/>
          </a:bodyPr>
          <a:lstStyle/>
          <a:p>
            <a:r>
              <a:rPr lang="zh-CN" altLang="en-US" dirty="0">
                <a:solidFill>
                  <a:schemeClr val="accent1">
                    <a:lumMod val="75000"/>
                  </a:schemeClr>
                </a:solidFill>
              </a:rPr>
              <a:t>项目意义</a:t>
            </a:r>
          </a:p>
        </p:txBody>
      </p:sp>
      <p:pic>
        <p:nvPicPr>
          <p:cNvPr id="17" name="图片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6920" y="61732"/>
            <a:ext cx="1157839" cy="1149198"/>
          </a:xfrm>
          <a:prstGeom prst="rect">
            <a:avLst/>
          </a:prstGeom>
        </p:spPr>
      </p:pic>
    </p:spTree>
    <p:extLst>
      <p:ext uri="{BB962C8B-B14F-4D97-AF65-F5344CB8AC3E}">
        <p14:creationId xmlns:p14="http://schemas.microsoft.com/office/powerpoint/2010/main" val="136905635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前端">
    <p:spTree>
      <p:nvGrpSpPr>
        <p:cNvPr id="1" name=""/>
        <p:cNvGrpSpPr/>
        <p:nvPr/>
      </p:nvGrpSpPr>
      <p:grpSpPr>
        <a:xfrm>
          <a:off x="0" y="0"/>
          <a:ext cx="0" cy="0"/>
          <a:chOff x="0" y="0"/>
          <a:chExt cx="0" cy="0"/>
        </a:xfrm>
      </p:grpSpPr>
      <p:sp>
        <p:nvSpPr>
          <p:cNvPr id="24" name="矩形 23"/>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5" name="表格 24"/>
          <p:cNvGraphicFramePr>
            <a:graphicFrameLocks noGrp="1"/>
          </p:cNvGraphicFramePr>
          <p:nvPr userDrawn="1">
            <p:extLst>
              <p:ext uri="{D42A27DB-BD31-4B8C-83A1-F6EECF244321}">
                <p14:modId xmlns:p14="http://schemas.microsoft.com/office/powerpoint/2010/main" val="3413681843"/>
              </p:ext>
            </p:extLst>
          </p:nvPr>
        </p:nvGraphicFramePr>
        <p:xfrm>
          <a:off x="0" y="1268760"/>
          <a:ext cx="1691680" cy="3960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背景与意义</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测试</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总结</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27" name="组合 26"/>
          <p:cNvGrpSpPr/>
          <p:nvPr userDrawn="1"/>
        </p:nvGrpSpPr>
        <p:grpSpPr>
          <a:xfrm>
            <a:off x="0" y="2064750"/>
            <a:ext cx="1691680" cy="788186"/>
            <a:chOff x="0" y="1272662"/>
            <a:chExt cx="1691680" cy="788186"/>
          </a:xfrm>
          <a:solidFill>
            <a:srgbClr val="0070C0"/>
          </a:solidFill>
        </p:grpSpPr>
        <p:sp>
          <p:nvSpPr>
            <p:cNvPr id="28" name="矩形 27"/>
            <p:cNvSpPr/>
            <p:nvPr userDrawn="1"/>
          </p:nvSpPr>
          <p:spPr>
            <a:xfrm>
              <a:off x="0" y="1272662"/>
              <a:ext cx="1691680" cy="78818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设计与实现</a:t>
              </a:r>
            </a:p>
          </p:txBody>
        </p:sp>
        <p:sp>
          <p:nvSpPr>
            <p:cNvPr id="29" name="等腰三角形 28"/>
            <p:cNvSpPr/>
            <p:nvPr userDrawn="1"/>
          </p:nvSpPr>
          <p:spPr>
            <a:xfrm rot="16200000">
              <a:off x="1547664" y="1594748"/>
              <a:ext cx="144016" cy="14401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userDrawn="1"/>
        </p:nvSpPr>
        <p:spPr>
          <a:xfrm>
            <a:off x="2210764" y="509286"/>
            <a:ext cx="3775393" cy="707886"/>
          </a:xfrm>
          <a:prstGeom prst="rect">
            <a:avLst/>
          </a:prstGeom>
          <a:noFill/>
        </p:spPr>
        <p:txBody>
          <a:bodyPr wrap="none" rtlCol="0">
            <a:spAutoFit/>
          </a:bodyPr>
          <a:lstStyle/>
          <a:p>
            <a:r>
              <a:rPr lang="zh-CN" altLang="en-US" sz="4000" dirty="0">
                <a:latin typeface="黑体" panose="02010609060101010101" pitchFamily="49" charset="-122"/>
                <a:ea typeface="黑体" panose="02010609060101010101" pitchFamily="49" charset="-122"/>
              </a:rPr>
              <a:t>系统设计与实现</a:t>
            </a:r>
          </a:p>
        </p:txBody>
      </p:sp>
      <p:sp>
        <p:nvSpPr>
          <p:cNvPr id="9" name="五边形 8"/>
          <p:cNvSpPr/>
          <p:nvPr userDrawn="1"/>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endParaRPr lang="zh-CN" altLang="en-US" kern="0" dirty="0">
              <a:solidFill>
                <a:sysClr val="window" lastClr="FFFFFF"/>
              </a:solidFill>
              <a:latin typeface="Calibri"/>
              <a:ea typeface="宋体"/>
            </a:endParaRPr>
          </a:p>
        </p:txBody>
      </p:sp>
      <p:sp>
        <p:nvSpPr>
          <p:cNvPr id="10" name="等腰三角形 9"/>
          <p:cNvSpPr/>
          <p:nvPr userDrawn="1"/>
        </p:nvSpPr>
        <p:spPr>
          <a:xfrm rot="16200000">
            <a:off x="1547664" y="2386835"/>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6920" y="61732"/>
            <a:ext cx="1157839" cy="1149198"/>
          </a:xfrm>
          <a:prstGeom prst="rect">
            <a:avLst/>
          </a:prstGeom>
        </p:spPr>
      </p:pic>
      <p:sp>
        <p:nvSpPr>
          <p:cNvPr id="12" name="文本框 11">
            <a:extLst>
              <a:ext uri="{FF2B5EF4-FFF2-40B4-BE49-F238E27FC236}">
                <a16:creationId xmlns:a16="http://schemas.microsoft.com/office/drawing/2014/main" id="{D2C848D8-2B1C-4FB1-86EB-13E3D67CC73D}"/>
              </a:ext>
            </a:extLst>
          </p:cNvPr>
          <p:cNvSpPr txBox="1"/>
          <p:nvPr userDrawn="1"/>
        </p:nvSpPr>
        <p:spPr>
          <a:xfrm>
            <a:off x="7625965" y="650493"/>
            <a:ext cx="2698175" cy="523220"/>
          </a:xfrm>
          <a:prstGeom prst="rect">
            <a:avLst/>
          </a:prstGeom>
          <a:noFill/>
        </p:spPr>
        <p:txBody>
          <a:bodyPr wrap="none" rtlCol="0">
            <a:spAutoFit/>
          </a:bodyPr>
          <a:lstStyle/>
          <a:p>
            <a:r>
              <a:rPr lang="zh-CN" altLang="en-US" sz="2800" dirty="0">
                <a:solidFill>
                  <a:schemeClr val="accent1">
                    <a:lumMod val="75000"/>
                  </a:schemeClr>
                </a:solidFill>
              </a:rPr>
              <a:t>前端设计与实现</a:t>
            </a:r>
          </a:p>
        </p:txBody>
      </p:sp>
    </p:spTree>
    <p:extLst>
      <p:ext uri="{BB962C8B-B14F-4D97-AF65-F5344CB8AC3E}">
        <p14:creationId xmlns:p14="http://schemas.microsoft.com/office/powerpoint/2010/main" val="2352080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后端">
    <p:spTree>
      <p:nvGrpSpPr>
        <p:cNvPr id="1" name=""/>
        <p:cNvGrpSpPr/>
        <p:nvPr/>
      </p:nvGrpSpPr>
      <p:grpSpPr>
        <a:xfrm>
          <a:off x="0" y="0"/>
          <a:ext cx="0" cy="0"/>
          <a:chOff x="0" y="0"/>
          <a:chExt cx="0" cy="0"/>
        </a:xfrm>
      </p:grpSpPr>
      <p:sp>
        <p:nvSpPr>
          <p:cNvPr id="24" name="矩形 23"/>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5" name="表格 24"/>
          <p:cNvGraphicFramePr>
            <a:graphicFrameLocks noGrp="1"/>
          </p:cNvGraphicFramePr>
          <p:nvPr userDrawn="1">
            <p:extLst>
              <p:ext uri="{D42A27DB-BD31-4B8C-83A1-F6EECF244321}">
                <p14:modId xmlns:p14="http://schemas.microsoft.com/office/powerpoint/2010/main" val="427533297"/>
              </p:ext>
            </p:extLst>
          </p:nvPr>
        </p:nvGraphicFramePr>
        <p:xfrm>
          <a:off x="0" y="1268760"/>
          <a:ext cx="1691680" cy="3960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背景与意义</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测试</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总结</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27" name="组合 26"/>
          <p:cNvGrpSpPr/>
          <p:nvPr userDrawn="1"/>
        </p:nvGrpSpPr>
        <p:grpSpPr>
          <a:xfrm>
            <a:off x="0" y="2064750"/>
            <a:ext cx="1691680" cy="788186"/>
            <a:chOff x="0" y="1272662"/>
            <a:chExt cx="1691680" cy="788186"/>
          </a:xfrm>
          <a:solidFill>
            <a:srgbClr val="0070C0"/>
          </a:solidFill>
        </p:grpSpPr>
        <p:sp>
          <p:nvSpPr>
            <p:cNvPr id="28" name="矩形 27"/>
            <p:cNvSpPr/>
            <p:nvPr userDrawn="1"/>
          </p:nvSpPr>
          <p:spPr>
            <a:xfrm>
              <a:off x="0" y="1272662"/>
              <a:ext cx="1691680" cy="78818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设计与实现</a:t>
              </a:r>
            </a:p>
          </p:txBody>
        </p:sp>
        <p:sp>
          <p:nvSpPr>
            <p:cNvPr id="29" name="等腰三角形 28"/>
            <p:cNvSpPr/>
            <p:nvPr userDrawn="1"/>
          </p:nvSpPr>
          <p:spPr>
            <a:xfrm rot="16200000">
              <a:off x="1547664" y="1594748"/>
              <a:ext cx="144016" cy="14401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userDrawn="1"/>
        </p:nvSpPr>
        <p:spPr>
          <a:xfrm>
            <a:off x="2210764" y="509286"/>
            <a:ext cx="3775393" cy="707886"/>
          </a:xfrm>
          <a:prstGeom prst="rect">
            <a:avLst/>
          </a:prstGeom>
          <a:noFill/>
        </p:spPr>
        <p:txBody>
          <a:bodyPr wrap="none" rtlCol="0">
            <a:spAutoFit/>
          </a:bodyPr>
          <a:lstStyle/>
          <a:p>
            <a:r>
              <a:rPr lang="zh-CN" altLang="en-US" sz="4000" dirty="0">
                <a:latin typeface="黑体" panose="02010609060101010101" pitchFamily="49" charset="-122"/>
                <a:ea typeface="黑体" panose="02010609060101010101" pitchFamily="49" charset="-122"/>
              </a:rPr>
              <a:t>系统设计与实现</a:t>
            </a:r>
          </a:p>
        </p:txBody>
      </p:sp>
      <p:sp>
        <p:nvSpPr>
          <p:cNvPr id="9" name="五边形 8"/>
          <p:cNvSpPr/>
          <p:nvPr userDrawn="1"/>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endParaRPr lang="zh-CN" altLang="en-US" kern="0" dirty="0">
              <a:solidFill>
                <a:sysClr val="window" lastClr="FFFFFF"/>
              </a:solidFill>
              <a:latin typeface="Calibri"/>
              <a:ea typeface="宋体"/>
            </a:endParaRPr>
          </a:p>
        </p:txBody>
      </p:sp>
      <p:sp>
        <p:nvSpPr>
          <p:cNvPr id="10" name="等腰三角形 9"/>
          <p:cNvSpPr/>
          <p:nvPr userDrawn="1"/>
        </p:nvSpPr>
        <p:spPr>
          <a:xfrm rot="16200000">
            <a:off x="1547664" y="2386835"/>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6920" y="61732"/>
            <a:ext cx="1157839" cy="1149198"/>
          </a:xfrm>
          <a:prstGeom prst="rect">
            <a:avLst/>
          </a:prstGeom>
        </p:spPr>
      </p:pic>
      <p:sp>
        <p:nvSpPr>
          <p:cNvPr id="12" name="文本框 11">
            <a:extLst>
              <a:ext uri="{FF2B5EF4-FFF2-40B4-BE49-F238E27FC236}">
                <a16:creationId xmlns:a16="http://schemas.microsoft.com/office/drawing/2014/main" id="{D2C848D8-2B1C-4FB1-86EB-13E3D67CC73D}"/>
              </a:ext>
            </a:extLst>
          </p:cNvPr>
          <p:cNvSpPr txBox="1"/>
          <p:nvPr userDrawn="1"/>
        </p:nvSpPr>
        <p:spPr>
          <a:xfrm>
            <a:off x="6325066" y="636331"/>
            <a:ext cx="4134465" cy="523220"/>
          </a:xfrm>
          <a:prstGeom prst="rect">
            <a:avLst/>
          </a:prstGeom>
          <a:noFill/>
        </p:spPr>
        <p:txBody>
          <a:bodyPr wrap="none" rtlCol="0">
            <a:spAutoFit/>
          </a:bodyPr>
          <a:lstStyle/>
          <a:p>
            <a:r>
              <a:rPr lang="zh-CN" altLang="en-US" sz="2800" dirty="0">
                <a:solidFill>
                  <a:schemeClr val="accent1">
                    <a:lumMod val="75000"/>
                  </a:schemeClr>
                </a:solidFill>
              </a:rPr>
              <a:t>后端与数据库设计与实现</a:t>
            </a:r>
          </a:p>
        </p:txBody>
      </p:sp>
    </p:spTree>
    <p:extLst>
      <p:ext uri="{BB962C8B-B14F-4D97-AF65-F5344CB8AC3E}">
        <p14:creationId xmlns:p14="http://schemas.microsoft.com/office/powerpoint/2010/main" val="202369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文字聊天">
    <p:spTree>
      <p:nvGrpSpPr>
        <p:cNvPr id="1" name=""/>
        <p:cNvGrpSpPr/>
        <p:nvPr/>
      </p:nvGrpSpPr>
      <p:grpSpPr>
        <a:xfrm>
          <a:off x="0" y="0"/>
          <a:ext cx="0" cy="0"/>
          <a:chOff x="0" y="0"/>
          <a:chExt cx="0" cy="0"/>
        </a:xfrm>
      </p:grpSpPr>
      <p:sp>
        <p:nvSpPr>
          <p:cNvPr id="24" name="矩形 23"/>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5" name="表格 24"/>
          <p:cNvGraphicFramePr>
            <a:graphicFrameLocks noGrp="1"/>
          </p:cNvGraphicFramePr>
          <p:nvPr userDrawn="1">
            <p:extLst>
              <p:ext uri="{D42A27DB-BD31-4B8C-83A1-F6EECF244321}">
                <p14:modId xmlns:p14="http://schemas.microsoft.com/office/powerpoint/2010/main" val="2025809019"/>
              </p:ext>
            </p:extLst>
          </p:nvPr>
        </p:nvGraphicFramePr>
        <p:xfrm>
          <a:off x="0" y="1268760"/>
          <a:ext cx="1691680" cy="3960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背景与意义</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测试</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总结</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27" name="组合 26"/>
          <p:cNvGrpSpPr/>
          <p:nvPr userDrawn="1"/>
        </p:nvGrpSpPr>
        <p:grpSpPr>
          <a:xfrm>
            <a:off x="0" y="2064750"/>
            <a:ext cx="1691680" cy="788186"/>
            <a:chOff x="0" y="1272662"/>
            <a:chExt cx="1691680" cy="788186"/>
          </a:xfrm>
          <a:solidFill>
            <a:srgbClr val="0070C0"/>
          </a:solidFill>
        </p:grpSpPr>
        <p:sp>
          <p:nvSpPr>
            <p:cNvPr id="28" name="矩形 27"/>
            <p:cNvSpPr/>
            <p:nvPr userDrawn="1"/>
          </p:nvSpPr>
          <p:spPr>
            <a:xfrm>
              <a:off x="0" y="1272662"/>
              <a:ext cx="1691680" cy="78818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设计与实现</a:t>
              </a:r>
            </a:p>
          </p:txBody>
        </p:sp>
        <p:sp>
          <p:nvSpPr>
            <p:cNvPr id="29" name="等腰三角形 28"/>
            <p:cNvSpPr/>
            <p:nvPr userDrawn="1"/>
          </p:nvSpPr>
          <p:spPr>
            <a:xfrm rot="16200000">
              <a:off x="1547664" y="1594748"/>
              <a:ext cx="144016" cy="14401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userDrawn="1"/>
        </p:nvSpPr>
        <p:spPr>
          <a:xfrm>
            <a:off x="2210764" y="509286"/>
            <a:ext cx="3775393" cy="707886"/>
          </a:xfrm>
          <a:prstGeom prst="rect">
            <a:avLst/>
          </a:prstGeom>
          <a:noFill/>
        </p:spPr>
        <p:txBody>
          <a:bodyPr wrap="none" rtlCol="0">
            <a:spAutoFit/>
          </a:bodyPr>
          <a:lstStyle/>
          <a:p>
            <a:r>
              <a:rPr lang="zh-CN" altLang="en-US" sz="4000" dirty="0">
                <a:latin typeface="黑体" panose="02010609060101010101" pitchFamily="49" charset="-122"/>
                <a:ea typeface="黑体" panose="02010609060101010101" pitchFamily="49" charset="-122"/>
              </a:rPr>
              <a:t>系统设计与实现</a:t>
            </a:r>
          </a:p>
        </p:txBody>
      </p:sp>
      <p:sp>
        <p:nvSpPr>
          <p:cNvPr id="9" name="五边形 8"/>
          <p:cNvSpPr/>
          <p:nvPr userDrawn="1"/>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endParaRPr lang="zh-CN" altLang="en-US" kern="0" dirty="0">
              <a:solidFill>
                <a:sysClr val="window" lastClr="FFFFFF"/>
              </a:solidFill>
              <a:latin typeface="Calibri"/>
              <a:ea typeface="宋体"/>
            </a:endParaRPr>
          </a:p>
        </p:txBody>
      </p:sp>
      <p:sp>
        <p:nvSpPr>
          <p:cNvPr id="10" name="等腰三角形 9"/>
          <p:cNvSpPr/>
          <p:nvPr userDrawn="1"/>
        </p:nvSpPr>
        <p:spPr>
          <a:xfrm rot="16200000">
            <a:off x="1547664" y="2386835"/>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6920" y="61732"/>
            <a:ext cx="1157839" cy="1149198"/>
          </a:xfrm>
          <a:prstGeom prst="rect">
            <a:avLst/>
          </a:prstGeom>
        </p:spPr>
      </p:pic>
      <p:sp>
        <p:nvSpPr>
          <p:cNvPr id="12" name="文本框 11">
            <a:extLst>
              <a:ext uri="{FF2B5EF4-FFF2-40B4-BE49-F238E27FC236}">
                <a16:creationId xmlns:a16="http://schemas.microsoft.com/office/drawing/2014/main" id="{D2C848D8-2B1C-4FB1-86EB-13E3D67CC73D}"/>
              </a:ext>
            </a:extLst>
          </p:cNvPr>
          <p:cNvSpPr txBox="1"/>
          <p:nvPr userDrawn="1"/>
        </p:nvSpPr>
        <p:spPr>
          <a:xfrm>
            <a:off x="7162518" y="636331"/>
            <a:ext cx="3057247" cy="523220"/>
          </a:xfrm>
          <a:prstGeom prst="rect">
            <a:avLst/>
          </a:prstGeom>
          <a:noFill/>
        </p:spPr>
        <p:txBody>
          <a:bodyPr wrap="none" rtlCol="0">
            <a:spAutoFit/>
          </a:bodyPr>
          <a:lstStyle/>
          <a:p>
            <a:r>
              <a:rPr lang="zh-CN" altLang="en-US" sz="2800" dirty="0">
                <a:solidFill>
                  <a:schemeClr val="accent1">
                    <a:lumMod val="75000"/>
                  </a:schemeClr>
                </a:solidFill>
              </a:rPr>
              <a:t>文字聊天模块实现</a:t>
            </a:r>
          </a:p>
        </p:txBody>
      </p:sp>
    </p:spTree>
    <p:extLst>
      <p:ext uri="{BB962C8B-B14F-4D97-AF65-F5344CB8AC3E}">
        <p14:creationId xmlns:p14="http://schemas.microsoft.com/office/powerpoint/2010/main" val="418565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片聊天">
    <p:spTree>
      <p:nvGrpSpPr>
        <p:cNvPr id="1" name=""/>
        <p:cNvGrpSpPr/>
        <p:nvPr/>
      </p:nvGrpSpPr>
      <p:grpSpPr>
        <a:xfrm>
          <a:off x="0" y="0"/>
          <a:ext cx="0" cy="0"/>
          <a:chOff x="0" y="0"/>
          <a:chExt cx="0" cy="0"/>
        </a:xfrm>
      </p:grpSpPr>
      <p:sp>
        <p:nvSpPr>
          <p:cNvPr id="24" name="矩形 23"/>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5" name="表格 24"/>
          <p:cNvGraphicFramePr>
            <a:graphicFrameLocks noGrp="1"/>
          </p:cNvGraphicFramePr>
          <p:nvPr userDrawn="1">
            <p:extLst>
              <p:ext uri="{D42A27DB-BD31-4B8C-83A1-F6EECF244321}">
                <p14:modId xmlns:p14="http://schemas.microsoft.com/office/powerpoint/2010/main" val="2500327302"/>
              </p:ext>
            </p:extLst>
          </p:nvPr>
        </p:nvGraphicFramePr>
        <p:xfrm>
          <a:off x="0" y="1268760"/>
          <a:ext cx="1691680" cy="3960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背景与意义</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测试</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总结</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27" name="组合 26"/>
          <p:cNvGrpSpPr/>
          <p:nvPr userDrawn="1"/>
        </p:nvGrpSpPr>
        <p:grpSpPr>
          <a:xfrm>
            <a:off x="0" y="2064750"/>
            <a:ext cx="1691680" cy="788186"/>
            <a:chOff x="0" y="1272662"/>
            <a:chExt cx="1691680" cy="788186"/>
          </a:xfrm>
          <a:solidFill>
            <a:srgbClr val="0070C0"/>
          </a:solidFill>
        </p:grpSpPr>
        <p:sp>
          <p:nvSpPr>
            <p:cNvPr id="28" name="矩形 27"/>
            <p:cNvSpPr/>
            <p:nvPr userDrawn="1"/>
          </p:nvSpPr>
          <p:spPr>
            <a:xfrm>
              <a:off x="0" y="1272662"/>
              <a:ext cx="1691680" cy="78818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设计与实现</a:t>
              </a:r>
            </a:p>
          </p:txBody>
        </p:sp>
        <p:sp>
          <p:nvSpPr>
            <p:cNvPr id="29" name="等腰三角形 28"/>
            <p:cNvSpPr/>
            <p:nvPr userDrawn="1"/>
          </p:nvSpPr>
          <p:spPr>
            <a:xfrm rot="16200000">
              <a:off x="1547664" y="1594748"/>
              <a:ext cx="144016" cy="14401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userDrawn="1"/>
        </p:nvSpPr>
        <p:spPr>
          <a:xfrm>
            <a:off x="2210764" y="509286"/>
            <a:ext cx="3775393" cy="707886"/>
          </a:xfrm>
          <a:prstGeom prst="rect">
            <a:avLst/>
          </a:prstGeom>
          <a:noFill/>
        </p:spPr>
        <p:txBody>
          <a:bodyPr wrap="none" rtlCol="0">
            <a:spAutoFit/>
          </a:bodyPr>
          <a:lstStyle/>
          <a:p>
            <a:r>
              <a:rPr lang="zh-CN" altLang="en-US" sz="4000" dirty="0">
                <a:latin typeface="黑体" panose="02010609060101010101" pitchFamily="49" charset="-122"/>
                <a:ea typeface="黑体" panose="02010609060101010101" pitchFamily="49" charset="-122"/>
              </a:rPr>
              <a:t>系统设计与实现</a:t>
            </a:r>
          </a:p>
        </p:txBody>
      </p:sp>
      <p:sp>
        <p:nvSpPr>
          <p:cNvPr id="9" name="五边形 8"/>
          <p:cNvSpPr/>
          <p:nvPr userDrawn="1"/>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endParaRPr lang="zh-CN" altLang="en-US" kern="0" dirty="0">
              <a:solidFill>
                <a:sysClr val="window" lastClr="FFFFFF"/>
              </a:solidFill>
              <a:latin typeface="Calibri"/>
              <a:ea typeface="宋体"/>
            </a:endParaRPr>
          </a:p>
        </p:txBody>
      </p:sp>
      <p:sp>
        <p:nvSpPr>
          <p:cNvPr id="10" name="等腰三角形 9"/>
          <p:cNvSpPr/>
          <p:nvPr userDrawn="1"/>
        </p:nvSpPr>
        <p:spPr>
          <a:xfrm rot="16200000">
            <a:off x="1547664" y="2386835"/>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6920" y="61732"/>
            <a:ext cx="1157839" cy="1149198"/>
          </a:xfrm>
          <a:prstGeom prst="rect">
            <a:avLst/>
          </a:prstGeom>
        </p:spPr>
      </p:pic>
      <p:sp>
        <p:nvSpPr>
          <p:cNvPr id="12" name="文本框 11">
            <a:extLst>
              <a:ext uri="{FF2B5EF4-FFF2-40B4-BE49-F238E27FC236}">
                <a16:creationId xmlns:a16="http://schemas.microsoft.com/office/drawing/2014/main" id="{D2C848D8-2B1C-4FB1-86EB-13E3D67CC73D}"/>
              </a:ext>
            </a:extLst>
          </p:cNvPr>
          <p:cNvSpPr txBox="1"/>
          <p:nvPr userDrawn="1"/>
        </p:nvSpPr>
        <p:spPr>
          <a:xfrm>
            <a:off x="7162518" y="601619"/>
            <a:ext cx="3057247" cy="523220"/>
          </a:xfrm>
          <a:prstGeom prst="rect">
            <a:avLst/>
          </a:prstGeom>
          <a:noFill/>
        </p:spPr>
        <p:txBody>
          <a:bodyPr wrap="none" rtlCol="0">
            <a:spAutoFit/>
          </a:bodyPr>
          <a:lstStyle/>
          <a:p>
            <a:r>
              <a:rPr lang="zh-CN" altLang="en-US" sz="2800" dirty="0">
                <a:solidFill>
                  <a:schemeClr val="accent1">
                    <a:lumMod val="75000"/>
                  </a:schemeClr>
                </a:solidFill>
              </a:rPr>
              <a:t>图片聊天模块实现</a:t>
            </a:r>
          </a:p>
        </p:txBody>
      </p:sp>
    </p:spTree>
    <p:extLst>
      <p:ext uri="{BB962C8B-B14F-4D97-AF65-F5344CB8AC3E}">
        <p14:creationId xmlns:p14="http://schemas.microsoft.com/office/powerpoint/2010/main" val="2775583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界定与表征">
    <p:spTree>
      <p:nvGrpSpPr>
        <p:cNvPr id="1" name=""/>
        <p:cNvGrpSpPr/>
        <p:nvPr/>
      </p:nvGrpSpPr>
      <p:grpSpPr>
        <a:xfrm>
          <a:off x="0" y="0"/>
          <a:ext cx="0" cy="0"/>
          <a:chOff x="0" y="0"/>
          <a:chExt cx="0" cy="0"/>
        </a:xfrm>
      </p:grpSpPr>
      <p:sp>
        <p:nvSpPr>
          <p:cNvPr id="24" name="矩形 23"/>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5" name="表格 24"/>
          <p:cNvGraphicFramePr>
            <a:graphicFrameLocks noGrp="1"/>
          </p:cNvGraphicFramePr>
          <p:nvPr userDrawn="1">
            <p:extLst>
              <p:ext uri="{D42A27DB-BD31-4B8C-83A1-F6EECF244321}">
                <p14:modId xmlns:p14="http://schemas.microsoft.com/office/powerpoint/2010/main" val="965999896"/>
              </p:ext>
            </p:extLst>
          </p:nvPr>
        </p:nvGraphicFramePr>
        <p:xfrm>
          <a:off x="0" y="1268760"/>
          <a:ext cx="1691680" cy="3960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背景与意义</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测试</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总结</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27" name="组合 26"/>
          <p:cNvGrpSpPr/>
          <p:nvPr userDrawn="1"/>
        </p:nvGrpSpPr>
        <p:grpSpPr>
          <a:xfrm>
            <a:off x="0" y="2064750"/>
            <a:ext cx="1691680" cy="788186"/>
            <a:chOff x="0" y="1272662"/>
            <a:chExt cx="1691680" cy="788186"/>
          </a:xfrm>
          <a:solidFill>
            <a:srgbClr val="0070C0"/>
          </a:solidFill>
        </p:grpSpPr>
        <p:sp>
          <p:nvSpPr>
            <p:cNvPr id="28" name="矩形 27"/>
            <p:cNvSpPr/>
            <p:nvPr userDrawn="1"/>
          </p:nvSpPr>
          <p:spPr>
            <a:xfrm>
              <a:off x="0" y="1272662"/>
              <a:ext cx="1691680" cy="78818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设计与实现</a:t>
              </a:r>
            </a:p>
          </p:txBody>
        </p:sp>
        <p:sp>
          <p:nvSpPr>
            <p:cNvPr id="29" name="等腰三角形 28"/>
            <p:cNvSpPr/>
            <p:nvPr userDrawn="1"/>
          </p:nvSpPr>
          <p:spPr>
            <a:xfrm rot="16200000">
              <a:off x="1547664" y="1594748"/>
              <a:ext cx="144016" cy="14401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userDrawn="1"/>
        </p:nvSpPr>
        <p:spPr>
          <a:xfrm>
            <a:off x="2210764" y="509286"/>
            <a:ext cx="3775393" cy="707886"/>
          </a:xfrm>
          <a:prstGeom prst="rect">
            <a:avLst/>
          </a:prstGeom>
          <a:noFill/>
        </p:spPr>
        <p:txBody>
          <a:bodyPr wrap="none" rtlCol="0">
            <a:spAutoFit/>
          </a:bodyPr>
          <a:lstStyle/>
          <a:p>
            <a:r>
              <a:rPr lang="zh-CN" altLang="en-US" sz="4000" dirty="0">
                <a:latin typeface="黑体" panose="02010609060101010101" pitchFamily="49" charset="-122"/>
                <a:ea typeface="黑体" panose="02010609060101010101" pitchFamily="49" charset="-122"/>
              </a:rPr>
              <a:t>系统设计与实现</a:t>
            </a:r>
            <a:endParaRPr lang="zh-CN" altLang="en-US" sz="2400" dirty="0">
              <a:solidFill>
                <a:schemeClr val="accent1">
                  <a:lumMod val="60000"/>
                  <a:lumOff val="40000"/>
                </a:schemeClr>
              </a:solidFill>
              <a:latin typeface="黑体" panose="02010609060101010101" pitchFamily="49" charset="-122"/>
              <a:ea typeface="黑体" panose="02010609060101010101" pitchFamily="49" charset="-122"/>
            </a:endParaRPr>
          </a:p>
        </p:txBody>
      </p:sp>
      <p:sp>
        <p:nvSpPr>
          <p:cNvPr id="9" name="五边形 8"/>
          <p:cNvSpPr/>
          <p:nvPr userDrawn="1"/>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endParaRPr lang="zh-CN" altLang="en-US" kern="0" dirty="0">
              <a:solidFill>
                <a:sysClr val="window" lastClr="FFFFFF"/>
              </a:solidFill>
              <a:latin typeface="Calibri"/>
              <a:ea typeface="宋体"/>
            </a:endParaRPr>
          </a:p>
        </p:txBody>
      </p:sp>
      <p:sp>
        <p:nvSpPr>
          <p:cNvPr id="10" name="等腰三角形 9"/>
          <p:cNvSpPr/>
          <p:nvPr userDrawn="1"/>
        </p:nvSpPr>
        <p:spPr>
          <a:xfrm rot="16200000">
            <a:off x="1547664" y="2386835"/>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6920" y="61732"/>
            <a:ext cx="1157839" cy="1149198"/>
          </a:xfrm>
          <a:prstGeom prst="rect">
            <a:avLst/>
          </a:prstGeom>
        </p:spPr>
      </p:pic>
    </p:spTree>
    <p:extLst>
      <p:ext uri="{BB962C8B-B14F-4D97-AF65-F5344CB8AC3E}">
        <p14:creationId xmlns:p14="http://schemas.microsoft.com/office/powerpoint/2010/main" val="3220491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测试">
    <p:spTree>
      <p:nvGrpSpPr>
        <p:cNvPr id="1" name=""/>
        <p:cNvGrpSpPr/>
        <p:nvPr/>
      </p:nvGrpSpPr>
      <p:grpSpPr>
        <a:xfrm>
          <a:off x="0" y="0"/>
          <a:ext cx="0" cy="0"/>
          <a:chOff x="0" y="0"/>
          <a:chExt cx="0" cy="0"/>
        </a:xfrm>
      </p:grpSpPr>
      <p:sp>
        <p:nvSpPr>
          <p:cNvPr id="24" name="矩形 23"/>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5" name="表格 24"/>
          <p:cNvGraphicFramePr>
            <a:graphicFrameLocks noGrp="1"/>
          </p:cNvGraphicFramePr>
          <p:nvPr userDrawn="1">
            <p:extLst>
              <p:ext uri="{D42A27DB-BD31-4B8C-83A1-F6EECF244321}">
                <p14:modId xmlns:p14="http://schemas.microsoft.com/office/powerpoint/2010/main" val="944127539"/>
              </p:ext>
            </p:extLst>
          </p:nvPr>
        </p:nvGraphicFramePr>
        <p:xfrm>
          <a:off x="0" y="1268760"/>
          <a:ext cx="1691680" cy="3960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背景与意义</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dirty="0">
                          <a:solidFill>
                            <a:schemeClr val="bg1"/>
                          </a:solidFill>
                          <a:latin typeface="微软雅黑" panose="020B0503020204020204" pitchFamily="34" charset="-122"/>
                          <a:ea typeface="微软雅黑" panose="020B0503020204020204" pitchFamily="34" charset="-122"/>
                        </a:rPr>
                        <a:t>测试</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70C0"/>
                    </a:solidFill>
                  </a:tcPr>
                </a:tc>
                <a:extLst>
                  <a:ext uri="{0D108BD9-81ED-4DB2-BD59-A6C34878D82A}">
                    <a16:rowId xmlns:a16="http://schemas.microsoft.com/office/drawing/2014/main" val="10002"/>
                  </a:ext>
                </a:extLst>
              </a:tr>
              <a:tr h="792000">
                <a:tc>
                  <a:txBody>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总结</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8" name="矩形 27"/>
          <p:cNvSpPr/>
          <p:nvPr userDrawn="1"/>
        </p:nvSpPr>
        <p:spPr>
          <a:xfrm>
            <a:off x="0" y="2064750"/>
            <a:ext cx="1691680" cy="78818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595959"/>
                </a:solidFill>
                <a:latin typeface="微软雅黑" panose="020B0503020204020204" pitchFamily="34" charset="-122"/>
                <a:ea typeface="微软雅黑" panose="020B0503020204020204" pitchFamily="34" charset="-122"/>
              </a:rPr>
              <a:t>设计与实现</a:t>
            </a:r>
          </a:p>
        </p:txBody>
      </p:sp>
      <p:cxnSp>
        <p:nvCxnSpPr>
          <p:cNvPr id="30" name="直接连接符 29"/>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userDrawn="1"/>
        </p:nvSpPr>
        <p:spPr>
          <a:xfrm>
            <a:off x="2210764" y="509286"/>
            <a:ext cx="2236510" cy="707886"/>
          </a:xfrm>
          <a:prstGeom prst="rect">
            <a:avLst/>
          </a:prstGeom>
          <a:noFill/>
        </p:spPr>
        <p:txBody>
          <a:bodyPr wrap="none" rtlCol="0">
            <a:spAutoFit/>
          </a:bodyPr>
          <a:lstStyle/>
          <a:p>
            <a:r>
              <a:rPr lang="zh-CN" altLang="en-US" sz="4000" dirty="0">
                <a:latin typeface="黑体" panose="02010609060101010101" pitchFamily="49" charset="-122"/>
                <a:ea typeface="黑体" panose="02010609060101010101" pitchFamily="49" charset="-122"/>
              </a:rPr>
              <a:t>系统测试</a:t>
            </a:r>
          </a:p>
        </p:txBody>
      </p:sp>
      <p:sp>
        <p:nvSpPr>
          <p:cNvPr id="9" name="五边形 8"/>
          <p:cNvSpPr/>
          <p:nvPr userDrawn="1"/>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endParaRPr lang="zh-CN" altLang="en-US" kern="0" dirty="0">
              <a:solidFill>
                <a:sysClr val="window" lastClr="FFFFFF"/>
              </a:solidFill>
              <a:latin typeface="Calibri"/>
              <a:ea typeface="宋体"/>
            </a:endParaRPr>
          </a:p>
        </p:txBody>
      </p:sp>
      <p:sp>
        <p:nvSpPr>
          <p:cNvPr id="12" name="等腰三角形 11"/>
          <p:cNvSpPr/>
          <p:nvPr userDrawn="1"/>
        </p:nvSpPr>
        <p:spPr>
          <a:xfrm rot="16200000">
            <a:off x="1547664" y="3174235"/>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6920" y="61732"/>
            <a:ext cx="1157839" cy="1149198"/>
          </a:xfrm>
          <a:prstGeom prst="rect">
            <a:avLst/>
          </a:prstGeom>
        </p:spPr>
      </p:pic>
    </p:spTree>
    <p:extLst>
      <p:ext uri="{BB962C8B-B14F-4D97-AF65-F5344CB8AC3E}">
        <p14:creationId xmlns:p14="http://schemas.microsoft.com/office/powerpoint/2010/main" val="3406869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EAAB38-F5A3-43C5-844B-413AEF3C02AD}" type="datetimeFigureOut">
              <a:rPr lang="zh-CN" altLang="en-US" smtClean="0"/>
              <a:pPr/>
              <a:t>2020/12/13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50DA7-01C9-499F-A740-DA0EEA530731}" type="slidenum">
              <a:rPr lang="zh-CN" altLang="en-US" smtClean="0"/>
              <a:pPr/>
              <a:t>‹#›</a:t>
            </a:fld>
            <a:endParaRPr lang="zh-CN" altLang="en-US"/>
          </a:p>
        </p:txBody>
      </p:sp>
    </p:spTree>
    <p:extLst>
      <p:ext uri="{BB962C8B-B14F-4D97-AF65-F5344CB8AC3E}">
        <p14:creationId xmlns:p14="http://schemas.microsoft.com/office/powerpoint/2010/main" val="65332704"/>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0" r:id="rId3"/>
    <p:sldLayoutId id="2147483650" r:id="rId4"/>
    <p:sldLayoutId id="2147483672" r:id="rId5"/>
    <p:sldLayoutId id="2147483673" r:id="rId6"/>
    <p:sldLayoutId id="2147483674" r:id="rId7"/>
    <p:sldLayoutId id="2147483671" r:id="rId8"/>
    <p:sldLayoutId id="2147483658" r:id="rId9"/>
    <p:sldLayoutId id="2147483662" r:id="rId10"/>
    <p:sldLayoutId id="2147483655" r:id="rId11"/>
    <p:sldLayoutId id="214748366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Layout" Target="../diagrams/layout2.xml"/><Relationship Id="rId7" Type="http://schemas.openxmlformats.org/officeDocument/2006/relationships/image" Target="../media/image18.png"/><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20.png"/></Relationships>
</file>

<file path=ppt/slides/_rels/slide28.xml.rels><?xml version="1.0" encoding="UTF-8" standalone="yes"?>
<Relationships xmlns="http://schemas.openxmlformats.org/package/2006/relationships"><Relationship Id="rId8" Type="http://schemas.openxmlformats.org/officeDocument/2006/relationships/image" Target="../media/image22.jpg"/><Relationship Id="rId3" Type="http://schemas.openxmlformats.org/officeDocument/2006/relationships/diagramLayout" Target="../diagrams/layout3.xml"/><Relationship Id="rId7" Type="http://schemas.openxmlformats.org/officeDocument/2006/relationships/image" Target="../media/image21.png"/><Relationship Id="rId2" Type="http://schemas.openxmlformats.org/officeDocument/2006/relationships/diagramData" Target="../diagrams/data3.xml"/><Relationship Id="rId1" Type="http://schemas.openxmlformats.org/officeDocument/2006/relationships/slideLayout" Target="../slideLayouts/slideLayout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8" name="文本框 37"/>
          <p:cNvSpPr txBox="1"/>
          <p:nvPr/>
        </p:nvSpPr>
        <p:spPr>
          <a:xfrm>
            <a:off x="2590351" y="4242123"/>
            <a:ext cx="5737468" cy="943528"/>
          </a:xfrm>
          <a:prstGeom prst="rect">
            <a:avLst/>
          </a:prstGeom>
          <a:noFill/>
        </p:spPr>
        <p:txBody>
          <a:bodyPr wrap="none" rtlCol="0">
            <a:spAutoFit/>
          </a:bodyPr>
          <a:lstStyle/>
          <a:p>
            <a:pPr>
              <a:lnSpc>
                <a:spcPct val="150000"/>
              </a:lnSpc>
            </a:pPr>
            <a:r>
              <a:rPr lang="zh-CN" altLang="en-US" sz="2000" b="1" dirty="0">
                <a:solidFill>
                  <a:schemeClr val="bg1"/>
                </a:solidFill>
                <a:latin typeface="+mn-ea"/>
              </a:rPr>
              <a:t>汇报人：王鸿</a:t>
            </a:r>
            <a:r>
              <a:rPr lang="zh-CN" altLang="en-US" sz="2000" b="1">
                <a:solidFill>
                  <a:schemeClr val="bg1"/>
                </a:solidFill>
                <a:latin typeface="+mn-ea"/>
              </a:rPr>
              <a:t>森 王柯林 王</a:t>
            </a:r>
            <a:r>
              <a:rPr lang="zh-CN" altLang="en-US" sz="2000" b="1" dirty="0">
                <a:solidFill>
                  <a:schemeClr val="bg1"/>
                </a:solidFill>
                <a:latin typeface="+mn-ea"/>
              </a:rPr>
              <a:t>伊梁 王子妍 易士程</a:t>
            </a:r>
            <a:endParaRPr lang="en-US" altLang="zh-CN" sz="2000" b="1" dirty="0">
              <a:solidFill>
                <a:schemeClr val="bg1"/>
              </a:solidFill>
              <a:latin typeface="+mn-ea"/>
            </a:endParaRPr>
          </a:p>
          <a:p>
            <a:pPr>
              <a:lnSpc>
                <a:spcPct val="150000"/>
              </a:lnSpc>
            </a:pPr>
            <a:r>
              <a:rPr lang="zh-CN" altLang="en-US" sz="2000" b="1" dirty="0">
                <a:solidFill>
                  <a:schemeClr val="bg1"/>
                </a:solidFill>
                <a:latin typeface="+mn-ea"/>
              </a:rPr>
              <a:t>导  师：罗铁坚</a:t>
            </a:r>
          </a:p>
        </p:txBody>
      </p:sp>
      <p:sp>
        <p:nvSpPr>
          <p:cNvPr id="39" name="矩形 38"/>
          <p:cNvSpPr/>
          <p:nvPr/>
        </p:nvSpPr>
        <p:spPr>
          <a:xfrm>
            <a:off x="2220977" y="4433101"/>
            <a:ext cx="254643" cy="8509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a:off x="2220977" y="5272459"/>
            <a:ext cx="2876792" cy="11575"/>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233680" y="1452104"/>
            <a:ext cx="8177125" cy="2540775"/>
          </a:xfrm>
          <a:prstGeom prst="rect">
            <a:avLst/>
          </a:prstGeom>
          <a:solidFill>
            <a:schemeClr val="tx1">
              <a:lumMod val="65000"/>
              <a:lumOff val="35000"/>
              <a:alpha val="6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08669" y="1676826"/>
            <a:ext cx="7802136" cy="2123658"/>
          </a:xfrm>
          <a:prstGeom prst="rect">
            <a:avLst/>
          </a:prstGeom>
        </p:spPr>
        <p:txBody>
          <a:bodyPr wrap="none">
            <a:spAutoFit/>
          </a:bodyPr>
          <a:lstStyle/>
          <a:p>
            <a:pPr algn="ctr"/>
            <a:r>
              <a:rPr lang="zh-CN" altLang="en-US" sz="6600" dirty="0">
                <a:solidFill>
                  <a:schemeClr val="bg1"/>
                </a:solidFill>
                <a:latin typeface="黑体" panose="02010609060101010101" pitchFamily="49" charset="-122"/>
                <a:ea typeface="黑体" panose="02010609060101010101" pitchFamily="49" charset="-122"/>
              </a:rPr>
              <a:t>基于深度学习的在线</a:t>
            </a:r>
            <a:endParaRPr lang="en-US" altLang="zh-CN" sz="6600" dirty="0">
              <a:solidFill>
                <a:schemeClr val="bg1"/>
              </a:solidFill>
              <a:latin typeface="黑体" panose="02010609060101010101" pitchFamily="49" charset="-122"/>
              <a:ea typeface="黑体" panose="02010609060101010101" pitchFamily="49" charset="-122"/>
            </a:endParaRPr>
          </a:p>
          <a:p>
            <a:pPr algn="ctr"/>
            <a:r>
              <a:rPr lang="zh-CN" altLang="en-US" sz="6600" dirty="0">
                <a:solidFill>
                  <a:schemeClr val="bg1"/>
                </a:solidFill>
                <a:latin typeface="黑体" panose="02010609060101010101" pitchFamily="49" charset="-122"/>
                <a:ea typeface="黑体" panose="02010609060101010101" pitchFamily="49" charset="-122"/>
              </a:rPr>
              <a:t>聊天机器人</a:t>
            </a:r>
          </a:p>
        </p:txBody>
      </p:sp>
      <p:sp>
        <p:nvSpPr>
          <p:cNvPr id="4" name="椭圆 3"/>
          <p:cNvSpPr/>
          <p:nvPr/>
        </p:nvSpPr>
        <p:spPr>
          <a:xfrm>
            <a:off x="8226615" y="2125241"/>
            <a:ext cx="2080591" cy="20805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048" y="2208785"/>
            <a:ext cx="1964017" cy="1949359"/>
          </a:xfrm>
          <a:prstGeom prst="rect">
            <a:avLst/>
          </a:prstGeom>
        </p:spPr>
      </p:pic>
    </p:spTree>
    <p:extLst>
      <p:ext uri="{BB962C8B-B14F-4D97-AF65-F5344CB8AC3E}">
        <p14:creationId xmlns:p14="http://schemas.microsoft.com/office/powerpoint/2010/main" val="2924710807"/>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01246" y="1805650"/>
            <a:ext cx="488252" cy="488252"/>
            <a:chOff x="6535243" y="2524701"/>
            <a:chExt cx="717051" cy="717051"/>
          </a:xfrm>
        </p:grpSpPr>
        <p:sp>
          <p:nvSpPr>
            <p:cNvPr id="3" name="泪滴形 2"/>
            <p:cNvSpPr/>
            <p:nvPr/>
          </p:nvSpPr>
          <p:spPr>
            <a:xfrm rot="8247616">
              <a:off x="6535243" y="2524701"/>
              <a:ext cx="717051" cy="717051"/>
            </a:xfrm>
            <a:prstGeom prst="teardrop">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604000" y="2588424"/>
              <a:ext cx="574014" cy="574014"/>
            </a:xfrm>
            <a:prstGeom prst="ellipse">
              <a:avLst/>
            </a:prstGeom>
            <a:solidFill>
              <a:schemeClr val="bg1"/>
            </a:solidFill>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2890301" y="1882631"/>
            <a:ext cx="1657826" cy="523220"/>
          </a:xfrm>
          <a:prstGeom prst="rect">
            <a:avLst/>
          </a:prstGeom>
          <a:noFill/>
        </p:spPr>
        <p:txBody>
          <a:bodyPr wrap="none" rtlCol="0">
            <a:spAutoFit/>
          </a:bodyPr>
          <a:lstStyle/>
          <a:p>
            <a:r>
              <a:rPr lang="zh-CN" altLang="en-US" sz="2800" dirty="0"/>
              <a:t>接口设计</a:t>
            </a:r>
          </a:p>
        </p:txBody>
      </p:sp>
      <p:sp>
        <p:nvSpPr>
          <p:cNvPr id="6" name="圆角矩形 5"/>
          <p:cNvSpPr/>
          <p:nvPr/>
        </p:nvSpPr>
        <p:spPr>
          <a:xfrm>
            <a:off x="5957510" y="1882631"/>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7" name="矩形 6"/>
          <p:cNvSpPr/>
          <p:nvPr/>
        </p:nvSpPr>
        <p:spPr>
          <a:xfrm>
            <a:off x="6608616" y="1877382"/>
            <a:ext cx="2031325" cy="461665"/>
          </a:xfrm>
          <a:prstGeom prst="rect">
            <a:avLst/>
          </a:prstGeom>
        </p:spPr>
        <p:txBody>
          <a:bodyPr wrap="none">
            <a:spAutoFit/>
          </a:bodyPr>
          <a:lstStyle/>
          <a:p>
            <a:pPr algn="ctr">
              <a:spcAft>
                <a:spcPts val="0"/>
              </a:spcAft>
              <a:defRPr/>
            </a:pPr>
            <a:r>
              <a:rPr lang="zh-CN" altLang="en-US" sz="2400" kern="100" dirty="0">
                <a:latin typeface="+mn-ea"/>
                <a:cs typeface="Times New Roman" panose="02020603050405020304" pitchFamily="18" charset="0"/>
              </a:rPr>
              <a:t>文字聊天模块</a:t>
            </a:r>
            <a:endParaRPr lang="zh-CN" altLang="zh-CN" sz="2400" kern="100" dirty="0">
              <a:latin typeface="+mn-ea"/>
              <a:cs typeface="Times New Roman" panose="02020603050405020304" pitchFamily="18" charset="0"/>
            </a:endParaRPr>
          </a:p>
        </p:txBody>
      </p:sp>
      <p:graphicFrame>
        <p:nvGraphicFramePr>
          <p:cNvPr id="12" name="Table 1">
            <a:extLst>
              <a:ext uri="{FF2B5EF4-FFF2-40B4-BE49-F238E27FC236}">
                <a16:creationId xmlns:a16="http://schemas.microsoft.com/office/drawing/2014/main" id="{EF688364-1430-5E41-9313-ADEF8EF057C9}"/>
              </a:ext>
            </a:extLst>
          </p:cNvPr>
          <p:cNvGraphicFramePr>
            <a:graphicFrameLocks noGrp="1"/>
          </p:cNvGraphicFramePr>
          <p:nvPr/>
        </p:nvGraphicFramePr>
        <p:xfrm>
          <a:off x="2150904" y="3098521"/>
          <a:ext cx="9646844" cy="1381760"/>
        </p:xfrm>
        <a:graphic>
          <a:graphicData uri="http://schemas.openxmlformats.org/drawingml/2006/table">
            <a:tbl>
              <a:tblPr firstRow="1" bandRow="1">
                <a:tableStyleId>{5C22544A-7EE6-4342-B048-85BDC9FD1C3A}</a:tableStyleId>
              </a:tblPr>
              <a:tblGrid>
                <a:gridCol w="1081394">
                  <a:extLst>
                    <a:ext uri="{9D8B030D-6E8A-4147-A177-3AD203B41FA5}">
                      <a16:colId xmlns:a16="http://schemas.microsoft.com/office/drawing/2014/main" val="2863255905"/>
                    </a:ext>
                  </a:extLst>
                </a:gridCol>
                <a:gridCol w="744279">
                  <a:extLst>
                    <a:ext uri="{9D8B030D-6E8A-4147-A177-3AD203B41FA5}">
                      <a16:colId xmlns:a16="http://schemas.microsoft.com/office/drawing/2014/main" val="2154779192"/>
                    </a:ext>
                  </a:extLst>
                </a:gridCol>
                <a:gridCol w="1753003">
                  <a:extLst>
                    <a:ext uri="{9D8B030D-6E8A-4147-A177-3AD203B41FA5}">
                      <a16:colId xmlns:a16="http://schemas.microsoft.com/office/drawing/2014/main" val="2759869579"/>
                    </a:ext>
                  </a:extLst>
                </a:gridCol>
                <a:gridCol w="1918252">
                  <a:extLst>
                    <a:ext uri="{9D8B030D-6E8A-4147-A177-3AD203B41FA5}">
                      <a16:colId xmlns:a16="http://schemas.microsoft.com/office/drawing/2014/main" val="3263760209"/>
                    </a:ext>
                  </a:extLst>
                </a:gridCol>
                <a:gridCol w="750733">
                  <a:extLst>
                    <a:ext uri="{9D8B030D-6E8A-4147-A177-3AD203B41FA5}">
                      <a16:colId xmlns:a16="http://schemas.microsoft.com/office/drawing/2014/main" val="1856019705"/>
                    </a:ext>
                  </a:extLst>
                </a:gridCol>
                <a:gridCol w="3399183">
                  <a:extLst>
                    <a:ext uri="{9D8B030D-6E8A-4147-A177-3AD203B41FA5}">
                      <a16:colId xmlns:a16="http://schemas.microsoft.com/office/drawing/2014/main" val="2791474756"/>
                    </a:ext>
                  </a:extLst>
                </a:gridCol>
              </a:tblGrid>
              <a:tr h="370840">
                <a:tc>
                  <a:txBody>
                    <a:bodyPr/>
                    <a:lstStyle/>
                    <a:p>
                      <a:r>
                        <a:rPr lang="en-US" dirty="0"/>
                        <a:t>URL</a:t>
                      </a:r>
                    </a:p>
                  </a:txBody>
                  <a:tcPr/>
                </a:tc>
                <a:tc>
                  <a:txBody>
                    <a:bodyPr/>
                    <a:lstStyle/>
                    <a:p>
                      <a:r>
                        <a:rPr lang="zh-CN" altLang="en-US" dirty="0"/>
                        <a:t>请求方式</a:t>
                      </a:r>
                      <a:endParaRPr lang="en-US" dirty="0"/>
                    </a:p>
                  </a:txBody>
                  <a:tcPr/>
                </a:tc>
                <a:tc>
                  <a:txBody>
                    <a:bodyPr/>
                    <a:lstStyle/>
                    <a:p>
                      <a:r>
                        <a:rPr lang="zh-CN" altLang="en-US" dirty="0"/>
                        <a:t>请求参数</a:t>
                      </a:r>
                      <a:endParaRPr lang="en-US" dirty="0"/>
                    </a:p>
                  </a:txBody>
                  <a:tcPr/>
                </a:tc>
                <a:tc>
                  <a:txBody>
                    <a:bodyPr/>
                    <a:lstStyle/>
                    <a:p>
                      <a:r>
                        <a:rPr lang="zh-CN" altLang="en-US" dirty="0"/>
                        <a:t>数据类型</a:t>
                      </a:r>
                      <a:endParaRPr lang="en-US" dirty="0"/>
                    </a:p>
                  </a:txBody>
                  <a:tcPr/>
                </a:tc>
                <a:tc>
                  <a:txBody>
                    <a:bodyPr/>
                    <a:lstStyle/>
                    <a:p>
                      <a:r>
                        <a:rPr lang="zh-CN" altLang="en-US" dirty="0"/>
                        <a:t>是否必须</a:t>
                      </a:r>
                      <a:endParaRPr lang="en-US" dirty="0"/>
                    </a:p>
                  </a:txBody>
                  <a:tcPr/>
                </a:tc>
                <a:tc>
                  <a:txBody>
                    <a:bodyPr/>
                    <a:lstStyle/>
                    <a:p>
                      <a:r>
                        <a:rPr lang="zh-CN" altLang="en-US" dirty="0"/>
                        <a:t>说明</a:t>
                      </a:r>
                      <a:endParaRPr lang="en-US" dirty="0"/>
                    </a:p>
                  </a:txBody>
                  <a:tcPr/>
                </a:tc>
                <a:extLst>
                  <a:ext uri="{0D108BD9-81ED-4DB2-BD59-A6C34878D82A}">
                    <a16:rowId xmlns:a16="http://schemas.microsoft.com/office/drawing/2014/main" val="2405579463"/>
                  </a:ext>
                </a:extLst>
              </a:tr>
              <a:tr h="370840">
                <a:tc rowSpan="2">
                  <a:txBody>
                    <a:bodyPr/>
                    <a:lstStyle/>
                    <a:p>
                      <a:pPr algn="r"/>
                      <a:r>
                        <a:rPr lang="en-US" altLang="zh-CN" dirty="0"/>
                        <a:t>127.0.0.1</a:t>
                      </a:r>
                      <a:r>
                        <a:rPr lang="zh-CN" altLang="en-US" dirty="0"/>
                        <a:t>：</a:t>
                      </a:r>
                      <a:r>
                        <a:rPr lang="en-US" altLang="zh-CN" dirty="0"/>
                        <a:t>2345/</a:t>
                      </a:r>
                      <a:endParaRPr lang="en-US" dirty="0"/>
                    </a:p>
                  </a:txBody>
                  <a:tcPr anchor="ctr"/>
                </a:tc>
                <a:tc rowSpan="2">
                  <a:txBody>
                    <a:bodyPr/>
                    <a:lstStyle/>
                    <a:p>
                      <a:pPr algn="ctr"/>
                      <a:r>
                        <a:rPr lang="en-US" dirty="0"/>
                        <a:t>POST</a:t>
                      </a:r>
                    </a:p>
                  </a:txBody>
                  <a:tcPr anchor="ctr"/>
                </a:tc>
                <a:tc>
                  <a:txBody>
                    <a:bodyPr/>
                    <a:lstStyle/>
                    <a:p>
                      <a:r>
                        <a:rPr lang="en-US" altLang="zh-CN" dirty="0" err="1"/>
                        <a:t>data_id</a:t>
                      </a:r>
                      <a:endParaRPr lang="en-US" dirty="0"/>
                    </a:p>
                  </a:txBody>
                  <a:tcPr anchor="ctr"/>
                </a:tc>
                <a:tc>
                  <a:txBody>
                    <a:bodyPr/>
                    <a:lstStyle/>
                    <a:p>
                      <a:r>
                        <a:rPr lang="en-US" dirty="0"/>
                        <a:t>String</a:t>
                      </a:r>
                    </a:p>
                  </a:txBody>
                  <a:tcPr anchor="ctr"/>
                </a:tc>
                <a:tc>
                  <a:txBody>
                    <a:bodyPr/>
                    <a:lstStyle/>
                    <a:p>
                      <a:r>
                        <a:rPr lang="zh-CN" altLang="en-US" dirty="0"/>
                        <a:t>是</a:t>
                      </a:r>
                      <a:endParaRPr lang="en-US" dirty="0"/>
                    </a:p>
                  </a:txBody>
                  <a:tcPr anchor="ctr"/>
                </a:tc>
                <a:tc>
                  <a:txBody>
                    <a:bodyPr/>
                    <a:lstStyle/>
                    <a:p>
                      <a:r>
                        <a:rPr lang="zh-CN" altLang="zh-CN" sz="1800" kern="1200" dirty="0">
                          <a:solidFill>
                            <a:schemeClr val="dk1"/>
                          </a:solidFill>
                          <a:effectLst/>
                          <a:latin typeface="+mn-lt"/>
                          <a:ea typeface="+mn-ea"/>
                          <a:cs typeface="+mn-cs"/>
                        </a:rPr>
                        <a:t>表示当前请求</a:t>
                      </a:r>
                      <a:r>
                        <a:rPr lang="en-US" altLang="zh-CN" sz="1800" kern="1200" dirty="0">
                          <a:solidFill>
                            <a:schemeClr val="dk1"/>
                          </a:solidFill>
                          <a:effectLst/>
                          <a:latin typeface="+mn-lt"/>
                          <a:ea typeface="+mn-ea"/>
                          <a:cs typeface="+mn-cs"/>
                        </a:rPr>
                        <a:t>id</a:t>
                      </a:r>
                      <a:endParaRPr lang="en-US" dirty="0"/>
                    </a:p>
                  </a:txBody>
                  <a:tcPr anchor="ctr"/>
                </a:tc>
                <a:extLst>
                  <a:ext uri="{0D108BD9-81ED-4DB2-BD59-A6C34878D82A}">
                    <a16:rowId xmlns:a16="http://schemas.microsoft.com/office/drawing/2014/main" val="2202981323"/>
                  </a:ext>
                </a:extLst>
              </a:tr>
              <a:tr h="370840">
                <a:tc vMerge="1">
                  <a:txBody>
                    <a:bodyPr/>
                    <a:lstStyle/>
                    <a:p>
                      <a:endParaRPr lang="en-US" dirty="0"/>
                    </a:p>
                  </a:txBody>
                  <a:tcPr/>
                </a:tc>
                <a:tc vMerge="1">
                  <a:txBody>
                    <a:bodyPr/>
                    <a:lstStyle/>
                    <a:p>
                      <a:endParaRPr lang="en-US" dirty="0"/>
                    </a:p>
                  </a:txBody>
                  <a:tcPr/>
                </a:tc>
                <a:tc>
                  <a:txBody>
                    <a:bodyPr/>
                    <a:lstStyle/>
                    <a:p>
                      <a:r>
                        <a:rPr lang="en-US" dirty="0"/>
                        <a:t>question</a:t>
                      </a:r>
                    </a:p>
                  </a:txBody>
                  <a:tcPr anchor="ctr"/>
                </a:tc>
                <a:tc>
                  <a:txBody>
                    <a:bodyPr/>
                    <a:lstStyle/>
                    <a:p>
                      <a:r>
                        <a:rPr lang="en-US" dirty="0" err="1"/>
                        <a:t>dict</a:t>
                      </a:r>
                      <a:endParaRPr lang="en-US" dirty="0"/>
                    </a:p>
                  </a:txBody>
                  <a:tcPr anchor="ctr"/>
                </a:tc>
                <a:tc>
                  <a:txBody>
                    <a:bodyPr/>
                    <a:lstStyle/>
                    <a:p>
                      <a:r>
                        <a:rPr lang="zh-CN" altLang="en-US" dirty="0"/>
                        <a:t>是</a:t>
                      </a:r>
                      <a:endParaRPr lang="en-US" dirty="0"/>
                    </a:p>
                  </a:txBody>
                  <a:tcPr anchor="ctr"/>
                </a:tc>
                <a:tc>
                  <a:txBody>
                    <a:bodyPr/>
                    <a:lstStyle/>
                    <a:p>
                      <a:r>
                        <a:rPr lang="en-US" altLang="zh-CN" sz="1800" kern="1200" dirty="0" err="1">
                          <a:solidFill>
                            <a:schemeClr val="dk1"/>
                          </a:solidFill>
                          <a:effectLst/>
                          <a:latin typeface="+mn-lt"/>
                          <a:ea typeface="+mn-ea"/>
                          <a:cs typeface="+mn-cs"/>
                        </a:rPr>
                        <a:t>dict</a:t>
                      </a:r>
                      <a:r>
                        <a:rPr lang="en-US" altLang="zh-CN" sz="1800" kern="1200" dirty="0">
                          <a:solidFill>
                            <a:schemeClr val="dk1"/>
                          </a:solidFill>
                          <a:effectLst/>
                          <a:latin typeface="+mn-lt"/>
                          <a:ea typeface="+mn-ea"/>
                          <a:cs typeface="+mn-cs"/>
                        </a:rPr>
                        <a:t>{"question": "</a:t>
                      </a:r>
                      <a:r>
                        <a:rPr lang="zh-CN" altLang="zh-CN" sz="1800" kern="1200" dirty="0">
                          <a:solidFill>
                            <a:schemeClr val="dk1"/>
                          </a:solidFill>
                          <a:effectLst/>
                          <a:latin typeface="+mn-lt"/>
                          <a:ea typeface="+mn-ea"/>
                          <a:cs typeface="+mn-cs"/>
                        </a:rPr>
                        <a:t>问句</a:t>
                      </a:r>
                      <a:r>
                        <a:rPr lang="en-US" altLang="zh-CN" sz="1800" kern="1200" dirty="0">
                          <a:solidFill>
                            <a:schemeClr val="dk1"/>
                          </a:solidFill>
                          <a:effectLst/>
                          <a:latin typeface="+mn-lt"/>
                          <a:ea typeface="+mn-ea"/>
                          <a:cs typeface="+mn-cs"/>
                        </a:rPr>
                        <a:t>"}</a:t>
                      </a:r>
                      <a:r>
                        <a:rPr lang="zh-CN" altLang="zh-CN" sz="1800" kern="1200" dirty="0">
                          <a:solidFill>
                            <a:schemeClr val="dk1"/>
                          </a:solidFill>
                          <a:effectLst/>
                          <a:latin typeface="+mn-lt"/>
                          <a:ea typeface="+mn-ea"/>
                          <a:cs typeface="+mn-cs"/>
                        </a:rPr>
                        <a:t>传入问题</a:t>
                      </a:r>
                      <a:endParaRPr lang="en-US" dirty="0"/>
                    </a:p>
                  </a:txBody>
                  <a:tcPr anchor="ctr"/>
                </a:tc>
                <a:extLst>
                  <a:ext uri="{0D108BD9-81ED-4DB2-BD59-A6C34878D82A}">
                    <a16:rowId xmlns:a16="http://schemas.microsoft.com/office/drawing/2014/main" val="872279457"/>
                  </a:ext>
                </a:extLst>
              </a:tr>
            </a:tbl>
          </a:graphicData>
        </a:graphic>
      </p:graphicFrame>
      <p:graphicFrame>
        <p:nvGraphicFramePr>
          <p:cNvPr id="13" name="Table 2">
            <a:extLst>
              <a:ext uri="{FF2B5EF4-FFF2-40B4-BE49-F238E27FC236}">
                <a16:creationId xmlns:a16="http://schemas.microsoft.com/office/drawing/2014/main" id="{F1291C1E-38D9-C246-A9B6-458D54320072}"/>
              </a:ext>
            </a:extLst>
          </p:cNvPr>
          <p:cNvGraphicFramePr>
            <a:graphicFrameLocks noGrp="1"/>
          </p:cNvGraphicFramePr>
          <p:nvPr/>
        </p:nvGraphicFramePr>
        <p:xfrm>
          <a:off x="2150904" y="5256509"/>
          <a:ext cx="6567794" cy="1112520"/>
        </p:xfrm>
        <a:graphic>
          <a:graphicData uri="http://schemas.openxmlformats.org/drawingml/2006/table">
            <a:tbl>
              <a:tblPr firstRow="1" bandRow="1">
                <a:tableStyleId>{5C22544A-7EE6-4342-B048-85BDC9FD1C3A}</a:tableStyleId>
              </a:tblPr>
              <a:tblGrid>
                <a:gridCol w="1358054">
                  <a:extLst>
                    <a:ext uri="{9D8B030D-6E8A-4147-A177-3AD203B41FA5}">
                      <a16:colId xmlns:a16="http://schemas.microsoft.com/office/drawing/2014/main" val="3293474357"/>
                    </a:ext>
                  </a:extLst>
                </a:gridCol>
                <a:gridCol w="2510088">
                  <a:extLst>
                    <a:ext uri="{9D8B030D-6E8A-4147-A177-3AD203B41FA5}">
                      <a16:colId xmlns:a16="http://schemas.microsoft.com/office/drawing/2014/main" val="4044022366"/>
                    </a:ext>
                  </a:extLst>
                </a:gridCol>
                <a:gridCol w="2699652">
                  <a:extLst>
                    <a:ext uri="{9D8B030D-6E8A-4147-A177-3AD203B41FA5}">
                      <a16:colId xmlns:a16="http://schemas.microsoft.com/office/drawing/2014/main" val="2717535704"/>
                    </a:ext>
                  </a:extLst>
                </a:gridCol>
              </a:tblGrid>
              <a:tr h="370840">
                <a:tc>
                  <a:txBody>
                    <a:bodyPr/>
                    <a:lstStyle/>
                    <a:p>
                      <a:r>
                        <a:rPr lang="zh-CN" altLang="en-US" dirty="0"/>
                        <a:t>返回参数</a:t>
                      </a:r>
                      <a:endParaRPr lang="en-US" dirty="0"/>
                    </a:p>
                  </a:txBody>
                  <a:tcPr/>
                </a:tc>
                <a:tc>
                  <a:txBody>
                    <a:bodyPr/>
                    <a:lstStyle/>
                    <a:p>
                      <a:r>
                        <a:rPr lang="zh-CN" altLang="en-US" dirty="0"/>
                        <a:t>数据类型</a:t>
                      </a:r>
                      <a:endParaRPr lang="en-US" dirty="0"/>
                    </a:p>
                  </a:txBody>
                  <a:tcPr/>
                </a:tc>
                <a:tc>
                  <a:txBody>
                    <a:bodyPr/>
                    <a:lstStyle/>
                    <a:p>
                      <a:r>
                        <a:rPr lang="zh-CN" altLang="en-US" dirty="0"/>
                        <a:t>说明</a:t>
                      </a:r>
                      <a:endParaRPr lang="en-US" dirty="0"/>
                    </a:p>
                  </a:txBody>
                  <a:tcPr/>
                </a:tc>
                <a:extLst>
                  <a:ext uri="{0D108BD9-81ED-4DB2-BD59-A6C34878D82A}">
                    <a16:rowId xmlns:a16="http://schemas.microsoft.com/office/drawing/2014/main" val="4088876624"/>
                  </a:ext>
                </a:extLst>
              </a:tr>
              <a:tr h="370840">
                <a:tc>
                  <a:txBody>
                    <a:bodyPr/>
                    <a:lstStyle/>
                    <a:p>
                      <a:r>
                        <a:rPr lang="en-US" dirty="0"/>
                        <a:t>code</a:t>
                      </a:r>
                    </a:p>
                  </a:txBody>
                  <a:tcPr/>
                </a:tc>
                <a:tc>
                  <a:txBody>
                    <a:bodyPr/>
                    <a:lstStyle/>
                    <a:p>
                      <a:r>
                        <a:rPr lang="en-US" dirty="0"/>
                        <a:t>int</a:t>
                      </a:r>
                    </a:p>
                  </a:txBody>
                  <a:tcPr/>
                </a:tc>
                <a:tc>
                  <a:txBody>
                    <a:bodyPr/>
                    <a:lstStyle/>
                    <a:p>
                      <a:r>
                        <a:rPr lang="zh-CN" altLang="en-US" dirty="0"/>
                        <a:t>状态交互码</a:t>
                      </a:r>
                      <a:endParaRPr lang="en-US" dirty="0"/>
                    </a:p>
                  </a:txBody>
                  <a:tcPr/>
                </a:tc>
                <a:extLst>
                  <a:ext uri="{0D108BD9-81ED-4DB2-BD59-A6C34878D82A}">
                    <a16:rowId xmlns:a16="http://schemas.microsoft.com/office/drawing/2014/main" val="1329970912"/>
                  </a:ext>
                </a:extLst>
              </a:tr>
              <a:tr h="370840">
                <a:tc>
                  <a:txBody>
                    <a:bodyPr/>
                    <a:lstStyle/>
                    <a:p>
                      <a:r>
                        <a:rPr lang="en-US" altLang="zh-CN" dirty="0" err="1"/>
                        <a:t>chatContent</a:t>
                      </a:r>
                      <a:endParaRPr lang="en-US" dirty="0"/>
                    </a:p>
                  </a:txBody>
                  <a:tcPr/>
                </a:tc>
                <a:tc>
                  <a:txBody>
                    <a:bodyPr/>
                    <a:lstStyle/>
                    <a:p>
                      <a:r>
                        <a:rPr lang="en-US" altLang="zh-CN" dirty="0"/>
                        <a:t>S</a:t>
                      </a:r>
                      <a:r>
                        <a:rPr lang="en-US" dirty="0"/>
                        <a:t>tring</a:t>
                      </a:r>
                    </a:p>
                  </a:txBody>
                  <a:tcPr/>
                </a:tc>
                <a:tc>
                  <a:txBody>
                    <a:bodyPr/>
                    <a:lstStyle/>
                    <a:p>
                      <a:r>
                        <a:rPr lang="zh-CN" altLang="zh-CN" sz="1800" kern="1200" dirty="0">
                          <a:solidFill>
                            <a:schemeClr val="dk1"/>
                          </a:solidFill>
                          <a:effectLst/>
                          <a:latin typeface="+mn-lt"/>
                          <a:ea typeface="+mn-ea"/>
                          <a:cs typeface="+mn-cs"/>
                        </a:rPr>
                        <a:t>聊天机器人的问答结果</a:t>
                      </a:r>
                      <a:endParaRPr lang="en-US" dirty="0"/>
                    </a:p>
                  </a:txBody>
                  <a:tcPr/>
                </a:tc>
                <a:extLst>
                  <a:ext uri="{0D108BD9-81ED-4DB2-BD59-A6C34878D82A}">
                    <a16:rowId xmlns:a16="http://schemas.microsoft.com/office/drawing/2014/main" val="3171284229"/>
                  </a:ext>
                </a:extLst>
              </a:tr>
            </a:tbl>
          </a:graphicData>
        </a:graphic>
      </p:graphicFrame>
      <p:sp>
        <p:nvSpPr>
          <p:cNvPr id="14" name="TextBox 4">
            <a:extLst>
              <a:ext uri="{FF2B5EF4-FFF2-40B4-BE49-F238E27FC236}">
                <a16:creationId xmlns:a16="http://schemas.microsoft.com/office/drawing/2014/main" id="{77FBE87A-BB61-4F4D-821C-6AC7D99F99F9}"/>
              </a:ext>
            </a:extLst>
          </p:cNvPr>
          <p:cNvSpPr txBox="1"/>
          <p:nvPr/>
        </p:nvSpPr>
        <p:spPr>
          <a:xfrm>
            <a:off x="2150904" y="2516831"/>
            <a:ext cx="2177258" cy="40011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prstClr val="black"/>
                </a:solidFill>
                <a:effectLst/>
                <a:uLnTx/>
                <a:uFillTx/>
                <a:latin typeface="Arial"/>
                <a:ea typeface="微软雅黑"/>
                <a:cs typeface="+mn-cs"/>
              </a:rPr>
              <a:t>请求信息</a:t>
            </a:r>
            <a:endParaRPr kumimoji="0" lang="en-US" sz="20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15" name="TextBox 7">
            <a:extLst>
              <a:ext uri="{FF2B5EF4-FFF2-40B4-BE49-F238E27FC236}">
                <a16:creationId xmlns:a16="http://schemas.microsoft.com/office/drawing/2014/main" id="{BE53493A-6C4D-DE4B-813F-234B7FA220FF}"/>
              </a:ext>
            </a:extLst>
          </p:cNvPr>
          <p:cNvSpPr txBox="1"/>
          <p:nvPr/>
        </p:nvSpPr>
        <p:spPr>
          <a:xfrm>
            <a:off x="2150904" y="4742363"/>
            <a:ext cx="2177258" cy="40011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prstClr val="black"/>
                </a:solidFill>
                <a:effectLst/>
                <a:uLnTx/>
                <a:uFillTx/>
                <a:latin typeface="Arial"/>
                <a:ea typeface="微软雅黑"/>
                <a:cs typeface="+mn-cs"/>
              </a:rPr>
              <a:t>返回信息</a:t>
            </a:r>
            <a:endParaRPr kumimoji="0" lang="en-US" sz="2000" b="0" i="0" u="none" strike="noStrike" kern="1200" cap="none" spc="0" normalizeH="0" baseline="0" noProof="0" dirty="0">
              <a:ln>
                <a:noFill/>
              </a:ln>
              <a:solidFill>
                <a:prstClr val="black"/>
              </a:solidFill>
              <a:effectLst/>
              <a:uLnTx/>
              <a:uFillTx/>
              <a:latin typeface="Arial"/>
              <a:ea typeface="微软雅黑"/>
              <a:cs typeface="+mn-cs"/>
            </a:endParaRPr>
          </a:p>
        </p:txBody>
      </p:sp>
    </p:spTree>
    <p:extLst>
      <p:ext uri="{BB962C8B-B14F-4D97-AF65-F5344CB8AC3E}">
        <p14:creationId xmlns:p14="http://schemas.microsoft.com/office/powerpoint/2010/main" val="267063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par>
                                <p:cTn id="13" presetID="56" presetClass="path" presetSubtype="0" accel="50000" decel="50000" fill="hold" grpId="1" nodeType="withEffect">
                                  <p:stCondLst>
                                    <p:cond delay="0"/>
                                  </p:stCondLst>
                                  <p:childTnLst>
                                    <p:animMotion origin="layout" path="M -0.03737 0.04121 L 1.25E-6 -4.44444E-6 " pathEditMode="relative" rAng="0" ptsTypes="AA">
                                      <p:cBhvr>
                                        <p:cTn id="14" dur="700" fill="hold"/>
                                        <p:tgtEl>
                                          <p:spTgt spid="6"/>
                                        </p:tgtEl>
                                        <p:attrNameLst>
                                          <p:attrName>ppt_x</p:attrName>
                                          <p:attrName>ppt_y</p:attrName>
                                        </p:attrNameLst>
                                      </p:cBhvr>
                                      <p:rCtr x="1862" y="-2060"/>
                                    </p:animMotion>
                                  </p:childTnLst>
                                </p:cTn>
                              </p:par>
                              <p:par>
                                <p:cTn id="15" presetID="22" presetClass="entr" presetSubtype="8" fill="hold" grpId="0"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6" grpId="1"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01246" y="1805650"/>
            <a:ext cx="488252" cy="488252"/>
            <a:chOff x="6535243" y="2524701"/>
            <a:chExt cx="717051" cy="717051"/>
          </a:xfrm>
        </p:grpSpPr>
        <p:sp>
          <p:nvSpPr>
            <p:cNvPr id="3" name="泪滴形 2"/>
            <p:cNvSpPr/>
            <p:nvPr/>
          </p:nvSpPr>
          <p:spPr>
            <a:xfrm rot="8247616">
              <a:off x="6535243" y="2524701"/>
              <a:ext cx="717051" cy="717051"/>
            </a:xfrm>
            <a:prstGeom prst="teardrop">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604000" y="2588424"/>
              <a:ext cx="574014" cy="574014"/>
            </a:xfrm>
            <a:prstGeom prst="ellipse">
              <a:avLst/>
            </a:prstGeom>
            <a:solidFill>
              <a:schemeClr val="bg1"/>
            </a:solidFill>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2890301" y="1882631"/>
            <a:ext cx="1657826" cy="523220"/>
          </a:xfrm>
          <a:prstGeom prst="rect">
            <a:avLst/>
          </a:prstGeom>
          <a:noFill/>
        </p:spPr>
        <p:txBody>
          <a:bodyPr wrap="none" rtlCol="0">
            <a:spAutoFit/>
          </a:bodyPr>
          <a:lstStyle/>
          <a:p>
            <a:r>
              <a:rPr lang="zh-CN" altLang="en-US" sz="2800" dirty="0"/>
              <a:t>接口设计</a:t>
            </a:r>
          </a:p>
        </p:txBody>
      </p:sp>
      <p:sp>
        <p:nvSpPr>
          <p:cNvPr id="6" name="圆角矩形 5"/>
          <p:cNvSpPr/>
          <p:nvPr/>
        </p:nvSpPr>
        <p:spPr>
          <a:xfrm>
            <a:off x="5957510" y="1882631"/>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2</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7" name="矩形 6"/>
          <p:cNvSpPr/>
          <p:nvPr/>
        </p:nvSpPr>
        <p:spPr>
          <a:xfrm>
            <a:off x="6608616" y="1877382"/>
            <a:ext cx="2031325" cy="461665"/>
          </a:xfrm>
          <a:prstGeom prst="rect">
            <a:avLst/>
          </a:prstGeom>
        </p:spPr>
        <p:txBody>
          <a:bodyPr wrap="none">
            <a:spAutoFit/>
          </a:bodyPr>
          <a:lstStyle/>
          <a:p>
            <a:pPr algn="ctr">
              <a:spcAft>
                <a:spcPts val="0"/>
              </a:spcAft>
              <a:defRPr/>
            </a:pPr>
            <a:r>
              <a:rPr lang="zh-CN" altLang="en-US" sz="2400" kern="100" dirty="0">
                <a:latin typeface="+mn-ea"/>
                <a:cs typeface="Times New Roman" panose="02020603050405020304" pitchFamily="18" charset="0"/>
              </a:rPr>
              <a:t>图片聊天模块</a:t>
            </a:r>
            <a:endParaRPr lang="zh-CN" altLang="zh-CN" sz="2400" kern="100" dirty="0">
              <a:latin typeface="+mn-ea"/>
              <a:cs typeface="Times New Roman" panose="02020603050405020304" pitchFamily="18" charset="0"/>
            </a:endParaRPr>
          </a:p>
        </p:txBody>
      </p:sp>
      <p:graphicFrame>
        <p:nvGraphicFramePr>
          <p:cNvPr id="8" name="Table 1">
            <a:extLst>
              <a:ext uri="{FF2B5EF4-FFF2-40B4-BE49-F238E27FC236}">
                <a16:creationId xmlns:a16="http://schemas.microsoft.com/office/drawing/2014/main" id="{EF688364-1430-5E41-9313-ADEF8EF057C9}"/>
              </a:ext>
            </a:extLst>
          </p:cNvPr>
          <p:cNvGraphicFramePr>
            <a:graphicFrameLocks noGrp="1"/>
          </p:cNvGraphicFramePr>
          <p:nvPr/>
        </p:nvGraphicFramePr>
        <p:xfrm>
          <a:off x="2150904" y="3098521"/>
          <a:ext cx="9646844" cy="1381760"/>
        </p:xfrm>
        <a:graphic>
          <a:graphicData uri="http://schemas.openxmlformats.org/drawingml/2006/table">
            <a:tbl>
              <a:tblPr firstRow="1" bandRow="1">
                <a:tableStyleId>{5C22544A-7EE6-4342-B048-85BDC9FD1C3A}</a:tableStyleId>
              </a:tblPr>
              <a:tblGrid>
                <a:gridCol w="1081394">
                  <a:extLst>
                    <a:ext uri="{9D8B030D-6E8A-4147-A177-3AD203B41FA5}">
                      <a16:colId xmlns:a16="http://schemas.microsoft.com/office/drawing/2014/main" val="2863255905"/>
                    </a:ext>
                  </a:extLst>
                </a:gridCol>
                <a:gridCol w="744279">
                  <a:extLst>
                    <a:ext uri="{9D8B030D-6E8A-4147-A177-3AD203B41FA5}">
                      <a16:colId xmlns:a16="http://schemas.microsoft.com/office/drawing/2014/main" val="2154779192"/>
                    </a:ext>
                  </a:extLst>
                </a:gridCol>
                <a:gridCol w="1753003">
                  <a:extLst>
                    <a:ext uri="{9D8B030D-6E8A-4147-A177-3AD203B41FA5}">
                      <a16:colId xmlns:a16="http://schemas.microsoft.com/office/drawing/2014/main" val="2759869579"/>
                    </a:ext>
                  </a:extLst>
                </a:gridCol>
                <a:gridCol w="1918252">
                  <a:extLst>
                    <a:ext uri="{9D8B030D-6E8A-4147-A177-3AD203B41FA5}">
                      <a16:colId xmlns:a16="http://schemas.microsoft.com/office/drawing/2014/main" val="3263760209"/>
                    </a:ext>
                  </a:extLst>
                </a:gridCol>
                <a:gridCol w="750733">
                  <a:extLst>
                    <a:ext uri="{9D8B030D-6E8A-4147-A177-3AD203B41FA5}">
                      <a16:colId xmlns:a16="http://schemas.microsoft.com/office/drawing/2014/main" val="1856019705"/>
                    </a:ext>
                  </a:extLst>
                </a:gridCol>
                <a:gridCol w="3399183">
                  <a:extLst>
                    <a:ext uri="{9D8B030D-6E8A-4147-A177-3AD203B41FA5}">
                      <a16:colId xmlns:a16="http://schemas.microsoft.com/office/drawing/2014/main" val="2791474756"/>
                    </a:ext>
                  </a:extLst>
                </a:gridCol>
              </a:tblGrid>
              <a:tr h="370840">
                <a:tc>
                  <a:txBody>
                    <a:bodyPr/>
                    <a:lstStyle/>
                    <a:p>
                      <a:r>
                        <a:rPr lang="en-US" dirty="0"/>
                        <a:t>URL</a:t>
                      </a:r>
                    </a:p>
                  </a:txBody>
                  <a:tcPr/>
                </a:tc>
                <a:tc>
                  <a:txBody>
                    <a:bodyPr/>
                    <a:lstStyle/>
                    <a:p>
                      <a:r>
                        <a:rPr lang="zh-CN" altLang="en-US" dirty="0"/>
                        <a:t>请求方式</a:t>
                      </a:r>
                      <a:endParaRPr lang="en-US" dirty="0"/>
                    </a:p>
                  </a:txBody>
                  <a:tcPr/>
                </a:tc>
                <a:tc>
                  <a:txBody>
                    <a:bodyPr/>
                    <a:lstStyle/>
                    <a:p>
                      <a:r>
                        <a:rPr lang="zh-CN" altLang="en-US" dirty="0"/>
                        <a:t>请求参数</a:t>
                      </a:r>
                      <a:endParaRPr lang="en-US" dirty="0"/>
                    </a:p>
                  </a:txBody>
                  <a:tcPr/>
                </a:tc>
                <a:tc>
                  <a:txBody>
                    <a:bodyPr/>
                    <a:lstStyle/>
                    <a:p>
                      <a:r>
                        <a:rPr lang="zh-CN" altLang="en-US" dirty="0"/>
                        <a:t>数据类型</a:t>
                      </a:r>
                      <a:endParaRPr lang="en-US" dirty="0"/>
                    </a:p>
                  </a:txBody>
                  <a:tcPr/>
                </a:tc>
                <a:tc>
                  <a:txBody>
                    <a:bodyPr/>
                    <a:lstStyle/>
                    <a:p>
                      <a:r>
                        <a:rPr lang="zh-CN" altLang="en-US" dirty="0"/>
                        <a:t>是否必须</a:t>
                      </a:r>
                      <a:endParaRPr lang="en-US" dirty="0"/>
                    </a:p>
                  </a:txBody>
                  <a:tcPr/>
                </a:tc>
                <a:tc>
                  <a:txBody>
                    <a:bodyPr/>
                    <a:lstStyle/>
                    <a:p>
                      <a:r>
                        <a:rPr lang="zh-CN" altLang="en-US" dirty="0"/>
                        <a:t>说明</a:t>
                      </a:r>
                      <a:endParaRPr lang="en-US" dirty="0"/>
                    </a:p>
                  </a:txBody>
                  <a:tcPr/>
                </a:tc>
                <a:extLst>
                  <a:ext uri="{0D108BD9-81ED-4DB2-BD59-A6C34878D82A}">
                    <a16:rowId xmlns:a16="http://schemas.microsoft.com/office/drawing/2014/main" val="2405579463"/>
                  </a:ext>
                </a:extLst>
              </a:tr>
              <a:tr h="370840">
                <a:tc rowSpan="2">
                  <a:txBody>
                    <a:bodyPr/>
                    <a:lstStyle/>
                    <a:p>
                      <a:pPr algn="r"/>
                      <a:r>
                        <a:rPr lang="en-US" altLang="zh-CN" dirty="0"/>
                        <a:t>127.0.0.1</a:t>
                      </a:r>
                      <a:r>
                        <a:rPr lang="zh-CN" altLang="en-US" dirty="0"/>
                        <a:t>：</a:t>
                      </a:r>
                      <a:r>
                        <a:rPr lang="en-US" altLang="zh-CN" dirty="0"/>
                        <a:t>5000/</a:t>
                      </a:r>
                      <a:endParaRPr lang="en-US" dirty="0"/>
                    </a:p>
                  </a:txBody>
                  <a:tcPr anchor="ctr"/>
                </a:tc>
                <a:tc rowSpan="2">
                  <a:txBody>
                    <a:bodyPr/>
                    <a:lstStyle/>
                    <a:p>
                      <a:pPr algn="ctr"/>
                      <a:r>
                        <a:rPr lang="en-US" dirty="0"/>
                        <a:t>POST</a:t>
                      </a:r>
                    </a:p>
                  </a:txBody>
                  <a:tcPr anchor="ctr"/>
                </a:tc>
                <a:tc>
                  <a:txBody>
                    <a:bodyPr/>
                    <a:lstStyle/>
                    <a:p>
                      <a:r>
                        <a:rPr lang="en-US" altLang="zh-CN" dirty="0" err="1"/>
                        <a:t>data_id</a:t>
                      </a:r>
                      <a:endParaRPr lang="en-US" dirty="0"/>
                    </a:p>
                  </a:txBody>
                  <a:tcPr anchor="ctr"/>
                </a:tc>
                <a:tc>
                  <a:txBody>
                    <a:bodyPr/>
                    <a:lstStyle/>
                    <a:p>
                      <a:r>
                        <a:rPr lang="en-US" dirty="0"/>
                        <a:t>String</a:t>
                      </a:r>
                    </a:p>
                  </a:txBody>
                  <a:tcPr anchor="ctr"/>
                </a:tc>
                <a:tc>
                  <a:txBody>
                    <a:bodyPr/>
                    <a:lstStyle/>
                    <a:p>
                      <a:r>
                        <a:rPr lang="zh-CN" altLang="en-US" dirty="0"/>
                        <a:t>是</a:t>
                      </a:r>
                      <a:endParaRPr lang="en-US" dirty="0"/>
                    </a:p>
                  </a:txBody>
                  <a:tcPr anchor="ctr"/>
                </a:tc>
                <a:tc>
                  <a:txBody>
                    <a:bodyPr/>
                    <a:lstStyle/>
                    <a:p>
                      <a:r>
                        <a:rPr lang="zh-CN" altLang="zh-CN" sz="1800" kern="1200" dirty="0">
                          <a:solidFill>
                            <a:schemeClr val="dk1"/>
                          </a:solidFill>
                          <a:effectLst/>
                          <a:latin typeface="+mn-lt"/>
                          <a:ea typeface="+mn-ea"/>
                          <a:cs typeface="+mn-cs"/>
                        </a:rPr>
                        <a:t>表示当前请求</a:t>
                      </a:r>
                      <a:r>
                        <a:rPr lang="en-US" altLang="zh-CN" sz="1800" kern="1200" dirty="0">
                          <a:solidFill>
                            <a:schemeClr val="dk1"/>
                          </a:solidFill>
                          <a:effectLst/>
                          <a:latin typeface="+mn-lt"/>
                          <a:ea typeface="+mn-ea"/>
                          <a:cs typeface="+mn-cs"/>
                        </a:rPr>
                        <a:t>id</a:t>
                      </a:r>
                      <a:endParaRPr lang="en-US" dirty="0"/>
                    </a:p>
                  </a:txBody>
                  <a:tcPr anchor="ctr"/>
                </a:tc>
                <a:extLst>
                  <a:ext uri="{0D108BD9-81ED-4DB2-BD59-A6C34878D82A}">
                    <a16:rowId xmlns:a16="http://schemas.microsoft.com/office/drawing/2014/main" val="2202981323"/>
                  </a:ext>
                </a:extLst>
              </a:tr>
              <a:tr h="370840">
                <a:tc vMerge="1">
                  <a:txBody>
                    <a:bodyPr/>
                    <a:lstStyle/>
                    <a:p>
                      <a:endParaRPr lang="en-US" dirty="0"/>
                    </a:p>
                  </a:txBody>
                  <a:tcPr/>
                </a:tc>
                <a:tc vMerge="1">
                  <a:txBody>
                    <a:bodyPr/>
                    <a:lstStyle/>
                    <a:p>
                      <a:endParaRPr lang="en-US" dirty="0"/>
                    </a:p>
                  </a:txBody>
                  <a:tcPr/>
                </a:tc>
                <a:tc>
                  <a:txBody>
                    <a:bodyPr/>
                    <a:lstStyle/>
                    <a:p>
                      <a:r>
                        <a:rPr lang="en-US" altLang="zh-CN" dirty="0"/>
                        <a:t>picture</a:t>
                      </a:r>
                      <a:endParaRPr lang="en-US" dirty="0"/>
                    </a:p>
                  </a:txBody>
                  <a:tcPr anchor="ctr"/>
                </a:tc>
                <a:tc>
                  <a:txBody>
                    <a:bodyPr/>
                    <a:lstStyle/>
                    <a:p>
                      <a:r>
                        <a:rPr lang="en-US" altLang="zh-CN" dirty="0"/>
                        <a:t>base64</a:t>
                      </a:r>
                      <a:endParaRPr lang="en-US" dirty="0"/>
                    </a:p>
                  </a:txBody>
                  <a:tcPr anchor="ctr"/>
                </a:tc>
                <a:tc>
                  <a:txBody>
                    <a:bodyPr/>
                    <a:lstStyle/>
                    <a:p>
                      <a:r>
                        <a:rPr lang="zh-CN" altLang="en-US" dirty="0"/>
                        <a:t>是</a:t>
                      </a:r>
                      <a:endParaRPr lang="en-US" dirty="0"/>
                    </a:p>
                  </a:txBody>
                  <a:tcPr anchor="ctr"/>
                </a:tc>
                <a:tc>
                  <a:txBody>
                    <a:bodyPr/>
                    <a:lstStyle/>
                    <a:p>
                      <a:r>
                        <a:rPr lang="en-US" altLang="zh-CN" sz="1800" kern="1200" dirty="0">
                          <a:solidFill>
                            <a:schemeClr val="dk1"/>
                          </a:solidFill>
                          <a:effectLst/>
                          <a:latin typeface="+mn-lt"/>
                          <a:ea typeface="+mn-ea"/>
                          <a:cs typeface="+mn-cs"/>
                        </a:rPr>
                        <a:t>Base64</a:t>
                      </a:r>
                      <a:r>
                        <a:rPr lang="zh-CN" altLang="zh-CN" sz="1800" kern="1200" dirty="0">
                          <a:solidFill>
                            <a:schemeClr val="dk1"/>
                          </a:solidFill>
                          <a:effectLst/>
                          <a:latin typeface="+mn-lt"/>
                          <a:ea typeface="+mn-ea"/>
                          <a:cs typeface="+mn-cs"/>
                        </a:rPr>
                        <a:t>格式的图片表示</a:t>
                      </a:r>
                      <a:endParaRPr lang="en-US" dirty="0"/>
                    </a:p>
                  </a:txBody>
                  <a:tcPr anchor="ctr"/>
                </a:tc>
                <a:extLst>
                  <a:ext uri="{0D108BD9-81ED-4DB2-BD59-A6C34878D82A}">
                    <a16:rowId xmlns:a16="http://schemas.microsoft.com/office/drawing/2014/main" val="872279457"/>
                  </a:ext>
                </a:extLst>
              </a:tr>
            </a:tbl>
          </a:graphicData>
        </a:graphic>
      </p:graphicFrame>
      <p:graphicFrame>
        <p:nvGraphicFramePr>
          <p:cNvPr id="9" name="Table 2">
            <a:extLst>
              <a:ext uri="{FF2B5EF4-FFF2-40B4-BE49-F238E27FC236}">
                <a16:creationId xmlns:a16="http://schemas.microsoft.com/office/drawing/2014/main" id="{F1291C1E-38D9-C246-A9B6-458D54320072}"/>
              </a:ext>
            </a:extLst>
          </p:cNvPr>
          <p:cNvGraphicFramePr>
            <a:graphicFrameLocks noGrp="1"/>
          </p:cNvGraphicFramePr>
          <p:nvPr/>
        </p:nvGraphicFramePr>
        <p:xfrm>
          <a:off x="2150904" y="5256509"/>
          <a:ext cx="6567794" cy="1112520"/>
        </p:xfrm>
        <a:graphic>
          <a:graphicData uri="http://schemas.openxmlformats.org/drawingml/2006/table">
            <a:tbl>
              <a:tblPr firstRow="1" bandRow="1">
                <a:tableStyleId>{5C22544A-7EE6-4342-B048-85BDC9FD1C3A}</a:tableStyleId>
              </a:tblPr>
              <a:tblGrid>
                <a:gridCol w="1358054">
                  <a:extLst>
                    <a:ext uri="{9D8B030D-6E8A-4147-A177-3AD203B41FA5}">
                      <a16:colId xmlns:a16="http://schemas.microsoft.com/office/drawing/2014/main" val="3293474357"/>
                    </a:ext>
                  </a:extLst>
                </a:gridCol>
                <a:gridCol w="1903014">
                  <a:extLst>
                    <a:ext uri="{9D8B030D-6E8A-4147-A177-3AD203B41FA5}">
                      <a16:colId xmlns:a16="http://schemas.microsoft.com/office/drawing/2014/main" val="4044022366"/>
                    </a:ext>
                  </a:extLst>
                </a:gridCol>
                <a:gridCol w="3306726">
                  <a:extLst>
                    <a:ext uri="{9D8B030D-6E8A-4147-A177-3AD203B41FA5}">
                      <a16:colId xmlns:a16="http://schemas.microsoft.com/office/drawing/2014/main" val="2717535704"/>
                    </a:ext>
                  </a:extLst>
                </a:gridCol>
              </a:tblGrid>
              <a:tr h="370840">
                <a:tc>
                  <a:txBody>
                    <a:bodyPr/>
                    <a:lstStyle/>
                    <a:p>
                      <a:r>
                        <a:rPr lang="zh-CN" altLang="en-US" dirty="0"/>
                        <a:t>返回参数</a:t>
                      </a:r>
                      <a:endParaRPr lang="en-US" dirty="0"/>
                    </a:p>
                  </a:txBody>
                  <a:tcPr/>
                </a:tc>
                <a:tc>
                  <a:txBody>
                    <a:bodyPr/>
                    <a:lstStyle/>
                    <a:p>
                      <a:r>
                        <a:rPr lang="zh-CN" altLang="en-US" dirty="0"/>
                        <a:t>数据类型</a:t>
                      </a:r>
                      <a:endParaRPr lang="en-US" dirty="0"/>
                    </a:p>
                  </a:txBody>
                  <a:tcPr/>
                </a:tc>
                <a:tc>
                  <a:txBody>
                    <a:bodyPr/>
                    <a:lstStyle/>
                    <a:p>
                      <a:r>
                        <a:rPr lang="zh-CN" altLang="en-US" dirty="0"/>
                        <a:t>说明</a:t>
                      </a:r>
                      <a:endParaRPr lang="en-US" dirty="0"/>
                    </a:p>
                  </a:txBody>
                  <a:tcPr/>
                </a:tc>
                <a:extLst>
                  <a:ext uri="{0D108BD9-81ED-4DB2-BD59-A6C34878D82A}">
                    <a16:rowId xmlns:a16="http://schemas.microsoft.com/office/drawing/2014/main" val="4088876624"/>
                  </a:ext>
                </a:extLst>
              </a:tr>
              <a:tr h="370840">
                <a:tc>
                  <a:txBody>
                    <a:bodyPr/>
                    <a:lstStyle/>
                    <a:p>
                      <a:r>
                        <a:rPr lang="en-US" dirty="0"/>
                        <a:t>code</a:t>
                      </a:r>
                    </a:p>
                  </a:txBody>
                  <a:tcPr/>
                </a:tc>
                <a:tc>
                  <a:txBody>
                    <a:bodyPr/>
                    <a:lstStyle/>
                    <a:p>
                      <a:r>
                        <a:rPr lang="en-US" dirty="0"/>
                        <a:t>int</a:t>
                      </a:r>
                    </a:p>
                  </a:txBody>
                  <a:tcPr/>
                </a:tc>
                <a:tc>
                  <a:txBody>
                    <a:bodyPr/>
                    <a:lstStyle/>
                    <a:p>
                      <a:r>
                        <a:rPr lang="zh-CN" altLang="en-US" dirty="0"/>
                        <a:t>状态交互码</a:t>
                      </a:r>
                      <a:endParaRPr lang="en-US" dirty="0"/>
                    </a:p>
                  </a:txBody>
                  <a:tcPr/>
                </a:tc>
                <a:extLst>
                  <a:ext uri="{0D108BD9-81ED-4DB2-BD59-A6C34878D82A}">
                    <a16:rowId xmlns:a16="http://schemas.microsoft.com/office/drawing/2014/main" val="1329970912"/>
                  </a:ext>
                </a:extLst>
              </a:tr>
              <a:tr h="370840">
                <a:tc>
                  <a:txBody>
                    <a:bodyPr/>
                    <a:lstStyle/>
                    <a:p>
                      <a:r>
                        <a:rPr lang="en-US" altLang="zh-CN" sz="1800" kern="1200" dirty="0" err="1">
                          <a:solidFill>
                            <a:schemeClr val="dk1"/>
                          </a:solidFill>
                          <a:effectLst/>
                          <a:latin typeface="+mn-lt"/>
                          <a:ea typeface="+mn-ea"/>
                          <a:cs typeface="+mn-cs"/>
                        </a:rPr>
                        <a:t>imgres</a:t>
                      </a:r>
                      <a:endParaRPr lang="en-US" dirty="0"/>
                    </a:p>
                  </a:txBody>
                  <a:tcPr/>
                </a:tc>
                <a:tc>
                  <a:txBody>
                    <a:bodyPr/>
                    <a:lstStyle/>
                    <a:p>
                      <a:r>
                        <a:rPr lang="en-US" altLang="zh-CN" dirty="0"/>
                        <a:t>S</a:t>
                      </a:r>
                      <a:r>
                        <a:rPr lang="en-US" dirty="0"/>
                        <a:t>tring</a:t>
                      </a:r>
                    </a:p>
                  </a:txBody>
                  <a:tcPr/>
                </a:tc>
                <a:tc>
                  <a:txBody>
                    <a:bodyPr/>
                    <a:lstStyle/>
                    <a:p>
                      <a:r>
                        <a:rPr lang="zh-CN" altLang="zh-CN" sz="1800" kern="1200" dirty="0">
                          <a:solidFill>
                            <a:schemeClr val="dk1"/>
                          </a:solidFill>
                          <a:effectLst/>
                          <a:latin typeface="+mn-lt"/>
                          <a:ea typeface="+mn-ea"/>
                          <a:cs typeface="+mn-cs"/>
                        </a:rPr>
                        <a:t>针对图片生成的文字标注信息</a:t>
                      </a:r>
                      <a:endParaRPr lang="en-US" dirty="0"/>
                    </a:p>
                  </a:txBody>
                  <a:tcPr/>
                </a:tc>
                <a:extLst>
                  <a:ext uri="{0D108BD9-81ED-4DB2-BD59-A6C34878D82A}">
                    <a16:rowId xmlns:a16="http://schemas.microsoft.com/office/drawing/2014/main" val="3171284229"/>
                  </a:ext>
                </a:extLst>
              </a:tr>
            </a:tbl>
          </a:graphicData>
        </a:graphic>
      </p:graphicFrame>
      <p:sp>
        <p:nvSpPr>
          <p:cNvPr id="10" name="TextBox 4">
            <a:extLst>
              <a:ext uri="{FF2B5EF4-FFF2-40B4-BE49-F238E27FC236}">
                <a16:creationId xmlns:a16="http://schemas.microsoft.com/office/drawing/2014/main" id="{77FBE87A-BB61-4F4D-821C-6AC7D99F99F9}"/>
              </a:ext>
            </a:extLst>
          </p:cNvPr>
          <p:cNvSpPr txBox="1"/>
          <p:nvPr/>
        </p:nvSpPr>
        <p:spPr>
          <a:xfrm>
            <a:off x="2150904" y="2516831"/>
            <a:ext cx="2177258" cy="40011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prstClr val="black"/>
                </a:solidFill>
                <a:effectLst/>
                <a:uLnTx/>
                <a:uFillTx/>
                <a:latin typeface="Arial"/>
                <a:ea typeface="微软雅黑"/>
                <a:cs typeface="+mn-cs"/>
              </a:rPr>
              <a:t>请求信息</a:t>
            </a:r>
            <a:endParaRPr kumimoji="0" lang="en-US" sz="20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11" name="TextBox 7">
            <a:extLst>
              <a:ext uri="{FF2B5EF4-FFF2-40B4-BE49-F238E27FC236}">
                <a16:creationId xmlns:a16="http://schemas.microsoft.com/office/drawing/2014/main" id="{BE53493A-6C4D-DE4B-813F-234B7FA220FF}"/>
              </a:ext>
            </a:extLst>
          </p:cNvPr>
          <p:cNvSpPr txBox="1"/>
          <p:nvPr/>
        </p:nvSpPr>
        <p:spPr>
          <a:xfrm>
            <a:off x="2150904" y="4742363"/>
            <a:ext cx="2177258" cy="40011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prstClr val="black"/>
                </a:solidFill>
                <a:effectLst/>
                <a:uLnTx/>
                <a:uFillTx/>
                <a:latin typeface="Arial"/>
                <a:ea typeface="微软雅黑"/>
                <a:cs typeface="+mn-cs"/>
              </a:rPr>
              <a:t>返回信息</a:t>
            </a:r>
            <a:endParaRPr kumimoji="0" lang="en-US" sz="2000" b="0" i="0" u="none" strike="noStrike" kern="1200" cap="none" spc="0" normalizeH="0" baseline="0" noProof="0" dirty="0">
              <a:ln>
                <a:noFill/>
              </a:ln>
              <a:solidFill>
                <a:prstClr val="black"/>
              </a:solidFill>
              <a:effectLst/>
              <a:uLnTx/>
              <a:uFillTx/>
              <a:latin typeface="Arial"/>
              <a:ea typeface="微软雅黑"/>
              <a:cs typeface="+mn-cs"/>
            </a:endParaRPr>
          </a:p>
        </p:txBody>
      </p:sp>
    </p:spTree>
    <p:extLst>
      <p:ext uri="{BB962C8B-B14F-4D97-AF65-F5344CB8AC3E}">
        <p14:creationId xmlns:p14="http://schemas.microsoft.com/office/powerpoint/2010/main" val="1629175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par>
                                <p:cTn id="13" presetID="56" presetClass="path" presetSubtype="0" accel="50000" decel="50000" fill="hold" grpId="1" nodeType="withEffect">
                                  <p:stCondLst>
                                    <p:cond delay="0"/>
                                  </p:stCondLst>
                                  <p:childTnLst>
                                    <p:animMotion origin="layout" path="M -0.03737 0.04121 L 1.25E-6 -4.44444E-6 " pathEditMode="relative" rAng="0" ptsTypes="AA">
                                      <p:cBhvr>
                                        <p:cTn id="14" dur="700" fill="hold"/>
                                        <p:tgtEl>
                                          <p:spTgt spid="6"/>
                                        </p:tgtEl>
                                        <p:attrNameLst>
                                          <p:attrName>ppt_x</p:attrName>
                                          <p:attrName>ppt_y</p:attrName>
                                        </p:attrNameLst>
                                      </p:cBhvr>
                                      <p:rCtr x="1862" y="-2060"/>
                                    </p:animMotion>
                                  </p:childTnLst>
                                </p:cTn>
                              </p:par>
                              <p:par>
                                <p:cTn id="15" presetID="22" presetClass="entr" presetSubtype="8" fill="hold" grpId="0"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6" grpId="1"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01246" y="1805650"/>
            <a:ext cx="488252" cy="488252"/>
            <a:chOff x="6535243" y="2524701"/>
            <a:chExt cx="717051" cy="717051"/>
          </a:xfrm>
        </p:grpSpPr>
        <p:sp>
          <p:nvSpPr>
            <p:cNvPr id="3" name="泪滴形 2"/>
            <p:cNvSpPr/>
            <p:nvPr/>
          </p:nvSpPr>
          <p:spPr>
            <a:xfrm rot="8247616">
              <a:off x="6535243" y="2524701"/>
              <a:ext cx="717051" cy="717051"/>
            </a:xfrm>
            <a:prstGeom prst="teardrop">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604000" y="2588424"/>
              <a:ext cx="574014" cy="574014"/>
            </a:xfrm>
            <a:prstGeom prst="ellipse">
              <a:avLst/>
            </a:prstGeom>
            <a:solidFill>
              <a:schemeClr val="bg1"/>
            </a:solidFill>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2890301" y="1882631"/>
            <a:ext cx="1926297" cy="523220"/>
          </a:xfrm>
          <a:prstGeom prst="rect">
            <a:avLst/>
          </a:prstGeom>
          <a:noFill/>
        </p:spPr>
        <p:txBody>
          <a:bodyPr wrap="none" rtlCol="0">
            <a:spAutoFit/>
          </a:bodyPr>
          <a:lstStyle/>
          <a:p>
            <a:r>
              <a:rPr lang="en-US" altLang="zh-CN" sz="2800" dirty="0"/>
              <a:t>Django</a:t>
            </a:r>
            <a:r>
              <a:rPr lang="zh-CN" altLang="en-US" sz="2800" dirty="0"/>
              <a:t>通信</a:t>
            </a:r>
          </a:p>
        </p:txBody>
      </p:sp>
      <p:sp>
        <p:nvSpPr>
          <p:cNvPr id="6" name="圆角矩形 5"/>
          <p:cNvSpPr/>
          <p:nvPr/>
        </p:nvSpPr>
        <p:spPr>
          <a:xfrm>
            <a:off x="2348064" y="2853422"/>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7" name="矩形 6"/>
          <p:cNvSpPr/>
          <p:nvPr/>
        </p:nvSpPr>
        <p:spPr>
          <a:xfrm>
            <a:off x="2875550" y="2896582"/>
            <a:ext cx="3262433" cy="461665"/>
          </a:xfrm>
          <a:prstGeom prst="rect">
            <a:avLst/>
          </a:prstGeom>
        </p:spPr>
        <p:txBody>
          <a:bodyPr wrap="none">
            <a:spAutoFit/>
          </a:bodyPr>
          <a:lstStyle/>
          <a:p>
            <a:pPr algn="ctr">
              <a:spcAft>
                <a:spcPts val="0"/>
              </a:spcAft>
              <a:defRPr/>
            </a:pPr>
            <a:r>
              <a:rPr lang="en-US" altLang="zh-CN" sz="2400" kern="100" dirty="0" err="1">
                <a:latin typeface="+mn-ea"/>
                <a:cs typeface="Times New Roman" panose="02020603050405020304" pitchFamily="18" charset="0"/>
              </a:rPr>
              <a:t>Websocket</a:t>
            </a:r>
            <a:r>
              <a:rPr lang="zh-CN" altLang="en-US" sz="2400" kern="100" dirty="0">
                <a:latin typeface="+mn-ea"/>
                <a:cs typeface="Times New Roman" panose="02020603050405020304" pitchFamily="18" charset="0"/>
              </a:rPr>
              <a:t>通信</a:t>
            </a:r>
            <a:r>
              <a:rPr lang="en-US" altLang="zh-CN" sz="2400" kern="100" dirty="0">
                <a:latin typeface="+mn-ea"/>
                <a:cs typeface="Times New Roman" panose="02020603050405020304" pitchFamily="18" charset="0"/>
              </a:rPr>
              <a:t>---ASGI</a:t>
            </a:r>
            <a:endParaRPr lang="zh-CN" altLang="zh-CN" sz="2400" kern="100" dirty="0">
              <a:latin typeface="+mn-ea"/>
              <a:cs typeface="Times New Roman" panose="02020603050405020304" pitchFamily="18" charset="0"/>
            </a:endParaRPr>
          </a:p>
        </p:txBody>
      </p:sp>
      <p:sp>
        <p:nvSpPr>
          <p:cNvPr id="8" name="圆角矩形 7"/>
          <p:cNvSpPr/>
          <p:nvPr/>
        </p:nvSpPr>
        <p:spPr>
          <a:xfrm>
            <a:off x="6990557" y="2853422"/>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2</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9" name="矩形 8"/>
          <p:cNvSpPr/>
          <p:nvPr/>
        </p:nvSpPr>
        <p:spPr>
          <a:xfrm>
            <a:off x="7518043" y="2896582"/>
            <a:ext cx="2492991" cy="461665"/>
          </a:xfrm>
          <a:prstGeom prst="rect">
            <a:avLst/>
          </a:prstGeom>
        </p:spPr>
        <p:txBody>
          <a:bodyPr wrap="none">
            <a:spAutoFit/>
          </a:bodyPr>
          <a:lstStyle/>
          <a:p>
            <a:pPr algn="ctr">
              <a:spcAft>
                <a:spcPts val="0"/>
              </a:spcAft>
              <a:defRPr/>
            </a:pP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HTTP</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通信</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---WSGI</a:t>
            </a:r>
            <a:endParaRPr lang="zh-CN"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p:cNvSpPr txBox="1"/>
          <p:nvPr/>
        </p:nvSpPr>
        <p:spPr>
          <a:xfrm>
            <a:off x="2348064" y="3816964"/>
            <a:ext cx="3789918" cy="1477328"/>
          </a:xfrm>
          <a:prstGeom prst="rect">
            <a:avLst/>
          </a:prstGeom>
          <a:noFill/>
        </p:spPr>
        <p:txBody>
          <a:bodyPr wrap="square" rtlCol="0">
            <a:spAutoFit/>
          </a:bodyPr>
          <a:lstStyle/>
          <a:p>
            <a:r>
              <a:rPr lang="en-US" altLang="zh-CN" dirty="0" err="1"/>
              <a:t>Websocket</a:t>
            </a:r>
            <a:r>
              <a:rPr lang="zh-CN" altLang="en-US" dirty="0"/>
              <a:t>是单个</a:t>
            </a:r>
            <a:r>
              <a:rPr lang="en-US" altLang="zh-CN" dirty="0"/>
              <a:t>TCP</a:t>
            </a:r>
            <a:r>
              <a:rPr lang="zh-CN" altLang="en-US" dirty="0"/>
              <a:t>连接上进行的全双工通信的协议，当连接建立之后，双方就建立了持久连接，双方可以随时向对方发送消息。</a:t>
            </a:r>
            <a:endParaRPr lang="en-US" altLang="zh-CN" dirty="0"/>
          </a:p>
          <a:p>
            <a:r>
              <a:rPr lang="zh-CN" altLang="en-US" dirty="0"/>
              <a:t>采用</a:t>
            </a:r>
            <a:r>
              <a:rPr lang="en-US" altLang="zh-CN" dirty="0" err="1"/>
              <a:t>daphne</a:t>
            </a:r>
            <a:r>
              <a:rPr lang="zh-CN" altLang="en-US" dirty="0"/>
              <a:t>服务器支持</a:t>
            </a:r>
            <a:r>
              <a:rPr lang="en-US" altLang="zh-CN" dirty="0"/>
              <a:t>ASGI</a:t>
            </a:r>
          </a:p>
        </p:txBody>
      </p:sp>
      <p:sp>
        <p:nvSpPr>
          <p:cNvPr id="11" name="文本框 10"/>
          <p:cNvSpPr txBox="1"/>
          <p:nvPr/>
        </p:nvSpPr>
        <p:spPr>
          <a:xfrm>
            <a:off x="6990557" y="3816964"/>
            <a:ext cx="3789918" cy="1200329"/>
          </a:xfrm>
          <a:prstGeom prst="rect">
            <a:avLst/>
          </a:prstGeom>
          <a:noFill/>
        </p:spPr>
        <p:txBody>
          <a:bodyPr wrap="square" rtlCol="0">
            <a:spAutoFit/>
          </a:bodyPr>
          <a:lstStyle/>
          <a:p>
            <a:r>
              <a:rPr lang="en-US" altLang="zh-CN" dirty="0"/>
              <a:t>HTTP</a:t>
            </a:r>
            <a:r>
              <a:rPr lang="zh-CN" altLang="en-US" dirty="0"/>
              <a:t>通信是由客户端发出请求，服务端进行响应，即</a:t>
            </a:r>
            <a:r>
              <a:rPr lang="en-US" altLang="zh-CN" dirty="0"/>
              <a:t>Request</a:t>
            </a:r>
            <a:r>
              <a:rPr lang="zh-CN" altLang="en-US" dirty="0"/>
              <a:t>和</a:t>
            </a:r>
            <a:r>
              <a:rPr lang="en-US" altLang="zh-CN" dirty="0"/>
              <a:t>Response</a:t>
            </a:r>
          </a:p>
          <a:p>
            <a:r>
              <a:rPr lang="zh-CN" altLang="en-US" dirty="0"/>
              <a:t>采用</a:t>
            </a:r>
            <a:r>
              <a:rPr lang="en-US" altLang="zh-CN" dirty="0" err="1"/>
              <a:t>gunicorn</a:t>
            </a:r>
            <a:r>
              <a:rPr lang="zh-CN" altLang="en-US" dirty="0"/>
              <a:t>服务器支持</a:t>
            </a:r>
            <a:r>
              <a:rPr lang="en-US" altLang="zh-CN" dirty="0"/>
              <a:t>WSGI</a:t>
            </a:r>
          </a:p>
        </p:txBody>
      </p:sp>
    </p:spTree>
    <p:extLst>
      <p:ext uri="{BB962C8B-B14F-4D97-AF65-F5344CB8AC3E}">
        <p14:creationId xmlns:p14="http://schemas.microsoft.com/office/powerpoint/2010/main" val="3361277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par>
                                <p:cTn id="13" presetID="56" presetClass="path" presetSubtype="0" accel="50000" decel="50000" fill="hold" grpId="1" nodeType="withEffect">
                                  <p:stCondLst>
                                    <p:cond delay="0"/>
                                  </p:stCondLst>
                                  <p:childTnLst>
                                    <p:animMotion origin="layout" path="M -0.03737 0.04121 L 1.25E-6 -4.44444E-6 " pathEditMode="relative" rAng="0" ptsTypes="AA">
                                      <p:cBhvr>
                                        <p:cTn id="14" dur="700" fill="hold"/>
                                        <p:tgtEl>
                                          <p:spTgt spid="6"/>
                                        </p:tgtEl>
                                        <p:attrNameLst>
                                          <p:attrName>ppt_x</p:attrName>
                                          <p:attrName>ppt_y</p:attrName>
                                        </p:attrNameLst>
                                      </p:cBhvr>
                                      <p:rCtr x="1862" y="-2060"/>
                                    </p:animMotion>
                                  </p:childTnLst>
                                </p:cTn>
                              </p:par>
                              <p:par>
                                <p:cTn id="15" presetID="22" presetClass="entr" presetSubtype="8" fill="hold" grpId="0"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childTnLst>
                                </p:cTn>
                              </p:par>
                              <p:par>
                                <p:cTn id="23" presetID="56" presetClass="path" presetSubtype="0" accel="50000" decel="50000" fill="hold" grpId="1" nodeType="withEffect">
                                  <p:stCondLst>
                                    <p:cond delay="0"/>
                                  </p:stCondLst>
                                  <p:childTnLst>
                                    <p:animMotion origin="layout" path="M -0.03737 0.0412 L 1.25E-6 1.85185E-6 " pathEditMode="relative" rAng="0" ptsTypes="AA">
                                      <p:cBhvr>
                                        <p:cTn id="24" dur="700" fill="hold"/>
                                        <p:tgtEl>
                                          <p:spTgt spid="8"/>
                                        </p:tgtEl>
                                        <p:attrNameLst>
                                          <p:attrName>ppt_x</p:attrName>
                                          <p:attrName>ppt_y</p:attrName>
                                        </p:attrNameLst>
                                      </p:cBhvr>
                                      <p:rCtr x="1862" y="-2060"/>
                                    </p:animMotion>
                                  </p:childTnLst>
                                </p:cTn>
                              </p:par>
                              <p:par>
                                <p:cTn id="25" presetID="22" presetClass="entr" presetSubtype="8" fill="hold" grpId="0" nodeType="withEffect">
                                  <p:stCondLst>
                                    <p:cond delay="25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6" grpId="1" animBg="1"/>
      <p:bldP spid="7" grpId="0"/>
      <p:bldP spid="8" grpId="0" animBg="1"/>
      <p:bldP spid="8" grpId="1"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01246" y="1805650"/>
            <a:ext cx="488252" cy="488252"/>
            <a:chOff x="6535243" y="2524701"/>
            <a:chExt cx="717051" cy="717051"/>
          </a:xfrm>
        </p:grpSpPr>
        <p:sp>
          <p:nvSpPr>
            <p:cNvPr id="3" name="泪滴形 2"/>
            <p:cNvSpPr/>
            <p:nvPr/>
          </p:nvSpPr>
          <p:spPr>
            <a:xfrm rot="8247616">
              <a:off x="6535243" y="2524701"/>
              <a:ext cx="717051" cy="717051"/>
            </a:xfrm>
            <a:prstGeom prst="teardrop">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604000" y="2588424"/>
              <a:ext cx="574014" cy="574014"/>
            </a:xfrm>
            <a:prstGeom prst="ellipse">
              <a:avLst/>
            </a:prstGeom>
            <a:solidFill>
              <a:schemeClr val="bg1"/>
            </a:solidFill>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2890301" y="1882631"/>
            <a:ext cx="2016899" cy="523220"/>
          </a:xfrm>
          <a:prstGeom prst="rect">
            <a:avLst/>
          </a:prstGeom>
          <a:noFill/>
        </p:spPr>
        <p:txBody>
          <a:bodyPr wrap="none" rtlCol="0">
            <a:spAutoFit/>
          </a:bodyPr>
          <a:lstStyle/>
          <a:p>
            <a:r>
              <a:rPr lang="zh-CN" altLang="en-US" sz="2800" dirty="0"/>
              <a:t>数据库设计</a:t>
            </a:r>
          </a:p>
        </p:txBody>
      </p:sp>
      <p:sp>
        <p:nvSpPr>
          <p:cNvPr id="6" name="圆角矩形 5"/>
          <p:cNvSpPr/>
          <p:nvPr/>
        </p:nvSpPr>
        <p:spPr>
          <a:xfrm>
            <a:off x="5597058" y="1849040"/>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7" name="矩形 6"/>
          <p:cNvSpPr/>
          <p:nvPr/>
        </p:nvSpPr>
        <p:spPr>
          <a:xfrm>
            <a:off x="6285415" y="1882631"/>
            <a:ext cx="1877437" cy="461665"/>
          </a:xfrm>
          <a:prstGeom prst="rect">
            <a:avLst/>
          </a:prstGeom>
        </p:spPr>
        <p:txBody>
          <a:bodyPr wrap="none">
            <a:spAutoFit/>
          </a:bodyPr>
          <a:lstStyle/>
          <a:p>
            <a:pPr algn="ctr">
              <a:spcAft>
                <a:spcPts val="0"/>
              </a:spcAft>
              <a:defRPr/>
            </a:pPr>
            <a:r>
              <a:rPr lang="en-US" altLang="zh-CN" sz="2400" kern="100" dirty="0" err="1">
                <a:latin typeface="+mn-ea"/>
                <a:cs typeface="Times New Roman" panose="02020603050405020304" pitchFamily="18" charset="0"/>
              </a:rPr>
              <a:t>Redis</a:t>
            </a:r>
            <a:r>
              <a:rPr lang="zh-CN" altLang="en-US" sz="2400" kern="100" dirty="0">
                <a:latin typeface="+mn-ea"/>
                <a:cs typeface="Times New Roman" panose="02020603050405020304" pitchFamily="18" charset="0"/>
              </a:rPr>
              <a:t>数据库</a:t>
            </a:r>
            <a:endParaRPr lang="zh-CN" altLang="zh-CN" sz="2400" kern="100" dirty="0">
              <a:latin typeface="+mn-ea"/>
              <a:cs typeface="Times New Roman" panose="02020603050405020304" pitchFamily="18" charset="0"/>
            </a:endParaRPr>
          </a:p>
        </p:txBody>
      </p:sp>
      <p:sp>
        <p:nvSpPr>
          <p:cNvPr id="8" name="矩形 7"/>
          <p:cNvSpPr/>
          <p:nvPr/>
        </p:nvSpPr>
        <p:spPr>
          <a:xfrm>
            <a:off x="2348063" y="2850101"/>
            <a:ext cx="6540755" cy="1323439"/>
          </a:xfrm>
          <a:prstGeom prst="rect">
            <a:avLst/>
          </a:prstGeom>
        </p:spPr>
        <p:txBody>
          <a:bodyPr wrap="square">
            <a:spAutoFit/>
          </a:bodyPr>
          <a:lstStyle/>
          <a:p>
            <a:pPr marL="285750" indent="-285750">
              <a:lnSpc>
                <a:spcPct val="200000"/>
              </a:lnSpc>
              <a:buClr>
                <a:schemeClr val="bg2">
                  <a:lumMod val="10000"/>
                </a:schemeClr>
              </a:buClr>
              <a:buSzPct val="80000"/>
              <a:buFont typeface="Wingdings" panose="05000000000000000000" pitchFamily="2" charset="2"/>
              <a:buChar char="n"/>
            </a:pPr>
            <a:r>
              <a:rPr lang="zh-CN" altLang="en-US" sz="2000" dirty="0">
                <a:latin typeface="Calibri" panose="020F0502020204030204" pitchFamily="34" charset="0"/>
                <a:cs typeface="Times New Roman" panose="02020603050405020304" pitchFamily="18" charset="0"/>
              </a:rPr>
              <a:t>高性能的</a:t>
            </a:r>
            <a:r>
              <a:rPr lang="en-US" altLang="zh-CN" sz="2000" dirty="0">
                <a:latin typeface="Calibri" panose="020F0502020204030204" pitchFamily="34" charset="0"/>
                <a:cs typeface="Times New Roman" panose="02020603050405020304" pitchFamily="18" charset="0"/>
              </a:rPr>
              <a:t>key-value</a:t>
            </a:r>
            <a:r>
              <a:rPr lang="zh-CN" altLang="en-US" sz="2000" dirty="0">
                <a:latin typeface="Calibri" panose="020F0502020204030204" pitchFamily="34" charset="0"/>
                <a:cs typeface="Times New Roman" panose="02020603050405020304" pitchFamily="18" charset="0"/>
              </a:rPr>
              <a:t>数据库，用于</a:t>
            </a:r>
            <a:r>
              <a:rPr lang="en-US" altLang="zh-CN" sz="2000" dirty="0">
                <a:latin typeface="Calibri" panose="020F0502020204030204" pitchFamily="34" charset="0"/>
                <a:cs typeface="Times New Roman" panose="02020603050405020304" pitchFamily="18" charset="0"/>
              </a:rPr>
              <a:t>Django</a:t>
            </a:r>
            <a:r>
              <a:rPr lang="zh-CN" altLang="en-US" sz="2000" dirty="0">
                <a:latin typeface="Calibri" panose="020F0502020204030204" pitchFamily="34" charset="0"/>
                <a:cs typeface="Times New Roman" panose="02020603050405020304" pitchFamily="18" charset="0"/>
              </a:rPr>
              <a:t>的服务器缓存</a:t>
            </a:r>
            <a:endParaRPr lang="en-US" altLang="zh-CN" sz="2000" dirty="0">
              <a:latin typeface="Calibri" panose="020F0502020204030204" pitchFamily="34" charset="0"/>
              <a:cs typeface="Times New Roman" panose="02020603050405020304" pitchFamily="18" charset="0"/>
            </a:endParaRPr>
          </a:p>
          <a:p>
            <a:pPr marL="285750" indent="-285750">
              <a:lnSpc>
                <a:spcPct val="200000"/>
              </a:lnSpc>
              <a:buClr>
                <a:schemeClr val="bg2">
                  <a:lumMod val="10000"/>
                </a:schemeClr>
              </a:buClr>
              <a:buSzPct val="80000"/>
              <a:buFont typeface="Wingdings" panose="05000000000000000000" pitchFamily="2" charset="2"/>
              <a:buChar char="n"/>
            </a:pPr>
            <a:r>
              <a:rPr lang="en-US" altLang="zh-CN" sz="2000" dirty="0">
                <a:latin typeface="Calibri" panose="020F0502020204030204" pitchFamily="34" charset="0"/>
                <a:cs typeface="Times New Roman" panose="02020603050405020304" pitchFamily="18" charset="0"/>
              </a:rPr>
              <a:t>Django-channels</a:t>
            </a:r>
            <a:r>
              <a:rPr lang="zh-CN" altLang="en-US" sz="2000" dirty="0">
                <a:latin typeface="Calibri" panose="020F0502020204030204" pitchFamily="34" charset="0"/>
                <a:cs typeface="Times New Roman" panose="02020603050405020304" pitchFamily="18" charset="0"/>
              </a:rPr>
              <a:t>使用</a:t>
            </a:r>
            <a:r>
              <a:rPr lang="en-US" altLang="zh-CN" sz="2000" dirty="0" err="1">
                <a:latin typeface="Calibri" panose="020F0502020204030204" pitchFamily="34" charset="0"/>
                <a:cs typeface="Times New Roman" panose="02020603050405020304" pitchFamily="18" charset="0"/>
              </a:rPr>
              <a:t>redis</a:t>
            </a:r>
            <a:r>
              <a:rPr lang="zh-CN" altLang="en-US" sz="2000" dirty="0">
                <a:latin typeface="Calibri" panose="020F0502020204030204" pitchFamily="34" charset="0"/>
                <a:cs typeface="Times New Roman" panose="02020603050405020304" pitchFamily="18" charset="0"/>
              </a:rPr>
              <a:t>作为其后备存储的通信道</a:t>
            </a:r>
            <a:endParaRPr lang="zh-CN" altLang="en-US" sz="2000" dirty="0"/>
          </a:p>
        </p:txBody>
      </p:sp>
    </p:spTree>
    <p:extLst>
      <p:ext uri="{BB962C8B-B14F-4D97-AF65-F5344CB8AC3E}">
        <p14:creationId xmlns:p14="http://schemas.microsoft.com/office/powerpoint/2010/main" val="2969463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par>
                                <p:cTn id="13" presetID="56" presetClass="path" presetSubtype="0" accel="50000" decel="50000" fill="hold" grpId="1" nodeType="withEffect">
                                  <p:stCondLst>
                                    <p:cond delay="0"/>
                                  </p:stCondLst>
                                  <p:childTnLst>
                                    <p:animMotion origin="layout" path="M -0.03737 0.04121 L 1.25E-6 -4.44444E-6 " pathEditMode="relative" rAng="0" ptsTypes="AA">
                                      <p:cBhvr>
                                        <p:cTn id="14" dur="700" fill="hold"/>
                                        <p:tgtEl>
                                          <p:spTgt spid="6"/>
                                        </p:tgtEl>
                                        <p:attrNameLst>
                                          <p:attrName>ppt_x</p:attrName>
                                          <p:attrName>ppt_y</p:attrName>
                                        </p:attrNameLst>
                                      </p:cBhvr>
                                      <p:rCtr x="1862" y="-2060"/>
                                    </p:animMotion>
                                  </p:childTnLst>
                                </p:cTn>
                              </p:par>
                              <p:par>
                                <p:cTn id="15" presetID="22" presetClass="entr" presetSubtype="8" fill="hold" grpId="0"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6" grpId="1"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01246" y="1805650"/>
            <a:ext cx="488252" cy="488252"/>
            <a:chOff x="6535243" y="2524701"/>
            <a:chExt cx="717051" cy="717051"/>
          </a:xfrm>
        </p:grpSpPr>
        <p:sp>
          <p:nvSpPr>
            <p:cNvPr id="3" name="泪滴形 2"/>
            <p:cNvSpPr/>
            <p:nvPr/>
          </p:nvSpPr>
          <p:spPr>
            <a:xfrm rot="8247616">
              <a:off x="6535243" y="2524701"/>
              <a:ext cx="717051" cy="717051"/>
            </a:xfrm>
            <a:prstGeom prst="teardrop">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604000" y="2588424"/>
              <a:ext cx="574014" cy="574014"/>
            </a:xfrm>
            <a:prstGeom prst="ellipse">
              <a:avLst/>
            </a:prstGeom>
            <a:solidFill>
              <a:schemeClr val="bg1"/>
            </a:solidFill>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2890301" y="1882631"/>
            <a:ext cx="2016899" cy="523220"/>
          </a:xfrm>
          <a:prstGeom prst="rect">
            <a:avLst/>
          </a:prstGeom>
          <a:noFill/>
        </p:spPr>
        <p:txBody>
          <a:bodyPr wrap="none" rtlCol="0">
            <a:spAutoFit/>
          </a:bodyPr>
          <a:lstStyle/>
          <a:p>
            <a:r>
              <a:rPr lang="zh-CN" altLang="en-US" sz="2800" dirty="0"/>
              <a:t>数据库设计</a:t>
            </a:r>
          </a:p>
        </p:txBody>
      </p:sp>
      <p:sp>
        <p:nvSpPr>
          <p:cNvPr id="6" name="圆角矩形 5"/>
          <p:cNvSpPr/>
          <p:nvPr/>
        </p:nvSpPr>
        <p:spPr>
          <a:xfrm>
            <a:off x="5597058" y="1849040"/>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2</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7" name="矩形 6"/>
          <p:cNvSpPr/>
          <p:nvPr/>
        </p:nvSpPr>
        <p:spPr>
          <a:xfrm>
            <a:off x="6131529" y="1882631"/>
            <a:ext cx="2185214" cy="461665"/>
          </a:xfrm>
          <a:prstGeom prst="rect">
            <a:avLst/>
          </a:prstGeom>
        </p:spPr>
        <p:txBody>
          <a:bodyPr wrap="none">
            <a:spAutoFit/>
          </a:bodyPr>
          <a:lstStyle/>
          <a:p>
            <a:pPr algn="ctr">
              <a:spcAft>
                <a:spcPts val="0"/>
              </a:spcAft>
              <a:defRPr/>
            </a:pPr>
            <a:r>
              <a:rPr lang="en-US" altLang="zh-CN" sz="2400" kern="100" dirty="0">
                <a:latin typeface="+mn-ea"/>
                <a:cs typeface="Times New Roman" panose="02020603050405020304" pitchFamily="18" charset="0"/>
              </a:rPr>
              <a:t>sqlite3</a:t>
            </a:r>
            <a:r>
              <a:rPr lang="zh-CN" altLang="en-US" sz="2400" kern="100" dirty="0">
                <a:latin typeface="+mn-ea"/>
                <a:cs typeface="Times New Roman" panose="02020603050405020304" pitchFamily="18" charset="0"/>
              </a:rPr>
              <a:t>数据库</a:t>
            </a:r>
            <a:endParaRPr lang="zh-CN" altLang="zh-CN" sz="2400" kern="100" dirty="0">
              <a:latin typeface="+mn-ea"/>
              <a:cs typeface="Times New Roman" panose="02020603050405020304" pitchFamily="18" charset="0"/>
            </a:endParaRPr>
          </a:p>
        </p:txBody>
      </p:sp>
      <p:sp>
        <p:nvSpPr>
          <p:cNvPr id="8" name="矩形 7"/>
          <p:cNvSpPr/>
          <p:nvPr/>
        </p:nvSpPr>
        <p:spPr>
          <a:xfrm>
            <a:off x="2348064" y="2249305"/>
            <a:ext cx="6096000" cy="721608"/>
          </a:xfrm>
          <a:prstGeom prst="rect">
            <a:avLst/>
          </a:prstGeom>
        </p:spPr>
        <p:txBody>
          <a:bodyPr>
            <a:spAutoFit/>
          </a:bodyPr>
          <a:lstStyle/>
          <a:p>
            <a:pPr marL="285750" indent="-285750">
              <a:lnSpc>
                <a:spcPct val="200000"/>
              </a:lnSpc>
              <a:buClr>
                <a:schemeClr val="bg2">
                  <a:lumMod val="10000"/>
                </a:schemeClr>
              </a:buClr>
              <a:buSzPct val="80000"/>
              <a:buFont typeface="Wingdings" panose="05000000000000000000" pitchFamily="2" charset="2"/>
              <a:buChar char="n"/>
            </a:pPr>
            <a:r>
              <a:rPr lang="en-US" altLang="zh-CN" sz="2400" dirty="0">
                <a:latin typeface="Calibri" panose="020F0502020204030204" pitchFamily="34" charset="0"/>
                <a:cs typeface="Times New Roman" panose="02020603050405020304" pitchFamily="18" charset="0"/>
              </a:rPr>
              <a:t>User</a:t>
            </a:r>
            <a:r>
              <a:rPr lang="zh-CN" altLang="en-US" sz="2400" dirty="0">
                <a:latin typeface="Calibri" panose="020F0502020204030204" pitchFamily="34" charset="0"/>
                <a:cs typeface="Times New Roman" panose="02020603050405020304" pitchFamily="18" charset="0"/>
              </a:rPr>
              <a:t>表</a:t>
            </a:r>
            <a:r>
              <a:rPr lang="en-US" altLang="zh-CN" sz="2400" dirty="0">
                <a:latin typeface="Calibri" panose="020F0502020204030204" pitchFamily="34" charset="0"/>
                <a:cs typeface="Times New Roman" panose="02020603050405020304" pitchFamily="18" charset="0"/>
              </a:rPr>
              <a:t>---</a:t>
            </a:r>
            <a:r>
              <a:rPr lang="zh-CN" altLang="en-US" sz="2400" dirty="0">
                <a:latin typeface="Calibri" panose="020F0502020204030204" pitchFamily="34" charset="0"/>
                <a:cs typeface="Times New Roman" panose="02020603050405020304" pitchFamily="18" charset="0"/>
              </a:rPr>
              <a:t>用户注册信息</a:t>
            </a:r>
            <a:endParaRPr lang="en-US" altLang="zh-CN" sz="2400" dirty="0">
              <a:latin typeface="Calibri" panose="020F0502020204030204" pitchFamily="34" charset="0"/>
              <a:cs typeface="Times New Roman" panose="02020603050405020304" pitchFamily="18" charset="0"/>
            </a:endParaRPr>
          </a:p>
        </p:txBody>
      </p:sp>
      <p:graphicFrame>
        <p:nvGraphicFramePr>
          <p:cNvPr id="9" name="表格 8"/>
          <p:cNvGraphicFramePr>
            <a:graphicFrameLocks noGrp="1"/>
          </p:cNvGraphicFramePr>
          <p:nvPr/>
        </p:nvGraphicFramePr>
        <p:xfrm>
          <a:off x="2039467" y="3046216"/>
          <a:ext cx="9132115" cy="3708400"/>
        </p:xfrm>
        <a:graphic>
          <a:graphicData uri="http://schemas.openxmlformats.org/drawingml/2006/table">
            <a:tbl>
              <a:tblPr firstRow="1" bandRow="1">
                <a:tableStyleId>{5C22544A-7EE6-4342-B048-85BDC9FD1C3A}</a:tableStyleId>
              </a:tblPr>
              <a:tblGrid>
                <a:gridCol w="1826423">
                  <a:extLst>
                    <a:ext uri="{9D8B030D-6E8A-4147-A177-3AD203B41FA5}">
                      <a16:colId xmlns:a16="http://schemas.microsoft.com/office/drawing/2014/main" val="1849129886"/>
                    </a:ext>
                  </a:extLst>
                </a:gridCol>
                <a:gridCol w="1826423">
                  <a:extLst>
                    <a:ext uri="{9D8B030D-6E8A-4147-A177-3AD203B41FA5}">
                      <a16:colId xmlns:a16="http://schemas.microsoft.com/office/drawing/2014/main" val="43169986"/>
                    </a:ext>
                  </a:extLst>
                </a:gridCol>
                <a:gridCol w="1826423">
                  <a:extLst>
                    <a:ext uri="{9D8B030D-6E8A-4147-A177-3AD203B41FA5}">
                      <a16:colId xmlns:a16="http://schemas.microsoft.com/office/drawing/2014/main" val="676203916"/>
                    </a:ext>
                  </a:extLst>
                </a:gridCol>
                <a:gridCol w="1826423">
                  <a:extLst>
                    <a:ext uri="{9D8B030D-6E8A-4147-A177-3AD203B41FA5}">
                      <a16:colId xmlns:a16="http://schemas.microsoft.com/office/drawing/2014/main" val="3224081605"/>
                    </a:ext>
                  </a:extLst>
                </a:gridCol>
                <a:gridCol w="1826423">
                  <a:extLst>
                    <a:ext uri="{9D8B030D-6E8A-4147-A177-3AD203B41FA5}">
                      <a16:colId xmlns:a16="http://schemas.microsoft.com/office/drawing/2014/main" val="4070544205"/>
                    </a:ext>
                  </a:extLst>
                </a:gridCol>
              </a:tblGrid>
              <a:tr h="370840">
                <a:tc>
                  <a:txBody>
                    <a:bodyPr/>
                    <a:lstStyle/>
                    <a:p>
                      <a:pPr algn="ctr">
                        <a:spcAft>
                          <a:spcPts val="0"/>
                        </a:spcAft>
                      </a:pPr>
                      <a:r>
                        <a:rPr lang="zh-CN" sz="1800" kern="100" dirty="0">
                          <a:effectLst/>
                          <a:latin typeface="等线" panose="02010600030101010101" pitchFamily="2" charset="-122"/>
                          <a:ea typeface="等线" panose="02010600030101010101" pitchFamily="2" charset="-122"/>
                          <a:cs typeface="Times New Roman" panose="02020603050405020304" pitchFamily="18" charset="0"/>
                        </a:rPr>
                        <a:t>字段名称</a:t>
                      </a: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字段描述</a:t>
                      </a: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数据类型</a:t>
                      </a: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是否主键</a:t>
                      </a: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是否可空</a:t>
                      </a:r>
                    </a:p>
                  </a:txBody>
                  <a:tcPr marL="68580" marR="68580" marT="0" marB="0"/>
                </a:tc>
                <a:extLst>
                  <a:ext uri="{0D108BD9-81ED-4DB2-BD59-A6C34878D82A}">
                    <a16:rowId xmlns:a16="http://schemas.microsoft.com/office/drawing/2014/main" val="854097125"/>
                  </a:ext>
                </a:extLst>
              </a:tr>
              <a:tr h="370840">
                <a:tc>
                  <a:txBody>
                    <a:bodyPr/>
                    <a:lstStyle/>
                    <a:p>
                      <a:pPr algn="ctr">
                        <a:spcAft>
                          <a:spcPts val="0"/>
                        </a:spcAft>
                      </a:pPr>
                      <a:r>
                        <a:rPr lang="en-US" sz="1800" kern="100" dirty="0">
                          <a:effectLst/>
                          <a:latin typeface="等线" panose="02010600030101010101" pitchFamily="2" charset="-122"/>
                          <a:ea typeface="等线" panose="02010600030101010101" pitchFamily="2" charset="-122"/>
                          <a:cs typeface="Times New Roman" panose="02020603050405020304" pitchFamily="18" charset="0"/>
                        </a:rPr>
                        <a:t>id</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表</a:t>
                      </a:r>
                      <a:r>
                        <a:rPr lang="en-US" sz="1800" kern="100">
                          <a:effectLst/>
                          <a:latin typeface="等线" panose="02010600030101010101" pitchFamily="2" charset="-122"/>
                          <a:ea typeface="等线" panose="02010600030101010101" pitchFamily="2" charset="-122"/>
                          <a:cs typeface="Times New Roman" panose="02020603050405020304" pitchFamily="18" charset="0"/>
                        </a:rPr>
                        <a:t>id</a:t>
                      </a:r>
                      <a:r>
                        <a:rPr lang="zh-CN" sz="1800" kern="100">
                          <a:effectLst/>
                          <a:latin typeface="等线" panose="02010600030101010101" pitchFamily="2" charset="-122"/>
                          <a:ea typeface="等线" panose="02010600030101010101" pitchFamily="2" charset="-122"/>
                          <a:cs typeface="Times New Roman" panose="02020603050405020304" pitchFamily="18" charset="0"/>
                        </a:rPr>
                        <a:t>（自增）</a:t>
                      </a:r>
                    </a:p>
                  </a:txBody>
                  <a:tcPr marL="68580" marR="68580" marT="0" marB="0"/>
                </a:tc>
                <a:tc>
                  <a:txBody>
                    <a:bodyPr/>
                    <a:lstStyle/>
                    <a:p>
                      <a:pPr algn="ctr">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integer</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是</a:t>
                      </a: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否</a:t>
                      </a:r>
                    </a:p>
                  </a:txBody>
                  <a:tcPr marL="68580" marR="68580" marT="0" marB="0"/>
                </a:tc>
                <a:extLst>
                  <a:ext uri="{0D108BD9-81ED-4DB2-BD59-A6C34878D82A}">
                    <a16:rowId xmlns:a16="http://schemas.microsoft.com/office/drawing/2014/main" val="1739200391"/>
                  </a:ext>
                </a:extLst>
              </a:tr>
              <a:tr h="370840">
                <a:tc>
                  <a:txBody>
                    <a:bodyPr/>
                    <a:lstStyle/>
                    <a:p>
                      <a:pPr algn="ctr">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password</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dirty="0">
                          <a:effectLst/>
                          <a:latin typeface="等线" panose="02010600030101010101" pitchFamily="2" charset="-122"/>
                          <a:ea typeface="等线" panose="02010600030101010101" pitchFamily="2" charset="-122"/>
                          <a:cs typeface="Times New Roman" panose="02020603050405020304" pitchFamily="18" charset="0"/>
                        </a:rPr>
                        <a:t>密码</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SHA256</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varchar(128)</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否</a:t>
                      </a: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否</a:t>
                      </a:r>
                    </a:p>
                  </a:txBody>
                  <a:tcPr marL="68580" marR="68580" marT="0" marB="0"/>
                </a:tc>
                <a:extLst>
                  <a:ext uri="{0D108BD9-81ED-4DB2-BD59-A6C34878D82A}">
                    <a16:rowId xmlns:a16="http://schemas.microsoft.com/office/drawing/2014/main" val="3979980174"/>
                  </a:ext>
                </a:extLst>
              </a:tr>
              <a:tr h="370840">
                <a:tc>
                  <a:txBody>
                    <a:bodyPr/>
                    <a:lstStyle/>
                    <a:p>
                      <a:pPr algn="ctr">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last_login</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最近登录时间</a:t>
                      </a:r>
                    </a:p>
                  </a:txBody>
                  <a:tcPr marL="68580" marR="68580" marT="0" marB="0"/>
                </a:tc>
                <a:tc>
                  <a:txBody>
                    <a:bodyPr/>
                    <a:lstStyle/>
                    <a:p>
                      <a:pPr algn="ctr">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datetime</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否</a:t>
                      </a: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是</a:t>
                      </a:r>
                    </a:p>
                  </a:txBody>
                  <a:tcPr marL="68580" marR="68580" marT="0" marB="0"/>
                </a:tc>
                <a:extLst>
                  <a:ext uri="{0D108BD9-81ED-4DB2-BD59-A6C34878D82A}">
                    <a16:rowId xmlns:a16="http://schemas.microsoft.com/office/drawing/2014/main" val="1750972343"/>
                  </a:ext>
                </a:extLst>
              </a:tr>
              <a:tr h="370840">
                <a:tc>
                  <a:txBody>
                    <a:bodyPr/>
                    <a:lstStyle/>
                    <a:p>
                      <a:pPr algn="ctr">
                        <a:spcAft>
                          <a:spcPts val="0"/>
                        </a:spcAft>
                      </a:pPr>
                      <a:r>
                        <a:rPr lang="en-US" sz="1800" kern="100" dirty="0">
                          <a:effectLst/>
                          <a:latin typeface="等线" panose="02010600030101010101" pitchFamily="2" charset="-122"/>
                          <a:ea typeface="等线" panose="02010600030101010101" pitchFamily="2" charset="-122"/>
                          <a:cs typeface="Times New Roman" panose="02020603050405020304" pitchFamily="18" charset="0"/>
                        </a:rPr>
                        <a:t>username</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用户名（</a:t>
                      </a:r>
                      <a:r>
                        <a:rPr lang="en-US" sz="1800" kern="100">
                          <a:effectLst/>
                          <a:latin typeface="等线" panose="02010600030101010101" pitchFamily="2" charset="-122"/>
                          <a:ea typeface="等线" panose="02010600030101010101" pitchFamily="2" charset="-122"/>
                          <a:cs typeface="Times New Roman" panose="02020603050405020304" pitchFamily="18" charset="0"/>
                        </a:rPr>
                        <a:t>unique</a:t>
                      </a:r>
                      <a:r>
                        <a:rPr lang="zh-CN" sz="1800" kern="100">
                          <a:effectLst/>
                          <a:latin typeface="等线" panose="02010600030101010101" pitchFamily="2" charset="-122"/>
                          <a:ea typeface="等线" panose="02010600030101010101" pitchFamily="2" charset="-122"/>
                          <a:cs typeface="Times New Roman" panose="02020603050405020304" pitchFamily="18" charset="0"/>
                        </a:rPr>
                        <a:t>）</a:t>
                      </a:r>
                    </a:p>
                  </a:txBody>
                  <a:tcPr marL="68580" marR="68580" marT="0" marB="0"/>
                </a:tc>
                <a:tc>
                  <a:txBody>
                    <a:bodyPr/>
                    <a:lstStyle/>
                    <a:p>
                      <a:pPr algn="ctr">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varchar(150)</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否</a:t>
                      </a: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否</a:t>
                      </a:r>
                    </a:p>
                  </a:txBody>
                  <a:tcPr marL="68580" marR="68580" marT="0" marB="0"/>
                </a:tc>
                <a:extLst>
                  <a:ext uri="{0D108BD9-81ED-4DB2-BD59-A6C34878D82A}">
                    <a16:rowId xmlns:a16="http://schemas.microsoft.com/office/drawing/2014/main" val="1173233141"/>
                  </a:ext>
                </a:extLst>
              </a:tr>
              <a:tr h="370840">
                <a:tc>
                  <a:txBody>
                    <a:bodyPr/>
                    <a:lstStyle/>
                    <a:p>
                      <a:pPr algn="ctr">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last_name</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姓氏</a:t>
                      </a:r>
                    </a:p>
                  </a:txBody>
                  <a:tcPr marL="68580" marR="68580" marT="0" marB="0"/>
                </a:tc>
                <a:tc>
                  <a:txBody>
                    <a:bodyPr/>
                    <a:lstStyle/>
                    <a:p>
                      <a:pPr algn="ctr">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varchar(150)</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否</a:t>
                      </a: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否</a:t>
                      </a:r>
                    </a:p>
                  </a:txBody>
                  <a:tcPr marL="68580" marR="68580" marT="0" marB="0"/>
                </a:tc>
                <a:extLst>
                  <a:ext uri="{0D108BD9-81ED-4DB2-BD59-A6C34878D82A}">
                    <a16:rowId xmlns:a16="http://schemas.microsoft.com/office/drawing/2014/main" val="2573707254"/>
                  </a:ext>
                </a:extLst>
              </a:tr>
              <a:tr h="370840">
                <a:tc>
                  <a:txBody>
                    <a:bodyPr/>
                    <a:lstStyle/>
                    <a:p>
                      <a:pPr algn="ctr">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email</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邮箱</a:t>
                      </a:r>
                    </a:p>
                  </a:txBody>
                  <a:tcPr marL="68580" marR="68580" marT="0" marB="0"/>
                </a:tc>
                <a:tc>
                  <a:txBody>
                    <a:bodyPr/>
                    <a:lstStyle/>
                    <a:p>
                      <a:pPr algn="ctr">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varchar(254)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否</a:t>
                      </a: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否</a:t>
                      </a:r>
                    </a:p>
                  </a:txBody>
                  <a:tcPr marL="68580" marR="68580" marT="0" marB="0"/>
                </a:tc>
                <a:extLst>
                  <a:ext uri="{0D108BD9-81ED-4DB2-BD59-A6C34878D82A}">
                    <a16:rowId xmlns:a16="http://schemas.microsoft.com/office/drawing/2014/main" val="549221762"/>
                  </a:ext>
                </a:extLst>
              </a:tr>
              <a:tr h="370840">
                <a:tc>
                  <a:txBody>
                    <a:bodyPr/>
                    <a:lstStyle/>
                    <a:p>
                      <a:pPr algn="ctr">
                        <a:spcAft>
                          <a:spcPts val="0"/>
                        </a:spcAft>
                      </a:pPr>
                      <a:r>
                        <a:rPr lang="en-US" sz="1800" kern="100" dirty="0" err="1">
                          <a:effectLst/>
                          <a:latin typeface="等线" panose="02010600030101010101" pitchFamily="2" charset="-122"/>
                          <a:ea typeface="等线" panose="02010600030101010101" pitchFamily="2" charset="-122"/>
                          <a:cs typeface="Times New Roman" panose="02020603050405020304" pitchFamily="18" charset="0"/>
                        </a:rPr>
                        <a:t>is_active</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是否在线</a:t>
                      </a:r>
                    </a:p>
                  </a:txBody>
                  <a:tcPr marL="68580" marR="68580" marT="0" marB="0"/>
                </a:tc>
                <a:tc>
                  <a:txBody>
                    <a:bodyPr/>
                    <a:lstStyle/>
                    <a:p>
                      <a:pPr algn="ctr">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bool</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否</a:t>
                      </a: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否</a:t>
                      </a:r>
                    </a:p>
                  </a:txBody>
                  <a:tcPr marL="68580" marR="68580" marT="0" marB="0"/>
                </a:tc>
                <a:extLst>
                  <a:ext uri="{0D108BD9-81ED-4DB2-BD59-A6C34878D82A}">
                    <a16:rowId xmlns:a16="http://schemas.microsoft.com/office/drawing/2014/main" val="1229029328"/>
                  </a:ext>
                </a:extLst>
              </a:tr>
              <a:tr h="370840">
                <a:tc>
                  <a:txBody>
                    <a:bodyPr/>
                    <a:lstStyle/>
                    <a:p>
                      <a:pPr algn="ctr">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date_joined</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注册时间</a:t>
                      </a:r>
                    </a:p>
                  </a:txBody>
                  <a:tcPr marL="68580" marR="68580" marT="0" marB="0"/>
                </a:tc>
                <a:tc>
                  <a:txBody>
                    <a:bodyPr/>
                    <a:lstStyle/>
                    <a:p>
                      <a:pPr algn="ctr">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datetime</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否</a:t>
                      </a: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否</a:t>
                      </a:r>
                    </a:p>
                  </a:txBody>
                  <a:tcPr marL="68580" marR="68580" marT="0" marB="0"/>
                </a:tc>
                <a:extLst>
                  <a:ext uri="{0D108BD9-81ED-4DB2-BD59-A6C34878D82A}">
                    <a16:rowId xmlns:a16="http://schemas.microsoft.com/office/drawing/2014/main" val="3419026861"/>
                  </a:ext>
                </a:extLst>
              </a:tr>
              <a:tr h="370840">
                <a:tc>
                  <a:txBody>
                    <a:bodyPr/>
                    <a:lstStyle/>
                    <a:p>
                      <a:pPr algn="ctr">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first_name</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名字</a:t>
                      </a:r>
                    </a:p>
                  </a:txBody>
                  <a:tcPr marL="68580" marR="68580" marT="0" marB="0"/>
                </a:tc>
                <a:tc>
                  <a:txBody>
                    <a:bodyPr/>
                    <a:lstStyle/>
                    <a:p>
                      <a:pPr algn="ctr">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varchar(150)</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否</a:t>
                      </a:r>
                    </a:p>
                  </a:txBody>
                  <a:tcPr marL="68580" marR="68580" marT="0" marB="0"/>
                </a:tc>
                <a:tc>
                  <a:txBody>
                    <a:bodyPr/>
                    <a:lstStyle/>
                    <a:p>
                      <a:pPr algn="ctr">
                        <a:spcAft>
                          <a:spcPts val="0"/>
                        </a:spcAft>
                      </a:pPr>
                      <a:r>
                        <a:rPr lang="zh-CN" sz="1800" kern="100" dirty="0">
                          <a:effectLst/>
                          <a:latin typeface="等线" panose="02010600030101010101" pitchFamily="2" charset="-122"/>
                          <a:ea typeface="等线" panose="02010600030101010101" pitchFamily="2" charset="-122"/>
                          <a:cs typeface="Times New Roman" panose="02020603050405020304" pitchFamily="18" charset="0"/>
                        </a:rPr>
                        <a:t>否</a:t>
                      </a:r>
                    </a:p>
                  </a:txBody>
                  <a:tcPr marL="68580" marR="68580" marT="0" marB="0"/>
                </a:tc>
                <a:extLst>
                  <a:ext uri="{0D108BD9-81ED-4DB2-BD59-A6C34878D82A}">
                    <a16:rowId xmlns:a16="http://schemas.microsoft.com/office/drawing/2014/main" val="3590026515"/>
                  </a:ext>
                </a:extLst>
              </a:tr>
            </a:tbl>
          </a:graphicData>
        </a:graphic>
      </p:graphicFrame>
    </p:spTree>
    <p:extLst>
      <p:ext uri="{BB962C8B-B14F-4D97-AF65-F5344CB8AC3E}">
        <p14:creationId xmlns:p14="http://schemas.microsoft.com/office/powerpoint/2010/main" val="26358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par>
                                <p:cTn id="13" presetID="56" presetClass="path" presetSubtype="0" accel="50000" decel="50000" fill="hold" grpId="1" nodeType="withEffect">
                                  <p:stCondLst>
                                    <p:cond delay="0"/>
                                  </p:stCondLst>
                                  <p:childTnLst>
                                    <p:animMotion origin="layout" path="M -0.03737 0.04121 L 1.25E-6 -4.44444E-6 " pathEditMode="relative" rAng="0" ptsTypes="AA">
                                      <p:cBhvr>
                                        <p:cTn id="14" dur="700" fill="hold"/>
                                        <p:tgtEl>
                                          <p:spTgt spid="6"/>
                                        </p:tgtEl>
                                        <p:attrNameLst>
                                          <p:attrName>ppt_x</p:attrName>
                                          <p:attrName>ppt_y</p:attrName>
                                        </p:attrNameLst>
                                      </p:cBhvr>
                                      <p:rCtr x="1862" y="-2060"/>
                                    </p:animMotion>
                                  </p:childTnLst>
                                </p:cTn>
                              </p:par>
                              <p:par>
                                <p:cTn id="15" presetID="22" presetClass="entr" presetSubtype="8" fill="hold" grpId="0"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6" grpId="1" animBg="1"/>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01246" y="1805650"/>
            <a:ext cx="488252" cy="488252"/>
            <a:chOff x="6535243" y="2524701"/>
            <a:chExt cx="717051" cy="717051"/>
          </a:xfrm>
        </p:grpSpPr>
        <p:sp>
          <p:nvSpPr>
            <p:cNvPr id="3" name="泪滴形 2"/>
            <p:cNvSpPr/>
            <p:nvPr/>
          </p:nvSpPr>
          <p:spPr>
            <a:xfrm rot="8247616">
              <a:off x="6535243" y="2524701"/>
              <a:ext cx="717051" cy="717051"/>
            </a:xfrm>
            <a:prstGeom prst="teardrop">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604000" y="2588424"/>
              <a:ext cx="574014" cy="574014"/>
            </a:xfrm>
            <a:prstGeom prst="ellipse">
              <a:avLst/>
            </a:prstGeom>
            <a:solidFill>
              <a:schemeClr val="bg1"/>
            </a:solidFill>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2890301" y="1882631"/>
            <a:ext cx="2016899" cy="523220"/>
          </a:xfrm>
          <a:prstGeom prst="rect">
            <a:avLst/>
          </a:prstGeom>
          <a:noFill/>
        </p:spPr>
        <p:txBody>
          <a:bodyPr wrap="none" rtlCol="0">
            <a:spAutoFit/>
          </a:bodyPr>
          <a:lstStyle/>
          <a:p>
            <a:r>
              <a:rPr lang="zh-CN" altLang="en-US" sz="2800" dirty="0"/>
              <a:t>数据库设计</a:t>
            </a:r>
          </a:p>
        </p:txBody>
      </p:sp>
      <p:sp>
        <p:nvSpPr>
          <p:cNvPr id="6" name="圆角矩形 5"/>
          <p:cNvSpPr/>
          <p:nvPr/>
        </p:nvSpPr>
        <p:spPr>
          <a:xfrm>
            <a:off x="5597058" y="1849040"/>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2</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7" name="矩形 6"/>
          <p:cNvSpPr/>
          <p:nvPr/>
        </p:nvSpPr>
        <p:spPr>
          <a:xfrm>
            <a:off x="6131529" y="1882631"/>
            <a:ext cx="2185214" cy="461665"/>
          </a:xfrm>
          <a:prstGeom prst="rect">
            <a:avLst/>
          </a:prstGeom>
        </p:spPr>
        <p:txBody>
          <a:bodyPr wrap="none">
            <a:spAutoFit/>
          </a:bodyPr>
          <a:lstStyle/>
          <a:p>
            <a:pPr algn="ctr">
              <a:spcAft>
                <a:spcPts val="0"/>
              </a:spcAft>
              <a:defRPr/>
            </a:pPr>
            <a:r>
              <a:rPr lang="en-US" altLang="zh-CN" sz="2400" kern="100" dirty="0">
                <a:latin typeface="+mn-ea"/>
                <a:cs typeface="Times New Roman" panose="02020603050405020304" pitchFamily="18" charset="0"/>
              </a:rPr>
              <a:t>sqlite3</a:t>
            </a:r>
            <a:r>
              <a:rPr lang="zh-CN" altLang="en-US" sz="2400" kern="100" dirty="0">
                <a:latin typeface="+mn-ea"/>
                <a:cs typeface="Times New Roman" panose="02020603050405020304" pitchFamily="18" charset="0"/>
              </a:rPr>
              <a:t>数据库</a:t>
            </a:r>
            <a:endParaRPr lang="zh-CN" altLang="zh-CN" sz="2400" kern="100" dirty="0">
              <a:latin typeface="+mn-ea"/>
              <a:cs typeface="Times New Roman" panose="02020603050405020304" pitchFamily="18" charset="0"/>
            </a:endParaRPr>
          </a:p>
        </p:txBody>
      </p:sp>
      <p:sp>
        <p:nvSpPr>
          <p:cNvPr id="8" name="矩形 7"/>
          <p:cNvSpPr/>
          <p:nvPr/>
        </p:nvSpPr>
        <p:spPr>
          <a:xfrm>
            <a:off x="2348064" y="2249305"/>
            <a:ext cx="6096000" cy="721608"/>
          </a:xfrm>
          <a:prstGeom prst="rect">
            <a:avLst/>
          </a:prstGeom>
        </p:spPr>
        <p:txBody>
          <a:bodyPr>
            <a:spAutoFit/>
          </a:bodyPr>
          <a:lstStyle/>
          <a:p>
            <a:pPr marL="285750" indent="-285750">
              <a:lnSpc>
                <a:spcPct val="200000"/>
              </a:lnSpc>
              <a:buClr>
                <a:schemeClr val="bg2">
                  <a:lumMod val="10000"/>
                </a:schemeClr>
              </a:buClr>
              <a:buSzPct val="80000"/>
              <a:buFont typeface="Wingdings" panose="05000000000000000000" pitchFamily="2" charset="2"/>
              <a:buChar char="n"/>
            </a:pPr>
            <a:r>
              <a:rPr lang="en-US" altLang="zh-CN" sz="2400" dirty="0" err="1">
                <a:latin typeface="Calibri" panose="020F0502020204030204" pitchFamily="34" charset="0"/>
                <a:cs typeface="Times New Roman" panose="02020603050405020304" pitchFamily="18" charset="0"/>
              </a:rPr>
              <a:t>chatlog</a:t>
            </a:r>
            <a:r>
              <a:rPr lang="zh-CN" altLang="en-US" sz="2400" dirty="0">
                <a:latin typeface="Calibri" panose="020F0502020204030204" pitchFamily="34" charset="0"/>
                <a:cs typeface="Times New Roman" panose="02020603050405020304" pitchFamily="18" charset="0"/>
              </a:rPr>
              <a:t>表</a:t>
            </a:r>
            <a:r>
              <a:rPr lang="en-US" altLang="zh-CN" sz="2400" dirty="0">
                <a:latin typeface="Calibri" panose="020F0502020204030204" pitchFamily="34" charset="0"/>
                <a:cs typeface="Times New Roman" panose="02020603050405020304" pitchFamily="18" charset="0"/>
              </a:rPr>
              <a:t>---</a:t>
            </a:r>
            <a:r>
              <a:rPr lang="zh-CN" altLang="en-US" sz="2400" dirty="0">
                <a:latin typeface="Calibri" panose="020F0502020204030204" pitchFamily="34" charset="0"/>
                <a:cs typeface="Times New Roman" panose="02020603050405020304" pitchFamily="18" charset="0"/>
              </a:rPr>
              <a:t>聊天记录</a:t>
            </a:r>
            <a:endParaRPr lang="en-US" altLang="zh-CN" sz="2400" dirty="0">
              <a:latin typeface="Calibri" panose="020F0502020204030204" pitchFamily="34" charset="0"/>
              <a:cs typeface="Times New Roman" panose="02020603050405020304" pitchFamily="18" charset="0"/>
            </a:endParaRPr>
          </a:p>
        </p:txBody>
      </p:sp>
      <p:graphicFrame>
        <p:nvGraphicFramePr>
          <p:cNvPr id="9" name="表格 8"/>
          <p:cNvGraphicFramePr>
            <a:graphicFrameLocks noGrp="1"/>
          </p:cNvGraphicFramePr>
          <p:nvPr/>
        </p:nvGraphicFramePr>
        <p:xfrm>
          <a:off x="2200443" y="3109530"/>
          <a:ext cx="8128000" cy="3337560"/>
        </p:xfrm>
        <a:graphic>
          <a:graphicData uri="http://schemas.openxmlformats.org/drawingml/2006/table">
            <a:tbl>
              <a:tblPr firstRow="1" bandRow="1">
                <a:tableStyleId>{5C22544A-7EE6-4342-B048-85BDC9FD1C3A}</a:tableStyleId>
              </a:tblPr>
              <a:tblGrid>
                <a:gridCol w="1775209">
                  <a:extLst>
                    <a:ext uri="{9D8B030D-6E8A-4147-A177-3AD203B41FA5}">
                      <a16:colId xmlns:a16="http://schemas.microsoft.com/office/drawing/2014/main" val="425447838"/>
                    </a:ext>
                  </a:extLst>
                </a:gridCol>
                <a:gridCol w="1475991">
                  <a:extLst>
                    <a:ext uri="{9D8B030D-6E8A-4147-A177-3AD203B41FA5}">
                      <a16:colId xmlns:a16="http://schemas.microsoft.com/office/drawing/2014/main" val="801328182"/>
                    </a:ext>
                  </a:extLst>
                </a:gridCol>
                <a:gridCol w="1625600">
                  <a:extLst>
                    <a:ext uri="{9D8B030D-6E8A-4147-A177-3AD203B41FA5}">
                      <a16:colId xmlns:a16="http://schemas.microsoft.com/office/drawing/2014/main" val="1944070460"/>
                    </a:ext>
                  </a:extLst>
                </a:gridCol>
                <a:gridCol w="1625600">
                  <a:extLst>
                    <a:ext uri="{9D8B030D-6E8A-4147-A177-3AD203B41FA5}">
                      <a16:colId xmlns:a16="http://schemas.microsoft.com/office/drawing/2014/main" val="273154010"/>
                    </a:ext>
                  </a:extLst>
                </a:gridCol>
                <a:gridCol w="1625600">
                  <a:extLst>
                    <a:ext uri="{9D8B030D-6E8A-4147-A177-3AD203B41FA5}">
                      <a16:colId xmlns:a16="http://schemas.microsoft.com/office/drawing/2014/main" val="3830842366"/>
                    </a:ext>
                  </a:extLst>
                </a:gridCol>
              </a:tblGrid>
              <a:tr h="370840">
                <a:tc>
                  <a:txBody>
                    <a:bodyPr/>
                    <a:lstStyle/>
                    <a:p>
                      <a:pPr algn="ctr">
                        <a:spcAft>
                          <a:spcPts val="0"/>
                        </a:spcAft>
                      </a:pPr>
                      <a:r>
                        <a:rPr lang="zh-CN" sz="1800" kern="100" dirty="0">
                          <a:effectLst/>
                          <a:latin typeface="等线" panose="02010600030101010101" pitchFamily="2" charset="-122"/>
                          <a:ea typeface="等线" panose="02010600030101010101" pitchFamily="2" charset="-122"/>
                          <a:cs typeface="Times New Roman" panose="02020603050405020304" pitchFamily="18" charset="0"/>
                        </a:rPr>
                        <a:t>字段名称</a:t>
                      </a: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字段描述</a:t>
                      </a: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数据类型</a:t>
                      </a: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是否主键</a:t>
                      </a: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是否可空</a:t>
                      </a:r>
                    </a:p>
                  </a:txBody>
                  <a:tcPr marL="68580" marR="68580" marT="0" marB="0"/>
                </a:tc>
                <a:extLst>
                  <a:ext uri="{0D108BD9-81ED-4DB2-BD59-A6C34878D82A}">
                    <a16:rowId xmlns:a16="http://schemas.microsoft.com/office/drawing/2014/main" val="416504305"/>
                  </a:ext>
                </a:extLst>
              </a:tr>
              <a:tr h="370840">
                <a:tc>
                  <a:txBody>
                    <a:bodyPr/>
                    <a:lstStyle/>
                    <a:p>
                      <a:pPr algn="ctr">
                        <a:spcAft>
                          <a:spcPts val="0"/>
                        </a:spcAft>
                      </a:pPr>
                      <a:r>
                        <a:rPr lang="en-US" sz="1800" kern="100" dirty="0">
                          <a:effectLst/>
                          <a:latin typeface="等线" panose="02010600030101010101" pitchFamily="2" charset="-122"/>
                          <a:ea typeface="等线" panose="02010600030101010101" pitchFamily="2" charset="-122"/>
                          <a:cs typeface="Times New Roman" panose="02020603050405020304" pitchFamily="18" charset="0"/>
                        </a:rPr>
                        <a:t>id</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dirty="0">
                          <a:effectLst/>
                          <a:latin typeface="等线" panose="02010600030101010101" pitchFamily="2" charset="-122"/>
                          <a:ea typeface="等线" panose="02010600030101010101" pitchFamily="2" charset="-122"/>
                          <a:cs typeface="Times New Roman" panose="02020603050405020304" pitchFamily="18" charset="0"/>
                        </a:rPr>
                        <a:t>表</a:t>
                      </a:r>
                      <a:r>
                        <a:rPr lang="en-US" sz="1800" kern="100" dirty="0">
                          <a:effectLst/>
                          <a:latin typeface="等线" panose="02010600030101010101" pitchFamily="2" charset="-122"/>
                          <a:ea typeface="等线" panose="02010600030101010101" pitchFamily="2" charset="-122"/>
                          <a:cs typeface="Times New Roman" panose="02020603050405020304" pitchFamily="18" charset="0"/>
                        </a:rPr>
                        <a:t>id</a:t>
                      </a:r>
                      <a:r>
                        <a:rPr lang="zh-CN" sz="1800" kern="100" dirty="0">
                          <a:effectLst/>
                          <a:latin typeface="等线" panose="02010600030101010101" pitchFamily="2" charset="-122"/>
                          <a:ea typeface="等线" panose="02010600030101010101" pitchFamily="2" charset="-122"/>
                          <a:cs typeface="Times New Roman" panose="02020603050405020304" pitchFamily="18" charset="0"/>
                        </a:rPr>
                        <a:t>（自增）</a:t>
                      </a:r>
                    </a:p>
                  </a:txBody>
                  <a:tcPr marL="68580" marR="68580" marT="0" marB="0"/>
                </a:tc>
                <a:tc>
                  <a:txBody>
                    <a:bodyPr/>
                    <a:lstStyle/>
                    <a:p>
                      <a:pPr algn="ctr">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Integer</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是</a:t>
                      </a: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否</a:t>
                      </a:r>
                    </a:p>
                  </a:txBody>
                  <a:tcPr marL="68580" marR="68580" marT="0" marB="0"/>
                </a:tc>
                <a:extLst>
                  <a:ext uri="{0D108BD9-81ED-4DB2-BD59-A6C34878D82A}">
                    <a16:rowId xmlns:a16="http://schemas.microsoft.com/office/drawing/2014/main" val="3865555537"/>
                  </a:ext>
                </a:extLst>
              </a:tr>
              <a:tr h="370840">
                <a:tc>
                  <a:txBody>
                    <a:bodyPr/>
                    <a:lstStyle/>
                    <a:p>
                      <a:pPr algn="ctr">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chat_datetime</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dirty="0">
                          <a:effectLst/>
                          <a:latin typeface="等线" panose="02010600030101010101" pitchFamily="2" charset="-122"/>
                          <a:ea typeface="等线" panose="02010600030101010101" pitchFamily="2" charset="-122"/>
                          <a:cs typeface="Times New Roman" panose="02020603050405020304" pitchFamily="18" charset="0"/>
                        </a:rPr>
                        <a:t>接收时间</a:t>
                      </a:r>
                    </a:p>
                  </a:txBody>
                  <a:tcPr marL="68580" marR="68580" marT="0" marB="0"/>
                </a:tc>
                <a:tc>
                  <a:txBody>
                    <a:bodyPr/>
                    <a:lstStyle/>
                    <a:p>
                      <a:pPr algn="ctr">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datetime</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否</a:t>
                      </a: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是</a:t>
                      </a:r>
                    </a:p>
                  </a:txBody>
                  <a:tcPr marL="68580" marR="68580" marT="0" marB="0"/>
                </a:tc>
                <a:extLst>
                  <a:ext uri="{0D108BD9-81ED-4DB2-BD59-A6C34878D82A}">
                    <a16:rowId xmlns:a16="http://schemas.microsoft.com/office/drawing/2014/main" val="3665254256"/>
                  </a:ext>
                </a:extLst>
              </a:tr>
              <a:tr h="370840">
                <a:tc>
                  <a:txBody>
                    <a:bodyPr/>
                    <a:lstStyle/>
                    <a:p>
                      <a:pPr algn="ctr">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content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dirty="0">
                          <a:effectLst/>
                          <a:latin typeface="等线" panose="02010600030101010101" pitchFamily="2" charset="-122"/>
                          <a:ea typeface="等线" panose="02010600030101010101" pitchFamily="2" charset="-122"/>
                          <a:cs typeface="Times New Roman" panose="02020603050405020304" pitchFamily="18" charset="0"/>
                        </a:rPr>
                        <a:t>聊天内容</a:t>
                      </a:r>
                    </a:p>
                  </a:txBody>
                  <a:tcPr marL="68580" marR="68580" marT="0" marB="0"/>
                </a:tc>
                <a:tc>
                  <a:txBody>
                    <a:bodyPr/>
                    <a:lstStyle/>
                    <a:p>
                      <a:pPr algn="ctr">
                        <a:spcAft>
                          <a:spcPts val="0"/>
                        </a:spcAft>
                      </a:pPr>
                      <a:r>
                        <a:rPr lang="en-US" sz="1800" kern="100" dirty="0">
                          <a:effectLst/>
                          <a:latin typeface="等线" panose="02010600030101010101" pitchFamily="2" charset="-122"/>
                          <a:ea typeface="等线" panose="02010600030101010101" pitchFamily="2" charset="-122"/>
                          <a:cs typeface="Times New Roman" panose="02020603050405020304" pitchFamily="18" charset="0"/>
                        </a:rPr>
                        <a:t>text</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否</a:t>
                      </a: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是</a:t>
                      </a:r>
                    </a:p>
                  </a:txBody>
                  <a:tcPr marL="68580" marR="68580" marT="0" marB="0"/>
                </a:tc>
                <a:extLst>
                  <a:ext uri="{0D108BD9-81ED-4DB2-BD59-A6C34878D82A}">
                    <a16:rowId xmlns:a16="http://schemas.microsoft.com/office/drawing/2014/main" val="1698730360"/>
                  </a:ext>
                </a:extLst>
              </a:tr>
              <a:tr h="370840">
                <a:tc>
                  <a:txBody>
                    <a:bodyPr/>
                    <a:lstStyle/>
                    <a:p>
                      <a:pPr algn="ctr">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msg_type</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消息类型</a:t>
                      </a:r>
                    </a:p>
                  </a:txBody>
                  <a:tcPr marL="68580" marR="68580" marT="0" marB="0"/>
                </a:tc>
                <a:tc>
                  <a:txBody>
                    <a:bodyPr/>
                    <a:lstStyle/>
                    <a:p>
                      <a:pPr algn="ctr">
                        <a:spcAft>
                          <a:spcPts val="0"/>
                        </a:spcAft>
                      </a:pPr>
                      <a:r>
                        <a:rPr lang="en-US" sz="1800" kern="100" dirty="0">
                          <a:effectLst/>
                          <a:latin typeface="等线" panose="02010600030101010101" pitchFamily="2" charset="-122"/>
                          <a:ea typeface="等线" panose="02010600030101010101" pitchFamily="2" charset="-122"/>
                          <a:cs typeface="Times New Roman" panose="02020603050405020304" pitchFamily="18" charset="0"/>
                        </a:rPr>
                        <a:t>varchar(16)</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否</a:t>
                      </a: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是</a:t>
                      </a:r>
                    </a:p>
                  </a:txBody>
                  <a:tcPr marL="68580" marR="68580" marT="0" marB="0"/>
                </a:tc>
                <a:extLst>
                  <a:ext uri="{0D108BD9-81ED-4DB2-BD59-A6C34878D82A}">
                    <a16:rowId xmlns:a16="http://schemas.microsoft.com/office/drawing/2014/main" val="481380133"/>
                  </a:ext>
                </a:extLst>
              </a:tr>
              <a:tr h="370840">
                <a:tc>
                  <a:txBody>
                    <a:bodyPr/>
                    <a:lstStyle/>
                    <a:p>
                      <a:pPr algn="ctr">
                        <a:spcAft>
                          <a:spcPts val="0"/>
                        </a:spcAft>
                      </a:pPr>
                      <a:r>
                        <a:rPr lang="en-US" sz="1800" kern="100" dirty="0">
                          <a:effectLst/>
                          <a:latin typeface="等线" panose="02010600030101010101" pitchFamily="2" charset="-122"/>
                          <a:ea typeface="等线" panose="02010600030101010101" pitchFamily="2" charset="-122"/>
                          <a:cs typeface="Times New Roman" panose="02020603050405020304" pitchFamily="18" charset="0"/>
                        </a:rPr>
                        <a:t>status</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消息状态</a:t>
                      </a:r>
                    </a:p>
                  </a:txBody>
                  <a:tcPr marL="68580" marR="68580" marT="0" marB="0"/>
                </a:tc>
                <a:tc>
                  <a:txBody>
                    <a:bodyPr/>
                    <a:lstStyle/>
                    <a:p>
                      <a:pPr algn="ctr">
                        <a:spcAft>
                          <a:spcPts val="0"/>
                        </a:spcAft>
                      </a:pPr>
                      <a:r>
                        <a:rPr lang="en-US" sz="1800" kern="100" dirty="0">
                          <a:effectLst/>
                          <a:latin typeface="等线" panose="02010600030101010101" pitchFamily="2" charset="-122"/>
                          <a:ea typeface="等线" panose="02010600030101010101" pitchFamily="2" charset="-122"/>
                          <a:cs typeface="Times New Roman" panose="02020603050405020304" pitchFamily="18" charset="0"/>
                        </a:rPr>
                        <a:t>varchar(16)</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dirty="0">
                          <a:effectLst/>
                          <a:latin typeface="等线" panose="02010600030101010101" pitchFamily="2" charset="-122"/>
                          <a:ea typeface="等线" panose="02010600030101010101" pitchFamily="2" charset="-122"/>
                          <a:cs typeface="Times New Roman" panose="02020603050405020304" pitchFamily="18" charset="0"/>
                        </a:rPr>
                        <a:t>否</a:t>
                      </a: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否</a:t>
                      </a:r>
                    </a:p>
                  </a:txBody>
                  <a:tcPr marL="68580" marR="68580" marT="0" marB="0"/>
                </a:tc>
                <a:extLst>
                  <a:ext uri="{0D108BD9-81ED-4DB2-BD59-A6C34878D82A}">
                    <a16:rowId xmlns:a16="http://schemas.microsoft.com/office/drawing/2014/main" val="3874567721"/>
                  </a:ext>
                </a:extLst>
              </a:tr>
              <a:tr h="370840">
                <a:tc>
                  <a:txBody>
                    <a:bodyPr/>
                    <a:lstStyle/>
                    <a:p>
                      <a:pPr algn="ctr">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said_to_id</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接收者</a:t>
                      </a:r>
                    </a:p>
                  </a:txBody>
                  <a:tcPr marL="68580" marR="68580" marT="0" marB="0"/>
                </a:tc>
                <a:tc>
                  <a:txBody>
                    <a:bodyPr/>
                    <a:lstStyle/>
                    <a:p>
                      <a:pPr algn="ctr">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integer</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dirty="0">
                          <a:effectLst/>
                          <a:latin typeface="等线" panose="02010600030101010101" pitchFamily="2" charset="-122"/>
                          <a:ea typeface="等线" panose="02010600030101010101" pitchFamily="2" charset="-122"/>
                          <a:cs typeface="Times New Roman" panose="02020603050405020304" pitchFamily="18" charset="0"/>
                        </a:rPr>
                        <a:t>否</a:t>
                      </a:r>
                    </a:p>
                  </a:txBody>
                  <a:tcPr marL="68580" marR="68580" marT="0" marB="0"/>
                </a:tc>
                <a:tc>
                  <a:txBody>
                    <a:bodyPr/>
                    <a:lstStyle/>
                    <a:p>
                      <a:pPr algn="ctr">
                        <a:spcAft>
                          <a:spcPts val="0"/>
                        </a:spcAft>
                      </a:pPr>
                      <a:r>
                        <a:rPr lang="zh-CN" sz="1800" kern="100" dirty="0">
                          <a:effectLst/>
                          <a:latin typeface="等线" panose="02010600030101010101" pitchFamily="2" charset="-122"/>
                          <a:ea typeface="等线" panose="02010600030101010101" pitchFamily="2" charset="-122"/>
                          <a:cs typeface="Times New Roman" panose="02020603050405020304" pitchFamily="18" charset="0"/>
                        </a:rPr>
                        <a:t>是</a:t>
                      </a:r>
                    </a:p>
                  </a:txBody>
                  <a:tcPr marL="68580" marR="68580" marT="0" marB="0"/>
                </a:tc>
                <a:extLst>
                  <a:ext uri="{0D108BD9-81ED-4DB2-BD59-A6C34878D82A}">
                    <a16:rowId xmlns:a16="http://schemas.microsoft.com/office/drawing/2014/main" val="1118854307"/>
                  </a:ext>
                </a:extLst>
              </a:tr>
              <a:tr h="370840">
                <a:tc>
                  <a:txBody>
                    <a:bodyPr/>
                    <a:lstStyle/>
                    <a:p>
                      <a:pPr algn="ctr">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said_to_room_id</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接收房间</a:t>
                      </a:r>
                    </a:p>
                  </a:txBody>
                  <a:tcPr marL="68580" marR="68580" marT="0" marB="0"/>
                </a:tc>
                <a:tc>
                  <a:txBody>
                    <a:bodyPr/>
                    <a:lstStyle/>
                    <a:p>
                      <a:pPr algn="ctr">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integer</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否</a:t>
                      </a:r>
                    </a:p>
                  </a:txBody>
                  <a:tcPr marL="68580" marR="68580" marT="0" marB="0"/>
                </a:tc>
                <a:tc>
                  <a:txBody>
                    <a:bodyPr/>
                    <a:lstStyle/>
                    <a:p>
                      <a:pPr algn="ctr">
                        <a:spcAft>
                          <a:spcPts val="0"/>
                        </a:spcAft>
                      </a:pPr>
                      <a:r>
                        <a:rPr lang="zh-CN" sz="1800" kern="100" dirty="0">
                          <a:effectLst/>
                          <a:latin typeface="等线" panose="02010600030101010101" pitchFamily="2" charset="-122"/>
                          <a:ea typeface="等线" panose="02010600030101010101" pitchFamily="2" charset="-122"/>
                          <a:cs typeface="Times New Roman" panose="02020603050405020304" pitchFamily="18" charset="0"/>
                        </a:rPr>
                        <a:t>是</a:t>
                      </a:r>
                    </a:p>
                  </a:txBody>
                  <a:tcPr marL="68580" marR="68580" marT="0" marB="0"/>
                </a:tc>
                <a:extLst>
                  <a:ext uri="{0D108BD9-81ED-4DB2-BD59-A6C34878D82A}">
                    <a16:rowId xmlns:a16="http://schemas.microsoft.com/office/drawing/2014/main" val="1823375063"/>
                  </a:ext>
                </a:extLst>
              </a:tr>
              <a:tr h="370840">
                <a:tc>
                  <a:txBody>
                    <a:bodyPr/>
                    <a:lstStyle/>
                    <a:p>
                      <a:pPr algn="ctr">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who_said_id</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发送者</a:t>
                      </a:r>
                    </a:p>
                  </a:txBody>
                  <a:tcPr marL="68580" marR="68580" marT="0" marB="0"/>
                </a:tc>
                <a:tc>
                  <a:txBody>
                    <a:bodyPr/>
                    <a:lstStyle/>
                    <a:p>
                      <a:pPr algn="ctr">
                        <a:spcAft>
                          <a:spcPts val="0"/>
                        </a:spcAft>
                      </a:pPr>
                      <a:r>
                        <a:rPr lang="en-US" sz="1800" kern="100">
                          <a:effectLst/>
                          <a:latin typeface="等线" panose="02010600030101010101" pitchFamily="2" charset="-122"/>
                          <a:ea typeface="等线" panose="02010600030101010101" pitchFamily="2" charset="-122"/>
                          <a:cs typeface="Times New Roman" panose="02020603050405020304" pitchFamily="18" charset="0"/>
                        </a:rPr>
                        <a:t>integer</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等线" panose="02010600030101010101" pitchFamily="2" charset="-122"/>
                          <a:ea typeface="等线" panose="02010600030101010101" pitchFamily="2" charset="-122"/>
                          <a:cs typeface="Times New Roman" panose="02020603050405020304" pitchFamily="18" charset="0"/>
                        </a:rPr>
                        <a:t>否</a:t>
                      </a:r>
                    </a:p>
                  </a:txBody>
                  <a:tcPr marL="68580" marR="68580" marT="0" marB="0"/>
                </a:tc>
                <a:tc>
                  <a:txBody>
                    <a:bodyPr/>
                    <a:lstStyle/>
                    <a:p>
                      <a:pPr algn="ctr">
                        <a:spcAft>
                          <a:spcPts val="0"/>
                        </a:spcAft>
                      </a:pPr>
                      <a:r>
                        <a:rPr lang="zh-CN" sz="1800" kern="100" dirty="0">
                          <a:effectLst/>
                          <a:latin typeface="等线" panose="02010600030101010101" pitchFamily="2" charset="-122"/>
                          <a:ea typeface="等线" panose="02010600030101010101" pitchFamily="2" charset="-122"/>
                          <a:cs typeface="Times New Roman" panose="02020603050405020304" pitchFamily="18" charset="0"/>
                        </a:rPr>
                        <a:t>否</a:t>
                      </a:r>
                    </a:p>
                  </a:txBody>
                  <a:tcPr marL="68580" marR="68580" marT="0" marB="0"/>
                </a:tc>
                <a:extLst>
                  <a:ext uri="{0D108BD9-81ED-4DB2-BD59-A6C34878D82A}">
                    <a16:rowId xmlns:a16="http://schemas.microsoft.com/office/drawing/2014/main" val="2742106095"/>
                  </a:ext>
                </a:extLst>
              </a:tr>
            </a:tbl>
          </a:graphicData>
        </a:graphic>
      </p:graphicFrame>
    </p:spTree>
    <p:extLst>
      <p:ext uri="{BB962C8B-B14F-4D97-AF65-F5344CB8AC3E}">
        <p14:creationId xmlns:p14="http://schemas.microsoft.com/office/powerpoint/2010/main" val="2881051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par>
                                <p:cTn id="13" presetID="56" presetClass="path" presetSubtype="0" accel="50000" decel="50000" fill="hold" grpId="1" nodeType="withEffect">
                                  <p:stCondLst>
                                    <p:cond delay="0"/>
                                  </p:stCondLst>
                                  <p:childTnLst>
                                    <p:animMotion origin="layout" path="M -0.03737 0.04121 L 1.25E-6 -4.44444E-6 " pathEditMode="relative" rAng="0" ptsTypes="AA">
                                      <p:cBhvr>
                                        <p:cTn id="14" dur="700" fill="hold"/>
                                        <p:tgtEl>
                                          <p:spTgt spid="6"/>
                                        </p:tgtEl>
                                        <p:attrNameLst>
                                          <p:attrName>ppt_x</p:attrName>
                                          <p:attrName>ppt_y</p:attrName>
                                        </p:attrNameLst>
                                      </p:cBhvr>
                                      <p:rCtr x="1862" y="-2060"/>
                                    </p:animMotion>
                                  </p:childTnLst>
                                </p:cTn>
                              </p:par>
                              <p:par>
                                <p:cTn id="15" presetID="22" presetClass="entr" presetSubtype="8" fill="hold" grpId="0"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6" grpId="1" animBg="1"/>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AA63D66-0977-4AD9-A2E3-AC108D26263B}"/>
              </a:ext>
            </a:extLst>
          </p:cNvPr>
          <p:cNvSpPr/>
          <p:nvPr/>
        </p:nvSpPr>
        <p:spPr>
          <a:xfrm>
            <a:off x="2196164" y="1473225"/>
            <a:ext cx="906017" cy="523220"/>
          </a:xfrm>
          <a:prstGeom prst="rect">
            <a:avLst/>
          </a:prstGeom>
          <a:solidFill>
            <a:srgbClr val="0070C0"/>
          </a:solidFill>
        </p:spPr>
        <p:txBody>
          <a:bodyPr wrap="none">
            <a:spAutoFit/>
          </a:bodyPr>
          <a:lstStyle/>
          <a:p>
            <a:pPr lvl="0"/>
            <a:r>
              <a:rPr lang="zh-CN" altLang="en-US" sz="2800" b="1" dirty="0">
                <a:solidFill>
                  <a:schemeClr val="bg1"/>
                </a:solidFill>
              </a:rPr>
              <a:t>功能</a:t>
            </a:r>
          </a:p>
        </p:txBody>
      </p:sp>
      <p:cxnSp>
        <p:nvCxnSpPr>
          <p:cNvPr id="5" name="直接连接符 4">
            <a:extLst>
              <a:ext uri="{FF2B5EF4-FFF2-40B4-BE49-F238E27FC236}">
                <a16:creationId xmlns:a16="http://schemas.microsoft.com/office/drawing/2014/main" id="{8F406392-539F-4A8A-9D45-36B6D6D7511E}"/>
              </a:ext>
            </a:extLst>
          </p:cNvPr>
          <p:cNvCxnSpPr>
            <a:cxnSpLocks/>
            <a:endCxn id="10" idx="2"/>
          </p:cNvCxnSpPr>
          <p:nvPr/>
        </p:nvCxnSpPr>
        <p:spPr>
          <a:xfrm>
            <a:off x="2303284" y="1989048"/>
            <a:ext cx="8570507"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CE622075-E402-43A7-8F4C-5DA2284655F3}"/>
              </a:ext>
            </a:extLst>
          </p:cNvPr>
          <p:cNvSpPr/>
          <p:nvPr/>
        </p:nvSpPr>
        <p:spPr>
          <a:xfrm>
            <a:off x="3029597" y="2222932"/>
            <a:ext cx="5280572" cy="369332"/>
          </a:xfrm>
          <a:prstGeom prst="rect">
            <a:avLst/>
          </a:prstGeom>
        </p:spPr>
        <p:txBody>
          <a:bodyPr wrap="square">
            <a:spAutoFit/>
          </a:bodyPr>
          <a:lstStyle/>
          <a:p>
            <a:pPr>
              <a:spcBef>
                <a:spcPts val="600"/>
              </a:spcBef>
            </a:pPr>
            <a:r>
              <a:rPr lang="zh-CN" altLang="en-US" b="1" dirty="0"/>
              <a:t>接收前端数据</a:t>
            </a:r>
            <a:r>
              <a:rPr lang="zh-CN" altLang="en-US" dirty="0"/>
              <a:t>，</a:t>
            </a:r>
            <a:r>
              <a:rPr lang="zh-CN" altLang="zh-CN" dirty="0"/>
              <a:t>生成</a:t>
            </a:r>
            <a:r>
              <a:rPr lang="zh-CN" altLang="en-US" dirty="0"/>
              <a:t>针对前端聊天数据的回答</a:t>
            </a:r>
            <a:endParaRPr lang="en-US" altLang="zh-CN" dirty="0"/>
          </a:p>
        </p:txBody>
      </p:sp>
      <p:sp>
        <p:nvSpPr>
          <p:cNvPr id="7" name="矩形 6">
            <a:extLst>
              <a:ext uri="{FF2B5EF4-FFF2-40B4-BE49-F238E27FC236}">
                <a16:creationId xmlns:a16="http://schemas.microsoft.com/office/drawing/2014/main" id="{32102880-4B34-4CD2-97AC-5D085FF652D2}"/>
              </a:ext>
            </a:extLst>
          </p:cNvPr>
          <p:cNvSpPr/>
          <p:nvPr/>
        </p:nvSpPr>
        <p:spPr>
          <a:xfrm>
            <a:off x="3066791" y="2592220"/>
            <a:ext cx="7993917" cy="646331"/>
          </a:xfrm>
          <a:prstGeom prst="rect">
            <a:avLst/>
          </a:prstGeom>
        </p:spPr>
        <p:txBody>
          <a:bodyPr wrap="square">
            <a:spAutoFit/>
          </a:bodyPr>
          <a:lstStyle/>
          <a:p>
            <a:pPr>
              <a:spcBef>
                <a:spcPts val="600"/>
              </a:spcBef>
            </a:pPr>
            <a:r>
              <a:rPr lang="zh-CN" altLang="en-US" dirty="0"/>
              <a:t>聊天内容为英文日常会话的单轮交流，使得聊天机器人能够</a:t>
            </a:r>
            <a:r>
              <a:rPr lang="zh-CN" altLang="en-US" b="1" dirty="0"/>
              <a:t>回答</a:t>
            </a:r>
            <a:r>
              <a:rPr lang="zh-CN" altLang="en-US" dirty="0"/>
              <a:t>日常生活中的大部分会话，并且回答的情景和语言符合正常人类思维。</a:t>
            </a:r>
            <a:endParaRPr lang="en-US" altLang="zh-CN" dirty="0"/>
          </a:p>
        </p:txBody>
      </p:sp>
      <p:sp>
        <p:nvSpPr>
          <p:cNvPr id="9" name="矩形 8">
            <a:extLst>
              <a:ext uri="{FF2B5EF4-FFF2-40B4-BE49-F238E27FC236}">
                <a16:creationId xmlns:a16="http://schemas.microsoft.com/office/drawing/2014/main" id="{4716B54E-C973-470C-8759-116F34170842}"/>
              </a:ext>
            </a:extLst>
          </p:cNvPr>
          <p:cNvSpPr/>
          <p:nvPr/>
        </p:nvSpPr>
        <p:spPr>
          <a:xfrm>
            <a:off x="3076731" y="3375437"/>
            <a:ext cx="4339650" cy="369332"/>
          </a:xfrm>
          <a:prstGeom prst="rect">
            <a:avLst/>
          </a:prstGeom>
        </p:spPr>
        <p:txBody>
          <a:bodyPr wrap="none">
            <a:spAutoFit/>
          </a:bodyPr>
          <a:lstStyle/>
          <a:p>
            <a:pPr lvl="0"/>
            <a:r>
              <a:rPr lang="zh-CN" altLang="zh-CN" b="1" dirty="0"/>
              <a:t>生成</a:t>
            </a:r>
            <a:r>
              <a:rPr lang="zh-CN" altLang="zh-CN" dirty="0"/>
              <a:t>满足要求的</a:t>
            </a:r>
            <a:r>
              <a:rPr lang="zh-CN" altLang="en-US" b="1" dirty="0"/>
              <a:t>文本</a:t>
            </a:r>
            <a:r>
              <a:rPr lang="zh-CN" altLang="zh-CN" b="1" dirty="0"/>
              <a:t>后</a:t>
            </a:r>
            <a:r>
              <a:rPr lang="zh-CN" altLang="zh-CN" dirty="0"/>
              <a:t>，将其</a:t>
            </a:r>
            <a:r>
              <a:rPr lang="zh-CN" altLang="zh-CN" b="1" dirty="0"/>
              <a:t>发送给前端</a:t>
            </a:r>
            <a:endParaRPr lang="en-US" altLang="zh-CN" sz="2400" b="1" dirty="0"/>
          </a:p>
        </p:txBody>
      </p:sp>
      <p:sp>
        <p:nvSpPr>
          <p:cNvPr id="10" name="椭圆 9">
            <a:extLst>
              <a:ext uri="{FF2B5EF4-FFF2-40B4-BE49-F238E27FC236}">
                <a16:creationId xmlns:a16="http://schemas.microsoft.com/office/drawing/2014/main" id="{24C360ED-860D-4279-96F1-6D1F3B5086B9}"/>
              </a:ext>
            </a:extLst>
          </p:cNvPr>
          <p:cNvSpPr/>
          <p:nvPr/>
        </p:nvSpPr>
        <p:spPr>
          <a:xfrm>
            <a:off x="10873791" y="1897479"/>
            <a:ext cx="183138" cy="183138"/>
          </a:xfrm>
          <a:prstGeom prst="ellipse">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3132B074-93DD-4EE6-8015-D81F957F38FD}"/>
              </a:ext>
            </a:extLst>
          </p:cNvPr>
          <p:cNvSpPr/>
          <p:nvPr/>
        </p:nvSpPr>
        <p:spPr>
          <a:xfrm>
            <a:off x="2571879" y="2338520"/>
            <a:ext cx="155069" cy="155069"/>
          </a:xfrm>
          <a:prstGeom prst="ellipse">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BA2C83CA-F8CE-4A17-B7A4-21F7081648DC}"/>
              </a:ext>
            </a:extLst>
          </p:cNvPr>
          <p:cNvSpPr/>
          <p:nvPr/>
        </p:nvSpPr>
        <p:spPr>
          <a:xfrm>
            <a:off x="2571877" y="2860541"/>
            <a:ext cx="155069" cy="155069"/>
          </a:xfrm>
          <a:prstGeom prst="ellipse">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BCB3C29B-C130-492A-A869-DDDE75A0CF1D}"/>
              </a:ext>
            </a:extLst>
          </p:cNvPr>
          <p:cNvCxnSpPr>
            <a:cxnSpLocks/>
            <a:endCxn id="11" idx="0"/>
          </p:cNvCxnSpPr>
          <p:nvPr/>
        </p:nvCxnSpPr>
        <p:spPr>
          <a:xfrm>
            <a:off x="2649187" y="1830322"/>
            <a:ext cx="227" cy="508198"/>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2C92E9CD-9871-43CF-A606-3DA4721A45BD}"/>
              </a:ext>
            </a:extLst>
          </p:cNvPr>
          <p:cNvCxnSpPr>
            <a:stCxn id="11" idx="4"/>
            <a:endCxn id="12" idx="0"/>
          </p:cNvCxnSpPr>
          <p:nvPr/>
        </p:nvCxnSpPr>
        <p:spPr>
          <a:xfrm flipH="1">
            <a:off x="2649412" y="2493589"/>
            <a:ext cx="2" cy="366952"/>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4E35E925-9E3A-4497-B34F-AE03B8157031}"/>
              </a:ext>
            </a:extLst>
          </p:cNvPr>
          <p:cNvCxnSpPr>
            <a:cxnSpLocks/>
            <a:stCxn id="12" idx="4"/>
          </p:cNvCxnSpPr>
          <p:nvPr/>
        </p:nvCxnSpPr>
        <p:spPr>
          <a:xfrm flipH="1">
            <a:off x="2649174" y="3015610"/>
            <a:ext cx="238" cy="62795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163F448D-0491-4163-93C6-9E432C7959BB}"/>
              </a:ext>
            </a:extLst>
          </p:cNvPr>
          <p:cNvCxnSpPr>
            <a:cxnSpLocks/>
          </p:cNvCxnSpPr>
          <p:nvPr/>
        </p:nvCxnSpPr>
        <p:spPr>
          <a:xfrm>
            <a:off x="2649173" y="3631491"/>
            <a:ext cx="0" cy="308916"/>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AD268776-BC5E-4736-88DB-459BE4DE60F3}"/>
              </a:ext>
            </a:extLst>
          </p:cNvPr>
          <p:cNvSpPr/>
          <p:nvPr/>
        </p:nvSpPr>
        <p:spPr>
          <a:xfrm>
            <a:off x="2571877" y="3492940"/>
            <a:ext cx="155069" cy="155069"/>
          </a:xfrm>
          <a:prstGeom prst="ellipse">
            <a:avLst/>
          </a:prstGeom>
          <a:solidFill>
            <a:srgbClr val="0070C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69D8E276-3DA6-466C-A2D0-0842824C4E65}"/>
              </a:ext>
            </a:extLst>
          </p:cNvPr>
          <p:cNvSpPr/>
          <p:nvPr/>
        </p:nvSpPr>
        <p:spPr>
          <a:xfrm>
            <a:off x="1879071" y="3936628"/>
            <a:ext cx="1627369" cy="523220"/>
          </a:xfrm>
          <a:prstGeom prst="rect">
            <a:avLst/>
          </a:prstGeom>
          <a:solidFill>
            <a:srgbClr val="0070C0"/>
          </a:solidFill>
        </p:spPr>
        <p:txBody>
          <a:bodyPr wrap="none">
            <a:spAutoFit/>
          </a:bodyPr>
          <a:lstStyle/>
          <a:p>
            <a:pPr lvl="0"/>
            <a:r>
              <a:rPr lang="zh-CN" altLang="en-US" sz="2800" b="1" dirty="0">
                <a:solidFill>
                  <a:schemeClr val="bg1"/>
                </a:solidFill>
              </a:rPr>
              <a:t>具体运行</a:t>
            </a:r>
          </a:p>
        </p:txBody>
      </p:sp>
      <p:cxnSp>
        <p:nvCxnSpPr>
          <p:cNvPr id="21" name="直接连接符 20">
            <a:extLst>
              <a:ext uri="{FF2B5EF4-FFF2-40B4-BE49-F238E27FC236}">
                <a16:creationId xmlns:a16="http://schemas.microsoft.com/office/drawing/2014/main" id="{D9AD2533-B2A7-4F11-9163-BEF9EA12819A}"/>
              </a:ext>
            </a:extLst>
          </p:cNvPr>
          <p:cNvCxnSpPr>
            <a:cxnSpLocks/>
            <a:endCxn id="25" idx="2"/>
          </p:cNvCxnSpPr>
          <p:nvPr/>
        </p:nvCxnSpPr>
        <p:spPr>
          <a:xfrm>
            <a:off x="2303284" y="4449447"/>
            <a:ext cx="8478938"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D5FCFBA3-AAB3-43AB-BD55-9B604A624A6C}"/>
              </a:ext>
            </a:extLst>
          </p:cNvPr>
          <p:cNvSpPr/>
          <p:nvPr/>
        </p:nvSpPr>
        <p:spPr>
          <a:xfrm>
            <a:off x="3029597" y="4560779"/>
            <a:ext cx="7886630" cy="646331"/>
          </a:xfrm>
          <a:prstGeom prst="rect">
            <a:avLst/>
          </a:prstGeom>
        </p:spPr>
        <p:txBody>
          <a:bodyPr wrap="square">
            <a:spAutoFit/>
          </a:bodyPr>
          <a:lstStyle/>
          <a:p>
            <a:pPr lvl="0"/>
            <a:r>
              <a:rPr lang="zh-CN" altLang="zh-CN" dirty="0"/>
              <a:t>首先</a:t>
            </a:r>
            <a:r>
              <a:rPr lang="zh-CN" altLang="zh-CN" b="1" dirty="0"/>
              <a:t>启动服务</a:t>
            </a:r>
            <a:r>
              <a:rPr lang="zh-CN" altLang="zh-CN" dirty="0"/>
              <a:t>，通过接口与前端进行交互，不断检查请求并</a:t>
            </a:r>
            <a:r>
              <a:rPr lang="zh-CN" altLang="zh-CN" b="1" dirty="0"/>
              <a:t>从前端获取到输入</a:t>
            </a:r>
            <a:r>
              <a:rPr lang="zh-CN" altLang="en-US" b="1" dirty="0"/>
              <a:t>聊天</a:t>
            </a:r>
            <a:r>
              <a:rPr lang="zh-CN" altLang="zh-CN" b="1" dirty="0"/>
              <a:t>的数据</a:t>
            </a:r>
            <a:r>
              <a:rPr lang="zh-CN" altLang="zh-CN" dirty="0"/>
              <a:t>。数据格式为</a:t>
            </a:r>
            <a:r>
              <a:rPr lang="en-US" altLang="zh-CN" dirty="0" err="1"/>
              <a:t>dict</a:t>
            </a:r>
            <a:r>
              <a:rPr lang="zh-CN" altLang="zh-CN" dirty="0"/>
              <a:t>。</a:t>
            </a:r>
            <a:endParaRPr lang="zh-CN" altLang="en-US" sz="2400" dirty="0"/>
          </a:p>
        </p:txBody>
      </p:sp>
      <p:sp>
        <p:nvSpPr>
          <p:cNvPr id="23" name="矩形 22">
            <a:extLst>
              <a:ext uri="{FF2B5EF4-FFF2-40B4-BE49-F238E27FC236}">
                <a16:creationId xmlns:a16="http://schemas.microsoft.com/office/drawing/2014/main" id="{B44A2176-9CFD-4EAD-B6E1-3A37FEEAE43D}"/>
              </a:ext>
            </a:extLst>
          </p:cNvPr>
          <p:cNvSpPr/>
          <p:nvPr/>
        </p:nvSpPr>
        <p:spPr>
          <a:xfrm>
            <a:off x="3029596" y="5337744"/>
            <a:ext cx="7808548" cy="369332"/>
          </a:xfrm>
          <a:prstGeom prst="rect">
            <a:avLst/>
          </a:prstGeom>
        </p:spPr>
        <p:txBody>
          <a:bodyPr wrap="none">
            <a:spAutoFit/>
          </a:bodyPr>
          <a:lstStyle/>
          <a:p>
            <a:pPr lvl="0"/>
            <a:r>
              <a:rPr lang="zh-CN" altLang="zh-CN" dirty="0"/>
              <a:t>将</a:t>
            </a:r>
            <a:r>
              <a:rPr lang="en-US" altLang="zh-CN" dirty="0" err="1"/>
              <a:t>dict</a:t>
            </a:r>
            <a:r>
              <a:rPr lang="zh-CN" altLang="zh-CN" dirty="0"/>
              <a:t>格式数据</a:t>
            </a:r>
            <a:r>
              <a:rPr lang="zh-CN" altLang="en-US" dirty="0"/>
              <a:t>中的</a:t>
            </a:r>
            <a:r>
              <a:rPr lang="zh-CN" altLang="en-US" b="1" dirty="0"/>
              <a:t>聊天内容提取出来</a:t>
            </a:r>
            <a:r>
              <a:rPr lang="zh-CN" altLang="zh-CN" dirty="0"/>
              <a:t>，之后运行模型对该</a:t>
            </a:r>
            <a:r>
              <a:rPr lang="zh-CN" altLang="en-US" dirty="0"/>
              <a:t>聊天进行</a:t>
            </a:r>
            <a:r>
              <a:rPr lang="zh-CN" altLang="en-US" b="1" dirty="0"/>
              <a:t>回答</a:t>
            </a:r>
            <a:r>
              <a:rPr lang="zh-CN" altLang="zh-CN" dirty="0"/>
              <a:t>。</a:t>
            </a:r>
            <a:endParaRPr lang="zh-CN" altLang="en-US" sz="2400" dirty="0"/>
          </a:p>
        </p:txBody>
      </p:sp>
      <p:sp>
        <p:nvSpPr>
          <p:cNvPr id="24" name="矩形 23">
            <a:extLst>
              <a:ext uri="{FF2B5EF4-FFF2-40B4-BE49-F238E27FC236}">
                <a16:creationId xmlns:a16="http://schemas.microsoft.com/office/drawing/2014/main" id="{1D27DF23-AB24-42C0-835B-AD1D1BED32B0}"/>
              </a:ext>
            </a:extLst>
          </p:cNvPr>
          <p:cNvSpPr/>
          <p:nvPr/>
        </p:nvSpPr>
        <p:spPr>
          <a:xfrm>
            <a:off x="3029596" y="5939528"/>
            <a:ext cx="6120586" cy="369332"/>
          </a:xfrm>
          <a:prstGeom prst="rect">
            <a:avLst/>
          </a:prstGeom>
        </p:spPr>
        <p:txBody>
          <a:bodyPr wrap="none">
            <a:spAutoFit/>
          </a:bodyPr>
          <a:lstStyle/>
          <a:p>
            <a:pPr lvl="0"/>
            <a:r>
              <a:rPr lang="zh-CN" altLang="zh-CN" dirty="0"/>
              <a:t>将</a:t>
            </a:r>
            <a:r>
              <a:rPr lang="zh-CN" altLang="en-US" dirty="0"/>
              <a:t>聊天回答的结果</a:t>
            </a:r>
            <a:r>
              <a:rPr lang="zh-CN" altLang="zh-CN" dirty="0"/>
              <a:t>通过接口</a:t>
            </a:r>
            <a:r>
              <a:rPr lang="zh-CN" altLang="zh-CN" b="1" dirty="0"/>
              <a:t>返回给前端</a:t>
            </a:r>
            <a:r>
              <a:rPr lang="zh-CN" altLang="zh-CN" dirty="0"/>
              <a:t>，完成一次请求。</a:t>
            </a:r>
            <a:endParaRPr lang="en-US" altLang="zh-CN" sz="2400" dirty="0"/>
          </a:p>
        </p:txBody>
      </p:sp>
      <p:sp>
        <p:nvSpPr>
          <p:cNvPr id="25" name="椭圆 24">
            <a:extLst>
              <a:ext uri="{FF2B5EF4-FFF2-40B4-BE49-F238E27FC236}">
                <a16:creationId xmlns:a16="http://schemas.microsoft.com/office/drawing/2014/main" id="{201162A7-1B6C-4194-8D8A-717A97EA028A}"/>
              </a:ext>
            </a:extLst>
          </p:cNvPr>
          <p:cNvSpPr/>
          <p:nvPr/>
        </p:nvSpPr>
        <p:spPr>
          <a:xfrm>
            <a:off x="10782222" y="4357878"/>
            <a:ext cx="183138" cy="183138"/>
          </a:xfrm>
          <a:prstGeom prst="ellipse">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BDC34F7-C532-481C-9E83-462264870494}"/>
              </a:ext>
            </a:extLst>
          </p:cNvPr>
          <p:cNvSpPr/>
          <p:nvPr/>
        </p:nvSpPr>
        <p:spPr>
          <a:xfrm>
            <a:off x="2571879" y="4742364"/>
            <a:ext cx="155069" cy="155069"/>
          </a:xfrm>
          <a:prstGeom prst="ellipse">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46FD26BB-AA54-407E-A733-77EFFF277E1E}"/>
              </a:ext>
            </a:extLst>
          </p:cNvPr>
          <p:cNvSpPr/>
          <p:nvPr/>
        </p:nvSpPr>
        <p:spPr>
          <a:xfrm>
            <a:off x="2571877" y="5462344"/>
            <a:ext cx="155069" cy="155069"/>
          </a:xfrm>
          <a:prstGeom prst="ellipse">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a:extLst>
              <a:ext uri="{FF2B5EF4-FFF2-40B4-BE49-F238E27FC236}">
                <a16:creationId xmlns:a16="http://schemas.microsoft.com/office/drawing/2014/main" id="{138CF615-43E6-40D1-AA18-0DD77A4C780B}"/>
              </a:ext>
            </a:extLst>
          </p:cNvPr>
          <p:cNvCxnSpPr>
            <a:cxnSpLocks/>
            <a:endCxn id="26" idx="0"/>
          </p:cNvCxnSpPr>
          <p:nvPr/>
        </p:nvCxnSpPr>
        <p:spPr>
          <a:xfrm>
            <a:off x="2649187" y="4158750"/>
            <a:ext cx="227" cy="58361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A50C529-B3BD-4109-9FC8-E10A7DA0B587}"/>
              </a:ext>
            </a:extLst>
          </p:cNvPr>
          <p:cNvCxnSpPr>
            <a:cxnSpLocks/>
            <a:stCxn id="26" idx="4"/>
            <a:endCxn id="27" idx="0"/>
          </p:cNvCxnSpPr>
          <p:nvPr/>
        </p:nvCxnSpPr>
        <p:spPr>
          <a:xfrm flipH="1">
            <a:off x="2649412" y="4897433"/>
            <a:ext cx="2" cy="564911"/>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6B1B8157-4F35-468F-B5DC-DE7B192639DE}"/>
              </a:ext>
            </a:extLst>
          </p:cNvPr>
          <p:cNvCxnSpPr>
            <a:cxnSpLocks/>
            <a:stCxn id="27" idx="4"/>
            <a:endCxn id="33" idx="0"/>
          </p:cNvCxnSpPr>
          <p:nvPr/>
        </p:nvCxnSpPr>
        <p:spPr>
          <a:xfrm>
            <a:off x="2649412" y="5617413"/>
            <a:ext cx="0" cy="430202"/>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D43190B1-387B-4BBC-8D22-4F112A7ABB71}"/>
              </a:ext>
            </a:extLst>
          </p:cNvPr>
          <p:cNvCxnSpPr>
            <a:cxnSpLocks/>
            <a:stCxn id="27" idx="4"/>
            <a:endCxn id="33" idx="0"/>
          </p:cNvCxnSpPr>
          <p:nvPr/>
        </p:nvCxnSpPr>
        <p:spPr>
          <a:xfrm>
            <a:off x="2649412" y="5617413"/>
            <a:ext cx="0" cy="430202"/>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3" name="椭圆 32">
            <a:extLst>
              <a:ext uri="{FF2B5EF4-FFF2-40B4-BE49-F238E27FC236}">
                <a16:creationId xmlns:a16="http://schemas.microsoft.com/office/drawing/2014/main" id="{DBE07518-9760-4762-AE55-47FE3AD8C57A}"/>
              </a:ext>
            </a:extLst>
          </p:cNvPr>
          <p:cNvSpPr/>
          <p:nvPr/>
        </p:nvSpPr>
        <p:spPr>
          <a:xfrm>
            <a:off x="2571877" y="6047615"/>
            <a:ext cx="155069" cy="155069"/>
          </a:xfrm>
          <a:prstGeom prst="ellipse">
            <a:avLst/>
          </a:prstGeom>
          <a:solidFill>
            <a:srgbClr val="0070C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331155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up)">
                                      <p:cBhvr>
                                        <p:cTn id="16" dur="250"/>
                                        <p:tgtEl>
                                          <p:spTgt spid="13"/>
                                        </p:tgtEl>
                                      </p:cBhvr>
                                    </p:animEffect>
                                  </p:childTnLst>
                                </p:cTn>
                              </p:par>
                            </p:childTnLst>
                          </p:cTn>
                        </p:par>
                        <p:par>
                          <p:cTn id="17" fill="hold">
                            <p:stCondLst>
                              <p:cond delay="25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250"/>
                                        <p:tgtEl>
                                          <p:spTgt spid="11"/>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250"/>
                                        <p:tgtEl>
                                          <p:spTgt spid="6"/>
                                        </p:tgtEl>
                                      </p:cBhvr>
                                    </p:animEffect>
                                  </p:childTnLst>
                                </p:cTn>
                              </p:par>
                            </p:childTnLst>
                          </p:cTn>
                        </p:par>
                        <p:par>
                          <p:cTn id="24" fill="hold">
                            <p:stCondLst>
                              <p:cond delay="500"/>
                            </p:stCondLst>
                            <p:childTnLst>
                              <p:par>
                                <p:cTn id="25" presetID="22" presetClass="entr" presetSubtype="1"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250"/>
                                        <p:tgtEl>
                                          <p:spTgt spid="14"/>
                                        </p:tgtEl>
                                      </p:cBhvr>
                                    </p:animEffect>
                                  </p:childTnLst>
                                </p:cTn>
                              </p:par>
                            </p:childTnLst>
                          </p:cTn>
                        </p:par>
                        <p:par>
                          <p:cTn id="28" fill="hold">
                            <p:stCondLst>
                              <p:cond delay="750"/>
                            </p:stCondLst>
                            <p:childTnLst>
                              <p:par>
                                <p:cTn id="29" presetID="10"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250"/>
                                        <p:tgtEl>
                                          <p:spTgt spid="12"/>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250"/>
                                        <p:tgtEl>
                                          <p:spTgt spid="7"/>
                                        </p:tgtEl>
                                      </p:cBhvr>
                                    </p:animEffect>
                                  </p:childTnLst>
                                </p:cTn>
                              </p:par>
                            </p:childTnLst>
                          </p:cTn>
                        </p:par>
                        <p:par>
                          <p:cTn id="35" fill="hold">
                            <p:stCondLst>
                              <p:cond delay="1000"/>
                            </p:stCondLst>
                            <p:childTnLst>
                              <p:par>
                                <p:cTn id="36" presetID="22" presetClass="entr" presetSubtype="1" fill="hold"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250"/>
                                        <p:tgtEl>
                                          <p:spTgt spid="15"/>
                                        </p:tgtEl>
                                      </p:cBhvr>
                                    </p:animEffect>
                                  </p:childTnLst>
                                </p:cTn>
                              </p:par>
                            </p:childTnLst>
                          </p:cTn>
                        </p:par>
                        <p:par>
                          <p:cTn id="39" fill="hold">
                            <p:stCondLst>
                              <p:cond delay="1250"/>
                            </p:stCondLst>
                            <p:childTnLst>
                              <p:par>
                                <p:cTn id="40" presetID="22" presetClass="entr" presetSubtype="1"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up)">
                                      <p:cBhvr>
                                        <p:cTn id="42" dur="250"/>
                                        <p:tgtEl>
                                          <p:spTgt spid="16"/>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25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249"/>
                                          </p:stCondLst>
                                        </p:cTn>
                                        <p:tgtEl>
                                          <p:spTgt spid="18"/>
                                        </p:tgtEl>
                                        <p:attrNameLst>
                                          <p:attrName>style.visibility</p:attrName>
                                        </p:attrNameLst>
                                      </p:cBhvr>
                                      <p:to>
                                        <p:strVal val="visible"/>
                                      </p:to>
                                    </p:set>
                                  </p:childTnLst>
                                </p:cTn>
                              </p:par>
                            </p:childTnLst>
                          </p:cTn>
                        </p:par>
                        <p:par>
                          <p:cTn id="50" fill="hold">
                            <p:stCondLst>
                              <p:cond delay="250"/>
                            </p:stCondLst>
                            <p:childTnLst>
                              <p:par>
                                <p:cTn id="51" presetID="22" presetClass="entr" presetSubtype="8" fill="hold"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ipe(left)">
                                      <p:cBhvr>
                                        <p:cTn id="53" dur="500"/>
                                        <p:tgtEl>
                                          <p:spTgt spid="21"/>
                                        </p:tgtEl>
                                      </p:cBhvr>
                                    </p:animEffect>
                                  </p:childTnLst>
                                </p:cTn>
                              </p:par>
                            </p:childTnLst>
                          </p:cTn>
                        </p:par>
                        <p:par>
                          <p:cTn id="54" fill="hold">
                            <p:stCondLst>
                              <p:cond delay="750"/>
                            </p:stCondLst>
                            <p:childTnLst>
                              <p:par>
                                <p:cTn id="55" presetID="10" presetClass="entr" presetSubtype="0" fill="hold" grpId="0" nodeType="after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wipe(up)">
                                      <p:cBhvr>
                                        <p:cTn id="62" dur="250"/>
                                        <p:tgtEl>
                                          <p:spTgt spid="28"/>
                                        </p:tgtEl>
                                      </p:cBhvr>
                                    </p:animEffect>
                                  </p:childTnLst>
                                </p:cTn>
                              </p:par>
                            </p:childTnLst>
                          </p:cTn>
                        </p:par>
                        <p:par>
                          <p:cTn id="63" fill="hold">
                            <p:stCondLst>
                              <p:cond delay="250"/>
                            </p:stCondLst>
                            <p:childTnLst>
                              <p:par>
                                <p:cTn id="64" presetID="10" presetClass="entr" presetSubtype="0" fill="hold" grpId="0" nodeType="after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250"/>
                                        <p:tgtEl>
                                          <p:spTgt spid="26"/>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wipe(left)">
                                      <p:cBhvr>
                                        <p:cTn id="69" dur="250"/>
                                        <p:tgtEl>
                                          <p:spTgt spid="22"/>
                                        </p:tgtEl>
                                      </p:cBhvr>
                                    </p:animEffect>
                                  </p:childTnLst>
                                </p:cTn>
                              </p:par>
                            </p:childTnLst>
                          </p:cTn>
                        </p:par>
                        <p:par>
                          <p:cTn id="70" fill="hold">
                            <p:stCondLst>
                              <p:cond delay="500"/>
                            </p:stCondLst>
                            <p:childTnLst>
                              <p:par>
                                <p:cTn id="71" presetID="22" presetClass="entr" presetSubtype="1" fill="hold"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wipe(up)">
                                      <p:cBhvr>
                                        <p:cTn id="73" dur="250"/>
                                        <p:tgtEl>
                                          <p:spTgt spid="29"/>
                                        </p:tgtEl>
                                      </p:cBhvr>
                                    </p:animEffect>
                                  </p:childTnLst>
                                </p:cTn>
                              </p:par>
                            </p:childTnLst>
                          </p:cTn>
                        </p:par>
                        <p:par>
                          <p:cTn id="74" fill="hold">
                            <p:stCondLst>
                              <p:cond delay="750"/>
                            </p:stCondLst>
                            <p:childTnLst>
                              <p:par>
                                <p:cTn id="75" presetID="10" presetClass="entr" presetSubtype="0" fill="hold" grpId="0" nodeType="after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250"/>
                                        <p:tgtEl>
                                          <p:spTgt spid="27"/>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wipe(left)">
                                      <p:cBhvr>
                                        <p:cTn id="80" dur="250"/>
                                        <p:tgtEl>
                                          <p:spTgt spid="23"/>
                                        </p:tgtEl>
                                      </p:cBhvr>
                                    </p:animEffect>
                                  </p:childTnLst>
                                </p:cTn>
                              </p:par>
                            </p:childTnLst>
                          </p:cTn>
                        </p:par>
                        <p:par>
                          <p:cTn id="81" fill="hold">
                            <p:stCondLst>
                              <p:cond delay="1000"/>
                            </p:stCondLst>
                            <p:childTnLst>
                              <p:par>
                                <p:cTn id="82" presetID="22" presetClass="entr" presetSubtype="1" fill="hold" nodeType="after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wipe(up)">
                                      <p:cBhvr>
                                        <p:cTn id="84" dur="250"/>
                                        <p:tgtEl>
                                          <p:spTgt spid="30"/>
                                        </p:tgtEl>
                                      </p:cBhvr>
                                    </p:animEffect>
                                  </p:childTnLst>
                                </p:cTn>
                              </p:par>
                            </p:childTnLst>
                          </p:cTn>
                        </p:par>
                        <p:par>
                          <p:cTn id="85" fill="hold">
                            <p:stCondLst>
                              <p:cond delay="1250"/>
                            </p:stCondLst>
                            <p:childTnLst>
                              <p:par>
                                <p:cTn id="86" presetID="22" presetClass="entr" presetSubtype="1" fill="hold" nodeType="after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wipe(up)">
                                      <p:cBhvr>
                                        <p:cTn id="88" dur="250"/>
                                        <p:tgtEl>
                                          <p:spTgt spid="31"/>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24"/>
                                        </p:tgtEl>
                                        <p:attrNameLst>
                                          <p:attrName>style.visibility</p:attrName>
                                        </p:attrNameLst>
                                      </p:cBhvr>
                                      <p:to>
                                        <p:strVal val="visible"/>
                                      </p:to>
                                    </p:set>
                                    <p:animEffect transition="in" filter="wipe(left)">
                                      <p:cBhvr>
                                        <p:cTn id="91" dur="250"/>
                                        <p:tgtEl>
                                          <p:spTgt spid="24"/>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249"/>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animBg="1"/>
      <p:bldP spid="11" grpId="0" animBg="1"/>
      <p:bldP spid="12" grpId="0" animBg="1"/>
      <p:bldP spid="18" grpId="0" animBg="1"/>
      <p:bldP spid="22" grpId="0"/>
      <p:bldP spid="23" grpId="0"/>
      <p:bldP spid="24" grpId="0"/>
      <p:bldP spid="25" grpId="0" animBg="1"/>
      <p:bldP spid="26" grpId="0" animBg="1"/>
      <p:bldP spid="27" grpId="0" animBg="1"/>
      <p:bldP spid="3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D504F677-7CB3-4332-B54A-D8CC97E81638}"/>
              </a:ext>
            </a:extLst>
          </p:cNvPr>
          <p:cNvSpPr txBox="1"/>
          <p:nvPr/>
        </p:nvSpPr>
        <p:spPr>
          <a:xfrm>
            <a:off x="2064106" y="1510909"/>
            <a:ext cx="9417384" cy="4832092"/>
          </a:xfrm>
          <a:prstGeom prst="rect">
            <a:avLst/>
          </a:prstGeom>
          <a:noFill/>
        </p:spPr>
        <p:txBody>
          <a:bodyPr wrap="square" rtlCol="0">
            <a:spAutoFit/>
          </a:bodyPr>
          <a:lstStyle/>
          <a:p>
            <a:r>
              <a:rPr lang="zh-CN" altLang="en-US" sz="2000" b="1" dirty="0"/>
              <a:t>训练数据集</a:t>
            </a:r>
            <a:r>
              <a:rPr lang="zh-CN" altLang="en-US" dirty="0"/>
              <a:t>：</a:t>
            </a:r>
            <a:endParaRPr lang="en-US" altLang="zh-CN" dirty="0"/>
          </a:p>
          <a:p>
            <a:pPr marL="285750" indent="-285750">
              <a:buFont typeface="Arial" panose="020B0604020202020204" pitchFamily="34" charset="0"/>
              <a:buChar char="•"/>
            </a:pP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Cornell</a:t>
            </a:r>
            <a:r>
              <a:rPr lang="zh-CN" altLang="en-US" sz="1800" b="1" kern="100" dirty="0">
                <a:effectLst/>
                <a:latin typeface="等线" panose="02010600030101010101" pitchFamily="2" charset="-122"/>
                <a:ea typeface="等线" panose="02010600030101010101" pitchFamily="2" charset="-122"/>
                <a:cs typeface="Times New Roman" panose="02020603050405020304" pitchFamily="18" charset="0"/>
              </a:rPr>
              <a:t>电影对话语料库</a:t>
            </a:r>
            <a:endPar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它包括：</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10,292</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对电影人物</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一部电影有多个人物，他们两两之间可能存在对话</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220,579</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个对话；</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617</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部电影的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9,035</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个人物；总共</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304,713</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utterance(utterance</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是对话中的语音片段，不一定是完整的句子</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这个数据集是比较大并且多样的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(diverse)</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，语言形式、时代和情感都有很多样。这样的数据可以使得我们的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chatbot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对于不同的输入更加鲁棒</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(robust)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r>
              <a:rPr lang="zh-CN" altLang="en-US" b="1" dirty="0"/>
              <a:t>数据预处理</a:t>
            </a:r>
            <a:r>
              <a:rPr lang="zh-CN" altLang="en-US" dirty="0"/>
              <a:t>：</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kern="100" dirty="0">
                <a:latin typeface="等线" panose="02010600030101010101" pitchFamily="2" charset="-122"/>
                <a:ea typeface="等线" panose="02010600030101010101" pitchFamily="2" charset="-122"/>
                <a:cs typeface="Times New Roman" panose="02020603050405020304" pitchFamily="18" charset="0"/>
              </a:rPr>
              <a:t>将原始数据处理成一个新的文件，这个新的文件的</a:t>
            </a:r>
            <a:r>
              <a:rPr lang="zh-CN" altLang="en-US" b="1" kern="100" dirty="0">
                <a:latin typeface="等线" panose="02010600030101010101" pitchFamily="2" charset="-122"/>
                <a:ea typeface="等线" panose="02010600030101010101" pitchFamily="2" charset="-122"/>
                <a:cs typeface="Times New Roman" panose="02020603050405020304" pitchFamily="18" charset="0"/>
              </a:rPr>
              <a:t>每一行都是用</a:t>
            </a:r>
            <a:r>
              <a:rPr lang="en-US" altLang="zh-CN" b="1" kern="100" dirty="0">
                <a:latin typeface="等线" panose="02010600030101010101" pitchFamily="2" charset="-122"/>
                <a:ea typeface="等线" panose="02010600030101010101" pitchFamily="2" charset="-122"/>
                <a:cs typeface="Times New Roman" panose="02020603050405020304" pitchFamily="18" charset="0"/>
              </a:rPr>
              <a:t>TAB</a:t>
            </a:r>
            <a:r>
              <a:rPr lang="zh-CN" altLang="en-US" b="1" kern="100" dirty="0">
                <a:latin typeface="等线" panose="02010600030101010101" pitchFamily="2" charset="-122"/>
                <a:ea typeface="等线" panose="02010600030101010101" pitchFamily="2" charset="-122"/>
                <a:cs typeface="Times New Roman" panose="02020603050405020304" pitchFamily="18" charset="0"/>
              </a:rPr>
              <a:t>分割问题</a:t>
            </a:r>
            <a:r>
              <a:rPr lang="en-US" altLang="zh-CN" b="1" kern="100" dirty="0">
                <a:latin typeface="等线" panose="02010600030101010101" pitchFamily="2" charset="-122"/>
                <a:ea typeface="等线" panose="02010600030101010101" pitchFamily="2" charset="-122"/>
                <a:cs typeface="Times New Roman" panose="02020603050405020304" pitchFamily="18" charset="0"/>
              </a:rPr>
              <a:t>(query)</a:t>
            </a:r>
            <a:r>
              <a:rPr lang="zh-CN" altLang="en-US" b="1" kern="100" dirty="0">
                <a:latin typeface="等线" panose="02010600030101010101" pitchFamily="2" charset="-122"/>
                <a:ea typeface="等线" panose="02010600030101010101" pitchFamily="2" charset="-122"/>
                <a:cs typeface="Times New Roman" panose="02020603050405020304" pitchFamily="18" charset="0"/>
              </a:rPr>
              <a:t>和答案</a:t>
            </a:r>
            <a:r>
              <a:rPr lang="en-US" altLang="zh-CN" b="1" kern="100" dirty="0">
                <a:latin typeface="等线" panose="02010600030101010101" pitchFamily="2" charset="-122"/>
                <a:ea typeface="等线" panose="02010600030101010101" pitchFamily="2" charset="-122"/>
                <a:cs typeface="Times New Roman" panose="02020603050405020304" pitchFamily="18" charset="0"/>
              </a:rPr>
              <a:t>(response)</a:t>
            </a:r>
            <a:r>
              <a:rPr lang="zh-CN" altLang="en-US" b="1" kern="100" dirty="0">
                <a:latin typeface="等线" panose="02010600030101010101" pitchFamily="2" charset="-122"/>
                <a:ea typeface="等线" panose="02010600030101010101" pitchFamily="2" charset="-122"/>
                <a:cs typeface="Times New Roman" panose="02020603050405020304" pitchFamily="18" charset="0"/>
              </a:rPr>
              <a:t>对</a:t>
            </a:r>
            <a:r>
              <a:rPr lang="zh-CN" altLang="en-US" kern="100" dirty="0">
                <a:latin typeface="等线" panose="02010600030101010101" pitchFamily="2" charset="-122"/>
                <a:ea typeface="等线" panose="02010600030101010101" pitchFamily="2" charset="-122"/>
                <a:cs typeface="Times New Roman" panose="02020603050405020304" pitchFamily="18" charset="0"/>
              </a:rPr>
              <a:t>。</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使用函数</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unicodeToAscii</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来把</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unicode</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字符</a:t>
            </a:r>
            <a:r>
              <a:rPr lang="zh-CN" altLang="en-US" sz="1800" b="1" kern="100" dirty="0">
                <a:effectLst/>
                <a:latin typeface="等线" panose="02010600030101010101" pitchFamily="2" charset="-122"/>
                <a:ea typeface="等线" panose="02010600030101010101" pitchFamily="2" charset="-122"/>
                <a:cs typeface="Times New Roman" panose="02020603050405020304" pitchFamily="18" charset="0"/>
              </a:rPr>
              <a:t>变成</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ascii</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，比如把</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à</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变成</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所有字母变成小写同时丢弃掉字母和常见标点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之外的所有字符。</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为了训练收敛，用函数</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filterPairs</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去掉长度超过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MAX_LENGTH</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的句子</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句对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。最终原来共有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221282</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个句对，经过</a:t>
            </a:r>
            <a:r>
              <a:rPr lang="zh-CN" altLang="en-US" sz="1800" b="1" kern="100" dirty="0">
                <a:effectLst/>
                <a:latin typeface="等线" panose="02010600030101010101" pitchFamily="2" charset="-122"/>
                <a:ea typeface="等线" panose="02010600030101010101" pitchFamily="2" charset="-122"/>
                <a:cs typeface="Times New Roman" panose="02020603050405020304" pitchFamily="18" charset="0"/>
              </a:rPr>
              <a:t>处理后只保留了</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64271</a:t>
            </a:r>
            <a:r>
              <a:rPr lang="zh-CN" altLang="en-US" sz="1800" b="1" kern="100" dirty="0">
                <a:effectLst/>
                <a:latin typeface="等线" panose="02010600030101010101" pitchFamily="2" charset="-122"/>
                <a:ea typeface="等线" panose="02010600030101010101" pitchFamily="2" charset="-122"/>
                <a:cs typeface="Times New Roman" panose="02020603050405020304" pitchFamily="18" charset="0"/>
              </a:rPr>
              <a:t>个句对</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73FC16A7-C0B7-4169-9A4A-5B91A8D94B97}"/>
              </a:ext>
            </a:extLst>
          </p:cNvPr>
          <p:cNvPicPr>
            <a:picLocks noChangeAspect="1"/>
          </p:cNvPicPr>
          <p:nvPr/>
        </p:nvPicPr>
        <p:blipFill>
          <a:blip r:embed="rId2"/>
          <a:stretch>
            <a:fillRect/>
          </a:stretch>
        </p:blipFill>
        <p:spPr>
          <a:xfrm>
            <a:off x="2457329" y="4194867"/>
            <a:ext cx="6953250" cy="1285875"/>
          </a:xfrm>
          <a:prstGeom prst="rect">
            <a:avLst/>
          </a:prstGeom>
        </p:spPr>
      </p:pic>
      <p:pic>
        <p:nvPicPr>
          <p:cNvPr id="9" name="图片 8">
            <a:extLst>
              <a:ext uri="{FF2B5EF4-FFF2-40B4-BE49-F238E27FC236}">
                <a16:creationId xmlns:a16="http://schemas.microsoft.com/office/drawing/2014/main" id="{BE2CDF9F-2333-4406-AECF-C14B26967B01}"/>
              </a:ext>
            </a:extLst>
          </p:cNvPr>
          <p:cNvPicPr>
            <a:picLocks noChangeAspect="1"/>
          </p:cNvPicPr>
          <p:nvPr/>
        </p:nvPicPr>
        <p:blipFill>
          <a:blip r:embed="rId3"/>
          <a:stretch>
            <a:fillRect/>
          </a:stretch>
        </p:blipFill>
        <p:spPr>
          <a:xfrm>
            <a:off x="4994965" y="4269055"/>
            <a:ext cx="6486525" cy="2505075"/>
          </a:xfrm>
          <a:prstGeom prst="rect">
            <a:avLst/>
          </a:prstGeom>
        </p:spPr>
      </p:pic>
    </p:spTree>
    <p:extLst>
      <p:ext uri="{BB962C8B-B14F-4D97-AF65-F5344CB8AC3E}">
        <p14:creationId xmlns:p14="http://schemas.microsoft.com/office/powerpoint/2010/main" val="174517978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D504F677-7CB3-4332-B54A-D8CC97E81638}"/>
              </a:ext>
            </a:extLst>
          </p:cNvPr>
          <p:cNvSpPr txBox="1"/>
          <p:nvPr/>
        </p:nvSpPr>
        <p:spPr>
          <a:xfrm>
            <a:off x="1913635" y="4138362"/>
            <a:ext cx="9417384" cy="2062103"/>
          </a:xfrm>
          <a:prstGeom prst="rect">
            <a:avLst/>
          </a:prstGeom>
          <a:noFill/>
        </p:spPr>
        <p:txBody>
          <a:bodyPr wrap="square" rtlCol="0">
            <a:spAutoFit/>
          </a:bodyPr>
          <a:lstStyle/>
          <a:p>
            <a:r>
              <a:rPr lang="zh-CN" altLang="en-US" sz="2000" b="1" dirty="0"/>
              <a:t>文本聊天模型构建</a:t>
            </a:r>
            <a:r>
              <a:rPr lang="zh-CN" altLang="en-US" dirty="0"/>
              <a:t>：</a:t>
            </a:r>
            <a:endParaRPr lang="en-US" altLang="zh-CN" dirty="0"/>
          </a:p>
          <a:p>
            <a:pPr marL="285750" indent="-285750">
              <a:buFont typeface="Arial" panose="020B0604020202020204" pitchFamily="34" charset="0"/>
              <a:buChar cha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其中一个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RNN</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作为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Encoder</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（本实验使用多层的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Gated Recurrent Unit(GRU)</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作为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Encoder r</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），它把变长的输入序列编码成一个固定长度的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context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向量，这个向量包含了输入句子的语义。</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第二个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RNN</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作为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Decoder</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，初始隐状态是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Encoder</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的输出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context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向量，然后用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RNN</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计算第一个时刻的输出，接着用第一个时刻的输出和隐状态计算第二个时刻的输出和新的隐状态，</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，直到某个时刻输出特殊的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表示句子结束的特殊</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Token)</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或者长度超过一个阈值。</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6E4D73F9-2CC9-41B4-9D19-5EFEB0D4F904}"/>
              </a:ext>
            </a:extLst>
          </p:cNvPr>
          <p:cNvPicPr/>
          <p:nvPr/>
        </p:nvPicPr>
        <p:blipFill>
          <a:blip r:embed="rId3"/>
          <a:stretch>
            <a:fillRect/>
          </a:stretch>
        </p:blipFill>
        <p:spPr>
          <a:xfrm>
            <a:off x="2463422" y="1428601"/>
            <a:ext cx="7490806" cy="2460493"/>
          </a:xfrm>
          <a:prstGeom prst="rect">
            <a:avLst/>
          </a:prstGeom>
        </p:spPr>
      </p:pic>
    </p:spTree>
    <p:extLst>
      <p:ext uri="{BB962C8B-B14F-4D97-AF65-F5344CB8AC3E}">
        <p14:creationId xmlns:p14="http://schemas.microsoft.com/office/powerpoint/2010/main" val="2128259561"/>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54FC9B1B-50DF-49BB-9FF8-BF94F608D700}"/>
              </a:ext>
            </a:extLst>
          </p:cNvPr>
          <p:cNvPicPr/>
          <p:nvPr/>
        </p:nvPicPr>
        <p:blipFill>
          <a:blip r:embed="rId3"/>
          <a:stretch>
            <a:fillRect/>
          </a:stretch>
        </p:blipFill>
        <p:spPr>
          <a:xfrm>
            <a:off x="3910258" y="1286631"/>
            <a:ext cx="5274310" cy="2780030"/>
          </a:xfrm>
          <a:prstGeom prst="rect">
            <a:avLst/>
          </a:prstGeom>
        </p:spPr>
      </p:pic>
      <p:sp>
        <p:nvSpPr>
          <p:cNvPr id="8" name="文本框 7">
            <a:extLst>
              <a:ext uri="{FF2B5EF4-FFF2-40B4-BE49-F238E27FC236}">
                <a16:creationId xmlns:a16="http://schemas.microsoft.com/office/drawing/2014/main" id="{E0616808-F742-43BB-A35F-F5A90FDCA3A9}"/>
              </a:ext>
            </a:extLst>
          </p:cNvPr>
          <p:cNvSpPr txBox="1"/>
          <p:nvPr/>
        </p:nvSpPr>
        <p:spPr>
          <a:xfrm>
            <a:off x="1913635" y="4138362"/>
            <a:ext cx="9417384" cy="1785104"/>
          </a:xfrm>
          <a:prstGeom prst="rect">
            <a:avLst/>
          </a:prstGeom>
          <a:noFill/>
        </p:spPr>
        <p:txBody>
          <a:bodyPr wrap="square" rtlCol="0">
            <a:spAutoFit/>
          </a:bodyPr>
          <a:lstStyle/>
          <a:p>
            <a:r>
              <a:rPr lang="zh-CN" altLang="en-US" sz="2000" b="1" dirty="0"/>
              <a:t>文本聊天模型训练</a:t>
            </a:r>
            <a:r>
              <a:rPr lang="zh-CN" altLang="en-US" dirty="0"/>
              <a:t>：</a:t>
            </a:r>
            <a:endParaRPr lang="en-US" altLang="zh-CN" dirty="0"/>
          </a:p>
          <a:p>
            <a:pPr marL="285750" indent="-285750">
              <a:buFont typeface="Arial" panose="020B0604020202020204" pitchFamily="34" charset="0"/>
              <a:buChar cha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首先需要定义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loss</a:t>
            </a:r>
            <a:r>
              <a:rPr lang="zh-CN" altLang="en-US" kern="100" dirty="0">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主要是计算</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mask</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loss</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，使用交叉熵进行计算，实现交叉熵用到了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gather</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函数。</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函数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train</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实现一个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batch</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数据的训练，训练的时候我们会限制</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Decoder</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的输出，使得</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Decoder</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的输出长度和”真实”答案一样长。</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防止梯度爆炸</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(exploding gradient)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，用到了梯度裁剪。</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28307736"/>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6000249" y="1647353"/>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6" name="矩形 5"/>
          <p:cNvSpPr/>
          <p:nvPr/>
        </p:nvSpPr>
        <p:spPr>
          <a:xfrm>
            <a:off x="6946062" y="1715099"/>
            <a:ext cx="1800493"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项目背景及意义</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圆角矩形 6"/>
          <p:cNvSpPr/>
          <p:nvPr/>
        </p:nvSpPr>
        <p:spPr>
          <a:xfrm>
            <a:off x="6000249" y="2401415"/>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2</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8" name="矩形 7"/>
          <p:cNvSpPr/>
          <p:nvPr/>
        </p:nvSpPr>
        <p:spPr>
          <a:xfrm>
            <a:off x="6946062" y="2469161"/>
            <a:ext cx="1800493"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系统设计与实现</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圆角矩形 8"/>
          <p:cNvSpPr/>
          <p:nvPr/>
        </p:nvSpPr>
        <p:spPr>
          <a:xfrm>
            <a:off x="6000249" y="3155478"/>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3</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0" name="矩形 9"/>
          <p:cNvSpPr/>
          <p:nvPr/>
        </p:nvSpPr>
        <p:spPr>
          <a:xfrm>
            <a:off x="6946062" y="3217490"/>
            <a:ext cx="1176925"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 系统测试</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圆角矩形 10"/>
          <p:cNvSpPr/>
          <p:nvPr/>
        </p:nvSpPr>
        <p:spPr>
          <a:xfrm>
            <a:off x="6000249" y="3909540"/>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4</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2" name="矩形 11"/>
          <p:cNvSpPr/>
          <p:nvPr/>
        </p:nvSpPr>
        <p:spPr>
          <a:xfrm>
            <a:off x="7014991" y="3977286"/>
            <a:ext cx="1107996"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项目总结</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矩形 33"/>
          <p:cNvSpPr/>
          <p:nvPr/>
        </p:nvSpPr>
        <p:spPr>
          <a:xfrm>
            <a:off x="0" y="0"/>
            <a:ext cx="37211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400" dirty="0">
              <a:latin typeface="黑体" panose="02010609060101010101" pitchFamily="49" charset="-122"/>
              <a:ea typeface="黑体" panose="02010609060101010101" pitchFamily="49" charset="-122"/>
            </a:endParaRPr>
          </a:p>
        </p:txBody>
      </p:sp>
      <p:sp>
        <p:nvSpPr>
          <p:cNvPr id="35" name="矩形 34"/>
          <p:cNvSpPr/>
          <p:nvPr/>
        </p:nvSpPr>
        <p:spPr>
          <a:xfrm>
            <a:off x="930023" y="1308116"/>
            <a:ext cx="2300630" cy="1107996"/>
          </a:xfrm>
          <a:prstGeom prst="rect">
            <a:avLst/>
          </a:prstGeom>
        </p:spPr>
        <p:txBody>
          <a:bodyPr wrap="none">
            <a:spAutoFit/>
          </a:bodyPr>
          <a:lstStyle/>
          <a:p>
            <a:pPr algn="ctr"/>
            <a:r>
              <a:rPr lang="zh-CN" altLang="en-US" sz="6600" dirty="0">
                <a:solidFill>
                  <a:schemeClr val="bg1"/>
                </a:solidFill>
                <a:latin typeface="黑体" panose="02010609060101010101" pitchFamily="49" charset="-122"/>
                <a:ea typeface="黑体" panose="02010609060101010101" pitchFamily="49" charset="-122"/>
              </a:rPr>
              <a:t>目 录</a:t>
            </a:r>
          </a:p>
        </p:txBody>
      </p:sp>
      <p:sp>
        <p:nvSpPr>
          <p:cNvPr id="36" name="矩形 35"/>
          <p:cNvSpPr/>
          <p:nvPr/>
        </p:nvSpPr>
        <p:spPr>
          <a:xfrm>
            <a:off x="1257837" y="2593371"/>
            <a:ext cx="1645002" cy="584775"/>
          </a:xfrm>
          <a:prstGeom prst="rect">
            <a:avLst/>
          </a:prstGeom>
        </p:spPr>
        <p:txBody>
          <a:bodyPr wrap="none">
            <a:spAutoFit/>
          </a:bodyPr>
          <a:lstStyle/>
          <a:p>
            <a:pPr algn="ctr"/>
            <a:r>
              <a:rPr lang="en-US" altLang="zh-CN"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Contents</a:t>
            </a:r>
          </a:p>
        </p:txBody>
      </p:sp>
      <p:grpSp>
        <p:nvGrpSpPr>
          <p:cNvPr id="15" name="组合 14"/>
          <p:cNvGrpSpPr/>
          <p:nvPr/>
        </p:nvGrpSpPr>
        <p:grpSpPr>
          <a:xfrm>
            <a:off x="4876703" y="1618777"/>
            <a:ext cx="497964" cy="497964"/>
            <a:chOff x="6535243" y="2524701"/>
            <a:chExt cx="717051" cy="717051"/>
          </a:xfrm>
        </p:grpSpPr>
        <p:sp>
          <p:nvSpPr>
            <p:cNvPr id="16" name="泪滴形 15"/>
            <p:cNvSpPr/>
            <p:nvPr/>
          </p:nvSpPr>
          <p:spPr>
            <a:xfrm rot="8247616">
              <a:off x="6535243" y="2524701"/>
              <a:ext cx="717051" cy="717051"/>
            </a:xfrm>
            <a:prstGeom prst="teardrop">
              <a:avLst/>
            </a:prstGeom>
            <a:solidFill>
              <a:srgbClr val="FF54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604000" y="2588424"/>
              <a:ext cx="574014" cy="574014"/>
            </a:xfrm>
            <a:prstGeom prst="ellipse">
              <a:avLst/>
            </a:prstGeom>
            <a:solidFill>
              <a:schemeClr val="bg1"/>
            </a:solidFill>
            <a:ln>
              <a:solidFill>
                <a:srgbClr val="FF5400"/>
              </a:solid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578965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56" presetClass="path" presetSubtype="0" accel="50000" decel="50000" fill="hold" grpId="1" nodeType="withEffect">
                                  <p:stCondLst>
                                    <p:cond delay="0"/>
                                  </p:stCondLst>
                                  <p:childTnLst>
                                    <p:animMotion origin="layout" path="M -0.03737 0.04121 L -6.25E-7 -3.33333E-6 " pathEditMode="relative" rAng="0" ptsTypes="AA">
                                      <p:cBhvr>
                                        <p:cTn id="9" dur="700" fill="hold"/>
                                        <p:tgtEl>
                                          <p:spTgt spid="5"/>
                                        </p:tgtEl>
                                        <p:attrNameLst>
                                          <p:attrName>ppt_x</p:attrName>
                                          <p:attrName>ppt_y</p:attrName>
                                        </p:attrNameLst>
                                      </p:cBhvr>
                                      <p:rCtr x="1862" y="-2060"/>
                                    </p:animMotion>
                                  </p:childTnLst>
                                </p:cTn>
                              </p:par>
                              <p:par>
                                <p:cTn id="10" presetID="22" presetClass="entr" presetSubtype="8" fill="hold" grpId="0" nodeType="withEffect">
                                  <p:stCondLst>
                                    <p:cond delay="25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childTnLst>
                                </p:cTn>
                              </p:par>
                              <p:par>
                                <p:cTn id="16" presetID="56" presetClass="path" presetSubtype="0" accel="50000" decel="50000" fill="hold" grpId="1" nodeType="withEffect">
                                  <p:stCondLst>
                                    <p:cond delay="250"/>
                                  </p:stCondLst>
                                  <p:childTnLst>
                                    <p:animMotion origin="layout" path="M -0.03737 0.0412 L -6.25E-7 2.96296E-6 " pathEditMode="relative" rAng="0" ptsTypes="AA">
                                      <p:cBhvr>
                                        <p:cTn id="17" dur="700" fill="hold"/>
                                        <p:tgtEl>
                                          <p:spTgt spid="7"/>
                                        </p:tgtEl>
                                        <p:attrNameLst>
                                          <p:attrName>ppt_x</p:attrName>
                                          <p:attrName>ppt_y</p:attrName>
                                        </p:attrNameLst>
                                      </p:cBhvr>
                                      <p:rCtr x="1862" y="-2060"/>
                                    </p:animMotion>
                                  </p:childTnLst>
                                </p:cTn>
                              </p:par>
                              <p:par>
                                <p:cTn id="18" presetID="22" presetClass="entr" presetSubtype="8" fill="hold" grpId="0" nodeType="withEffect">
                                  <p:stCondLst>
                                    <p:cond delay="50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childTnLst>
                                </p:cTn>
                              </p:par>
                              <p:par>
                                <p:cTn id="24" presetID="56" presetClass="path" presetSubtype="0" accel="50000" decel="50000" fill="hold" grpId="1" nodeType="withEffect">
                                  <p:stCondLst>
                                    <p:cond delay="500"/>
                                  </p:stCondLst>
                                  <p:childTnLst>
                                    <p:animMotion origin="layout" path="M -0.03737 0.0412 L -6.25E-7 -7.40741E-7 " pathEditMode="relative" rAng="0" ptsTypes="AA">
                                      <p:cBhvr>
                                        <p:cTn id="25" dur="700" fill="hold"/>
                                        <p:tgtEl>
                                          <p:spTgt spid="9"/>
                                        </p:tgtEl>
                                        <p:attrNameLst>
                                          <p:attrName>ppt_x</p:attrName>
                                          <p:attrName>ppt_y</p:attrName>
                                        </p:attrNameLst>
                                      </p:cBhvr>
                                      <p:rCtr x="1862" y="-2060"/>
                                    </p:animMotion>
                                  </p:childTnLst>
                                </p:cTn>
                              </p:par>
                              <p:par>
                                <p:cTn id="26" presetID="22" presetClass="entr" presetSubtype="8" fill="hold" grpId="0" nodeType="withEffect">
                                  <p:stCondLst>
                                    <p:cond delay="75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par>
                                <p:cTn id="29" presetID="10" presetClass="entr" presetSubtype="0" fill="hold" grpId="0" nodeType="withEffect">
                                  <p:stCondLst>
                                    <p:cond delay="75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childTnLst>
                                </p:cTn>
                              </p:par>
                              <p:par>
                                <p:cTn id="32" presetID="56" presetClass="path" presetSubtype="0" accel="50000" decel="50000" fill="hold" grpId="1" nodeType="withEffect">
                                  <p:stCondLst>
                                    <p:cond delay="750"/>
                                  </p:stCondLst>
                                  <p:childTnLst>
                                    <p:animMotion origin="layout" path="M -0.03737 0.04121 L -6.25E-7 -4.44444E-6 " pathEditMode="relative" rAng="0" ptsTypes="AA">
                                      <p:cBhvr>
                                        <p:cTn id="33" dur="700" fill="hold"/>
                                        <p:tgtEl>
                                          <p:spTgt spid="11"/>
                                        </p:tgtEl>
                                        <p:attrNameLst>
                                          <p:attrName>ppt_x</p:attrName>
                                          <p:attrName>ppt_y</p:attrName>
                                        </p:attrNameLst>
                                      </p:cBhvr>
                                      <p:rCtr x="1862" y="-2060"/>
                                    </p:animMotion>
                                  </p:childTnLst>
                                </p:cTn>
                              </p:par>
                              <p:par>
                                <p:cTn id="34" presetID="22" presetClass="entr" presetSubtype="8" fill="hold" grpId="0" nodeType="withEffect">
                                  <p:stCondLst>
                                    <p:cond delay="100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47" presetClass="entr" presetSubtype="0"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anim calcmode="lin" valueType="num">
                                      <p:cBhvr>
                                        <p:cTn id="42" dur="500" fill="hold"/>
                                        <p:tgtEl>
                                          <p:spTgt spid="15"/>
                                        </p:tgtEl>
                                        <p:attrNameLst>
                                          <p:attrName>ppt_x</p:attrName>
                                        </p:attrNameLst>
                                      </p:cBhvr>
                                      <p:tavLst>
                                        <p:tav tm="0">
                                          <p:val>
                                            <p:strVal val="#ppt_x"/>
                                          </p:val>
                                        </p:tav>
                                        <p:tav tm="100000">
                                          <p:val>
                                            <p:strVal val="#ppt_x"/>
                                          </p:val>
                                        </p:tav>
                                      </p:tavLst>
                                    </p:anim>
                                    <p:anim calcmode="lin" valueType="num">
                                      <p:cBhvr>
                                        <p:cTn id="43"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p:bldP spid="7" grpId="0" animBg="1"/>
      <p:bldP spid="7" grpId="1" animBg="1"/>
      <p:bldP spid="8" grpId="0"/>
      <p:bldP spid="9" grpId="0" animBg="1"/>
      <p:bldP spid="9" grpId="1" animBg="1"/>
      <p:bldP spid="10" grpId="0"/>
      <p:bldP spid="11" grpId="0" animBg="1"/>
      <p:bldP spid="11" grpId="1" animBg="1"/>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971EA3C-6648-4286-B46F-F7B25124E91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995717" y="1667959"/>
            <a:ext cx="4685295" cy="4339301"/>
          </a:xfrm>
          <a:prstGeom prst="rect">
            <a:avLst/>
          </a:prstGeom>
          <a:noFill/>
          <a:ln>
            <a:noFill/>
          </a:ln>
        </p:spPr>
      </p:pic>
    </p:spTree>
    <p:extLst>
      <p:ext uri="{BB962C8B-B14F-4D97-AF65-F5344CB8AC3E}">
        <p14:creationId xmlns:p14="http://schemas.microsoft.com/office/powerpoint/2010/main" val="3240623152"/>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AA63D66-0977-4AD9-A2E3-AC108D26263B}"/>
              </a:ext>
            </a:extLst>
          </p:cNvPr>
          <p:cNvSpPr/>
          <p:nvPr/>
        </p:nvSpPr>
        <p:spPr>
          <a:xfrm>
            <a:off x="2196164" y="1473225"/>
            <a:ext cx="906017" cy="523220"/>
          </a:xfrm>
          <a:prstGeom prst="rect">
            <a:avLst/>
          </a:prstGeom>
          <a:solidFill>
            <a:srgbClr val="0070C0"/>
          </a:solidFill>
        </p:spPr>
        <p:txBody>
          <a:bodyPr wrap="none">
            <a:spAutoFit/>
          </a:bodyPr>
          <a:lstStyle/>
          <a:p>
            <a:pPr lvl="0"/>
            <a:r>
              <a:rPr lang="zh-CN" altLang="en-US" sz="2800" b="1" dirty="0">
                <a:solidFill>
                  <a:schemeClr val="bg1"/>
                </a:solidFill>
              </a:rPr>
              <a:t>功能</a:t>
            </a:r>
          </a:p>
        </p:txBody>
      </p:sp>
      <p:cxnSp>
        <p:nvCxnSpPr>
          <p:cNvPr id="5" name="直接连接符 4">
            <a:extLst>
              <a:ext uri="{FF2B5EF4-FFF2-40B4-BE49-F238E27FC236}">
                <a16:creationId xmlns:a16="http://schemas.microsoft.com/office/drawing/2014/main" id="{8F406392-539F-4A8A-9D45-36B6D6D7511E}"/>
              </a:ext>
            </a:extLst>
          </p:cNvPr>
          <p:cNvCxnSpPr>
            <a:cxnSpLocks/>
            <a:endCxn id="10" idx="2"/>
          </p:cNvCxnSpPr>
          <p:nvPr/>
        </p:nvCxnSpPr>
        <p:spPr>
          <a:xfrm>
            <a:off x="2303284" y="1989048"/>
            <a:ext cx="8570507"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CE622075-E402-43A7-8F4C-5DA2284655F3}"/>
              </a:ext>
            </a:extLst>
          </p:cNvPr>
          <p:cNvSpPr/>
          <p:nvPr/>
        </p:nvSpPr>
        <p:spPr>
          <a:xfrm>
            <a:off x="3029597" y="2222931"/>
            <a:ext cx="4321723" cy="369332"/>
          </a:xfrm>
          <a:prstGeom prst="rect">
            <a:avLst/>
          </a:prstGeom>
        </p:spPr>
        <p:txBody>
          <a:bodyPr wrap="square">
            <a:spAutoFit/>
          </a:bodyPr>
          <a:lstStyle/>
          <a:p>
            <a:pPr>
              <a:spcBef>
                <a:spcPts val="600"/>
              </a:spcBef>
            </a:pPr>
            <a:r>
              <a:rPr lang="zh-CN" altLang="en-US" dirty="0"/>
              <a:t>接收前端数据，</a:t>
            </a:r>
            <a:r>
              <a:rPr lang="zh-CN" altLang="zh-CN" dirty="0"/>
              <a:t>生成针对图片的文字描述</a:t>
            </a:r>
            <a:endParaRPr lang="en-US" altLang="zh-CN" dirty="0"/>
          </a:p>
        </p:txBody>
      </p:sp>
      <p:sp>
        <p:nvSpPr>
          <p:cNvPr id="7" name="矩形 6">
            <a:extLst>
              <a:ext uri="{FF2B5EF4-FFF2-40B4-BE49-F238E27FC236}">
                <a16:creationId xmlns:a16="http://schemas.microsoft.com/office/drawing/2014/main" id="{32102880-4B34-4CD2-97AC-5D085FF652D2}"/>
              </a:ext>
            </a:extLst>
          </p:cNvPr>
          <p:cNvSpPr/>
          <p:nvPr/>
        </p:nvSpPr>
        <p:spPr>
          <a:xfrm>
            <a:off x="3066791" y="2592220"/>
            <a:ext cx="7993917" cy="646331"/>
          </a:xfrm>
          <a:prstGeom prst="rect">
            <a:avLst/>
          </a:prstGeom>
        </p:spPr>
        <p:txBody>
          <a:bodyPr wrap="square">
            <a:spAutoFit/>
          </a:bodyPr>
          <a:lstStyle/>
          <a:p>
            <a:pPr>
              <a:spcBef>
                <a:spcPts val="600"/>
              </a:spcBef>
            </a:pPr>
            <a:r>
              <a:rPr lang="zh-CN" altLang="zh-CN" dirty="0"/>
              <a:t>不仅需要足够准确的识别图片中包含了哪些物体，同时需要捕捉到物体之间的关系</a:t>
            </a:r>
            <a:endParaRPr lang="en-US" altLang="zh-CN" dirty="0"/>
          </a:p>
        </p:txBody>
      </p:sp>
      <p:sp>
        <p:nvSpPr>
          <p:cNvPr id="9" name="矩形 8">
            <a:extLst>
              <a:ext uri="{FF2B5EF4-FFF2-40B4-BE49-F238E27FC236}">
                <a16:creationId xmlns:a16="http://schemas.microsoft.com/office/drawing/2014/main" id="{4716B54E-C973-470C-8759-116F34170842}"/>
              </a:ext>
            </a:extLst>
          </p:cNvPr>
          <p:cNvSpPr/>
          <p:nvPr/>
        </p:nvSpPr>
        <p:spPr>
          <a:xfrm>
            <a:off x="3076731" y="3375437"/>
            <a:ext cx="4801314" cy="369332"/>
          </a:xfrm>
          <a:prstGeom prst="rect">
            <a:avLst/>
          </a:prstGeom>
        </p:spPr>
        <p:txBody>
          <a:bodyPr wrap="none">
            <a:spAutoFit/>
          </a:bodyPr>
          <a:lstStyle/>
          <a:p>
            <a:pPr lvl="0"/>
            <a:r>
              <a:rPr lang="zh-CN" altLang="zh-CN" dirty="0"/>
              <a:t>生成满足要求的图片描述后，将其发送给前端</a:t>
            </a:r>
            <a:endParaRPr lang="en-US" altLang="zh-CN" sz="2400" dirty="0"/>
          </a:p>
        </p:txBody>
      </p:sp>
      <p:sp>
        <p:nvSpPr>
          <p:cNvPr id="10" name="椭圆 9">
            <a:extLst>
              <a:ext uri="{FF2B5EF4-FFF2-40B4-BE49-F238E27FC236}">
                <a16:creationId xmlns:a16="http://schemas.microsoft.com/office/drawing/2014/main" id="{24C360ED-860D-4279-96F1-6D1F3B5086B9}"/>
              </a:ext>
            </a:extLst>
          </p:cNvPr>
          <p:cNvSpPr/>
          <p:nvPr/>
        </p:nvSpPr>
        <p:spPr>
          <a:xfrm>
            <a:off x="10873791" y="1897479"/>
            <a:ext cx="183138" cy="183138"/>
          </a:xfrm>
          <a:prstGeom prst="ellipse">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3132B074-93DD-4EE6-8015-D81F957F38FD}"/>
              </a:ext>
            </a:extLst>
          </p:cNvPr>
          <p:cNvSpPr/>
          <p:nvPr/>
        </p:nvSpPr>
        <p:spPr>
          <a:xfrm>
            <a:off x="2571879" y="2338520"/>
            <a:ext cx="155069" cy="155069"/>
          </a:xfrm>
          <a:prstGeom prst="ellipse">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BA2C83CA-F8CE-4A17-B7A4-21F7081648DC}"/>
              </a:ext>
            </a:extLst>
          </p:cNvPr>
          <p:cNvSpPr/>
          <p:nvPr/>
        </p:nvSpPr>
        <p:spPr>
          <a:xfrm>
            <a:off x="2571877" y="2860541"/>
            <a:ext cx="155069" cy="155069"/>
          </a:xfrm>
          <a:prstGeom prst="ellipse">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BCB3C29B-C130-492A-A869-DDDE75A0CF1D}"/>
              </a:ext>
            </a:extLst>
          </p:cNvPr>
          <p:cNvCxnSpPr>
            <a:cxnSpLocks/>
            <a:endCxn id="11" idx="0"/>
          </p:cNvCxnSpPr>
          <p:nvPr/>
        </p:nvCxnSpPr>
        <p:spPr>
          <a:xfrm>
            <a:off x="2649187" y="1830322"/>
            <a:ext cx="227" cy="508198"/>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2C92E9CD-9871-43CF-A606-3DA4721A45BD}"/>
              </a:ext>
            </a:extLst>
          </p:cNvPr>
          <p:cNvCxnSpPr>
            <a:stCxn id="11" idx="4"/>
            <a:endCxn id="12" idx="0"/>
          </p:cNvCxnSpPr>
          <p:nvPr/>
        </p:nvCxnSpPr>
        <p:spPr>
          <a:xfrm flipH="1">
            <a:off x="2649412" y="2493589"/>
            <a:ext cx="2" cy="366952"/>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4E35E925-9E3A-4497-B34F-AE03B8157031}"/>
              </a:ext>
            </a:extLst>
          </p:cNvPr>
          <p:cNvCxnSpPr>
            <a:cxnSpLocks/>
            <a:stCxn id="12" idx="4"/>
          </p:cNvCxnSpPr>
          <p:nvPr/>
        </p:nvCxnSpPr>
        <p:spPr>
          <a:xfrm flipH="1">
            <a:off x="2649174" y="3015610"/>
            <a:ext cx="238" cy="62795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163F448D-0491-4163-93C6-9E432C7959BB}"/>
              </a:ext>
            </a:extLst>
          </p:cNvPr>
          <p:cNvCxnSpPr>
            <a:cxnSpLocks/>
          </p:cNvCxnSpPr>
          <p:nvPr/>
        </p:nvCxnSpPr>
        <p:spPr>
          <a:xfrm>
            <a:off x="2649173" y="3631491"/>
            <a:ext cx="0" cy="308916"/>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AD268776-BC5E-4736-88DB-459BE4DE60F3}"/>
              </a:ext>
            </a:extLst>
          </p:cNvPr>
          <p:cNvSpPr/>
          <p:nvPr/>
        </p:nvSpPr>
        <p:spPr>
          <a:xfrm>
            <a:off x="2571877" y="3492940"/>
            <a:ext cx="155069" cy="155069"/>
          </a:xfrm>
          <a:prstGeom prst="ellipse">
            <a:avLst/>
          </a:prstGeom>
          <a:solidFill>
            <a:srgbClr val="0070C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69D8E276-3DA6-466C-A2D0-0842824C4E65}"/>
              </a:ext>
            </a:extLst>
          </p:cNvPr>
          <p:cNvSpPr/>
          <p:nvPr/>
        </p:nvSpPr>
        <p:spPr>
          <a:xfrm>
            <a:off x="1879071" y="3936628"/>
            <a:ext cx="1627369" cy="523220"/>
          </a:xfrm>
          <a:prstGeom prst="rect">
            <a:avLst/>
          </a:prstGeom>
          <a:solidFill>
            <a:srgbClr val="0070C0"/>
          </a:solidFill>
        </p:spPr>
        <p:txBody>
          <a:bodyPr wrap="none">
            <a:spAutoFit/>
          </a:bodyPr>
          <a:lstStyle/>
          <a:p>
            <a:pPr lvl="0"/>
            <a:r>
              <a:rPr lang="zh-CN" altLang="en-US" sz="2800" b="1" dirty="0">
                <a:solidFill>
                  <a:schemeClr val="bg1"/>
                </a:solidFill>
              </a:rPr>
              <a:t>具体运行</a:t>
            </a:r>
          </a:p>
        </p:txBody>
      </p:sp>
      <p:cxnSp>
        <p:nvCxnSpPr>
          <p:cNvPr id="21" name="直接连接符 20">
            <a:extLst>
              <a:ext uri="{FF2B5EF4-FFF2-40B4-BE49-F238E27FC236}">
                <a16:creationId xmlns:a16="http://schemas.microsoft.com/office/drawing/2014/main" id="{D9AD2533-B2A7-4F11-9163-BEF9EA12819A}"/>
              </a:ext>
            </a:extLst>
          </p:cNvPr>
          <p:cNvCxnSpPr>
            <a:cxnSpLocks/>
            <a:endCxn id="25" idx="2"/>
          </p:cNvCxnSpPr>
          <p:nvPr/>
        </p:nvCxnSpPr>
        <p:spPr>
          <a:xfrm>
            <a:off x="2303284" y="4449447"/>
            <a:ext cx="8478938"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D5FCFBA3-AAB3-43AB-BD55-9B604A624A6C}"/>
              </a:ext>
            </a:extLst>
          </p:cNvPr>
          <p:cNvSpPr/>
          <p:nvPr/>
        </p:nvSpPr>
        <p:spPr>
          <a:xfrm>
            <a:off x="3029597" y="4560779"/>
            <a:ext cx="7886630" cy="646331"/>
          </a:xfrm>
          <a:prstGeom prst="rect">
            <a:avLst/>
          </a:prstGeom>
        </p:spPr>
        <p:txBody>
          <a:bodyPr wrap="square">
            <a:spAutoFit/>
          </a:bodyPr>
          <a:lstStyle/>
          <a:p>
            <a:pPr lvl="0"/>
            <a:r>
              <a:rPr lang="zh-CN" altLang="zh-CN" dirty="0"/>
              <a:t>首先启动服务，通过接口与前端进行交互，不断检查请求并从前端获取到输入图片的数据。数据格式为</a:t>
            </a:r>
            <a:r>
              <a:rPr lang="en-US" altLang="zh-CN" dirty="0"/>
              <a:t>base64</a:t>
            </a:r>
            <a:r>
              <a:rPr lang="zh-CN" altLang="zh-CN" dirty="0"/>
              <a:t>。</a:t>
            </a:r>
            <a:endParaRPr lang="zh-CN" altLang="en-US" sz="2400" dirty="0"/>
          </a:p>
        </p:txBody>
      </p:sp>
      <p:sp>
        <p:nvSpPr>
          <p:cNvPr id="23" name="矩形 22">
            <a:extLst>
              <a:ext uri="{FF2B5EF4-FFF2-40B4-BE49-F238E27FC236}">
                <a16:creationId xmlns:a16="http://schemas.microsoft.com/office/drawing/2014/main" id="{B44A2176-9CFD-4EAD-B6E1-3A37FEEAE43D}"/>
              </a:ext>
            </a:extLst>
          </p:cNvPr>
          <p:cNvSpPr/>
          <p:nvPr/>
        </p:nvSpPr>
        <p:spPr>
          <a:xfrm>
            <a:off x="3029596" y="5337744"/>
            <a:ext cx="8528297" cy="369332"/>
          </a:xfrm>
          <a:prstGeom prst="rect">
            <a:avLst/>
          </a:prstGeom>
        </p:spPr>
        <p:txBody>
          <a:bodyPr wrap="none">
            <a:spAutoFit/>
          </a:bodyPr>
          <a:lstStyle/>
          <a:p>
            <a:pPr lvl="0"/>
            <a:r>
              <a:rPr lang="zh-CN" altLang="zh-CN" dirty="0"/>
              <a:t>将</a:t>
            </a:r>
            <a:r>
              <a:rPr lang="en-US" altLang="zh-CN" dirty="0"/>
              <a:t>base64</a:t>
            </a:r>
            <a:r>
              <a:rPr lang="zh-CN" altLang="zh-CN" dirty="0"/>
              <a:t>格式数据转换为</a:t>
            </a:r>
            <a:r>
              <a:rPr lang="en-US" altLang="zh-CN" dirty="0"/>
              <a:t>jpg</a:t>
            </a:r>
            <a:r>
              <a:rPr lang="zh-CN" altLang="zh-CN" dirty="0"/>
              <a:t>图片格式，之后运行模型对该输入图片进行图片标注。</a:t>
            </a:r>
            <a:endParaRPr lang="zh-CN" altLang="en-US" sz="2400" dirty="0"/>
          </a:p>
        </p:txBody>
      </p:sp>
      <p:sp>
        <p:nvSpPr>
          <p:cNvPr id="24" name="矩形 23">
            <a:extLst>
              <a:ext uri="{FF2B5EF4-FFF2-40B4-BE49-F238E27FC236}">
                <a16:creationId xmlns:a16="http://schemas.microsoft.com/office/drawing/2014/main" id="{1D27DF23-AB24-42C0-835B-AD1D1BED32B0}"/>
              </a:ext>
            </a:extLst>
          </p:cNvPr>
          <p:cNvSpPr/>
          <p:nvPr/>
        </p:nvSpPr>
        <p:spPr>
          <a:xfrm>
            <a:off x="3029596" y="5939528"/>
            <a:ext cx="5724644" cy="369332"/>
          </a:xfrm>
          <a:prstGeom prst="rect">
            <a:avLst/>
          </a:prstGeom>
        </p:spPr>
        <p:txBody>
          <a:bodyPr wrap="none">
            <a:spAutoFit/>
          </a:bodyPr>
          <a:lstStyle/>
          <a:p>
            <a:pPr lvl="0"/>
            <a:r>
              <a:rPr lang="zh-CN" altLang="zh-CN" dirty="0"/>
              <a:t>将图片标注结果通过接口返回给前端，完成一次请求。</a:t>
            </a:r>
            <a:endParaRPr lang="en-US" altLang="zh-CN" sz="2400" dirty="0"/>
          </a:p>
        </p:txBody>
      </p:sp>
      <p:sp>
        <p:nvSpPr>
          <p:cNvPr id="25" name="椭圆 24">
            <a:extLst>
              <a:ext uri="{FF2B5EF4-FFF2-40B4-BE49-F238E27FC236}">
                <a16:creationId xmlns:a16="http://schemas.microsoft.com/office/drawing/2014/main" id="{201162A7-1B6C-4194-8D8A-717A97EA028A}"/>
              </a:ext>
            </a:extLst>
          </p:cNvPr>
          <p:cNvSpPr/>
          <p:nvPr/>
        </p:nvSpPr>
        <p:spPr>
          <a:xfrm>
            <a:off x="10782222" y="4357878"/>
            <a:ext cx="183138" cy="183138"/>
          </a:xfrm>
          <a:prstGeom prst="ellipse">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BDC34F7-C532-481C-9E83-462264870494}"/>
              </a:ext>
            </a:extLst>
          </p:cNvPr>
          <p:cNvSpPr/>
          <p:nvPr/>
        </p:nvSpPr>
        <p:spPr>
          <a:xfrm>
            <a:off x="2571879" y="4742364"/>
            <a:ext cx="155069" cy="155069"/>
          </a:xfrm>
          <a:prstGeom prst="ellipse">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46FD26BB-AA54-407E-A733-77EFFF277E1E}"/>
              </a:ext>
            </a:extLst>
          </p:cNvPr>
          <p:cNvSpPr/>
          <p:nvPr/>
        </p:nvSpPr>
        <p:spPr>
          <a:xfrm>
            <a:off x="2571877" y="5462344"/>
            <a:ext cx="155069" cy="155069"/>
          </a:xfrm>
          <a:prstGeom prst="ellipse">
            <a:avLst/>
          </a:prstGeom>
          <a:solidFill>
            <a:schemeClr val="bg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a:extLst>
              <a:ext uri="{FF2B5EF4-FFF2-40B4-BE49-F238E27FC236}">
                <a16:creationId xmlns:a16="http://schemas.microsoft.com/office/drawing/2014/main" id="{138CF615-43E6-40D1-AA18-0DD77A4C780B}"/>
              </a:ext>
            </a:extLst>
          </p:cNvPr>
          <p:cNvCxnSpPr>
            <a:cxnSpLocks/>
            <a:endCxn id="26" idx="0"/>
          </p:cNvCxnSpPr>
          <p:nvPr/>
        </p:nvCxnSpPr>
        <p:spPr>
          <a:xfrm>
            <a:off x="2649187" y="4158750"/>
            <a:ext cx="227" cy="58361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A50C529-B3BD-4109-9FC8-E10A7DA0B587}"/>
              </a:ext>
            </a:extLst>
          </p:cNvPr>
          <p:cNvCxnSpPr>
            <a:cxnSpLocks/>
            <a:stCxn id="26" idx="4"/>
            <a:endCxn id="27" idx="0"/>
          </p:cNvCxnSpPr>
          <p:nvPr/>
        </p:nvCxnSpPr>
        <p:spPr>
          <a:xfrm flipH="1">
            <a:off x="2649412" y="4897433"/>
            <a:ext cx="2" cy="564911"/>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6B1B8157-4F35-468F-B5DC-DE7B192639DE}"/>
              </a:ext>
            </a:extLst>
          </p:cNvPr>
          <p:cNvCxnSpPr>
            <a:cxnSpLocks/>
            <a:stCxn id="27" idx="4"/>
            <a:endCxn id="33" idx="0"/>
          </p:cNvCxnSpPr>
          <p:nvPr/>
        </p:nvCxnSpPr>
        <p:spPr>
          <a:xfrm>
            <a:off x="2649412" y="5617413"/>
            <a:ext cx="0" cy="430202"/>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D43190B1-387B-4BBC-8D22-4F112A7ABB71}"/>
              </a:ext>
            </a:extLst>
          </p:cNvPr>
          <p:cNvCxnSpPr>
            <a:cxnSpLocks/>
            <a:stCxn id="27" idx="4"/>
            <a:endCxn id="33" idx="0"/>
          </p:cNvCxnSpPr>
          <p:nvPr/>
        </p:nvCxnSpPr>
        <p:spPr>
          <a:xfrm>
            <a:off x="2649412" y="5617413"/>
            <a:ext cx="0" cy="430202"/>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3" name="椭圆 32">
            <a:extLst>
              <a:ext uri="{FF2B5EF4-FFF2-40B4-BE49-F238E27FC236}">
                <a16:creationId xmlns:a16="http://schemas.microsoft.com/office/drawing/2014/main" id="{DBE07518-9760-4762-AE55-47FE3AD8C57A}"/>
              </a:ext>
            </a:extLst>
          </p:cNvPr>
          <p:cNvSpPr/>
          <p:nvPr/>
        </p:nvSpPr>
        <p:spPr>
          <a:xfrm>
            <a:off x="2571877" y="6047615"/>
            <a:ext cx="155069" cy="155069"/>
          </a:xfrm>
          <a:prstGeom prst="ellipse">
            <a:avLst/>
          </a:prstGeom>
          <a:solidFill>
            <a:srgbClr val="0070C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5235499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up)">
                                      <p:cBhvr>
                                        <p:cTn id="16" dur="250"/>
                                        <p:tgtEl>
                                          <p:spTgt spid="13"/>
                                        </p:tgtEl>
                                      </p:cBhvr>
                                    </p:animEffect>
                                  </p:childTnLst>
                                </p:cTn>
                              </p:par>
                            </p:childTnLst>
                          </p:cTn>
                        </p:par>
                        <p:par>
                          <p:cTn id="17" fill="hold">
                            <p:stCondLst>
                              <p:cond delay="25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250"/>
                                        <p:tgtEl>
                                          <p:spTgt spid="11"/>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250"/>
                                        <p:tgtEl>
                                          <p:spTgt spid="6"/>
                                        </p:tgtEl>
                                      </p:cBhvr>
                                    </p:animEffect>
                                  </p:childTnLst>
                                </p:cTn>
                              </p:par>
                            </p:childTnLst>
                          </p:cTn>
                        </p:par>
                        <p:par>
                          <p:cTn id="24" fill="hold">
                            <p:stCondLst>
                              <p:cond delay="500"/>
                            </p:stCondLst>
                            <p:childTnLst>
                              <p:par>
                                <p:cTn id="25" presetID="22" presetClass="entr" presetSubtype="1"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250"/>
                                        <p:tgtEl>
                                          <p:spTgt spid="14"/>
                                        </p:tgtEl>
                                      </p:cBhvr>
                                    </p:animEffect>
                                  </p:childTnLst>
                                </p:cTn>
                              </p:par>
                            </p:childTnLst>
                          </p:cTn>
                        </p:par>
                        <p:par>
                          <p:cTn id="28" fill="hold">
                            <p:stCondLst>
                              <p:cond delay="750"/>
                            </p:stCondLst>
                            <p:childTnLst>
                              <p:par>
                                <p:cTn id="29" presetID="10"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250"/>
                                        <p:tgtEl>
                                          <p:spTgt spid="12"/>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250"/>
                                        <p:tgtEl>
                                          <p:spTgt spid="7"/>
                                        </p:tgtEl>
                                      </p:cBhvr>
                                    </p:animEffect>
                                  </p:childTnLst>
                                </p:cTn>
                              </p:par>
                            </p:childTnLst>
                          </p:cTn>
                        </p:par>
                        <p:par>
                          <p:cTn id="35" fill="hold">
                            <p:stCondLst>
                              <p:cond delay="1000"/>
                            </p:stCondLst>
                            <p:childTnLst>
                              <p:par>
                                <p:cTn id="36" presetID="22" presetClass="entr" presetSubtype="1" fill="hold"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250"/>
                                        <p:tgtEl>
                                          <p:spTgt spid="15"/>
                                        </p:tgtEl>
                                      </p:cBhvr>
                                    </p:animEffect>
                                  </p:childTnLst>
                                </p:cTn>
                              </p:par>
                            </p:childTnLst>
                          </p:cTn>
                        </p:par>
                        <p:par>
                          <p:cTn id="39" fill="hold">
                            <p:stCondLst>
                              <p:cond delay="1250"/>
                            </p:stCondLst>
                            <p:childTnLst>
                              <p:par>
                                <p:cTn id="40" presetID="22" presetClass="entr" presetSubtype="1"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up)">
                                      <p:cBhvr>
                                        <p:cTn id="42" dur="250"/>
                                        <p:tgtEl>
                                          <p:spTgt spid="16"/>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25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249"/>
                                          </p:stCondLst>
                                        </p:cTn>
                                        <p:tgtEl>
                                          <p:spTgt spid="18"/>
                                        </p:tgtEl>
                                        <p:attrNameLst>
                                          <p:attrName>style.visibility</p:attrName>
                                        </p:attrNameLst>
                                      </p:cBhvr>
                                      <p:to>
                                        <p:strVal val="visible"/>
                                      </p:to>
                                    </p:set>
                                  </p:childTnLst>
                                </p:cTn>
                              </p:par>
                            </p:childTnLst>
                          </p:cTn>
                        </p:par>
                        <p:par>
                          <p:cTn id="50" fill="hold">
                            <p:stCondLst>
                              <p:cond delay="250"/>
                            </p:stCondLst>
                            <p:childTnLst>
                              <p:par>
                                <p:cTn id="51" presetID="22" presetClass="entr" presetSubtype="8" fill="hold"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ipe(left)">
                                      <p:cBhvr>
                                        <p:cTn id="53" dur="500"/>
                                        <p:tgtEl>
                                          <p:spTgt spid="21"/>
                                        </p:tgtEl>
                                      </p:cBhvr>
                                    </p:animEffect>
                                  </p:childTnLst>
                                </p:cTn>
                              </p:par>
                            </p:childTnLst>
                          </p:cTn>
                        </p:par>
                        <p:par>
                          <p:cTn id="54" fill="hold">
                            <p:stCondLst>
                              <p:cond delay="750"/>
                            </p:stCondLst>
                            <p:childTnLst>
                              <p:par>
                                <p:cTn id="55" presetID="10" presetClass="entr" presetSubtype="0" fill="hold" grpId="0" nodeType="after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wipe(up)">
                                      <p:cBhvr>
                                        <p:cTn id="62" dur="250"/>
                                        <p:tgtEl>
                                          <p:spTgt spid="28"/>
                                        </p:tgtEl>
                                      </p:cBhvr>
                                    </p:animEffect>
                                  </p:childTnLst>
                                </p:cTn>
                              </p:par>
                            </p:childTnLst>
                          </p:cTn>
                        </p:par>
                        <p:par>
                          <p:cTn id="63" fill="hold">
                            <p:stCondLst>
                              <p:cond delay="250"/>
                            </p:stCondLst>
                            <p:childTnLst>
                              <p:par>
                                <p:cTn id="64" presetID="10" presetClass="entr" presetSubtype="0" fill="hold" grpId="0" nodeType="after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250"/>
                                        <p:tgtEl>
                                          <p:spTgt spid="26"/>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wipe(left)">
                                      <p:cBhvr>
                                        <p:cTn id="69" dur="250"/>
                                        <p:tgtEl>
                                          <p:spTgt spid="22"/>
                                        </p:tgtEl>
                                      </p:cBhvr>
                                    </p:animEffect>
                                  </p:childTnLst>
                                </p:cTn>
                              </p:par>
                            </p:childTnLst>
                          </p:cTn>
                        </p:par>
                        <p:par>
                          <p:cTn id="70" fill="hold">
                            <p:stCondLst>
                              <p:cond delay="500"/>
                            </p:stCondLst>
                            <p:childTnLst>
                              <p:par>
                                <p:cTn id="71" presetID="22" presetClass="entr" presetSubtype="1" fill="hold"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wipe(up)">
                                      <p:cBhvr>
                                        <p:cTn id="73" dur="250"/>
                                        <p:tgtEl>
                                          <p:spTgt spid="29"/>
                                        </p:tgtEl>
                                      </p:cBhvr>
                                    </p:animEffect>
                                  </p:childTnLst>
                                </p:cTn>
                              </p:par>
                            </p:childTnLst>
                          </p:cTn>
                        </p:par>
                        <p:par>
                          <p:cTn id="74" fill="hold">
                            <p:stCondLst>
                              <p:cond delay="750"/>
                            </p:stCondLst>
                            <p:childTnLst>
                              <p:par>
                                <p:cTn id="75" presetID="10" presetClass="entr" presetSubtype="0" fill="hold" grpId="0" nodeType="after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250"/>
                                        <p:tgtEl>
                                          <p:spTgt spid="27"/>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wipe(left)">
                                      <p:cBhvr>
                                        <p:cTn id="80" dur="250"/>
                                        <p:tgtEl>
                                          <p:spTgt spid="23"/>
                                        </p:tgtEl>
                                      </p:cBhvr>
                                    </p:animEffect>
                                  </p:childTnLst>
                                </p:cTn>
                              </p:par>
                            </p:childTnLst>
                          </p:cTn>
                        </p:par>
                        <p:par>
                          <p:cTn id="81" fill="hold">
                            <p:stCondLst>
                              <p:cond delay="1000"/>
                            </p:stCondLst>
                            <p:childTnLst>
                              <p:par>
                                <p:cTn id="82" presetID="22" presetClass="entr" presetSubtype="1" fill="hold" nodeType="after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wipe(up)">
                                      <p:cBhvr>
                                        <p:cTn id="84" dur="250"/>
                                        <p:tgtEl>
                                          <p:spTgt spid="30"/>
                                        </p:tgtEl>
                                      </p:cBhvr>
                                    </p:animEffect>
                                  </p:childTnLst>
                                </p:cTn>
                              </p:par>
                            </p:childTnLst>
                          </p:cTn>
                        </p:par>
                        <p:par>
                          <p:cTn id="85" fill="hold">
                            <p:stCondLst>
                              <p:cond delay="1250"/>
                            </p:stCondLst>
                            <p:childTnLst>
                              <p:par>
                                <p:cTn id="86" presetID="22" presetClass="entr" presetSubtype="1" fill="hold" nodeType="after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wipe(up)">
                                      <p:cBhvr>
                                        <p:cTn id="88" dur="250"/>
                                        <p:tgtEl>
                                          <p:spTgt spid="31"/>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24"/>
                                        </p:tgtEl>
                                        <p:attrNameLst>
                                          <p:attrName>style.visibility</p:attrName>
                                        </p:attrNameLst>
                                      </p:cBhvr>
                                      <p:to>
                                        <p:strVal val="visible"/>
                                      </p:to>
                                    </p:set>
                                    <p:animEffect transition="in" filter="wipe(left)">
                                      <p:cBhvr>
                                        <p:cTn id="91" dur="250"/>
                                        <p:tgtEl>
                                          <p:spTgt spid="24"/>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249"/>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animBg="1"/>
      <p:bldP spid="11" grpId="0" animBg="1"/>
      <p:bldP spid="12" grpId="0" animBg="1"/>
      <p:bldP spid="18" grpId="0" animBg="1"/>
      <p:bldP spid="22" grpId="0"/>
      <p:bldP spid="23" grpId="0"/>
      <p:bldP spid="24" grpId="0"/>
      <p:bldP spid="25" grpId="0" animBg="1"/>
      <p:bldP spid="26" grpId="0" animBg="1"/>
      <p:bldP spid="27" grpId="0" animBg="1"/>
      <p:bldP spid="3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a:extLst>
              <a:ext uri="{FF2B5EF4-FFF2-40B4-BE49-F238E27FC236}">
                <a16:creationId xmlns:a16="http://schemas.microsoft.com/office/drawing/2014/main" id="{768C3AA9-FA2A-4243-8DB9-D9AFA638EA83}"/>
              </a:ext>
            </a:extLst>
          </p:cNvPr>
          <p:cNvPicPr/>
          <p:nvPr/>
        </p:nvPicPr>
        <p:blipFill>
          <a:blip r:embed="rId2"/>
          <a:stretch>
            <a:fillRect/>
          </a:stretch>
        </p:blipFill>
        <p:spPr>
          <a:xfrm>
            <a:off x="2370835" y="1356286"/>
            <a:ext cx="6183984" cy="2726703"/>
          </a:xfrm>
          <a:prstGeom prst="rect">
            <a:avLst/>
          </a:prstGeom>
        </p:spPr>
      </p:pic>
      <p:sp>
        <p:nvSpPr>
          <p:cNvPr id="8" name="文本框 7">
            <a:extLst>
              <a:ext uri="{FF2B5EF4-FFF2-40B4-BE49-F238E27FC236}">
                <a16:creationId xmlns:a16="http://schemas.microsoft.com/office/drawing/2014/main" id="{D504F677-7CB3-4332-B54A-D8CC97E81638}"/>
              </a:ext>
            </a:extLst>
          </p:cNvPr>
          <p:cNvSpPr txBox="1"/>
          <p:nvPr/>
        </p:nvSpPr>
        <p:spPr>
          <a:xfrm>
            <a:off x="1913635" y="4138362"/>
            <a:ext cx="9417384" cy="2062103"/>
          </a:xfrm>
          <a:prstGeom prst="rect">
            <a:avLst/>
          </a:prstGeom>
          <a:noFill/>
        </p:spPr>
        <p:txBody>
          <a:bodyPr wrap="square" rtlCol="0">
            <a:spAutoFit/>
          </a:bodyPr>
          <a:lstStyle/>
          <a:p>
            <a:r>
              <a:rPr lang="zh-CN" altLang="en-US" sz="2000" b="1" dirty="0"/>
              <a:t>图片标注模型实现流程</a:t>
            </a:r>
            <a:r>
              <a:rPr lang="zh-CN" altLang="en-US" dirty="0"/>
              <a:t>：</a:t>
            </a:r>
            <a:endParaRPr lang="en-US" altLang="zh-CN" dirty="0"/>
          </a:p>
          <a:p>
            <a:pPr marL="285750" indent="-285750">
              <a:buFont typeface="Arial" panose="020B0604020202020204" pitchFamily="34" charset="0"/>
              <a:buChar cha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Image Caption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（图片描述）模型中，输入为图片数据</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第一步）</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经过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CNN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进行卷积提取图片特征信息最终形成图片的特征图信息（第二步，属于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encoder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过程）</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Attention</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（聚焦机制）</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对提取的特征图进行加强与抑制，作为后续进入</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LSTM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模型的输入数据，不同时刻的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attention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数据会受到上一时刻</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LSTM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模型输出数据而有所调整</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LSTM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模型最终输出文本信息（第四部分）</a:t>
            </a:r>
          </a:p>
        </p:txBody>
      </p:sp>
      <p:sp>
        <p:nvSpPr>
          <p:cNvPr id="5" name="文本框 4">
            <a:extLst>
              <a:ext uri="{FF2B5EF4-FFF2-40B4-BE49-F238E27FC236}">
                <a16:creationId xmlns:a16="http://schemas.microsoft.com/office/drawing/2014/main" id="{34BFD0F3-7F03-469C-A78C-7F2E84FBF364}"/>
              </a:ext>
            </a:extLst>
          </p:cNvPr>
          <p:cNvSpPr txBox="1"/>
          <p:nvPr/>
        </p:nvSpPr>
        <p:spPr>
          <a:xfrm>
            <a:off x="8757500" y="2119472"/>
            <a:ext cx="2573519" cy="1754326"/>
          </a:xfrm>
          <a:prstGeom prst="rect">
            <a:avLst/>
          </a:prstGeom>
          <a:noFill/>
        </p:spPr>
        <p:txBody>
          <a:bodyPr wrap="square">
            <a:spAutoFit/>
          </a:bodyPr>
          <a:lstStyle/>
          <a:p>
            <a:r>
              <a:rPr lang="zh-CN" altLang="zh-CN" sz="1800" dirty="0">
                <a:effectLst/>
                <a:ea typeface="等线" panose="02010600030101010101" pitchFamily="2" charset="-122"/>
                <a:cs typeface="Times New Roman" panose="02020603050405020304" pitchFamily="18" charset="0"/>
              </a:rPr>
              <a:t>模型采用</a:t>
            </a:r>
            <a:endParaRPr lang="en-US" altLang="zh-CN" sz="1800" dirty="0">
              <a:effectLst/>
              <a:ea typeface="等线" panose="02010600030101010101" pitchFamily="2" charset="-122"/>
              <a:cs typeface="Times New Roman" panose="02020603050405020304" pitchFamily="18" charset="0"/>
            </a:endParaRPr>
          </a:p>
          <a:p>
            <a:r>
              <a:rPr lang="en-US" altLang="zh-CN" sz="1800" dirty="0">
                <a:effectLst/>
                <a:ea typeface="等线" panose="02010600030101010101" pitchFamily="2" charset="-122"/>
                <a:cs typeface="Times New Roman" panose="02020603050405020304" pitchFamily="18" charset="0"/>
              </a:rPr>
              <a:t>encoder — decoder</a:t>
            </a:r>
            <a:r>
              <a:rPr lang="zh-CN" altLang="zh-CN" sz="1800" dirty="0">
                <a:effectLst/>
                <a:ea typeface="等线" panose="02010600030101010101" pitchFamily="2" charset="-122"/>
                <a:cs typeface="Times New Roman" panose="02020603050405020304" pitchFamily="18" charset="0"/>
              </a:rPr>
              <a:t>架构</a:t>
            </a:r>
            <a:endParaRPr lang="en-US" altLang="zh-CN" sz="1800" dirty="0">
              <a:effectLst/>
              <a:ea typeface="等线" panose="02010600030101010101" pitchFamily="2" charset="-122"/>
              <a:cs typeface="Times New Roman" panose="02020603050405020304" pitchFamily="18" charset="0"/>
            </a:endParaRPr>
          </a:p>
          <a:p>
            <a:endParaRPr lang="en-US" altLang="zh-CN" sz="1800" dirty="0">
              <a:effectLst/>
              <a:ea typeface="等线" panose="02010600030101010101" pitchFamily="2" charset="-122"/>
              <a:cs typeface="Times New Roman" panose="02020603050405020304" pitchFamily="18" charset="0"/>
            </a:endParaRPr>
          </a:p>
          <a:p>
            <a:r>
              <a:rPr lang="zh-CN" altLang="zh-CN" sz="1800" dirty="0">
                <a:effectLst/>
                <a:ea typeface="等线" panose="02010600030101010101" pitchFamily="2" charset="-122"/>
                <a:cs typeface="Times New Roman" panose="02020603050405020304" pitchFamily="18" charset="0"/>
              </a:rPr>
              <a:t>训练数据集为</a:t>
            </a:r>
            <a:r>
              <a:rPr lang="en-US" altLang="zh-CN" sz="1800" dirty="0">
                <a:effectLst/>
                <a:ea typeface="等线" panose="02010600030101010101" pitchFamily="2" charset="-122"/>
                <a:cs typeface="Times New Roman" panose="02020603050405020304" pitchFamily="18" charset="0"/>
              </a:rPr>
              <a:t>MS COCO</a:t>
            </a:r>
            <a:br>
              <a:rPr lang="en-US" altLang="zh-CN" sz="1800" dirty="0">
                <a:effectLst/>
                <a:ea typeface="等线" panose="02010600030101010101" pitchFamily="2" charset="-122"/>
                <a:cs typeface="Times New Roman" panose="02020603050405020304" pitchFamily="18" charset="0"/>
              </a:rPr>
            </a:br>
            <a:br>
              <a:rPr lang="en-US" altLang="zh-CN" sz="1800" dirty="0">
                <a:effectLst/>
                <a:ea typeface="等线" panose="02010600030101010101" pitchFamily="2" charset="-122"/>
                <a:cs typeface="Times New Roman" panose="02020603050405020304" pitchFamily="18" charset="0"/>
              </a:rPr>
            </a:br>
            <a:r>
              <a:rPr lang="zh-CN" altLang="en-US" sz="1800" dirty="0">
                <a:effectLst/>
                <a:ea typeface="等线" panose="02010600030101010101" pitchFamily="2" charset="-122"/>
                <a:cs typeface="Times New Roman" panose="02020603050405020304" pitchFamily="18" charset="0"/>
              </a:rPr>
              <a:t>基于</a:t>
            </a:r>
            <a:r>
              <a:rPr lang="en-US" altLang="zh-CN" sz="1800" dirty="0" err="1">
                <a:effectLst/>
                <a:ea typeface="等线" panose="02010600030101010101" pitchFamily="2" charset="-122"/>
                <a:cs typeface="Times New Roman" panose="02020603050405020304" pitchFamily="18" charset="0"/>
              </a:rPr>
              <a:t>tensorflow</a:t>
            </a:r>
            <a:r>
              <a:rPr lang="zh-CN" altLang="en-US" sz="1800" dirty="0">
                <a:effectLst/>
                <a:ea typeface="等线" panose="02010600030101010101" pitchFamily="2" charset="-122"/>
                <a:cs typeface="Times New Roman" panose="02020603050405020304" pitchFamily="18" charset="0"/>
              </a:rPr>
              <a:t>实现</a:t>
            </a:r>
            <a:endParaRPr lang="en-US" altLang="zh-CN" sz="18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54303088"/>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A0978C3-C307-4866-99D2-818B67CAB763}"/>
              </a:ext>
            </a:extLst>
          </p:cNvPr>
          <p:cNvPicPr>
            <a:picLocks noChangeAspect="1"/>
          </p:cNvPicPr>
          <p:nvPr/>
        </p:nvPicPr>
        <p:blipFill>
          <a:blip r:embed="rId2"/>
          <a:stretch>
            <a:fillRect/>
          </a:stretch>
        </p:blipFill>
        <p:spPr>
          <a:xfrm>
            <a:off x="3040641" y="1358588"/>
            <a:ext cx="3202718" cy="2449840"/>
          </a:xfrm>
          <a:prstGeom prst="rect">
            <a:avLst/>
          </a:prstGeom>
        </p:spPr>
      </p:pic>
      <p:pic>
        <p:nvPicPr>
          <p:cNvPr id="15" name="图片 14">
            <a:extLst>
              <a:ext uri="{FF2B5EF4-FFF2-40B4-BE49-F238E27FC236}">
                <a16:creationId xmlns:a16="http://schemas.microsoft.com/office/drawing/2014/main" id="{6D8FB083-FF3A-4B9A-9A34-BD222B73CF1F}"/>
              </a:ext>
            </a:extLst>
          </p:cNvPr>
          <p:cNvPicPr>
            <a:picLocks noChangeAspect="1"/>
          </p:cNvPicPr>
          <p:nvPr/>
        </p:nvPicPr>
        <p:blipFill>
          <a:blip r:embed="rId3"/>
          <a:stretch>
            <a:fillRect/>
          </a:stretch>
        </p:blipFill>
        <p:spPr>
          <a:xfrm>
            <a:off x="7092640" y="1358588"/>
            <a:ext cx="3202718" cy="2457620"/>
          </a:xfrm>
          <a:prstGeom prst="rect">
            <a:avLst/>
          </a:prstGeom>
        </p:spPr>
      </p:pic>
      <p:pic>
        <p:nvPicPr>
          <p:cNvPr id="20" name="图片 19">
            <a:extLst>
              <a:ext uri="{FF2B5EF4-FFF2-40B4-BE49-F238E27FC236}">
                <a16:creationId xmlns:a16="http://schemas.microsoft.com/office/drawing/2014/main" id="{256AB21C-7434-4EDF-84DE-7444F2AB1734}"/>
              </a:ext>
            </a:extLst>
          </p:cNvPr>
          <p:cNvPicPr>
            <a:picLocks noChangeAspect="1"/>
          </p:cNvPicPr>
          <p:nvPr/>
        </p:nvPicPr>
        <p:blipFill rotWithShape="1">
          <a:blip r:embed="rId4"/>
          <a:srcRect r="13288"/>
          <a:stretch/>
        </p:blipFill>
        <p:spPr>
          <a:xfrm>
            <a:off x="3040641" y="3879331"/>
            <a:ext cx="3407299" cy="2694100"/>
          </a:xfrm>
          <a:prstGeom prst="rect">
            <a:avLst/>
          </a:prstGeom>
        </p:spPr>
      </p:pic>
      <p:pic>
        <p:nvPicPr>
          <p:cNvPr id="22" name="图片 21">
            <a:extLst>
              <a:ext uri="{FF2B5EF4-FFF2-40B4-BE49-F238E27FC236}">
                <a16:creationId xmlns:a16="http://schemas.microsoft.com/office/drawing/2014/main" id="{165B7C82-BBC5-48D2-8EB4-8B7BCB82D2E1}"/>
              </a:ext>
            </a:extLst>
          </p:cNvPr>
          <p:cNvPicPr>
            <a:picLocks noChangeAspect="1"/>
          </p:cNvPicPr>
          <p:nvPr/>
        </p:nvPicPr>
        <p:blipFill rotWithShape="1">
          <a:blip r:embed="rId5"/>
          <a:srcRect r="4866" b="5060"/>
          <a:stretch/>
        </p:blipFill>
        <p:spPr>
          <a:xfrm>
            <a:off x="7092640" y="3808428"/>
            <a:ext cx="3202718" cy="2714980"/>
          </a:xfrm>
          <a:prstGeom prst="rect">
            <a:avLst/>
          </a:prstGeom>
        </p:spPr>
      </p:pic>
    </p:spTree>
    <p:extLst>
      <p:ext uri="{BB962C8B-B14F-4D97-AF65-F5344CB8AC3E}">
        <p14:creationId xmlns:p14="http://schemas.microsoft.com/office/powerpoint/2010/main" val="1511955051"/>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6000249" y="1647353"/>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6" name="矩形 5"/>
          <p:cNvSpPr/>
          <p:nvPr/>
        </p:nvSpPr>
        <p:spPr>
          <a:xfrm>
            <a:off x="6985317" y="1677448"/>
            <a:ext cx="1800493"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项目背景及意义</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圆角矩形 6"/>
          <p:cNvSpPr/>
          <p:nvPr/>
        </p:nvSpPr>
        <p:spPr>
          <a:xfrm>
            <a:off x="6000249" y="2401415"/>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2</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8" name="矩形 7"/>
          <p:cNvSpPr/>
          <p:nvPr/>
        </p:nvSpPr>
        <p:spPr>
          <a:xfrm>
            <a:off x="6985317" y="2460708"/>
            <a:ext cx="1800493"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系统设计与实现</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圆角矩形 8"/>
          <p:cNvSpPr/>
          <p:nvPr/>
        </p:nvSpPr>
        <p:spPr>
          <a:xfrm>
            <a:off x="6000249" y="3155478"/>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3</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0" name="矩形 9"/>
          <p:cNvSpPr/>
          <p:nvPr/>
        </p:nvSpPr>
        <p:spPr>
          <a:xfrm>
            <a:off x="6985317" y="3223224"/>
            <a:ext cx="1107996"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系统测试</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圆角矩形 10"/>
          <p:cNvSpPr/>
          <p:nvPr/>
        </p:nvSpPr>
        <p:spPr>
          <a:xfrm>
            <a:off x="6000249" y="3909540"/>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4</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2" name="矩形 11"/>
          <p:cNvSpPr/>
          <p:nvPr/>
        </p:nvSpPr>
        <p:spPr>
          <a:xfrm>
            <a:off x="6985317" y="3977286"/>
            <a:ext cx="1107996"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项目总结</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矩形 33"/>
          <p:cNvSpPr/>
          <p:nvPr/>
        </p:nvSpPr>
        <p:spPr>
          <a:xfrm>
            <a:off x="0" y="0"/>
            <a:ext cx="37211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400" dirty="0">
              <a:latin typeface="黑体" panose="02010609060101010101" pitchFamily="49" charset="-122"/>
              <a:ea typeface="黑体" panose="02010609060101010101" pitchFamily="49" charset="-122"/>
            </a:endParaRPr>
          </a:p>
        </p:txBody>
      </p:sp>
      <p:sp>
        <p:nvSpPr>
          <p:cNvPr id="35" name="矩形 34"/>
          <p:cNvSpPr/>
          <p:nvPr/>
        </p:nvSpPr>
        <p:spPr>
          <a:xfrm>
            <a:off x="930023" y="1308116"/>
            <a:ext cx="2300630" cy="1107996"/>
          </a:xfrm>
          <a:prstGeom prst="rect">
            <a:avLst/>
          </a:prstGeom>
        </p:spPr>
        <p:txBody>
          <a:bodyPr wrap="none">
            <a:spAutoFit/>
          </a:bodyPr>
          <a:lstStyle/>
          <a:p>
            <a:pPr algn="ctr"/>
            <a:r>
              <a:rPr lang="zh-CN" altLang="en-US" sz="6600" dirty="0">
                <a:solidFill>
                  <a:schemeClr val="bg1"/>
                </a:solidFill>
                <a:latin typeface="黑体" panose="02010609060101010101" pitchFamily="49" charset="-122"/>
                <a:ea typeface="黑体" panose="02010609060101010101" pitchFamily="49" charset="-122"/>
              </a:rPr>
              <a:t>目 录</a:t>
            </a:r>
          </a:p>
        </p:txBody>
      </p:sp>
      <p:sp>
        <p:nvSpPr>
          <p:cNvPr id="36" name="矩形 35"/>
          <p:cNvSpPr/>
          <p:nvPr/>
        </p:nvSpPr>
        <p:spPr>
          <a:xfrm>
            <a:off x="1257837" y="2593371"/>
            <a:ext cx="1645002" cy="584775"/>
          </a:xfrm>
          <a:prstGeom prst="rect">
            <a:avLst/>
          </a:prstGeom>
        </p:spPr>
        <p:txBody>
          <a:bodyPr wrap="none">
            <a:spAutoFit/>
          </a:bodyPr>
          <a:lstStyle/>
          <a:p>
            <a:pPr algn="ctr"/>
            <a:r>
              <a:rPr lang="en-US" altLang="zh-CN"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Contents</a:t>
            </a:r>
          </a:p>
        </p:txBody>
      </p:sp>
      <p:grpSp>
        <p:nvGrpSpPr>
          <p:cNvPr id="15" name="组合 14"/>
          <p:cNvGrpSpPr/>
          <p:nvPr/>
        </p:nvGrpSpPr>
        <p:grpSpPr>
          <a:xfrm>
            <a:off x="5013975" y="3180018"/>
            <a:ext cx="497964" cy="497964"/>
            <a:chOff x="6535243" y="2524701"/>
            <a:chExt cx="717051" cy="717051"/>
          </a:xfrm>
        </p:grpSpPr>
        <p:sp>
          <p:nvSpPr>
            <p:cNvPr id="16" name="泪滴形 15"/>
            <p:cNvSpPr/>
            <p:nvPr/>
          </p:nvSpPr>
          <p:spPr>
            <a:xfrm rot="8247616">
              <a:off x="6535243" y="2524701"/>
              <a:ext cx="717051" cy="717051"/>
            </a:xfrm>
            <a:prstGeom prst="teardrop">
              <a:avLst/>
            </a:prstGeom>
            <a:solidFill>
              <a:srgbClr val="FF54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604000" y="2588424"/>
              <a:ext cx="574014" cy="574014"/>
            </a:xfrm>
            <a:prstGeom prst="ellipse">
              <a:avLst/>
            </a:prstGeom>
            <a:solidFill>
              <a:schemeClr val="bg1"/>
            </a:solidFill>
            <a:ln>
              <a:solidFill>
                <a:srgbClr val="FF5400"/>
              </a:solid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21161450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6.25E-7 0 L -6.25E-7 0.10602 " pathEditMode="relative" rAng="0" ptsTypes="AA">
                                      <p:cBhvr>
                                        <p:cTn id="6" dur="1000" fill="hold"/>
                                        <p:tgtEl>
                                          <p:spTgt spid="15"/>
                                        </p:tgtEl>
                                        <p:attrNameLst>
                                          <p:attrName>ppt_x</p:attrName>
                                          <p:attrName>ppt_y</p:attrName>
                                        </p:attrNameLst>
                                      </p:cBhvr>
                                      <p:rCtr x="0" y="53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2768381" y="1877695"/>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1" name="矩形 10"/>
          <p:cNvSpPr/>
          <p:nvPr/>
        </p:nvSpPr>
        <p:spPr>
          <a:xfrm>
            <a:off x="3924615" y="1930052"/>
            <a:ext cx="1210588" cy="400110"/>
          </a:xfrm>
          <a:prstGeom prst="rect">
            <a:avLst/>
          </a:prstGeom>
        </p:spPr>
        <p:txBody>
          <a:bodyPr wrap="none">
            <a:spAutoFit/>
          </a:bodyPr>
          <a:lstStyle/>
          <a:p>
            <a:r>
              <a:rPr lang="zh-CN" altLang="en-US" sz="2000" dirty="0"/>
              <a:t>单元测试</a:t>
            </a:r>
          </a:p>
        </p:txBody>
      </p:sp>
      <p:sp>
        <p:nvSpPr>
          <p:cNvPr id="12" name="圆角矩形 11"/>
          <p:cNvSpPr/>
          <p:nvPr/>
        </p:nvSpPr>
        <p:spPr>
          <a:xfrm>
            <a:off x="2781814" y="2976532"/>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2</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3" name="矩形 12"/>
          <p:cNvSpPr/>
          <p:nvPr/>
        </p:nvSpPr>
        <p:spPr>
          <a:xfrm>
            <a:off x="3972810" y="2994328"/>
            <a:ext cx="1210588" cy="400110"/>
          </a:xfrm>
          <a:prstGeom prst="rect">
            <a:avLst/>
          </a:prstGeom>
        </p:spPr>
        <p:txBody>
          <a:bodyPr wrap="square">
            <a:spAutoFit/>
          </a:bodyPr>
          <a:lstStyle/>
          <a:p>
            <a:pPr algn="ctr">
              <a:spcAft>
                <a:spcPts val="0"/>
              </a:spcAft>
              <a:defRPr/>
            </a:pP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安全测试</a:t>
            </a:r>
            <a:endParaRPr lang="zh-CN" altLang="zh-CN" sz="20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4" name="圆角矩形 13"/>
          <p:cNvSpPr/>
          <p:nvPr/>
        </p:nvSpPr>
        <p:spPr>
          <a:xfrm>
            <a:off x="2768381" y="3947323"/>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3</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5" name="矩形 14"/>
          <p:cNvSpPr/>
          <p:nvPr/>
        </p:nvSpPr>
        <p:spPr>
          <a:xfrm>
            <a:off x="3941681" y="3999680"/>
            <a:ext cx="1723549" cy="400110"/>
          </a:xfrm>
          <a:prstGeom prst="rect">
            <a:avLst/>
          </a:prstGeom>
        </p:spPr>
        <p:txBody>
          <a:bodyPr wrap="none">
            <a:spAutoFit/>
          </a:bodyPr>
          <a:lstStyle/>
          <a:p>
            <a:pPr algn="ctr">
              <a:spcAft>
                <a:spcPts val="0"/>
              </a:spcAft>
              <a:defRPr/>
            </a:pP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功能模块测试</a:t>
            </a:r>
            <a:endParaRPr lang="zh-CN" altLang="zh-CN" sz="20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6" name="圆角矩形 13">
            <a:extLst>
              <a:ext uri="{FF2B5EF4-FFF2-40B4-BE49-F238E27FC236}">
                <a16:creationId xmlns:a16="http://schemas.microsoft.com/office/drawing/2014/main" id="{ECDC2B43-0AF7-4606-905D-9BD7A96E1092}"/>
              </a:ext>
            </a:extLst>
          </p:cNvPr>
          <p:cNvSpPr/>
          <p:nvPr/>
        </p:nvSpPr>
        <p:spPr>
          <a:xfrm>
            <a:off x="2795247" y="4918114"/>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4</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2" name="文本框 1">
            <a:extLst>
              <a:ext uri="{FF2B5EF4-FFF2-40B4-BE49-F238E27FC236}">
                <a16:creationId xmlns:a16="http://schemas.microsoft.com/office/drawing/2014/main" id="{4FC3C01B-1AED-47C4-8753-3CD2EBBB1E78}"/>
              </a:ext>
            </a:extLst>
          </p:cNvPr>
          <p:cNvSpPr txBox="1"/>
          <p:nvPr/>
        </p:nvSpPr>
        <p:spPr>
          <a:xfrm>
            <a:off x="3972810" y="4985860"/>
            <a:ext cx="2042160" cy="369332"/>
          </a:xfrm>
          <a:prstGeom prst="rect">
            <a:avLst/>
          </a:prstGeom>
          <a:noFill/>
        </p:spPr>
        <p:txBody>
          <a:bodyPr wrap="square" rtlCol="0">
            <a:spAutoFit/>
          </a:bodyPr>
          <a:lstStyle/>
          <a:p>
            <a:r>
              <a:rPr lang="zh-CN" altLang="en-US" dirty="0"/>
              <a:t>数据库测试</a:t>
            </a:r>
          </a:p>
        </p:txBody>
      </p:sp>
    </p:spTree>
    <p:extLst>
      <p:ext uri="{BB962C8B-B14F-4D97-AF65-F5344CB8AC3E}">
        <p14:creationId xmlns:p14="http://schemas.microsoft.com/office/powerpoint/2010/main" val="4252272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par>
                                <p:cTn id="8" presetID="56" presetClass="path" presetSubtype="0" accel="50000" decel="50000" fill="hold" grpId="1" nodeType="withEffect">
                                  <p:stCondLst>
                                    <p:cond delay="0"/>
                                  </p:stCondLst>
                                  <p:childTnLst>
                                    <p:animMotion origin="layout" path="M -0.03737 0.04121 L 4.375E-6 -2.59259E-6 " pathEditMode="relative" rAng="0" ptsTypes="AA">
                                      <p:cBhvr>
                                        <p:cTn id="9" dur="700" fill="hold"/>
                                        <p:tgtEl>
                                          <p:spTgt spid="10"/>
                                        </p:tgtEl>
                                        <p:attrNameLst>
                                          <p:attrName>ppt_x</p:attrName>
                                          <p:attrName>ppt_y</p:attrName>
                                        </p:attrNameLst>
                                      </p:cBhvr>
                                      <p:rCtr x="1862" y="-2060"/>
                                    </p:animMotion>
                                  </p:childTnLst>
                                </p:cTn>
                              </p:par>
                              <p:par>
                                <p:cTn id="10" presetID="22" presetClass="entr" presetSubtype="8" fill="hold" grpId="0" nodeType="withEffect">
                                  <p:stCondLst>
                                    <p:cond delay="25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childTnLst>
                                </p:cTn>
                              </p:par>
                              <p:par>
                                <p:cTn id="16" presetID="56" presetClass="path" presetSubtype="0" accel="50000" decel="50000" fill="hold" grpId="1" nodeType="withEffect">
                                  <p:stCondLst>
                                    <p:cond delay="250"/>
                                  </p:stCondLst>
                                  <p:childTnLst>
                                    <p:animMotion origin="layout" path="M -0.03737 0.0412 L 4.375E-6 3.7037E-6 " pathEditMode="relative" rAng="0" ptsTypes="AA">
                                      <p:cBhvr>
                                        <p:cTn id="17" dur="700" fill="hold"/>
                                        <p:tgtEl>
                                          <p:spTgt spid="12"/>
                                        </p:tgtEl>
                                        <p:attrNameLst>
                                          <p:attrName>ppt_x</p:attrName>
                                          <p:attrName>ppt_y</p:attrName>
                                        </p:attrNameLst>
                                      </p:cBhvr>
                                      <p:rCtr x="1862" y="-2060"/>
                                    </p:animMotion>
                                  </p:childTnLst>
                                </p:cTn>
                              </p:par>
                              <p:par>
                                <p:cTn id="18" presetID="22" presetClass="entr" presetSubtype="8" fill="hold" grpId="0" nodeType="withEffect">
                                  <p:stCondLst>
                                    <p:cond delay="50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1000"/>
                                        <p:tgtEl>
                                          <p:spTgt spid="14"/>
                                        </p:tgtEl>
                                      </p:cBhvr>
                                    </p:animEffect>
                                  </p:childTnLst>
                                </p:cTn>
                              </p:par>
                              <p:par>
                                <p:cTn id="24" presetID="56" presetClass="path" presetSubtype="0" accel="50000" decel="50000" fill="hold" grpId="1" nodeType="withEffect">
                                  <p:stCondLst>
                                    <p:cond delay="500"/>
                                  </p:stCondLst>
                                  <p:childTnLst>
                                    <p:animMotion origin="layout" path="M -0.03737 0.0412 L 4.375E-6 0 " pathEditMode="relative" rAng="0" ptsTypes="AA">
                                      <p:cBhvr>
                                        <p:cTn id="25" dur="700" fill="hold"/>
                                        <p:tgtEl>
                                          <p:spTgt spid="14"/>
                                        </p:tgtEl>
                                        <p:attrNameLst>
                                          <p:attrName>ppt_x</p:attrName>
                                          <p:attrName>ppt_y</p:attrName>
                                        </p:attrNameLst>
                                      </p:cBhvr>
                                      <p:rCtr x="1862" y="-2060"/>
                                    </p:animMotion>
                                  </p:childTnLst>
                                </p:cTn>
                              </p:par>
                              <p:par>
                                <p:cTn id="26" presetID="22" presetClass="entr" presetSubtype="8" fill="hold" grpId="0" nodeType="withEffect">
                                  <p:stCondLst>
                                    <p:cond delay="75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childTnLst>
                                </p:cTn>
                              </p:par>
                              <p:par>
                                <p:cTn id="32" presetID="56" presetClass="path" presetSubtype="0" accel="50000" decel="50000" fill="hold" grpId="1" nodeType="withEffect">
                                  <p:stCondLst>
                                    <p:cond delay="500"/>
                                  </p:stCondLst>
                                  <p:childTnLst>
                                    <p:animMotion origin="layout" path="M -0.03737 0.0412 L 4.375E-6 0 " pathEditMode="relative" rAng="0" ptsTypes="AA">
                                      <p:cBhvr>
                                        <p:cTn id="33" dur="700" fill="hold"/>
                                        <p:tgtEl>
                                          <p:spTgt spid="16"/>
                                        </p:tgtEl>
                                        <p:attrNameLst>
                                          <p:attrName>ppt_x</p:attrName>
                                          <p:attrName>ppt_y</p:attrName>
                                        </p:attrNameLst>
                                      </p:cBhvr>
                                      <p:rCtr x="1862" y="-20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p:bldP spid="12" grpId="0" animBg="1"/>
      <p:bldP spid="12" grpId="1" animBg="1"/>
      <p:bldP spid="13" grpId="0"/>
      <p:bldP spid="14" grpId="0" animBg="1"/>
      <p:bldP spid="14" grpId="1" animBg="1"/>
      <p:bldP spid="15" grpId="0"/>
      <p:bldP spid="16" grpId="0" animBg="1"/>
      <p:bldP spid="16"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301246" y="1805650"/>
            <a:ext cx="488252" cy="488252"/>
            <a:chOff x="6535243" y="2524701"/>
            <a:chExt cx="717051" cy="717051"/>
          </a:xfrm>
        </p:grpSpPr>
        <p:sp>
          <p:nvSpPr>
            <p:cNvPr id="5" name="泪滴形 4"/>
            <p:cNvSpPr/>
            <p:nvPr/>
          </p:nvSpPr>
          <p:spPr>
            <a:xfrm rot="8247616">
              <a:off x="6535243" y="2524701"/>
              <a:ext cx="717051" cy="717051"/>
            </a:xfrm>
            <a:prstGeom prst="teardrop">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6604000" y="2588424"/>
              <a:ext cx="574014" cy="574014"/>
            </a:xfrm>
            <a:prstGeom prst="ellipse">
              <a:avLst/>
            </a:prstGeom>
            <a:solidFill>
              <a:schemeClr val="bg1"/>
            </a:solidFill>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2890301" y="1882631"/>
            <a:ext cx="1620957" cy="523220"/>
          </a:xfrm>
          <a:prstGeom prst="rect">
            <a:avLst/>
          </a:prstGeom>
          <a:noFill/>
        </p:spPr>
        <p:txBody>
          <a:bodyPr wrap="none" rtlCol="0">
            <a:spAutoFit/>
          </a:bodyPr>
          <a:lstStyle/>
          <a:p>
            <a:r>
              <a:rPr lang="zh-CN" altLang="en-US" sz="2800" dirty="0"/>
              <a:t>单元测试</a:t>
            </a:r>
          </a:p>
        </p:txBody>
      </p:sp>
      <p:sp>
        <p:nvSpPr>
          <p:cNvPr id="2" name="文本框 1">
            <a:extLst>
              <a:ext uri="{FF2B5EF4-FFF2-40B4-BE49-F238E27FC236}">
                <a16:creationId xmlns:a16="http://schemas.microsoft.com/office/drawing/2014/main" id="{4A2A7A41-C1FA-4C9B-880F-101F1B61503E}"/>
              </a:ext>
            </a:extLst>
          </p:cNvPr>
          <p:cNvSpPr txBox="1"/>
          <p:nvPr/>
        </p:nvSpPr>
        <p:spPr>
          <a:xfrm>
            <a:off x="2738920" y="2804160"/>
            <a:ext cx="5998680" cy="369332"/>
          </a:xfrm>
          <a:prstGeom prst="rect">
            <a:avLst/>
          </a:prstGeom>
          <a:noFill/>
        </p:spPr>
        <p:txBody>
          <a:bodyPr wrap="square" rtlCol="0">
            <a:spAutoFit/>
          </a:bodyPr>
          <a:lstStyle/>
          <a:p>
            <a:endParaRPr lang="zh-CN" altLang="en-US" dirty="0"/>
          </a:p>
        </p:txBody>
      </p:sp>
      <p:pic>
        <p:nvPicPr>
          <p:cNvPr id="9" name="图片 8">
            <a:extLst>
              <a:ext uri="{FF2B5EF4-FFF2-40B4-BE49-F238E27FC236}">
                <a16:creationId xmlns:a16="http://schemas.microsoft.com/office/drawing/2014/main" id="{4A4DC07D-E037-47A3-B003-72FCB7EE0DBA}"/>
              </a:ext>
            </a:extLst>
          </p:cNvPr>
          <p:cNvPicPr>
            <a:picLocks noChangeAspect="1"/>
          </p:cNvPicPr>
          <p:nvPr/>
        </p:nvPicPr>
        <p:blipFill rotWithShape="1">
          <a:blip r:embed="rId2"/>
          <a:srcRect t="-1832" r="35521" b="1"/>
          <a:stretch/>
        </p:blipFill>
        <p:spPr>
          <a:xfrm>
            <a:off x="5363747" y="0"/>
            <a:ext cx="7265468" cy="6760564"/>
          </a:xfrm>
          <a:prstGeom prst="rect">
            <a:avLst/>
          </a:prstGeom>
        </p:spPr>
      </p:pic>
    </p:spTree>
    <p:extLst>
      <p:ext uri="{BB962C8B-B14F-4D97-AF65-F5344CB8AC3E}">
        <p14:creationId xmlns:p14="http://schemas.microsoft.com/office/powerpoint/2010/main" val="3058988962"/>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288941" y="1587900"/>
            <a:ext cx="488252" cy="488252"/>
            <a:chOff x="6535243" y="2524701"/>
            <a:chExt cx="717051" cy="717051"/>
          </a:xfrm>
        </p:grpSpPr>
        <p:sp>
          <p:nvSpPr>
            <p:cNvPr id="5" name="泪滴形 4"/>
            <p:cNvSpPr/>
            <p:nvPr/>
          </p:nvSpPr>
          <p:spPr>
            <a:xfrm rot="8247616">
              <a:off x="6535243" y="2524701"/>
              <a:ext cx="717051" cy="717051"/>
            </a:xfrm>
            <a:prstGeom prst="teardrop">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6604000" y="2588424"/>
              <a:ext cx="574014" cy="574014"/>
            </a:xfrm>
            <a:prstGeom prst="ellipse">
              <a:avLst/>
            </a:prstGeom>
            <a:solidFill>
              <a:schemeClr val="bg1"/>
            </a:solidFill>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2874236" y="1565108"/>
            <a:ext cx="1620957" cy="523220"/>
          </a:xfrm>
          <a:prstGeom prst="rect">
            <a:avLst/>
          </a:prstGeom>
          <a:noFill/>
        </p:spPr>
        <p:txBody>
          <a:bodyPr wrap="none" rtlCol="0">
            <a:spAutoFit/>
          </a:bodyPr>
          <a:lstStyle/>
          <a:p>
            <a:r>
              <a:rPr lang="zh-CN" altLang="en-US" sz="2800" dirty="0"/>
              <a:t>安全测试</a:t>
            </a:r>
          </a:p>
        </p:txBody>
      </p:sp>
      <p:graphicFrame>
        <p:nvGraphicFramePr>
          <p:cNvPr id="2" name="图示 1">
            <a:extLst>
              <a:ext uri="{FF2B5EF4-FFF2-40B4-BE49-F238E27FC236}">
                <a16:creationId xmlns:a16="http://schemas.microsoft.com/office/drawing/2014/main" id="{89C3C9E2-C836-44D6-8FDC-C677EAE184AC}"/>
              </a:ext>
            </a:extLst>
          </p:cNvPr>
          <p:cNvGraphicFramePr/>
          <p:nvPr>
            <p:extLst>
              <p:ext uri="{D42A27DB-BD31-4B8C-83A1-F6EECF244321}">
                <p14:modId xmlns:p14="http://schemas.microsoft.com/office/powerpoint/2010/main" val="356198598"/>
              </p:ext>
            </p:extLst>
          </p:nvPr>
        </p:nvGraphicFramePr>
        <p:xfrm>
          <a:off x="2288941" y="2417680"/>
          <a:ext cx="7614117" cy="45322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图片 2">
            <a:extLst>
              <a:ext uri="{FF2B5EF4-FFF2-40B4-BE49-F238E27FC236}">
                <a16:creationId xmlns:a16="http://schemas.microsoft.com/office/drawing/2014/main" id="{4D6FB1EC-3E3A-4F2A-90C2-EDFB7183F1D5}"/>
              </a:ext>
            </a:extLst>
          </p:cNvPr>
          <p:cNvPicPr>
            <a:picLocks noChangeAspect="1"/>
          </p:cNvPicPr>
          <p:nvPr/>
        </p:nvPicPr>
        <p:blipFill>
          <a:blip r:embed="rId7"/>
          <a:stretch>
            <a:fillRect/>
          </a:stretch>
        </p:blipFill>
        <p:spPr>
          <a:xfrm>
            <a:off x="2243137" y="280987"/>
            <a:ext cx="7705725" cy="6296025"/>
          </a:xfrm>
          <a:prstGeom prst="rect">
            <a:avLst/>
          </a:prstGeom>
        </p:spPr>
      </p:pic>
      <p:pic>
        <p:nvPicPr>
          <p:cNvPr id="9" name="图片 8">
            <a:extLst>
              <a:ext uri="{FF2B5EF4-FFF2-40B4-BE49-F238E27FC236}">
                <a16:creationId xmlns:a16="http://schemas.microsoft.com/office/drawing/2014/main" id="{6BD6A7E4-2FA6-4D3F-80BF-14B0585C4124}"/>
              </a:ext>
            </a:extLst>
          </p:cNvPr>
          <p:cNvPicPr/>
          <p:nvPr/>
        </p:nvPicPr>
        <p:blipFill rotWithShape="1">
          <a:blip r:embed="rId8"/>
          <a:srcRect r="14559"/>
          <a:stretch/>
        </p:blipFill>
        <p:spPr bwMode="auto">
          <a:xfrm>
            <a:off x="4495193" y="592610"/>
            <a:ext cx="7423785" cy="4761547"/>
          </a:xfrm>
          <a:prstGeom prst="rect">
            <a:avLst/>
          </a:prstGeom>
          <a:ln>
            <a:noFill/>
          </a:ln>
          <a:extLst>
            <a:ext uri="{53640926-AAD7-44D8-BBD7-CCE9431645EC}">
              <a14:shadowObscured xmlns:a14="http://schemas.microsoft.com/office/drawing/2010/main"/>
            </a:ext>
          </a:extLst>
        </p:spPr>
      </p:pic>
      <p:pic>
        <p:nvPicPr>
          <p:cNvPr id="11" name="图片 10">
            <a:extLst>
              <a:ext uri="{FF2B5EF4-FFF2-40B4-BE49-F238E27FC236}">
                <a16:creationId xmlns:a16="http://schemas.microsoft.com/office/drawing/2014/main" id="{2DE0C533-769F-4451-8C9F-ABAA4F257518}"/>
              </a:ext>
            </a:extLst>
          </p:cNvPr>
          <p:cNvPicPr/>
          <p:nvPr/>
        </p:nvPicPr>
        <p:blipFill>
          <a:blip r:embed="rId9"/>
          <a:stretch>
            <a:fillRect/>
          </a:stretch>
        </p:blipFill>
        <p:spPr>
          <a:xfrm>
            <a:off x="1687900" y="1100215"/>
            <a:ext cx="9759866" cy="5012233"/>
          </a:xfrm>
          <a:prstGeom prst="rect">
            <a:avLst/>
          </a:prstGeom>
        </p:spPr>
      </p:pic>
    </p:spTree>
    <p:extLst>
      <p:ext uri="{BB962C8B-B14F-4D97-AF65-F5344CB8AC3E}">
        <p14:creationId xmlns:p14="http://schemas.microsoft.com/office/powerpoint/2010/main" val="2420738127"/>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xit" presetSubtype="4" fill="hold" nodeType="clickEffect">
                                  <p:stCondLst>
                                    <p:cond delay="0"/>
                                  </p:stCondLst>
                                  <p:childTnLst>
                                    <p:anim calcmode="lin" valueType="num">
                                      <p:cBhvr additive="base">
                                        <p:cTn id="19" dur="500"/>
                                        <p:tgtEl>
                                          <p:spTgt spid="3"/>
                                        </p:tgtEl>
                                        <p:attrNameLst>
                                          <p:attrName>ppt_x</p:attrName>
                                        </p:attrNameLst>
                                      </p:cBhvr>
                                      <p:tavLst>
                                        <p:tav tm="0">
                                          <p:val>
                                            <p:strVal val="ppt_x"/>
                                          </p:val>
                                        </p:tav>
                                        <p:tav tm="100000">
                                          <p:val>
                                            <p:strVal val="ppt_x"/>
                                          </p:val>
                                        </p:tav>
                                      </p:tavLst>
                                    </p:anim>
                                    <p:anim calcmode="lin" valueType="num">
                                      <p:cBhvr additive="base">
                                        <p:cTn id="20" dur="500"/>
                                        <p:tgtEl>
                                          <p:spTgt spid="3"/>
                                        </p:tgtEl>
                                        <p:attrNameLst>
                                          <p:attrName>ppt_y</p:attrName>
                                        </p:attrNameLst>
                                      </p:cBhvr>
                                      <p:tavLst>
                                        <p:tav tm="0">
                                          <p:val>
                                            <p:strVal val="ppt_y"/>
                                          </p:val>
                                        </p:tav>
                                        <p:tav tm="100000">
                                          <p:val>
                                            <p:strVal val="1+ppt_h/2"/>
                                          </p:val>
                                        </p:tav>
                                      </p:tavLst>
                                    </p:anim>
                                    <p:set>
                                      <p:cBhvr>
                                        <p:cTn id="21" dur="1" fill="hold">
                                          <p:stCondLst>
                                            <p:cond delay="499"/>
                                          </p:stCondLst>
                                        </p:cTn>
                                        <p:tgtEl>
                                          <p:spTgt spid="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ppt_x"/>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xit" presetSubtype="4" fill="hold" nodeType="clickEffect">
                                  <p:stCondLst>
                                    <p:cond delay="0"/>
                                  </p:stCondLst>
                                  <p:childTnLst>
                                    <p:anim calcmode="lin" valueType="num">
                                      <p:cBhvr additive="base">
                                        <p:cTn id="31" dur="500"/>
                                        <p:tgtEl>
                                          <p:spTgt spid="9"/>
                                        </p:tgtEl>
                                        <p:attrNameLst>
                                          <p:attrName>ppt_x</p:attrName>
                                        </p:attrNameLst>
                                      </p:cBhvr>
                                      <p:tavLst>
                                        <p:tav tm="0">
                                          <p:val>
                                            <p:strVal val="ppt_x"/>
                                          </p:val>
                                        </p:tav>
                                        <p:tav tm="100000">
                                          <p:val>
                                            <p:strVal val="ppt_x"/>
                                          </p:val>
                                        </p:tav>
                                      </p:tavLst>
                                    </p:anim>
                                    <p:anim calcmode="lin" valueType="num">
                                      <p:cBhvr additive="base">
                                        <p:cTn id="32" dur="500"/>
                                        <p:tgtEl>
                                          <p:spTgt spid="9"/>
                                        </p:tgtEl>
                                        <p:attrNameLst>
                                          <p:attrName>ppt_y</p:attrName>
                                        </p:attrNameLst>
                                      </p:cBhvr>
                                      <p:tavLst>
                                        <p:tav tm="0">
                                          <p:val>
                                            <p:strVal val="ppt_y"/>
                                          </p:val>
                                        </p:tav>
                                        <p:tav tm="100000">
                                          <p:val>
                                            <p:strVal val="1+ppt_h/2"/>
                                          </p:val>
                                        </p:tav>
                                      </p:tavLst>
                                    </p:anim>
                                    <p:set>
                                      <p:cBhvr>
                                        <p:cTn id="33" dur="1" fill="hold">
                                          <p:stCondLst>
                                            <p:cond delay="499"/>
                                          </p:stCondLst>
                                        </p:cTn>
                                        <p:tgtEl>
                                          <p:spTgt spid="9"/>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ppt_x"/>
                                          </p:val>
                                        </p:tav>
                                        <p:tav tm="100000">
                                          <p:val>
                                            <p:strVal val="#ppt_x"/>
                                          </p:val>
                                        </p:tav>
                                      </p:tavLst>
                                    </p:anim>
                                    <p:anim calcmode="lin" valueType="num">
                                      <p:cBhvr additive="base">
                                        <p:cTn id="3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xit" presetSubtype="4" fill="hold" nodeType="clickEffect">
                                  <p:stCondLst>
                                    <p:cond delay="0"/>
                                  </p:stCondLst>
                                  <p:childTnLst>
                                    <p:anim calcmode="lin" valueType="num">
                                      <p:cBhvr additive="base">
                                        <p:cTn id="43" dur="500"/>
                                        <p:tgtEl>
                                          <p:spTgt spid="11"/>
                                        </p:tgtEl>
                                        <p:attrNameLst>
                                          <p:attrName>ppt_x</p:attrName>
                                        </p:attrNameLst>
                                      </p:cBhvr>
                                      <p:tavLst>
                                        <p:tav tm="0">
                                          <p:val>
                                            <p:strVal val="ppt_x"/>
                                          </p:val>
                                        </p:tav>
                                        <p:tav tm="100000">
                                          <p:val>
                                            <p:strVal val="ppt_x"/>
                                          </p:val>
                                        </p:tav>
                                      </p:tavLst>
                                    </p:anim>
                                    <p:anim calcmode="lin" valueType="num">
                                      <p:cBhvr additive="base">
                                        <p:cTn id="44" dur="500"/>
                                        <p:tgtEl>
                                          <p:spTgt spid="11"/>
                                        </p:tgtEl>
                                        <p:attrNameLst>
                                          <p:attrName>ppt_y</p:attrName>
                                        </p:attrNameLst>
                                      </p:cBhvr>
                                      <p:tavLst>
                                        <p:tav tm="0">
                                          <p:val>
                                            <p:strVal val="ppt_y"/>
                                          </p:val>
                                        </p:tav>
                                        <p:tav tm="100000">
                                          <p:val>
                                            <p:strVal val="1+ppt_h/2"/>
                                          </p:val>
                                        </p:tav>
                                      </p:tavLst>
                                    </p:anim>
                                    <p:set>
                                      <p:cBhvr>
                                        <p:cTn id="45"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301246" y="1805650"/>
            <a:ext cx="488252" cy="488252"/>
            <a:chOff x="6535243" y="2524701"/>
            <a:chExt cx="717051" cy="717051"/>
          </a:xfrm>
        </p:grpSpPr>
        <p:sp>
          <p:nvSpPr>
            <p:cNvPr id="5" name="泪滴形 4"/>
            <p:cNvSpPr/>
            <p:nvPr/>
          </p:nvSpPr>
          <p:spPr>
            <a:xfrm rot="8247616">
              <a:off x="6535243" y="2524701"/>
              <a:ext cx="717051" cy="717051"/>
            </a:xfrm>
            <a:prstGeom prst="teardrop">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6604000" y="2588424"/>
              <a:ext cx="574014" cy="574014"/>
            </a:xfrm>
            <a:prstGeom prst="ellipse">
              <a:avLst/>
            </a:prstGeom>
            <a:solidFill>
              <a:schemeClr val="bg1"/>
            </a:solidFill>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2890301" y="1882631"/>
            <a:ext cx="1620957" cy="523220"/>
          </a:xfrm>
          <a:prstGeom prst="rect">
            <a:avLst/>
          </a:prstGeom>
          <a:noFill/>
        </p:spPr>
        <p:txBody>
          <a:bodyPr wrap="none" rtlCol="0">
            <a:spAutoFit/>
          </a:bodyPr>
          <a:lstStyle/>
          <a:p>
            <a:r>
              <a:rPr lang="zh-CN" altLang="en-US" sz="2800" dirty="0"/>
              <a:t>功能模块</a:t>
            </a:r>
          </a:p>
        </p:txBody>
      </p:sp>
      <p:graphicFrame>
        <p:nvGraphicFramePr>
          <p:cNvPr id="2" name="图示 1">
            <a:extLst>
              <a:ext uri="{FF2B5EF4-FFF2-40B4-BE49-F238E27FC236}">
                <a16:creationId xmlns:a16="http://schemas.microsoft.com/office/drawing/2014/main" id="{3706E22C-C474-4BA0-B024-21E410442824}"/>
              </a:ext>
            </a:extLst>
          </p:cNvPr>
          <p:cNvGraphicFramePr/>
          <p:nvPr>
            <p:extLst>
              <p:ext uri="{D42A27DB-BD31-4B8C-83A1-F6EECF244321}">
                <p14:modId xmlns:p14="http://schemas.microsoft.com/office/powerpoint/2010/main" val="3491158250"/>
              </p:ext>
            </p:extLst>
          </p:nvPr>
        </p:nvGraphicFramePr>
        <p:xfrm>
          <a:off x="2621281" y="2692400"/>
          <a:ext cx="6624320" cy="3906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图片 8">
            <a:extLst>
              <a:ext uri="{FF2B5EF4-FFF2-40B4-BE49-F238E27FC236}">
                <a16:creationId xmlns:a16="http://schemas.microsoft.com/office/drawing/2014/main" id="{DAE4EC3A-B512-42A2-97F6-5EDA3DFB7A8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7083" y="1704847"/>
            <a:ext cx="9598449" cy="4376652"/>
          </a:xfrm>
          <a:prstGeom prst="rect">
            <a:avLst/>
          </a:prstGeom>
        </p:spPr>
      </p:pic>
      <p:pic>
        <p:nvPicPr>
          <p:cNvPr id="11" name="图片 10">
            <a:extLst>
              <a:ext uri="{FF2B5EF4-FFF2-40B4-BE49-F238E27FC236}">
                <a16:creationId xmlns:a16="http://schemas.microsoft.com/office/drawing/2014/main" id="{ADE318C6-E040-4550-BFA8-F7EADE2D60D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65532" y="776501"/>
            <a:ext cx="7620000" cy="5715000"/>
          </a:xfrm>
          <a:prstGeom prst="rect">
            <a:avLst/>
          </a:prstGeom>
        </p:spPr>
      </p:pic>
    </p:spTree>
    <p:extLst>
      <p:ext uri="{BB962C8B-B14F-4D97-AF65-F5344CB8AC3E}">
        <p14:creationId xmlns:p14="http://schemas.microsoft.com/office/powerpoint/2010/main" val="887607733"/>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11"/>
                                        </p:tgtEl>
                                      </p:cBhvr>
                                    </p:animEffect>
                                    <p:set>
                                      <p:cBhvr>
                                        <p:cTn id="33"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834646" y="3281054"/>
            <a:ext cx="488252" cy="488252"/>
            <a:chOff x="6535243" y="2524701"/>
            <a:chExt cx="717051" cy="717051"/>
          </a:xfrm>
        </p:grpSpPr>
        <p:sp>
          <p:nvSpPr>
            <p:cNvPr id="10" name="泪滴形 9"/>
            <p:cNvSpPr/>
            <p:nvPr/>
          </p:nvSpPr>
          <p:spPr>
            <a:xfrm rot="8247616">
              <a:off x="6535243" y="2524701"/>
              <a:ext cx="717051" cy="717051"/>
            </a:xfrm>
            <a:prstGeom prst="teardrop">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604000" y="2588424"/>
              <a:ext cx="574014" cy="574014"/>
            </a:xfrm>
            <a:prstGeom prst="ellipse">
              <a:avLst/>
            </a:prstGeom>
            <a:solidFill>
              <a:schemeClr val="bg1"/>
            </a:solidFill>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3419941" y="3306248"/>
            <a:ext cx="1810496" cy="584775"/>
          </a:xfrm>
          <a:prstGeom prst="rect">
            <a:avLst/>
          </a:prstGeom>
          <a:noFill/>
        </p:spPr>
        <p:txBody>
          <a:bodyPr wrap="none" rtlCol="0">
            <a:spAutoFit/>
          </a:bodyPr>
          <a:lstStyle/>
          <a:p>
            <a:r>
              <a:rPr lang="en-US" altLang="zh-CN" sz="3200" dirty="0" err="1"/>
              <a:t>yyfexploit</a:t>
            </a:r>
            <a:endParaRPr lang="zh-CN" altLang="en-US" sz="3200" dirty="0"/>
          </a:p>
        </p:txBody>
      </p:sp>
      <p:grpSp>
        <p:nvGrpSpPr>
          <p:cNvPr id="13" name="组合 12"/>
          <p:cNvGrpSpPr/>
          <p:nvPr/>
        </p:nvGrpSpPr>
        <p:grpSpPr>
          <a:xfrm>
            <a:off x="2834646" y="2258172"/>
            <a:ext cx="488252" cy="488252"/>
            <a:chOff x="6535243" y="2524701"/>
            <a:chExt cx="717051" cy="717051"/>
          </a:xfrm>
        </p:grpSpPr>
        <p:sp>
          <p:nvSpPr>
            <p:cNvPr id="14" name="泪滴形 13"/>
            <p:cNvSpPr/>
            <p:nvPr/>
          </p:nvSpPr>
          <p:spPr>
            <a:xfrm rot="8247616">
              <a:off x="6535243" y="2524701"/>
              <a:ext cx="717051" cy="717051"/>
            </a:xfrm>
            <a:prstGeom prst="teardrop">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6604000" y="2588424"/>
              <a:ext cx="574014" cy="574014"/>
            </a:xfrm>
            <a:prstGeom prst="ellipse">
              <a:avLst/>
            </a:prstGeom>
            <a:solidFill>
              <a:schemeClr val="bg1"/>
            </a:solidFill>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3423701" y="2335153"/>
            <a:ext cx="2400144" cy="523220"/>
          </a:xfrm>
          <a:prstGeom prst="rect">
            <a:avLst/>
          </a:prstGeom>
          <a:noFill/>
        </p:spPr>
        <p:txBody>
          <a:bodyPr wrap="none" rtlCol="0">
            <a:spAutoFit/>
          </a:bodyPr>
          <a:lstStyle/>
          <a:p>
            <a:r>
              <a:rPr lang="en-US" altLang="zh-CN" sz="2800" dirty="0"/>
              <a:t>Redis</a:t>
            </a:r>
            <a:r>
              <a:rPr lang="zh-CN" altLang="en-US" sz="2800" dirty="0"/>
              <a:t>安全配置</a:t>
            </a:r>
          </a:p>
        </p:txBody>
      </p:sp>
      <p:pic>
        <p:nvPicPr>
          <p:cNvPr id="21" name="图片 20">
            <a:extLst>
              <a:ext uri="{FF2B5EF4-FFF2-40B4-BE49-F238E27FC236}">
                <a16:creationId xmlns:a16="http://schemas.microsoft.com/office/drawing/2014/main" id="{37DF99F5-A25E-42AD-9A66-E15658FB986E}"/>
              </a:ext>
            </a:extLst>
          </p:cNvPr>
          <p:cNvPicPr/>
          <p:nvPr/>
        </p:nvPicPr>
        <p:blipFill>
          <a:blip r:embed="rId2"/>
          <a:stretch>
            <a:fillRect/>
          </a:stretch>
        </p:blipFill>
        <p:spPr>
          <a:xfrm>
            <a:off x="5123566" y="1295318"/>
            <a:ext cx="6866256" cy="4606633"/>
          </a:xfrm>
          <a:prstGeom prst="rect">
            <a:avLst/>
          </a:prstGeom>
        </p:spPr>
      </p:pic>
    </p:spTree>
    <p:extLst>
      <p:ext uri="{BB962C8B-B14F-4D97-AF65-F5344CB8AC3E}">
        <p14:creationId xmlns:p14="http://schemas.microsoft.com/office/powerpoint/2010/main" val="1294328585"/>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circle(in)">
                                      <p:cBhvr>
                                        <p:cTn id="20"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cstate="print"/>
          <a:stretch>
            <a:fillRect/>
          </a:stretch>
        </p:blipFill>
        <p:spPr>
          <a:xfrm>
            <a:off x="2890542" y="1902170"/>
            <a:ext cx="541042" cy="653760"/>
          </a:xfrm>
          <a:prstGeom prst="rect">
            <a:avLst/>
          </a:prstGeom>
          <a:effectLst/>
        </p:spPr>
      </p:pic>
      <p:sp>
        <p:nvSpPr>
          <p:cNvPr id="12" name="文本框 11"/>
          <p:cNvSpPr txBox="1"/>
          <p:nvPr/>
        </p:nvSpPr>
        <p:spPr>
          <a:xfrm>
            <a:off x="3527606" y="2028305"/>
            <a:ext cx="1620957" cy="523220"/>
          </a:xfrm>
          <a:prstGeom prst="rect">
            <a:avLst/>
          </a:prstGeom>
          <a:noFill/>
          <a:effectLst/>
        </p:spPr>
        <p:txBody>
          <a:bodyPr wrap="none" rtlCol="0">
            <a:spAutoFit/>
          </a:bodyPr>
          <a:lstStyle/>
          <a:p>
            <a:r>
              <a:rPr lang="zh-CN" altLang="en-US" sz="2800" b="1" dirty="0"/>
              <a:t>课题来源</a:t>
            </a:r>
          </a:p>
        </p:txBody>
      </p:sp>
      <p:sp>
        <p:nvSpPr>
          <p:cNvPr id="13" name="矩形 12"/>
          <p:cNvSpPr/>
          <p:nvPr/>
        </p:nvSpPr>
        <p:spPr>
          <a:xfrm>
            <a:off x="3431584" y="2649467"/>
            <a:ext cx="5006360" cy="369332"/>
          </a:xfrm>
          <a:prstGeom prst="rect">
            <a:avLst/>
          </a:prstGeom>
        </p:spPr>
        <p:txBody>
          <a:bodyPr wrap="square">
            <a:spAutoFit/>
          </a:bodyPr>
          <a:lstStyle/>
          <a:p>
            <a:r>
              <a:rPr lang="en-US" altLang="zh-CN" dirty="0">
                <a:latin typeface="Calibri" panose="020F0502020204030204" pitchFamily="34" charset="0"/>
                <a:cs typeface="Times New Roman" panose="02020603050405020304" pitchFamily="18" charset="0"/>
              </a:rPr>
              <a:t>   </a:t>
            </a:r>
            <a:r>
              <a:rPr lang="zh-CN" altLang="en-US" dirty="0">
                <a:latin typeface="Calibri" panose="020F0502020204030204" pitchFamily="34" charset="0"/>
                <a:cs typeface="Times New Roman" panose="02020603050405020304" pitchFamily="18" charset="0"/>
              </a:rPr>
              <a:t>高级软件工程课程设计</a:t>
            </a:r>
            <a:endParaRPr lang="zh-CN" altLang="en-US" dirty="0"/>
          </a:p>
        </p:txBody>
      </p:sp>
      <p:pic>
        <p:nvPicPr>
          <p:cNvPr id="17" name="图片 16"/>
          <p:cNvPicPr>
            <a:picLocks noChangeAspect="1"/>
          </p:cNvPicPr>
          <p:nvPr/>
        </p:nvPicPr>
        <p:blipFill>
          <a:blip r:embed="rId2" cstate="print"/>
          <a:stretch>
            <a:fillRect/>
          </a:stretch>
        </p:blipFill>
        <p:spPr>
          <a:xfrm>
            <a:off x="2779508" y="3636244"/>
            <a:ext cx="541042" cy="653760"/>
          </a:xfrm>
          <a:prstGeom prst="rect">
            <a:avLst/>
          </a:prstGeom>
          <a:effectLst/>
        </p:spPr>
      </p:pic>
      <p:sp>
        <p:nvSpPr>
          <p:cNvPr id="18" name="文本框 17"/>
          <p:cNvSpPr txBox="1"/>
          <p:nvPr/>
        </p:nvSpPr>
        <p:spPr>
          <a:xfrm>
            <a:off x="3527606" y="3625973"/>
            <a:ext cx="1620957" cy="523220"/>
          </a:xfrm>
          <a:prstGeom prst="rect">
            <a:avLst/>
          </a:prstGeom>
          <a:noFill/>
        </p:spPr>
        <p:txBody>
          <a:bodyPr wrap="none" rtlCol="0">
            <a:spAutoFit/>
          </a:bodyPr>
          <a:lstStyle/>
          <a:p>
            <a:r>
              <a:rPr lang="zh-CN" altLang="en-US" sz="2800" b="1" dirty="0"/>
              <a:t>目的意义</a:t>
            </a:r>
          </a:p>
        </p:txBody>
      </p:sp>
      <p:sp>
        <p:nvSpPr>
          <p:cNvPr id="20" name="矩形 19"/>
          <p:cNvSpPr/>
          <p:nvPr/>
        </p:nvSpPr>
        <p:spPr>
          <a:xfrm>
            <a:off x="3431584" y="4290004"/>
            <a:ext cx="6096000" cy="2031325"/>
          </a:xfrm>
          <a:prstGeom prst="rect">
            <a:avLst/>
          </a:prstGeom>
        </p:spPr>
        <p:txBody>
          <a:bodyPr>
            <a:spAutoFit/>
          </a:bodyPr>
          <a:lstStyle/>
          <a:p>
            <a:r>
              <a:rPr lang="en-US" altLang="zh-CN" dirty="0">
                <a:latin typeface="Calibri" panose="020F0502020204030204" pitchFamily="34" charset="0"/>
                <a:cs typeface="Times New Roman" panose="02020603050405020304" pitchFamily="18" charset="0"/>
              </a:rPr>
              <a:t>1.</a:t>
            </a:r>
            <a:r>
              <a:rPr lang="zh-CN" altLang="en-US" dirty="0">
                <a:latin typeface="Calibri" panose="020F0502020204030204" pitchFamily="34" charset="0"/>
                <a:cs typeface="Times New Roman" panose="02020603050405020304" pitchFamily="18" charset="0"/>
              </a:rPr>
              <a:t>使我们</a:t>
            </a:r>
            <a:r>
              <a:rPr lang="zh-CN" altLang="en-US" dirty="0"/>
              <a:t>更好地理解本</a:t>
            </a:r>
            <a:r>
              <a:rPr lang="zh-CN" altLang="en-US"/>
              <a:t>课程，对包括</a:t>
            </a:r>
            <a:r>
              <a:rPr lang="zh-CN" altLang="en-US" dirty="0"/>
              <a:t>但不限于软件工程研究主题、应用场景和需求表达、业务建模和应用框架、设计模式和代码重构、接口方式和前端编程、软件验证与自动测试、安全问题和防御设计、性能评价和优化设计、软件集成部署和</a:t>
            </a:r>
            <a:r>
              <a:rPr lang="zh-CN" altLang="en-US"/>
              <a:t>运营等领域有了更深的认识。</a:t>
            </a:r>
            <a:endParaRPr lang="en-US" altLang="zh-CN" dirty="0"/>
          </a:p>
          <a:p>
            <a:endParaRPr lang="en-US" altLang="zh-CN" dirty="0"/>
          </a:p>
          <a:p>
            <a:r>
              <a:rPr lang="en-US" altLang="zh-CN" dirty="0"/>
              <a:t>2. </a:t>
            </a:r>
            <a:r>
              <a:rPr lang="zh-CN" altLang="en-US" dirty="0"/>
              <a:t>满足当代人碎片化时间内聊天需求。</a:t>
            </a:r>
          </a:p>
        </p:txBody>
      </p:sp>
      <p:cxnSp>
        <p:nvCxnSpPr>
          <p:cNvPr id="14" name="直接连接符 13"/>
          <p:cNvCxnSpPr/>
          <p:nvPr/>
        </p:nvCxnSpPr>
        <p:spPr>
          <a:xfrm>
            <a:off x="2635817" y="3221756"/>
            <a:ext cx="6427078" cy="0"/>
          </a:xfrm>
          <a:prstGeom prst="line">
            <a:avLst/>
          </a:prstGeom>
          <a:ln w="19050">
            <a:solidFill>
              <a:srgbClr val="0070C0"/>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706568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53" presetClass="entr" presetSubtype="16" fill="hold" grpId="0" nodeType="withEffect">
                                  <p:stCondLst>
                                    <p:cond delay="0"/>
                                  </p:stCondLst>
                                  <p:iterate type="lt">
                                    <p:tmPct val="10000"/>
                                  </p:iterate>
                                  <p:childTnLst>
                                    <p:set>
                                      <p:cBhvr>
                                        <p:cTn id="9" dur="1" fill="hold">
                                          <p:stCondLst>
                                            <p:cond delay="0"/>
                                          </p:stCondLst>
                                        </p:cTn>
                                        <p:tgtEl>
                                          <p:spTgt spid="12"/>
                                        </p:tgtEl>
                                        <p:attrNameLst>
                                          <p:attrName>style.visibility</p:attrName>
                                        </p:attrNameLst>
                                      </p:cBhvr>
                                      <p:to>
                                        <p:strVal val="visible"/>
                                      </p:to>
                                    </p:set>
                                    <p:anim calcmode="lin" valueType="num">
                                      <p:cBhvr>
                                        <p:cTn id="10" dur="500" fill="hold"/>
                                        <p:tgtEl>
                                          <p:spTgt spid="12"/>
                                        </p:tgtEl>
                                        <p:attrNameLst>
                                          <p:attrName>ppt_w</p:attrName>
                                        </p:attrNameLst>
                                      </p:cBhvr>
                                      <p:tavLst>
                                        <p:tav tm="0">
                                          <p:val>
                                            <p:fltVal val="0"/>
                                          </p:val>
                                        </p:tav>
                                        <p:tav tm="100000">
                                          <p:val>
                                            <p:strVal val="#ppt_w"/>
                                          </p:val>
                                        </p:tav>
                                      </p:tavLst>
                                    </p:anim>
                                    <p:anim calcmode="lin" valueType="num">
                                      <p:cBhvr>
                                        <p:cTn id="11" dur="500" fill="hold"/>
                                        <p:tgtEl>
                                          <p:spTgt spid="12"/>
                                        </p:tgtEl>
                                        <p:attrNameLst>
                                          <p:attrName>ppt_h</p:attrName>
                                        </p:attrNameLst>
                                      </p:cBhvr>
                                      <p:tavLst>
                                        <p:tav tm="0">
                                          <p:val>
                                            <p:fltVal val="0"/>
                                          </p:val>
                                        </p:tav>
                                        <p:tav tm="100000">
                                          <p:val>
                                            <p:strVal val="#ppt_h"/>
                                          </p:val>
                                        </p:tav>
                                      </p:tavLst>
                                    </p:anim>
                                    <p:animEffect transition="in" filter="fade">
                                      <p:cBhvr>
                                        <p:cTn id="12" dur="500"/>
                                        <p:tgtEl>
                                          <p:spTgt spid="12"/>
                                        </p:tgtEl>
                                      </p:cBhvr>
                                    </p:animEffect>
                                  </p:childTnLst>
                                </p:cTn>
                              </p:par>
                            </p:childTnLst>
                          </p:cTn>
                        </p:par>
                        <p:par>
                          <p:cTn id="13" fill="hold">
                            <p:stCondLst>
                              <p:cond delay="650"/>
                            </p:stCondLst>
                            <p:childTnLst>
                              <p:par>
                                <p:cTn id="14" presetID="10"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par>
                          <p:cTn id="20" fill="hold">
                            <p:stCondLst>
                              <p:cond delay="1150"/>
                            </p:stCondLst>
                            <p:childTnLst>
                              <p:par>
                                <p:cTn id="21" presetID="10" presetClass="entr" presetSubtype="0"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53" presetClass="entr" presetSubtype="16" fill="hold" grpId="0" nodeType="withEffect">
                                  <p:stCondLst>
                                    <p:cond delay="0"/>
                                  </p:stCondLst>
                                  <p:iterate type="lt">
                                    <p:tmPct val="10000"/>
                                  </p:iterate>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childTnLst>
                          </p:cTn>
                        </p:par>
                        <p:par>
                          <p:cTn id="29" fill="hold">
                            <p:stCondLst>
                              <p:cond delay="180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8" grpId="0"/>
      <p:bldP spid="2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6000249" y="1647353"/>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6" name="矩形 5"/>
          <p:cNvSpPr/>
          <p:nvPr/>
        </p:nvSpPr>
        <p:spPr>
          <a:xfrm>
            <a:off x="6985317" y="1677448"/>
            <a:ext cx="1800493"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项目背景及意义</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圆角矩形 6"/>
          <p:cNvSpPr/>
          <p:nvPr/>
        </p:nvSpPr>
        <p:spPr>
          <a:xfrm>
            <a:off x="6000249" y="2401415"/>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2</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8" name="矩形 7"/>
          <p:cNvSpPr/>
          <p:nvPr/>
        </p:nvSpPr>
        <p:spPr>
          <a:xfrm>
            <a:off x="6985317" y="2460708"/>
            <a:ext cx="1800493"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系统设计与实现</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圆角矩形 8"/>
          <p:cNvSpPr/>
          <p:nvPr/>
        </p:nvSpPr>
        <p:spPr>
          <a:xfrm>
            <a:off x="6000249" y="3155478"/>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3</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0" name="矩形 9"/>
          <p:cNvSpPr/>
          <p:nvPr/>
        </p:nvSpPr>
        <p:spPr>
          <a:xfrm>
            <a:off x="6985317" y="3223224"/>
            <a:ext cx="1107996"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系统测试</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圆角矩形 10"/>
          <p:cNvSpPr/>
          <p:nvPr/>
        </p:nvSpPr>
        <p:spPr>
          <a:xfrm>
            <a:off x="6000249" y="3909540"/>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4</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2" name="矩形 11"/>
          <p:cNvSpPr/>
          <p:nvPr/>
        </p:nvSpPr>
        <p:spPr>
          <a:xfrm>
            <a:off x="6985317" y="3909540"/>
            <a:ext cx="1107996"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项目总结</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矩形 33"/>
          <p:cNvSpPr/>
          <p:nvPr/>
        </p:nvSpPr>
        <p:spPr>
          <a:xfrm>
            <a:off x="0" y="0"/>
            <a:ext cx="37211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400" dirty="0">
              <a:latin typeface="黑体" panose="02010609060101010101" pitchFamily="49" charset="-122"/>
              <a:ea typeface="黑体" panose="02010609060101010101" pitchFamily="49" charset="-122"/>
            </a:endParaRPr>
          </a:p>
        </p:txBody>
      </p:sp>
      <p:sp>
        <p:nvSpPr>
          <p:cNvPr id="35" name="矩形 34"/>
          <p:cNvSpPr/>
          <p:nvPr/>
        </p:nvSpPr>
        <p:spPr>
          <a:xfrm>
            <a:off x="930023" y="1308116"/>
            <a:ext cx="2300630" cy="1107996"/>
          </a:xfrm>
          <a:prstGeom prst="rect">
            <a:avLst/>
          </a:prstGeom>
        </p:spPr>
        <p:txBody>
          <a:bodyPr wrap="none">
            <a:spAutoFit/>
          </a:bodyPr>
          <a:lstStyle/>
          <a:p>
            <a:pPr algn="ctr"/>
            <a:r>
              <a:rPr lang="zh-CN" altLang="en-US" sz="6600" dirty="0">
                <a:solidFill>
                  <a:schemeClr val="bg1"/>
                </a:solidFill>
                <a:latin typeface="黑体" panose="02010609060101010101" pitchFamily="49" charset="-122"/>
                <a:ea typeface="黑体" panose="02010609060101010101" pitchFamily="49" charset="-122"/>
              </a:rPr>
              <a:t>目 录</a:t>
            </a:r>
          </a:p>
        </p:txBody>
      </p:sp>
      <p:sp>
        <p:nvSpPr>
          <p:cNvPr id="36" name="矩形 35"/>
          <p:cNvSpPr/>
          <p:nvPr/>
        </p:nvSpPr>
        <p:spPr>
          <a:xfrm>
            <a:off x="1257837" y="2593371"/>
            <a:ext cx="1645002" cy="584775"/>
          </a:xfrm>
          <a:prstGeom prst="rect">
            <a:avLst/>
          </a:prstGeom>
        </p:spPr>
        <p:txBody>
          <a:bodyPr wrap="none">
            <a:spAutoFit/>
          </a:bodyPr>
          <a:lstStyle/>
          <a:p>
            <a:pPr algn="ctr"/>
            <a:r>
              <a:rPr lang="en-US" altLang="zh-CN"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Contents</a:t>
            </a:r>
          </a:p>
        </p:txBody>
      </p:sp>
      <p:grpSp>
        <p:nvGrpSpPr>
          <p:cNvPr id="15" name="组合 14"/>
          <p:cNvGrpSpPr/>
          <p:nvPr/>
        </p:nvGrpSpPr>
        <p:grpSpPr>
          <a:xfrm>
            <a:off x="5206684" y="3909540"/>
            <a:ext cx="497964" cy="497964"/>
            <a:chOff x="6535243" y="2524701"/>
            <a:chExt cx="717051" cy="717051"/>
          </a:xfrm>
        </p:grpSpPr>
        <p:sp>
          <p:nvSpPr>
            <p:cNvPr id="16" name="泪滴形 15"/>
            <p:cNvSpPr/>
            <p:nvPr/>
          </p:nvSpPr>
          <p:spPr>
            <a:xfrm rot="8247616">
              <a:off x="6535243" y="2524701"/>
              <a:ext cx="717051" cy="717051"/>
            </a:xfrm>
            <a:prstGeom prst="teardrop">
              <a:avLst/>
            </a:prstGeom>
            <a:solidFill>
              <a:srgbClr val="FF54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604000" y="2588424"/>
              <a:ext cx="574014" cy="574014"/>
            </a:xfrm>
            <a:prstGeom prst="ellipse">
              <a:avLst/>
            </a:prstGeom>
            <a:solidFill>
              <a:schemeClr val="bg1"/>
            </a:solidFill>
            <a:ln>
              <a:solidFill>
                <a:srgbClr val="FF5400"/>
              </a:solid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7650052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6 0 L 4.16667E-6 0.10602 " pathEditMode="relative" rAng="0" ptsTypes="AA">
                                      <p:cBhvr>
                                        <p:cTn id="6" dur="1000" fill="hold"/>
                                        <p:tgtEl>
                                          <p:spTgt spid="15"/>
                                        </p:tgtEl>
                                        <p:attrNameLst>
                                          <p:attrName>ppt_x</p:attrName>
                                          <p:attrName>ppt_y</p:attrName>
                                        </p:attrNameLst>
                                      </p:cBhvr>
                                      <p:rCtr x="0" y="53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a:cxnSpLocks/>
            <a:endCxn id="6" idx="2"/>
          </p:cNvCxnSpPr>
          <p:nvPr/>
        </p:nvCxnSpPr>
        <p:spPr>
          <a:xfrm flipV="1">
            <a:off x="2984702" y="4016594"/>
            <a:ext cx="5873350" cy="6619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2063312" y="2844800"/>
            <a:ext cx="2343588" cy="234358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项目进度</a:t>
            </a:r>
          </a:p>
        </p:txBody>
      </p:sp>
      <p:sp>
        <p:nvSpPr>
          <p:cNvPr id="5" name="椭圆 4"/>
          <p:cNvSpPr/>
          <p:nvPr/>
        </p:nvSpPr>
        <p:spPr>
          <a:xfrm>
            <a:off x="5460682" y="2844800"/>
            <a:ext cx="2343588" cy="2343588"/>
          </a:xfrm>
          <a:prstGeom prst="ellipse">
            <a:avLst/>
          </a:prstGeom>
          <a:solidFill>
            <a:srgbClr val="DE28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项目协作</a:t>
            </a:r>
          </a:p>
        </p:txBody>
      </p:sp>
      <p:sp>
        <p:nvSpPr>
          <p:cNvPr id="6" name="椭圆 5"/>
          <p:cNvSpPr/>
          <p:nvPr/>
        </p:nvSpPr>
        <p:spPr>
          <a:xfrm>
            <a:off x="8858052" y="2844800"/>
            <a:ext cx="2343588" cy="2343588"/>
          </a:xfrm>
          <a:prstGeom prst="ellipse">
            <a:avLst/>
          </a:prstGeom>
          <a:solidFill>
            <a:srgbClr val="262626">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结论</a:t>
            </a:r>
          </a:p>
        </p:txBody>
      </p:sp>
    </p:spTree>
    <p:extLst>
      <p:ext uri="{BB962C8B-B14F-4D97-AF65-F5344CB8AC3E}">
        <p14:creationId xmlns:p14="http://schemas.microsoft.com/office/powerpoint/2010/main" val="737812878"/>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2">
            <a:extLst>
              <a:ext uri="{FF2B5EF4-FFF2-40B4-BE49-F238E27FC236}">
                <a16:creationId xmlns:a16="http://schemas.microsoft.com/office/drawing/2014/main" id="{3E8BBEC5-6957-408B-AD32-1F87F16E5092}"/>
              </a:ext>
            </a:extLst>
          </p:cNvPr>
          <p:cNvGraphicFramePr>
            <a:graphicFrameLocks noGrp="1"/>
          </p:cNvGraphicFramePr>
          <p:nvPr>
            <p:extLst>
              <p:ext uri="{D42A27DB-BD31-4B8C-83A1-F6EECF244321}">
                <p14:modId xmlns:p14="http://schemas.microsoft.com/office/powerpoint/2010/main" val="97482565"/>
              </p:ext>
            </p:extLst>
          </p:nvPr>
        </p:nvGraphicFramePr>
        <p:xfrm>
          <a:off x="2031999" y="1711960"/>
          <a:ext cx="8128001" cy="4191000"/>
        </p:xfrm>
        <a:graphic>
          <a:graphicData uri="http://schemas.openxmlformats.org/drawingml/2006/table">
            <a:tbl>
              <a:tblPr firstRow="1" bandRow="1">
                <a:tableStyleId>{5C22544A-7EE6-4342-B048-85BDC9FD1C3A}</a:tableStyleId>
              </a:tblPr>
              <a:tblGrid>
                <a:gridCol w="1330960">
                  <a:extLst>
                    <a:ext uri="{9D8B030D-6E8A-4147-A177-3AD203B41FA5}">
                      <a16:colId xmlns:a16="http://schemas.microsoft.com/office/drawing/2014/main" val="4056516871"/>
                    </a:ext>
                  </a:extLst>
                </a:gridCol>
                <a:gridCol w="1493520">
                  <a:extLst>
                    <a:ext uri="{9D8B030D-6E8A-4147-A177-3AD203B41FA5}">
                      <a16:colId xmlns:a16="http://schemas.microsoft.com/office/drawing/2014/main" val="2163104134"/>
                    </a:ext>
                  </a:extLst>
                </a:gridCol>
                <a:gridCol w="955040">
                  <a:extLst>
                    <a:ext uri="{9D8B030D-6E8A-4147-A177-3AD203B41FA5}">
                      <a16:colId xmlns:a16="http://schemas.microsoft.com/office/drawing/2014/main" val="652156839"/>
                    </a:ext>
                  </a:extLst>
                </a:gridCol>
                <a:gridCol w="975360">
                  <a:extLst>
                    <a:ext uri="{9D8B030D-6E8A-4147-A177-3AD203B41FA5}">
                      <a16:colId xmlns:a16="http://schemas.microsoft.com/office/drawing/2014/main" val="4152189597"/>
                    </a:ext>
                  </a:extLst>
                </a:gridCol>
                <a:gridCol w="1050835">
                  <a:extLst>
                    <a:ext uri="{9D8B030D-6E8A-4147-A177-3AD203B41FA5}">
                      <a16:colId xmlns:a16="http://schemas.microsoft.com/office/drawing/2014/main" val="3750348082"/>
                    </a:ext>
                  </a:extLst>
                </a:gridCol>
                <a:gridCol w="1161143">
                  <a:extLst>
                    <a:ext uri="{9D8B030D-6E8A-4147-A177-3AD203B41FA5}">
                      <a16:colId xmlns:a16="http://schemas.microsoft.com/office/drawing/2014/main" val="1937015788"/>
                    </a:ext>
                  </a:extLst>
                </a:gridCol>
                <a:gridCol w="1161143">
                  <a:extLst>
                    <a:ext uri="{9D8B030D-6E8A-4147-A177-3AD203B41FA5}">
                      <a16:colId xmlns:a16="http://schemas.microsoft.com/office/drawing/2014/main" val="1082687156"/>
                    </a:ext>
                  </a:extLst>
                </a:gridCol>
              </a:tblGrid>
              <a:tr h="370840">
                <a:tc>
                  <a:txBody>
                    <a:bodyPr/>
                    <a:lstStyle/>
                    <a:p>
                      <a:pPr indent="266700" algn="just"/>
                      <a:r>
                        <a:rPr lang="en-US" sz="14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r>
                        <a:rPr lang="zh-CN" sz="1400" kern="100" dirty="0">
                          <a:effectLst/>
                          <a:latin typeface="等线" panose="02010600030101010101" pitchFamily="2" charset="-122"/>
                          <a:ea typeface="等线" panose="02010600030101010101" pitchFamily="2" charset="-122"/>
                          <a:cs typeface="Times New Roman" panose="02020603050405020304" pitchFamily="18" charset="0"/>
                        </a:rPr>
                        <a:t>完成时间点</a:t>
                      </a:r>
                    </a:p>
                  </a:txBody>
                  <a:tcPr marL="68580" marR="68580" marT="0" marB="0"/>
                </a:tc>
                <a:tc>
                  <a:txBody>
                    <a:bodyPr/>
                    <a:lstStyle/>
                    <a:p>
                      <a:pPr indent="266700" algn="just"/>
                      <a:r>
                        <a:rPr lang="zh-CN" sz="1400" kern="100">
                          <a:effectLst/>
                          <a:latin typeface="等线" panose="02010600030101010101" pitchFamily="2" charset="-122"/>
                          <a:ea typeface="等线" panose="02010600030101010101" pitchFamily="2" charset="-122"/>
                          <a:cs typeface="Times New Roman" panose="02020603050405020304" pitchFamily="18" charset="0"/>
                        </a:rPr>
                        <a:t>王鸿森</a:t>
                      </a:r>
                    </a:p>
                  </a:txBody>
                  <a:tcPr marL="68580" marR="68580" marT="0" marB="0"/>
                </a:tc>
                <a:tc>
                  <a:txBody>
                    <a:bodyPr/>
                    <a:lstStyle/>
                    <a:p>
                      <a:pPr indent="266700" algn="just"/>
                      <a:r>
                        <a:rPr lang="zh-CN" sz="1400" kern="100">
                          <a:effectLst/>
                          <a:latin typeface="等线" panose="02010600030101010101" pitchFamily="2" charset="-122"/>
                          <a:ea typeface="等线" panose="02010600030101010101" pitchFamily="2" charset="-122"/>
                          <a:cs typeface="Times New Roman" panose="02020603050405020304" pitchFamily="18" charset="0"/>
                        </a:rPr>
                        <a:t>王伊梁</a:t>
                      </a:r>
                    </a:p>
                  </a:txBody>
                  <a:tcPr marL="68580" marR="68580" marT="0" marB="0"/>
                </a:tc>
                <a:tc>
                  <a:txBody>
                    <a:bodyPr/>
                    <a:lstStyle/>
                    <a:p>
                      <a:pPr indent="266700" algn="just"/>
                      <a:r>
                        <a:rPr lang="zh-CN" sz="1400" kern="100">
                          <a:effectLst/>
                          <a:latin typeface="等线" panose="02010600030101010101" pitchFamily="2" charset="-122"/>
                          <a:ea typeface="等线" panose="02010600030101010101" pitchFamily="2" charset="-122"/>
                          <a:cs typeface="Times New Roman" panose="02020603050405020304" pitchFamily="18" charset="0"/>
                        </a:rPr>
                        <a:t>王柯林</a:t>
                      </a:r>
                    </a:p>
                  </a:txBody>
                  <a:tcPr marL="68580" marR="68580" marT="0" marB="0"/>
                </a:tc>
                <a:tc>
                  <a:txBody>
                    <a:bodyPr/>
                    <a:lstStyle/>
                    <a:p>
                      <a:pPr indent="266700" algn="just"/>
                      <a:r>
                        <a:rPr lang="zh-CN" sz="1400" kern="100">
                          <a:effectLst/>
                          <a:latin typeface="等线" panose="02010600030101010101" pitchFamily="2" charset="-122"/>
                          <a:ea typeface="等线" panose="02010600030101010101" pitchFamily="2" charset="-122"/>
                          <a:cs typeface="Times New Roman" panose="02020603050405020304" pitchFamily="18" charset="0"/>
                        </a:rPr>
                        <a:t>易士程</a:t>
                      </a:r>
                    </a:p>
                  </a:txBody>
                  <a:tcPr marL="68580" marR="68580" marT="0" marB="0"/>
                </a:tc>
                <a:tc>
                  <a:txBody>
                    <a:bodyPr/>
                    <a:lstStyle/>
                    <a:p>
                      <a:pPr indent="266700" algn="just"/>
                      <a:r>
                        <a:rPr lang="zh-CN" sz="1400" kern="100">
                          <a:effectLst/>
                          <a:latin typeface="等线" panose="02010600030101010101" pitchFamily="2" charset="-122"/>
                          <a:ea typeface="等线" panose="02010600030101010101" pitchFamily="2" charset="-122"/>
                          <a:cs typeface="Times New Roman" panose="02020603050405020304" pitchFamily="18" charset="0"/>
                        </a:rPr>
                        <a:t>王子妍</a:t>
                      </a:r>
                    </a:p>
                  </a:txBody>
                  <a:tcPr marL="68580" marR="68580" marT="0" marB="0"/>
                </a:tc>
                <a:extLst>
                  <a:ext uri="{0D108BD9-81ED-4DB2-BD59-A6C34878D82A}">
                    <a16:rowId xmlns:a16="http://schemas.microsoft.com/office/drawing/2014/main" val="3318685761"/>
                  </a:ext>
                </a:extLst>
              </a:tr>
              <a:tr h="370840">
                <a:tc>
                  <a:txBody>
                    <a:bodyPr/>
                    <a:lstStyle/>
                    <a:p>
                      <a:pPr indent="266700" algn="just"/>
                      <a:r>
                        <a:rPr lang="zh-CN" sz="1400" kern="100">
                          <a:effectLst/>
                          <a:latin typeface="等线" panose="02010600030101010101" pitchFamily="2" charset="-122"/>
                          <a:ea typeface="等线" panose="02010600030101010101" pitchFamily="2" charset="-122"/>
                          <a:cs typeface="Times New Roman" panose="02020603050405020304" pitchFamily="18" charset="0"/>
                        </a:rPr>
                        <a:t>需求分析</a:t>
                      </a:r>
                    </a:p>
                  </a:txBody>
                  <a:tcPr marL="68580" marR="68580" marT="0" marB="0"/>
                </a:tc>
                <a:tc>
                  <a:txBody>
                    <a:bodyPr/>
                    <a:lstStyle/>
                    <a:p>
                      <a:pPr indent="266700" algn="just"/>
                      <a:r>
                        <a:rPr lang="en-US" sz="1400" kern="100" dirty="0">
                          <a:effectLst/>
                          <a:latin typeface="等线" panose="02010600030101010101" pitchFamily="2" charset="-122"/>
                          <a:ea typeface="等线" panose="02010600030101010101" pitchFamily="2" charset="-122"/>
                          <a:cs typeface="Times New Roman" panose="02020603050405020304" pitchFamily="18" charset="0"/>
                        </a:rPr>
                        <a:t>2020.10.9</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r>
                        <a:rPr lang="zh-CN" sz="1400" kern="100" dirty="0">
                          <a:effectLst/>
                          <a:latin typeface="等线" panose="02010600030101010101" pitchFamily="2" charset="-122"/>
                          <a:ea typeface="等线" panose="02010600030101010101" pitchFamily="2" charset="-122"/>
                          <a:cs typeface="Times New Roman" panose="02020603050405020304" pitchFamily="18" charset="0"/>
                        </a:rPr>
                        <a:t>√</a:t>
                      </a:r>
                    </a:p>
                  </a:txBody>
                  <a:tcPr marL="68580" marR="68580" marT="0" marB="0"/>
                </a:tc>
                <a:tc>
                  <a:txBody>
                    <a:bodyPr/>
                    <a:lstStyle/>
                    <a:p>
                      <a:pPr indent="266700" algn="just"/>
                      <a:r>
                        <a:rPr lang="zh-CN" sz="1400" kern="100">
                          <a:effectLst/>
                          <a:latin typeface="等线" panose="02010600030101010101" pitchFamily="2" charset="-122"/>
                          <a:ea typeface="等线" panose="02010600030101010101" pitchFamily="2" charset="-122"/>
                          <a:cs typeface="Times New Roman" panose="02020603050405020304" pitchFamily="18" charset="0"/>
                        </a:rPr>
                        <a:t>√</a:t>
                      </a:r>
                    </a:p>
                  </a:txBody>
                  <a:tcPr marL="68580" marR="68580" marT="0" marB="0"/>
                </a:tc>
                <a:tc>
                  <a:txBody>
                    <a:bodyPr/>
                    <a:lstStyle/>
                    <a:p>
                      <a:pPr indent="266700" algn="just"/>
                      <a:r>
                        <a:rPr lang="zh-CN" sz="1400" kern="100">
                          <a:effectLst/>
                          <a:latin typeface="等线" panose="02010600030101010101" pitchFamily="2" charset="-122"/>
                          <a:ea typeface="等线" panose="02010600030101010101" pitchFamily="2" charset="-122"/>
                          <a:cs typeface="Times New Roman" panose="02020603050405020304" pitchFamily="18" charset="0"/>
                        </a:rPr>
                        <a:t>√</a:t>
                      </a:r>
                    </a:p>
                  </a:txBody>
                  <a:tcPr marL="68580" marR="68580" marT="0" marB="0"/>
                </a:tc>
                <a:tc>
                  <a:txBody>
                    <a:bodyPr/>
                    <a:lstStyle/>
                    <a:p>
                      <a:pPr indent="266700" algn="just"/>
                      <a:r>
                        <a:rPr lang="zh-CN" sz="1400" kern="100">
                          <a:effectLst/>
                          <a:latin typeface="等线" panose="02010600030101010101" pitchFamily="2" charset="-122"/>
                          <a:ea typeface="等线" panose="02010600030101010101" pitchFamily="2" charset="-122"/>
                          <a:cs typeface="Times New Roman" panose="02020603050405020304" pitchFamily="18" charset="0"/>
                        </a:rPr>
                        <a:t>√</a:t>
                      </a:r>
                    </a:p>
                  </a:txBody>
                  <a:tcPr marL="68580" marR="68580" marT="0" marB="0"/>
                </a:tc>
                <a:tc>
                  <a:txBody>
                    <a:bodyPr/>
                    <a:lstStyle/>
                    <a:p>
                      <a:pPr indent="266700" algn="just"/>
                      <a:r>
                        <a:rPr lang="zh-CN" sz="1400" kern="100">
                          <a:effectLst/>
                          <a:latin typeface="等线" panose="02010600030101010101" pitchFamily="2" charset="-122"/>
                          <a:ea typeface="等线" panose="02010600030101010101" pitchFamily="2" charset="-122"/>
                          <a:cs typeface="Times New Roman" panose="02020603050405020304" pitchFamily="18" charset="0"/>
                        </a:rPr>
                        <a:t>√</a:t>
                      </a:r>
                    </a:p>
                  </a:txBody>
                  <a:tcPr marL="68580" marR="68580" marT="0" marB="0"/>
                </a:tc>
                <a:extLst>
                  <a:ext uri="{0D108BD9-81ED-4DB2-BD59-A6C34878D82A}">
                    <a16:rowId xmlns:a16="http://schemas.microsoft.com/office/drawing/2014/main" val="2366719110"/>
                  </a:ext>
                </a:extLst>
              </a:tr>
              <a:tr h="370840">
                <a:tc>
                  <a:txBody>
                    <a:bodyPr/>
                    <a:lstStyle/>
                    <a:p>
                      <a:pPr indent="266700" algn="just"/>
                      <a:r>
                        <a:rPr lang="zh-CN" sz="1400" kern="100">
                          <a:effectLst/>
                          <a:latin typeface="等线" panose="02010600030101010101" pitchFamily="2" charset="-122"/>
                          <a:ea typeface="等线" panose="02010600030101010101" pitchFamily="2" charset="-122"/>
                          <a:cs typeface="Times New Roman" panose="02020603050405020304" pitchFamily="18" charset="0"/>
                        </a:rPr>
                        <a:t>功能分析</a:t>
                      </a:r>
                    </a:p>
                  </a:txBody>
                  <a:tcPr marL="68580" marR="68580" marT="0" marB="0"/>
                </a:tc>
                <a:tc>
                  <a:txBody>
                    <a:bodyPr/>
                    <a:lstStyle/>
                    <a:p>
                      <a:pPr indent="266700" algn="just"/>
                      <a:r>
                        <a:rPr lang="en-US" sz="1400" kern="100">
                          <a:effectLst/>
                          <a:latin typeface="等线" panose="02010600030101010101" pitchFamily="2" charset="-122"/>
                          <a:ea typeface="等线" panose="02010600030101010101" pitchFamily="2" charset="-122"/>
                          <a:cs typeface="Times New Roman" panose="02020603050405020304" pitchFamily="18" charset="0"/>
                        </a:rPr>
                        <a:t>2020.10.9</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r>
                        <a:rPr lang="zh-CN" sz="1400" kern="100" dirty="0">
                          <a:effectLst/>
                          <a:latin typeface="等线" panose="02010600030101010101" pitchFamily="2" charset="-122"/>
                          <a:ea typeface="等线" panose="02010600030101010101" pitchFamily="2" charset="-122"/>
                          <a:cs typeface="Times New Roman" panose="02020603050405020304" pitchFamily="18" charset="0"/>
                        </a:rPr>
                        <a:t>√</a:t>
                      </a:r>
                    </a:p>
                  </a:txBody>
                  <a:tcPr marL="68580" marR="68580" marT="0" marB="0"/>
                </a:tc>
                <a:tc>
                  <a:txBody>
                    <a:bodyPr/>
                    <a:lstStyle/>
                    <a:p>
                      <a:pPr indent="266700" algn="just"/>
                      <a:r>
                        <a:rPr lang="zh-CN" sz="1400" kern="100">
                          <a:effectLst/>
                          <a:latin typeface="等线" panose="02010600030101010101" pitchFamily="2" charset="-122"/>
                          <a:ea typeface="等线" panose="02010600030101010101" pitchFamily="2" charset="-122"/>
                          <a:cs typeface="Times New Roman" panose="02020603050405020304" pitchFamily="18" charset="0"/>
                        </a:rPr>
                        <a:t>√</a:t>
                      </a:r>
                    </a:p>
                  </a:txBody>
                  <a:tcPr marL="68580" marR="68580" marT="0" marB="0"/>
                </a:tc>
                <a:tc>
                  <a:txBody>
                    <a:bodyPr/>
                    <a:lstStyle/>
                    <a:p>
                      <a:pPr indent="266700" algn="just"/>
                      <a:r>
                        <a:rPr lang="zh-CN" sz="1400" kern="100">
                          <a:effectLst/>
                          <a:latin typeface="等线" panose="02010600030101010101" pitchFamily="2" charset="-122"/>
                          <a:ea typeface="等线" panose="02010600030101010101" pitchFamily="2" charset="-122"/>
                          <a:cs typeface="Times New Roman" panose="02020603050405020304" pitchFamily="18" charset="0"/>
                        </a:rPr>
                        <a:t>√</a:t>
                      </a:r>
                    </a:p>
                  </a:txBody>
                  <a:tcPr marL="68580" marR="68580" marT="0" marB="0"/>
                </a:tc>
                <a:tc>
                  <a:txBody>
                    <a:bodyPr/>
                    <a:lstStyle/>
                    <a:p>
                      <a:pPr indent="266700" algn="just"/>
                      <a:r>
                        <a:rPr lang="zh-CN" sz="1400" kern="100">
                          <a:effectLst/>
                          <a:latin typeface="等线" panose="02010600030101010101" pitchFamily="2" charset="-122"/>
                          <a:ea typeface="等线" panose="02010600030101010101" pitchFamily="2" charset="-122"/>
                          <a:cs typeface="Times New Roman" panose="02020603050405020304" pitchFamily="18" charset="0"/>
                        </a:rPr>
                        <a:t>√</a:t>
                      </a:r>
                    </a:p>
                  </a:txBody>
                  <a:tcPr marL="68580" marR="68580" marT="0" marB="0"/>
                </a:tc>
                <a:tc>
                  <a:txBody>
                    <a:bodyPr/>
                    <a:lstStyle/>
                    <a:p>
                      <a:pPr indent="266700" algn="just"/>
                      <a:r>
                        <a:rPr lang="zh-CN" sz="1400" kern="100">
                          <a:effectLst/>
                          <a:latin typeface="等线" panose="02010600030101010101" pitchFamily="2" charset="-122"/>
                          <a:ea typeface="等线" panose="02010600030101010101" pitchFamily="2" charset="-122"/>
                          <a:cs typeface="Times New Roman" panose="02020603050405020304" pitchFamily="18" charset="0"/>
                        </a:rPr>
                        <a:t>√</a:t>
                      </a:r>
                    </a:p>
                  </a:txBody>
                  <a:tcPr marL="68580" marR="68580" marT="0" marB="0"/>
                </a:tc>
                <a:extLst>
                  <a:ext uri="{0D108BD9-81ED-4DB2-BD59-A6C34878D82A}">
                    <a16:rowId xmlns:a16="http://schemas.microsoft.com/office/drawing/2014/main" val="2185270030"/>
                  </a:ext>
                </a:extLst>
              </a:tr>
              <a:tr h="370840">
                <a:tc>
                  <a:txBody>
                    <a:bodyPr/>
                    <a:lstStyle/>
                    <a:p>
                      <a:pPr indent="266700" algn="just"/>
                      <a:r>
                        <a:rPr lang="zh-CN" sz="1400" kern="100">
                          <a:effectLst/>
                          <a:latin typeface="等线" panose="02010600030101010101" pitchFamily="2" charset="-122"/>
                          <a:ea typeface="等线" panose="02010600030101010101" pitchFamily="2" charset="-122"/>
                          <a:cs typeface="Times New Roman" panose="02020603050405020304" pitchFamily="18" charset="0"/>
                        </a:rPr>
                        <a:t>原型分析</a:t>
                      </a:r>
                    </a:p>
                  </a:txBody>
                  <a:tcPr marL="68580" marR="68580" marT="0" marB="0"/>
                </a:tc>
                <a:tc>
                  <a:txBody>
                    <a:bodyPr/>
                    <a:lstStyle/>
                    <a:p>
                      <a:pPr indent="266700" algn="just"/>
                      <a:r>
                        <a:rPr lang="en-US" sz="1400" kern="100">
                          <a:effectLst/>
                          <a:latin typeface="等线" panose="02010600030101010101" pitchFamily="2" charset="-122"/>
                          <a:ea typeface="等线" panose="02010600030101010101" pitchFamily="2" charset="-122"/>
                          <a:cs typeface="Times New Roman" panose="02020603050405020304" pitchFamily="18" charset="0"/>
                        </a:rPr>
                        <a:t>2020.10.9</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r>
                        <a:rPr lang="zh-CN" sz="1400" kern="100" dirty="0">
                          <a:effectLst/>
                          <a:latin typeface="等线" panose="02010600030101010101" pitchFamily="2" charset="-122"/>
                          <a:ea typeface="等线" panose="02010600030101010101" pitchFamily="2" charset="-122"/>
                          <a:cs typeface="Times New Roman" panose="02020603050405020304" pitchFamily="18" charset="0"/>
                        </a:rPr>
                        <a:t>√</a:t>
                      </a:r>
                    </a:p>
                  </a:txBody>
                  <a:tcPr marL="68580" marR="68580" marT="0" marB="0"/>
                </a:tc>
                <a:tc>
                  <a:txBody>
                    <a:bodyPr/>
                    <a:lstStyle/>
                    <a:p>
                      <a:pPr indent="266700" algn="just"/>
                      <a:r>
                        <a:rPr lang="zh-CN" sz="1400" kern="100">
                          <a:effectLst/>
                          <a:latin typeface="等线" panose="02010600030101010101" pitchFamily="2" charset="-122"/>
                          <a:ea typeface="等线" panose="02010600030101010101" pitchFamily="2" charset="-122"/>
                          <a:cs typeface="Times New Roman" panose="02020603050405020304" pitchFamily="18" charset="0"/>
                        </a:rPr>
                        <a:t>√</a:t>
                      </a:r>
                    </a:p>
                  </a:txBody>
                  <a:tcPr marL="68580" marR="68580" marT="0" marB="0"/>
                </a:tc>
                <a:tc>
                  <a:txBody>
                    <a:bodyPr/>
                    <a:lstStyle/>
                    <a:p>
                      <a:pPr indent="266700" algn="just"/>
                      <a:r>
                        <a:rPr lang="zh-CN" sz="1400" kern="100">
                          <a:effectLst/>
                          <a:latin typeface="等线" panose="02010600030101010101" pitchFamily="2" charset="-122"/>
                          <a:ea typeface="等线" panose="02010600030101010101" pitchFamily="2" charset="-122"/>
                          <a:cs typeface="Times New Roman" panose="02020603050405020304" pitchFamily="18" charset="0"/>
                        </a:rPr>
                        <a:t>√</a:t>
                      </a:r>
                    </a:p>
                  </a:txBody>
                  <a:tcPr marL="68580" marR="68580" marT="0" marB="0"/>
                </a:tc>
                <a:tc>
                  <a:txBody>
                    <a:bodyPr/>
                    <a:lstStyle/>
                    <a:p>
                      <a:pPr indent="266700" algn="just"/>
                      <a:r>
                        <a:rPr lang="zh-CN" sz="1400" kern="100">
                          <a:effectLst/>
                          <a:latin typeface="等线" panose="02010600030101010101" pitchFamily="2" charset="-122"/>
                          <a:ea typeface="等线" panose="02010600030101010101" pitchFamily="2" charset="-122"/>
                          <a:cs typeface="Times New Roman" panose="02020603050405020304" pitchFamily="18" charset="0"/>
                        </a:rPr>
                        <a:t>√</a:t>
                      </a:r>
                    </a:p>
                  </a:txBody>
                  <a:tcPr marL="68580" marR="68580" marT="0" marB="0"/>
                </a:tc>
                <a:tc>
                  <a:txBody>
                    <a:bodyPr/>
                    <a:lstStyle/>
                    <a:p>
                      <a:pPr indent="266700" algn="just"/>
                      <a:r>
                        <a:rPr lang="zh-CN" sz="1400" kern="100">
                          <a:effectLst/>
                          <a:latin typeface="等线" panose="02010600030101010101" pitchFamily="2" charset="-122"/>
                          <a:ea typeface="等线" panose="02010600030101010101" pitchFamily="2" charset="-122"/>
                          <a:cs typeface="Times New Roman" panose="02020603050405020304" pitchFamily="18" charset="0"/>
                        </a:rPr>
                        <a:t>√</a:t>
                      </a:r>
                    </a:p>
                  </a:txBody>
                  <a:tcPr marL="68580" marR="68580" marT="0" marB="0"/>
                </a:tc>
                <a:extLst>
                  <a:ext uri="{0D108BD9-81ED-4DB2-BD59-A6C34878D82A}">
                    <a16:rowId xmlns:a16="http://schemas.microsoft.com/office/drawing/2014/main" val="3024739338"/>
                  </a:ext>
                </a:extLst>
              </a:tr>
              <a:tr h="370840">
                <a:tc>
                  <a:txBody>
                    <a:bodyPr/>
                    <a:lstStyle/>
                    <a:p>
                      <a:pPr indent="266700" algn="just"/>
                      <a:r>
                        <a:rPr lang="zh-CN" sz="1400" kern="100">
                          <a:effectLst/>
                          <a:latin typeface="等线" panose="02010600030101010101" pitchFamily="2" charset="-122"/>
                          <a:ea typeface="等线" panose="02010600030101010101" pitchFamily="2" charset="-122"/>
                          <a:cs typeface="Times New Roman" panose="02020603050405020304" pitchFamily="18" charset="0"/>
                        </a:rPr>
                        <a:t>前端实现</a:t>
                      </a:r>
                    </a:p>
                  </a:txBody>
                  <a:tcPr marL="68580" marR="68580" marT="0" marB="0"/>
                </a:tc>
                <a:tc>
                  <a:txBody>
                    <a:bodyPr/>
                    <a:lstStyle/>
                    <a:p>
                      <a:pPr indent="266700" algn="just"/>
                      <a:r>
                        <a:rPr lang="en-US" sz="1400" kern="100">
                          <a:effectLst/>
                          <a:latin typeface="等线" panose="02010600030101010101" pitchFamily="2" charset="-122"/>
                          <a:ea typeface="等线" panose="02010600030101010101" pitchFamily="2" charset="-122"/>
                          <a:cs typeface="Times New Roman" panose="02020603050405020304" pitchFamily="18" charset="0"/>
                        </a:rPr>
                        <a:t>2020.10.30</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r>
                        <a:rPr lang="en-US" sz="14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r>
                        <a:rPr lang="en-US" sz="14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r>
                        <a:rPr lang="en-US" sz="1400" kern="100">
                          <a:effectLst/>
                          <a:latin typeface="等线" panose="02010600030101010101" pitchFamily="2" charset="-122"/>
                          <a:ea typeface="等线" panose="02010600030101010101" pitchFamily="2" charset="-122"/>
                          <a:cs typeface="Times New Roman" panose="02020603050405020304" pitchFamily="18" charset="0"/>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r>
                        <a:rPr lang="zh-CN" sz="1400" kern="100">
                          <a:effectLst/>
                          <a:latin typeface="等线" panose="02010600030101010101" pitchFamily="2" charset="-122"/>
                          <a:ea typeface="等线" panose="02010600030101010101" pitchFamily="2" charset="-122"/>
                          <a:cs typeface="Times New Roman" panose="02020603050405020304" pitchFamily="18" charset="0"/>
                        </a:rPr>
                        <a:t>√</a:t>
                      </a:r>
                    </a:p>
                  </a:txBody>
                  <a:tcPr marL="68580" marR="68580" marT="0" marB="0"/>
                </a:tc>
                <a:tc>
                  <a:txBody>
                    <a:bodyPr/>
                    <a:lstStyle/>
                    <a:p>
                      <a:pPr indent="266700" algn="just"/>
                      <a:r>
                        <a:rPr lang="en-US" sz="1400" kern="100">
                          <a:effectLst/>
                          <a:latin typeface="等线" panose="02010600030101010101" pitchFamily="2" charset="-122"/>
                          <a:ea typeface="等线" panose="02010600030101010101" pitchFamily="2" charset="-122"/>
                          <a:cs typeface="Times New Roman" panose="02020603050405020304" pitchFamily="18" charset="0"/>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03653351"/>
                  </a:ext>
                </a:extLst>
              </a:tr>
              <a:tr h="370840">
                <a:tc>
                  <a:txBody>
                    <a:bodyPr/>
                    <a:lstStyle/>
                    <a:p>
                      <a:pPr indent="266700" algn="just"/>
                      <a:r>
                        <a:rPr lang="zh-CN" sz="1400" kern="100">
                          <a:effectLst/>
                          <a:latin typeface="等线" panose="02010600030101010101" pitchFamily="2" charset="-122"/>
                          <a:ea typeface="等线" panose="02010600030101010101" pitchFamily="2" charset="-122"/>
                          <a:cs typeface="Times New Roman" panose="02020603050405020304" pitchFamily="18" charset="0"/>
                        </a:rPr>
                        <a:t>后端实现</a:t>
                      </a:r>
                    </a:p>
                  </a:txBody>
                  <a:tcPr marL="68580" marR="68580" marT="0" marB="0"/>
                </a:tc>
                <a:tc>
                  <a:txBody>
                    <a:bodyPr/>
                    <a:lstStyle/>
                    <a:p>
                      <a:pPr indent="266700" algn="just"/>
                      <a:r>
                        <a:rPr lang="en-US" sz="1400" kern="100">
                          <a:effectLst/>
                          <a:latin typeface="等线" panose="02010600030101010101" pitchFamily="2" charset="-122"/>
                          <a:ea typeface="等线" panose="02010600030101010101" pitchFamily="2" charset="-122"/>
                          <a:cs typeface="Times New Roman" panose="02020603050405020304" pitchFamily="18" charset="0"/>
                        </a:rPr>
                        <a:t>2020.11.15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r>
                        <a:rPr lang="en-US" sz="14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r>
                        <a:rPr lang="en-US" sz="14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r>
                        <a:rPr lang="en-US" sz="1400" kern="100">
                          <a:effectLst/>
                          <a:latin typeface="等线" panose="02010600030101010101" pitchFamily="2" charset="-122"/>
                          <a:ea typeface="等线" panose="02010600030101010101" pitchFamily="2" charset="-122"/>
                          <a:cs typeface="Times New Roman" panose="02020603050405020304" pitchFamily="18" charset="0"/>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r>
                        <a:rPr lang="zh-CN" sz="1400" kern="100">
                          <a:effectLst/>
                          <a:latin typeface="等线" panose="02010600030101010101" pitchFamily="2" charset="-122"/>
                          <a:ea typeface="等线" panose="02010600030101010101" pitchFamily="2" charset="-122"/>
                          <a:cs typeface="Times New Roman" panose="02020603050405020304" pitchFamily="18" charset="0"/>
                        </a:rPr>
                        <a:t>√</a:t>
                      </a:r>
                    </a:p>
                  </a:txBody>
                  <a:tcPr marL="68580" marR="68580" marT="0" marB="0"/>
                </a:tc>
                <a:tc>
                  <a:txBody>
                    <a:bodyPr/>
                    <a:lstStyle/>
                    <a:p>
                      <a:pPr indent="266700" algn="just"/>
                      <a:r>
                        <a:rPr lang="en-US" sz="1400" kern="100">
                          <a:effectLst/>
                          <a:latin typeface="等线" panose="02010600030101010101" pitchFamily="2" charset="-122"/>
                          <a:ea typeface="等线" panose="02010600030101010101" pitchFamily="2" charset="-122"/>
                          <a:cs typeface="Times New Roman" panose="02020603050405020304" pitchFamily="18" charset="0"/>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83628150"/>
                  </a:ext>
                </a:extLst>
              </a:tr>
              <a:tr h="370840">
                <a:tc>
                  <a:txBody>
                    <a:bodyPr/>
                    <a:lstStyle/>
                    <a:p>
                      <a:pPr indent="266700" algn="just"/>
                      <a:r>
                        <a:rPr lang="zh-CN" sz="1400" kern="100">
                          <a:effectLst/>
                          <a:latin typeface="等线" panose="02010600030101010101" pitchFamily="2" charset="-122"/>
                          <a:ea typeface="等线" panose="02010600030101010101" pitchFamily="2" charset="-122"/>
                          <a:cs typeface="Times New Roman" panose="02020603050405020304" pitchFamily="18" charset="0"/>
                        </a:rPr>
                        <a:t>数据库实现</a:t>
                      </a:r>
                    </a:p>
                  </a:txBody>
                  <a:tcPr marL="68580" marR="68580" marT="0" marB="0"/>
                </a:tc>
                <a:tc>
                  <a:txBody>
                    <a:bodyPr/>
                    <a:lstStyle/>
                    <a:p>
                      <a:pPr indent="266700" algn="just"/>
                      <a:r>
                        <a:rPr lang="en-US" sz="1400" kern="100">
                          <a:effectLst/>
                          <a:latin typeface="等线" panose="02010600030101010101" pitchFamily="2" charset="-122"/>
                          <a:ea typeface="等线" panose="02010600030101010101" pitchFamily="2" charset="-122"/>
                          <a:cs typeface="Times New Roman" panose="02020603050405020304" pitchFamily="18" charset="0"/>
                        </a:rPr>
                        <a:t>2020.11.15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r>
                        <a:rPr lang="en-US" sz="1400" kern="100">
                          <a:effectLst/>
                          <a:latin typeface="等线" panose="02010600030101010101" pitchFamily="2" charset="-122"/>
                          <a:ea typeface="等线" panose="02010600030101010101" pitchFamily="2" charset="-122"/>
                          <a:cs typeface="Times New Roman" panose="02020603050405020304" pitchFamily="18" charset="0"/>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r>
                        <a:rPr lang="en-US" sz="14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r>
                        <a:rPr lang="zh-CN" sz="1400" kern="100">
                          <a:effectLst/>
                          <a:latin typeface="等线" panose="02010600030101010101" pitchFamily="2" charset="-122"/>
                          <a:ea typeface="等线" panose="02010600030101010101" pitchFamily="2" charset="-122"/>
                          <a:cs typeface="Times New Roman" panose="02020603050405020304" pitchFamily="18" charset="0"/>
                        </a:rPr>
                        <a:t>√</a:t>
                      </a:r>
                    </a:p>
                  </a:txBody>
                  <a:tcPr marL="68580" marR="68580" marT="0" marB="0"/>
                </a:tc>
                <a:tc>
                  <a:txBody>
                    <a:bodyPr/>
                    <a:lstStyle/>
                    <a:p>
                      <a:pPr indent="266700" algn="just"/>
                      <a:r>
                        <a:rPr lang="en-US" sz="1400" kern="100">
                          <a:effectLst/>
                          <a:latin typeface="等线" panose="02010600030101010101" pitchFamily="2" charset="-122"/>
                          <a:ea typeface="等线" panose="02010600030101010101" pitchFamily="2" charset="-122"/>
                          <a:cs typeface="Times New Roman" panose="02020603050405020304" pitchFamily="18" charset="0"/>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r>
                        <a:rPr lang="en-US" sz="1400" kern="100">
                          <a:effectLst/>
                          <a:latin typeface="等线" panose="02010600030101010101" pitchFamily="2" charset="-122"/>
                          <a:ea typeface="等线" panose="02010600030101010101" pitchFamily="2" charset="-122"/>
                          <a:cs typeface="Times New Roman" panose="02020603050405020304" pitchFamily="18" charset="0"/>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16733018"/>
                  </a:ext>
                </a:extLst>
              </a:tr>
              <a:tr h="370840">
                <a:tc>
                  <a:txBody>
                    <a:bodyPr/>
                    <a:lstStyle/>
                    <a:p>
                      <a:pPr indent="266700" algn="just"/>
                      <a:r>
                        <a:rPr lang="zh-CN" sz="1400" kern="100" dirty="0">
                          <a:effectLst/>
                          <a:latin typeface="等线" panose="02010600030101010101" pitchFamily="2" charset="-122"/>
                          <a:ea typeface="等线" panose="02010600030101010101" pitchFamily="2" charset="-122"/>
                          <a:cs typeface="Times New Roman" panose="02020603050405020304" pitchFamily="18" charset="0"/>
                        </a:rPr>
                        <a:t>对话神经网络功能实现</a:t>
                      </a:r>
                    </a:p>
                  </a:txBody>
                  <a:tcPr marL="68580" marR="68580" marT="0" marB="0"/>
                </a:tc>
                <a:tc>
                  <a:txBody>
                    <a:bodyPr/>
                    <a:lstStyle/>
                    <a:p>
                      <a:pPr indent="266700" algn="just"/>
                      <a:r>
                        <a:rPr lang="en-US" sz="1400" kern="100">
                          <a:effectLst/>
                          <a:latin typeface="等线" panose="02010600030101010101" pitchFamily="2" charset="-122"/>
                          <a:ea typeface="等线" panose="02010600030101010101" pitchFamily="2" charset="-122"/>
                          <a:cs typeface="Times New Roman" panose="02020603050405020304" pitchFamily="18" charset="0"/>
                        </a:rPr>
                        <a:t>2020.11.15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r>
                        <a:rPr lang="en-US" sz="1400" kern="100">
                          <a:effectLst/>
                          <a:latin typeface="等线" panose="02010600030101010101" pitchFamily="2" charset="-122"/>
                          <a:ea typeface="等线" panose="02010600030101010101" pitchFamily="2" charset="-122"/>
                          <a:cs typeface="Times New Roman" panose="02020603050405020304" pitchFamily="18" charset="0"/>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r>
                        <a:rPr lang="zh-CN" sz="1400" kern="100" dirty="0">
                          <a:effectLst/>
                          <a:latin typeface="等线" panose="02010600030101010101" pitchFamily="2" charset="-122"/>
                          <a:ea typeface="等线" panose="02010600030101010101" pitchFamily="2" charset="-122"/>
                          <a:cs typeface="Times New Roman" panose="02020603050405020304" pitchFamily="18" charset="0"/>
                        </a:rPr>
                        <a:t>√</a:t>
                      </a:r>
                    </a:p>
                  </a:txBody>
                  <a:tcPr marL="68580" marR="68580" marT="0" marB="0"/>
                </a:tc>
                <a:tc>
                  <a:txBody>
                    <a:bodyPr/>
                    <a:lstStyle/>
                    <a:p>
                      <a:pPr indent="266700" algn="just"/>
                      <a:r>
                        <a:rPr lang="en-US" sz="14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r>
                        <a:rPr lang="en-US" sz="1400" kern="100">
                          <a:effectLst/>
                          <a:latin typeface="等线" panose="02010600030101010101" pitchFamily="2" charset="-122"/>
                          <a:ea typeface="等线" panose="02010600030101010101" pitchFamily="2" charset="-122"/>
                          <a:cs typeface="Times New Roman" panose="02020603050405020304" pitchFamily="18" charset="0"/>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r>
                        <a:rPr lang="zh-CN" sz="1400" kern="100">
                          <a:effectLst/>
                          <a:latin typeface="等线" panose="02010600030101010101" pitchFamily="2" charset="-122"/>
                          <a:ea typeface="等线" panose="02010600030101010101" pitchFamily="2" charset="-122"/>
                          <a:cs typeface="Times New Roman" panose="02020603050405020304" pitchFamily="18" charset="0"/>
                        </a:rPr>
                        <a:t>√</a:t>
                      </a:r>
                    </a:p>
                  </a:txBody>
                  <a:tcPr marL="68580" marR="68580" marT="0" marB="0"/>
                </a:tc>
                <a:extLst>
                  <a:ext uri="{0D108BD9-81ED-4DB2-BD59-A6C34878D82A}">
                    <a16:rowId xmlns:a16="http://schemas.microsoft.com/office/drawing/2014/main" val="1768707291"/>
                  </a:ext>
                </a:extLst>
              </a:tr>
              <a:tr h="370840">
                <a:tc>
                  <a:txBody>
                    <a:bodyPr/>
                    <a:lstStyle/>
                    <a:p>
                      <a:pPr indent="266700" algn="just"/>
                      <a:r>
                        <a:rPr lang="zh-CN" sz="1400" kern="100">
                          <a:effectLst/>
                          <a:latin typeface="等线" panose="02010600030101010101" pitchFamily="2" charset="-122"/>
                          <a:ea typeface="等线" panose="02010600030101010101" pitchFamily="2" charset="-122"/>
                          <a:cs typeface="Times New Roman" panose="02020603050405020304" pitchFamily="18" charset="0"/>
                        </a:rPr>
                        <a:t>测试</a:t>
                      </a:r>
                    </a:p>
                  </a:txBody>
                  <a:tcPr marL="68580" marR="68580" marT="0" marB="0"/>
                </a:tc>
                <a:tc>
                  <a:txBody>
                    <a:bodyPr/>
                    <a:lstStyle/>
                    <a:p>
                      <a:pPr indent="266700" algn="just"/>
                      <a:r>
                        <a:rPr lang="en-US" sz="1400" kern="100">
                          <a:effectLst/>
                          <a:latin typeface="等线" panose="02010600030101010101" pitchFamily="2" charset="-122"/>
                          <a:ea typeface="等线" panose="02010600030101010101" pitchFamily="2" charset="-122"/>
                          <a:cs typeface="Times New Roman" panose="02020603050405020304" pitchFamily="18" charset="0"/>
                        </a:rPr>
                        <a:t>2020.11.30</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r>
                        <a:rPr lang="zh-CN" sz="1400" kern="100">
                          <a:effectLst/>
                          <a:latin typeface="等线" panose="02010600030101010101" pitchFamily="2" charset="-122"/>
                          <a:ea typeface="等线" panose="02010600030101010101" pitchFamily="2" charset="-122"/>
                          <a:cs typeface="Times New Roman" panose="02020603050405020304" pitchFamily="18" charset="0"/>
                        </a:rPr>
                        <a:t>√</a:t>
                      </a:r>
                    </a:p>
                  </a:txBody>
                  <a:tcPr marL="68580" marR="68580" marT="0" marB="0"/>
                </a:tc>
                <a:tc>
                  <a:txBody>
                    <a:bodyPr/>
                    <a:lstStyle/>
                    <a:p>
                      <a:pPr indent="266700" algn="just"/>
                      <a:r>
                        <a:rPr lang="zh-CN" sz="1400" kern="100">
                          <a:effectLst/>
                          <a:latin typeface="等线" panose="02010600030101010101" pitchFamily="2" charset="-122"/>
                          <a:ea typeface="等线" panose="02010600030101010101" pitchFamily="2" charset="-122"/>
                          <a:cs typeface="Times New Roman" panose="02020603050405020304" pitchFamily="18" charset="0"/>
                        </a:rPr>
                        <a:t>√</a:t>
                      </a:r>
                    </a:p>
                  </a:txBody>
                  <a:tcPr marL="68580" marR="68580" marT="0" marB="0"/>
                </a:tc>
                <a:tc>
                  <a:txBody>
                    <a:bodyPr/>
                    <a:lstStyle/>
                    <a:p>
                      <a:pPr indent="266700" algn="just"/>
                      <a:r>
                        <a:rPr lang="zh-CN" sz="1400" kern="100" dirty="0">
                          <a:effectLst/>
                          <a:latin typeface="等线" panose="02010600030101010101" pitchFamily="2" charset="-122"/>
                          <a:ea typeface="等线" panose="02010600030101010101" pitchFamily="2" charset="-122"/>
                          <a:cs typeface="Times New Roman" panose="02020603050405020304" pitchFamily="18" charset="0"/>
                        </a:rPr>
                        <a:t>√</a:t>
                      </a:r>
                    </a:p>
                  </a:txBody>
                  <a:tcPr marL="68580" marR="68580" marT="0" marB="0"/>
                </a:tc>
                <a:tc>
                  <a:txBody>
                    <a:bodyPr/>
                    <a:lstStyle/>
                    <a:p>
                      <a:pPr indent="266700" algn="just"/>
                      <a:r>
                        <a:rPr lang="zh-CN" sz="1400" kern="100">
                          <a:effectLst/>
                          <a:latin typeface="等线" panose="02010600030101010101" pitchFamily="2" charset="-122"/>
                          <a:ea typeface="等线" panose="02010600030101010101" pitchFamily="2" charset="-122"/>
                          <a:cs typeface="Times New Roman" panose="02020603050405020304" pitchFamily="18" charset="0"/>
                        </a:rPr>
                        <a:t>√</a:t>
                      </a:r>
                    </a:p>
                  </a:txBody>
                  <a:tcPr marL="68580" marR="68580" marT="0" marB="0"/>
                </a:tc>
                <a:tc>
                  <a:txBody>
                    <a:bodyPr/>
                    <a:lstStyle/>
                    <a:p>
                      <a:pPr indent="266700" algn="just"/>
                      <a:r>
                        <a:rPr lang="zh-CN" sz="1400" kern="100">
                          <a:effectLst/>
                          <a:latin typeface="等线" panose="02010600030101010101" pitchFamily="2" charset="-122"/>
                          <a:ea typeface="等线" panose="02010600030101010101" pitchFamily="2" charset="-122"/>
                          <a:cs typeface="Times New Roman" panose="02020603050405020304" pitchFamily="18" charset="0"/>
                        </a:rPr>
                        <a:t>√</a:t>
                      </a:r>
                    </a:p>
                  </a:txBody>
                  <a:tcPr marL="68580" marR="68580" marT="0" marB="0"/>
                </a:tc>
                <a:extLst>
                  <a:ext uri="{0D108BD9-81ED-4DB2-BD59-A6C34878D82A}">
                    <a16:rowId xmlns:a16="http://schemas.microsoft.com/office/drawing/2014/main" val="2124654073"/>
                  </a:ext>
                </a:extLst>
              </a:tr>
              <a:tr h="370840">
                <a:tc>
                  <a:txBody>
                    <a:bodyPr/>
                    <a:lstStyle/>
                    <a:p>
                      <a:pPr indent="266700" algn="just"/>
                      <a:r>
                        <a:rPr lang="zh-CN" sz="1400" kern="100">
                          <a:effectLst/>
                          <a:latin typeface="等线" panose="02010600030101010101" pitchFamily="2" charset="-122"/>
                          <a:ea typeface="等线" panose="02010600030101010101" pitchFamily="2" charset="-122"/>
                          <a:cs typeface="Times New Roman" panose="02020603050405020304" pitchFamily="18" charset="0"/>
                        </a:rPr>
                        <a:t>部署</a:t>
                      </a:r>
                    </a:p>
                  </a:txBody>
                  <a:tcPr marL="68580" marR="68580" marT="0" marB="0"/>
                </a:tc>
                <a:tc>
                  <a:txBody>
                    <a:bodyPr/>
                    <a:lstStyle/>
                    <a:p>
                      <a:pPr indent="266700" algn="just"/>
                      <a:r>
                        <a:rPr lang="en-US" sz="1400" kern="100">
                          <a:effectLst/>
                          <a:latin typeface="等线" panose="02010600030101010101" pitchFamily="2" charset="-122"/>
                          <a:ea typeface="等线" panose="02010600030101010101" pitchFamily="2" charset="-122"/>
                          <a:cs typeface="Times New Roman" panose="02020603050405020304" pitchFamily="18" charset="0"/>
                        </a:rPr>
                        <a:t>2020.12.4</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r>
                        <a:rPr lang="zh-CN" sz="1400" kern="100">
                          <a:effectLst/>
                          <a:latin typeface="等线" panose="02010600030101010101" pitchFamily="2" charset="-122"/>
                          <a:ea typeface="等线" panose="02010600030101010101" pitchFamily="2" charset="-122"/>
                          <a:cs typeface="Times New Roman" panose="02020603050405020304" pitchFamily="18" charset="0"/>
                        </a:rPr>
                        <a:t>√</a:t>
                      </a:r>
                    </a:p>
                  </a:txBody>
                  <a:tcPr marL="68580" marR="68580" marT="0" marB="0"/>
                </a:tc>
                <a:tc>
                  <a:txBody>
                    <a:bodyPr/>
                    <a:lstStyle/>
                    <a:p>
                      <a:pPr indent="266700" algn="just"/>
                      <a:r>
                        <a:rPr lang="en-US" sz="1400" kern="100">
                          <a:effectLst/>
                          <a:latin typeface="等线" panose="02010600030101010101" pitchFamily="2" charset="-122"/>
                          <a:ea typeface="等线" panose="02010600030101010101" pitchFamily="2" charset="-122"/>
                          <a:cs typeface="Times New Roman" panose="02020603050405020304" pitchFamily="18" charset="0"/>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r>
                        <a:rPr lang="en-US" sz="14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r>
                        <a:rPr lang="en-US" sz="14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r>
                        <a:rPr lang="en-US" sz="1400" kern="100">
                          <a:effectLst/>
                          <a:latin typeface="等线" panose="02010600030101010101" pitchFamily="2" charset="-122"/>
                          <a:ea typeface="等线" panose="02010600030101010101" pitchFamily="2" charset="-122"/>
                          <a:cs typeface="Times New Roman" panose="02020603050405020304" pitchFamily="18" charset="0"/>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37765001"/>
                  </a:ext>
                </a:extLst>
              </a:tr>
              <a:tr h="370840">
                <a:tc>
                  <a:txBody>
                    <a:bodyPr/>
                    <a:lstStyle/>
                    <a:p>
                      <a:pPr indent="266700" algn="just"/>
                      <a:r>
                        <a:rPr lang="zh-CN" sz="1400" kern="100">
                          <a:effectLst/>
                          <a:latin typeface="等线" panose="02010600030101010101" pitchFamily="2" charset="-122"/>
                          <a:ea typeface="等线" panose="02010600030101010101" pitchFamily="2" charset="-122"/>
                          <a:cs typeface="Times New Roman" panose="02020603050405020304" pitchFamily="18" charset="0"/>
                        </a:rPr>
                        <a:t>结题报告撰写</a:t>
                      </a:r>
                    </a:p>
                  </a:txBody>
                  <a:tcPr marL="68580" marR="68580" marT="0" marB="0"/>
                </a:tc>
                <a:tc>
                  <a:txBody>
                    <a:bodyPr/>
                    <a:lstStyle/>
                    <a:p>
                      <a:pPr indent="266700" algn="just"/>
                      <a:r>
                        <a:rPr lang="en-US" sz="1400" kern="100">
                          <a:effectLst/>
                          <a:latin typeface="等线" panose="02010600030101010101" pitchFamily="2" charset="-122"/>
                          <a:ea typeface="等线" panose="02010600030101010101" pitchFamily="2" charset="-122"/>
                          <a:cs typeface="Times New Roman" panose="02020603050405020304" pitchFamily="18" charset="0"/>
                        </a:rPr>
                        <a:t>2020.12.5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r>
                        <a:rPr lang="zh-CN" sz="1400" kern="100">
                          <a:effectLst/>
                          <a:latin typeface="等线" panose="02010600030101010101" pitchFamily="2" charset="-122"/>
                          <a:ea typeface="等线" panose="02010600030101010101" pitchFamily="2" charset="-122"/>
                          <a:cs typeface="Times New Roman" panose="02020603050405020304" pitchFamily="18" charset="0"/>
                        </a:rPr>
                        <a:t>√</a:t>
                      </a:r>
                    </a:p>
                  </a:txBody>
                  <a:tcPr marL="68580" marR="68580" marT="0" marB="0"/>
                </a:tc>
                <a:tc>
                  <a:txBody>
                    <a:bodyPr/>
                    <a:lstStyle/>
                    <a:p>
                      <a:pPr indent="266700" algn="just"/>
                      <a:r>
                        <a:rPr lang="zh-CN" sz="1400" kern="100">
                          <a:effectLst/>
                          <a:latin typeface="等线" panose="02010600030101010101" pitchFamily="2" charset="-122"/>
                          <a:ea typeface="等线" panose="02010600030101010101" pitchFamily="2" charset="-122"/>
                          <a:cs typeface="Times New Roman" panose="02020603050405020304" pitchFamily="18" charset="0"/>
                        </a:rPr>
                        <a:t>√</a:t>
                      </a:r>
                    </a:p>
                  </a:txBody>
                  <a:tcPr marL="68580" marR="68580" marT="0" marB="0"/>
                </a:tc>
                <a:tc>
                  <a:txBody>
                    <a:bodyPr/>
                    <a:lstStyle/>
                    <a:p>
                      <a:pPr indent="266700" algn="just"/>
                      <a:r>
                        <a:rPr lang="zh-CN" sz="1400" kern="100">
                          <a:effectLst/>
                          <a:latin typeface="等线" panose="02010600030101010101" pitchFamily="2" charset="-122"/>
                          <a:ea typeface="等线" panose="02010600030101010101" pitchFamily="2" charset="-122"/>
                          <a:cs typeface="Times New Roman" panose="02020603050405020304" pitchFamily="18" charset="0"/>
                        </a:rPr>
                        <a:t>√</a:t>
                      </a:r>
                    </a:p>
                  </a:txBody>
                  <a:tcPr marL="68580" marR="68580" marT="0" marB="0"/>
                </a:tc>
                <a:tc>
                  <a:txBody>
                    <a:bodyPr/>
                    <a:lstStyle/>
                    <a:p>
                      <a:pPr indent="266700" algn="just"/>
                      <a:r>
                        <a:rPr lang="zh-CN" sz="1400" kern="100" dirty="0">
                          <a:effectLst/>
                          <a:latin typeface="等线" panose="02010600030101010101" pitchFamily="2" charset="-122"/>
                          <a:ea typeface="等线" panose="02010600030101010101" pitchFamily="2" charset="-122"/>
                          <a:cs typeface="Times New Roman" panose="02020603050405020304" pitchFamily="18" charset="0"/>
                        </a:rPr>
                        <a:t>√</a:t>
                      </a:r>
                    </a:p>
                  </a:txBody>
                  <a:tcPr marL="68580" marR="68580" marT="0" marB="0"/>
                </a:tc>
                <a:tc>
                  <a:txBody>
                    <a:bodyPr/>
                    <a:lstStyle/>
                    <a:p>
                      <a:pPr indent="266700" algn="just"/>
                      <a:r>
                        <a:rPr lang="zh-CN" sz="1400" kern="100" dirty="0">
                          <a:effectLst/>
                          <a:latin typeface="等线" panose="02010600030101010101" pitchFamily="2" charset="-122"/>
                          <a:ea typeface="等线" panose="02010600030101010101" pitchFamily="2" charset="-122"/>
                          <a:cs typeface="Times New Roman" panose="02020603050405020304" pitchFamily="18" charset="0"/>
                        </a:rPr>
                        <a:t>√</a:t>
                      </a:r>
                    </a:p>
                  </a:txBody>
                  <a:tcPr marL="68580" marR="68580" marT="0" marB="0"/>
                </a:tc>
                <a:extLst>
                  <a:ext uri="{0D108BD9-81ED-4DB2-BD59-A6C34878D82A}">
                    <a16:rowId xmlns:a16="http://schemas.microsoft.com/office/drawing/2014/main" val="2403251019"/>
                  </a:ext>
                </a:extLst>
              </a:tr>
            </a:tbl>
          </a:graphicData>
        </a:graphic>
      </p:graphicFrame>
    </p:spTree>
    <p:extLst>
      <p:ext uri="{BB962C8B-B14F-4D97-AF65-F5344CB8AC3E}">
        <p14:creationId xmlns:p14="http://schemas.microsoft.com/office/powerpoint/2010/main" val="27022869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D75F762A-5BFF-44C4-A2AB-5528A4A53AE6}"/>
              </a:ext>
            </a:extLst>
          </p:cNvPr>
          <p:cNvGraphicFramePr/>
          <p:nvPr>
            <p:extLst>
              <p:ext uri="{D42A27DB-BD31-4B8C-83A1-F6EECF244321}">
                <p14:modId xmlns:p14="http://schemas.microsoft.com/office/powerpoint/2010/main" val="189407369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52116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235200" y="774700"/>
            <a:ext cx="1595309" cy="769441"/>
          </a:xfrm>
          <a:prstGeom prst="rect">
            <a:avLst/>
          </a:prstGeom>
          <a:noFill/>
        </p:spPr>
        <p:txBody>
          <a:bodyPr wrap="none" rtlCol="0">
            <a:spAutoFit/>
          </a:bodyPr>
          <a:lstStyle/>
          <a:p>
            <a:r>
              <a:rPr lang="zh-CN" altLang="en-US" sz="4400" dirty="0">
                <a:solidFill>
                  <a:schemeClr val="bg1"/>
                </a:solidFill>
                <a:latin typeface="黑体" panose="02010609060101010101" pitchFamily="49" charset="-122"/>
                <a:ea typeface="黑体" panose="02010609060101010101" pitchFamily="49" charset="-122"/>
              </a:rPr>
              <a:t>结 论</a:t>
            </a:r>
          </a:p>
        </p:txBody>
      </p:sp>
      <p:sp>
        <p:nvSpPr>
          <p:cNvPr id="4" name="矩形 3"/>
          <p:cNvSpPr/>
          <p:nvPr/>
        </p:nvSpPr>
        <p:spPr>
          <a:xfrm>
            <a:off x="560675" y="2037834"/>
            <a:ext cx="5395625" cy="2805063"/>
          </a:xfrm>
          <a:prstGeom prst="rect">
            <a:avLst/>
          </a:prstGeom>
        </p:spPr>
        <p:txBody>
          <a:bodyPr wrap="square">
            <a:spAutoFit/>
          </a:bodyPr>
          <a:lstStyle/>
          <a:p>
            <a:pPr marL="285750" indent="-285750">
              <a:lnSpc>
                <a:spcPct val="150000"/>
              </a:lnSpc>
              <a:buClr>
                <a:schemeClr val="bg1"/>
              </a:buClr>
              <a:buSzPct val="80000"/>
              <a:buFont typeface="Wingdings" panose="05000000000000000000" pitchFamily="2" charset="2"/>
              <a:buChar char="n"/>
            </a:pPr>
            <a:r>
              <a:rPr lang="zh-CN" altLang="en-US" sz="2400" dirty="0">
                <a:solidFill>
                  <a:schemeClr val="bg1"/>
                </a:solidFill>
                <a:latin typeface="Calibri" panose="020F0502020204030204" pitchFamily="34" charset="0"/>
                <a:cs typeface="Times New Roman" panose="02020603050405020304" pitchFamily="18" charset="0"/>
              </a:rPr>
              <a:t>完成了一个基于深度学习的聊天机器人；</a:t>
            </a:r>
            <a:endParaRPr lang="en-US" altLang="zh-CN" sz="2400" dirty="0">
              <a:solidFill>
                <a:schemeClr val="bg1"/>
              </a:solidFill>
              <a:latin typeface="Calibri" panose="020F0502020204030204" pitchFamily="34" charset="0"/>
              <a:cs typeface="Times New Roman" panose="02020603050405020304" pitchFamily="18" charset="0"/>
            </a:endParaRPr>
          </a:p>
          <a:p>
            <a:pPr marL="285750" indent="-285750">
              <a:lnSpc>
                <a:spcPct val="150000"/>
              </a:lnSpc>
              <a:buClr>
                <a:schemeClr val="bg1"/>
              </a:buClr>
              <a:buSzPct val="80000"/>
              <a:buFont typeface="Wingdings" panose="05000000000000000000" pitchFamily="2" charset="2"/>
              <a:buChar char="n"/>
            </a:pPr>
            <a:r>
              <a:rPr lang="zh-CN" altLang="en-US" sz="2400" dirty="0">
                <a:solidFill>
                  <a:schemeClr val="bg1"/>
                </a:solidFill>
                <a:latin typeface="Calibri" panose="020F0502020204030204" pitchFamily="34" charset="0"/>
                <a:cs typeface="Times New Roman" panose="02020603050405020304" pitchFamily="18" charset="0"/>
              </a:rPr>
              <a:t>能够同时理解图片和文字信息；</a:t>
            </a:r>
            <a:endParaRPr lang="en-US" altLang="zh-CN" sz="2400" dirty="0">
              <a:solidFill>
                <a:schemeClr val="bg1"/>
              </a:solidFill>
              <a:latin typeface="Calibri" panose="020F0502020204030204" pitchFamily="34" charset="0"/>
              <a:cs typeface="Times New Roman" panose="02020603050405020304" pitchFamily="18" charset="0"/>
            </a:endParaRPr>
          </a:p>
          <a:p>
            <a:pPr marL="285750" indent="-285750">
              <a:lnSpc>
                <a:spcPct val="150000"/>
              </a:lnSpc>
              <a:buClr>
                <a:schemeClr val="bg1"/>
              </a:buClr>
              <a:buSzPct val="80000"/>
              <a:buFont typeface="Wingdings" panose="05000000000000000000" pitchFamily="2" charset="2"/>
              <a:buChar char="n"/>
            </a:pPr>
            <a:r>
              <a:rPr lang="zh-CN" altLang="en-US" sz="2400" dirty="0">
                <a:solidFill>
                  <a:schemeClr val="bg1"/>
                </a:solidFill>
                <a:latin typeface="Calibri" panose="020F0502020204030204" pitchFamily="34" charset="0"/>
                <a:cs typeface="Times New Roman" panose="02020603050405020304" pitchFamily="18" charset="0"/>
              </a:rPr>
              <a:t>能够识别开放域信息；</a:t>
            </a:r>
            <a:endParaRPr lang="en-US" altLang="zh-CN" sz="2400" dirty="0">
              <a:solidFill>
                <a:schemeClr val="bg1"/>
              </a:solidFill>
              <a:latin typeface="Calibri" panose="020F0502020204030204" pitchFamily="34" charset="0"/>
              <a:cs typeface="Times New Roman" panose="02020603050405020304" pitchFamily="18" charset="0"/>
            </a:endParaRPr>
          </a:p>
          <a:p>
            <a:pPr marL="285750" indent="-285750">
              <a:lnSpc>
                <a:spcPct val="150000"/>
              </a:lnSpc>
              <a:buClr>
                <a:schemeClr val="bg1"/>
              </a:buClr>
              <a:buSzPct val="80000"/>
              <a:buFont typeface="Wingdings" panose="05000000000000000000" pitchFamily="2" charset="2"/>
              <a:buChar char="n"/>
            </a:pPr>
            <a:r>
              <a:rPr lang="zh-CN" altLang="en-US" sz="2400" dirty="0">
                <a:solidFill>
                  <a:schemeClr val="bg1"/>
                </a:solidFill>
                <a:latin typeface="Calibri" panose="020F0502020204030204" pitchFamily="34" charset="0"/>
                <a:cs typeface="Times New Roman" panose="02020603050405020304" pitchFamily="18" charset="0"/>
              </a:rPr>
              <a:t>进行了完整的安全审计</a:t>
            </a:r>
            <a:endParaRPr lang="zh-CN" altLang="en-US" sz="2400" dirty="0">
              <a:solidFill>
                <a:schemeClr val="bg1"/>
              </a:solidFill>
            </a:endParaRPr>
          </a:p>
        </p:txBody>
      </p:sp>
      <p:cxnSp>
        <p:nvCxnSpPr>
          <p:cNvPr id="6" name="直接连接符 5"/>
          <p:cNvCxnSpPr/>
          <p:nvPr/>
        </p:nvCxnSpPr>
        <p:spPr>
          <a:xfrm>
            <a:off x="1968500" y="1651000"/>
            <a:ext cx="21971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8288209" y="774699"/>
            <a:ext cx="1595309" cy="769441"/>
          </a:xfrm>
          <a:prstGeom prst="rect">
            <a:avLst/>
          </a:prstGeom>
          <a:noFill/>
        </p:spPr>
        <p:txBody>
          <a:bodyPr wrap="none" rtlCol="0">
            <a:spAutoFit/>
          </a:bodyPr>
          <a:lstStyle/>
          <a:p>
            <a:r>
              <a:rPr lang="zh-CN" altLang="en-US" sz="4400" dirty="0">
                <a:latin typeface="黑体" panose="02010609060101010101" pitchFamily="49" charset="-122"/>
                <a:ea typeface="黑体" panose="02010609060101010101" pitchFamily="49" charset="-122"/>
              </a:rPr>
              <a:t>展 望</a:t>
            </a:r>
          </a:p>
        </p:txBody>
      </p:sp>
      <p:cxnSp>
        <p:nvCxnSpPr>
          <p:cNvPr id="8" name="直接连接符 7"/>
          <p:cNvCxnSpPr/>
          <p:nvPr/>
        </p:nvCxnSpPr>
        <p:spPr>
          <a:xfrm>
            <a:off x="7987313" y="1651000"/>
            <a:ext cx="2197100" cy="0"/>
          </a:xfrm>
          <a:prstGeom prst="line">
            <a:avLst/>
          </a:prstGeom>
          <a:ln w="127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7185705" y="2037834"/>
            <a:ext cx="5395625" cy="2204899"/>
          </a:xfrm>
          <a:prstGeom prst="rect">
            <a:avLst/>
          </a:prstGeom>
        </p:spPr>
        <p:txBody>
          <a:bodyPr wrap="square">
            <a:spAutoFit/>
          </a:bodyPr>
          <a:lstStyle/>
          <a:p>
            <a:pPr marL="285750" indent="-285750">
              <a:lnSpc>
                <a:spcPct val="200000"/>
              </a:lnSpc>
              <a:buClr>
                <a:schemeClr val="bg2">
                  <a:lumMod val="10000"/>
                </a:schemeClr>
              </a:buClr>
              <a:buSzPct val="80000"/>
              <a:buFont typeface="Wingdings" panose="05000000000000000000" pitchFamily="2" charset="2"/>
              <a:buChar char="n"/>
            </a:pPr>
            <a:r>
              <a:rPr lang="zh-CN" altLang="en-US" sz="2400" dirty="0">
                <a:latin typeface="Calibri" panose="020F0502020204030204" pitchFamily="34" charset="0"/>
                <a:cs typeface="Times New Roman" panose="02020603050405020304" pitchFamily="18" charset="0"/>
              </a:rPr>
              <a:t>对话仍不够智能；</a:t>
            </a:r>
            <a:endParaRPr lang="en-US" altLang="zh-CN" sz="2400" dirty="0">
              <a:latin typeface="Calibri" panose="020F0502020204030204" pitchFamily="34" charset="0"/>
              <a:cs typeface="Times New Roman" panose="02020603050405020304" pitchFamily="18" charset="0"/>
            </a:endParaRPr>
          </a:p>
          <a:p>
            <a:pPr marL="285750" indent="-285750">
              <a:lnSpc>
                <a:spcPct val="200000"/>
              </a:lnSpc>
              <a:buClr>
                <a:schemeClr val="bg2">
                  <a:lumMod val="10000"/>
                </a:schemeClr>
              </a:buClr>
              <a:buSzPct val="80000"/>
              <a:buFont typeface="Wingdings" panose="05000000000000000000" pitchFamily="2" charset="2"/>
              <a:buChar char="n"/>
            </a:pPr>
            <a:r>
              <a:rPr lang="zh-CN" altLang="en-US" sz="2400">
                <a:latin typeface="Calibri" panose="020F0502020204030204" pitchFamily="34" charset="0"/>
                <a:cs typeface="Times New Roman" panose="02020603050405020304" pitchFamily="18" charset="0"/>
              </a:rPr>
              <a:t>性能较低</a:t>
            </a:r>
            <a:endParaRPr lang="en-US" altLang="zh-CN" sz="2400" dirty="0">
              <a:latin typeface="Calibri" panose="020F0502020204030204" pitchFamily="34" charset="0"/>
              <a:cs typeface="Times New Roman" panose="02020603050405020304" pitchFamily="18" charset="0"/>
            </a:endParaRPr>
          </a:p>
          <a:p>
            <a:pPr marL="285750" indent="-285750">
              <a:lnSpc>
                <a:spcPct val="200000"/>
              </a:lnSpc>
              <a:buClr>
                <a:schemeClr val="bg2">
                  <a:lumMod val="10000"/>
                </a:schemeClr>
              </a:buClr>
              <a:buSzPct val="80000"/>
              <a:buFont typeface="Wingdings" panose="05000000000000000000" pitchFamily="2" charset="2"/>
              <a:buChar char="n"/>
            </a:pPr>
            <a:endParaRPr lang="en-US" altLang="zh-CN" sz="24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81145794"/>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92860" y="2735580"/>
            <a:ext cx="10187404" cy="1015663"/>
          </a:xfrm>
          <a:prstGeom prst="rect">
            <a:avLst/>
          </a:prstGeom>
          <a:noFill/>
        </p:spPr>
        <p:txBody>
          <a:bodyPr wrap="none" rtlCol="0">
            <a:spAutoFit/>
          </a:bodyPr>
          <a:lstStyle/>
          <a:p>
            <a:r>
              <a:rPr lang="zh-CN" altLang="en-US" sz="6000" dirty="0">
                <a:latin typeface="黑体" panose="02010609060101010101" pitchFamily="49" charset="-122"/>
                <a:ea typeface="黑体" panose="02010609060101010101" pitchFamily="49" charset="-122"/>
              </a:rPr>
              <a:t>请老师、各位同学批评指正！</a:t>
            </a:r>
          </a:p>
        </p:txBody>
      </p:sp>
      <p:sp>
        <p:nvSpPr>
          <p:cNvPr id="3" name="文本框 2"/>
          <p:cNvSpPr txBox="1"/>
          <p:nvPr/>
        </p:nvSpPr>
        <p:spPr>
          <a:xfrm>
            <a:off x="5021580" y="4231365"/>
            <a:ext cx="5607625" cy="943528"/>
          </a:xfrm>
          <a:prstGeom prst="rect">
            <a:avLst/>
          </a:prstGeom>
          <a:noFill/>
        </p:spPr>
        <p:txBody>
          <a:bodyPr wrap="none" rtlCol="0">
            <a:spAutoFit/>
          </a:bodyPr>
          <a:lstStyle/>
          <a:p>
            <a:pPr>
              <a:lnSpc>
                <a:spcPct val="150000"/>
              </a:lnSpc>
            </a:pPr>
            <a:r>
              <a:rPr lang="zh-CN" altLang="en-US" sz="2000" b="1" dirty="0">
                <a:latin typeface="+mn-ea"/>
              </a:rPr>
              <a:t>汇报人：王鸿森 王柯林 王伊梁 王子妍 易士程</a:t>
            </a:r>
            <a:endParaRPr lang="en-US" altLang="zh-CN" sz="2000" b="1" dirty="0">
              <a:latin typeface="+mn-ea"/>
            </a:endParaRPr>
          </a:p>
          <a:p>
            <a:pPr>
              <a:lnSpc>
                <a:spcPct val="150000"/>
              </a:lnSpc>
            </a:pPr>
            <a:r>
              <a:rPr lang="zh-CN" altLang="en-US" sz="2000" b="1" dirty="0">
                <a:latin typeface="+mn-ea"/>
              </a:rPr>
              <a:t>导  师：罗铁坚</a:t>
            </a:r>
          </a:p>
        </p:txBody>
      </p:sp>
    </p:spTree>
    <p:extLst>
      <p:ext uri="{BB962C8B-B14F-4D97-AF65-F5344CB8AC3E}">
        <p14:creationId xmlns:p14="http://schemas.microsoft.com/office/powerpoint/2010/main" val="1533326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0784EBD5-7B14-4985-AE4A-44F1D6775DC8}"/>
              </a:ext>
            </a:extLst>
          </p:cNvPr>
          <p:cNvGraphicFramePr/>
          <p:nvPr>
            <p:extLst>
              <p:ext uri="{D42A27DB-BD31-4B8C-83A1-F6EECF244321}">
                <p14:modId xmlns:p14="http://schemas.microsoft.com/office/powerpoint/2010/main" val="4065839006"/>
              </p:ext>
            </p:extLst>
          </p:nvPr>
        </p:nvGraphicFramePr>
        <p:xfrm>
          <a:off x="2032001" y="1574073"/>
          <a:ext cx="8006806" cy="45642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a:extLst>
              <a:ext uri="{FF2B5EF4-FFF2-40B4-BE49-F238E27FC236}">
                <a16:creationId xmlns:a16="http://schemas.microsoft.com/office/drawing/2014/main" id="{1146FE64-48C5-45BE-B222-0FAD35B52F59}"/>
              </a:ext>
            </a:extLst>
          </p:cNvPr>
          <p:cNvSpPr txBox="1"/>
          <p:nvPr/>
        </p:nvSpPr>
        <p:spPr>
          <a:xfrm>
            <a:off x="2240280" y="2063931"/>
            <a:ext cx="574766" cy="830997"/>
          </a:xfrm>
          <a:prstGeom prst="rect">
            <a:avLst/>
          </a:prstGeom>
          <a:noFill/>
        </p:spPr>
        <p:txBody>
          <a:bodyPr wrap="square" rtlCol="0">
            <a:spAutoFit/>
          </a:bodyPr>
          <a:lstStyle/>
          <a:p>
            <a:r>
              <a:rPr lang="zh-CN" altLang="en-US" sz="4800" dirty="0">
                <a:solidFill>
                  <a:schemeClr val="bg2">
                    <a:lumMod val="50000"/>
                  </a:schemeClr>
                </a:solidFill>
              </a:rPr>
              <a:t>一</a:t>
            </a:r>
          </a:p>
        </p:txBody>
      </p:sp>
      <p:sp>
        <p:nvSpPr>
          <p:cNvPr id="4" name="文本框 3">
            <a:extLst>
              <a:ext uri="{FF2B5EF4-FFF2-40B4-BE49-F238E27FC236}">
                <a16:creationId xmlns:a16="http://schemas.microsoft.com/office/drawing/2014/main" id="{53C76BDC-79D2-488B-91C9-EA109E2102FD}"/>
              </a:ext>
            </a:extLst>
          </p:cNvPr>
          <p:cNvSpPr txBox="1"/>
          <p:nvPr/>
        </p:nvSpPr>
        <p:spPr>
          <a:xfrm>
            <a:off x="2614748" y="3440703"/>
            <a:ext cx="574766" cy="830997"/>
          </a:xfrm>
          <a:prstGeom prst="rect">
            <a:avLst/>
          </a:prstGeom>
          <a:noFill/>
        </p:spPr>
        <p:txBody>
          <a:bodyPr wrap="square" rtlCol="0">
            <a:spAutoFit/>
          </a:bodyPr>
          <a:lstStyle/>
          <a:p>
            <a:r>
              <a:rPr lang="zh-CN" altLang="en-US" sz="4800" dirty="0">
                <a:solidFill>
                  <a:schemeClr val="bg2">
                    <a:lumMod val="50000"/>
                  </a:schemeClr>
                </a:solidFill>
              </a:rPr>
              <a:t>二</a:t>
            </a:r>
          </a:p>
        </p:txBody>
      </p:sp>
      <p:sp>
        <p:nvSpPr>
          <p:cNvPr id="5" name="文本框 4">
            <a:extLst>
              <a:ext uri="{FF2B5EF4-FFF2-40B4-BE49-F238E27FC236}">
                <a16:creationId xmlns:a16="http://schemas.microsoft.com/office/drawing/2014/main" id="{FF3B0AB9-9FA5-48D3-8255-13ADA14753D5}"/>
              </a:ext>
            </a:extLst>
          </p:cNvPr>
          <p:cNvSpPr txBox="1"/>
          <p:nvPr/>
        </p:nvSpPr>
        <p:spPr>
          <a:xfrm>
            <a:off x="2320834" y="4817475"/>
            <a:ext cx="574766" cy="830997"/>
          </a:xfrm>
          <a:prstGeom prst="rect">
            <a:avLst/>
          </a:prstGeom>
          <a:noFill/>
        </p:spPr>
        <p:txBody>
          <a:bodyPr wrap="square" rtlCol="0">
            <a:spAutoFit/>
          </a:bodyPr>
          <a:lstStyle/>
          <a:p>
            <a:r>
              <a:rPr lang="zh-CN" altLang="en-US" sz="4800" dirty="0">
                <a:solidFill>
                  <a:schemeClr val="bg2">
                    <a:lumMod val="50000"/>
                  </a:schemeClr>
                </a:solidFill>
              </a:rPr>
              <a:t>三</a:t>
            </a:r>
          </a:p>
        </p:txBody>
      </p:sp>
    </p:spTree>
    <p:extLst>
      <p:ext uri="{BB962C8B-B14F-4D97-AF65-F5344CB8AC3E}">
        <p14:creationId xmlns:p14="http://schemas.microsoft.com/office/powerpoint/2010/main" val="3640564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6000249" y="1647353"/>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6" name="矩形 5"/>
          <p:cNvSpPr/>
          <p:nvPr/>
        </p:nvSpPr>
        <p:spPr>
          <a:xfrm>
            <a:off x="6985317" y="1677448"/>
            <a:ext cx="1800493"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项目背景及意义</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圆角矩形 6"/>
          <p:cNvSpPr/>
          <p:nvPr/>
        </p:nvSpPr>
        <p:spPr>
          <a:xfrm>
            <a:off x="6000249" y="2401415"/>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2</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8" name="矩形 7"/>
          <p:cNvSpPr/>
          <p:nvPr/>
        </p:nvSpPr>
        <p:spPr>
          <a:xfrm>
            <a:off x="6985317" y="2460708"/>
            <a:ext cx="1800493"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系统设计与实现</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圆角矩形 8"/>
          <p:cNvSpPr/>
          <p:nvPr/>
        </p:nvSpPr>
        <p:spPr>
          <a:xfrm>
            <a:off x="6000249" y="3155478"/>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3</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0" name="矩形 9"/>
          <p:cNvSpPr/>
          <p:nvPr/>
        </p:nvSpPr>
        <p:spPr>
          <a:xfrm>
            <a:off x="6985317" y="3223224"/>
            <a:ext cx="1107996"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系统测试</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圆角矩形 10"/>
          <p:cNvSpPr/>
          <p:nvPr/>
        </p:nvSpPr>
        <p:spPr>
          <a:xfrm>
            <a:off x="6000249" y="3909540"/>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4</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2" name="矩形 11"/>
          <p:cNvSpPr/>
          <p:nvPr/>
        </p:nvSpPr>
        <p:spPr>
          <a:xfrm>
            <a:off x="6985317" y="3909540"/>
            <a:ext cx="1107996"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项目总结</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矩形 33"/>
          <p:cNvSpPr/>
          <p:nvPr/>
        </p:nvSpPr>
        <p:spPr>
          <a:xfrm>
            <a:off x="0" y="0"/>
            <a:ext cx="37211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400" dirty="0">
              <a:latin typeface="黑体" panose="02010609060101010101" pitchFamily="49" charset="-122"/>
              <a:ea typeface="黑体" panose="02010609060101010101" pitchFamily="49" charset="-122"/>
            </a:endParaRPr>
          </a:p>
        </p:txBody>
      </p:sp>
      <p:sp>
        <p:nvSpPr>
          <p:cNvPr id="35" name="矩形 34"/>
          <p:cNvSpPr/>
          <p:nvPr/>
        </p:nvSpPr>
        <p:spPr>
          <a:xfrm>
            <a:off x="930023" y="1308116"/>
            <a:ext cx="2300630" cy="1107996"/>
          </a:xfrm>
          <a:prstGeom prst="rect">
            <a:avLst/>
          </a:prstGeom>
        </p:spPr>
        <p:txBody>
          <a:bodyPr wrap="none">
            <a:spAutoFit/>
          </a:bodyPr>
          <a:lstStyle/>
          <a:p>
            <a:pPr algn="ctr"/>
            <a:r>
              <a:rPr lang="zh-CN" altLang="en-US" sz="6600" dirty="0">
                <a:solidFill>
                  <a:schemeClr val="bg1"/>
                </a:solidFill>
                <a:latin typeface="黑体" panose="02010609060101010101" pitchFamily="49" charset="-122"/>
                <a:ea typeface="黑体" panose="02010609060101010101" pitchFamily="49" charset="-122"/>
              </a:rPr>
              <a:t>目 录</a:t>
            </a:r>
          </a:p>
        </p:txBody>
      </p:sp>
      <p:sp>
        <p:nvSpPr>
          <p:cNvPr id="36" name="矩形 35"/>
          <p:cNvSpPr/>
          <p:nvPr/>
        </p:nvSpPr>
        <p:spPr>
          <a:xfrm>
            <a:off x="1257837" y="2593371"/>
            <a:ext cx="1645002" cy="584775"/>
          </a:xfrm>
          <a:prstGeom prst="rect">
            <a:avLst/>
          </a:prstGeom>
        </p:spPr>
        <p:txBody>
          <a:bodyPr wrap="none">
            <a:spAutoFit/>
          </a:bodyPr>
          <a:lstStyle/>
          <a:p>
            <a:pPr algn="ctr"/>
            <a:r>
              <a:rPr lang="en-US" altLang="zh-CN"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Contents</a:t>
            </a:r>
          </a:p>
        </p:txBody>
      </p:sp>
      <p:grpSp>
        <p:nvGrpSpPr>
          <p:cNvPr id="15" name="组合 14"/>
          <p:cNvGrpSpPr/>
          <p:nvPr/>
        </p:nvGrpSpPr>
        <p:grpSpPr>
          <a:xfrm>
            <a:off x="4838603" y="2344389"/>
            <a:ext cx="497964" cy="497964"/>
            <a:chOff x="6535243" y="2524701"/>
            <a:chExt cx="717051" cy="717051"/>
          </a:xfrm>
        </p:grpSpPr>
        <p:sp>
          <p:nvSpPr>
            <p:cNvPr id="16" name="泪滴形 15"/>
            <p:cNvSpPr/>
            <p:nvPr/>
          </p:nvSpPr>
          <p:spPr>
            <a:xfrm rot="8247616">
              <a:off x="6535243" y="2524701"/>
              <a:ext cx="717051" cy="717051"/>
            </a:xfrm>
            <a:prstGeom prst="teardrop">
              <a:avLst/>
            </a:prstGeom>
            <a:solidFill>
              <a:srgbClr val="FF54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604000" y="2588424"/>
              <a:ext cx="574014" cy="574014"/>
            </a:xfrm>
            <a:prstGeom prst="ellipse">
              <a:avLst/>
            </a:prstGeom>
            <a:solidFill>
              <a:schemeClr val="bg1"/>
            </a:solidFill>
            <a:ln>
              <a:solidFill>
                <a:srgbClr val="FF5400"/>
              </a:solid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7163474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29167E-6 7.40741E-7 L 2.29167E-6 0.10602 " pathEditMode="relative" rAng="0" ptsTypes="AA">
                                      <p:cBhvr>
                                        <p:cTn id="6" dur="1000" fill="hold"/>
                                        <p:tgtEl>
                                          <p:spTgt spid="15"/>
                                        </p:tgtEl>
                                        <p:attrNameLst>
                                          <p:attrName>ppt_x</p:attrName>
                                          <p:attrName>ppt_y</p:attrName>
                                        </p:attrNameLst>
                                      </p:cBhvr>
                                      <p:rCtr x="0" y="53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9">
            <a:extLst>
              <a:ext uri="{FF2B5EF4-FFF2-40B4-BE49-F238E27FC236}">
                <a16:creationId xmlns:a16="http://schemas.microsoft.com/office/drawing/2014/main" id="{5FCEC03A-20FD-4234-94EF-860CE328A724}"/>
              </a:ext>
            </a:extLst>
          </p:cNvPr>
          <p:cNvSpPr/>
          <p:nvPr/>
        </p:nvSpPr>
        <p:spPr>
          <a:xfrm>
            <a:off x="2768381" y="1877695"/>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8" name="矩形 7">
            <a:extLst>
              <a:ext uri="{FF2B5EF4-FFF2-40B4-BE49-F238E27FC236}">
                <a16:creationId xmlns:a16="http://schemas.microsoft.com/office/drawing/2014/main" id="{0332EE91-3864-4E94-B382-C9568A76181A}"/>
              </a:ext>
            </a:extLst>
          </p:cNvPr>
          <p:cNvSpPr/>
          <p:nvPr/>
        </p:nvSpPr>
        <p:spPr>
          <a:xfrm>
            <a:off x="4115970" y="1930052"/>
            <a:ext cx="1980029" cy="400110"/>
          </a:xfrm>
          <a:prstGeom prst="rect">
            <a:avLst/>
          </a:prstGeom>
        </p:spPr>
        <p:txBody>
          <a:bodyPr wrap="none">
            <a:spAutoFit/>
          </a:bodyPr>
          <a:lstStyle/>
          <a:p>
            <a:r>
              <a:rPr lang="zh-CN" altLang="en-US" sz="2000" dirty="0"/>
              <a:t>前端设计与实现</a:t>
            </a:r>
          </a:p>
        </p:txBody>
      </p:sp>
      <p:sp>
        <p:nvSpPr>
          <p:cNvPr id="9" name="圆角矩形 11">
            <a:extLst>
              <a:ext uri="{FF2B5EF4-FFF2-40B4-BE49-F238E27FC236}">
                <a16:creationId xmlns:a16="http://schemas.microsoft.com/office/drawing/2014/main" id="{01242B39-DC7A-4783-A0CD-AC2F3FB8409D}"/>
              </a:ext>
            </a:extLst>
          </p:cNvPr>
          <p:cNvSpPr/>
          <p:nvPr/>
        </p:nvSpPr>
        <p:spPr>
          <a:xfrm>
            <a:off x="2781814" y="2976532"/>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2</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3" name="矩形 12">
            <a:extLst>
              <a:ext uri="{FF2B5EF4-FFF2-40B4-BE49-F238E27FC236}">
                <a16:creationId xmlns:a16="http://schemas.microsoft.com/office/drawing/2014/main" id="{54AA46F6-59BA-49EE-8A21-2CAF9B1626FF}"/>
              </a:ext>
            </a:extLst>
          </p:cNvPr>
          <p:cNvSpPr/>
          <p:nvPr/>
        </p:nvSpPr>
        <p:spPr>
          <a:xfrm>
            <a:off x="3972810" y="2994328"/>
            <a:ext cx="3230630" cy="400110"/>
          </a:xfrm>
          <a:prstGeom prst="rect">
            <a:avLst/>
          </a:prstGeom>
        </p:spPr>
        <p:txBody>
          <a:bodyPr wrap="square">
            <a:spAutoFit/>
          </a:bodyPr>
          <a:lstStyle/>
          <a:p>
            <a:pPr algn="ctr">
              <a:spcAft>
                <a:spcPts val="0"/>
              </a:spcAft>
              <a:defRPr/>
            </a:pP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后端与数据库设计与实现</a:t>
            </a:r>
            <a:endParaRPr lang="zh-CN" altLang="zh-CN" sz="20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4" name="圆角矩形 13">
            <a:extLst>
              <a:ext uri="{FF2B5EF4-FFF2-40B4-BE49-F238E27FC236}">
                <a16:creationId xmlns:a16="http://schemas.microsoft.com/office/drawing/2014/main" id="{E72BC15B-2AF0-4CB8-85C0-F0EB76D5DE7F}"/>
              </a:ext>
            </a:extLst>
          </p:cNvPr>
          <p:cNvSpPr/>
          <p:nvPr/>
        </p:nvSpPr>
        <p:spPr>
          <a:xfrm>
            <a:off x="2768381" y="3947323"/>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3</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5" name="矩形 14">
            <a:extLst>
              <a:ext uri="{FF2B5EF4-FFF2-40B4-BE49-F238E27FC236}">
                <a16:creationId xmlns:a16="http://schemas.microsoft.com/office/drawing/2014/main" id="{0B109FA0-0198-4703-814F-D1CC5C16AEEB}"/>
              </a:ext>
            </a:extLst>
          </p:cNvPr>
          <p:cNvSpPr/>
          <p:nvPr/>
        </p:nvSpPr>
        <p:spPr>
          <a:xfrm>
            <a:off x="4115971" y="3999680"/>
            <a:ext cx="1980029" cy="400110"/>
          </a:xfrm>
          <a:prstGeom prst="rect">
            <a:avLst/>
          </a:prstGeom>
        </p:spPr>
        <p:txBody>
          <a:bodyPr wrap="none">
            <a:spAutoFit/>
          </a:bodyPr>
          <a:lstStyle/>
          <a:p>
            <a:pPr algn="ctr">
              <a:spcAft>
                <a:spcPts val="0"/>
              </a:spcAft>
              <a:defRPr/>
            </a:pP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对话机器人实现</a:t>
            </a:r>
            <a:endParaRPr lang="zh-CN" altLang="zh-CN" sz="20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6" name="圆角矩形 13">
            <a:extLst>
              <a:ext uri="{FF2B5EF4-FFF2-40B4-BE49-F238E27FC236}">
                <a16:creationId xmlns:a16="http://schemas.microsoft.com/office/drawing/2014/main" id="{83BF2D31-C3A5-47F1-AE07-6FF5139FB0F4}"/>
              </a:ext>
            </a:extLst>
          </p:cNvPr>
          <p:cNvSpPr/>
          <p:nvPr/>
        </p:nvSpPr>
        <p:spPr>
          <a:xfrm>
            <a:off x="2795247" y="4918114"/>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4</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7" name="文本框 16">
            <a:extLst>
              <a:ext uri="{FF2B5EF4-FFF2-40B4-BE49-F238E27FC236}">
                <a16:creationId xmlns:a16="http://schemas.microsoft.com/office/drawing/2014/main" id="{7E1099F1-46BD-4B2F-91A7-B62E1AFCADBC}"/>
              </a:ext>
            </a:extLst>
          </p:cNvPr>
          <p:cNvSpPr txBox="1"/>
          <p:nvPr/>
        </p:nvSpPr>
        <p:spPr>
          <a:xfrm>
            <a:off x="4177056" y="5011344"/>
            <a:ext cx="2042160" cy="369332"/>
          </a:xfrm>
          <a:prstGeom prst="rect">
            <a:avLst/>
          </a:prstGeom>
          <a:noFill/>
        </p:spPr>
        <p:txBody>
          <a:bodyPr wrap="square" rtlCol="0">
            <a:spAutoFit/>
          </a:bodyPr>
          <a:lstStyle/>
          <a:p>
            <a:r>
              <a:rPr lang="zh-CN" altLang="en-US" dirty="0"/>
              <a:t>图片信息理解模块</a:t>
            </a:r>
          </a:p>
        </p:txBody>
      </p:sp>
    </p:spTree>
    <p:extLst>
      <p:ext uri="{BB962C8B-B14F-4D97-AF65-F5344CB8AC3E}">
        <p14:creationId xmlns:p14="http://schemas.microsoft.com/office/powerpoint/2010/main" val="212884888"/>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par>
                                <p:cTn id="8" presetID="56" presetClass="path" presetSubtype="0" accel="50000" decel="50000" fill="hold" grpId="1" nodeType="withEffect">
                                  <p:stCondLst>
                                    <p:cond delay="0"/>
                                  </p:stCondLst>
                                  <p:childTnLst>
                                    <p:animMotion origin="layout" path="M -0.03737 0.04121 L 4.375E-6 -2.59259E-6 " pathEditMode="relative" rAng="0" ptsTypes="AA">
                                      <p:cBhvr>
                                        <p:cTn id="9" dur="700" fill="hold"/>
                                        <p:tgtEl>
                                          <p:spTgt spid="7"/>
                                        </p:tgtEl>
                                        <p:attrNameLst>
                                          <p:attrName>ppt_x</p:attrName>
                                          <p:attrName>ppt_y</p:attrName>
                                        </p:attrNameLst>
                                      </p:cBhvr>
                                      <p:rCtr x="1862" y="-2060"/>
                                    </p:animMotion>
                                  </p:childTnLst>
                                </p:cTn>
                              </p:par>
                              <p:par>
                                <p:cTn id="10" presetID="22" presetClass="entr" presetSubtype="8" fill="hold" grpId="0" nodeType="withEffect">
                                  <p:stCondLst>
                                    <p:cond delay="25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par>
                                <p:cTn id="16" presetID="56" presetClass="path" presetSubtype="0" accel="50000" decel="50000" fill="hold" grpId="1" nodeType="withEffect">
                                  <p:stCondLst>
                                    <p:cond delay="250"/>
                                  </p:stCondLst>
                                  <p:childTnLst>
                                    <p:animMotion origin="layout" path="M -0.03737 0.0412 L 4.375E-6 3.7037E-6 " pathEditMode="relative" rAng="0" ptsTypes="AA">
                                      <p:cBhvr>
                                        <p:cTn id="17" dur="700" fill="hold"/>
                                        <p:tgtEl>
                                          <p:spTgt spid="9"/>
                                        </p:tgtEl>
                                        <p:attrNameLst>
                                          <p:attrName>ppt_x</p:attrName>
                                          <p:attrName>ppt_y</p:attrName>
                                        </p:attrNameLst>
                                      </p:cBhvr>
                                      <p:rCtr x="1862" y="-2060"/>
                                    </p:animMotion>
                                  </p:childTnLst>
                                </p:cTn>
                              </p:par>
                              <p:par>
                                <p:cTn id="18" presetID="22" presetClass="entr" presetSubtype="8" fill="hold" grpId="0" nodeType="withEffect">
                                  <p:stCondLst>
                                    <p:cond delay="50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1000"/>
                                        <p:tgtEl>
                                          <p:spTgt spid="14"/>
                                        </p:tgtEl>
                                      </p:cBhvr>
                                    </p:animEffect>
                                  </p:childTnLst>
                                </p:cTn>
                              </p:par>
                              <p:par>
                                <p:cTn id="24" presetID="56" presetClass="path" presetSubtype="0" accel="50000" decel="50000" fill="hold" grpId="1" nodeType="withEffect">
                                  <p:stCondLst>
                                    <p:cond delay="500"/>
                                  </p:stCondLst>
                                  <p:childTnLst>
                                    <p:animMotion origin="layout" path="M -0.03737 0.0412 L 4.375E-6 0 " pathEditMode="relative" rAng="0" ptsTypes="AA">
                                      <p:cBhvr>
                                        <p:cTn id="25" dur="700" fill="hold"/>
                                        <p:tgtEl>
                                          <p:spTgt spid="14"/>
                                        </p:tgtEl>
                                        <p:attrNameLst>
                                          <p:attrName>ppt_x</p:attrName>
                                          <p:attrName>ppt_y</p:attrName>
                                        </p:attrNameLst>
                                      </p:cBhvr>
                                      <p:rCtr x="1862" y="-2060"/>
                                    </p:animMotion>
                                  </p:childTnLst>
                                </p:cTn>
                              </p:par>
                              <p:par>
                                <p:cTn id="26" presetID="22" presetClass="entr" presetSubtype="8" fill="hold" grpId="0" nodeType="withEffect">
                                  <p:stCondLst>
                                    <p:cond delay="75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childTnLst>
                                </p:cTn>
                              </p:par>
                              <p:par>
                                <p:cTn id="32" presetID="56" presetClass="path" presetSubtype="0" accel="50000" decel="50000" fill="hold" grpId="1" nodeType="withEffect">
                                  <p:stCondLst>
                                    <p:cond delay="500"/>
                                  </p:stCondLst>
                                  <p:childTnLst>
                                    <p:animMotion origin="layout" path="M -0.03737 0.0412 L 4.375E-6 0 " pathEditMode="relative" rAng="0" ptsTypes="AA">
                                      <p:cBhvr>
                                        <p:cTn id="33" dur="700" fill="hold"/>
                                        <p:tgtEl>
                                          <p:spTgt spid="16"/>
                                        </p:tgtEl>
                                        <p:attrNameLst>
                                          <p:attrName>ppt_x</p:attrName>
                                          <p:attrName>ppt_y</p:attrName>
                                        </p:attrNameLst>
                                      </p:cBhvr>
                                      <p:rCtr x="1862" y="-20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p:bldP spid="9" grpId="0" animBg="1"/>
      <p:bldP spid="9" grpId="1" animBg="1"/>
      <p:bldP spid="13" grpId="0"/>
      <p:bldP spid="14" grpId="0" animBg="1"/>
      <p:bldP spid="14" grpId="1" animBg="1"/>
      <p:bldP spid="15" grpId="0"/>
      <p:bldP spid="16" grpId="0" animBg="1"/>
      <p:bldP spid="1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2301246" y="1805650"/>
            <a:ext cx="488252" cy="488252"/>
            <a:chOff x="6535243" y="2524701"/>
            <a:chExt cx="717051" cy="717051"/>
          </a:xfrm>
        </p:grpSpPr>
        <p:sp>
          <p:nvSpPr>
            <p:cNvPr id="11" name="泪滴形 10"/>
            <p:cNvSpPr/>
            <p:nvPr/>
          </p:nvSpPr>
          <p:spPr>
            <a:xfrm rot="8247616">
              <a:off x="6535243" y="2524701"/>
              <a:ext cx="717051" cy="717051"/>
            </a:xfrm>
            <a:prstGeom prst="teardrop">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604000" y="2588424"/>
              <a:ext cx="574014" cy="574014"/>
            </a:xfrm>
            <a:prstGeom prst="ellipse">
              <a:avLst/>
            </a:prstGeom>
            <a:solidFill>
              <a:schemeClr val="bg1"/>
            </a:solidFill>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2890300" y="1882631"/>
            <a:ext cx="7480615" cy="923330"/>
          </a:xfrm>
          <a:prstGeom prst="rect">
            <a:avLst/>
          </a:prstGeom>
          <a:noFill/>
        </p:spPr>
        <p:txBody>
          <a:bodyPr wrap="square" rtlCol="0">
            <a:spAutoFit/>
          </a:bodyPr>
          <a:lstStyle/>
          <a:p>
            <a:r>
              <a:rPr lang="zh-CN" altLang="zh-CN" dirty="0"/>
              <a:t>在登录界面中，我们实现了正常的用户通过账号和密码登录的功能，用户能够通过输入已经注册的账号和对应密码进行登录，同时对于未注册的账号或者未正确匹配的账号密码，则会进行报错提示，无法正常登录。</a:t>
            </a:r>
          </a:p>
        </p:txBody>
      </p:sp>
      <p:pic>
        <p:nvPicPr>
          <p:cNvPr id="22" name="图片 21">
            <a:extLst>
              <a:ext uri="{FF2B5EF4-FFF2-40B4-BE49-F238E27FC236}">
                <a16:creationId xmlns:a16="http://schemas.microsoft.com/office/drawing/2014/main" id="{E0209D19-A1F8-1D4A-A505-4C4DF994B88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557077" y="3564210"/>
            <a:ext cx="3077845" cy="2414905"/>
          </a:xfrm>
          <a:prstGeom prst="rect">
            <a:avLst/>
          </a:prstGeom>
        </p:spPr>
      </p:pic>
    </p:spTree>
    <p:extLst>
      <p:ext uri="{BB962C8B-B14F-4D97-AF65-F5344CB8AC3E}">
        <p14:creationId xmlns:p14="http://schemas.microsoft.com/office/powerpoint/2010/main" val="497564508"/>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2301246" y="1805650"/>
            <a:ext cx="488252" cy="488252"/>
            <a:chOff x="6535243" y="2524701"/>
            <a:chExt cx="717051" cy="717051"/>
          </a:xfrm>
        </p:grpSpPr>
        <p:sp>
          <p:nvSpPr>
            <p:cNvPr id="11" name="泪滴形 10"/>
            <p:cNvSpPr/>
            <p:nvPr/>
          </p:nvSpPr>
          <p:spPr>
            <a:xfrm rot="8247616">
              <a:off x="6535243" y="2524701"/>
              <a:ext cx="717051" cy="717051"/>
            </a:xfrm>
            <a:prstGeom prst="teardrop">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604000" y="2588424"/>
              <a:ext cx="574014" cy="574014"/>
            </a:xfrm>
            <a:prstGeom prst="ellipse">
              <a:avLst/>
            </a:prstGeom>
            <a:solidFill>
              <a:schemeClr val="bg1"/>
            </a:solidFill>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2890300" y="1882631"/>
            <a:ext cx="7480615" cy="1200329"/>
          </a:xfrm>
          <a:prstGeom prst="rect">
            <a:avLst/>
          </a:prstGeom>
          <a:noFill/>
        </p:spPr>
        <p:txBody>
          <a:bodyPr wrap="square" rtlCol="0">
            <a:spAutoFit/>
          </a:bodyPr>
          <a:lstStyle/>
          <a:p>
            <a:r>
              <a:rPr lang="zh-CN" altLang="zh-CN" dirty="0"/>
              <a:t>在注册界面中，我们实现了正常的用户通过账号、邮箱进行账号注册的功能，在注册过程中，我们将对应的用户信息存入数据库中。在注册中，我们办证用户账号以及邮箱唯一，并且需要输入的两次密码完全相同才能允许注册。</a:t>
            </a:r>
          </a:p>
        </p:txBody>
      </p:sp>
      <p:pic>
        <p:nvPicPr>
          <p:cNvPr id="7" name="图片 6">
            <a:extLst>
              <a:ext uri="{FF2B5EF4-FFF2-40B4-BE49-F238E27FC236}">
                <a16:creationId xmlns:a16="http://schemas.microsoft.com/office/drawing/2014/main" id="{4E18A391-748D-E54A-85FD-96022978CB7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729480" y="3429000"/>
            <a:ext cx="2733040" cy="2875915"/>
          </a:xfrm>
          <a:prstGeom prst="rect">
            <a:avLst/>
          </a:prstGeom>
        </p:spPr>
      </p:pic>
    </p:spTree>
    <p:extLst>
      <p:ext uri="{BB962C8B-B14F-4D97-AF65-F5344CB8AC3E}">
        <p14:creationId xmlns:p14="http://schemas.microsoft.com/office/powerpoint/2010/main" val="142300856"/>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2301246" y="1805650"/>
            <a:ext cx="488252" cy="488252"/>
            <a:chOff x="6535243" y="2524701"/>
            <a:chExt cx="717051" cy="717051"/>
          </a:xfrm>
        </p:grpSpPr>
        <p:sp>
          <p:nvSpPr>
            <p:cNvPr id="11" name="泪滴形 10"/>
            <p:cNvSpPr/>
            <p:nvPr/>
          </p:nvSpPr>
          <p:spPr>
            <a:xfrm rot="8247616">
              <a:off x="6535243" y="2524701"/>
              <a:ext cx="717051" cy="717051"/>
            </a:xfrm>
            <a:prstGeom prst="teardrop">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604000" y="2588424"/>
              <a:ext cx="574014" cy="574014"/>
            </a:xfrm>
            <a:prstGeom prst="ellipse">
              <a:avLst/>
            </a:prstGeom>
            <a:solidFill>
              <a:schemeClr val="bg1"/>
            </a:solidFill>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2890300" y="1882631"/>
            <a:ext cx="7480615" cy="923330"/>
          </a:xfrm>
          <a:prstGeom prst="rect">
            <a:avLst/>
          </a:prstGeom>
          <a:noFill/>
        </p:spPr>
        <p:txBody>
          <a:bodyPr wrap="square" rtlCol="0">
            <a:spAutoFit/>
          </a:bodyPr>
          <a:lstStyle/>
          <a:p>
            <a:r>
              <a:rPr lang="zh-CN" altLang="zh-CN" dirty="0"/>
              <a:t>在用户聊天界面中，用户可以与机器人正常进行聊天</a:t>
            </a:r>
            <a:endParaRPr lang="en-US" altLang="zh-CN" dirty="0"/>
          </a:p>
          <a:p>
            <a:r>
              <a:rPr lang="zh-CN" altLang="en-US" dirty="0"/>
              <a:t>文字聊天：在</a:t>
            </a:r>
            <a:r>
              <a:rPr lang="zh-CN" altLang="zh-CN" dirty="0"/>
              <a:t>输入框中输入对应的</a:t>
            </a:r>
            <a:r>
              <a:rPr lang="zh-CN" altLang="en-US" dirty="0"/>
              <a:t>文字进行聊天</a:t>
            </a:r>
            <a:endParaRPr lang="en-US" altLang="zh-CN" dirty="0"/>
          </a:p>
          <a:p>
            <a:r>
              <a:rPr lang="zh-CN" altLang="en-US" dirty="0"/>
              <a:t>图片聊天：</a:t>
            </a:r>
            <a:r>
              <a:rPr lang="zh-CN" altLang="zh-CN" dirty="0"/>
              <a:t>通过右下角的图标上传本地图片</a:t>
            </a:r>
            <a:r>
              <a:rPr lang="zh-CN" altLang="en-US" dirty="0"/>
              <a:t>进行图片聊天</a:t>
            </a:r>
            <a:r>
              <a:rPr lang="zh-CN" altLang="zh-CN" dirty="0"/>
              <a:t> </a:t>
            </a:r>
          </a:p>
        </p:txBody>
      </p:sp>
      <p:pic>
        <p:nvPicPr>
          <p:cNvPr id="7" name="图片 6">
            <a:extLst>
              <a:ext uri="{FF2B5EF4-FFF2-40B4-BE49-F238E27FC236}">
                <a16:creationId xmlns:a16="http://schemas.microsoft.com/office/drawing/2014/main" id="{B7C41A4E-CCC4-044A-9703-77A5A676A30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000737" y="3125165"/>
            <a:ext cx="6190526" cy="3507128"/>
          </a:xfrm>
          <a:prstGeom prst="rect">
            <a:avLst/>
          </a:prstGeom>
        </p:spPr>
      </p:pic>
    </p:spTree>
    <p:extLst>
      <p:ext uri="{BB962C8B-B14F-4D97-AF65-F5344CB8AC3E}">
        <p14:creationId xmlns:p14="http://schemas.microsoft.com/office/powerpoint/2010/main" val="1746187466"/>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1857</TotalTime>
  <Words>2535</Words>
  <Application>Microsoft Office PowerPoint</Application>
  <PresentationFormat>宽屏</PresentationFormat>
  <Paragraphs>445</Paragraphs>
  <Slides>35</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35</vt:i4>
      </vt:variant>
    </vt:vector>
  </HeadingPairs>
  <TitlesOfParts>
    <vt:vector size="46" baseType="lpstr">
      <vt:lpstr>Arial Unicode MS</vt:lpstr>
      <vt:lpstr>等线</vt:lpstr>
      <vt:lpstr>黑体</vt:lpstr>
      <vt:lpstr>宋体</vt:lpstr>
      <vt:lpstr>微软雅黑</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吴家明</dc:creator>
  <cp:lastModifiedBy>王 鸿森</cp:lastModifiedBy>
  <cp:revision>209</cp:revision>
  <dcterms:created xsi:type="dcterms:W3CDTF">2014-06-18T03:33:50Z</dcterms:created>
  <dcterms:modified xsi:type="dcterms:W3CDTF">2020-12-13T12:35:26Z</dcterms:modified>
</cp:coreProperties>
</file>