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36"/>
  </p:notesMasterIdLst>
  <p:handoutMasterIdLst>
    <p:handoutMasterId r:id="rId37"/>
  </p:handoutMasterIdLst>
  <p:sldIdLst>
    <p:sldId id="256" r:id="rId5"/>
    <p:sldId id="262" r:id="rId6"/>
    <p:sldId id="263" r:id="rId7"/>
    <p:sldId id="280" r:id="rId8"/>
    <p:sldId id="264" r:id="rId9"/>
    <p:sldId id="274" r:id="rId10"/>
    <p:sldId id="275" r:id="rId11"/>
    <p:sldId id="278" r:id="rId12"/>
    <p:sldId id="279" r:id="rId13"/>
    <p:sldId id="277" r:id="rId14"/>
    <p:sldId id="282" r:id="rId15"/>
    <p:sldId id="265" r:id="rId16"/>
    <p:sldId id="266" r:id="rId17"/>
    <p:sldId id="281" r:id="rId18"/>
    <p:sldId id="267" r:id="rId19"/>
    <p:sldId id="268" r:id="rId20"/>
    <p:sldId id="287" r:id="rId21"/>
    <p:sldId id="269" r:id="rId22"/>
    <p:sldId id="271" r:id="rId23"/>
    <p:sldId id="284" r:id="rId24"/>
    <p:sldId id="272" r:id="rId25"/>
    <p:sldId id="273" r:id="rId26"/>
    <p:sldId id="285" r:id="rId27"/>
    <p:sldId id="288" r:id="rId28"/>
    <p:sldId id="289" r:id="rId29"/>
    <p:sldId id="290" r:id="rId30"/>
    <p:sldId id="291" r:id="rId31"/>
    <p:sldId id="292" r:id="rId32"/>
    <p:sldId id="293" r:id="rId33"/>
    <p:sldId id="259"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7" d="100"/>
          <a:sy n="117" d="100"/>
        </p:scale>
        <p:origin x="120" y="15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12/18/2021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12/18/2021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30</a:t>
            </a:fld>
            <a:endParaRPr lang="en-US" dirty="0"/>
          </a:p>
        </p:txBody>
      </p:sp>
    </p:spTree>
    <p:extLst>
      <p:ext uri="{BB962C8B-B14F-4D97-AF65-F5344CB8AC3E}">
        <p14:creationId xmlns:p14="http://schemas.microsoft.com/office/powerpoint/2010/main" val="6935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12/18/2021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12/18/2021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12/18/2021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12/18/2021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12/18/2021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12/18/2021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12/18/2021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12/18/2021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12/18/2021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12/18/2021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 y="2197894"/>
            <a:ext cx="6096000"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French </a:t>
            </a:r>
            <a:r>
              <a:rPr lang="en-US" sz="3000" dirty="0" err="1">
                <a:solidFill>
                  <a:schemeClr val="tx1"/>
                </a:solidFill>
              </a:rPr>
              <a:t>fama</a:t>
            </a:r>
            <a:r>
              <a:rPr lang="en-US" sz="3000" dirty="0">
                <a:solidFill>
                  <a:schemeClr val="tx1"/>
                </a:solidFill>
              </a:rPr>
              <a:t> 3-factors model based allocation </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9807" y="4605184"/>
            <a:ext cx="4486656" cy="702702"/>
          </a:xfrm>
        </p:spPr>
        <p:txBody>
          <a:bodyPr>
            <a:noAutofit/>
          </a:bodyPr>
          <a:lstStyle/>
          <a:p>
            <a:pPr algn="l" rtl="0">
              <a:spcBef>
                <a:spcPts val="0"/>
              </a:spcBef>
              <a:spcAft>
                <a:spcPts val="0"/>
              </a:spcAft>
            </a:pPr>
            <a:r>
              <a:rPr lang="en-US" sz="2400" b="0" i="0" u="none" strike="noStrike" dirty="0">
                <a:solidFill>
                  <a:schemeClr val="tx1"/>
                </a:solidFill>
                <a:effectLst/>
                <a:latin typeface="Arial" panose="020B0604020202020204" pitchFamily="34" charset="0"/>
              </a:rPr>
              <a:t>Robert Leiser</a:t>
            </a:r>
            <a:endParaRPr lang="en-US" sz="2400" b="0" dirty="0">
              <a:solidFill>
                <a:schemeClr val="tx1"/>
              </a:solidFill>
              <a:effectLst/>
            </a:endParaRPr>
          </a:p>
          <a:p>
            <a:pPr algn="l" rtl="0">
              <a:spcBef>
                <a:spcPts val="0"/>
              </a:spcBef>
              <a:spcAft>
                <a:spcPts val="0"/>
              </a:spcAft>
            </a:pPr>
            <a:r>
              <a:rPr lang="en-US" sz="2400" b="0" i="0" u="none" strike="noStrike" dirty="0">
                <a:solidFill>
                  <a:schemeClr val="tx1"/>
                </a:solidFill>
                <a:effectLst/>
                <a:latin typeface="Arial" panose="020B0604020202020204" pitchFamily="34" charset="0"/>
              </a:rPr>
              <a:t>Arun </a:t>
            </a:r>
            <a:r>
              <a:rPr lang="en-US" sz="2400" b="0" i="0" u="none" strike="noStrike" dirty="0" err="1">
                <a:solidFill>
                  <a:schemeClr val="tx1"/>
                </a:solidFill>
                <a:effectLst/>
                <a:latin typeface="Arial" panose="020B0604020202020204" pitchFamily="34" charset="0"/>
              </a:rPr>
              <a:t>Thiravianathan</a:t>
            </a:r>
            <a:endParaRPr lang="en-US" sz="2400" b="0" i="0" u="none" strike="noStrike" dirty="0">
              <a:solidFill>
                <a:schemeClr val="tx1"/>
              </a:solidFill>
              <a:effectLst/>
              <a:latin typeface="Arial" panose="020B0604020202020204" pitchFamily="34" charset="0"/>
            </a:endParaRPr>
          </a:p>
          <a:p>
            <a:pPr algn="l" rtl="0">
              <a:spcBef>
                <a:spcPts val="0"/>
              </a:spcBef>
              <a:spcAft>
                <a:spcPts val="0"/>
              </a:spcAft>
            </a:pPr>
            <a:r>
              <a:rPr lang="en-US" sz="2400" b="0" dirty="0">
                <a:solidFill>
                  <a:schemeClr val="tx1"/>
                </a:solidFill>
                <a:effectLst/>
              </a:rPr>
              <a:t>Nhat Pham</a:t>
            </a:r>
          </a:p>
          <a:p>
            <a:br>
              <a:rPr lang="en-US" sz="2400" dirty="0"/>
            </a:br>
            <a:endParaRPr lang="en-US" sz="24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1"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6AF6B-617E-455B-ACAB-563EC52E719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Pre-crisis</a:t>
            </a:r>
          </a:p>
        </p:txBody>
      </p:sp>
      <p:sp>
        <p:nvSpPr>
          <p:cNvPr id="4" name="Text Placeholder 3">
            <a:extLst>
              <a:ext uri="{FF2B5EF4-FFF2-40B4-BE49-F238E27FC236}">
                <a16:creationId xmlns:a16="http://schemas.microsoft.com/office/drawing/2014/main" id="{038F6086-CFC0-4EFE-AAEB-4BAB5B744EFB}"/>
              </a:ext>
            </a:extLst>
          </p:cNvPr>
          <p:cNvSpPr>
            <a:spLocks noGrp="1"/>
          </p:cNvSpPr>
          <p:nvPr>
            <p:ph type="body" sz="half" idx="2"/>
          </p:nvPr>
        </p:nvSpPr>
        <p:spPr>
          <a:xfrm>
            <a:off x="699777" y="4352544"/>
            <a:ext cx="3415288" cy="1239894"/>
          </a:xfrm>
        </p:spPr>
        <p:txBody>
          <a:bodyPr vert="horz" lIns="91440" tIns="45720" rIns="91440" bIns="45720" rtlCol="0">
            <a:normAutofit/>
          </a:bodyPr>
          <a:lstStyle/>
          <a:p>
            <a:r>
              <a:rPr lang="en-US" sz="2000" kern="1200">
                <a:solidFill>
                  <a:schemeClr val="bg1"/>
                </a:solidFill>
                <a:latin typeface="+mn-lt"/>
                <a:ea typeface="+mn-ea"/>
                <a:cs typeface="+mn-cs"/>
              </a:rPr>
              <a:t>Beta = 0.5</a:t>
            </a:r>
          </a:p>
        </p:txBody>
      </p:sp>
      <p:graphicFrame>
        <p:nvGraphicFramePr>
          <p:cNvPr id="8" name="Content Placeholder 7">
            <a:extLst>
              <a:ext uri="{FF2B5EF4-FFF2-40B4-BE49-F238E27FC236}">
                <a16:creationId xmlns:a16="http://schemas.microsoft.com/office/drawing/2014/main" id="{1FB2DC2E-EEBB-4D04-A91A-A15492983051}"/>
              </a:ext>
            </a:extLst>
          </p:cNvPr>
          <p:cNvGraphicFramePr>
            <a:graphicFrameLocks noGrp="1"/>
          </p:cNvGraphicFramePr>
          <p:nvPr>
            <p:ph idx="1"/>
            <p:extLst>
              <p:ext uri="{D42A27DB-BD31-4B8C-83A1-F6EECF244321}">
                <p14:modId xmlns:p14="http://schemas.microsoft.com/office/powerpoint/2010/main" val="301029668"/>
              </p:ext>
            </p:extLst>
          </p:nvPr>
        </p:nvGraphicFramePr>
        <p:xfrm>
          <a:off x="5611569" y="643467"/>
          <a:ext cx="5623158" cy="5540077"/>
        </p:xfrm>
        <a:graphic>
          <a:graphicData uri="http://schemas.openxmlformats.org/drawingml/2006/table">
            <a:tbl>
              <a:tblPr firstRow="1" bandRow="1">
                <a:noFill/>
                <a:tableStyleId>{5C22544A-7EE6-4342-B048-85BDC9FD1C3A}</a:tableStyleId>
              </a:tblPr>
              <a:tblGrid>
                <a:gridCol w="1211909">
                  <a:extLst>
                    <a:ext uri="{9D8B030D-6E8A-4147-A177-3AD203B41FA5}">
                      <a16:colId xmlns:a16="http://schemas.microsoft.com/office/drawing/2014/main" val="771377820"/>
                    </a:ext>
                  </a:extLst>
                </a:gridCol>
                <a:gridCol w="1176998">
                  <a:extLst>
                    <a:ext uri="{9D8B030D-6E8A-4147-A177-3AD203B41FA5}">
                      <a16:colId xmlns:a16="http://schemas.microsoft.com/office/drawing/2014/main" val="4001189000"/>
                    </a:ext>
                  </a:extLst>
                </a:gridCol>
                <a:gridCol w="1119645">
                  <a:extLst>
                    <a:ext uri="{9D8B030D-6E8A-4147-A177-3AD203B41FA5}">
                      <a16:colId xmlns:a16="http://schemas.microsoft.com/office/drawing/2014/main" val="3128922460"/>
                    </a:ext>
                  </a:extLst>
                </a:gridCol>
                <a:gridCol w="1057303">
                  <a:extLst>
                    <a:ext uri="{9D8B030D-6E8A-4147-A177-3AD203B41FA5}">
                      <a16:colId xmlns:a16="http://schemas.microsoft.com/office/drawing/2014/main" val="770786774"/>
                    </a:ext>
                  </a:extLst>
                </a:gridCol>
                <a:gridCol w="1057303">
                  <a:extLst>
                    <a:ext uri="{9D8B030D-6E8A-4147-A177-3AD203B41FA5}">
                      <a16:colId xmlns:a16="http://schemas.microsoft.com/office/drawing/2014/main" val="3458329652"/>
                    </a:ext>
                  </a:extLst>
                </a:gridCol>
              </a:tblGrid>
              <a:tr h="541020">
                <a:tc>
                  <a:txBody>
                    <a:bodyPr/>
                    <a:lstStyle/>
                    <a:p>
                      <a:pPr algn="l" fontAlgn="b"/>
                      <a:endParaRPr lang="en-US" sz="1400" b="1" i="0" u="none" strike="noStrike" cap="none" spc="0">
                        <a:solidFill>
                          <a:schemeClr val="tx1"/>
                        </a:solidFill>
                        <a:effectLst/>
                        <a:latin typeface="Arial" panose="020B0604020202020204" pitchFamily="34" charset="0"/>
                      </a:endParaRPr>
                    </a:p>
                  </a:txBody>
                  <a:tcPr marL="0" marR="71817" marT="28727" marB="215450"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1" u="none" strike="noStrike" cap="none" spc="0">
                          <a:solidFill>
                            <a:schemeClr val="tx1"/>
                          </a:solidFill>
                          <a:effectLst/>
                        </a:rPr>
                        <a:t>S&amp;P</a:t>
                      </a:r>
                      <a:endParaRPr lang="en-US" sz="1400" b="1" i="0" u="none" strike="noStrike" cap="none" spc="0">
                        <a:solidFill>
                          <a:schemeClr val="tx1"/>
                        </a:solidFill>
                        <a:effectLst/>
                        <a:latin typeface="Arial" panose="020B0604020202020204" pitchFamily="34" charset="0"/>
                      </a:endParaRPr>
                    </a:p>
                  </a:txBody>
                  <a:tcPr marL="0" marR="71817" marT="28727" marB="215450"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1" u="none" strike="noStrike" cap="none" spc="0" dirty="0">
                          <a:solidFill>
                            <a:schemeClr val="tx1"/>
                          </a:solidFill>
                          <a:effectLst/>
                        </a:rPr>
                        <a:t>40 days</a:t>
                      </a:r>
                      <a:endParaRPr lang="en-US" sz="1400" b="1" i="0" u="none" strike="noStrike" cap="none" spc="0" dirty="0">
                        <a:solidFill>
                          <a:schemeClr val="tx1"/>
                        </a:solidFill>
                        <a:effectLst/>
                        <a:latin typeface="Arial" panose="020B0604020202020204" pitchFamily="34" charset="0"/>
                      </a:endParaRPr>
                    </a:p>
                  </a:txBody>
                  <a:tcPr marL="0" marR="71817" marT="28727" marB="215450"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1" i="0" u="none" strike="noStrike" cap="none" spc="0" dirty="0">
                          <a:solidFill>
                            <a:schemeClr val="tx1"/>
                          </a:solidFill>
                          <a:effectLst/>
                          <a:latin typeface="Arial" panose="020B0604020202020204" pitchFamily="34" charset="0"/>
                        </a:rPr>
                        <a:t>80 days</a:t>
                      </a:r>
                    </a:p>
                  </a:txBody>
                  <a:tcPr marL="0" marR="71817" marT="28727" marB="215450"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1" i="0" u="none" strike="noStrike" cap="none" spc="0" dirty="0">
                          <a:solidFill>
                            <a:schemeClr val="tx1"/>
                          </a:solidFill>
                          <a:effectLst/>
                          <a:latin typeface="Arial" panose="020B0604020202020204" pitchFamily="34" charset="0"/>
                        </a:rPr>
                        <a:t>120 days</a:t>
                      </a:r>
                    </a:p>
                  </a:txBody>
                  <a:tcPr marL="0" marR="71817" marT="28727" marB="215450"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09645763"/>
                  </a:ext>
                </a:extLst>
              </a:tr>
              <a:tr h="541020">
                <a:tc>
                  <a:txBody>
                    <a:bodyPr/>
                    <a:lstStyle/>
                    <a:p>
                      <a:pPr algn="ctr" fontAlgn="b"/>
                      <a:r>
                        <a:rPr lang="en-US" sz="1400" b="1" u="none" strike="noStrike" cap="none" spc="0" dirty="0">
                          <a:solidFill>
                            <a:schemeClr val="tx1"/>
                          </a:solidFill>
                          <a:effectLst/>
                        </a:rPr>
                        <a:t>Accumulated </a:t>
                      </a:r>
                    </a:p>
                    <a:p>
                      <a:pPr algn="ctr" fontAlgn="b"/>
                      <a:r>
                        <a:rPr lang="en-US" sz="1400" b="1" i="0" u="none" strike="noStrike" cap="none" spc="0" dirty="0">
                          <a:solidFill>
                            <a:schemeClr val="tx1"/>
                          </a:solidFill>
                          <a:effectLst/>
                          <a:latin typeface="Arial" panose="020B0604020202020204" pitchFamily="34" charset="0"/>
                        </a:rPr>
                        <a:t>Return (%)</a:t>
                      </a:r>
                    </a:p>
                  </a:txBody>
                  <a:tcPr marL="0" marR="71817" marT="28727" marB="215450" anchor="b">
                    <a:lnL w="12700" cmpd="sng">
                      <a:noFill/>
                      <a:prstDash val="solid"/>
                    </a:lnL>
                    <a:lnR w="12700" cmpd="sng">
                      <a:noFill/>
                      <a:prstDash val="solid"/>
                    </a:lnR>
                    <a:lnT w="38100" cmpd="sng">
                      <a:noFill/>
                    </a:lnT>
                    <a:lnB w="6350" cap="flat" cmpd="sng" algn="ctr">
                      <a:solidFill>
                        <a:schemeClr val="tx1"/>
                      </a:solidFill>
                      <a:prstDash val="solid"/>
                      <a:round/>
                      <a:headEnd type="none" w="med" len="med"/>
                      <a:tailEnd type="none" w="med" len="med"/>
                    </a:lnB>
                    <a:noFill/>
                  </a:tcPr>
                </a:tc>
                <a:tc>
                  <a:txBody>
                    <a:bodyPr/>
                    <a:lstStyle/>
                    <a:p>
                      <a:pPr algn="l" fontAlgn="ctr"/>
                      <a:br>
                        <a:rPr lang="en-US" sz="1400">
                          <a:effectLst/>
                        </a:rPr>
                      </a:br>
                      <a:r>
                        <a:rPr lang="en-US" sz="1400">
                          <a:effectLst/>
                        </a:rPr>
                        <a:t>-0.036870</a:t>
                      </a:r>
                    </a:p>
                  </a:txBody>
                  <a:tcPr anchor="ctr">
                    <a:lnL w="12700" cmpd="sng">
                      <a:noFill/>
                      <a:prstDash val="solid"/>
                    </a:lnL>
                    <a:lnR w="12700" cmpd="sng">
                      <a:noFill/>
                      <a:prstDash val="solid"/>
                    </a:lnR>
                    <a:lnT w="38100" cmpd="sng">
                      <a:noFill/>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0.936268</a:t>
                      </a:r>
                    </a:p>
                  </a:txBody>
                  <a:tcPr anchor="ctr">
                    <a:lnL w="12700" cmpd="sng">
                      <a:noFill/>
                      <a:prstDash val="solid"/>
                    </a:lnL>
                    <a:lnR w="12700" cmpd="sng">
                      <a:noFill/>
                      <a:prstDash val="solid"/>
                    </a:lnR>
                    <a:lnT w="38100" cmpd="sng">
                      <a:noFill/>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0.857035</a:t>
                      </a:r>
                    </a:p>
                  </a:txBody>
                  <a:tcPr anchor="ctr">
                    <a:lnL w="12700" cmpd="sng">
                      <a:noFill/>
                      <a:prstDash val="solid"/>
                    </a:lnL>
                    <a:lnR w="12700" cmpd="sng">
                      <a:noFill/>
                      <a:prstDash val="solid"/>
                    </a:lnR>
                    <a:lnT w="38100" cmpd="sng">
                      <a:noFill/>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0.758393</a:t>
                      </a:r>
                    </a:p>
                  </a:txBody>
                  <a:tcPr anchor="ctr">
                    <a:lnL w="12700" cmpd="sng">
                      <a:noFill/>
                      <a:prstDash val="solid"/>
                    </a:lnL>
                    <a:lnR w="12700" cmpd="sng">
                      <a:noFill/>
                      <a:prstDash val="solid"/>
                    </a:lnR>
                    <a:lnT w="38100" cmpd="sng">
                      <a:noFill/>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4436992"/>
                  </a:ext>
                </a:extLst>
              </a:tr>
              <a:tr h="541020">
                <a:tc>
                  <a:txBody>
                    <a:bodyPr/>
                    <a:lstStyle/>
                    <a:p>
                      <a:pPr algn="ctr" fontAlgn="ctr"/>
                      <a:r>
                        <a:rPr lang="en-US" sz="1400" b="1">
                          <a:effectLst/>
                        </a:rPr>
                        <a:t>sharpe ratio</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-0.503589</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2.120667</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2.106221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2.052413</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923278861"/>
                  </a:ext>
                </a:extLst>
              </a:tr>
              <a:tr h="541020">
                <a:tc>
                  <a:txBody>
                    <a:bodyPr/>
                    <a:lstStyle/>
                    <a:p>
                      <a:pPr algn="ctr" fontAlgn="ctr"/>
                      <a:r>
                        <a:rPr lang="en-US" sz="1400" b="1">
                          <a:effectLst/>
                        </a:rPr>
                        <a:t>VaR</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-0.019293</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-0.104869</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-0.096711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-0.088020</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424323"/>
                  </a:ext>
                </a:extLst>
              </a:tr>
              <a:tr h="541020">
                <a:tc>
                  <a:txBody>
                    <a:bodyPr/>
                    <a:lstStyle/>
                    <a:p>
                      <a:pPr algn="ctr" fontAlgn="ctr"/>
                      <a:r>
                        <a:rPr lang="en-US" sz="1400" b="1">
                          <a:effectLst/>
                        </a:rPr>
                        <a:t>Minimum</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-0.029634</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-0.277799</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-2.067928e-01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dirty="0">
                          <a:effectLst/>
                        </a:rPr>
                        <a:t>-0.278861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174077636"/>
                  </a:ext>
                </a:extLst>
              </a:tr>
              <a:tr h="541020">
                <a:tc>
                  <a:txBody>
                    <a:bodyPr/>
                    <a:lstStyle/>
                    <a:p>
                      <a:pPr algn="ctr" fontAlgn="ctr"/>
                      <a:r>
                        <a:rPr lang="en-US" sz="1400" b="1">
                          <a:effectLst/>
                        </a:rPr>
                        <a:t>Maximum</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0.030480</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0.170826</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1.588945e-01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0.132376</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9169683"/>
                  </a:ext>
                </a:extLst>
              </a:tr>
              <a:tr h="541020">
                <a:tc>
                  <a:txBody>
                    <a:bodyPr/>
                    <a:lstStyle/>
                    <a:p>
                      <a:pPr algn="ctr" fontAlgn="ctr"/>
                      <a:r>
                        <a:rPr lang="en-US" sz="1400" b="1">
                          <a:effectLst/>
                        </a:rPr>
                        <a:t>Variance</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0.000131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0.004768</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4.049729e-03</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0.003340</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072138545"/>
                  </a:ext>
                </a:extLst>
              </a:tr>
              <a:tr h="541020">
                <a:tc>
                  <a:txBody>
                    <a:bodyPr/>
                    <a:lstStyle/>
                    <a:p>
                      <a:pPr algn="ctr" fontAlgn="ctr"/>
                      <a:r>
                        <a:rPr lang="en-US" sz="1400" b="1" dirty="0" err="1">
                          <a:effectLst/>
                        </a:rPr>
                        <a:t>Stdev</a:t>
                      </a:r>
                      <a:endParaRPr lang="en-US" sz="1400" b="1" dirty="0">
                        <a:effectLst/>
                      </a:endParaRP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0.011450</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0.069047</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6.363748e-02</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0.057789</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446502044"/>
                  </a:ext>
                </a:extLst>
              </a:tr>
              <a:tr h="541020">
                <a:tc>
                  <a:txBody>
                    <a:bodyPr/>
                    <a:lstStyle/>
                    <a:p>
                      <a:pPr algn="ctr" fontAlgn="ctr"/>
                      <a:r>
                        <a:rPr lang="en-US" sz="1400" b="1">
                          <a:effectLst/>
                        </a:rPr>
                        <a:t>Skewness</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-0.270917</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-0.801237</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-6.397761e-01</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dirty="0">
                          <a:effectLst/>
                        </a:rPr>
                        <a:t>-1.368190</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56594827"/>
                  </a:ext>
                </a:extLst>
              </a:tr>
              <a:tr h="541020">
                <a:tc>
                  <a:txBody>
                    <a:bodyPr/>
                    <a:lstStyle/>
                    <a:p>
                      <a:pPr algn="ctr" fontAlgn="ctr"/>
                      <a:r>
                        <a:rPr lang="en-US" sz="1400" b="1" dirty="0">
                          <a:effectLst/>
                        </a:rPr>
                        <a:t>Kurtosis</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0.424358</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2.251134</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1.097112e+00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dirty="0">
                          <a:effectLst/>
                        </a:rPr>
                        <a:t>5.460817</a:t>
                      </a:r>
                    </a:p>
                  </a:txBody>
                  <a:tcPr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7029925"/>
                  </a:ext>
                </a:extLst>
              </a:tr>
            </a:tbl>
          </a:graphicData>
        </a:graphic>
      </p:graphicFrame>
    </p:spTree>
    <p:extLst>
      <p:ext uri="{BB962C8B-B14F-4D97-AF65-F5344CB8AC3E}">
        <p14:creationId xmlns:p14="http://schemas.microsoft.com/office/powerpoint/2010/main" val="162293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analysis</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591695" y="1402080"/>
            <a:ext cx="5320696" cy="4053840"/>
          </a:xfrm>
        </p:spPr>
        <p:txBody>
          <a:bodyPr anchor="ctr">
            <a:normAutofit/>
          </a:bodyPr>
          <a:lstStyle/>
          <a:p>
            <a:pPr marL="0" indent="0">
              <a:buNone/>
            </a:pPr>
            <a:r>
              <a:rPr lang="en-US" dirty="0"/>
              <a:t>The Pre-Crisis portfolios perform better than the market, with Beta having a positive impact on returns. Lookback period, on the other hand, has a slightly negative impact on returns, however the Sharpe ratios are roughly the same for each length. The SPY over this period has fairly steady, but negative returns over this period. These portfolios, however, have a much higher variance than the market.</a:t>
            </a:r>
          </a:p>
        </p:txBody>
      </p:sp>
    </p:spTree>
    <p:extLst>
      <p:ext uri="{BB962C8B-B14F-4D97-AF65-F5344CB8AC3E}">
        <p14:creationId xmlns:p14="http://schemas.microsoft.com/office/powerpoint/2010/main" val="143448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6C18F-EC71-455B-9A7B-962693EE2D05}"/>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During-crisis</a:t>
            </a:r>
          </a:p>
        </p:txBody>
      </p:sp>
      <p:sp>
        <p:nvSpPr>
          <p:cNvPr id="5" name="Text Placeholder 4">
            <a:extLst>
              <a:ext uri="{FF2B5EF4-FFF2-40B4-BE49-F238E27FC236}">
                <a16:creationId xmlns:a16="http://schemas.microsoft.com/office/drawing/2014/main" id="{6FF3D2E5-8F2F-4613-8E4E-D56E51F006DB}"/>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rPr>
              <a:t>120 days of return</a:t>
            </a:r>
          </a:p>
          <a:p>
            <a:pPr indent="-228600" algn="l">
              <a:buFont typeface="Arial" panose="020B0604020202020204" pitchFamily="34" charset="0"/>
              <a:buChar char="•"/>
            </a:pPr>
            <a:r>
              <a:rPr lang="en-US" dirty="0">
                <a:solidFill>
                  <a:schemeClr val="bg1"/>
                </a:solidFill>
              </a:rPr>
              <a:t>40 days of covariance</a:t>
            </a:r>
          </a:p>
        </p:txBody>
      </p:sp>
      <p:graphicFrame>
        <p:nvGraphicFramePr>
          <p:cNvPr id="6" name="Content Placeholder 5">
            <a:extLst>
              <a:ext uri="{FF2B5EF4-FFF2-40B4-BE49-F238E27FC236}">
                <a16:creationId xmlns:a16="http://schemas.microsoft.com/office/drawing/2014/main" id="{0E32424A-55BB-46BA-A799-032CB3F92ED7}"/>
              </a:ext>
            </a:extLst>
          </p:cNvPr>
          <p:cNvGraphicFramePr>
            <a:graphicFrameLocks noGrp="1"/>
          </p:cNvGraphicFramePr>
          <p:nvPr>
            <p:ph idx="1"/>
            <p:extLst>
              <p:ext uri="{D42A27DB-BD31-4B8C-83A1-F6EECF244321}">
                <p14:modId xmlns:p14="http://schemas.microsoft.com/office/powerpoint/2010/main" val="2982883438"/>
              </p:ext>
            </p:extLst>
          </p:nvPr>
        </p:nvGraphicFramePr>
        <p:xfrm>
          <a:off x="5297763" y="887285"/>
          <a:ext cx="6509539" cy="5661340"/>
        </p:xfrm>
        <a:graphic>
          <a:graphicData uri="http://schemas.openxmlformats.org/drawingml/2006/table">
            <a:tbl>
              <a:tblPr firstRow="1" bandRow="1">
                <a:noFill/>
                <a:tableStyleId>{5C22544A-7EE6-4342-B048-85BDC9FD1C3A}</a:tableStyleId>
              </a:tblPr>
              <a:tblGrid>
                <a:gridCol w="1299544">
                  <a:extLst>
                    <a:ext uri="{9D8B030D-6E8A-4147-A177-3AD203B41FA5}">
                      <a16:colId xmlns:a16="http://schemas.microsoft.com/office/drawing/2014/main" val="1079720157"/>
                    </a:ext>
                  </a:extLst>
                </a:gridCol>
                <a:gridCol w="1001831">
                  <a:extLst>
                    <a:ext uri="{9D8B030D-6E8A-4147-A177-3AD203B41FA5}">
                      <a16:colId xmlns:a16="http://schemas.microsoft.com/office/drawing/2014/main" val="4158632434"/>
                    </a:ext>
                  </a:extLst>
                </a:gridCol>
                <a:gridCol w="1070353">
                  <a:extLst>
                    <a:ext uri="{9D8B030D-6E8A-4147-A177-3AD203B41FA5}">
                      <a16:colId xmlns:a16="http://schemas.microsoft.com/office/drawing/2014/main" val="1436931390"/>
                    </a:ext>
                  </a:extLst>
                </a:gridCol>
                <a:gridCol w="1065627">
                  <a:extLst>
                    <a:ext uri="{9D8B030D-6E8A-4147-A177-3AD203B41FA5}">
                      <a16:colId xmlns:a16="http://schemas.microsoft.com/office/drawing/2014/main" val="3473203347"/>
                    </a:ext>
                  </a:extLst>
                </a:gridCol>
                <a:gridCol w="1065627">
                  <a:extLst>
                    <a:ext uri="{9D8B030D-6E8A-4147-A177-3AD203B41FA5}">
                      <a16:colId xmlns:a16="http://schemas.microsoft.com/office/drawing/2014/main" val="2695670185"/>
                    </a:ext>
                  </a:extLst>
                </a:gridCol>
                <a:gridCol w="1006557">
                  <a:extLst>
                    <a:ext uri="{9D8B030D-6E8A-4147-A177-3AD203B41FA5}">
                      <a16:colId xmlns:a16="http://schemas.microsoft.com/office/drawing/2014/main" val="3366644698"/>
                    </a:ext>
                  </a:extLst>
                </a:gridCol>
              </a:tblGrid>
              <a:tr h="492257">
                <a:tc>
                  <a:txBody>
                    <a:bodyPr/>
                    <a:lstStyle/>
                    <a:p>
                      <a:pPr algn="l" fontAlgn="b"/>
                      <a:r>
                        <a:rPr lang="en-US" sz="1400" b="1" u="none" strike="noStrike" cap="none" spc="0">
                          <a:solidFill>
                            <a:schemeClr val="tx1"/>
                          </a:solidFill>
                          <a:effectLst/>
                          <a:latin typeface="Arial" panose="020B0604020202020204" pitchFamily="34" charset="0"/>
                          <a:cs typeface="Arial" panose="020B0604020202020204" pitchFamily="34" charset="0"/>
                        </a:rPr>
                        <a:t> </a:t>
                      </a:r>
                      <a:endParaRPr lang="en-US" sz="1400" b="1" i="0" u="none" strike="noStrike" cap="none" spc="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lnL>
                    <a:lnR w="12700" cmpd="sng">
                      <a:noFill/>
                      <a:prstDash val="solid"/>
                    </a:lnR>
                    <a:lnT w="28575" cap="flat" cmpd="sng" algn="ctr">
                      <a:solidFill>
                        <a:schemeClr val="tx1"/>
                      </a:solidFill>
                      <a:prstDash val="solid"/>
                    </a:lnT>
                    <a:lnB w="12700" cmpd="sng">
                      <a:noFill/>
                      <a:prstDash val="solid"/>
                    </a:lnB>
                    <a:noFill/>
                  </a:tcPr>
                </a:tc>
                <a:tc>
                  <a:txBody>
                    <a:bodyPr/>
                    <a:lstStyle/>
                    <a:p>
                      <a:pPr algn="ctr" fontAlgn="b"/>
                      <a:r>
                        <a:rPr lang="en-US" sz="1400" b="1" u="none" strike="noStrike" cap="none" spc="0" dirty="0">
                          <a:solidFill>
                            <a:schemeClr val="tx1"/>
                          </a:solidFill>
                          <a:effectLst/>
                          <a:latin typeface="Arial" panose="020B0604020202020204" pitchFamily="34" charset="0"/>
                          <a:cs typeface="Arial" panose="020B0604020202020204" pitchFamily="34" charset="0"/>
                        </a:rPr>
                        <a:t>S&amp;P</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ctr" fontAlgn="ctr"/>
                      <a:r>
                        <a:rPr lang="en-US" sz="1400" b="1" u="none" strike="noStrike" cap="none" spc="0" dirty="0">
                          <a:solidFill>
                            <a:schemeClr val="tx1"/>
                          </a:solidFill>
                          <a:effectLst/>
                          <a:latin typeface="Arial" panose="020B0604020202020204" pitchFamily="34" charset="0"/>
                          <a:cs typeface="Arial" panose="020B0604020202020204" pitchFamily="34" charset="0"/>
                        </a:rPr>
                        <a:t>Beta: -0.5</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ctr" fontAlgn="ctr"/>
                      <a:r>
                        <a:rPr lang="en-US" sz="1400" b="1" u="none" strike="noStrike" cap="none" spc="0" dirty="0">
                          <a:solidFill>
                            <a:schemeClr val="tx1"/>
                          </a:solidFill>
                          <a:effectLst/>
                          <a:latin typeface="Arial" panose="020B0604020202020204" pitchFamily="34" charset="0"/>
                          <a:cs typeface="Arial" panose="020B0604020202020204" pitchFamily="34" charset="0"/>
                        </a:rPr>
                        <a:t>Beta: 0</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ctr" fontAlgn="ctr"/>
                      <a:r>
                        <a:rPr lang="en-US" sz="1400" b="1" u="none" strike="noStrike" cap="none" spc="0" dirty="0">
                          <a:solidFill>
                            <a:schemeClr val="tx1"/>
                          </a:solidFill>
                          <a:effectLst/>
                          <a:latin typeface="Arial" panose="020B0604020202020204" pitchFamily="34" charset="0"/>
                          <a:cs typeface="Arial" panose="020B0604020202020204" pitchFamily="34" charset="0"/>
                        </a:rPr>
                        <a:t>Beta: 0.5</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ctr" fontAlgn="ctr"/>
                      <a:r>
                        <a:rPr lang="en-US" sz="1400" b="1" u="none" strike="noStrike" cap="none" spc="0" dirty="0">
                          <a:solidFill>
                            <a:schemeClr val="tx1"/>
                          </a:solidFill>
                          <a:effectLst/>
                          <a:latin typeface="Arial" panose="020B0604020202020204" pitchFamily="34" charset="0"/>
                          <a:cs typeface="Arial" panose="020B0604020202020204" pitchFamily="34" charset="0"/>
                        </a:rPr>
                        <a:t>Beta: 1.5</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ctr">
                    <a:lnL w="12700" cmpd="sng">
                      <a:noFill/>
                      <a:prstDash val="solid"/>
                    </a:lnL>
                    <a:lnR w="12700" cmpd="sng">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4113668946"/>
                  </a:ext>
                </a:extLst>
              </a:tr>
              <a:tr h="492257">
                <a:tc>
                  <a:txBody>
                    <a:bodyPr/>
                    <a:lstStyle/>
                    <a:p>
                      <a:pPr algn="ctr" fontAlgn="b"/>
                      <a:r>
                        <a:rPr lang="en-US" sz="1400" b="1" u="none" strike="noStrike" cap="none" spc="0" dirty="0">
                          <a:solidFill>
                            <a:schemeClr val="tx1"/>
                          </a:solidFill>
                          <a:effectLst/>
                          <a:latin typeface="Arial" panose="020B0604020202020204" pitchFamily="34" charset="0"/>
                          <a:cs typeface="Arial" panose="020B0604020202020204" pitchFamily="34" charset="0"/>
                        </a:rPr>
                        <a:t>Accumulated</a:t>
                      </a:r>
                    </a:p>
                    <a:p>
                      <a:pPr algn="ctr" fontAlgn="b"/>
                      <a:r>
                        <a:rPr lang="en-US" sz="1400" b="1" u="none" strike="noStrike" cap="none" spc="0" dirty="0">
                          <a:solidFill>
                            <a:schemeClr val="tx1"/>
                          </a:solidFill>
                          <a:effectLst/>
                          <a:latin typeface="Arial" panose="020B0604020202020204" pitchFamily="34" charset="0"/>
                          <a:cs typeface="Arial" panose="020B0604020202020204" pitchFamily="34" charset="0"/>
                        </a:rPr>
                        <a:t>P&amp; L</a:t>
                      </a:r>
                      <a:endParaRPr lang="en-US" sz="1400" b="1" i="0" u="none" strike="noStrike" cap="none" spc="0" dirty="0">
                        <a:solidFill>
                          <a:schemeClr val="tx1"/>
                        </a:solidFill>
                        <a:effectLst/>
                        <a:latin typeface="Arial" panose="020B0604020202020204" pitchFamily="34" charset="0"/>
                        <a:cs typeface="Arial" panose="020B0604020202020204" pitchFamily="34" charset="0"/>
                      </a:endParaRPr>
                    </a:p>
                  </a:txBody>
                  <a:tcPr marL="0" marR="65344" marT="26138" marB="196031" anchor="b">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-41.164003</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948.1665</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918.9125</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862.6498</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470.2386</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3451756"/>
                  </a:ext>
                </a:extLst>
              </a:tr>
              <a:tr h="492257">
                <a:tc>
                  <a:txBody>
                    <a:bodyPr/>
                    <a:lstStyle/>
                    <a:p>
                      <a:pPr algn="ctr" fontAlgn="ctr"/>
                      <a:r>
                        <a:rPr lang="en-US" sz="1400" b="1">
                          <a:effectLst/>
                        </a:rPr>
                        <a:t>sharpe ratio</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-0.833067</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1.639045</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1.602928</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1.556343</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1.311095</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3980754612"/>
                  </a:ext>
                </a:extLst>
              </a:tr>
              <a:tr h="492257">
                <a:tc>
                  <a:txBody>
                    <a:bodyPr/>
                    <a:lstStyle/>
                    <a:p>
                      <a:pPr algn="ctr" fontAlgn="ctr"/>
                      <a:r>
                        <a:rPr lang="en-US" sz="1400" b="1">
                          <a:effectLst/>
                        </a:rPr>
                        <a:t>VaR</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-0.041553</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-0.162296</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-0.156335</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-0.151987</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-0.150448</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940144"/>
                  </a:ext>
                </a:extLst>
              </a:tr>
              <a:tr h="492257">
                <a:tc>
                  <a:txBody>
                    <a:bodyPr/>
                    <a:lstStyle/>
                    <a:p>
                      <a:pPr algn="ctr" fontAlgn="ctr"/>
                      <a:r>
                        <a:rPr lang="en-US" sz="1400" b="1">
                          <a:effectLst/>
                        </a:rPr>
                        <a:t>Minimum</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-0.098448</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-3.410709e-01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-3.228140e-01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-3.127652e-01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dirty="0">
                          <a:effectLst/>
                        </a:rPr>
                        <a:t>-3.003014e-01</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3920037"/>
                  </a:ext>
                </a:extLst>
              </a:tr>
              <a:tr h="492257">
                <a:tc>
                  <a:txBody>
                    <a:bodyPr/>
                    <a:lstStyle/>
                    <a:p>
                      <a:pPr algn="ctr" fontAlgn="ctr"/>
                      <a:r>
                        <a:rPr lang="en-US" sz="1400" b="1">
                          <a:effectLst/>
                        </a:rPr>
                        <a:t>Maximum</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0.145198</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5.443333e-01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4.958930e-01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a:effectLst/>
                        </a:rPr>
                        <a:t>4.481183e-01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tc>
                  <a:txBody>
                    <a:bodyPr/>
                    <a:lstStyle/>
                    <a:p>
                      <a:pPr algn="l" fontAlgn="ctr"/>
                      <a:r>
                        <a:rPr lang="en-US" sz="1400" dirty="0">
                          <a:effectLst/>
                        </a:rPr>
                        <a:t>3.644937e-01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1868229"/>
                  </a:ext>
                </a:extLst>
              </a:tr>
              <a:tr h="492257">
                <a:tc>
                  <a:txBody>
                    <a:bodyPr/>
                    <a:lstStyle/>
                    <a:p>
                      <a:pPr algn="ctr" fontAlgn="ctr"/>
                      <a:r>
                        <a:rPr lang="en-US" sz="1400" b="1">
                          <a:effectLst/>
                        </a:rPr>
                        <a:t>Variance</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0.000598</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1.105213e-02</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1.022498e-02</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9.627480e-03</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9.247780e-03</a:t>
                      </a:r>
                    </a:p>
                  </a:txBody>
                  <a:tcPr anchor="ctr">
                    <a:lnL w="12700" cmpd="sng">
                      <a:noFill/>
                      <a:prstDash val="solid"/>
                    </a:lnL>
                    <a:lnR w="12700" cmpd="sng">
                      <a:noFill/>
                      <a:prstDash val="solid"/>
                    </a:lnR>
                    <a:lnT w="635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3676942690"/>
                  </a:ext>
                </a:extLst>
              </a:tr>
              <a:tr h="492257">
                <a:tc>
                  <a:txBody>
                    <a:bodyPr/>
                    <a:lstStyle/>
                    <a:p>
                      <a:pPr algn="ctr" fontAlgn="ctr"/>
                      <a:r>
                        <a:rPr lang="en-US" sz="1400" b="1">
                          <a:effectLst/>
                        </a:rPr>
                        <a:t>Stdev</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0.024447</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1.051291e-01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1.011187e-01</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9.811972e-02</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400">
                          <a:effectLst/>
                        </a:rPr>
                        <a:t>9.616538e-02</a:t>
                      </a:r>
                    </a:p>
                  </a:txBody>
                  <a:tcPr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656838229"/>
                  </a:ext>
                </a:extLst>
              </a:tr>
              <a:tr h="492257">
                <a:tc>
                  <a:txBody>
                    <a:bodyPr/>
                    <a:lstStyle/>
                    <a:p>
                      <a:pPr algn="ctr" fontAlgn="ctr"/>
                      <a:r>
                        <a:rPr lang="en-US" sz="1400" b="1">
                          <a:effectLst/>
                        </a:rPr>
                        <a:t>Skewness</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0.562077</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3.831856e-01</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2.713983e-01</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1.692797e-01</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dirty="0">
                          <a:effectLst/>
                        </a:rPr>
                        <a:t>-1.007716e-02</a:t>
                      </a:r>
                    </a:p>
                  </a:txBody>
                  <a:tcPr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04411583"/>
                  </a:ext>
                </a:extLst>
              </a:tr>
              <a:tr h="492257">
                <a:tc>
                  <a:txBody>
                    <a:bodyPr/>
                    <a:lstStyle/>
                    <a:p>
                      <a:pPr algn="ctr" fontAlgn="ctr"/>
                      <a:r>
                        <a:rPr lang="en-US" sz="1400" b="1" dirty="0">
                          <a:effectLst/>
                        </a:rPr>
                        <a:t>Kurtosis</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6.065439</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3.244683e+00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2.652795e+00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2.091057e+00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dirty="0">
                          <a:effectLst/>
                        </a:rPr>
                        <a:t>1.397489e+00</a:t>
                      </a:r>
                    </a:p>
                  </a:txBody>
                  <a:tcPr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36189398"/>
                  </a:ext>
                </a:extLst>
              </a:tr>
            </a:tbl>
          </a:graphicData>
        </a:graphic>
      </p:graphicFrame>
    </p:spTree>
    <p:extLst>
      <p:ext uri="{BB962C8B-B14F-4D97-AF65-F5344CB8AC3E}">
        <p14:creationId xmlns:p14="http://schemas.microsoft.com/office/powerpoint/2010/main" val="91964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9EAE8CB-0662-4882-B1E5-B94A230C7E3B}"/>
              </a:ext>
            </a:extLst>
          </p:cNvPr>
          <p:cNvPicPr>
            <a:picLocks noGrp="1" noChangeAspect="1"/>
          </p:cNvPicPr>
          <p:nvPr>
            <p:ph sz="half" idx="2"/>
          </p:nvPr>
        </p:nvPicPr>
        <p:blipFill>
          <a:blip r:embed="rId2"/>
          <a:stretch>
            <a:fillRect/>
          </a:stretch>
        </p:blipFill>
        <p:spPr>
          <a:xfrm>
            <a:off x="3252059" y="1271016"/>
            <a:ext cx="6143726" cy="4315968"/>
          </a:xfrm>
          <a:prstGeom prst="rect">
            <a:avLst/>
          </a:prstGeom>
        </p:spPr>
      </p:pic>
      <p:sp>
        <p:nvSpPr>
          <p:cNvPr id="13" name="Oval 1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2844DE-D760-4CC9-AEED-455419A4476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Beta effect during crisis</a:t>
            </a:r>
          </a:p>
        </p:txBody>
      </p:sp>
    </p:spTree>
    <p:extLst>
      <p:ext uri="{BB962C8B-B14F-4D97-AF65-F5344CB8AC3E}">
        <p14:creationId xmlns:p14="http://schemas.microsoft.com/office/powerpoint/2010/main" val="16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analysis</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591695" y="1402080"/>
            <a:ext cx="5320696" cy="4053840"/>
          </a:xfrm>
        </p:spPr>
        <p:txBody>
          <a:bodyPr anchor="ctr">
            <a:normAutofit/>
          </a:bodyPr>
          <a:lstStyle/>
          <a:p>
            <a:pPr marL="0" indent="0">
              <a:buNone/>
            </a:pPr>
            <a:r>
              <a:rPr lang="en-US" dirty="0"/>
              <a:t>From the previous plots, we can see that the downturns in the market (blue line) impact the portfolio more the higher the target Beta. This is due to the increased correlation with the market returns. Oppositely, the lower target Beta portfolios are less impacted by these market downturns, with the negative target Beta portfolio experiencing the most upside of the portfolios during this period.</a:t>
            </a:r>
          </a:p>
          <a:p>
            <a:pPr marL="0" indent="0">
              <a:buNone/>
            </a:pPr>
            <a:endParaRPr lang="en-US" dirty="0"/>
          </a:p>
        </p:txBody>
      </p:sp>
    </p:spTree>
    <p:extLst>
      <p:ext uri="{BB962C8B-B14F-4D97-AF65-F5344CB8AC3E}">
        <p14:creationId xmlns:p14="http://schemas.microsoft.com/office/powerpoint/2010/main" val="422901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050F27-2A4D-4295-BF5E-E28F1E33000D}"/>
              </a:ext>
            </a:extLst>
          </p:cNvPr>
          <p:cNvPicPr>
            <a:picLocks noChangeAspect="1"/>
          </p:cNvPicPr>
          <p:nvPr/>
        </p:nvPicPr>
        <p:blipFill>
          <a:blip r:embed="rId2"/>
          <a:stretch>
            <a:fillRect/>
          </a:stretch>
        </p:blipFill>
        <p:spPr>
          <a:xfrm>
            <a:off x="3347393" y="1271016"/>
            <a:ext cx="5953058"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2844DE-D760-4CC9-AEED-455419A4476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Beta effect during crisis</a:t>
            </a:r>
          </a:p>
        </p:txBody>
      </p:sp>
    </p:spTree>
    <p:extLst>
      <p:ext uri="{BB962C8B-B14F-4D97-AF65-F5344CB8AC3E}">
        <p14:creationId xmlns:p14="http://schemas.microsoft.com/office/powerpoint/2010/main" val="383781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7E72A480-451F-4F87-8693-7DB106905DC4}"/>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During crisis</a:t>
            </a:r>
          </a:p>
        </p:txBody>
      </p:sp>
      <p:sp>
        <p:nvSpPr>
          <p:cNvPr id="12" name="Text Placeholder 11">
            <a:extLst>
              <a:ext uri="{FF2B5EF4-FFF2-40B4-BE49-F238E27FC236}">
                <a16:creationId xmlns:a16="http://schemas.microsoft.com/office/drawing/2014/main" id="{2FCFCE4A-F594-4619-A1EA-B6D414F9E3B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sz="1900" dirty="0">
                <a:solidFill>
                  <a:schemeClr val="bg1"/>
                </a:solidFill>
              </a:rPr>
              <a:t>Beta = 0.5</a:t>
            </a:r>
          </a:p>
          <a:p>
            <a:pPr indent="-228600" algn="l">
              <a:buFont typeface="Arial" panose="020B0604020202020204" pitchFamily="34" charset="0"/>
              <a:buChar char="•"/>
            </a:pPr>
            <a:endParaRPr lang="en-US" dirty="0">
              <a:solidFill>
                <a:schemeClr val="bg1"/>
              </a:solidFill>
            </a:endParaRPr>
          </a:p>
        </p:txBody>
      </p:sp>
      <p:graphicFrame>
        <p:nvGraphicFramePr>
          <p:cNvPr id="13" name="Content Placeholder 12">
            <a:extLst>
              <a:ext uri="{FF2B5EF4-FFF2-40B4-BE49-F238E27FC236}">
                <a16:creationId xmlns:a16="http://schemas.microsoft.com/office/drawing/2014/main" id="{D34FC569-09D9-47BC-83D0-F20029D881D0}"/>
              </a:ext>
            </a:extLst>
          </p:cNvPr>
          <p:cNvGraphicFramePr>
            <a:graphicFrameLocks noGrp="1"/>
          </p:cNvGraphicFramePr>
          <p:nvPr>
            <p:ph idx="1"/>
            <p:extLst>
              <p:ext uri="{D42A27DB-BD31-4B8C-83A1-F6EECF244321}">
                <p14:modId xmlns:p14="http://schemas.microsoft.com/office/powerpoint/2010/main" val="1913850039"/>
              </p:ext>
            </p:extLst>
          </p:nvPr>
        </p:nvGraphicFramePr>
        <p:xfrm>
          <a:off x="5297763" y="668805"/>
          <a:ext cx="6509538" cy="5031626"/>
        </p:xfrm>
        <a:graphic>
          <a:graphicData uri="http://schemas.openxmlformats.org/drawingml/2006/table">
            <a:tbl>
              <a:tblPr firstRow="1" bandRow="1">
                <a:noFill/>
              </a:tblPr>
              <a:tblGrid>
                <a:gridCol w="1469094">
                  <a:extLst>
                    <a:ext uri="{9D8B030D-6E8A-4147-A177-3AD203B41FA5}">
                      <a16:colId xmlns:a16="http://schemas.microsoft.com/office/drawing/2014/main" val="2616027290"/>
                    </a:ext>
                  </a:extLst>
                </a:gridCol>
                <a:gridCol w="1114526">
                  <a:extLst>
                    <a:ext uri="{9D8B030D-6E8A-4147-A177-3AD203B41FA5}">
                      <a16:colId xmlns:a16="http://schemas.microsoft.com/office/drawing/2014/main" val="2783309383"/>
                    </a:ext>
                  </a:extLst>
                </a:gridCol>
                <a:gridCol w="1253067">
                  <a:extLst>
                    <a:ext uri="{9D8B030D-6E8A-4147-A177-3AD203B41FA5}">
                      <a16:colId xmlns:a16="http://schemas.microsoft.com/office/drawing/2014/main" val="3267600254"/>
                    </a:ext>
                  </a:extLst>
                </a:gridCol>
                <a:gridCol w="1253067">
                  <a:extLst>
                    <a:ext uri="{9D8B030D-6E8A-4147-A177-3AD203B41FA5}">
                      <a16:colId xmlns:a16="http://schemas.microsoft.com/office/drawing/2014/main" val="398598815"/>
                    </a:ext>
                  </a:extLst>
                </a:gridCol>
                <a:gridCol w="1419784">
                  <a:extLst>
                    <a:ext uri="{9D8B030D-6E8A-4147-A177-3AD203B41FA5}">
                      <a16:colId xmlns:a16="http://schemas.microsoft.com/office/drawing/2014/main" val="195677881"/>
                    </a:ext>
                  </a:extLst>
                </a:gridCol>
              </a:tblGrid>
              <a:tr h="554135">
                <a:tc>
                  <a:txBody>
                    <a:bodyPr/>
                    <a:lstStyle/>
                    <a:p>
                      <a:pPr algn="l" fontAlgn="b">
                        <a:spcBef>
                          <a:spcPts val="0"/>
                        </a:spcBef>
                        <a:spcAft>
                          <a:spcPts val="0"/>
                        </a:spcAft>
                      </a:pPr>
                      <a:r>
                        <a:rPr lang="en-US" sz="1400" b="0" i="0" u="none" strike="noStrike" cap="none" spc="0">
                          <a:solidFill>
                            <a:schemeClr val="tx1"/>
                          </a:solidFill>
                          <a:effectLst/>
                          <a:latin typeface="Arial" panose="020B0604020202020204" pitchFamily="34" charset="0"/>
                        </a:rPr>
                        <a:t> </a:t>
                      </a:r>
                    </a:p>
                  </a:txBody>
                  <a:tcPr marL="0" marR="14534" marT="25975" marB="129875" anchor="b">
                    <a:lnL w="12700" cmpd="sng">
                      <a:noFill/>
                    </a:lnL>
                    <a:lnR w="12700" cmpd="sng">
                      <a:noFill/>
                    </a:lnR>
                    <a:lnT w="9525" cap="flat" cmpd="sng" algn="ctr">
                      <a:noFill/>
                      <a:prstDash val="solid"/>
                    </a:lnT>
                    <a:lnB w="38100" cmpd="sng">
                      <a:noFill/>
                    </a:lnB>
                    <a:noFill/>
                  </a:tcPr>
                </a:tc>
                <a:tc>
                  <a:txBody>
                    <a:bodyPr/>
                    <a:lstStyle/>
                    <a:p>
                      <a:pPr algn="ctr" fontAlgn="b">
                        <a:spcBef>
                          <a:spcPts val="0"/>
                        </a:spcBef>
                        <a:spcAft>
                          <a:spcPts val="0"/>
                        </a:spcAft>
                      </a:pPr>
                      <a:r>
                        <a:rPr lang="en-US" sz="1400" b="1" i="0" u="none" strike="noStrike" cap="none" spc="0" dirty="0">
                          <a:solidFill>
                            <a:schemeClr val="tx1"/>
                          </a:solidFill>
                          <a:effectLst/>
                          <a:latin typeface="Arial" panose="020B0604020202020204" pitchFamily="34" charset="0"/>
                        </a:rPr>
                        <a:t>S&amp;P</a:t>
                      </a:r>
                    </a:p>
                  </a:txBody>
                  <a:tcPr marL="0" marR="14534" marT="25975" marB="129875" anchor="b">
                    <a:lnL w="12700" cmpd="sng">
                      <a:noFill/>
                    </a:lnL>
                    <a:lnR w="12700" cmpd="sng">
                      <a:noFill/>
                    </a:lnR>
                    <a:lnT w="9525" cap="flat" cmpd="sng" algn="ctr">
                      <a:noFill/>
                      <a:prstDash val="solid"/>
                    </a:lnT>
                    <a:lnB w="38100" cmpd="sng">
                      <a:noFill/>
                    </a:lnB>
                    <a:noFill/>
                  </a:tcPr>
                </a:tc>
                <a:tc>
                  <a:txBody>
                    <a:bodyPr/>
                    <a:lstStyle/>
                    <a:p>
                      <a:pPr algn="ctr" fontAlgn="ctr">
                        <a:spcBef>
                          <a:spcPts val="0"/>
                        </a:spcBef>
                        <a:spcAft>
                          <a:spcPts val="0"/>
                        </a:spcAft>
                      </a:pPr>
                      <a:r>
                        <a:rPr lang="en-US" sz="1400" b="1" i="0" u="none" strike="noStrike" cap="none" spc="0" dirty="0">
                          <a:solidFill>
                            <a:schemeClr val="tx1"/>
                          </a:solidFill>
                          <a:effectLst/>
                          <a:latin typeface="Arial" panose="020B0604020202020204" pitchFamily="34" charset="0"/>
                        </a:rPr>
                        <a:t>40 days</a:t>
                      </a:r>
                    </a:p>
                  </a:txBody>
                  <a:tcPr marL="0" marR="14534" marT="25975" marB="129875" anchor="b">
                    <a:lnL w="12700" cmpd="sng">
                      <a:noFill/>
                    </a:lnL>
                    <a:lnR w="12700" cmpd="sng">
                      <a:noFill/>
                    </a:lnR>
                    <a:lnT w="9525" cap="flat" cmpd="sng" algn="ctr">
                      <a:noFill/>
                      <a:prstDash val="solid"/>
                    </a:lnT>
                    <a:lnB w="38100" cmpd="sng">
                      <a:noFill/>
                    </a:lnB>
                    <a:noFill/>
                  </a:tcPr>
                </a:tc>
                <a:tc>
                  <a:txBody>
                    <a:bodyPr/>
                    <a:lstStyle/>
                    <a:p>
                      <a:pPr algn="ctr" fontAlgn="ctr">
                        <a:spcBef>
                          <a:spcPts val="0"/>
                        </a:spcBef>
                        <a:spcAft>
                          <a:spcPts val="0"/>
                        </a:spcAft>
                      </a:pPr>
                      <a:r>
                        <a:rPr lang="en-US" sz="1400" b="1" i="0" u="none" strike="noStrike" cap="none" spc="0" dirty="0">
                          <a:solidFill>
                            <a:schemeClr val="tx1"/>
                          </a:solidFill>
                          <a:effectLst/>
                          <a:latin typeface="Arial" panose="020B0604020202020204" pitchFamily="34" charset="0"/>
                        </a:rPr>
                        <a:t>80 days</a:t>
                      </a:r>
                    </a:p>
                  </a:txBody>
                  <a:tcPr marL="0" marR="14534" marT="25975" marB="129875" anchor="b">
                    <a:lnL w="12700" cmpd="sng">
                      <a:noFill/>
                    </a:lnL>
                    <a:lnR w="12700" cmpd="sng">
                      <a:noFill/>
                    </a:lnR>
                    <a:lnT w="9525" cap="flat" cmpd="sng" algn="ctr">
                      <a:noFill/>
                      <a:prstDash val="solid"/>
                    </a:lnT>
                    <a:lnB w="38100" cmpd="sng">
                      <a:noFill/>
                    </a:lnB>
                    <a:noFill/>
                  </a:tcPr>
                </a:tc>
                <a:tc>
                  <a:txBody>
                    <a:bodyPr/>
                    <a:lstStyle/>
                    <a:p>
                      <a:pPr algn="ctr" fontAlgn="ctr">
                        <a:spcBef>
                          <a:spcPts val="0"/>
                        </a:spcBef>
                        <a:spcAft>
                          <a:spcPts val="0"/>
                        </a:spcAft>
                      </a:pPr>
                      <a:r>
                        <a:rPr lang="en-US" sz="1400" b="1" i="0" u="none" strike="noStrike" cap="none" spc="0" dirty="0">
                          <a:solidFill>
                            <a:schemeClr val="tx1"/>
                          </a:solidFill>
                          <a:effectLst/>
                          <a:latin typeface="Arial" panose="020B0604020202020204" pitchFamily="34" charset="0"/>
                        </a:rPr>
                        <a:t>120 days</a:t>
                      </a:r>
                    </a:p>
                  </a:txBody>
                  <a:tcPr marL="0" marR="14534" marT="25975" marB="1298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710684521"/>
                  </a:ext>
                </a:extLst>
              </a:tr>
              <a:tr h="480539">
                <a:tc>
                  <a:txBody>
                    <a:bodyPr/>
                    <a:lstStyle/>
                    <a:p>
                      <a:pPr algn="ctr" fontAlgn="ctr">
                        <a:spcBef>
                          <a:spcPts val="0"/>
                        </a:spcBef>
                        <a:spcAft>
                          <a:spcPts val="0"/>
                        </a:spcAft>
                      </a:pPr>
                      <a:r>
                        <a:rPr lang="en-US" sz="1400" b="1" i="0" u="none" strike="noStrike" cap="none" spc="0" dirty="0">
                          <a:solidFill>
                            <a:schemeClr val="tx1"/>
                          </a:solidFill>
                          <a:effectLst/>
                          <a:latin typeface="Arial" panose="020B0604020202020204" pitchFamily="34" charset="0"/>
                        </a:rPr>
                        <a:t>Accumulated Return (%) </a:t>
                      </a:r>
                      <a:endParaRPr lang="en-US" sz="1400" b="0" i="0" u="none" strike="noStrike" cap="none" spc="0" dirty="0">
                        <a:solidFill>
                          <a:schemeClr val="tx1"/>
                        </a:solidFill>
                        <a:effectLst/>
                        <a:latin typeface="Arial" panose="020B0604020202020204" pitchFamily="34" charset="0"/>
                      </a:endParaRPr>
                    </a:p>
                  </a:txBody>
                  <a:tcPr marL="0" marR="14534" marT="38963" marB="129875" anchor="ctr">
                    <a:lnL w="12700" cmpd="sng">
                      <a:noFill/>
                      <a:prstDash val="solid"/>
                    </a:lnL>
                    <a:lnR w="12700" cmpd="sng">
                      <a:noFill/>
                      <a:prstDash val="solid"/>
                    </a:lnR>
                    <a:lnT w="38100" cmpd="sng">
                      <a:noFill/>
                    </a:lnT>
                    <a:lnB w="9525"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-0.456081</a:t>
                      </a:r>
                    </a:p>
                  </a:txBody>
                  <a:tcPr anchor="ctr">
                    <a:lnL w="12700" cmpd="sng">
                      <a:noFill/>
                      <a:prstDash val="solid"/>
                    </a:lnL>
                    <a:lnR w="12700" cmpd="sng">
                      <a:noFill/>
                      <a:prstDash val="solid"/>
                    </a:lnR>
                    <a:lnT w="38100" cmpd="sng">
                      <a:noFill/>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3.310197e+00</a:t>
                      </a:r>
                    </a:p>
                  </a:txBody>
                  <a:tcPr anchor="ctr">
                    <a:lnL w="12700" cmpd="sng">
                      <a:noFill/>
                      <a:prstDash val="solid"/>
                    </a:lnL>
                    <a:lnR w="12700" cmpd="sng">
                      <a:noFill/>
                      <a:prstDash val="solid"/>
                    </a:lnR>
                    <a:lnT w="38100" cmpd="sng">
                      <a:noFill/>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2.743019e+00</a:t>
                      </a:r>
                    </a:p>
                  </a:txBody>
                  <a:tcPr anchor="ctr">
                    <a:lnL w="12700" cmpd="sng">
                      <a:noFill/>
                      <a:prstDash val="solid"/>
                    </a:lnL>
                    <a:lnR w="12700" cmpd="sng">
                      <a:noFill/>
                      <a:prstDash val="solid"/>
                    </a:lnR>
                    <a:lnT w="38100" cmpd="sng">
                      <a:noFill/>
                    </a:lnT>
                    <a:lnB w="9525" cap="flat" cmpd="sng" algn="ctr">
                      <a:solidFill>
                        <a:schemeClr val="tx1"/>
                      </a:solidFill>
                      <a:prstDash val="solid"/>
                      <a:round/>
                      <a:headEnd type="none" w="med" len="med"/>
                      <a:tailEnd type="none" w="med" len="med"/>
                    </a:lnB>
                    <a:noFill/>
                  </a:tcPr>
                </a:tc>
                <a:tc>
                  <a:txBody>
                    <a:bodyPr/>
                    <a:lstStyle/>
                    <a:p>
                      <a:pPr algn="l" fontAlgn="ctr"/>
                      <a:r>
                        <a:rPr lang="en-US" sz="1400" dirty="0">
                          <a:effectLst/>
                        </a:rPr>
                        <a:t>2.629814e+00</a:t>
                      </a:r>
                    </a:p>
                  </a:txBody>
                  <a:tcPr anchor="ctr">
                    <a:lnL w="12700" cmpd="sng">
                      <a:noFill/>
                      <a:prstDash val="solid"/>
                    </a:lnL>
                    <a:lnR w="12700" cmpd="sng">
                      <a:noFill/>
                      <a:prstDash val="solid"/>
                    </a:lnR>
                    <a:lnT w="38100" cmpd="sng">
                      <a:noFill/>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7985914"/>
                  </a:ext>
                </a:extLst>
              </a:tr>
              <a:tr h="480539">
                <a:tc>
                  <a:txBody>
                    <a:bodyPr/>
                    <a:lstStyle/>
                    <a:p>
                      <a:pPr algn="ctr" fontAlgn="ctr"/>
                      <a:r>
                        <a:rPr lang="en-US" sz="1400" b="1" dirty="0" err="1">
                          <a:effectLst/>
                        </a:rPr>
                        <a:t>sharpe</a:t>
                      </a:r>
                      <a:r>
                        <a:rPr lang="en-US" sz="1400" b="1" dirty="0">
                          <a:effectLst/>
                        </a:rPr>
                        <a:t> ratio</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-0.833068</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1.234010</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1.054494</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1.602921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368701449"/>
                  </a:ext>
                </a:extLst>
              </a:tr>
              <a:tr h="480539">
                <a:tc>
                  <a:txBody>
                    <a:bodyPr/>
                    <a:lstStyle/>
                    <a:p>
                      <a:pPr algn="ctr" fontAlgn="ctr"/>
                      <a:r>
                        <a:rPr lang="en-US" sz="1400" b="1">
                          <a:effectLst/>
                        </a:rPr>
                        <a:t>VaR</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-0.041553</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-0.187979</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-0.183603</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noFill/>
                  </a:tcPr>
                </a:tc>
                <a:tc>
                  <a:txBody>
                    <a:bodyPr/>
                    <a:lstStyle/>
                    <a:p>
                      <a:pPr algn="l" fontAlgn="ctr"/>
                      <a:r>
                        <a:rPr lang="en-US" sz="1400" dirty="0">
                          <a:effectLst/>
                        </a:rPr>
                        <a:t>-0.156335</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85993"/>
                  </a:ext>
                </a:extLst>
              </a:tr>
              <a:tr h="480539">
                <a:tc>
                  <a:txBody>
                    <a:bodyPr/>
                    <a:lstStyle/>
                    <a:p>
                      <a:pPr algn="ctr" fontAlgn="ctr"/>
                      <a:r>
                        <a:rPr lang="en-US" sz="1400" b="1">
                          <a:effectLst/>
                        </a:rPr>
                        <a:t>Minimum</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-0.098448</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-9.854829e-01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ctr"/>
                      <a:r>
                        <a:rPr lang="en-US" sz="1400">
                          <a:effectLst/>
                        </a:rPr>
                        <a:t>-9.066256e-01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ctr"/>
                      <a:r>
                        <a:rPr lang="en-US" sz="1400" dirty="0">
                          <a:effectLst/>
                        </a:rPr>
                        <a:t>-3.228125e-01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668720"/>
                  </a:ext>
                </a:extLst>
              </a:tr>
              <a:tr h="480539">
                <a:tc>
                  <a:txBody>
                    <a:bodyPr/>
                    <a:lstStyle/>
                    <a:p>
                      <a:pPr algn="ctr" fontAlgn="ctr"/>
                      <a:r>
                        <a:rPr lang="en-US" sz="1400" b="1">
                          <a:effectLst/>
                        </a:rPr>
                        <a:t>Maximum</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0.145198</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6.410726e-01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5.938498e-01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dirty="0">
                          <a:effectLst/>
                        </a:rPr>
                        <a:t>4.958934e-01</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3975437136"/>
                  </a:ext>
                </a:extLst>
              </a:tr>
              <a:tr h="480539">
                <a:tc>
                  <a:txBody>
                    <a:bodyPr/>
                    <a:lstStyle/>
                    <a:p>
                      <a:pPr algn="ctr" fontAlgn="ctr"/>
                      <a:r>
                        <a:rPr lang="en-US" sz="1400" b="1">
                          <a:effectLst/>
                        </a:rPr>
                        <a:t>Variance</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0.000598</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1.434792e-02</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1.349236e-02</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1.022500e-02</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3614565328"/>
                  </a:ext>
                </a:extLst>
              </a:tr>
              <a:tr h="480539">
                <a:tc>
                  <a:txBody>
                    <a:bodyPr/>
                    <a:lstStyle/>
                    <a:p>
                      <a:pPr algn="ctr" fontAlgn="ctr"/>
                      <a:r>
                        <a:rPr lang="en-US" sz="1400" b="1">
                          <a:effectLst/>
                        </a:rPr>
                        <a:t>Stdev</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0.024447</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1.197828e-01</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1.161566e-01</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1.011188e-01</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46125082"/>
                  </a:ext>
                </a:extLst>
              </a:tr>
              <a:tr h="480539">
                <a:tc>
                  <a:txBody>
                    <a:bodyPr/>
                    <a:lstStyle/>
                    <a:p>
                      <a:pPr algn="ctr" fontAlgn="ctr"/>
                      <a:r>
                        <a:rPr lang="en-US" sz="1400" b="1">
                          <a:effectLst/>
                        </a:rPr>
                        <a:t>Skewness</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0.562078</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-1.197321e+00</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-1.193472e+00</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ctr"/>
                      <a:r>
                        <a:rPr lang="en-US" sz="1400">
                          <a:effectLst/>
                        </a:rPr>
                        <a:t>2.713955e-01</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746815178"/>
                  </a:ext>
                </a:extLst>
              </a:tr>
              <a:tr h="480539">
                <a:tc>
                  <a:txBody>
                    <a:bodyPr/>
                    <a:lstStyle/>
                    <a:p>
                      <a:pPr algn="ctr" fontAlgn="ctr"/>
                      <a:r>
                        <a:rPr lang="en-US" sz="1400" b="1" dirty="0">
                          <a:effectLst/>
                        </a:rPr>
                        <a:t>Kurtosis</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6.065415</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1.594653e+01</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a:effectLst/>
                        </a:rPr>
                        <a:t>1.302347e+01</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400" dirty="0">
                          <a:effectLst/>
                        </a:rPr>
                        <a:t>2.652787e+00</a:t>
                      </a:r>
                    </a:p>
                  </a:txBody>
                  <a:tcPr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8970519"/>
                  </a:ext>
                </a:extLst>
              </a:tr>
            </a:tbl>
          </a:graphicData>
        </a:graphic>
      </p:graphicFrame>
    </p:spTree>
    <p:extLst>
      <p:ext uri="{BB962C8B-B14F-4D97-AF65-F5344CB8AC3E}">
        <p14:creationId xmlns:p14="http://schemas.microsoft.com/office/powerpoint/2010/main" val="418467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analysis</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591695" y="1402080"/>
            <a:ext cx="5320696" cy="4053840"/>
          </a:xfrm>
        </p:spPr>
        <p:txBody>
          <a:bodyPr anchor="ctr">
            <a:normAutofit/>
          </a:bodyPr>
          <a:lstStyle/>
          <a:p>
            <a:pPr marL="0" indent="0">
              <a:buNone/>
            </a:pPr>
            <a:r>
              <a:rPr lang="en-US" dirty="0"/>
              <a:t>During the crisis, lookback period has a fairly significant effect on the returns of the portfolio. Longer lookback periods, in this case, result in lower returns. This is because effects in the recent days or weeks are not captured due to the longer length of the lookback period. For this reason, the shorter periods are able to better capture these changes, which are downturns in this case. The portfolio is then able to “adapt” to this change much faster than the longer lookback period.</a:t>
            </a:r>
          </a:p>
        </p:txBody>
      </p:sp>
    </p:spTree>
    <p:extLst>
      <p:ext uri="{BB962C8B-B14F-4D97-AF65-F5344CB8AC3E}">
        <p14:creationId xmlns:p14="http://schemas.microsoft.com/office/powerpoint/2010/main" val="12737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ECF87-2E35-47F7-946C-AE9CDF594CB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Post-crisis</a:t>
            </a:r>
          </a:p>
        </p:txBody>
      </p:sp>
      <p:sp>
        <p:nvSpPr>
          <p:cNvPr id="4" name="Text Placeholder 3">
            <a:extLst>
              <a:ext uri="{FF2B5EF4-FFF2-40B4-BE49-F238E27FC236}">
                <a16:creationId xmlns:a16="http://schemas.microsoft.com/office/drawing/2014/main" id="{4232D526-CA45-4106-9789-0916C6E1A7F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rPr>
              <a:t>120 days of return</a:t>
            </a:r>
          </a:p>
          <a:p>
            <a:pPr indent="-228600" algn="l">
              <a:buFont typeface="Arial" panose="020B0604020202020204" pitchFamily="34" charset="0"/>
              <a:buChar char="•"/>
            </a:pPr>
            <a:r>
              <a:rPr lang="en-US" dirty="0">
                <a:solidFill>
                  <a:schemeClr val="bg1"/>
                </a:solidFill>
              </a:rPr>
              <a:t>40 days of covariance</a:t>
            </a:r>
          </a:p>
          <a:p>
            <a:pPr indent="-228600" algn="l">
              <a:buFont typeface="Arial" panose="020B0604020202020204" pitchFamily="34" charset="0"/>
              <a:buChar char="•"/>
            </a:pPr>
            <a:endParaRPr lang="en-US" dirty="0">
              <a:solidFill>
                <a:schemeClr val="bg1"/>
              </a:solidFill>
            </a:endParaRPr>
          </a:p>
        </p:txBody>
      </p:sp>
      <p:graphicFrame>
        <p:nvGraphicFramePr>
          <p:cNvPr id="5" name="Content Placeholder 4">
            <a:extLst>
              <a:ext uri="{FF2B5EF4-FFF2-40B4-BE49-F238E27FC236}">
                <a16:creationId xmlns:a16="http://schemas.microsoft.com/office/drawing/2014/main" id="{B7C0B9FB-07CC-4F80-A903-2C334B9D4480}"/>
              </a:ext>
            </a:extLst>
          </p:cNvPr>
          <p:cNvGraphicFramePr>
            <a:graphicFrameLocks noGrp="1"/>
          </p:cNvGraphicFramePr>
          <p:nvPr>
            <p:ph idx="1"/>
            <p:extLst>
              <p:ext uri="{D42A27DB-BD31-4B8C-83A1-F6EECF244321}">
                <p14:modId xmlns:p14="http://schemas.microsoft.com/office/powerpoint/2010/main" val="3349817845"/>
              </p:ext>
            </p:extLst>
          </p:nvPr>
        </p:nvGraphicFramePr>
        <p:xfrm>
          <a:off x="5297759" y="742805"/>
          <a:ext cx="6669338" cy="5245707"/>
        </p:xfrm>
        <a:graphic>
          <a:graphicData uri="http://schemas.openxmlformats.org/drawingml/2006/table">
            <a:tbl>
              <a:tblPr firstRow="1" bandRow="1">
                <a:noFill/>
                <a:tableStyleId>{5C22544A-7EE6-4342-B048-85BDC9FD1C3A}</a:tableStyleId>
              </a:tblPr>
              <a:tblGrid>
                <a:gridCol w="1080643">
                  <a:extLst>
                    <a:ext uri="{9D8B030D-6E8A-4147-A177-3AD203B41FA5}">
                      <a16:colId xmlns:a16="http://schemas.microsoft.com/office/drawing/2014/main" val="1142224120"/>
                    </a:ext>
                  </a:extLst>
                </a:gridCol>
                <a:gridCol w="1107243">
                  <a:extLst>
                    <a:ext uri="{9D8B030D-6E8A-4147-A177-3AD203B41FA5}">
                      <a16:colId xmlns:a16="http://schemas.microsoft.com/office/drawing/2014/main" val="283347053"/>
                    </a:ext>
                  </a:extLst>
                </a:gridCol>
                <a:gridCol w="1107243">
                  <a:extLst>
                    <a:ext uri="{9D8B030D-6E8A-4147-A177-3AD203B41FA5}">
                      <a16:colId xmlns:a16="http://schemas.microsoft.com/office/drawing/2014/main" val="2743897485"/>
                    </a:ext>
                  </a:extLst>
                </a:gridCol>
                <a:gridCol w="1107243">
                  <a:extLst>
                    <a:ext uri="{9D8B030D-6E8A-4147-A177-3AD203B41FA5}">
                      <a16:colId xmlns:a16="http://schemas.microsoft.com/office/drawing/2014/main" val="2385425368"/>
                    </a:ext>
                  </a:extLst>
                </a:gridCol>
                <a:gridCol w="1071915">
                  <a:extLst>
                    <a:ext uri="{9D8B030D-6E8A-4147-A177-3AD203B41FA5}">
                      <a16:colId xmlns:a16="http://schemas.microsoft.com/office/drawing/2014/main" val="2583359294"/>
                    </a:ext>
                  </a:extLst>
                </a:gridCol>
                <a:gridCol w="1195051">
                  <a:extLst>
                    <a:ext uri="{9D8B030D-6E8A-4147-A177-3AD203B41FA5}">
                      <a16:colId xmlns:a16="http://schemas.microsoft.com/office/drawing/2014/main" val="2317215557"/>
                    </a:ext>
                  </a:extLst>
                </a:gridCol>
              </a:tblGrid>
              <a:tr h="766078">
                <a:tc>
                  <a:txBody>
                    <a:bodyPr/>
                    <a:lstStyle/>
                    <a:p>
                      <a:pPr algn="l" fontAlgn="b"/>
                      <a:r>
                        <a:rPr lang="en-US" sz="1400" b="0" u="none" strike="noStrike" cap="none" spc="0">
                          <a:solidFill>
                            <a:schemeClr val="tx1"/>
                          </a:solidFill>
                          <a:effectLst/>
                        </a:rPr>
                        <a:t> </a:t>
                      </a:r>
                      <a:endParaRPr lang="en-US" sz="1400" b="0" i="0" u="none" strike="noStrike" cap="none" spc="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dirty="0">
                          <a:solidFill>
                            <a:schemeClr val="tx1"/>
                          </a:solidFill>
                          <a:effectLst/>
                        </a:rPr>
                        <a:t>S&amp;P</a:t>
                      </a:r>
                      <a:endParaRPr lang="en-US" sz="1400" b="1" i="0" u="none" strike="noStrike" cap="none" spc="0" dirty="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Beta: -0.5</a:t>
                      </a:r>
                      <a:endParaRPr lang="en-US" sz="1400" b="1" i="0" u="none" strike="noStrike" cap="none" spc="0" dirty="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Beta:0</a:t>
                      </a:r>
                      <a:endParaRPr lang="en-US" sz="1400" b="1" i="0" u="none" strike="noStrike" cap="none" spc="0" dirty="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Beta: 1</a:t>
                      </a:r>
                      <a:endParaRPr lang="en-US" sz="1400" b="1" i="0" u="none" strike="noStrike" cap="none" spc="0" dirty="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Beta: 1.5</a:t>
                      </a:r>
                      <a:endParaRPr lang="en-US" sz="1400" b="1" i="0" u="none" strike="noStrike" cap="none" spc="0" dirty="0">
                        <a:solidFill>
                          <a:schemeClr val="tx1"/>
                        </a:solidFill>
                        <a:effectLst/>
                        <a:latin typeface="Arial" panose="020B0604020202020204" pitchFamily="34" charset="0"/>
                      </a:endParaRPr>
                    </a:p>
                  </a:txBody>
                  <a:tcPr marL="56094" marR="56094" marT="7791" marB="11219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585660400"/>
                  </a:ext>
                </a:extLst>
              </a:tr>
              <a:tr h="382258">
                <a:tc>
                  <a:txBody>
                    <a:bodyPr/>
                    <a:lstStyle/>
                    <a:p>
                      <a:pPr algn="ctr" fontAlgn="ctr"/>
                      <a:r>
                        <a:rPr lang="en-US" sz="1400" b="0" u="none" strike="noStrike" cap="none" spc="0">
                          <a:solidFill>
                            <a:schemeClr val="tx1"/>
                          </a:solidFill>
                          <a:effectLst/>
                        </a:rPr>
                        <a:t>P&amp;L</a:t>
                      </a:r>
                      <a:endParaRPr lang="en-US" sz="1400" b="0" i="0" u="none" strike="noStrike" cap="none" spc="0">
                        <a:solidFill>
                          <a:schemeClr val="tx1"/>
                        </a:solidFill>
                        <a:effectLst/>
                        <a:latin typeface="Arial" panose="020B0604020202020204" pitchFamily="34" charset="0"/>
                      </a:endParaRPr>
                    </a:p>
                  </a:txBody>
                  <a:tcPr marL="56094" marR="56094" marT="7791" marB="112190"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343.398946</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-703.348910</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-475.279017</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-90.752074</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726.365704</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887303709"/>
                  </a:ext>
                </a:extLst>
              </a:tr>
              <a:tr h="606153">
                <a:tc>
                  <a:txBody>
                    <a:bodyPr/>
                    <a:lstStyle/>
                    <a:p>
                      <a:pPr algn="ctr" fontAlgn="ctr"/>
                      <a:r>
                        <a:rPr lang="en-US" sz="1400" b="0">
                          <a:effectLst/>
                        </a:rPr>
                        <a:t>sharpe ratio</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0.970596</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0.372636</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0.439839</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0.491956</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0.571700</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634018357"/>
                  </a:ext>
                </a:extLst>
              </a:tr>
              <a:tr h="382258">
                <a:tc>
                  <a:txBody>
                    <a:bodyPr/>
                    <a:lstStyle/>
                    <a:p>
                      <a:pPr algn="ctr" fontAlgn="ctr"/>
                      <a:r>
                        <a:rPr lang="en-US" sz="1400" b="0">
                          <a:effectLst/>
                        </a:rPr>
                        <a:t>VaR</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-0.016631</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-0.101966</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-0.102417</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-0.103444</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-0.108583</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34796652"/>
                  </a:ext>
                </a:extLst>
              </a:tr>
              <a:tr h="382258">
                <a:tc>
                  <a:txBody>
                    <a:bodyPr/>
                    <a:lstStyle/>
                    <a:p>
                      <a:pPr algn="ctr" fontAlgn="ctr"/>
                      <a:r>
                        <a:rPr lang="en-US" sz="1400" b="0">
                          <a:effectLst/>
                        </a:rPr>
                        <a:t>Minimum</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-0.109424</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-0.374391</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-0.376822</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-3.798572e-01</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dirty="0">
                          <a:effectLst/>
                        </a:rPr>
                        <a:t>-4.315268e-01</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3647325069"/>
                  </a:ext>
                </a:extLst>
              </a:tr>
              <a:tr h="382258">
                <a:tc>
                  <a:txBody>
                    <a:bodyPr/>
                    <a:lstStyle/>
                    <a:p>
                      <a:pPr algn="ctr" fontAlgn="ctr"/>
                      <a:r>
                        <a:rPr lang="en-US" sz="1400" b="0">
                          <a:effectLst/>
                        </a:rPr>
                        <a:t>Maximum</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0.090603</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0.821228</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0.871687</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9.117811e-01</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1.015903e+00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04055098"/>
                  </a:ext>
                </a:extLst>
              </a:tr>
              <a:tr h="382258">
                <a:tc>
                  <a:txBody>
                    <a:bodyPr/>
                    <a:lstStyle/>
                    <a:p>
                      <a:pPr algn="ctr" fontAlgn="ctr"/>
                      <a:r>
                        <a:rPr lang="en-US" sz="1400" b="0">
                          <a:effectLst/>
                        </a:rPr>
                        <a:t>Variance</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0.000110</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0.003954</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0.004010</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4.107223e-03</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4.553675e-03</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4155726076"/>
                  </a:ext>
                </a:extLst>
              </a:tr>
              <a:tr h="382258">
                <a:tc>
                  <a:txBody>
                    <a:bodyPr/>
                    <a:lstStyle/>
                    <a:p>
                      <a:pPr algn="ctr" fontAlgn="ctr"/>
                      <a:r>
                        <a:rPr lang="en-US" sz="1400" b="0">
                          <a:effectLst/>
                        </a:rPr>
                        <a:t>Stdev</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0.010500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0.062879</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0.063322</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6.408762e-02</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6.748092e-02</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819205040"/>
                  </a:ext>
                </a:extLst>
              </a:tr>
              <a:tr h="382258">
                <a:tc>
                  <a:txBody>
                    <a:bodyPr/>
                    <a:lstStyle/>
                    <a:p>
                      <a:pPr algn="ctr" fontAlgn="ctr"/>
                      <a:r>
                        <a:rPr lang="en-US" sz="1400" b="0">
                          <a:effectLst/>
                        </a:rPr>
                        <a:t>Skewness</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-0.634462</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0.785217</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0.915281</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1.059579e+00</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1.679113e+00</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32280620"/>
                  </a:ext>
                </a:extLst>
              </a:tr>
              <a:tr h="382258">
                <a:tc>
                  <a:txBody>
                    <a:bodyPr/>
                    <a:lstStyle/>
                    <a:p>
                      <a:pPr algn="ctr" fontAlgn="ctr"/>
                      <a:r>
                        <a:rPr lang="en-US" sz="1400" b="0" dirty="0">
                          <a:effectLst/>
                        </a:rPr>
                        <a:t>Kurtosis</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13.180763</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13.082770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15.119531</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1.746393e+01</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dirty="0">
                          <a:effectLst/>
                        </a:rPr>
                        <a:t>2.884019e+01</a:t>
                      </a:r>
                    </a:p>
                  </a:txBody>
                  <a:tcPr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85300385"/>
                  </a:ext>
                </a:extLst>
              </a:tr>
            </a:tbl>
          </a:graphicData>
        </a:graphic>
      </p:graphicFrame>
    </p:spTree>
    <p:extLst>
      <p:ext uri="{BB962C8B-B14F-4D97-AF65-F5344CB8AC3E}">
        <p14:creationId xmlns:p14="http://schemas.microsoft.com/office/powerpoint/2010/main" val="3186135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3539C26-F8EC-483B-8DDE-458B0921EB24}"/>
              </a:ext>
            </a:extLst>
          </p:cNvPr>
          <p:cNvPicPr>
            <a:picLocks noChangeAspect="1"/>
          </p:cNvPicPr>
          <p:nvPr/>
        </p:nvPicPr>
        <p:blipFill>
          <a:blip r:embed="rId2"/>
          <a:stretch>
            <a:fillRect/>
          </a:stretch>
        </p:blipFill>
        <p:spPr>
          <a:xfrm>
            <a:off x="3115025" y="1271016"/>
            <a:ext cx="6417795"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2844DE-D760-4CC9-AEED-455419A4476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600">
                <a:solidFill>
                  <a:srgbClr val="FFFFFF"/>
                </a:solidFill>
              </a:rPr>
              <a:t>Beta effect After crisis</a:t>
            </a:r>
          </a:p>
        </p:txBody>
      </p:sp>
    </p:spTree>
    <p:extLst>
      <p:ext uri="{BB962C8B-B14F-4D97-AF65-F5344CB8AC3E}">
        <p14:creationId xmlns:p14="http://schemas.microsoft.com/office/powerpoint/2010/main" val="215028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2DBC-18E3-4A39-B9D8-1A08F57BED14}"/>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AE25FE0E-415C-439D-9A27-974277236A67}"/>
              </a:ext>
            </a:extLst>
          </p:cNvPr>
          <p:cNvSpPr>
            <a:spLocks noGrp="1"/>
          </p:cNvSpPr>
          <p:nvPr>
            <p:ph idx="1"/>
          </p:nvPr>
        </p:nvSpPr>
        <p:spPr>
          <a:xfrm>
            <a:off x="2231136" y="2638044"/>
            <a:ext cx="7729728" cy="3860410"/>
          </a:xfrm>
        </p:spPr>
        <p:txBody>
          <a:bodyPr>
            <a:normAutofit fontScale="92500" lnSpcReduction="20000"/>
          </a:bodyPr>
          <a:lstStyle/>
          <a:p>
            <a:r>
              <a:rPr lang="en-US" dirty="0"/>
              <a:t>Portfolio optimization in the form: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Using various lookback period lengths and target Betas for optimization</a:t>
            </a:r>
          </a:p>
          <a:p>
            <a:r>
              <a:rPr lang="en-US" dirty="0"/>
              <a:t>Benchmarked using S&amp;P 500 (SPY)</a:t>
            </a:r>
          </a:p>
          <a:p>
            <a:endParaRPr lang="en-US" dirty="0"/>
          </a:p>
        </p:txBody>
      </p:sp>
      <p:pic>
        <p:nvPicPr>
          <p:cNvPr id="5" name="Picture 4">
            <a:extLst>
              <a:ext uri="{FF2B5EF4-FFF2-40B4-BE49-F238E27FC236}">
                <a16:creationId xmlns:a16="http://schemas.microsoft.com/office/drawing/2014/main" id="{55E66653-FA44-4838-8169-FA564EF442EA}"/>
              </a:ext>
            </a:extLst>
          </p:cNvPr>
          <p:cNvPicPr>
            <a:picLocks noChangeAspect="1"/>
          </p:cNvPicPr>
          <p:nvPr/>
        </p:nvPicPr>
        <p:blipFill>
          <a:blip r:embed="rId2"/>
          <a:stretch>
            <a:fillRect/>
          </a:stretch>
        </p:blipFill>
        <p:spPr>
          <a:xfrm>
            <a:off x="2381066" y="3034973"/>
            <a:ext cx="4616124" cy="2193975"/>
          </a:xfrm>
          <a:prstGeom prst="rect">
            <a:avLst/>
          </a:prstGeom>
        </p:spPr>
      </p:pic>
    </p:spTree>
    <p:extLst>
      <p:ext uri="{BB962C8B-B14F-4D97-AF65-F5344CB8AC3E}">
        <p14:creationId xmlns:p14="http://schemas.microsoft.com/office/powerpoint/2010/main" val="51292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analysis</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591695" y="1402080"/>
            <a:ext cx="5320696" cy="4053840"/>
          </a:xfrm>
        </p:spPr>
        <p:txBody>
          <a:bodyPr anchor="ctr">
            <a:normAutofit/>
          </a:bodyPr>
          <a:lstStyle/>
          <a:p>
            <a:pPr marL="0" indent="0">
              <a:buNone/>
            </a:pPr>
            <a:r>
              <a:rPr lang="en-US" dirty="0"/>
              <a:t>Post-Crisis, higher Beta portfolios are able to capture more of the positive returns from the market. Due to the market being mostly positive over this period, the higher target Beta portfolios perform better.</a:t>
            </a:r>
          </a:p>
        </p:txBody>
      </p:sp>
    </p:spTree>
    <p:extLst>
      <p:ext uri="{BB962C8B-B14F-4D97-AF65-F5344CB8AC3E}">
        <p14:creationId xmlns:p14="http://schemas.microsoft.com/office/powerpoint/2010/main" val="3611214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A586C1-0D74-4C8C-A123-C14B181F4000}"/>
              </a:ext>
            </a:extLst>
          </p:cNvPr>
          <p:cNvPicPr>
            <a:picLocks noChangeAspect="1"/>
          </p:cNvPicPr>
          <p:nvPr/>
        </p:nvPicPr>
        <p:blipFill>
          <a:blip r:embed="rId2"/>
          <a:stretch>
            <a:fillRect/>
          </a:stretch>
        </p:blipFill>
        <p:spPr>
          <a:xfrm>
            <a:off x="3241088" y="1271016"/>
            <a:ext cx="6165669"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2844DE-D760-4CC9-AEED-455419A4476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800">
                <a:solidFill>
                  <a:srgbClr val="FFFFFF"/>
                </a:solidFill>
              </a:rPr>
              <a:t>Beta effect aftercrisis</a:t>
            </a:r>
          </a:p>
        </p:txBody>
      </p:sp>
    </p:spTree>
    <p:extLst>
      <p:ext uri="{BB962C8B-B14F-4D97-AF65-F5344CB8AC3E}">
        <p14:creationId xmlns:p14="http://schemas.microsoft.com/office/powerpoint/2010/main" val="373986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209B1AE-E88F-4C3C-AA44-E7C445B82C96}"/>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post crisis</a:t>
            </a:r>
          </a:p>
        </p:txBody>
      </p:sp>
      <p:sp>
        <p:nvSpPr>
          <p:cNvPr id="7" name="Text Placeholder 6">
            <a:extLst>
              <a:ext uri="{FF2B5EF4-FFF2-40B4-BE49-F238E27FC236}">
                <a16:creationId xmlns:a16="http://schemas.microsoft.com/office/drawing/2014/main" id="{6DBB2247-2CAA-4421-A139-662758E6905B}"/>
              </a:ext>
            </a:extLst>
          </p:cNvPr>
          <p:cNvSpPr>
            <a:spLocks noGrp="1"/>
          </p:cNvSpPr>
          <p:nvPr>
            <p:ph type="body" sz="half" idx="2"/>
          </p:nvPr>
        </p:nvSpPr>
        <p:spPr>
          <a:xfrm>
            <a:off x="699777" y="4352544"/>
            <a:ext cx="3415288" cy="1239894"/>
          </a:xfrm>
        </p:spPr>
        <p:txBody>
          <a:bodyPr vert="horz" lIns="91440" tIns="45720" rIns="91440" bIns="45720" rtlCol="0">
            <a:normAutofit/>
          </a:bodyPr>
          <a:lstStyle/>
          <a:p>
            <a:r>
              <a:rPr lang="en-US" sz="2000" kern="1200">
                <a:solidFill>
                  <a:schemeClr val="bg1"/>
                </a:solidFill>
                <a:latin typeface="+mn-lt"/>
                <a:ea typeface="+mn-ea"/>
                <a:cs typeface="+mn-cs"/>
              </a:rPr>
              <a:t>Beta = 0.5</a:t>
            </a:r>
          </a:p>
        </p:txBody>
      </p:sp>
      <p:graphicFrame>
        <p:nvGraphicFramePr>
          <p:cNvPr id="9" name="Content Placeholder 8">
            <a:extLst>
              <a:ext uri="{FF2B5EF4-FFF2-40B4-BE49-F238E27FC236}">
                <a16:creationId xmlns:a16="http://schemas.microsoft.com/office/drawing/2014/main" id="{C050D407-6888-4A9C-BBEA-8F6F7075DB8C}"/>
              </a:ext>
            </a:extLst>
          </p:cNvPr>
          <p:cNvGraphicFramePr>
            <a:graphicFrameLocks noGrp="1"/>
          </p:cNvGraphicFramePr>
          <p:nvPr>
            <p:ph idx="1"/>
            <p:extLst>
              <p:ext uri="{D42A27DB-BD31-4B8C-83A1-F6EECF244321}">
                <p14:modId xmlns:p14="http://schemas.microsoft.com/office/powerpoint/2010/main" val="3137608947"/>
              </p:ext>
            </p:extLst>
          </p:nvPr>
        </p:nvGraphicFramePr>
        <p:xfrm>
          <a:off x="5332509" y="643467"/>
          <a:ext cx="6377137" cy="5512534"/>
        </p:xfrm>
        <a:graphic>
          <a:graphicData uri="http://schemas.openxmlformats.org/drawingml/2006/table">
            <a:tbl>
              <a:tblPr firstRow="1" bandRow="1">
                <a:noFill/>
                <a:tableStyleId>{5C22544A-7EE6-4342-B048-85BDC9FD1C3A}</a:tableStyleId>
              </a:tblPr>
              <a:tblGrid>
                <a:gridCol w="1258868">
                  <a:extLst>
                    <a:ext uri="{9D8B030D-6E8A-4147-A177-3AD203B41FA5}">
                      <a16:colId xmlns:a16="http://schemas.microsoft.com/office/drawing/2014/main" val="68487505"/>
                    </a:ext>
                  </a:extLst>
                </a:gridCol>
                <a:gridCol w="1289856">
                  <a:extLst>
                    <a:ext uri="{9D8B030D-6E8A-4147-A177-3AD203B41FA5}">
                      <a16:colId xmlns:a16="http://schemas.microsoft.com/office/drawing/2014/main" val="3163848012"/>
                    </a:ext>
                  </a:extLst>
                </a:gridCol>
                <a:gridCol w="1289856">
                  <a:extLst>
                    <a:ext uri="{9D8B030D-6E8A-4147-A177-3AD203B41FA5}">
                      <a16:colId xmlns:a16="http://schemas.microsoft.com/office/drawing/2014/main" val="3226312573"/>
                    </a:ext>
                  </a:extLst>
                </a:gridCol>
                <a:gridCol w="1289856">
                  <a:extLst>
                    <a:ext uri="{9D8B030D-6E8A-4147-A177-3AD203B41FA5}">
                      <a16:colId xmlns:a16="http://schemas.microsoft.com/office/drawing/2014/main" val="2229932694"/>
                    </a:ext>
                  </a:extLst>
                </a:gridCol>
                <a:gridCol w="1248701">
                  <a:extLst>
                    <a:ext uri="{9D8B030D-6E8A-4147-A177-3AD203B41FA5}">
                      <a16:colId xmlns:a16="http://schemas.microsoft.com/office/drawing/2014/main" val="2634920817"/>
                    </a:ext>
                  </a:extLst>
                </a:gridCol>
              </a:tblGrid>
              <a:tr h="919472">
                <a:tc>
                  <a:txBody>
                    <a:bodyPr/>
                    <a:lstStyle/>
                    <a:p>
                      <a:pPr algn="l" fontAlgn="b"/>
                      <a:r>
                        <a:rPr lang="en-US" sz="1400" b="0" u="none" strike="noStrike" cap="none" spc="0">
                          <a:solidFill>
                            <a:schemeClr val="tx1"/>
                          </a:solidFill>
                          <a:effectLst/>
                        </a:rPr>
                        <a:t> </a:t>
                      </a:r>
                      <a:endParaRPr lang="en-US" sz="1400" b="0" i="0" u="none" strike="noStrike" cap="none" spc="0">
                        <a:solidFill>
                          <a:schemeClr val="tx1"/>
                        </a:solidFill>
                        <a:effectLst/>
                        <a:latin typeface="Arial" panose="020B0604020202020204" pitchFamily="34" charset="0"/>
                      </a:endParaRPr>
                    </a:p>
                  </a:txBody>
                  <a:tcPr marL="67581" marR="67581" marT="9386" marB="135161"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S&amp;P</a:t>
                      </a:r>
                      <a:endParaRPr lang="en-US" sz="1400" b="1" i="0" u="none" strike="noStrike" cap="none" spc="0">
                        <a:solidFill>
                          <a:schemeClr val="tx1"/>
                        </a:solidFill>
                        <a:effectLst/>
                        <a:latin typeface="Arial" panose="020B0604020202020204" pitchFamily="34" charset="0"/>
                      </a:endParaRPr>
                    </a:p>
                  </a:txBody>
                  <a:tcPr marL="67581" marR="67581" marT="9386" marB="135161"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40 days</a:t>
                      </a:r>
                      <a:endParaRPr lang="en-US" sz="1400" b="1" i="0" u="none" strike="noStrike" cap="none" spc="0" dirty="0">
                        <a:solidFill>
                          <a:schemeClr val="tx1"/>
                        </a:solidFill>
                        <a:effectLst/>
                        <a:latin typeface="Arial" panose="020B0604020202020204" pitchFamily="34" charset="0"/>
                      </a:endParaRPr>
                    </a:p>
                  </a:txBody>
                  <a:tcPr marL="67581" marR="67581" marT="9386" marB="135161"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80 days</a:t>
                      </a:r>
                      <a:endParaRPr lang="en-US" sz="1400" b="1" i="0" u="none" strike="noStrike" cap="none" spc="0" dirty="0">
                        <a:solidFill>
                          <a:schemeClr val="tx1"/>
                        </a:solidFill>
                        <a:effectLst/>
                        <a:latin typeface="Arial" panose="020B0604020202020204" pitchFamily="34" charset="0"/>
                      </a:endParaRPr>
                    </a:p>
                  </a:txBody>
                  <a:tcPr marL="67581" marR="67581" marT="9386" marB="135161" anchor="b">
                    <a:lnL w="12700" cmpd="sng">
                      <a:noFill/>
                    </a:lnL>
                    <a:lnR w="12700" cmpd="sng">
                      <a:noFill/>
                    </a:lnR>
                    <a:lnT w="9525" cap="flat" cmpd="sng" algn="ctr">
                      <a:noFill/>
                      <a:prstDash val="solid"/>
                    </a:lnT>
                    <a:lnB w="38100" cmpd="sng">
                      <a:noFill/>
                    </a:lnB>
                    <a:noFill/>
                  </a:tcPr>
                </a:tc>
                <a:tc>
                  <a:txBody>
                    <a:bodyPr/>
                    <a:lstStyle/>
                    <a:p>
                      <a:pPr algn="ctr" fontAlgn="ctr"/>
                      <a:r>
                        <a:rPr lang="en-US" sz="1400" b="1" u="none" strike="noStrike" cap="none" spc="0" dirty="0">
                          <a:solidFill>
                            <a:schemeClr val="tx1"/>
                          </a:solidFill>
                          <a:effectLst/>
                        </a:rPr>
                        <a:t>120 days</a:t>
                      </a:r>
                      <a:endParaRPr lang="en-US" sz="1400" b="1" i="0" u="none" strike="noStrike" cap="none" spc="0" dirty="0">
                        <a:solidFill>
                          <a:schemeClr val="tx1"/>
                        </a:solidFill>
                        <a:effectLst/>
                        <a:latin typeface="Arial" panose="020B0604020202020204" pitchFamily="34" charset="0"/>
                      </a:endParaRPr>
                    </a:p>
                  </a:txBody>
                  <a:tcPr marL="67581" marR="67581" marT="9386" marB="13516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230904912"/>
                  </a:ext>
                </a:extLst>
              </a:tr>
              <a:tr h="468934">
                <a:tc>
                  <a:txBody>
                    <a:bodyPr/>
                    <a:lstStyle/>
                    <a:p>
                      <a:pPr algn="ctr" fontAlgn="ctr"/>
                      <a:r>
                        <a:rPr lang="en-US" sz="1400" b="1" u="none" strike="noStrike" cap="none" spc="0" dirty="0">
                          <a:solidFill>
                            <a:schemeClr val="tx1"/>
                          </a:solidFill>
                          <a:effectLst/>
                        </a:rPr>
                        <a:t>Accumulated Return(%)</a:t>
                      </a:r>
                      <a:endParaRPr lang="en-US" sz="1400" b="1" i="0" u="none" strike="noStrike" cap="none" spc="0" dirty="0">
                        <a:solidFill>
                          <a:schemeClr val="tx1"/>
                        </a:solidFill>
                        <a:effectLst/>
                        <a:latin typeface="Arial" panose="020B0604020202020204" pitchFamily="34" charset="0"/>
                      </a:endParaRPr>
                    </a:p>
                  </a:txBody>
                  <a:tcPr marL="67581" marR="67581" marT="9386" marB="135161"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2.103421</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4.083948</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5.832306</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5.748533</a:t>
                      </a:r>
                    </a:p>
                  </a:txBody>
                  <a:tcPr anchor="ctr">
                    <a:lnL w="12700" cmpd="sng">
                      <a:noFill/>
                      <a:prstDash val="solid"/>
                    </a:lnL>
                    <a:lnR w="12700" cmpd="sng">
                      <a:noFill/>
                      <a:prstDash val="solid"/>
                    </a:lnR>
                    <a:lnT w="38100" cmpd="sng">
                      <a:noFill/>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83770956"/>
                  </a:ext>
                </a:extLst>
              </a:tr>
              <a:tr h="739257">
                <a:tc>
                  <a:txBody>
                    <a:bodyPr/>
                    <a:lstStyle/>
                    <a:p>
                      <a:pPr algn="ctr" fontAlgn="ctr"/>
                      <a:r>
                        <a:rPr lang="en-US" sz="1400" b="1">
                          <a:effectLst/>
                        </a:rPr>
                        <a:t>sharpe ratio</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0.970596</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0.313177</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0.440522</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0.439835</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3874348454"/>
                  </a:ext>
                </a:extLst>
              </a:tr>
              <a:tr h="468934">
                <a:tc>
                  <a:txBody>
                    <a:bodyPr/>
                    <a:lstStyle/>
                    <a:p>
                      <a:pPr algn="ctr" fontAlgn="ctr"/>
                      <a:r>
                        <a:rPr lang="en-US" sz="1400" b="1">
                          <a:effectLst/>
                        </a:rPr>
                        <a:t>VaR</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-0.016631</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-0.102691</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-0.103745</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-0.102417</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28066206"/>
                  </a:ext>
                </a:extLst>
              </a:tr>
              <a:tr h="468934">
                <a:tc>
                  <a:txBody>
                    <a:bodyPr/>
                    <a:lstStyle/>
                    <a:p>
                      <a:pPr algn="ctr" fontAlgn="ctr"/>
                      <a:r>
                        <a:rPr lang="en-US" sz="1400" b="1">
                          <a:effectLst/>
                        </a:rPr>
                        <a:t>Minimum</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-0.109424</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-0.495563</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-0.478381</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dirty="0">
                          <a:effectLst/>
                        </a:rPr>
                        <a:t>-0.484740</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4134521973"/>
                  </a:ext>
                </a:extLst>
              </a:tr>
              <a:tr h="468934">
                <a:tc>
                  <a:txBody>
                    <a:bodyPr/>
                    <a:lstStyle/>
                    <a:p>
                      <a:pPr algn="ctr" fontAlgn="ctr"/>
                      <a:r>
                        <a:rPr lang="en-US" sz="1400" b="1">
                          <a:effectLst/>
                        </a:rPr>
                        <a:t>Maximum</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0.090603</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1.428276</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a:effectLst/>
                        </a:rPr>
                        <a:t>2.064953</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tc>
                  <a:txBody>
                    <a:bodyPr/>
                    <a:lstStyle/>
                    <a:p>
                      <a:pPr algn="l" fontAlgn="ctr"/>
                      <a:r>
                        <a:rPr lang="en-US" sz="1400" dirty="0">
                          <a:effectLst/>
                        </a:rPr>
                        <a:t>1.923970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32187422"/>
                  </a:ext>
                </a:extLst>
              </a:tr>
              <a:tr h="468934">
                <a:tc>
                  <a:txBody>
                    <a:bodyPr/>
                    <a:lstStyle/>
                    <a:p>
                      <a:pPr algn="ctr" fontAlgn="ctr"/>
                      <a:r>
                        <a:rPr lang="en-US" sz="1400" b="1">
                          <a:effectLst/>
                        </a:rPr>
                        <a:t>Variance</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0.000098</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0.009121</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0.011117</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ctr"/>
                      <a:r>
                        <a:rPr lang="en-US" sz="1400">
                          <a:effectLst/>
                        </a:rPr>
                        <a:t>0.009999</a:t>
                      </a:r>
                    </a:p>
                  </a:txBody>
                  <a:tcPr anchor="ctr">
                    <a:lnL w="12700" cmpd="sng">
                      <a:noFill/>
                      <a:prstDash val="solid"/>
                    </a:lnL>
                    <a:lnR w="12700" cmpd="sng">
                      <a:noFill/>
                      <a:prstDash val="solid"/>
                    </a:lnR>
                    <a:lnT w="12700" cap="flat" cmpd="sng" algn="ctr">
                      <a:solidFill>
                        <a:schemeClr val="accent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533348099"/>
                  </a:ext>
                </a:extLst>
              </a:tr>
              <a:tr h="468934">
                <a:tc>
                  <a:txBody>
                    <a:bodyPr/>
                    <a:lstStyle/>
                    <a:p>
                      <a:pPr algn="ctr" fontAlgn="ctr"/>
                      <a:r>
                        <a:rPr lang="en-US" sz="1400" b="1">
                          <a:effectLst/>
                        </a:rPr>
                        <a:t>Stdev</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0.009890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0.095504</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0.105438</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US" sz="1400">
                          <a:effectLst/>
                        </a:rPr>
                        <a:t>0.099995</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388232125"/>
                  </a:ext>
                </a:extLst>
              </a:tr>
              <a:tr h="468934">
                <a:tc>
                  <a:txBody>
                    <a:bodyPr/>
                    <a:lstStyle/>
                    <a:p>
                      <a:pPr algn="ctr" fontAlgn="ctr"/>
                      <a:r>
                        <a:rPr lang="en-US" sz="1400" b="1">
                          <a:effectLst/>
                        </a:rPr>
                        <a:t>Skewness</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-0.764332</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2.821557</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4.954076</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US" sz="1400">
                          <a:effectLst/>
                        </a:rPr>
                        <a:t>4.252434</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082636754"/>
                  </a:ext>
                </a:extLst>
              </a:tr>
              <a:tr h="468934">
                <a:tc>
                  <a:txBody>
                    <a:bodyPr/>
                    <a:lstStyle/>
                    <a:p>
                      <a:pPr algn="ctr" fontAlgn="ctr"/>
                      <a:r>
                        <a:rPr lang="en-US" sz="1400" b="1" dirty="0">
                          <a:effectLst/>
                        </a:rPr>
                        <a:t>Kurtosis</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19.328146</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31.156666</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a:effectLst/>
                        </a:rPr>
                        <a:t>77.227953</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400" dirty="0">
                          <a:effectLst/>
                        </a:rPr>
                        <a:t>67.484487</a:t>
                      </a:r>
                    </a:p>
                  </a:txBody>
                  <a:tcPr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20180203"/>
                  </a:ext>
                </a:extLst>
              </a:tr>
            </a:tbl>
          </a:graphicData>
        </a:graphic>
      </p:graphicFrame>
    </p:spTree>
    <p:extLst>
      <p:ext uri="{BB962C8B-B14F-4D97-AF65-F5344CB8AC3E}">
        <p14:creationId xmlns:p14="http://schemas.microsoft.com/office/powerpoint/2010/main" val="100140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analysis</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591695" y="1402080"/>
            <a:ext cx="5320696" cy="4053840"/>
          </a:xfrm>
        </p:spPr>
        <p:txBody>
          <a:bodyPr anchor="ctr">
            <a:normAutofit/>
          </a:bodyPr>
          <a:lstStyle/>
          <a:p>
            <a:pPr marL="0" indent="0">
              <a:buNone/>
            </a:pPr>
            <a:r>
              <a:rPr lang="en-US" dirty="0"/>
              <a:t>As opposed to during the crisis, a longer lookback period has a positive impact on returns. A longer period is able to take more data into account, which is beneficial in a more stable market. Thus, small daily changes have less of an impact, and the portfolio is able to capture market trends instead of weighting based on movements in the short-term.</a:t>
            </a:r>
          </a:p>
        </p:txBody>
      </p:sp>
    </p:spTree>
    <p:extLst>
      <p:ext uri="{BB962C8B-B14F-4D97-AF65-F5344CB8AC3E}">
        <p14:creationId xmlns:p14="http://schemas.microsoft.com/office/powerpoint/2010/main" val="79153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6753627-596E-481A-A80F-16B36B9040FA}"/>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dirty="0">
                <a:solidFill>
                  <a:schemeClr val="bg1"/>
                </a:solidFill>
              </a:rPr>
              <a:t>global period</a:t>
            </a:r>
          </a:p>
        </p:txBody>
      </p:sp>
      <p:sp>
        <p:nvSpPr>
          <p:cNvPr id="6" name="Text Placeholder 5">
            <a:extLst>
              <a:ext uri="{FF2B5EF4-FFF2-40B4-BE49-F238E27FC236}">
                <a16:creationId xmlns:a16="http://schemas.microsoft.com/office/drawing/2014/main" id="{D8004946-4B42-4916-AC94-4F8301BCBCDB}"/>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a:solidFill>
                  <a:schemeClr val="bg1"/>
                </a:solidFill>
              </a:rPr>
              <a:t>120 days of return</a:t>
            </a:r>
          </a:p>
          <a:p>
            <a:pPr indent="-228600" algn="l">
              <a:buFont typeface="Arial" panose="020B0604020202020204" pitchFamily="34" charset="0"/>
              <a:buChar char="•"/>
            </a:pPr>
            <a:r>
              <a:rPr lang="en-US">
                <a:solidFill>
                  <a:schemeClr val="bg1"/>
                </a:solidFill>
              </a:rPr>
              <a:t>40 days of covariance</a:t>
            </a:r>
          </a:p>
          <a:p>
            <a:pPr indent="-228600" algn="l">
              <a:buFont typeface="Arial" panose="020B0604020202020204" pitchFamily="34" charset="0"/>
              <a:buChar char="•"/>
            </a:pPr>
            <a:endParaRPr lang="en-US">
              <a:solidFill>
                <a:schemeClr val="bg1"/>
              </a:solidFill>
            </a:endParaRPr>
          </a:p>
        </p:txBody>
      </p:sp>
      <p:graphicFrame>
        <p:nvGraphicFramePr>
          <p:cNvPr id="7" name="Content Placeholder 6">
            <a:extLst>
              <a:ext uri="{FF2B5EF4-FFF2-40B4-BE49-F238E27FC236}">
                <a16:creationId xmlns:a16="http://schemas.microsoft.com/office/drawing/2014/main" id="{91C25348-1D54-4BDC-B467-273C75BA8895}"/>
              </a:ext>
            </a:extLst>
          </p:cNvPr>
          <p:cNvGraphicFramePr>
            <a:graphicFrameLocks noGrp="1"/>
          </p:cNvGraphicFramePr>
          <p:nvPr>
            <p:ph idx="1"/>
            <p:extLst>
              <p:ext uri="{D42A27DB-BD31-4B8C-83A1-F6EECF244321}">
                <p14:modId xmlns:p14="http://schemas.microsoft.com/office/powerpoint/2010/main" val="1892129351"/>
              </p:ext>
            </p:extLst>
          </p:nvPr>
        </p:nvGraphicFramePr>
        <p:xfrm>
          <a:off x="5297763" y="1404060"/>
          <a:ext cx="6250772" cy="3889019"/>
        </p:xfrm>
        <a:graphic>
          <a:graphicData uri="http://schemas.openxmlformats.org/drawingml/2006/table">
            <a:tbl>
              <a:tblPr firstRow="1" bandRow="1">
                <a:tableStyleId>{9D7B26C5-4107-4FEC-AEDC-1716B250A1EF}</a:tableStyleId>
              </a:tblPr>
              <a:tblGrid>
                <a:gridCol w="969576">
                  <a:extLst>
                    <a:ext uri="{9D8B030D-6E8A-4147-A177-3AD203B41FA5}">
                      <a16:colId xmlns:a16="http://schemas.microsoft.com/office/drawing/2014/main" val="2403128454"/>
                    </a:ext>
                  </a:extLst>
                </a:gridCol>
                <a:gridCol w="1046039">
                  <a:extLst>
                    <a:ext uri="{9D8B030D-6E8A-4147-A177-3AD203B41FA5}">
                      <a16:colId xmlns:a16="http://schemas.microsoft.com/office/drawing/2014/main" val="1503905880"/>
                    </a:ext>
                  </a:extLst>
                </a:gridCol>
                <a:gridCol w="1000291">
                  <a:extLst>
                    <a:ext uri="{9D8B030D-6E8A-4147-A177-3AD203B41FA5}">
                      <a16:colId xmlns:a16="http://schemas.microsoft.com/office/drawing/2014/main" val="1572527961"/>
                    </a:ext>
                  </a:extLst>
                </a:gridCol>
                <a:gridCol w="1046039">
                  <a:extLst>
                    <a:ext uri="{9D8B030D-6E8A-4147-A177-3AD203B41FA5}">
                      <a16:colId xmlns:a16="http://schemas.microsoft.com/office/drawing/2014/main" val="251285569"/>
                    </a:ext>
                  </a:extLst>
                </a:gridCol>
                <a:gridCol w="1046039">
                  <a:extLst>
                    <a:ext uri="{9D8B030D-6E8A-4147-A177-3AD203B41FA5}">
                      <a16:colId xmlns:a16="http://schemas.microsoft.com/office/drawing/2014/main" val="2786585404"/>
                    </a:ext>
                  </a:extLst>
                </a:gridCol>
                <a:gridCol w="1142788">
                  <a:extLst>
                    <a:ext uri="{9D8B030D-6E8A-4147-A177-3AD203B41FA5}">
                      <a16:colId xmlns:a16="http://schemas.microsoft.com/office/drawing/2014/main" val="697372177"/>
                    </a:ext>
                  </a:extLst>
                </a:gridCol>
              </a:tblGrid>
              <a:tr h="696063">
                <a:tc>
                  <a:txBody>
                    <a:bodyPr/>
                    <a:lstStyle/>
                    <a:p>
                      <a:pPr algn="l" fontAlgn="b"/>
                      <a:endParaRPr lang="en-US" sz="1400" b="1" i="0" u="none" strike="noStrike" cap="all" spc="60">
                        <a:solidFill>
                          <a:schemeClr val="tx1"/>
                        </a:solidFill>
                        <a:effectLst/>
                        <a:latin typeface="Calibri" panose="020F0502020204030204" pitchFamily="34" charset="0"/>
                      </a:endParaRPr>
                    </a:p>
                  </a:txBody>
                  <a:tcPr marL="120329" marR="120329" marT="120329" marB="120329" anchor="b"/>
                </a:tc>
                <a:tc>
                  <a:txBody>
                    <a:bodyPr/>
                    <a:lstStyle/>
                    <a:p>
                      <a:pPr algn="l" fontAlgn="b"/>
                      <a:r>
                        <a:rPr lang="en-US" sz="1400" b="1" u="none" strike="noStrike" cap="all" spc="60">
                          <a:solidFill>
                            <a:schemeClr val="tx1"/>
                          </a:solidFill>
                          <a:effectLst/>
                        </a:rPr>
                        <a:t>S&amp;P</a:t>
                      </a:r>
                      <a:endParaRPr lang="en-US" sz="1400" b="1" i="0" u="none" strike="noStrike" cap="all" spc="60">
                        <a:solidFill>
                          <a:schemeClr val="tx1"/>
                        </a:solidFill>
                        <a:effectLst/>
                        <a:latin typeface="Calibri" panose="020F0502020204030204" pitchFamily="34" charset="0"/>
                      </a:endParaRPr>
                    </a:p>
                  </a:txBody>
                  <a:tcPr marL="120329" marR="120329" marT="120329" marB="120329" anchor="b"/>
                </a:tc>
                <a:tc>
                  <a:txBody>
                    <a:bodyPr/>
                    <a:lstStyle/>
                    <a:p>
                      <a:pPr algn="l" fontAlgn="b"/>
                      <a:r>
                        <a:rPr lang="en-US" sz="1400" b="1" u="none" strike="noStrike" cap="all" spc="60" dirty="0">
                          <a:solidFill>
                            <a:schemeClr val="tx1"/>
                          </a:solidFill>
                          <a:effectLst/>
                        </a:rPr>
                        <a:t>Beta: -0.5</a:t>
                      </a:r>
                      <a:endParaRPr lang="en-US" sz="1400" b="1" i="0" u="none" strike="noStrike" cap="all" spc="60" dirty="0">
                        <a:solidFill>
                          <a:schemeClr val="tx1"/>
                        </a:solidFill>
                        <a:effectLst/>
                        <a:latin typeface="Calibri" panose="020F0502020204030204" pitchFamily="34" charset="0"/>
                      </a:endParaRPr>
                    </a:p>
                  </a:txBody>
                  <a:tcPr marL="120329" marR="120329" marT="120329" marB="120329" anchor="b"/>
                </a:tc>
                <a:tc>
                  <a:txBody>
                    <a:bodyPr/>
                    <a:lstStyle/>
                    <a:p>
                      <a:pPr algn="l" fontAlgn="b"/>
                      <a:r>
                        <a:rPr lang="en-US" sz="1400" b="1" u="none" strike="noStrike" cap="all" spc="60">
                          <a:solidFill>
                            <a:schemeClr val="tx1"/>
                          </a:solidFill>
                          <a:effectLst/>
                        </a:rPr>
                        <a:t>Beta: 0</a:t>
                      </a:r>
                      <a:endParaRPr lang="en-US" sz="1400" b="1" i="0" u="none" strike="noStrike" cap="all" spc="60">
                        <a:solidFill>
                          <a:schemeClr val="tx1"/>
                        </a:solidFill>
                        <a:effectLst/>
                        <a:latin typeface="Calibri" panose="020F0502020204030204" pitchFamily="34" charset="0"/>
                      </a:endParaRPr>
                    </a:p>
                  </a:txBody>
                  <a:tcPr marL="120329" marR="120329" marT="120329" marB="120329" anchor="b"/>
                </a:tc>
                <a:tc>
                  <a:txBody>
                    <a:bodyPr/>
                    <a:lstStyle/>
                    <a:p>
                      <a:pPr algn="l" fontAlgn="b"/>
                      <a:r>
                        <a:rPr lang="en-US" sz="1400" b="1" u="none" strike="noStrike" cap="all" spc="60">
                          <a:solidFill>
                            <a:schemeClr val="tx1"/>
                          </a:solidFill>
                          <a:effectLst/>
                        </a:rPr>
                        <a:t>Beta: 0.5</a:t>
                      </a:r>
                      <a:endParaRPr lang="en-US" sz="1400" b="1" i="0" u="none" strike="noStrike" cap="all" spc="60">
                        <a:solidFill>
                          <a:schemeClr val="tx1"/>
                        </a:solidFill>
                        <a:effectLst/>
                        <a:latin typeface="Calibri" panose="020F0502020204030204" pitchFamily="34" charset="0"/>
                      </a:endParaRPr>
                    </a:p>
                  </a:txBody>
                  <a:tcPr marL="120329" marR="120329" marT="120329" marB="120329" anchor="b"/>
                </a:tc>
                <a:tc>
                  <a:txBody>
                    <a:bodyPr/>
                    <a:lstStyle/>
                    <a:p>
                      <a:pPr algn="l" fontAlgn="b"/>
                      <a:r>
                        <a:rPr lang="en-US" sz="1400" b="1" u="none" strike="noStrike" cap="all" spc="60" dirty="0">
                          <a:solidFill>
                            <a:schemeClr val="tx1"/>
                          </a:solidFill>
                          <a:effectLst/>
                        </a:rPr>
                        <a:t>Beta: 1.5</a:t>
                      </a:r>
                      <a:endParaRPr lang="en-US" sz="1400" b="1" i="0" u="none" strike="noStrike" cap="all" spc="60" dirty="0">
                        <a:solidFill>
                          <a:schemeClr val="tx1"/>
                        </a:solidFill>
                        <a:effectLst/>
                        <a:latin typeface="Calibri" panose="020F0502020204030204" pitchFamily="34" charset="0"/>
                      </a:endParaRPr>
                    </a:p>
                  </a:txBody>
                  <a:tcPr marL="120329" marR="120329" marT="120329" marB="120329" anchor="b"/>
                </a:tc>
                <a:extLst>
                  <a:ext uri="{0D108BD9-81ED-4DB2-BD59-A6C34878D82A}">
                    <a16:rowId xmlns:a16="http://schemas.microsoft.com/office/drawing/2014/main" val="2593209997"/>
                  </a:ext>
                </a:extLst>
              </a:tr>
              <a:tr h="331470">
                <a:tc>
                  <a:txBody>
                    <a:bodyPr/>
                    <a:lstStyle/>
                    <a:p>
                      <a:pPr algn="ctr" fontAlgn="b"/>
                      <a:r>
                        <a:rPr lang="en-US" sz="1400" b="1" u="none" strike="noStrike" cap="none" spc="0">
                          <a:solidFill>
                            <a:schemeClr val="tx1"/>
                          </a:solidFill>
                          <a:effectLst/>
                        </a:rPr>
                        <a:t>P&amp;L</a:t>
                      </a:r>
                      <a:endParaRPr lang="en-US" sz="1400" b="1" i="0" u="none" strike="noStrike" cap="none" spc="0">
                        <a:solidFill>
                          <a:schemeClr val="tx1"/>
                        </a:solidFill>
                        <a:effectLst/>
                        <a:latin typeface="Calibri" panose="020F0502020204030204" pitchFamily="34" charset="0"/>
                      </a:endParaRPr>
                    </a:p>
                  </a:txBody>
                  <a:tcPr marL="5570" marR="5570" marT="5570" marB="80220" anchor="b"/>
                </a:tc>
                <a:tc>
                  <a:txBody>
                    <a:bodyPr/>
                    <a:lstStyle/>
                    <a:p>
                      <a:pPr algn="l" fontAlgn="ctr"/>
                      <a:r>
                        <a:rPr lang="en-US" sz="1400" u="none" strike="noStrike" cap="none" spc="0">
                          <a:solidFill>
                            <a:schemeClr val="tx1"/>
                          </a:solidFill>
                          <a:effectLst/>
                        </a:rPr>
                        <a:t>302.293511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83.995582</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343.973965</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739.572554</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1303.492389</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2635513457"/>
                  </a:ext>
                </a:extLst>
              </a:tr>
              <a:tr h="541196">
                <a:tc>
                  <a:txBody>
                    <a:bodyPr/>
                    <a:lstStyle/>
                    <a:p>
                      <a:pPr algn="ctr" fontAlgn="ctr"/>
                      <a:r>
                        <a:rPr lang="en-US" sz="1400" b="1" u="none" strike="noStrike" cap="none" spc="0">
                          <a:solidFill>
                            <a:schemeClr val="tx1"/>
                          </a:solidFill>
                          <a:effectLst/>
                        </a:rPr>
                        <a:t>sharpe ratio</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0.569904</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0.572352</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0.625334</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0.66563</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0.707631</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14312185"/>
                  </a:ext>
                </a:extLst>
              </a:tr>
              <a:tr h="331470">
                <a:tc>
                  <a:txBody>
                    <a:bodyPr/>
                    <a:lstStyle/>
                    <a:p>
                      <a:pPr algn="ctr" fontAlgn="ctr"/>
                      <a:r>
                        <a:rPr lang="en-US" sz="1400" b="1" u="none" strike="noStrike" cap="none" spc="0">
                          <a:solidFill>
                            <a:schemeClr val="tx1"/>
                          </a:solidFill>
                          <a:effectLst/>
                        </a:rPr>
                        <a:t>VaR</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-0.020238</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-0.109358</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-0.108811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-0.109011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-0.113073</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2116074275"/>
                  </a:ext>
                </a:extLst>
              </a:tr>
              <a:tr h="331470">
                <a:tc>
                  <a:txBody>
                    <a:bodyPr/>
                    <a:lstStyle/>
                    <a:p>
                      <a:pPr algn="ctr" fontAlgn="ctr"/>
                      <a:r>
                        <a:rPr lang="en-US" sz="1400" b="1" u="none" strike="noStrike" cap="none" spc="0">
                          <a:solidFill>
                            <a:schemeClr val="tx1"/>
                          </a:solidFill>
                          <a:effectLst/>
                        </a:rPr>
                        <a:t>Minimum</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-0.109424</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dirty="0">
                          <a:solidFill>
                            <a:schemeClr val="tx1"/>
                          </a:solidFill>
                          <a:effectLst/>
                        </a:rPr>
                        <a:t>-3.74E-01</a:t>
                      </a:r>
                      <a:endParaRPr lang="en-US" sz="1400" b="0" i="0" u="none" strike="noStrike" cap="none" spc="0" dirty="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-3.77E-01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-3.80E-01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-4.32E-01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2705296120"/>
                  </a:ext>
                </a:extLst>
              </a:tr>
              <a:tr h="331470">
                <a:tc>
                  <a:txBody>
                    <a:bodyPr/>
                    <a:lstStyle/>
                    <a:p>
                      <a:pPr algn="ctr" fontAlgn="ctr"/>
                      <a:r>
                        <a:rPr lang="en-US" sz="1400" b="1" u="none" strike="noStrike" cap="none" spc="0">
                          <a:solidFill>
                            <a:schemeClr val="tx1"/>
                          </a:solidFill>
                          <a:effectLst/>
                        </a:rPr>
                        <a:t>Maximum</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0.145198</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8.21E-01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8.72E-01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9.12E-01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1.02E+00</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4238483738"/>
                  </a:ext>
                </a:extLst>
              </a:tr>
              <a:tr h="331470">
                <a:tc>
                  <a:txBody>
                    <a:bodyPr/>
                    <a:lstStyle/>
                    <a:p>
                      <a:pPr algn="ctr" fontAlgn="ctr"/>
                      <a:r>
                        <a:rPr lang="en-US" sz="1400" b="1" u="none" strike="noStrike" cap="none" spc="0">
                          <a:solidFill>
                            <a:schemeClr val="tx1"/>
                          </a:solidFill>
                          <a:effectLst/>
                        </a:rPr>
                        <a:t>Variance</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0.000158</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4.62E-03</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4.59E-03</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4.62E-03</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4.99E-03</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3102979285"/>
                  </a:ext>
                </a:extLst>
              </a:tr>
              <a:tr h="331470">
                <a:tc>
                  <a:txBody>
                    <a:bodyPr/>
                    <a:lstStyle/>
                    <a:p>
                      <a:pPr algn="ctr" fontAlgn="ctr"/>
                      <a:r>
                        <a:rPr lang="en-US" sz="1400" b="1" u="none" strike="noStrike" cap="none" spc="0">
                          <a:solidFill>
                            <a:schemeClr val="tx1"/>
                          </a:solidFill>
                          <a:effectLst/>
                        </a:rPr>
                        <a:t>Stdev</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0.012576</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6.80E-02</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6.78E-02</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6.80E-02</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7.06E-02</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2015563110"/>
                  </a:ext>
                </a:extLst>
              </a:tr>
              <a:tr h="331470">
                <a:tc>
                  <a:txBody>
                    <a:bodyPr/>
                    <a:lstStyle/>
                    <a:p>
                      <a:pPr algn="ctr" fontAlgn="ctr"/>
                      <a:r>
                        <a:rPr lang="en-US" sz="1400" b="1" u="none" strike="noStrike" cap="none" spc="0">
                          <a:solidFill>
                            <a:schemeClr val="tx1"/>
                          </a:solidFill>
                          <a:effectLst/>
                        </a:rPr>
                        <a:t>Skewness</a:t>
                      </a:r>
                      <a:endParaRPr lang="en-US" sz="1400" b="1"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-0.05183</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7.09E-01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7.56E-01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8.33E-01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1.27E+00</a:t>
                      </a:r>
                      <a:endParaRPr lang="en-US" sz="1400" b="0" i="0" u="none" strike="noStrike" cap="none" spc="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3407282427"/>
                  </a:ext>
                </a:extLst>
              </a:tr>
              <a:tr h="331470">
                <a:tc>
                  <a:txBody>
                    <a:bodyPr/>
                    <a:lstStyle/>
                    <a:p>
                      <a:pPr algn="ctr" fontAlgn="ctr"/>
                      <a:r>
                        <a:rPr lang="en-US" sz="1400" b="1" u="none" strike="noStrike" cap="none" spc="0" dirty="0">
                          <a:solidFill>
                            <a:schemeClr val="tx1"/>
                          </a:solidFill>
                          <a:effectLst/>
                        </a:rPr>
                        <a:t>Kurtosis</a:t>
                      </a:r>
                      <a:endParaRPr lang="en-US" sz="1400" b="1" i="0" u="none" strike="noStrike" cap="none" spc="0" dirty="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16.086044</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1.09E+01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1.19E+01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a:solidFill>
                            <a:schemeClr val="tx1"/>
                          </a:solidFill>
                          <a:effectLst/>
                        </a:rPr>
                        <a:t>1.34E+01</a:t>
                      </a:r>
                      <a:endParaRPr lang="en-US" sz="1400" b="0" i="0" u="none" strike="noStrike" cap="none" spc="0">
                        <a:solidFill>
                          <a:schemeClr val="tx1"/>
                        </a:solidFill>
                        <a:effectLst/>
                        <a:latin typeface="Arial" panose="020B0604020202020204" pitchFamily="34" charset="0"/>
                      </a:endParaRPr>
                    </a:p>
                  </a:txBody>
                  <a:tcPr marL="5570" marR="5570" marT="5570" marB="80220" anchor="ctr"/>
                </a:tc>
                <a:tc>
                  <a:txBody>
                    <a:bodyPr/>
                    <a:lstStyle/>
                    <a:p>
                      <a:pPr algn="l" fontAlgn="ctr"/>
                      <a:r>
                        <a:rPr lang="en-US" sz="1400" u="none" strike="noStrike" cap="none" spc="0" dirty="0">
                          <a:solidFill>
                            <a:schemeClr val="tx1"/>
                          </a:solidFill>
                          <a:effectLst/>
                        </a:rPr>
                        <a:t>2.18E+01</a:t>
                      </a:r>
                      <a:endParaRPr lang="en-US" sz="1400" b="0" i="0" u="none" strike="noStrike" cap="none" spc="0" dirty="0">
                        <a:solidFill>
                          <a:schemeClr val="tx1"/>
                        </a:solidFill>
                        <a:effectLst/>
                        <a:latin typeface="Arial" panose="020B0604020202020204" pitchFamily="34" charset="0"/>
                      </a:endParaRPr>
                    </a:p>
                  </a:txBody>
                  <a:tcPr marL="5570" marR="5570" marT="5570" marB="80220" anchor="ctr"/>
                </a:tc>
                <a:extLst>
                  <a:ext uri="{0D108BD9-81ED-4DB2-BD59-A6C34878D82A}">
                    <a16:rowId xmlns:a16="http://schemas.microsoft.com/office/drawing/2014/main" val="2891222850"/>
                  </a:ext>
                </a:extLst>
              </a:tr>
            </a:tbl>
          </a:graphicData>
        </a:graphic>
      </p:graphicFrame>
    </p:spTree>
    <p:extLst>
      <p:ext uri="{BB962C8B-B14F-4D97-AF65-F5344CB8AC3E}">
        <p14:creationId xmlns:p14="http://schemas.microsoft.com/office/powerpoint/2010/main" val="351820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6C84413-EB5C-4ABF-A838-A04AF6B3566B}"/>
              </a:ext>
            </a:extLst>
          </p:cNvPr>
          <p:cNvPicPr>
            <a:picLocks noGrp="1" noChangeAspect="1"/>
          </p:cNvPicPr>
          <p:nvPr>
            <p:ph idx="1"/>
          </p:nvPr>
        </p:nvPicPr>
        <p:blipFill>
          <a:blip r:embed="rId2"/>
          <a:stretch>
            <a:fillRect/>
          </a:stretch>
        </p:blipFill>
        <p:spPr>
          <a:xfrm>
            <a:off x="2912089" y="1271016"/>
            <a:ext cx="6823666" cy="4315968"/>
          </a:xfrm>
          <a:prstGeom prst="rect">
            <a:avLst/>
          </a:prstGeom>
        </p:spPr>
      </p:pic>
      <p:sp>
        <p:nvSpPr>
          <p:cNvPr id="15" name="Oval 14">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94A9BB9-9FF1-4734-AA09-A150D274A4F6}"/>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300">
                <a:solidFill>
                  <a:srgbClr val="FFFFFF"/>
                </a:solidFill>
              </a:rPr>
              <a:t>Beta effect in global period</a:t>
            </a:r>
          </a:p>
        </p:txBody>
      </p:sp>
    </p:spTree>
    <p:extLst>
      <p:ext uri="{BB962C8B-B14F-4D97-AF65-F5344CB8AC3E}">
        <p14:creationId xmlns:p14="http://schemas.microsoft.com/office/powerpoint/2010/main" val="83128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DA9053-1055-4855-B1B2-58D63189BFAF}"/>
              </a:ext>
            </a:extLst>
          </p:cNvPr>
          <p:cNvPicPr>
            <a:picLocks noGrp="1" noChangeAspect="1"/>
          </p:cNvPicPr>
          <p:nvPr>
            <p:ph idx="1"/>
          </p:nvPr>
        </p:nvPicPr>
        <p:blipFill>
          <a:blip r:embed="rId2"/>
          <a:stretch>
            <a:fillRect/>
          </a:stretch>
        </p:blipFill>
        <p:spPr>
          <a:xfrm>
            <a:off x="3138706" y="1271016"/>
            <a:ext cx="6370433"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74DD5-E575-408B-BFB4-57068DD4E054}"/>
              </a:ext>
            </a:extLst>
          </p:cNvPr>
          <p:cNvSpPr>
            <a:spLocks noGrp="1"/>
          </p:cNvSpPr>
          <p:nvPr>
            <p:ph type="title"/>
          </p:nvPr>
        </p:nvSpPr>
        <p:spPr>
          <a:xfrm>
            <a:off x="714675" y="789110"/>
            <a:ext cx="1993393" cy="1828800"/>
          </a:xfrm>
          <a:prstGeom prst="ellipse">
            <a:avLst/>
          </a:prstGeom>
          <a:noFill/>
          <a:ln>
            <a:solidFill>
              <a:srgbClr val="FFFFFF"/>
            </a:solidFill>
          </a:ln>
        </p:spPr>
        <p:txBody>
          <a:bodyPr vert="horz" lIns="182880" tIns="182880" rIns="182880" bIns="182880" rtlCol="0" anchor="ctr">
            <a:normAutofit fontScale="90000"/>
          </a:bodyPr>
          <a:lstStyle/>
          <a:p>
            <a:r>
              <a:rPr lang="en-US" sz="2000" dirty="0">
                <a:solidFill>
                  <a:srgbClr val="FFFFFF"/>
                </a:solidFill>
              </a:rPr>
              <a:t>Beta effect in global period</a:t>
            </a:r>
          </a:p>
        </p:txBody>
      </p:sp>
    </p:spTree>
    <p:extLst>
      <p:ext uri="{BB962C8B-B14F-4D97-AF65-F5344CB8AC3E}">
        <p14:creationId xmlns:p14="http://schemas.microsoft.com/office/powerpoint/2010/main" val="265435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767896B-2380-446D-80FD-6CD7B5B94E69}"/>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Global period</a:t>
            </a:r>
          </a:p>
        </p:txBody>
      </p:sp>
      <p:sp>
        <p:nvSpPr>
          <p:cNvPr id="6" name="Text Placeholder 5">
            <a:extLst>
              <a:ext uri="{FF2B5EF4-FFF2-40B4-BE49-F238E27FC236}">
                <a16:creationId xmlns:a16="http://schemas.microsoft.com/office/drawing/2014/main" id="{64C75329-C451-42DE-9726-7E31E500333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sz="1800" dirty="0">
                <a:solidFill>
                  <a:schemeClr val="bg1"/>
                </a:solidFill>
              </a:rPr>
              <a:t>Beta = 0.5</a:t>
            </a:r>
          </a:p>
          <a:p>
            <a:pPr indent="-228600" algn="l">
              <a:buFont typeface="Arial" panose="020B0604020202020204" pitchFamily="34" charset="0"/>
              <a:buChar char="•"/>
            </a:pPr>
            <a:endParaRPr lang="en-US" dirty="0">
              <a:solidFill>
                <a:schemeClr val="bg1"/>
              </a:solidFill>
            </a:endParaRPr>
          </a:p>
        </p:txBody>
      </p:sp>
      <p:graphicFrame>
        <p:nvGraphicFramePr>
          <p:cNvPr id="7" name="Table 6">
            <a:extLst>
              <a:ext uri="{FF2B5EF4-FFF2-40B4-BE49-F238E27FC236}">
                <a16:creationId xmlns:a16="http://schemas.microsoft.com/office/drawing/2014/main" id="{BEC6FE36-2FF0-40D0-A9A3-47D4BAE86230}"/>
              </a:ext>
            </a:extLst>
          </p:cNvPr>
          <p:cNvGraphicFramePr>
            <a:graphicFrameLocks noGrp="1"/>
          </p:cNvGraphicFramePr>
          <p:nvPr>
            <p:extLst>
              <p:ext uri="{D42A27DB-BD31-4B8C-83A1-F6EECF244321}">
                <p14:modId xmlns:p14="http://schemas.microsoft.com/office/powerpoint/2010/main" val="3480495409"/>
              </p:ext>
            </p:extLst>
          </p:nvPr>
        </p:nvGraphicFramePr>
        <p:xfrm>
          <a:off x="5297763" y="1167316"/>
          <a:ext cx="6250771" cy="4362501"/>
        </p:xfrm>
        <a:graphic>
          <a:graphicData uri="http://schemas.openxmlformats.org/drawingml/2006/table">
            <a:tbl>
              <a:tblPr firstRow="1" bandRow="1">
                <a:noFill/>
                <a:tableStyleId>{5C22544A-7EE6-4342-B048-85BDC9FD1C3A}</a:tableStyleId>
              </a:tblPr>
              <a:tblGrid>
                <a:gridCol w="1260344">
                  <a:extLst>
                    <a:ext uri="{9D8B030D-6E8A-4147-A177-3AD203B41FA5}">
                      <a16:colId xmlns:a16="http://schemas.microsoft.com/office/drawing/2014/main" val="1313300626"/>
                    </a:ext>
                  </a:extLst>
                </a:gridCol>
                <a:gridCol w="1147958">
                  <a:extLst>
                    <a:ext uri="{9D8B030D-6E8A-4147-A177-3AD203B41FA5}">
                      <a16:colId xmlns:a16="http://schemas.microsoft.com/office/drawing/2014/main" val="1816715607"/>
                    </a:ext>
                  </a:extLst>
                </a:gridCol>
                <a:gridCol w="1237932">
                  <a:extLst>
                    <a:ext uri="{9D8B030D-6E8A-4147-A177-3AD203B41FA5}">
                      <a16:colId xmlns:a16="http://schemas.microsoft.com/office/drawing/2014/main" val="1354259761"/>
                    </a:ext>
                  </a:extLst>
                </a:gridCol>
                <a:gridCol w="1237932">
                  <a:extLst>
                    <a:ext uri="{9D8B030D-6E8A-4147-A177-3AD203B41FA5}">
                      <a16:colId xmlns:a16="http://schemas.microsoft.com/office/drawing/2014/main" val="762745061"/>
                    </a:ext>
                  </a:extLst>
                </a:gridCol>
                <a:gridCol w="1366605">
                  <a:extLst>
                    <a:ext uri="{9D8B030D-6E8A-4147-A177-3AD203B41FA5}">
                      <a16:colId xmlns:a16="http://schemas.microsoft.com/office/drawing/2014/main" val="406910297"/>
                    </a:ext>
                  </a:extLst>
                </a:gridCol>
              </a:tblGrid>
              <a:tr h="506613">
                <a:tc>
                  <a:txBody>
                    <a:bodyPr/>
                    <a:lstStyle/>
                    <a:p>
                      <a:pPr algn="l" fontAlgn="b"/>
                      <a:endParaRPr lang="en-US" sz="18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800" b="1" u="none" strike="noStrike">
                          <a:solidFill>
                            <a:schemeClr val="tx1">
                              <a:lumMod val="75000"/>
                              <a:lumOff val="25000"/>
                            </a:schemeClr>
                          </a:solidFill>
                          <a:effectLst/>
                        </a:rPr>
                        <a:t>S&amp;P</a:t>
                      </a:r>
                      <a:endParaRPr lang="en-US" sz="18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800" b="1" u="none" strike="noStrike">
                          <a:solidFill>
                            <a:schemeClr val="tx1">
                              <a:lumMod val="75000"/>
                              <a:lumOff val="25000"/>
                            </a:schemeClr>
                          </a:solidFill>
                          <a:effectLst/>
                        </a:rPr>
                        <a:t>40 days</a:t>
                      </a:r>
                      <a:endParaRPr lang="en-US" sz="18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800" b="1" u="none" strike="noStrike">
                          <a:solidFill>
                            <a:schemeClr val="tx1">
                              <a:lumMod val="75000"/>
                              <a:lumOff val="25000"/>
                            </a:schemeClr>
                          </a:solidFill>
                          <a:effectLst/>
                        </a:rPr>
                        <a:t>80 days</a:t>
                      </a:r>
                      <a:endParaRPr lang="en-US" sz="18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800" b="1" u="none" strike="noStrike">
                          <a:solidFill>
                            <a:schemeClr val="tx1">
                              <a:lumMod val="75000"/>
                              <a:lumOff val="25000"/>
                            </a:schemeClr>
                          </a:solidFill>
                          <a:effectLst/>
                        </a:rPr>
                        <a:t>120 days</a:t>
                      </a:r>
                      <a:endParaRPr lang="en-US" sz="18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030000269"/>
                  </a:ext>
                </a:extLst>
              </a:tr>
              <a:tr h="428432">
                <a:tc>
                  <a:txBody>
                    <a:bodyPr/>
                    <a:lstStyle/>
                    <a:p>
                      <a:pPr algn="l" fontAlgn="b"/>
                      <a:r>
                        <a:rPr lang="en-US" sz="1300" u="none" strike="noStrike">
                          <a:solidFill>
                            <a:schemeClr val="tx1">
                              <a:lumMod val="75000"/>
                              <a:lumOff val="25000"/>
                            </a:schemeClr>
                          </a:solidFill>
                          <a:effectLst/>
                        </a:rPr>
                        <a:t>P&amp;L</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1.688385</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8.588598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9.477578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9.982517</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80257553"/>
                  </a:ext>
                </a:extLst>
              </a:tr>
              <a:tr h="428432">
                <a:tc>
                  <a:txBody>
                    <a:bodyPr/>
                    <a:lstStyle/>
                    <a:p>
                      <a:pPr algn="r" fontAlgn="ctr"/>
                      <a:r>
                        <a:rPr lang="en-US" sz="1300" u="none" strike="noStrike">
                          <a:solidFill>
                            <a:schemeClr val="tx1">
                              <a:lumMod val="75000"/>
                              <a:lumOff val="25000"/>
                            </a:schemeClr>
                          </a:solidFill>
                          <a:effectLst/>
                        </a:rPr>
                        <a:t>sharpe ratio</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0.569904</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0.515565</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0.568639</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0.62534</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2009728"/>
                  </a:ext>
                </a:extLst>
              </a:tr>
              <a:tr h="428432">
                <a:tc>
                  <a:txBody>
                    <a:bodyPr/>
                    <a:lstStyle/>
                    <a:p>
                      <a:pPr algn="r" fontAlgn="ctr"/>
                      <a:r>
                        <a:rPr lang="en-US" sz="1300" u="none" strike="noStrike">
                          <a:solidFill>
                            <a:schemeClr val="tx1">
                              <a:lumMod val="75000"/>
                              <a:lumOff val="25000"/>
                            </a:schemeClr>
                          </a:solidFill>
                          <a:effectLst/>
                        </a:rPr>
                        <a:t>VaR</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-0.020238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-0.114038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-0.113861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-0.108811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40806592"/>
                  </a:ext>
                </a:extLst>
              </a:tr>
              <a:tr h="428432">
                <a:tc>
                  <a:txBody>
                    <a:bodyPr/>
                    <a:lstStyle/>
                    <a:p>
                      <a:pPr algn="r" fontAlgn="ctr"/>
                      <a:r>
                        <a:rPr lang="en-US" sz="1300" u="none" strike="noStrike">
                          <a:solidFill>
                            <a:schemeClr val="tx1">
                              <a:lumMod val="75000"/>
                              <a:lumOff val="25000"/>
                            </a:schemeClr>
                          </a:solidFill>
                          <a:effectLst/>
                        </a:rPr>
                        <a:t>Minimum</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-0.109424</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-9.85E-01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-9.07E-01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-3.77E-01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896041221"/>
                  </a:ext>
                </a:extLst>
              </a:tr>
              <a:tr h="428432">
                <a:tc>
                  <a:txBody>
                    <a:bodyPr/>
                    <a:lstStyle/>
                    <a:p>
                      <a:pPr algn="r" fontAlgn="ctr"/>
                      <a:r>
                        <a:rPr lang="en-US" sz="1300" u="none" strike="noStrike">
                          <a:solidFill>
                            <a:schemeClr val="tx1">
                              <a:lumMod val="75000"/>
                              <a:lumOff val="25000"/>
                            </a:schemeClr>
                          </a:solidFill>
                          <a:effectLst/>
                        </a:rPr>
                        <a:t>Maximum</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0.145198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8.38E-01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8.32E-01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8.72E-01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20187543"/>
                  </a:ext>
                </a:extLst>
              </a:tr>
              <a:tr h="428432">
                <a:tc>
                  <a:txBody>
                    <a:bodyPr/>
                    <a:lstStyle/>
                    <a:p>
                      <a:pPr algn="r" fontAlgn="ctr"/>
                      <a:r>
                        <a:rPr lang="en-US" sz="1300" u="none" strike="noStrike">
                          <a:solidFill>
                            <a:schemeClr val="tx1">
                              <a:lumMod val="75000"/>
                              <a:lumOff val="25000"/>
                            </a:schemeClr>
                          </a:solidFill>
                          <a:effectLst/>
                        </a:rPr>
                        <a:t>Variance</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0.000158</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5.00E-03</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5.01E-03</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4.59E-03</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92401708"/>
                  </a:ext>
                </a:extLst>
              </a:tr>
              <a:tr h="428432">
                <a:tc>
                  <a:txBody>
                    <a:bodyPr/>
                    <a:lstStyle/>
                    <a:p>
                      <a:pPr algn="r" fontAlgn="ctr"/>
                      <a:r>
                        <a:rPr lang="en-US" sz="1300" u="none" strike="noStrike">
                          <a:solidFill>
                            <a:schemeClr val="tx1">
                              <a:lumMod val="75000"/>
                              <a:lumOff val="25000"/>
                            </a:schemeClr>
                          </a:solidFill>
                          <a:effectLst/>
                        </a:rPr>
                        <a:t>Stdev</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0.012576</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7.07E-02</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7.08E-02</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6.78E-02</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81364643"/>
                  </a:ext>
                </a:extLst>
              </a:tr>
              <a:tr h="428432">
                <a:tc>
                  <a:txBody>
                    <a:bodyPr/>
                    <a:lstStyle/>
                    <a:p>
                      <a:pPr algn="r" fontAlgn="ctr"/>
                      <a:r>
                        <a:rPr lang="en-US" sz="1300" u="none" strike="noStrike">
                          <a:solidFill>
                            <a:schemeClr val="tx1">
                              <a:lumMod val="75000"/>
                              <a:lumOff val="25000"/>
                            </a:schemeClr>
                          </a:solidFill>
                          <a:effectLst/>
                        </a:rPr>
                        <a:t>Skewness</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-0.051835</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-5.30E-02</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-1.22E-01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300" u="none" strike="noStrike">
                          <a:solidFill>
                            <a:schemeClr val="tx1">
                              <a:lumMod val="75000"/>
                              <a:lumOff val="25000"/>
                            </a:schemeClr>
                          </a:solidFill>
                          <a:effectLst/>
                        </a:rPr>
                        <a:t>7.56E-01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47885394"/>
                  </a:ext>
                </a:extLst>
              </a:tr>
              <a:tr h="428432">
                <a:tc>
                  <a:txBody>
                    <a:bodyPr/>
                    <a:lstStyle/>
                    <a:p>
                      <a:pPr algn="r" fontAlgn="ctr"/>
                      <a:r>
                        <a:rPr lang="en-US" sz="1300" u="none" strike="noStrike">
                          <a:solidFill>
                            <a:schemeClr val="tx1">
                              <a:lumMod val="75000"/>
                              <a:lumOff val="25000"/>
                            </a:schemeClr>
                          </a:solidFill>
                          <a:effectLst/>
                        </a:rPr>
                        <a:t>Kurtosis</a:t>
                      </a:r>
                      <a:endParaRPr lang="en-US" sz="1300" b="1"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ctr"/>
                      <a:r>
                        <a:rPr lang="en-US" sz="1300" u="none" strike="noStrike">
                          <a:solidFill>
                            <a:schemeClr val="tx1">
                              <a:lumMod val="75000"/>
                              <a:lumOff val="25000"/>
                            </a:schemeClr>
                          </a:solidFill>
                          <a:effectLst/>
                        </a:rPr>
                        <a:t>16.086004</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ctr"/>
                      <a:r>
                        <a:rPr lang="en-US" sz="1300" u="none" strike="noStrike">
                          <a:solidFill>
                            <a:schemeClr val="tx1">
                              <a:lumMod val="75000"/>
                              <a:lumOff val="25000"/>
                            </a:schemeClr>
                          </a:solidFill>
                          <a:effectLst/>
                        </a:rPr>
                        <a:t>2.09E+01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ctr"/>
                      <a:r>
                        <a:rPr lang="en-US" sz="1300" u="none" strike="noStrike">
                          <a:solidFill>
                            <a:schemeClr val="tx1">
                              <a:lumMod val="75000"/>
                              <a:lumOff val="25000"/>
                            </a:schemeClr>
                          </a:solidFill>
                          <a:effectLst/>
                        </a:rPr>
                        <a:t>1.75E+01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ctr"/>
                      <a:r>
                        <a:rPr lang="en-US" sz="1300" u="none" strike="noStrike">
                          <a:solidFill>
                            <a:schemeClr val="tx1">
                              <a:lumMod val="75000"/>
                              <a:lumOff val="25000"/>
                            </a:schemeClr>
                          </a:solidFill>
                          <a:effectLst/>
                        </a:rPr>
                        <a:t>1.19E+01</a:t>
                      </a:r>
                      <a:endParaRPr lang="en-US" sz="1300" b="0" i="0" u="none" strike="noStrike">
                        <a:solidFill>
                          <a:schemeClr val="tx1">
                            <a:lumMod val="75000"/>
                            <a:lumOff val="25000"/>
                          </a:schemeClr>
                        </a:solidFill>
                        <a:effectLst/>
                        <a:latin typeface="Arabic Typesetting" panose="03020402040406030203" pitchFamily="66" charset="-78"/>
                        <a:cs typeface="Arabic Typesetting" panose="03020402040406030203" pitchFamily="66" charset="-78"/>
                      </a:endParaRPr>
                    </a:p>
                  </a:txBody>
                  <a:tcPr marL="187634" marR="140726" marT="93817" marB="938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459957697"/>
                  </a:ext>
                </a:extLst>
              </a:tr>
            </a:tbl>
          </a:graphicData>
        </a:graphic>
      </p:graphicFrame>
    </p:spTree>
    <p:extLst>
      <p:ext uri="{BB962C8B-B14F-4D97-AF65-F5344CB8AC3E}">
        <p14:creationId xmlns:p14="http://schemas.microsoft.com/office/powerpoint/2010/main" val="3065551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5851A27-BC26-41BD-9110-BEF1BAB2D94F}"/>
              </a:ext>
            </a:extLst>
          </p:cNvPr>
          <p:cNvPicPr>
            <a:picLocks noGrp="1" noChangeAspect="1"/>
          </p:cNvPicPr>
          <p:nvPr>
            <p:ph idx="1"/>
          </p:nvPr>
        </p:nvPicPr>
        <p:blipFill>
          <a:blip r:embed="rId2"/>
          <a:stretch>
            <a:fillRect/>
          </a:stretch>
        </p:blipFill>
        <p:spPr>
          <a:xfrm>
            <a:off x="3054250" y="1271016"/>
            <a:ext cx="6539345" cy="4315968"/>
          </a:xfrm>
          <a:prstGeom prst="rect">
            <a:avLst/>
          </a:prstGeom>
        </p:spPr>
      </p:pic>
      <p:sp>
        <p:nvSpPr>
          <p:cNvPr id="15" name="Oval 14">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C816C5-55E8-435D-AA78-C02B086C4A27}"/>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000">
                <a:solidFill>
                  <a:srgbClr val="FFFFFF"/>
                </a:solidFill>
              </a:rPr>
              <a:t>Term structure effect in global period</a:t>
            </a:r>
          </a:p>
        </p:txBody>
      </p:sp>
    </p:spTree>
    <p:extLst>
      <p:ext uri="{BB962C8B-B14F-4D97-AF65-F5344CB8AC3E}">
        <p14:creationId xmlns:p14="http://schemas.microsoft.com/office/powerpoint/2010/main" val="199945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DD249F5-D3C3-4D83-93D7-66656810E224}"/>
              </a:ext>
            </a:extLst>
          </p:cNvPr>
          <p:cNvPicPr>
            <a:picLocks noGrp="1" noChangeAspect="1"/>
          </p:cNvPicPr>
          <p:nvPr>
            <p:ph idx="1"/>
          </p:nvPr>
        </p:nvPicPr>
        <p:blipFill>
          <a:blip r:embed="rId2"/>
          <a:stretch>
            <a:fillRect/>
          </a:stretch>
        </p:blipFill>
        <p:spPr>
          <a:xfrm>
            <a:off x="3103050" y="1271016"/>
            <a:ext cx="6441744"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EE57-1FF9-494C-AFA8-3EA8D1BF9DD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000">
                <a:solidFill>
                  <a:srgbClr val="FFFFFF"/>
                </a:solidFill>
              </a:rPr>
              <a:t>Term structure effect in global period</a:t>
            </a:r>
          </a:p>
        </p:txBody>
      </p:sp>
    </p:spTree>
    <p:extLst>
      <p:ext uri="{BB962C8B-B14F-4D97-AF65-F5344CB8AC3E}">
        <p14:creationId xmlns:p14="http://schemas.microsoft.com/office/powerpoint/2010/main" val="77082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4014-6A37-4FE8-8D7D-0CE68114D79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DFFB53B-4E3D-4817-B70F-8F7075566284}"/>
              </a:ext>
            </a:extLst>
          </p:cNvPr>
          <p:cNvSpPr>
            <a:spLocks noGrp="1"/>
          </p:cNvSpPr>
          <p:nvPr>
            <p:ph idx="1"/>
          </p:nvPr>
        </p:nvSpPr>
        <p:spPr>
          <a:xfrm>
            <a:off x="2231136" y="2638044"/>
            <a:ext cx="7827264" cy="3462310"/>
          </a:xfrm>
        </p:spPr>
        <p:txBody>
          <a:bodyPr>
            <a:normAutofit/>
          </a:bodyPr>
          <a:lstStyle/>
          <a:p>
            <a:r>
              <a:rPr lang="en-US" b="0" i="0" dirty="0">
                <a:effectLst/>
                <a:latin typeface="Arial" panose="020B0604020202020204" pitchFamily="34" charset="0"/>
              </a:rPr>
              <a:t>1. </a:t>
            </a:r>
            <a:r>
              <a:rPr lang="en-US" b="0" i="0" dirty="0" err="1">
                <a:effectLst/>
                <a:latin typeface="Arial" panose="020B0604020202020204" pitchFamily="34" charset="0"/>
              </a:rPr>
              <a:t>CurrencyShares</a:t>
            </a:r>
            <a:r>
              <a:rPr lang="en-US" b="0" i="0" dirty="0">
                <a:effectLst/>
                <a:latin typeface="Arial" panose="020B0604020202020204" pitchFamily="34" charset="0"/>
              </a:rPr>
              <a:t> Euro Trust (FXE)</a:t>
            </a:r>
            <a:br>
              <a:rPr lang="en-US" dirty="0"/>
            </a:br>
            <a:r>
              <a:rPr lang="en-US" b="0" i="0" dirty="0">
                <a:effectLst/>
                <a:latin typeface="Arial" panose="020B0604020202020204" pitchFamily="34" charset="0"/>
              </a:rPr>
              <a:t>2. iShares MSCI Japan Index (EWJ)</a:t>
            </a:r>
            <a:br>
              <a:rPr lang="en-US" dirty="0"/>
            </a:br>
            <a:r>
              <a:rPr lang="en-US" b="0" i="0" dirty="0">
                <a:effectLst/>
                <a:latin typeface="Arial" panose="020B0604020202020204" pitchFamily="34" charset="0"/>
              </a:rPr>
              <a:t>3. SPDR GOLD Trust (GLD)</a:t>
            </a:r>
            <a:br>
              <a:rPr lang="en-US" dirty="0"/>
            </a:br>
            <a:r>
              <a:rPr lang="en-US" b="0" i="0" dirty="0">
                <a:effectLst/>
                <a:latin typeface="Arial" panose="020B0604020202020204" pitchFamily="34" charset="0"/>
              </a:rPr>
              <a:t>4. </a:t>
            </a:r>
            <a:r>
              <a:rPr lang="en-US" b="0" i="0" dirty="0" err="1">
                <a:effectLst/>
                <a:latin typeface="Arial" panose="020B0604020202020204" pitchFamily="34" charset="0"/>
              </a:rPr>
              <a:t>Powershares</a:t>
            </a:r>
            <a:r>
              <a:rPr lang="en-US" b="0" i="0" dirty="0">
                <a:effectLst/>
                <a:latin typeface="Arial" panose="020B0604020202020204" pitchFamily="34" charset="0"/>
              </a:rPr>
              <a:t> NASDAQ-100 Trust (QQQ)</a:t>
            </a:r>
            <a:br>
              <a:rPr lang="en-US" dirty="0"/>
            </a:br>
            <a:r>
              <a:rPr lang="en-US" b="0" i="0" dirty="0">
                <a:effectLst/>
                <a:latin typeface="Arial" panose="020B0604020202020204" pitchFamily="34" charset="0"/>
              </a:rPr>
              <a:t>5. SPDR S&amp;P 500 (SPY)</a:t>
            </a:r>
            <a:br>
              <a:rPr lang="en-US" dirty="0"/>
            </a:br>
            <a:r>
              <a:rPr lang="en-US" b="0" i="0" dirty="0">
                <a:effectLst/>
                <a:latin typeface="Arial" panose="020B0604020202020204" pitchFamily="34" charset="0"/>
              </a:rPr>
              <a:t>6. iShares Lehman Short Treasury Bond (SHV)</a:t>
            </a:r>
            <a:br>
              <a:rPr lang="en-US" dirty="0"/>
            </a:br>
            <a:r>
              <a:rPr lang="en-US" b="0" i="0" dirty="0">
                <a:effectLst/>
                <a:latin typeface="Arial" panose="020B0604020202020204" pitchFamily="34" charset="0"/>
              </a:rPr>
              <a:t>7. </a:t>
            </a:r>
            <a:r>
              <a:rPr lang="en-US" b="0" i="0" dirty="0" err="1">
                <a:effectLst/>
                <a:latin typeface="Arial" panose="020B0604020202020204" pitchFamily="34" charset="0"/>
              </a:rPr>
              <a:t>PowerShares</a:t>
            </a:r>
            <a:r>
              <a:rPr lang="en-US" b="0" i="0" dirty="0">
                <a:effectLst/>
                <a:latin typeface="Arial" panose="020B0604020202020204" pitchFamily="34" charset="0"/>
              </a:rPr>
              <a:t> DB Agriculture Fund (DBA)</a:t>
            </a:r>
            <a:br>
              <a:rPr lang="en-US" dirty="0"/>
            </a:br>
            <a:r>
              <a:rPr lang="en-US" b="0" i="0" dirty="0">
                <a:effectLst/>
                <a:latin typeface="Arial" panose="020B0604020202020204" pitchFamily="34" charset="0"/>
              </a:rPr>
              <a:t>8. United States Oil Fund LP (USO)</a:t>
            </a:r>
            <a:br>
              <a:rPr lang="en-US" dirty="0"/>
            </a:br>
            <a:r>
              <a:rPr lang="en-US" b="0" i="0" dirty="0">
                <a:effectLst/>
                <a:latin typeface="Arial" panose="020B0604020202020204" pitchFamily="34" charset="0"/>
              </a:rPr>
              <a:t>9. SPDR S&amp;P Biotech (XBI)</a:t>
            </a:r>
            <a:br>
              <a:rPr lang="en-US" dirty="0"/>
            </a:br>
            <a:r>
              <a:rPr lang="en-US" b="0" i="0" dirty="0">
                <a:effectLst/>
                <a:latin typeface="Arial" panose="020B0604020202020204" pitchFamily="34" charset="0"/>
              </a:rPr>
              <a:t>10. iShares S&amp;P Latin America 40 Index (ILF)</a:t>
            </a:r>
            <a:br>
              <a:rPr lang="en-US" dirty="0"/>
            </a:br>
            <a:r>
              <a:rPr lang="en-US" b="0" i="0" dirty="0">
                <a:effectLst/>
                <a:latin typeface="Arial" panose="020B0604020202020204" pitchFamily="34" charset="0"/>
              </a:rPr>
              <a:t>11. iShares MSCI Pacific ex-Japan Index Fund (EPP)</a:t>
            </a:r>
            <a:br>
              <a:rPr lang="en-US" dirty="0"/>
            </a:br>
            <a:r>
              <a:rPr lang="en-US" b="0" i="0" dirty="0">
                <a:effectLst/>
                <a:latin typeface="Arial" panose="020B0604020202020204" pitchFamily="34" charset="0"/>
              </a:rPr>
              <a:t>12. SPDR DJ Euro Stoxx 50 (FEZ)</a:t>
            </a:r>
            <a:endParaRPr lang="en-US" dirty="0"/>
          </a:p>
        </p:txBody>
      </p:sp>
      <p:sp>
        <p:nvSpPr>
          <p:cNvPr id="4" name="TextBox 3">
            <a:extLst>
              <a:ext uri="{FF2B5EF4-FFF2-40B4-BE49-F238E27FC236}">
                <a16:creationId xmlns:a16="http://schemas.microsoft.com/office/drawing/2014/main" id="{7767CAD7-CBF0-470D-96DF-E08D532A63C8}"/>
              </a:ext>
            </a:extLst>
          </p:cNvPr>
          <p:cNvSpPr txBox="1"/>
          <p:nvPr/>
        </p:nvSpPr>
        <p:spPr>
          <a:xfrm>
            <a:off x="2491666" y="6100354"/>
            <a:ext cx="3045041" cy="369332"/>
          </a:xfrm>
          <a:prstGeom prst="rect">
            <a:avLst/>
          </a:prstGeom>
          <a:noFill/>
        </p:spPr>
        <p:txBody>
          <a:bodyPr wrap="square" rtlCol="0">
            <a:spAutoFit/>
          </a:bodyPr>
          <a:lstStyle/>
          <a:p>
            <a:r>
              <a:rPr lang="en-US" dirty="0"/>
              <a:t>Source: Yahoo Finance</a:t>
            </a:r>
          </a:p>
        </p:txBody>
      </p:sp>
    </p:spTree>
    <p:extLst>
      <p:ext uri="{BB962C8B-B14F-4D97-AF65-F5344CB8AC3E}">
        <p14:creationId xmlns:p14="http://schemas.microsoft.com/office/powerpoint/2010/main" val="3123199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Data Summary</a:t>
            </a:r>
          </a:p>
        </p:txBody>
      </p:sp>
      <p:sp>
        <p:nvSpPr>
          <p:cNvPr id="4" name="Content Placeholder 3">
            <a:extLst>
              <a:ext uri="{FF2B5EF4-FFF2-40B4-BE49-F238E27FC236}">
                <a16:creationId xmlns:a16="http://schemas.microsoft.com/office/drawing/2014/main" id="{0064EBFA-9FE5-483A-A988-B4FDEB14A2A0}"/>
              </a:ext>
            </a:extLst>
          </p:cNvPr>
          <p:cNvSpPr>
            <a:spLocks noGrp="1"/>
          </p:cNvSpPr>
          <p:nvPr>
            <p:ph idx="1"/>
          </p:nvPr>
        </p:nvSpPr>
        <p:spPr>
          <a:xfrm>
            <a:off x="5004707" y="434860"/>
            <a:ext cx="6972736" cy="5988280"/>
          </a:xfrm>
        </p:spPr>
        <p:txBody>
          <a:bodyPr/>
          <a:lstStyle/>
          <a:p>
            <a:pPr marL="0" indent="0">
              <a:buNone/>
            </a:pPr>
            <a:r>
              <a:rPr lang="en-US" b="1" dirty="0"/>
              <a:t>During Crisis:</a:t>
            </a:r>
          </a:p>
          <a:p>
            <a:r>
              <a:rPr lang="en-US" dirty="0"/>
              <a:t>Target Beta and Returns are inversely correlated</a:t>
            </a:r>
          </a:p>
          <a:p>
            <a:r>
              <a:rPr lang="en-US" dirty="0"/>
              <a:t>Slightly more Variance of Returns</a:t>
            </a:r>
          </a:p>
          <a:p>
            <a:r>
              <a:rPr lang="en-US" dirty="0"/>
              <a:t>Longer lookback period results in worse returns</a:t>
            </a:r>
          </a:p>
          <a:p>
            <a:pPr marL="0" indent="0">
              <a:buNone/>
            </a:pPr>
            <a:endParaRPr lang="en-US" dirty="0"/>
          </a:p>
          <a:p>
            <a:pPr marL="0" indent="0">
              <a:buNone/>
            </a:pPr>
            <a:r>
              <a:rPr lang="en-US" b="1" dirty="0"/>
              <a:t>Post Crisis:</a:t>
            </a:r>
          </a:p>
          <a:p>
            <a:r>
              <a:rPr lang="en-US" dirty="0"/>
              <a:t>Target Beta and Returns are directly correlated</a:t>
            </a:r>
          </a:p>
          <a:p>
            <a:r>
              <a:rPr lang="en-US" dirty="0"/>
              <a:t>Less Variance of Returns</a:t>
            </a:r>
          </a:p>
          <a:p>
            <a:r>
              <a:rPr lang="en-US" dirty="0"/>
              <a:t>Longer lookback period results in better returns</a:t>
            </a:r>
          </a:p>
          <a:p>
            <a:pPr marL="0" indent="0">
              <a:buNone/>
            </a:pPr>
            <a:endParaRPr lang="en-US" dirty="0"/>
          </a:p>
          <a:p>
            <a:pPr marL="0" indent="0">
              <a:buNone/>
            </a:pPr>
            <a:r>
              <a:rPr lang="en-US" b="1" dirty="0"/>
              <a:t>Both:</a:t>
            </a:r>
          </a:p>
          <a:p>
            <a:r>
              <a:rPr lang="en-US" dirty="0"/>
              <a:t>Variance decreases as Target Beta increases</a:t>
            </a:r>
          </a:p>
          <a:p>
            <a:r>
              <a:rPr lang="en-US" dirty="0"/>
              <a:t>Lookback period doesn’t have much significant effect on Variance</a:t>
            </a:r>
          </a:p>
        </p:txBody>
      </p:sp>
    </p:spTree>
    <p:extLst>
      <p:ext uri="{BB962C8B-B14F-4D97-AF65-F5344CB8AC3E}">
        <p14:creationId xmlns:p14="http://schemas.microsoft.com/office/powerpoint/2010/main" val="2067005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8D254-9A6C-4A9B-A6FF-1EDAF7F90858}"/>
              </a:ext>
            </a:extLst>
          </p:cNvPr>
          <p:cNvSpPr>
            <a:spLocks noGrp="1"/>
          </p:cNvSpPr>
          <p:nvPr>
            <p:ph type="title"/>
          </p:nvPr>
        </p:nvSpPr>
        <p:spPr>
          <a:xfrm>
            <a:off x="1226429" y="1564767"/>
            <a:ext cx="3753919" cy="3728466"/>
          </a:xfrm>
          <a:prstGeom prst="ellipse">
            <a:avLst/>
          </a:prstGeom>
          <a:solidFill>
            <a:schemeClr val="accent2">
              <a:lumMod val="75000"/>
            </a:schemeClr>
          </a:solidFill>
          <a:ln>
            <a:noFill/>
          </a:ln>
        </p:spPr>
        <p:txBody>
          <a:bodyPr>
            <a:normAutofit/>
          </a:bodyPr>
          <a:lstStyle/>
          <a:p>
            <a:r>
              <a:rPr lang="en-US" sz="2400" dirty="0">
                <a:solidFill>
                  <a:srgbClr val="FFFFFF"/>
                </a:solidFill>
              </a:rPr>
              <a:t>Conclusion</a:t>
            </a:r>
          </a:p>
        </p:txBody>
      </p:sp>
      <p:sp>
        <p:nvSpPr>
          <p:cNvPr id="5" name="Content Placeholder 4">
            <a:extLst>
              <a:ext uri="{FF2B5EF4-FFF2-40B4-BE49-F238E27FC236}">
                <a16:creationId xmlns:a16="http://schemas.microsoft.com/office/drawing/2014/main" id="{E34138F7-3643-4F79-AF7C-58489B937933}"/>
              </a:ext>
            </a:extLst>
          </p:cNvPr>
          <p:cNvSpPr>
            <a:spLocks noGrp="1"/>
          </p:cNvSpPr>
          <p:nvPr>
            <p:ph idx="1"/>
          </p:nvPr>
        </p:nvSpPr>
        <p:spPr>
          <a:xfrm>
            <a:off x="5644875" y="1224643"/>
            <a:ext cx="5320696" cy="4833257"/>
          </a:xfrm>
        </p:spPr>
        <p:txBody>
          <a:bodyPr anchor="ctr">
            <a:normAutofit fontScale="85000" lnSpcReduction="20000"/>
          </a:bodyPr>
          <a:lstStyle/>
          <a:p>
            <a:pPr marL="0" indent="0">
              <a:buNone/>
            </a:pPr>
            <a:r>
              <a:rPr lang="en-US" sz="1800" b="0" i="0" u="none" strike="noStrike" baseline="0" dirty="0">
                <a:latin typeface="DejaVuSans"/>
              </a:rPr>
              <a:t>Target Beta has a different effect for the crisis period compared to the pre- and </a:t>
            </a:r>
            <a:r>
              <a:rPr lang="en-US" dirty="0">
                <a:latin typeface="DejaVuSans"/>
              </a:rPr>
              <a:t>p</a:t>
            </a:r>
            <a:r>
              <a:rPr lang="en-US" sz="1800" b="0" i="0" u="none" strike="noStrike" baseline="0" dirty="0">
                <a:latin typeface="DejaVuSans"/>
              </a:rPr>
              <a:t>ost-Crisis periods. During the crisis, a higher Beta results in decreased returns. This is due to the negative market performance, so the returns of the portfolio are decreased when they are highly correlated with the market. For the </a:t>
            </a:r>
            <a:r>
              <a:rPr lang="en-US" dirty="0">
                <a:latin typeface="DejaVuSans"/>
              </a:rPr>
              <a:t>p</a:t>
            </a:r>
            <a:r>
              <a:rPr lang="en-US" sz="1800" b="0" i="0" u="none" strike="noStrike" baseline="0" dirty="0">
                <a:latin typeface="DejaVuSans"/>
              </a:rPr>
              <a:t>ost-crisis and pre-crisis periods, the opposite is true, as the market is positive (or almost even) over this period. Thus, the returns are higher with an increased target Beta.</a:t>
            </a:r>
          </a:p>
          <a:p>
            <a:pPr marL="0" indent="0">
              <a:buNone/>
            </a:pPr>
            <a:endParaRPr lang="en-US" sz="1800" b="0" i="0" u="none" strike="noStrike" baseline="0" dirty="0">
              <a:latin typeface="DejaVuSans"/>
            </a:endParaRPr>
          </a:p>
          <a:p>
            <a:pPr marL="0" indent="0">
              <a:buNone/>
            </a:pPr>
            <a:r>
              <a:rPr lang="en-US" sz="1800" b="0" i="0" u="none" strike="noStrike" baseline="0" dirty="0">
                <a:latin typeface="DejaVuSans"/>
              </a:rPr>
              <a:t>In </a:t>
            </a:r>
            <a:r>
              <a:rPr lang="en-US" sz="1800" dirty="0">
                <a:latin typeface="DejaVuSans"/>
              </a:rPr>
              <a:t>all time periods, </a:t>
            </a:r>
            <a:r>
              <a:rPr lang="en-US" sz="1800" b="0" i="0" u="none" strike="noStrike" baseline="0" dirty="0">
                <a:latin typeface="DejaVuSans"/>
              </a:rPr>
              <a:t>volatility is directly correlated to Beta, while </a:t>
            </a:r>
            <a:r>
              <a:rPr lang="en-US" sz="1800" dirty="0">
                <a:latin typeface="DejaVuSans"/>
              </a:rPr>
              <a:t>skewness</a:t>
            </a:r>
            <a:r>
              <a:rPr lang="en-US" sz="1800" b="0" i="0" u="none" strike="noStrike" baseline="0" dirty="0">
                <a:latin typeface="DejaVuSans"/>
              </a:rPr>
              <a:t> and Beta are inversely related.</a:t>
            </a:r>
          </a:p>
          <a:p>
            <a:pPr marL="0" indent="0">
              <a:buNone/>
            </a:pPr>
            <a:endParaRPr lang="en-US" sz="1800" b="0" i="0" u="none" strike="noStrike" baseline="0" dirty="0">
              <a:latin typeface="DejaVuSans"/>
            </a:endParaRPr>
          </a:p>
          <a:p>
            <a:pPr marL="0" indent="0">
              <a:buNone/>
            </a:pPr>
            <a:r>
              <a:rPr lang="en-US" sz="1800" dirty="0">
                <a:latin typeface="DejaVuSans"/>
              </a:rPr>
              <a:t>Similarly, the relationship between the length of the lookback period and the returns of the portfolio is different between the periods. During the crisis, a longer lookback period results in lower returns. This could be a result of taking into account information from a pre-crisis market, which is no longer relevant during the crisis. Conversely, a longer lookback period results in a better return post-crisis. This is the case under “normal” conditions. For the pre-crisis period, lookback period does not have as significant an impact as the other periods.</a:t>
            </a:r>
            <a:endParaRPr lang="en-US" sz="1800" b="0" i="0" u="none" strike="noStrike" baseline="0" dirty="0">
              <a:latin typeface="DejaVuSans"/>
            </a:endParaRPr>
          </a:p>
          <a:p>
            <a:pPr marL="0" indent="0">
              <a:buNone/>
            </a:pPr>
            <a:endParaRPr lang="en-US" dirty="0"/>
          </a:p>
        </p:txBody>
      </p:sp>
    </p:spTree>
    <p:extLst>
      <p:ext uri="{BB962C8B-B14F-4D97-AF65-F5344CB8AC3E}">
        <p14:creationId xmlns:p14="http://schemas.microsoft.com/office/powerpoint/2010/main" val="342927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5663-64EF-4589-B5B2-76A7D9A7B9BA}"/>
              </a:ext>
            </a:extLst>
          </p:cNvPr>
          <p:cNvSpPr>
            <a:spLocks noGrp="1"/>
          </p:cNvSpPr>
          <p:nvPr>
            <p:ph type="title"/>
          </p:nvPr>
        </p:nvSpPr>
        <p:spPr/>
        <p:txBody>
          <a:bodyPr/>
          <a:lstStyle/>
          <a:p>
            <a:r>
              <a:rPr lang="en-US" dirty="0"/>
              <a:t>French </a:t>
            </a:r>
            <a:r>
              <a:rPr lang="en-US" dirty="0" err="1"/>
              <a:t>fama</a:t>
            </a:r>
            <a:r>
              <a:rPr lang="en-US" dirty="0"/>
              <a:t> factor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6DE9D7-87D3-4171-B760-2E70E27D03CB}"/>
                  </a:ext>
                </a:extLst>
              </p:cNvPr>
              <p:cNvSpPr>
                <a:spLocks noGrp="1"/>
              </p:cNvSpPr>
              <p:nvPr>
                <p:ph idx="1"/>
              </p:nvPr>
            </p:nvSpPr>
            <p:spPr/>
            <p:txBody>
              <a:bodyPr/>
              <a:lstStyle/>
              <a:p>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p>
                    </m:sSub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sup>
                    </m:sSubSup>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𝑆𝑀𝐵</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𝑣</m:t>
                        </m:r>
                      </m:sup>
                    </m:sSubSup>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𝐻𝑀𝐿</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F6DE9D7-87D3-4171-B760-2E70E27D03CB}"/>
                  </a:ext>
                </a:extLst>
              </p:cNvPr>
              <p:cNvSpPr>
                <a:spLocks noGrp="1" noRot="1" noChangeAspect="1" noMove="1" noResize="1" noEditPoints="1" noAdjustHandles="1" noChangeArrowheads="1" noChangeShapeType="1" noTextEdit="1"/>
              </p:cNvSpPr>
              <p:nvPr>
                <p:ph idx="1"/>
              </p:nvPr>
            </p:nvSpPr>
            <p:spPr>
              <a:blipFill>
                <a:blip r:embed="rId2"/>
                <a:stretch>
                  <a:fillRect l="-47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D6F54D4-796D-410C-B728-973DA2571E70}"/>
              </a:ext>
            </a:extLst>
          </p:cNvPr>
          <p:cNvSpPr txBox="1"/>
          <p:nvPr/>
        </p:nvSpPr>
        <p:spPr>
          <a:xfrm>
            <a:off x="2319912" y="6224659"/>
            <a:ext cx="7214705" cy="369332"/>
          </a:xfrm>
          <a:prstGeom prst="rect">
            <a:avLst/>
          </a:prstGeom>
          <a:noFill/>
        </p:spPr>
        <p:txBody>
          <a:bodyPr wrap="square">
            <a:spAutoFit/>
          </a:bodyPr>
          <a:lstStyle/>
          <a:p>
            <a:r>
              <a:rPr lang="en-US" dirty="0"/>
              <a:t>Data source: </a:t>
            </a:r>
            <a:r>
              <a:rPr lang="en-US" b="0" i="0" dirty="0">
                <a:effectLst/>
                <a:latin typeface="Arial" panose="020B0604020202020204" pitchFamily="34" charset="0"/>
              </a:rPr>
              <a:t>http://mba.tuck.dartmouth.edu/pages/faculty/ken.french</a:t>
            </a:r>
            <a:endParaRPr lang="en-US" dirty="0"/>
          </a:p>
        </p:txBody>
      </p:sp>
    </p:spTree>
    <p:extLst>
      <p:ext uri="{BB962C8B-B14F-4D97-AF65-F5344CB8AC3E}">
        <p14:creationId xmlns:p14="http://schemas.microsoft.com/office/powerpoint/2010/main" val="340886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5A67-0215-4AAD-95A1-5DB5A17AB139}"/>
              </a:ext>
            </a:extLst>
          </p:cNvPr>
          <p:cNvSpPr>
            <a:spLocks noGrp="1"/>
          </p:cNvSpPr>
          <p:nvPr>
            <p:ph type="title"/>
          </p:nvPr>
        </p:nvSpPr>
        <p:spPr/>
        <p:txBody>
          <a:bodyPr/>
          <a:lstStyle/>
          <a:p>
            <a:r>
              <a:rPr lang="en-US" dirty="0"/>
              <a:t>Time  frame</a:t>
            </a:r>
          </a:p>
        </p:txBody>
      </p:sp>
      <p:sp>
        <p:nvSpPr>
          <p:cNvPr id="3" name="Content Placeholder 2">
            <a:extLst>
              <a:ext uri="{FF2B5EF4-FFF2-40B4-BE49-F238E27FC236}">
                <a16:creationId xmlns:a16="http://schemas.microsoft.com/office/drawing/2014/main" id="{F816BB66-0A10-4F5A-AAC1-3663239A22DC}"/>
              </a:ext>
            </a:extLst>
          </p:cNvPr>
          <p:cNvSpPr>
            <a:spLocks noGrp="1"/>
          </p:cNvSpPr>
          <p:nvPr>
            <p:ph idx="1"/>
          </p:nvPr>
        </p:nvSpPr>
        <p:spPr/>
        <p:txBody>
          <a:bodyPr>
            <a:normAutofit/>
          </a:bodyPr>
          <a:lstStyle/>
          <a:p>
            <a:r>
              <a:rPr lang="en-US" sz="2000" dirty="0"/>
              <a:t>Pre-crisis: July 02, 2007 – Nov 20, 2007</a:t>
            </a:r>
          </a:p>
          <a:p>
            <a:pPr marL="0" indent="0">
              <a:buNone/>
            </a:pPr>
            <a:endParaRPr lang="en-US" sz="2000" dirty="0"/>
          </a:p>
          <a:p>
            <a:r>
              <a:rPr lang="en-US" sz="2000" dirty="0"/>
              <a:t>During crisis: Nov 21, 2007 – Mar 32, 2009</a:t>
            </a:r>
          </a:p>
          <a:p>
            <a:pPr marL="0" indent="0">
              <a:buNone/>
            </a:pPr>
            <a:endParaRPr lang="en-US" sz="2000" dirty="0"/>
          </a:p>
          <a:p>
            <a:r>
              <a:rPr lang="en-US" sz="2000" dirty="0"/>
              <a:t>Post-crisis: April 01, 2009 – Oct 29, 2021</a:t>
            </a:r>
          </a:p>
        </p:txBody>
      </p:sp>
    </p:spTree>
    <p:extLst>
      <p:ext uri="{BB962C8B-B14F-4D97-AF65-F5344CB8AC3E}">
        <p14:creationId xmlns:p14="http://schemas.microsoft.com/office/powerpoint/2010/main" val="137022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5A67-0215-4AAD-95A1-5DB5A17AB139}"/>
              </a:ext>
            </a:extLst>
          </p:cNvPr>
          <p:cNvSpPr>
            <a:spLocks noGrp="1"/>
          </p:cNvSpPr>
          <p:nvPr>
            <p:ph type="title"/>
          </p:nvPr>
        </p:nvSpPr>
        <p:spPr/>
        <p:txBody>
          <a:bodyPr/>
          <a:lstStyle/>
          <a:p>
            <a:r>
              <a:rPr lang="en-US" dirty="0"/>
              <a:t>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16BB66-0A10-4F5A-AAC1-3663239A22DC}"/>
                  </a:ext>
                </a:extLst>
              </p:cNvPr>
              <p:cNvSpPr>
                <a:spLocks noGrp="1"/>
              </p:cNvSpPr>
              <p:nvPr>
                <p:ph idx="1"/>
              </p:nvPr>
            </p:nvSpPr>
            <p:spPr/>
            <p:txBody>
              <a:bodyPr>
                <a:normAutofit/>
              </a:bodyPr>
              <a:lstStyle/>
              <a:p>
                <a:r>
                  <a:rPr lang="en-US" sz="2000" dirty="0"/>
                  <a:t>We use different input parameters to determine the impact of each on the results of the model</a:t>
                </a:r>
              </a:p>
              <a:p>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US" sz="2000" dirty="0"/>
                  <a:t>:  1</a:t>
                </a:r>
              </a:p>
              <a:p>
                <a:r>
                  <a:rPr lang="en-US" sz="2000" dirty="0"/>
                  <a:t>Target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2000" dirty="0"/>
                  <a:t>:  -0.5, 0, .5, 1.5</a:t>
                </a:r>
              </a:p>
              <a:p>
                <a:pPr marL="0" indent="0">
                  <a:buNone/>
                </a:pPr>
                <a:endParaRPr lang="en-US" sz="2000" dirty="0"/>
              </a:p>
              <a:p>
                <a:r>
                  <a:rPr lang="en-US" sz="2000" dirty="0"/>
                  <a:t>Lookback Periods: Short(40 days), Medium(80 days), Long(120 days)</a:t>
                </a:r>
                <a:endParaRPr lang="en-US" sz="18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F816BB66-0A10-4F5A-AAC1-3663239A22DC}"/>
                  </a:ext>
                </a:extLst>
              </p:cNvPr>
              <p:cNvSpPr>
                <a:spLocks noGrp="1" noRot="1" noChangeAspect="1" noMove="1" noResize="1" noEditPoints="1" noAdjustHandles="1" noChangeArrowheads="1" noChangeShapeType="1" noTextEdit="1"/>
              </p:cNvSpPr>
              <p:nvPr>
                <p:ph idx="1"/>
              </p:nvPr>
            </p:nvSpPr>
            <p:spPr>
              <a:blipFill>
                <a:blip r:embed="rId2"/>
                <a:stretch>
                  <a:fillRect l="-710" t="-1179" r="-1025"/>
                </a:stretch>
              </a:blipFill>
            </p:spPr>
            <p:txBody>
              <a:bodyPr/>
              <a:lstStyle/>
              <a:p>
                <a:r>
                  <a:rPr lang="en-US">
                    <a:noFill/>
                  </a:rPr>
                  <a:t> </a:t>
                </a:r>
              </a:p>
            </p:txBody>
          </p:sp>
        </mc:Fallback>
      </mc:AlternateContent>
    </p:spTree>
    <p:extLst>
      <p:ext uri="{BB962C8B-B14F-4D97-AF65-F5344CB8AC3E}">
        <p14:creationId xmlns:p14="http://schemas.microsoft.com/office/powerpoint/2010/main" val="403770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95CD33E-D936-451C-8D16-789109455D5D}"/>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Pre-crisis</a:t>
            </a:r>
          </a:p>
        </p:txBody>
      </p:sp>
      <p:sp>
        <p:nvSpPr>
          <p:cNvPr id="6" name="Text Placeholder 5">
            <a:extLst>
              <a:ext uri="{FF2B5EF4-FFF2-40B4-BE49-F238E27FC236}">
                <a16:creationId xmlns:a16="http://schemas.microsoft.com/office/drawing/2014/main" id="{691308FE-10A2-4770-AB7F-21BE31CD81A6}"/>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a:solidFill>
                  <a:schemeClr val="bg1"/>
                </a:solidFill>
              </a:rPr>
              <a:t>90 days of return</a:t>
            </a:r>
          </a:p>
          <a:p>
            <a:pPr indent="-228600" algn="l">
              <a:buFont typeface="Arial" panose="020B0604020202020204" pitchFamily="34" charset="0"/>
              <a:buChar char="•"/>
            </a:pPr>
            <a:r>
              <a:rPr lang="en-US">
                <a:solidFill>
                  <a:schemeClr val="bg1"/>
                </a:solidFill>
              </a:rPr>
              <a:t>60 days of covariance</a:t>
            </a:r>
          </a:p>
          <a:p>
            <a:pPr indent="-228600" algn="l">
              <a:buFont typeface="Arial" panose="020B0604020202020204" pitchFamily="34" charset="0"/>
              <a:buChar char="•"/>
            </a:pPr>
            <a:endParaRPr lang="en-US">
              <a:solidFill>
                <a:schemeClr val="bg1"/>
              </a:solidFill>
            </a:endParaRPr>
          </a:p>
        </p:txBody>
      </p:sp>
      <p:graphicFrame>
        <p:nvGraphicFramePr>
          <p:cNvPr id="10" name="Content Placeholder 9">
            <a:extLst>
              <a:ext uri="{FF2B5EF4-FFF2-40B4-BE49-F238E27FC236}">
                <a16:creationId xmlns:a16="http://schemas.microsoft.com/office/drawing/2014/main" id="{0F5C58E5-C726-4A44-9569-27EC70D8E716}"/>
              </a:ext>
            </a:extLst>
          </p:cNvPr>
          <p:cNvGraphicFramePr>
            <a:graphicFrameLocks noGrp="1"/>
          </p:cNvGraphicFramePr>
          <p:nvPr>
            <p:ph idx="1"/>
            <p:extLst>
              <p:ext uri="{D42A27DB-BD31-4B8C-83A1-F6EECF244321}">
                <p14:modId xmlns:p14="http://schemas.microsoft.com/office/powerpoint/2010/main" val="4183424635"/>
              </p:ext>
            </p:extLst>
          </p:nvPr>
        </p:nvGraphicFramePr>
        <p:xfrm>
          <a:off x="5297763" y="703910"/>
          <a:ext cx="6250772" cy="5316222"/>
        </p:xfrm>
        <a:graphic>
          <a:graphicData uri="http://schemas.openxmlformats.org/drawingml/2006/table">
            <a:tbl>
              <a:tblPr firstRow="1" bandRow="1">
                <a:noFill/>
                <a:tableStyleId>{5C22544A-7EE6-4342-B048-85BDC9FD1C3A}</a:tableStyleId>
              </a:tblPr>
              <a:tblGrid>
                <a:gridCol w="1177298">
                  <a:extLst>
                    <a:ext uri="{9D8B030D-6E8A-4147-A177-3AD203B41FA5}">
                      <a16:colId xmlns:a16="http://schemas.microsoft.com/office/drawing/2014/main" val="3143681214"/>
                    </a:ext>
                  </a:extLst>
                </a:gridCol>
                <a:gridCol w="1037764">
                  <a:extLst>
                    <a:ext uri="{9D8B030D-6E8A-4147-A177-3AD203B41FA5}">
                      <a16:colId xmlns:a16="http://schemas.microsoft.com/office/drawing/2014/main" val="2565378363"/>
                    </a:ext>
                  </a:extLst>
                </a:gridCol>
                <a:gridCol w="978230">
                  <a:extLst>
                    <a:ext uri="{9D8B030D-6E8A-4147-A177-3AD203B41FA5}">
                      <a16:colId xmlns:a16="http://schemas.microsoft.com/office/drawing/2014/main" val="321467889"/>
                    </a:ext>
                  </a:extLst>
                </a:gridCol>
                <a:gridCol w="1019160">
                  <a:extLst>
                    <a:ext uri="{9D8B030D-6E8A-4147-A177-3AD203B41FA5}">
                      <a16:colId xmlns:a16="http://schemas.microsoft.com/office/drawing/2014/main" val="3941731856"/>
                    </a:ext>
                  </a:extLst>
                </a:gridCol>
                <a:gridCol w="1019160">
                  <a:extLst>
                    <a:ext uri="{9D8B030D-6E8A-4147-A177-3AD203B41FA5}">
                      <a16:colId xmlns:a16="http://schemas.microsoft.com/office/drawing/2014/main" val="4085537842"/>
                    </a:ext>
                  </a:extLst>
                </a:gridCol>
                <a:gridCol w="1019160">
                  <a:extLst>
                    <a:ext uri="{9D8B030D-6E8A-4147-A177-3AD203B41FA5}">
                      <a16:colId xmlns:a16="http://schemas.microsoft.com/office/drawing/2014/main" val="2011396261"/>
                    </a:ext>
                  </a:extLst>
                </a:gridCol>
              </a:tblGrid>
              <a:tr h="867990">
                <a:tc>
                  <a:txBody>
                    <a:bodyPr/>
                    <a:lstStyle/>
                    <a:p>
                      <a:pPr algn="ctr" fontAlgn="b"/>
                      <a:r>
                        <a:rPr lang="en-US" sz="1400" b="1" u="none" strike="noStrike" cap="none" spc="0">
                          <a:solidFill>
                            <a:schemeClr val="tx1"/>
                          </a:solidFill>
                          <a:effectLst/>
                        </a:rPr>
                        <a:t> </a:t>
                      </a:r>
                      <a:endParaRPr lang="en-US" sz="1400" b="1" i="0" u="none" strike="noStrike" cap="none" spc="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S&amp;P</a:t>
                      </a:r>
                      <a:endParaRPr lang="en-US" sz="1400" b="1" i="0" u="none" strike="noStrike" cap="none" spc="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Beta: -0.5</a:t>
                      </a:r>
                      <a:endParaRPr lang="en-US" sz="1400" b="1" i="0" u="none" strike="noStrike" cap="none" spc="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Beta: 0</a:t>
                      </a:r>
                      <a:endParaRPr lang="en-US" sz="1400" b="1" i="0" u="none" strike="noStrike" cap="none" spc="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Beta: 0.5</a:t>
                      </a:r>
                      <a:endParaRPr lang="en-US" sz="1400" b="1" i="0" u="none" strike="noStrike" cap="none" spc="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dirty="0">
                          <a:solidFill>
                            <a:schemeClr val="tx1"/>
                          </a:solidFill>
                          <a:effectLst/>
                        </a:rPr>
                        <a:t>Beta: 1.5</a:t>
                      </a:r>
                      <a:endParaRPr lang="en-US" sz="1400" b="1" i="0" u="none" strike="noStrike" cap="none" spc="0" dirty="0">
                        <a:solidFill>
                          <a:schemeClr val="tx1"/>
                        </a:solidFill>
                        <a:effectLst/>
                        <a:latin typeface="Arial" panose="020B0604020202020204" pitchFamily="34" charset="0"/>
                      </a:endParaRPr>
                    </a:p>
                  </a:txBody>
                  <a:tcPr marL="53581" marR="53581" marT="146429" marB="107162"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60535587"/>
                  </a:ext>
                </a:extLst>
              </a:tr>
              <a:tr h="491259">
                <a:tc>
                  <a:txBody>
                    <a:bodyPr/>
                    <a:lstStyle/>
                    <a:p>
                      <a:pPr algn="ctr" fontAlgn="b"/>
                      <a:r>
                        <a:rPr lang="en-US" sz="1400" b="1" u="none" strike="noStrike" cap="none" spc="0" dirty="0">
                          <a:solidFill>
                            <a:schemeClr val="tx1"/>
                          </a:solidFill>
                          <a:effectLst/>
                        </a:rPr>
                        <a:t>P&amp;L</a:t>
                      </a:r>
                      <a:endParaRPr lang="en-US" sz="1400" b="1" i="0" u="none" strike="noStrike" cap="none" spc="0" dirty="0">
                        <a:solidFill>
                          <a:schemeClr val="tx1"/>
                        </a:solidFill>
                        <a:effectLst/>
                        <a:latin typeface="Arial" panose="020B0604020202020204" pitchFamily="34" charset="0"/>
                      </a:endParaRPr>
                    </a:p>
                  </a:txBody>
                  <a:tcPr marL="53581" marR="53581" marT="126906" marB="107162"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US" sz="1400" dirty="0">
                          <a:effectLst/>
                        </a:rPr>
                        <a:t>-4.258438</a:t>
                      </a:r>
                    </a:p>
                  </a:txBody>
                  <a:tcPr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US" sz="1400" dirty="0">
                          <a:effectLst/>
                        </a:rPr>
                        <a:t>64.948271</a:t>
                      </a:r>
                    </a:p>
                  </a:txBody>
                  <a:tcPr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US" sz="1400" dirty="0">
                          <a:effectLst/>
                        </a:rPr>
                        <a:t>78.227922</a:t>
                      </a:r>
                    </a:p>
                  </a:txBody>
                  <a:tcPr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US" sz="1400" dirty="0">
                          <a:effectLst/>
                        </a:rPr>
                        <a:t>91.374839</a:t>
                      </a:r>
                    </a:p>
                  </a:txBody>
                  <a:tcPr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US" sz="1400" dirty="0">
                          <a:effectLst/>
                        </a:rPr>
                        <a:t>113.945556</a:t>
                      </a:r>
                    </a:p>
                  </a:txBody>
                  <a:tcPr anchor="ctr">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052310190"/>
                  </a:ext>
                </a:extLst>
              </a:tr>
              <a:tr h="491259">
                <a:tc>
                  <a:txBody>
                    <a:bodyPr/>
                    <a:lstStyle/>
                    <a:p>
                      <a:pPr algn="ctr" fontAlgn="ctr"/>
                      <a:r>
                        <a:rPr lang="en-US" sz="1400" b="1" u="none" strike="noStrike" cap="none" spc="0">
                          <a:solidFill>
                            <a:schemeClr val="tx1"/>
                          </a:solidFill>
                          <a:effectLst/>
                        </a:rPr>
                        <a:t>sharpe ratio</a:t>
                      </a:r>
                      <a:endParaRPr lang="en-US" sz="1400" b="1" i="0" u="none" strike="noStrike" cap="none" spc="0">
                        <a:solidFill>
                          <a:schemeClr val="tx1"/>
                        </a:solidFill>
                        <a:effectLst/>
                        <a:latin typeface="Arial" panose="020B0604020202020204" pitchFamily="34" charset="0"/>
                      </a:endParaRPr>
                    </a:p>
                  </a:txBody>
                  <a:tcPr marL="53581" marR="53581" marT="126906" marB="107162"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-0.503593</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1.871370</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2.052438</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2.205537</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dirty="0">
                          <a:effectLst/>
                        </a:rPr>
                        <a:t>2.387610</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8938188"/>
                  </a:ext>
                </a:extLst>
              </a:tr>
              <a:tr h="491259">
                <a:tc>
                  <a:txBody>
                    <a:bodyPr/>
                    <a:lstStyle/>
                    <a:p>
                      <a:pPr algn="ctr" fontAlgn="ctr"/>
                      <a:r>
                        <a:rPr lang="en-US" sz="1400" b="1">
                          <a:effectLst/>
                        </a:rPr>
                        <a:t>VaR</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-0.019293</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-0.085529</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-0.088020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-0.090404</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dirty="0">
                          <a:effectLst/>
                        </a:rPr>
                        <a:t>-0.097306</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4044853576"/>
                  </a:ext>
                </a:extLst>
              </a:tr>
              <a:tr h="491259">
                <a:tc>
                  <a:txBody>
                    <a:bodyPr/>
                    <a:lstStyle/>
                    <a:p>
                      <a:pPr algn="ctr" fontAlgn="ctr"/>
                      <a:r>
                        <a:rPr lang="en-US" sz="1400" b="1">
                          <a:effectLst/>
                        </a:rPr>
                        <a:t>Minimum</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-0.029633</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-0.261133</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-0.278858</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-0.287204</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dirty="0">
                          <a:effectLst/>
                        </a:rPr>
                        <a:t>-0.311547</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41674182"/>
                  </a:ext>
                </a:extLst>
              </a:tr>
              <a:tr h="491259">
                <a:tc>
                  <a:txBody>
                    <a:bodyPr/>
                    <a:lstStyle/>
                    <a:p>
                      <a:pPr algn="ctr" fontAlgn="ctr"/>
                      <a:r>
                        <a:rPr lang="en-US" sz="1400" b="1">
                          <a:effectLst/>
                        </a:rPr>
                        <a:t>Maximum</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0.030480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0.135177</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0.132375</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0.127254</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dirty="0">
                          <a:effectLst/>
                        </a:rPr>
                        <a:t>0.143579</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866391329"/>
                  </a:ext>
                </a:extLst>
              </a:tr>
              <a:tr h="491259">
                <a:tc>
                  <a:txBody>
                    <a:bodyPr/>
                    <a:lstStyle/>
                    <a:p>
                      <a:pPr algn="ctr" fontAlgn="ctr"/>
                      <a:r>
                        <a:rPr lang="en-US" sz="1400" b="1">
                          <a:effectLst/>
                        </a:rPr>
                        <a:t>Variance</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0.000131</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0.003106</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0.003340</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0.003568</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0.004198</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10054143"/>
                  </a:ext>
                </a:extLst>
              </a:tr>
              <a:tr h="491259">
                <a:tc>
                  <a:txBody>
                    <a:bodyPr/>
                    <a:lstStyle/>
                    <a:p>
                      <a:pPr algn="ctr" fontAlgn="ctr"/>
                      <a:r>
                        <a:rPr lang="en-US" sz="1400" b="1">
                          <a:effectLst/>
                        </a:rPr>
                        <a:t>Stdev</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0.011450</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0.055735</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0.057789</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0.059735</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ctr"/>
                      <a:r>
                        <a:rPr lang="en-US" sz="1400">
                          <a:effectLst/>
                        </a:rPr>
                        <a:t>0.064789</a:t>
                      </a:r>
                    </a:p>
                  </a:txBody>
                  <a:tcPr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867922977"/>
                  </a:ext>
                </a:extLst>
              </a:tr>
              <a:tr h="491259">
                <a:tc>
                  <a:txBody>
                    <a:bodyPr/>
                    <a:lstStyle/>
                    <a:p>
                      <a:pPr algn="ctr" fontAlgn="ctr"/>
                      <a:r>
                        <a:rPr lang="en-US" sz="1400" b="1">
                          <a:effectLst/>
                        </a:rPr>
                        <a:t>Skewness</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-0.270922</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-1.256556</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-1.368166</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a:effectLst/>
                        </a:rPr>
                        <a:t>-1.346572</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ctr"/>
                      <a:r>
                        <a:rPr lang="en-US" sz="1400" dirty="0">
                          <a:effectLst/>
                        </a:rPr>
                        <a:t>-1.284062</a:t>
                      </a:r>
                    </a:p>
                  </a:txBody>
                  <a:tcPr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60779376"/>
                  </a:ext>
                </a:extLst>
              </a:tr>
              <a:tr h="491259">
                <a:tc>
                  <a:txBody>
                    <a:bodyPr/>
                    <a:lstStyle/>
                    <a:p>
                      <a:pPr algn="ctr" fontAlgn="ctr"/>
                      <a:r>
                        <a:rPr lang="en-US" sz="1400" b="1" dirty="0">
                          <a:effectLst/>
                        </a:rPr>
                        <a:t>Kurtosis</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400">
                          <a:effectLst/>
                        </a:rPr>
                        <a:t>0.424338</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400">
                          <a:effectLst/>
                        </a:rPr>
                        <a:t>4.921330</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400">
                          <a:effectLst/>
                        </a:rPr>
                        <a:t>5.460707</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400">
                          <a:effectLst/>
                        </a:rPr>
                        <a:t>5.324269</a:t>
                      </a:r>
                    </a:p>
                  </a:txBody>
                  <a:tcPr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400" dirty="0">
                          <a:effectLst/>
                        </a:rPr>
                        <a:t>5.221598</a:t>
                      </a:r>
                    </a:p>
                  </a:txBody>
                  <a:tcPr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27917532"/>
                  </a:ext>
                </a:extLst>
              </a:tr>
            </a:tbl>
          </a:graphicData>
        </a:graphic>
      </p:graphicFrame>
    </p:spTree>
    <p:extLst>
      <p:ext uri="{BB962C8B-B14F-4D97-AF65-F5344CB8AC3E}">
        <p14:creationId xmlns:p14="http://schemas.microsoft.com/office/powerpoint/2010/main" val="17858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145B3C-9D17-4756-9A9E-6414835E7486}"/>
              </a:ext>
            </a:extLst>
          </p:cNvPr>
          <p:cNvPicPr>
            <a:picLocks noChangeAspect="1"/>
          </p:cNvPicPr>
          <p:nvPr/>
        </p:nvPicPr>
        <p:blipFill>
          <a:blip r:embed="rId2"/>
          <a:stretch>
            <a:fillRect/>
          </a:stretch>
        </p:blipFill>
        <p:spPr>
          <a:xfrm>
            <a:off x="2991128" y="1271016"/>
            <a:ext cx="6665588" cy="4315968"/>
          </a:xfrm>
          <a:prstGeom prst="rect">
            <a:avLst/>
          </a:prstGeom>
        </p:spPr>
      </p:pic>
      <p:sp>
        <p:nvSpPr>
          <p:cNvPr id="24" name="Oval 23">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2844DE-D760-4CC9-AEED-455419A4476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chorCtr="1">
            <a:normAutofit/>
          </a:bodyPr>
          <a:lstStyle/>
          <a:p>
            <a:r>
              <a:rPr lang="en-US" sz="1600" dirty="0">
                <a:solidFill>
                  <a:srgbClr val="FFFFFF"/>
                </a:solidFill>
              </a:rPr>
              <a:t>Beta effect </a:t>
            </a:r>
            <a:r>
              <a:rPr lang="en-US" sz="1600" dirty="0" err="1">
                <a:solidFill>
                  <a:srgbClr val="FFFFFF"/>
                </a:solidFill>
              </a:rPr>
              <a:t>beforecrisis</a:t>
            </a:r>
            <a:endParaRPr lang="en-US" sz="1600" dirty="0">
              <a:solidFill>
                <a:srgbClr val="FFFFFF"/>
              </a:solidFill>
            </a:endParaRPr>
          </a:p>
        </p:txBody>
      </p:sp>
    </p:spTree>
    <p:extLst>
      <p:ext uri="{BB962C8B-B14F-4D97-AF65-F5344CB8AC3E}">
        <p14:creationId xmlns:p14="http://schemas.microsoft.com/office/powerpoint/2010/main" val="226509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BCF24C-0C7E-4EBB-92A6-B652423F3954}"/>
              </a:ext>
            </a:extLst>
          </p:cNvPr>
          <p:cNvPicPr>
            <a:picLocks noChangeAspect="1"/>
          </p:cNvPicPr>
          <p:nvPr/>
        </p:nvPicPr>
        <p:blipFill>
          <a:blip r:embed="rId2"/>
          <a:stretch>
            <a:fillRect/>
          </a:stretch>
        </p:blipFill>
        <p:spPr>
          <a:xfrm>
            <a:off x="2952072" y="1271016"/>
            <a:ext cx="6743701"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E725A-2832-4CA6-8CF9-79B393DA26F4}"/>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Beta effect Before crisis</a:t>
            </a:r>
          </a:p>
        </p:txBody>
      </p:sp>
    </p:spTree>
    <p:extLst>
      <p:ext uri="{BB962C8B-B14F-4D97-AF65-F5344CB8AC3E}">
        <p14:creationId xmlns:p14="http://schemas.microsoft.com/office/powerpoint/2010/main" val="12978839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380</TotalTime>
  <Words>1716</Words>
  <Application>Microsoft Office PowerPoint</Application>
  <PresentationFormat>Widescreen</PresentationFormat>
  <Paragraphs>536</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Arabic Typesetting</vt:lpstr>
      <vt:lpstr>Arial</vt:lpstr>
      <vt:lpstr>Calibri</vt:lpstr>
      <vt:lpstr>Cambria Math</vt:lpstr>
      <vt:lpstr>DejaVuSans</vt:lpstr>
      <vt:lpstr>Gill Sans MT</vt:lpstr>
      <vt:lpstr>Parcel</vt:lpstr>
      <vt:lpstr>French fama 3-factors model based allocation </vt:lpstr>
      <vt:lpstr>Strategy</vt:lpstr>
      <vt:lpstr>Data</vt:lpstr>
      <vt:lpstr>French fama factor model</vt:lpstr>
      <vt:lpstr>Time  frame</vt:lpstr>
      <vt:lpstr>Parameters</vt:lpstr>
      <vt:lpstr>Pre-crisis</vt:lpstr>
      <vt:lpstr>Beta effect beforecrisis</vt:lpstr>
      <vt:lpstr>Beta effect Before crisis</vt:lpstr>
      <vt:lpstr>Pre-crisis</vt:lpstr>
      <vt:lpstr>analysis</vt:lpstr>
      <vt:lpstr>During-crisis</vt:lpstr>
      <vt:lpstr>Beta effect during crisis</vt:lpstr>
      <vt:lpstr>analysis</vt:lpstr>
      <vt:lpstr>Beta effect during crisis</vt:lpstr>
      <vt:lpstr>During crisis</vt:lpstr>
      <vt:lpstr>analysis</vt:lpstr>
      <vt:lpstr>Post-crisis</vt:lpstr>
      <vt:lpstr>Beta effect After crisis</vt:lpstr>
      <vt:lpstr>analysis</vt:lpstr>
      <vt:lpstr>Beta effect aftercrisis</vt:lpstr>
      <vt:lpstr>post crisis</vt:lpstr>
      <vt:lpstr>analysis</vt:lpstr>
      <vt:lpstr>global period</vt:lpstr>
      <vt:lpstr>Beta effect in global period</vt:lpstr>
      <vt:lpstr>Beta effect in global period</vt:lpstr>
      <vt:lpstr>Global period</vt:lpstr>
      <vt:lpstr>Term structure effect in global period</vt:lpstr>
      <vt:lpstr>Term structure effect in global period</vt:lpstr>
      <vt:lpstr>Data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fama 3-factors model based allocation </dc:title>
  <dc:creator>Nhat Pham</dc:creator>
  <cp:lastModifiedBy>rleiser1</cp:lastModifiedBy>
  <cp:revision>12</cp:revision>
  <dcterms:created xsi:type="dcterms:W3CDTF">2021-12-17T01:08:13Z</dcterms:created>
  <dcterms:modified xsi:type="dcterms:W3CDTF">2021-12-18T20:15:38Z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