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D6C1-28C5-4B4F-9CC4-F961D00A2889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50AAB-C7CD-4AD4-AC8F-448F2002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5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55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0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9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3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778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0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2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7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8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dirty="0" err="1" smtClean="0"/>
              <a:t>ValidateInfoBean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@Min</a:t>
            </a:r>
            <a:r>
              <a:rPr lang="en-US" altLang="zh-CN" dirty="0" smtClean="0"/>
              <a:t>(value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 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只能大于等于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，小于等于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@Max</a:t>
            </a:r>
            <a:r>
              <a:rPr lang="en-US" altLang="zh-CN" dirty="0" smtClean="0"/>
              <a:t>(value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, 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只能大于等于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，小于等于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Integer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altLang="zh-CN" dirty="0" smtClean="0"/>
              <a:t>(min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, max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dirty="0" smtClean="0"/>
              <a:t>, 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姓名长度必须在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{min}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{max}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@Pattern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"[\u4e00-\u9fa5]+"</a:t>
            </a:r>
            <a:r>
              <a:rPr lang="en-US" altLang="zh-CN" dirty="0" smtClean="0"/>
              <a:t>, 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名称只能输入是中文字符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String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altLang="zh-CN" dirty="0" smtClean="0"/>
              <a:t>(min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altLang="zh-CN" dirty="0" smtClean="0"/>
              <a:t>, max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altLang="zh-CN" dirty="0" smtClean="0"/>
              <a:t>, 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密码长度必须在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{min}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{max}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String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@Past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你只能输入过去的日期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Date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birthday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邮件不能为空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@Email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邮件格式不正确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String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dirty="0" err="1" smtClean="0"/>
              <a:t>ValidateInfoBean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@Min</a:t>
            </a:r>
            <a:r>
              <a:rPr lang="en-US" altLang="zh-CN" dirty="0" smtClean="0"/>
              <a:t>(value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 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只能大于等于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，小于等于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@Max</a:t>
            </a:r>
            <a:r>
              <a:rPr lang="en-US" altLang="zh-CN" dirty="0" smtClean="0"/>
              <a:t>(value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, 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只能大于等于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，小于等于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Integer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altLang="zh-CN" dirty="0" smtClean="0"/>
              <a:t>(min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, max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dirty="0" smtClean="0"/>
              <a:t>, 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姓名长度必须在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{min}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{max}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@Pattern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"[\u4e00-\u9fa5]+"</a:t>
            </a:r>
            <a:r>
              <a:rPr lang="en-US" altLang="zh-CN" dirty="0" smtClean="0"/>
              <a:t>, 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名称只能输入是中文字符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String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@Size</a:t>
            </a:r>
            <a:r>
              <a:rPr lang="en-US" altLang="zh-CN" dirty="0" smtClean="0"/>
              <a:t>(min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altLang="zh-CN" dirty="0" smtClean="0"/>
              <a:t>, max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altLang="zh-CN" dirty="0" smtClean="0"/>
              <a:t>, 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密码长度必须在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{min}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{max}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String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@Past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你只能输入过去的日期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Date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birthday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邮件不能为空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@Email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邮件格式不正确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String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smtClean="0"/>
              <a:t>Integer </a:t>
            </a:r>
            <a:r>
              <a:rPr lang="en-US" altLang="zh-CN" dirty="0" err="1" smtClean="0"/>
              <a:t>getId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id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err="1" smtClean="0"/>
              <a:t>setId</a:t>
            </a:r>
            <a:r>
              <a:rPr lang="en-US" altLang="zh-CN" dirty="0" smtClean="0"/>
              <a:t>(Integer id)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smtClean="0"/>
              <a:t>.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en-US" altLang="zh-CN" dirty="0" smtClean="0"/>
              <a:t>= id;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getUserName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err="1" smtClean="0"/>
              <a:t>setUserName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getPassWord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err="1" smtClean="0"/>
              <a:t>setPassWord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passWord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passWord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smtClean="0"/>
              <a:t>Date </a:t>
            </a:r>
            <a:r>
              <a:rPr lang="en-US" altLang="zh-CN" dirty="0" err="1" smtClean="0"/>
              <a:t>getBirthday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birthday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err="1" smtClean="0"/>
              <a:t>setBirthday</a:t>
            </a:r>
            <a:r>
              <a:rPr lang="en-US" altLang="zh-CN" dirty="0" smtClean="0"/>
              <a:t>(Date birthday)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birthday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birthday;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getEmail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email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err="1" smtClean="0"/>
              <a:t>setEmail</a:t>
            </a:r>
            <a:r>
              <a:rPr lang="en-US" altLang="zh-CN" dirty="0" smtClean="0"/>
              <a:t>(String email)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email;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@Slf4j</a:t>
            </a:r>
            <a:b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dirty="0" err="1" smtClean="0"/>
              <a:t>ValidateTest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dirty="0" smtClean="0"/>
              <a:t>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ValidateInfoBean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infoBean</a:t>
            </a:r>
            <a:r>
              <a:rPr lang="en-US" altLang="zh-CN" dirty="0" smtClean="0"/>
              <a:t>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ValidateInfoBean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infoBean.setId</a:t>
            </a:r>
            <a:r>
              <a:rPr lang="en-US" altLang="zh-CN" dirty="0" smtClean="0"/>
              <a:t>(-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infoBean.setUserName</a:t>
            </a:r>
            <a:r>
              <a:rPr lang="en-US" altLang="zh-CN" dirty="0" smtClean="0"/>
              <a:t>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wj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infoBean.setPassWord</a:t>
            </a:r>
            <a:r>
              <a:rPr lang="en-US" altLang="zh-CN" dirty="0" smtClean="0"/>
              <a:t>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infoBean.setEmail</a:t>
            </a:r>
            <a:r>
              <a:rPr lang="en-US" altLang="zh-CN" dirty="0" smtClean="0"/>
              <a:t>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"testt.com"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infoBean.setBirthday</a:t>
            </a:r>
            <a:r>
              <a:rPr lang="en-US" altLang="zh-CN" dirty="0" smtClean="0"/>
              <a:t>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Date(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en-US" altLang="zh-CN" dirty="0" smtClean="0"/>
              <a:t>,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,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));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创建效验工厂 *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 smtClean="0"/>
              <a:t>ValidatorFactory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validatorFactory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Validation.</a:t>
            </a:r>
            <a:r>
              <a:rPr lang="en-US" altLang="zh-CN" i="1" dirty="0" err="1" smtClean="0">
                <a:effectLst/>
              </a:rPr>
              <a:t>buildDefaultValidatorFactory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创建校验实例*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Validator </a:t>
            </a:r>
            <a:r>
              <a:rPr lang="en-US" altLang="zh-CN" dirty="0" err="1" smtClean="0"/>
              <a:t>validator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validatorFactory.getValidator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validate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4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validateProperty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4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validateValue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其中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会将所有的属性进行约束校验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而</a:t>
            </a:r>
            <a:r>
              <a:rPr lang="en-US" altLang="zh-CN" sz="14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validateProperty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是针对某一个具体的属性进行校验，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4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validateValue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是对具体的某一个属性和特定的值进行校验*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针对所有的进行校验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Set&lt;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ValidateInfoBean</a:t>
            </a:r>
            <a:r>
              <a:rPr lang="en-US" altLang="zh-CN" dirty="0" smtClean="0"/>
              <a:t>&gt;&gt; set = </a:t>
            </a:r>
            <a:r>
              <a:rPr lang="en-US" altLang="zh-CN" dirty="0" err="1" smtClean="0"/>
              <a:t>validator.validate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infoBean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4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pringValidateStr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(set);</a:t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针对某个类中的字段，特定的属性进行校验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Set&lt;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ValidateInfoBean</a:t>
            </a:r>
            <a:r>
              <a:rPr lang="en-US" altLang="zh-CN" dirty="0" smtClean="0"/>
              <a:t>&gt;&gt; set2 =</a:t>
            </a:r>
            <a:r>
              <a:rPr lang="en-US" altLang="zh-CN" dirty="0" err="1" smtClean="0"/>
              <a:t>validator.validateValue</a:t>
            </a:r>
            <a:r>
              <a:rPr lang="en-US" altLang="zh-CN" dirty="0" smtClean="0"/>
              <a:t>(ValidateInfoBean.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dirty="0" smtClean="0"/>
              <a:t>,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4kk"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i="1" dirty="0" err="1" smtClean="0">
                <a:effectLst/>
              </a:rPr>
              <a:t>pringValidateStr</a:t>
            </a:r>
            <a:r>
              <a:rPr lang="en-US" altLang="zh-CN" dirty="0" smtClean="0"/>
              <a:t>(set2);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针对某个实例的特定的属性进行校验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Set&lt;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ValidateInfoBean</a:t>
            </a:r>
            <a:r>
              <a:rPr lang="en-US" altLang="zh-CN" dirty="0" smtClean="0"/>
              <a:t>&gt;&gt; set3  =</a:t>
            </a:r>
            <a:r>
              <a:rPr lang="en-US" altLang="zh-CN" dirty="0" err="1" smtClean="0"/>
              <a:t>validator.validateProperty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infoBean</a:t>
            </a:r>
            <a:r>
              <a:rPr lang="en-US" altLang="zh-CN" dirty="0" smtClean="0"/>
              <a:t>,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4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pringValidateStr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(set3);</a:t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dirty="0" err="1" smtClean="0"/>
              <a:t>pringValidateStr</a:t>
            </a:r>
            <a:r>
              <a:rPr lang="en-US" altLang="zh-CN" dirty="0" smtClean="0"/>
              <a:t>(Set&lt;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ValidateInfoBean</a:t>
            </a:r>
            <a:r>
              <a:rPr lang="en-US" altLang="zh-CN" dirty="0" smtClean="0"/>
              <a:t>&gt;&gt; set2)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ValidateInfoBean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 : set2){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.info(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错误：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constraintViolation.getMessage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.info(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字段：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constraintViolation.getPropertyPath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0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@Slf4j</a:t>
            </a:r>
            <a:b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校验参数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smtClean="0"/>
              <a:t>update(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,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@Range</a:t>
            </a:r>
            <a:r>
              <a:rPr lang="en-US" altLang="zh-CN" dirty="0" smtClean="0"/>
              <a:t>(min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, max =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) Integer status){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.info(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通过校验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校验构造函数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(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不能为空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)String message)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.info(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"Constructor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通过校验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校验返回值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NotBlank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不能为空的字符串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)String </a:t>
            </a:r>
            <a:r>
              <a:rPr lang="en-US" altLang="zh-CN" dirty="0" err="1" smtClean="0"/>
              <a:t>ValidateReturn</a:t>
            </a:r>
            <a:r>
              <a:rPr lang="en-US" altLang="zh-CN" dirty="0" smtClean="0"/>
              <a:t>(){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dirty="0" smtClean="0"/>
              <a:t>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 </a:t>
            </a:r>
            <a:r>
              <a:rPr lang="en-US" altLang="zh-CN" dirty="0" err="1" smtClean="0"/>
              <a:t>NoSuchMethodException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i="1" dirty="0" err="1" smtClean="0">
                <a:effectLst/>
              </a:rPr>
              <a:t>testValidateReturnValue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校验方法的参数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 static void </a:t>
            </a:r>
            <a:r>
              <a:rPr lang="en-US" altLang="zh-CN" dirty="0" err="1" smtClean="0"/>
              <a:t>testValidateParam</a:t>
            </a:r>
            <a:r>
              <a:rPr lang="en-US" altLang="zh-CN" dirty="0" smtClean="0"/>
              <a:t>()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 </a:t>
            </a:r>
            <a:r>
              <a:rPr lang="en-US" altLang="zh-CN" dirty="0" err="1" smtClean="0"/>
              <a:t>NoSuchMethodException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ValidatorFactory</a:t>
            </a:r>
            <a:r>
              <a:rPr lang="en-US" altLang="zh-CN" dirty="0" smtClean="0"/>
              <a:t> factory = </a:t>
            </a:r>
            <a:r>
              <a:rPr lang="en-US" altLang="zh-CN" dirty="0" err="1" smtClean="0"/>
              <a:t>Validation.</a:t>
            </a:r>
            <a:r>
              <a:rPr lang="en-US" altLang="zh-CN" i="1" dirty="0" err="1" smtClean="0">
                <a:effectLst/>
              </a:rPr>
              <a:t>buildDefaultValidatorFactory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//1.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获取校验器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Validator </a:t>
            </a:r>
            <a:r>
              <a:rPr lang="en-US" altLang="zh-CN" dirty="0" err="1" smtClean="0"/>
              <a:t>validator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factory.getValidator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//2.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获取校验方法参数的校验器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 smtClean="0"/>
              <a:t>ExecutableValidator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validatorParam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validator.forExecutables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创建一个要校验参数的实例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获取要校验的方法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//public void update(@</a:t>
            </a:r>
            <a:r>
              <a:rPr lang="en-US" altLang="zh-CN" sz="14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</a:t>
            </a:r>
            <a:r>
              <a:rPr lang="en-US" altLang="zh-CN" sz="14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@</a:t>
            </a:r>
            <a:r>
              <a:rPr lang="en-US" altLang="zh-CN" sz="14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NotNull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@Range(min = 0, max = 5) Integer status)</a:t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Method </a:t>
            </a:r>
            <a:r>
              <a:rPr lang="en-US" altLang="zh-CN" dirty="0" err="1" smtClean="0"/>
              <a:t>method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validateParamService.getClass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getMethod</a:t>
            </a:r>
            <a:r>
              <a:rPr lang="en-US" altLang="zh-CN" dirty="0" smtClean="0"/>
              <a:t>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"update"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String.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dirty="0" err="1" smtClean="0"/>
              <a:t>,Integer.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传递校验参数的输入的参数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Object[] </a:t>
            </a:r>
            <a:r>
              <a:rPr lang="en-US" altLang="zh-CN" dirty="0" err="1" smtClean="0"/>
              <a:t>paramObjects</a:t>
            </a:r>
            <a:r>
              <a:rPr lang="en-US" altLang="zh-CN" dirty="0" smtClean="0"/>
              <a:t>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Object[]{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dirty="0" smtClean="0"/>
              <a:t>,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altLang="zh-CN" dirty="0" smtClean="0"/>
              <a:t>};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开始校验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Set&lt;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&gt;&gt;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constraintViolationSet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validatorParam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validateParameters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validateParamService,method,paramObjects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item:constraintViolationSet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.info(</a:t>
            </a:r>
            <a:r>
              <a:rPr lang="en-US" altLang="zh-CN" dirty="0" err="1" smtClean="0"/>
              <a:t>item.getMessage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校验返回值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 static void </a:t>
            </a:r>
            <a:r>
              <a:rPr lang="en-US" altLang="zh-CN" dirty="0" err="1" smtClean="0"/>
              <a:t>testValidateReturnValue</a:t>
            </a:r>
            <a:r>
              <a:rPr lang="en-US" altLang="zh-CN" dirty="0" smtClean="0"/>
              <a:t>()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 </a:t>
            </a:r>
            <a:r>
              <a:rPr lang="en-US" altLang="zh-CN" dirty="0" err="1" smtClean="0"/>
              <a:t>NoSuchMethodException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ValidatorFactory</a:t>
            </a:r>
            <a:r>
              <a:rPr lang="en-US" altLang="zh-CN" dirty="0" smtClean="0"/>
              <a:t> factory = </a:t>
            </a:r>
            <a:r>
              <a:rPr lang="en-US" altLang="zh-CN" dirty="0" err="1" smtClean="0"/>
              <a:t>Validation.</a:t>
            </a:r>
            <a:r>
              <a:rPr lang="en-US" altLang="zh-CN" i="1" dirty="0" err="1" smtClean="0">
                <a:effectLst/>
              </a:rPr>
              <a:t>buildDefaultValidatorFactory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//1.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获取校验器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Validator </a:t>
            </a:r>
            <a:r>
              <a:rPr lang="en-US" altLang="zh-CN" dirty="0" err="1" smtClean="0"/>
              <a:t>validator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factory.getValidator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//2.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获取校验方法参数的校验器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 smtClean="0"/>
              <a:t>ExecutableValidator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validatorParam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validator.forExecutables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//3.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创建一个要校验参数的实例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//4.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获取要校验的方法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Method </a:t>
            </a:r>
            <a:r>
              <a:rPr lang="en-US" altLang="zh-CN" dirty="0" err="1" smtClean="0"/>
              <a:t>method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validateParamService.getClass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getMethod</a:t>
            </a:r>
            <a:r>
              <a:rPr lang="en-US" altLang="zh-CN" dirty="0" smtClean="0"/>
              <a:t>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ValidateReturn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Object </a:t>
            </a:r>
            <a:r>
              <a:rPr lang="en-US" altLang="zh-CN" dirty="0" err="1" smtClean="0"/>
              <a:t>returnValue</a:t>
            </a:r>
            <a:r>
              <a:rPr lang="en-US" altLang="zh-CN" dirty="0" smtClean="0"/>
              <a:t> =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returnValue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method.invoke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);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调用方法获取返回值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}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IllegalAccessException</a:t>
            </a:r>
            <a:r>
              <a:rPr lang="en-US" altLang="zh-CN" dirty="0" smtClean="0"/>
              <a:t> e) 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}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InvocationTargetException</a:t>
            </a:r>
            <a:r>
              <a:rPr lang="en-US" altLang="zh-CN" dirty="0" smtClean="0"/>
              <a:t> e) 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//5.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校验返回值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Set&lt;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&gt;&gt;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constraintViolationSet</a:t>
            </a:r>
            <a:r>
              <a:rPr lang="en-US" altLang="zh-CN" dirty="0" smtClean="0"/>
              <a:t> =</a:t>
            </a:r>
            <a:r>
              <a:rPr lang="en-US" altLang="zh-CN" dirty="0" err="1" smtClean="0"/>
              <a:t>validatorParam.validateReturnValue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validateParamService,method,returnValue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item:constraintViolationSet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.info(</a:t>
            </a:r>
            <a:r>
              <a:rPr lang="en-US" altLang="zh-CN" dirty="0" err="1" smtClean="0"/>
              <a:t>item.getMessage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校验构造函数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 static void </a:t>
            </a:r>
            <a:r>
              <a:rPr lang="en-US" altLang="zh-CN" dirty="0" err="1" smtClean="0"/>
              <a:t>testValidateConstructor</a:t>
            </a:r>
            <a:r>
              <a:rPr lang="en-US" altLang="zh-CN" dirty="0" smtClean="0"/>
              <a:t>()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 </a:t>
            </a:r>
            <a:r>
              <a:rPr lang="en-US" altLang="zh-CN" dirty="0" err="1" smtClean="0"/>
              <a:t>NoSuchMethodException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ValidatorFactory</a:t>
            </a:r>
            <a:r>
              <a:rPr lang="en-US" altLang="zh-CN" dirty="0" smtClean="0"/>
              <a:t> factory = </a:t>
            </a:r>
            <a:r>
              <a:rPr lang="en-US" altLang="zh-CN" dirty="0" err="1" smtClean="0"/>
              <a:t>Validation.</a:t>
            </a:r>
            <a:r>
              <a:rPr lang="en-US" altLang="zh-CN" i="1" dirty="0" err="1" smtClean="0">
                <a:effectLst/>
              </a:rPr>
              <a:t>buildDefaultValidatorFactory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//1.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获取校验器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Validator </a:t>
            </a:r>
            <a:r>
              <a:rPr lang="en-US" altLang="zh-CN" dirty="0" err="1" smtClean="0"/>
              <a:t>validator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factory.getValidator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//2.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获取校验方法参数的校验器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 smtClean="0"/>
              <a:t>ExecutableValidator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validatorParam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validator.forExecutables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//3.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获取构造函数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Constructor&lt;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&gt; constructor = </a:t>
            </a:r>
            <a:r>
              <a:rPr lang="en-US" altLang="zh-CN" dirty="0" err="1" smtClean="0"/>
              <a:t>ValidateParamService.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dirty="0" err="1" smtClean="0"/>
              <a:t>.getConstructor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String.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Object[] </a:t>
            </a:r>
            <a:r>
              <a:rPr lang="en-US" altLang="zh-CN" dirty="0" err="1" smtClean="0"/>
              <a:t>constructorsParams</a:t>
            </a:r>
            <a:r>
              <a:rPr lang="en-US" altLang="zh-CN" dirty="0" smtClean="0"/>
              <a:t>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Object[]{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dirty="0" smtClean="0"/>
              <a:t>};</a:t>
            </a:r>
            <a:br>
              <a:rPr lang="en-US" altLang="zh-CN" dirty="0" smtClean="0"/>
            </a:br>
            <a:r>
              <a:rPr lang="en-US" altLang="zh-CN" dirty="0" smtClean="0"/>
              <a:t>        Set&lt;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&gt;&gt;  </a:t>
            </a:r>
            <a:r>
              <a:rPr lang="en-US" altLang="zh-CN" dirty="0" err="1" smtClean="0"/>
              <a:t>constraintViolationSet</a:t>
            </a:r>
            <a:r>
              <a:rPr lang="en-US" altLang="zh-CN" dirty="0" smtClean="0"/>
              <a:t>  =</a:t>
            </a:r>
            <a:r>
              <a:rPr lang="en-US" altLang="zh-CN" dirty="0" err="1" smtClean="0"/>
              <a:t>validatorParam.validateConstructorParameters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constructor,constructorsParams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item:constraintViolationSet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.info(</a:t>
            </a:r>
            <a:r>
              <a:rPr lang="en-US" altLang="zh-CN" dirty="0" err="1" smtClean="0"/>
              <a:t>item.getMessage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err="1" smtClean="0"/>
              <a:t>ValidateParamService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49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dirty="0" err="1" smtClean="0"/>
              <a:t>customeValidate</a:t>
            </a:r>
            <a:r>
              <a:rPr lang="en-US" altLang="zh-CN" dirty="0" smtClean="0"/>
              <a:t>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 </a:t>
            </a:r>
            <a:r>
              <a:rPr lang="en-US" altLang="zh-CN" dirty="0" err="1" smtClean="0"/>
              <a:t>ConstraintValidator</a:t>
            </a:r>
            <a:r>
              <a:rPr lang="en-US" altLang="zh-CN" dirty="0" smtClean="0"/>
              <a:t>&lt;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GenderAnnotation</a:t>
            </a:r>
            <a:r>
              <a:rPr lang="en-US" altLang="zh-CN" dirty="0" err="1" smtClean="0"/>
              <a:t>,Gender</a:t>
            </a:r>
            <a:r>
              <a:rPr lang="en-US" altLang="zh-CN" dirty="0" smtClean="0"/>
              <a:t>&gt;{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Gender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smtClean="0"/>
              <a:t>initialize(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GenderAnnotation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constraintAnnotation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constraintAnnotation.value</a:t>
            </a:r>
            <a:r>
              <a:rPr lang="en-US" altLang="zh-CN" dirty="0" smtClean="0"/>
              <a:t>();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获取注解的默认值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isValid</a:t>
            </a:r>
            <a:r>
              <a:rPr lang="en-US" altLang="zh-CN" dirty="0" smtClean="0"/>
              <a:t>(Gender value, </a:t>
            </a:r>
            <a:r>
              <a:rPr lang="en-US" altLang="zh-CN" dirty="0" err="1" smtClean="0"/>
              <a:t>ConstraintValidatorContext</a:t>
            </a:r>
            <a:r>
              <a:rPr lang="en-US" altLang="zh-CN" dirty="0" smtClean="0"/>
              <a:t> context)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(!(value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dirty="0" smtClean="0"/>
              <a:t>Gender) || value ==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value.getValue</a:t>
            </a:r>
            <a:r>
              <a:rPr lang="en-US" altLang="zh-CN" dirty="0" smtClean="0"/>
              <a:t>().equals(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) || </a:t>
            </a:r>
            <a:r>
              <a:rPr lang="en-US" altLang="zh-CN" dirty="0" err="1" smtClean="0"/>
              <a:t>value.getValue</a:t>
            </a:r>
            <a:r>
              <a:rPr lang="en-US" altLang="zh-CN" dirty="0" smtClean="0"/>
              <a:t>().equals(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)){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    }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US" altLang="zh-CN" dirty="0" smtClean="0"/>
              <a:t>;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必须是女的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Gender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Woman</a:t>
            </a:r>
            <a:r>
              <a:rPr lang="en-US" altLang="zh-CN" dirty="0" smtClean="0"/>
              <a:t>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女人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),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</a:t>
            </a:r>
            <a:r>
              <a:rPr lang="en-US" altLang="zh-CN" dirty="0" smtClean="0"/>
              <a:t>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男人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),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Neutrality</a:t>
            </a:r>
            <a:r>
              <a:rPr lang="en-US" altLang="zh-CN" dirty="0" smtClean="0"/>
              <a:t>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中立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String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Integer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Gender(String f, Integer value)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en-US" altLang="zh-CN" dirty="0" smtClean="0"/>
              <a:t>= f;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value;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getF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err="1" smtClean="0"/>
              <a:t>setF</a:t>
            </a:r>
            <a:r>
              <a:rPr lang="en-US" altLang="zh-CN" dirty="0" smtClean="0"/>
              <a:t>(String f)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en-US" altLang="zh-CN" dirty="0" smtClean="0"/>
              <a:t>= f;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smtClean="0"/>
              <a:t>Integer </a:t>
            </a:r>
            <a:r>
              <a:rPr lang="en-US" altLang="zh-CN" dirty="0" err="1" smtClean="0"/>
              <a:t>getValue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value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err="1" smtClean="0"/>
              <a:t>setValue</a:t>
            </a:r>
            <a:r>
              <a:rPr lang="en-US" altLang="zh-CN" dirty="0" smtClean="0"/>
              <a:t>(Integer value)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value;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@Target</a:t>
            </a:r>
            <a:r>
              <a:rPr lang="en-US" altLang="zh-CN" dirty="0" smtClean="0"/>
              <a:t>({ </a:t>
            </a:r>
            <a:r>
              <a:rPr lang="en-US" altLang="zh-CN" dirty="0" err="1" smtClean="0"/>
              <a:t>ElementType.</a:t>
            </a:r>
            <a:r>
              <a:rPr lang="en-US" altLang="zh-CN" sz="14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ElementType.</a:t>
            </a:r>
            <a:r>
              <a:rPr lang="en-US" altLang="zh-CN" sz="14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ElementType.</a:t>
            </a:r>
            <a:r>
              <a:rPr lang="en-US" altLang="zh-CN" sz="14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ANNOTATION_TYPE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})</a:t>
            </a:r>
            <a:br>
              <a:rPr lang="en-US" altLang="zh-CN" dirty="0" smtClean="0"/>
            </a:b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@Retention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RetentionPolicy.</a:t>
            </a:r>
            <a:r>
              <a:rPr lang="en-US" altLang="zh-CN" sz="14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@Constraint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validatedBy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customeValidate.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dirty="0" smtClean="0"/>
              <a:t>)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处理的类</a:t>
            </a:r>
            <a:b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smtClean="0"/>
              <a:t>@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GenderAnnotation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String message()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必须是女人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Class&lt;?&gt;[] groups()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zh-CN" dirty="0" smtClean="0"/>
              <a:t>{};</a:t>
            </a:r>
            <a:br>
              <a:rPr lang="en-US" altLang="zh-CN" dirty="0" smtClean="0"/>
            </a:br>
            <a:r>
              <a:rPr lang="en-US" altLang="zh-CN" dirty="0" smtClean="0"/>
              <a:t>    Class&lt;?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zh-CN" dirty="0" smtClean="0"/>
              <a:t>Payload&gt;[] payload()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zh-CN" dirty="0" smtClean="0"/>
              <a:t>{};</a:t>
            </a:r>
            <a:br>
              <a:rPr lang="en-US" altLang="zh-CN" dirty="0" smtClean="0"/>
            </a:br>
            <a:r>
              <a:rPr lang="en-US" altLang="zh-CN" dirty="0" smtClean="0"/>
              <a:t>    Gender value()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zh-CN" dirty="0" err="1" smtClean="0"/>
              <a:t>Gender.</a:t>
            </a:r>
            <a:r>
              <a:rPr lang="en-US" altLang="zh-CN" sz="14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Neutrality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dirty="0" smtClean="0"/>
              <a:t>Person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GenderAnnotation</a:t>
            </a:r>
            <a:r>
              <a:rPr lang="en-US" altLang="zh-CN" dirty="0" smtClean="0"/>
              <a:t>(message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必须是女人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Gender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Integer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smtClean="0"/>
              <a:t>Gender </a:t>
            </a:r>
            <a:r>
              <a:rPr lang="en-US" altLang="zh-CN" dirty="0" err="1" smtClean="0"/>
              <a:t>getGender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gender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err="1" smtClean="0"/>
              <a:t>setGender</a:t>
            </a:r>
            <a:r>
              <a:rPr lang="en-US" altLang="zh-CN" dirty="0" smtClean="0"/>
              <a:t>(Gender gender)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gender;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dirty="0" smtClean="0"/>
              <a:t>Integer </a:t>
            </a:r>
            <a:r>
              <a:rPr lang="en-US" altLang="zh-CN" dirty="0" err="1" smtClean="0"/>
              <a:t>getAge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age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err="1" smtClean="0"/>
              <a:t>setAge</a:t>
            </a:r>
            <a:r>
              <a:rPr lang="en-US" altLang="zh-CN" dirty="0" smtClean="0"/>
              <a:t>(Integer age)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age;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@Slf4j</a:t>
            </a:r>
            <a:b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dirty="0" err="1" smtClean="0"/>
              <a:t>GenderTest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dirty="0" smtClean="0"/>
              <a:t>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ValidatorFactory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validatorFactory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Validation.</a:t>
            </a:r>
            <a:r>
              <a:rPr lang="en-US" altLang="zh-CN" i="1" dirty="0" err="1" smtClean="0">
                <a:effectLst/>
              </a:rPr>
              <a:t>buildDefaultValidatorFactory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Validator </a:t>
            </a:r>
            <a:r>
              <a:rPr lang="en-US" altLang="zh-CN" dirty="0" err="1" smtClean="0"/>
              <a:t>validator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validatorFactory.getValidator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Person </a:t>
            </a:r>
            <a:r>
              <a:rPr lang="en-US" altLang="zh-CN" dirty="0" err="1" smtClean="0"/>
              <a:t>person</a:t>
            </a:r>
            <a:r>
              <a:rPr lang="en-US" altLang="zh-CN" dirty="0" smtClean="0"/>
              <a:t> =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Person();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person.setGender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Gender.</a:t>
            </a:r>
            <a:r>
              <a:rPr lang="en-US" altLang="zh-CN" sz="14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i="1" dirty="0" err="1" smtClean="0">
                <a:effectLst/>
              </a:rPr>
              <a:t>pringValidateStr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validator.validate</a:t>
            </a:r>
            <a:r>
              <a:rPr lang="en-US" altLang="zh-CN" dirty="0" smtClean="0"/>
              <a:t>(person));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dirty="0" err="1" smtClean="0"/>
              <a:t>pringValidateStr</a:t>
            </a:r>
            <a:r>
              <a:rPr lang="en-US" altLang="zh-CN" dirty="0" smtClean="0"/>
              <a:t>(Set&lt;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&lt;Person&gt;&gt; set2)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&lt;Person&gt; </a:t>
            </a:r>
            <a:r>
              <a:rPr lang="en-US" altLang="zh-CN" dirty="0" err="1" smtClean="0"/>
              <a:t>constraintViolation</a:t>
            </a:r>
            <a:r>
              <a:rPr lang="en-US" altLang="zh-CN" dirty="0" smtClean="0"/>
              <a:t> : set2){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.info(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错误：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constraintViolation.getMessage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.info(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字段：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constraintViolation.getPropertyPath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8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 bean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级别的校验 方法中的参数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必须添加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@Valid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注解，后面紧跟着</a:t>
            </a:r>
            <a:r>
              <a:rPr lang="en-US" altLang="zh-CN" sz="14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BindingResult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>
                <a:effectLst/>
              </a:rPr>
              <a:t>&lt;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 id="global-validator" class="org.springframework.validation.beanvalidation.LocalValidatorFactoryBean"</a:t>
            </a:r>
            <a:r>
              <a:rPr lang="en-US" altLang="zh-CN" dirty="0" smtClean="0">
                <a:effectLst/>
              </a:rPr>
              <a:t>&gt;&lt;/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 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方法级别的校验  要校验的方法所在类必须添加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@Validated</a:t>
            </a:r>
            <a:r>
              <a:rPr lang="zh-CN" altLang="en-US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</a:t>
            </a:r>
            <a: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br>
              <a:rPr lang="en-US" altLang="zh-CN" sz="14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>
                <a:effectLst/>
              </a:rPr>
              <a:t>&lt;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 class="org.springframework.validation.beanvalidation.MethodValidationPostProcessor"</a:t>
            </a:r>
            <a:r>
              <a:rPr lang="en-US" altLang="zh-CN" dirty="0" smtClean="0">
                <a:effectLst/>
              </a:rPr>
              <a:t>&gt;&lt;/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en-US" altLang="zh-CN" dirty="0" smtClean="0">
                <a:effectLst/>
              </a:rPr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35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16D7-2356-4F32-8740-88801C7A13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2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6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2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8349" y="2223962"/>
            <a:ext cx="9284791" cy="1470025"/>
          </a:xfrm>
          <a:prstGeom prst="rect">
            <a:avLst/>
          </a:prstGeom>
        </p:spPr>
        <p:txBody>
          <a:bodyPr anchor="ctr"/>
          <a:lstStyle>
            <a:lvl1pPr>
              <a:defRPr sz="39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462" y="1088773"/>
            <a:ext cx="11518677" cy="5399425"/>
          </a:xfrm>
          <a:prstGeom prst="rect">
            <a:avLst/>
          </a:prstGeom>
        </p:spPr>
        <p:txBody>
          <a:bodyPr/>
          <a:lstStyle>
            <a:lvl1pPr marL="408169" indent="-408169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1799"/>
            </a:lvl1pPr>
            <a:lvl2pPr>
              <a:defRPr sz="1799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36860" y="369368"/>
            <a:ext cx="95250" cy="215900"/>
          </a:xfrm>
          <a:prstGeom prst="rect">
            <a:avLst/>
          </a:prstGeom>
          <a:solidFill>
            <a:srgbClr val="CE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799"/>
          </a:p>
        </p:txBody>
      </p:sp>
      <p:sp>
        <p:nvSpPr>
          <p:cNvPr id="8" name="矩形 7"/>
          <p:cNvSpPr/>
          <p:nvPr userDrawn="1"/>
        </p:nvSpPr>
        <p:spPr>
          <a:xfrm>
            <a:off x="336860" y="583502"/>
            <a:ext cx="95250" cy="215900"/>
          </a:xfrm>
          <a:prstGeom prst="rect">
            <a:avLst/>
          </a:prstGeom>
          <a:solidFill>
            <a:srgbClr val="E57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799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433719" y="369369"/>
            <a:ext cx="5662282" cy="435425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algn="l">
              <a:defRPr sz="2399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TextBox 15"/>
          <p:cNvSpPr txBox="1"/>
          <p:nvPr userDrawn="1"/>
        </p:nvSpPr>
        <p:spPr>
          <a:xfrm>
            <a:off x="11286540" y="6488198"/>
            <a:ext cx="568600" cy="353885"/>
          </a:xfrm>
          <a:prstGeom prst="rect">
            <a:avLst/>
          </a:prstGeom>
          <a:noFill/>
        </p:spPr>
        <p:txBody>
          <a:bodyPr wrap="square" lIns="121912" tIns="60956" rIns="121912" bIns="60956" rtlCol="0" anchor="ctr" anchorCtr="0">
            <a:spAutoFit/>
          </a:bodyPr>
          <a:lstStyle/>
          <a:p>
            <a:pPr algn="ctr"/>
            <a:fld id="{2EEF1883-7A0E-4F66-9932-E581691AD397}" type="slidenum">
              <a:rPr lang="zh-CN" altLang="en-US" sz="1100">
                <a:solidFill>
                  <a:schemeClr val="bg1">
                    <a:lumMod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275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"/>
          <p:cNvSpPr txBox="1"/>
          <p:nvPr userDrawn="1"/>
        </p:nvSpPr>
        <p:spPr>
          <a:xfrm>
            <a:off x="3269368" y="5819598"/>
            <a:ext cx="5661058" cy="446197"/>
          </a:xfrm>
          <a:prstGeom prst="rect">
            <a:avLst/>
          </a:prstGeom>
          <a:noFill/>
        </p:spPr>
        <p:txBody>
          <a:bodyPr vert="horz" wrap="square" lIns="121912" tIns="60956" rIns="121912" bIns="60956" rtlCol="0">
            <a:spAutoFit/>
          </a:bodyPr>
          <a:lstStyle/>
          <a:p>
            <a:pPr defTabSz="1015808"/>
            <a:r>
              <a:rPr lang="zh-CN" altLang="en-US" sz="20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使命：致力于人人轻松享有安全的品质生活</a:t>
            </a:r>
            <a:endParaRPr lang="en-US" altLang="zh-CN" sz="20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"/>
          <p:cNvSpPr txBox="1"/>
          <p:nvPr userDrawn="1"/>
        </p:nvSpPr>
        <p:spPr>
          <a:xfrm>
            <a:off x="3255924" y="5291933"/>
            <a:ext cx="5674501" cy="446197"/>
          </a:xfrm>
          <a:prstGeom prst="rect">
            <a:avLst/>
          </a:prstGeom>
          <a:noFill/>
        </p:spPr>
        <p:txBody>
          <a:bodyPr vert="horz" wrap="square" lIns="121912" tIns="60956" rIns="121912" bIns="60956" rtlCol="0">
            <a:spAutoFit/>
          </a:bodyPr>
          <a:lstStyle/>
          <a:p>
            <a:pPr algn="ctr" defTabSz="1015808"/>
            <a:r>
              <a:rPr lang="zh-CN" altLang="en-US" sz="2099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经营理念：专业  厚实  诚信</a:t>
            </a:r>
            <a:endParaRPr lang="en-US" altLang="zh-CN" sz="20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"/>
          <p:cNvSpPr txBox="1"/>
          <p:nvPr userDrawn="1"/>
        </p:nvSpPr>
        <p:spPr>
          <a:xfrm>
            <a:off x="2785986" y="2360404"/>
            <a:ext cx="6576806" cy="1353927"/>
          </a:xfrm>
          <a:prstGeom prst="rect">
            <a:avLst/>
          </a:prstGeom>
          <a:noFill/>
        </p:spPr>
        <p:txBody>
          <a:bodyPr vert="horz" wrap="square" lIns="121912" tIns="60956" rIns="121912" bIns="60956" rtlCol="0">
            <a:spAutoFit/>
          </a:bodyPr>
          <a:lstStyle/>
          <a:p>
            <a:pPr algn="ctr" defTabSz="1015808"/>
            <a:r>
              <a:rPr lang="en-US" altLang="zh-CN" sz="7998" b="1" kern="1700" spc="333" dirty="0" smtClean="0">
                <a:solidFill>
                  <a:srgbClr val="BE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 </a:t>
            </a:r>
            <a:r>
              <a:rPr lang="en-US" altLang="zh-CN" sz="7998" b="1" kern="1700" spc="333" dirty="0">
                <a:solidFill>
                  <a:srgbClr val="BE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zh-CN" altLang="en-US" sz="7998" b="1" kern="1700" spc="333" dirty="0">
              <a:solidFill>
                <a:srgbClr val="BE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0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5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2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4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039-091D-40CE-AC68-7C9645DC3C47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5B69-D02E-4CFC-B713-83C9EAAD3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2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Hibernate-Validator</a:t>
            </a:r>
            <a:r>
              <a:rPr lang="zh-CN" altLang="en-US" dirty="0" smtClean="0"/>
              <a:t>框架学习分享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8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19" y="369457"/>
            <a:ext cx="8226899" cy="435413"/>
          </a:xfrm>
        </p:spPr>
        <p:txBody>
          <a:bodyPr/>
          <a:lstStyle/>
          <a:p>
            <a:r>
              <a:rPr lang="en-US" altLang="zh-CN" dirty="0" smtClean="0"/>
              <a:t>3.3 Spring</a:t>
            </a:r>
            <a:r>
              <a:rPr lang="zh-CN" altLang="en-US" dirty="0" smtClean="0"/>
              <a:t>中使用方法级别的校验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1760" y="1449295"/>
            <a:ext cx="5458727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799" dirty="0"/>
              <a:t>Spring</a:t>
            </a:r>
            <a:r>
              <a:rPr lang="zh-CN" altLang="en-US" sz="1799" dirty="0"/>
              <a:t>中方法级别校验使用</a:t>
            </a:r>
            <a:r>
              <a:rPr lang="en-US" altLang="zh-CN" sz="1799" dirty="0"/>
              <a:t>(</a:t>
            </a:r>
            <a:r>
              <a:rPr lang="zh-CN" altLang="en-US" sz="1799" dirty="0"/>
              <a:t>类上添加</a:t>
            </a:r>
            <a:r>
              <a:rPr lang="en-US" altLang="zh-CN" sz="1799" dirty="0"/>
              <a:t>@Validated)</a:t>
            </a:r>
            <a:endParaRPr lang="zh-CN" altLang="en-US" sz="1799" dirty="0"/>
          </a:p>
        </p:txBody>
      </p:sp>
      <p:sp>
        <p:nvSpPr>
          <p:cNvPr id="7" name="文本框 6"/>
          <p:cNvSpPr txBox="1"/>
          <p:nvPr/>
        </p:nvSpPr>
        <p:spPr>
          <a:xfrm>
            <a:off x="1011759" y="2866061"/>
            <a:ext cx="6761629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处理校验错误异常捕获（全局异常处理，或者局部异常处理）</a:t>
            </a:r>
            <a:endParaRPr lang="zh-CN" altLang="en-US" sz="1799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70" y="2247789"/>
            <a:ext cx="5198646" cy="3713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1759" y="2174805"/>
            <a:ext cx="1453865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校验方法</a:t>
            </a:r>
            <a:endParaRPr lang="zh-CN" altLang="en-US" sz="1799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19" y="3407773"/>
            <a:ext cx="10035482" cy="12949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02907" y="3463543"/>
            <a:ext cx="7272854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实现原理 </a:t>
            </a:r>
            <a:r>
              <a:rPr lang="en-US" altLang="zh-CN" sz="1799" dirty="0"/>
              <a:t>AOP</a:t>
            </a:r>
            <a:r>
              <a:rPr lang="zh-CN" altLang="en-US" sz="1799" dirty="0"/>
              <a:t>拦截，手动实现一下，自定义注解验证方法级别参数</a:t>
            </a:r>
            <a:endParaRPr lang="zh-CN" altLang="en-US" sz="1799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" y="804870"/>
            <a:ext cx="12192000" cy="54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19" y="369457"/>
            <a:ext cx="8226899" cy="435413"/>
          </a:xfrm>
        </p:spPr>
        <p:txBody>
          <a:bodyPr/>
          <a:lstStyle/>
          <a:p>
            <a:r>
              <a:rPr lang="en-US" altLang="zh-CN" dirty="0" smtClean="0"/>
              <a:t>3.4 AOP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1812" y="1044356"/>
            <a:ext cx="10933368" cy="64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AOP</a:t>
            </a:r>
            <a:r>
              <a:rPr lang="zh-CN" altLang="en-US" sz="1799" dirty="0"/>
              <a:t>为</a:t>
            </a:r>
            <a:r>
              <a:rPr lang="en-US" altLang="zh-CN" sz="1799" dirty="0"/>
              <a:t>Aspect Oriented Programming</a:t>
            </a:r>
            <a:r>
              <a:rPr lang="zh-CN" altLang="en-US" sz="1799" dirty="0"/>
              <a:t>的</a:t>
            </a:r>
            <a:r>
              <a:rPr lang="zh-CN" altLang="en-US" sz="1799" dirty="0"/>
              <a:t>缩写，意</a:t>
            </a:r>
            <a:r>
              <a:rPr lang="zh-CN" altLang="en-US" sz="1799" dirty="0"/>
              <a:t>为：面向切面</a:t>
            </a:r>
            <a:r>
              <a:rPr lang="zh-CN" altLang="en-US" sz="1799" dirty="0"/>
              <a:t>编程</a:t>
            </a:r>
            <a:r>
              <a:rPr lang="zh-CN" altLang="en-US" sz="1799" dirty="0"/>
              <a:t>，</a:t>
            </a:r>
            <a:r>
              <a:rPr lang="zh-CN" altLang="en-US" sz="1799" dirty="0"/>
              <a:t>通过</a:t>
            </a:r>
            <a:r>
              <a:rPr lang="zh-CN" altLang="en-US" sz="1799" dirty="0"/>
              <a:t>预编译方式和运行期动态代理实现程序功能的统一维护的一种技术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1812" y="3226685"/>
            <a:ext cx="4751987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使用场景：</a:t>
            </a:r>
            <a:r>
              <a:rPr lang="en-US" altLang="zh-CN" sz="1799" dirty="0"/>
              <a:t>1.</a:t>
            </a:r>
            <a:r>
              <a:rPr lang="zh-CN" altLang="en-US" sz="1799" dirty="0"/>
              <a:t>日志记录 </a:t>
            </a:r>
            <a:r>
              <a:rPr lang="en-US" altLang="zh-CN" sz="1799" dirty="0"/>
              <a:t>2.</a:t>
            </a:r>
            <a:r>
              <a:rPr lang="zh-CN" altLang="en-US" sz="1799" dirty="0"/>
              <a:t>权限认证 </a:t>
            </a:r>
            <a:r>
              <a:rPr lang="en-US" altLang="zh-CN" sz="1799" dirty="0"/>
              <a:t>3.</a:t>
            </a:r>
            <a:r>
              <a:rPr lang="zh-CN" altLang="en-US" sz="1799" dirty="0"/>
              <a:t>事务处理</a:t>
            </a:r>
            <a:endParaRPr lang="zh-CN" altLang="en-US" sz="1799" dirty="0"/>
          </a:p>
        </p:txBody>
      </p:sp>
      <p:sp>
        <p:nvSpPr>
          <p:cNvPr id="6" name="文本框 5"/>
          <p:cNvSpPr txBox="1"/>
          <p:nvPr/>
        </p:nvSpPr>
        <p:spPr>
          <a:xfrm>
            <a:off x="651812" y="2135520"/>
            <a:ext cx="6684705" cy="645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 dirty="0"/>
              <a:t>AOP:</a:t>
            </a:r>
            <a:r>
              <a:rPr lang="zh-CN" altLang="en-US" sz="1799" dirty="0"/>
              <a:t>无入侵的在方法执行之前，方法之前之后处理自己一些事情</a:t>
            </a:r>
            <a:endParaRPr lang="en-US" altLang="zh-CN" sz="1799" dirty="0"/>
          </a:p>
          <a:p>
            <a:r>
              <a:rPr lang="zh-CN" altLang="en-US" sz="1799" dirty="0"/>
              <a:t>对于方法的参数进行校验，也是采用</a:t>
            </a:r>
            <a:r>
              <a:rPr lang="en-US" altLang="zh-CN" sz="1799" dirty="0"/>
              <a:t>AOP</a:t>
            </a:r>
            <a:r>
              <a:rPr lang="zh-CN" altLang="en-US" sz="1799" dirty="0"/>
              <a:t>这样的实现实现。</a:t>
            </a:r>
            <a:endParaRPr lang="en-US" altLang="zh-CN" sz="1799" dirty="0"/>
          </a:p>
        </p:txBody>
      </p:sp>
      <p:sp>
        <p:nvSpPr>
          <p:cNvPr id="7" name="文本框 6"/>
          <p:cNvSpPr txBox="1"/>
          <p:nvPr/>
        </p:nvSpPr>
        <p:spPr>
          <a:xfrm>
            <a:off x="651812" y="3994768"/>
            <a:ext cx="3633382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使用</a:t>
            </a:r>
            <a:r>
              <a:rPr lang="en-US" altLang="zh-CN" sz="1799" dirty="0"/>
              <a:t>AOP</a:t>
            </a:r>
            <a:r>
              <a:rPr lang="zh-CN" altLang="en-US" sz="1799" dirty="0"/>
              <a:t>实现方法级别参数验证：</a:t>
            </a:r>
            <a:endParaRPr lang="zh-CN" altLang="en-US" sz="1799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57" y="1782828"/>
            <a:ext cx="7606667" cy="4318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15" y="1768156"/>
            <a:ext cx="8100490" cy="41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6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19" y="369457"/>
            <a:ext cx="8226899" cy="435413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拦截注解实现自己方法</a:t>
            </a:r>
            <a:r>
              <a:rPr lang="zh-CN" altLang="en-US" dirty="0"/>
              <a:t>级</a:t>
            </a:r>
            <a:r>
              <a:rPr lang="zh-CN" altLang="en-US" dirty="0" smtClean="0"/>
              <a:t>别参数验证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1800" y="1404302"/>
            <a:ext cx="1915410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定义拦截注解</a:t>
            </a:r>
            <a:endParaRPr lang="zh-CN" altLang="en-US" sz="1799" dirty="0"/>
          </a:p>
        </p:txBody>
      </p:sp>
      <p:sp>
        <p:nvSpPr>
          <p:cNvPr id="5" name="文本框 4"/>
          <p:cNvSpPr txBox="1"/>
          <p:nvPr/>
        </p:nvSpPr>
        <p:spPr>
          <a:xfrm>
            <a:off x="720065" y="1986511"/>
            <a:ext cx="2594906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定义</a:t>
            </a:r>
            <a:r>
              <a:rPr lang="en-US" altLang="zh-CN" sz="1799" dirty="0"/>
              <a:t>AOP</a:t>
            </a:r>
            <a:r>
              <a:rPr lang="zh-CN" altLang="en-US" sz="1799" dirty="0"/>
              <a:t>拦截处理类</a:t>
            </a:r>
            <a:endParaRPr lang="zh-CN" altLang="en-US" sz="1799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68" y="1081789"/>
            <a:ext cx="4855878" cy="14758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6" y="2548183"/>
            <a:ext cx="12192000" cy="2588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6" y="2419126"/>
            <a:ext cx="9407074" cy="3751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68" y="1249594"/>
            <a:ext cx="10149738" cy="49130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9" y="684410"/>
            <a:ext cx="10979544" cy="65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19" y="369457"/>
            <a:ext cx="8226899" cy="435413"/>
          </a:xfrm>
        </p:spPr>
        <p:txBody>
          <a:bodyPr/>
          <a:lstStyle/>
          <a:p>
            <a:r>
              <a:rPr lang="en-US" altLang="zh-CN" dirty="0" smtClean="0"/>
              <a:t>3.5 Spring </a:t>
            </a:r>
            <a:r>
              <a:rPr lang="zh-CN" altLang="en-US" dirty="0" smtClean="0"/>
              <a:t>集成使用</a:t>
            </a:r>
            <a:r>
              <a:rPr lang="en-US" altLang="zh-CN" dirty="0" smtClean="0"/>
              <a:t>Hibernate Validator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1800" y="1404302"/>
            <a:ext cx="6040466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799" dirty="0"/>
              <a:t>Action</a:t>
            </a:r>
            <a:r>
              <a:rPr lang="zh-CN" altLang="en-US" sz="1799" dirty="0"/>
              <a:t>层只支持</a:t>
            </a:r>
            <a:r>
              <a:rPr lang="en-US" altLang="zh-CN" sz="1799" dirty="0"/>
              <a:t>Bean</a:t>
            </a:r>
            <a:r>
              <a:rPr lang="zh-CN" altLang="en-US" sz="1799" dirty="0"/>
              <a:t>级</a:t>
            </a:r>
            <a:r>
              <a:rPr lang="zh-CN" altLang="en-US" sz="1799" dirty="0"/>
              <a:t>别的验证且不支持方法级别验证</a:t>
            </a:r>
            <a:endParaRPr lang="zh-CN" altLang="en-US" sz="1799" dirty="0"/>
          </a:p>
        </p:txBody>
      </p:sp>
      <p:sp>
        <p:nvSpPr>
          <p:cNvPr id="5" name="文本框 4"/>
          <p:cNvSpPr txBox="1"/>
          <p:nvPr/>
        </p:nvSpPr>
        <p:spPr>
          <a:xfrm>
            <a:off x="720066" y="1986511"/>
            <a:ext cx="6354572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方法级别验证中参数存在</a:t>
            </a:r>
            <a:r>
              <a:rPr lang="en-US" altLang="zh-CN" sz="1799" dirty="0"/>
              <a:t>Bean</a:t>
            </a:r>
            <a:r>
              <a:rPr lang="zh-CN" altLang="en-US" sz="1799" dirty="0"/>
              <a:t>不支持</a:t>
            </a:r>
            <a:r>
              <a:rPr lang="en-US" altLang="zh-CN" sz="1799" dirty="0"/>
              <a:t>Bean</a:t>
            </a:r>
            <a:r>
              <a:rPr lang="zh-CN" altLang="en-US" sz="1799" dirty="0"/>
              <a:t>内部属性的验证</a:t>
            </a:r>
            <a:endParaRPr lang="zh-CN" altLang="en-US" sz="1799" dirty="0"/>
          </a:p>
        </p:txBody>
      </p:sp>
      <p:sp>
        <p:nvSpPr>
          <p:cNvPr id="2" name="文本框 1"/>
          <p:cNvSpPr txBox="1"/>
          <p:nvPr/>
        </p:nvSpPr>
        <p:spPr>
          <a:xfrm>
            <a:off x="433719" y="988912"/>
            <a:ext cx="1338479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使用缺点：</a:t>
            </a:r>
            <a:endParaRPr lang="zh-CN" altLang="en-US" sz="1799" dirty="0"/>
          </a:p>
        </p:txBody>
      </p:sp>
      <p:sp>
        <p:nvSpPr>
          <p:cNvPr id="11" name="文本框 10"/>
          <p:cNvSpPr txBox="1"/>
          <p:nvPr/>
        </p:nvSpPr>
        <p:spPr>
          <a:xfrm>
            <a:off x="1120190" y="2793638"/>
            <a:ext cx="8676323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rPr>
              <a:t>解决方案：使用自定义的注解添加到</a:t>
            </a:r>
            <a:r>
              <a: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rPr>
              <a:t>Action</a:t>
            </a:r>
            <a:r>
              <a: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rPr>
              <a:t>层需要验证的方法参数中</a:t>
            </a:r>
            <a:endParaRPr lang="zh-CN" altLang="en-US" sz="1799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40" y="2194206"/>
            <a:ext cx="6750623" cy="357049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30956" y="2776414"/>
            <a:ext cx="9415511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rPr>
              <a:t>解决方案：直接使用基本的</a:t>
            </a:r>
            <a:r>
              <a: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rPr>
              <a:t>Hibernate-Validator</a:t>
            </a:r>
            <a:r>
              <a: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rPr>
              <a:t>处理，或者直接在</a:t>
            </a:r>
            <a:r>
              <a: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rPr>
              <a:t>AOP</a:t>
            </a:r>
            <a:r>
              <a: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rPr>
              <a:t>中处理</a:t>
            </a:r>
            <a:r>
              <a: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rPr>
              <a:t>Bean</a:t>
            </a:r>
            <a:r>
              <a: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rPr>
              <a:t>级别验证</a:t>
            </a:r>
            <a:endParaRPr lang="zh-CN" altLang="en-US" sz="1799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" y="2609595"/>
            <a:ext cx="11987354" cy="30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1" grpId="1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1840" y="355726"/>
            <a:ext cx="8226899" cy="497938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总结与期待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1813" y="1359309"/>
            <a:ext cx="8729605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1799" dirty="0"/>
              <a:t>Bean Validator </a:t>
            </a:r>
            <a:r>
              <a:rPr lang="zh-CN" altLang="en-US" sz="1799" dirty="0"/>
              <a:t>作为一种规范，将参数验证这一块采用标准的风格处理，值得推荐</a:t>
            </a:r>
            <a:endParaRPr lang="zh-CN" altLang="en-US" sz="1799" dirty="0"/>
          </a:p>
        </p:txBody>
      </p:sp>
      <p:sp>
        <p:nvSpPr>
          <p:cNvPr id="12" name="文本框 11"/>
          <p:cNvSpPr txBox="1"/>
          <p:nvPr/>
        </p:nvSpPr>
        <p:spPr>
          <a:xfrm>
            <a:off x="651813" y="2529312"/>
            <a:ext cx="8436332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1799" dirty="0"/>
              <a:t>Bean Validator</a:t>
            </a:r>
            <a:r>
              <a:rPr lang="zh-CN" altLang="en-US" sz="1799" dirty="0"/>
              <a:t>作为一种规范必有不足，依场景考虑使用，将新老验证配合使用</a:t>
            </a:r>
            <a:endParaRPr lang="zh-CN" altLang="en-US" sz="1799" dirty="0"/>
          </a:p>
        </p:txBody>
      </p:sp>
      <p:sp>
        <p:nvSpPr>
          <p:cNvPr id="13" name="文本框 12"/>
          <p:cNvSpPr txBox="1"/>
          <p:nvPr/>
        </p:nvSpPr>
        <p:spPr>
          <a:xfrm>
            <a:off x="651813" y="1944311"/>
            <a:ext cx="8607807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对于如何集成到项目中，新项目可以推荐使用，老项目局部使用效果不是很明显</a:t>
            </a:r>
            <a:endParaRPr lang="zh-CN" altLang="en-US" sz="1799" dirty="0"/>
          </a:p>
        </p:txBody>
      </p:sp>
      <p:sp>
        <p:nvSpPr>
          <p:cNvPr id="14" name="文本框 13"/>
          <p:cNvSpPr txBox="1"/>
          <p:nvPr/>
        </p:nvSpPr>
        <p:spPr>
          <a:xfrm>
            <a:off x="651813" y="3121014"/>
            <a:ext cx="6069312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共同学习，一起进步！将项目中的代码写得更加优秀！</a:t>
            </a:r>
            <a:endParaRPr lang="zh-CN" altLang="en-US" sz="1799" dirty="0"/>
          </a:p>
        </p:txBody>
      </p:sp>
      <p:sp>
        <p:nvSpPr>
          <p:cNvPr id="15" name="文本框 14"/>
          <p:cNvSpPr txBox="1"/>
          <p:nvPr/>
        </p:nvSpPr>
        <p:spPr>
          <a:xfrm>
            <a:off x="1690288" y="2251674"/>
            <a:ext cx="7877029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99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谢谢大家的观看，欢迎指正错误！</a:t>
            </a:r>
            <a:endParaRPr lang="zh-CN" altLang="en-US" sz="3999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7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/>
          </a:p>
        </p:txBody>
      </p:sp>
      <p:sp>
        <p:nvSpPr>
          <p:cNvPr id="7" name="Rectangle 3" descr="单个小人2"/>
          <p:cNvSpPr>
            <a:spLocks noGrp="1" noChangeAspect="1" noChangeArrowheads="1"/>
          </p:cNvSpPr>
          <p:nvPr isPhoto="1">
            <p:ph idx="1"/>
          </p:nvPr>
        </p:nvSpPr>
        <p:spPr bwMode="auto">
          <a:xfrm>
            <a:off x="1967327" y="1313807"/>
            <a:ext cx="7998096" cy="463481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72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2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校验分析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3719" y="1892919"/>
            <a:ext cx="6292187" cy="64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通常校验流程</a:t>
            </a:r>
            <a:endParaRPr lang="en-US" altLang="zh-CN" sz="1799" dirty="0"/>
          </a:p>
          <a:p>
            <a:pPr>
              <a:buClr>
                <a:srgbClr val="FF0000"/>
              </a:buClr>
            </a:pPr>
            <a:endParaRPr lang="en-US" altLang="zh-CN" sz="1799" dirty="0"/>
          </a:p>
        </p:txBody>
      </p:sp>
      <p:sp>
        <p:nvSpPr>
          <p:cNvPr id="8" name="文本框 7"/>
          <p:cNvSpPr txBox="1"/>
          <p:nvPr/>
        </p:nvSpPr>
        <p:spPr>
          <a:xfrm>
            <a:off x="433719" y="1224329"/>
            <a:ext cx="7012080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9" dirty="0"/>
              <a:t>为了保证数据的安全性、合法性，通常会对数据</a:t>
            </a:r>
            <a:r>
              <a:rPr lang="zh-CN" altLang="en-US" sz="1799" dirty="0"/>
              <a:t>进行</a:t>
            </a:r>
            <a:r>
              <a:rPr lang="zh-CN" altLang="en-US" sz="1799" dirty="0"/>
              <a:t>校验</a:t>
            </a:r>
            <a:endParaRPr lang="zh-CN" altLang="en-US" sz="1799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15" y="1851055"/>
            <a:ext cx="6928966" cy="3954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74" y="1699368"/>
            <a:ext cx="6947014" cy="425752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6847" y="2529134"/>
            <a:ext cx="4454335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1799" dirty="0"/>
              <a:t>Hibernate-Validator</a:t>
            </a:r>
            <a:r>
              <a:rPr lang="zh-CN" altLang="en-US" sz="1799" dirty="0"/>
              <a:t>处理</a:t>
            </a:r>
            <a:r>
              <a:rPr lang="zh-CN" altLang="en-US" sz="1799" dirty="0"/>
              <a:t>流程</a:t>
            </a:r>
            <a:endParaRPr lang="zh-CN" altLang="en-US" sz="1799" dirty="0"/>
          </a:p>
        </p:txBody>
      </p:sp>
      <p:sp>
        <p:nvSpPr>
          <p:cNvPr id="14" name="文本框 13"/>
          <p:cNvSpPr txBox="1"/>
          <p:nvPr/>
        </p:nvSpPr>
        <p:spPr>
          <a:xfrm>
            <a:off x="741799" y="2367448"/>
            <a:ext cx="8233772" cy="92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rPr>
              <a:t>为了改善这样的情况，通常将会将需要验证的逻辑和相应的域模型进行绑定。</a:t>
            </a:r>
            <a:r>
              <a: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rPr>
              <a:t>Bean Validation </a:t>
            </a:r>
            <a:r>
              <a:rPr lang="zh-CN" altLang="zh-CN" sz="1799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rPr>
              <a:t> JavaBean </a:t>
            </a:r>
            <a:r>
              <a:rPr lang="zh-CN" altLang="zh-CN" sz="1799" dirty="0">
                <a:latin typeface="楷体" panose="02010609060101010101" pitchFamily="49" charset="-122"/>
                <a:ea typeface="楷体" panose="02010609060101010101" pitchFamily="49" charset="-122"/>
              </a:rPr>
              <a:t>验证定义了相应的元数据模型和</a:t>
            </a:r>
            <a:r>
              <a: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  <a:r>
              <a: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rPr>
              <a:t>，提供了一套验证规范。</a:t>
            </a:r>
            <a:r>
              <a: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rPr>
              <a:t>Hibernate-Validator</a:t>
            </a:r>
            <a:r>
              <a: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rPr>
              <a:t>是它的实现。</a:t>
            </a:r>
            <a:endParaRPr lang="zh-CN" altLang="en-US" sz="1799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6860" y="4283872"/>
            <a:ext cx="7783838" cy="1280271"/>
            <a:chOff x="336947" y="5059439"/>
            <a:chExt cx="7785865" cy="1280604"/>
          </a:xfrm>
        </p:grpSpPr>
        <p:sp>
          <p:nvSpPr>
            <p:cNvPr id="15" name="文本框 14"/>
            <p:cNvSpPr txBox="1"/>
            <p:nvPr/>
          </p:nvSpPr>
          <p:spPr>
            <a:xfrm>
              <a:off x="336947" y="5417098"/>
              <a:ext cx="7785865" cy="92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验证</a:t>
              </a:r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逻辑与业务逻辑之间进行了分离，降低了程序</a:t>
              </a:r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耦合度。</a:t>
              </a:r>
              <a:endPara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zh-CN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统一且规范的验证方式，无需你再次编写重复的验证</a:t>
              </a:r>
              <a:r>
                <a:rPr lang="zh-CN" altLang="zh-CN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代码</a:t>
              </a:r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zh-CN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你将更专注于你的业务，将这些繁琐的事情统统丢在</a:t>
              </a:r>
              <a:r>
                <a:rPr lang="zh-CN" altLang="zh-CN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一边</a:t>
              </a:r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3772" y="5059439"/>
              <a:ext cx="877163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优势：</a:t>
              </a:r>
              <a:endPara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1854" y="2539292"/>
            <a:ext cx="6703999" cy="1559450"/>
            <a:chOff x="741992" y="6130094"/>
            <a:chExt cx="6705745" cy="1559856"/>
          </a:xfrm>
        </p:grpSpPr>
        <p:sp>
          <p:nvSpPr>
            <p:cNvPr id="18" name="文本框 17"/>
            <p:cNvSpPr txBox="1"/>
            <p:nvPr/>
          </p:nvSpPr>
          <p:spPr>
            <a:xfrm>
              <a:off x="741992" y="6490134"/>
              <a:ext cx="6705745" cy="1199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797" indent="-342797">
                <a:buClr>
                  <a:srgbClr val="C0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校验数据方式方法不统一。</a:t>
              </a:r>
              <a:endPara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797" indent="-342797">
                <a:buClr>
                  <a:srgbClr val="C0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代码冗余无法保证一致性。</a:t>
              </a:r>
              <a:endPara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797" indent="-342797">
                <a:buClr>
                  <a:srgbClr val="C0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校验逻辑的实现千奇百怪。</a:t>
              </a:r>
              <a:endPara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797" indent="-342797">
                <a:buClr>
                  <a:srgbClr val="C0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与业务逻辑耦合比较高。</a:t>
              </a:r>
              <a:endParaRPr lang="en-US" altLang="zh-CN" sz="1799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41992" y="6130094"/>
              <a:ext cx="877163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99" dirty="0">
                  <a:latin typeface="楷体" panose="02010609060101010101" pitchFamily="49" charset="-122"/>
                  <a:ea typeface="楷体" panose="02010609060101010101" pitchFamily="49" charset="-122"/>
                </a:rPr>
                <a:t>缺点：</a:t>
              </a:r>
              <a:endParaRPr lang="zh-CN" altLang="en-US" sz="1799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6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Hibernate-Validator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6779" y="1134342"/>
            <a:ext cx="8908670" cy="64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hibernate </a:t>
            </a:r>
            <a:r>
              <a:rPr lang="en-US" altLang="zh-CN" sz="1799" dirty="0"/>
              <a:t>Validator</a:t>
            </a:r>
            <a:r>
              <a:rPr lang="zh-CN" altLang="en-US" sz="1799" dirty="0"/>
              <a:t>是 </a:t>
            </a:r>
            <a:r>
              <a:rPr lang="en-US" altLang="zh-CN" sz="1799" dirty="0"/>
              <a:t>Bean Validation </a:t>
            </a:r>
            <a:r>
              <a:rPr lang="zh-CN" altLang="en-US" sz="1799" dirty="0"/>
              <a:t>的参考</a:t>
            </a:r>
            <a:r>
              <a:rPr lang="zh-CN" altLang="en-US" sz="1799" dirty="0"/>
              <a:t>实现，采用统一标准化的基于注解的约束来验证规则，实现了很多通用的约束，同时可以自定义扩展实现自定义约束。</a:t>
            </a:r>
            <a:endParaRPr lang="zh-CN" altLang="en-US" sz="1799" dirty="0"/>
          </a:p>
        </p:txBody>
      </p:sp>
      <p:sp>
        <p:nvSpPr>
          <p:cNvPr id="9" name="文本框 8"/>
          <p:cNvSpPr txBox="1"/>
          <p:nvPr/>
        </p:nvSpPr>
        <p:spPr>
          <a:xfrm>
            <a:off x="964298" y="2484141"/>
            <a:ext cx="876935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功能：</a:t>
            </a:r>
            <a:endParaRPr lang="zh-CN" altLang="en-US" sz="1799" dirty="0"/>
          </a:p>
        </p:txBody>
      </p:sp>
      <p:sp>
        <p:nvSpPr>
          <p:cNvPr id="12" name="文本框 11"/>
          <p:cNvSpPr txBox="1"/>
          <p:nvPr/>
        </p:nvSpPr>
        <p:spPr>
          <a:xfrm>
            <a:off x="1101746" y="4148892"/>
            <a:ext cx="2204672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校验方法参数</a:t>
            </a:r>
            <a:endParaRPr lang="zh-CN" altLang="en-US" sz="1799" dirty="0"/>
          </a:p>
        </p:txBody>
      </p:sp>
      <p:sp>
        <p:nvSpPr>
          <p:cNvPr id="13" name="文本框 12"/>
          <p:cNvSpPr txBox="1"/>
          <p:nvPr/>
        </p:nvSpPr>
        <p:spPr>
          <a:xfrm>
            <a:off x="6410954" y="4148892"/>
            <a:ext cx="5290914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实现了常见的注解约束够用</a:t>
            </a:r>
            <a:endParaRPr lang="zh-CN" altLang="en-US" sz="1799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1746" y="3563980"/>
            <a:ext cx="3554469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校验类实例对象某个属性</a:t>
            </a:r>
            <a:endParaRPr lang="zh-CN" altLang="en-US" sz="1799" dirty="0"/>
          </a:p>
        </p:txBody>
      </p:sp>
      <p:sp>
        <p:nvSpPr>
          <p:cNvPr id="15" name="文本框 14"/>
          <p:cNvSpPr txBox="1"/>
          <p:nvPr/>
        </p:nvSpPr>
        <p:spPr>
          <a:xfrm>
            <a:off x="1101746" y="5903631"/>
            <a:ext cx="2159679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分组校验</a:t>
            </a:r>
            <a:endParaRPr lang="zh-CN" altLang="en-US" sz="1799" dirty="0"/>
          </a:p>
        </p:txBody>
      </p:sp>
      <p:sp>
        <p:nvSpPr>
          <p:cNvPr id="16" name="文本框 15"/>
          <p:cNvSpPr txBox="1"/>
          <p:nvPr/>
        </p:nvSpPr>
        <p:spPr>
          <a:xfrm>
            <a:off x="1101746" y="3024060"/>
            <a:ext cx="2834577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校验类实例对象</a:t>
            </a:r>
            <a:endParaRPr lang="zh-CN" altLang="en-US" sz="1799" dirty="0"/>
          </a:p>
        </p:txBody>
      </p:sp>
      <p:sp>
        <p:nvSpPr>
          <p:cNvPr id="17" name="文本框 16"/>
          <p:cNvSpPr txBox="1"/>
          <p:nvPr/>
        </p:nvSpPr>
        <p:spPr>
          <a:xfrm>
            <a:off x="1101746" y="4733805"/>
            <a:ext cx="2744590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校验方法返回值</a:t>
            </a:r>
            <a:endParaRPr lang="zh-CN" altLang="en-US" sz="1799" dirty="0"/>
          </a:p>
        </p:txBody>
      </p:sp>
      <p:sp>
        <p:nvSpPr>
          <p:cNvPr id="18" name="文本框 17"/>
          <p:cNvSpPr txBox="1"/>
          <p:nvPr/>
        </p:nvSpPr>
        <p:spPr>
          <a:xfrm>
            <a:off x="1101746" y="5363711"/>
            <a:ext cx="2609610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校验构造函数</a:t>
            </a:r>
            <a:endParaRPr lang="zh-CN" altLang="en-US" sz="1799" dirty="0"/>
          </a:p>
        </p:txBody>
      </p:sp>
      <p:sp>
        <p:nvSpPr>
          <p:cNvPr id="19" name="文本框 18"/>
          <p:cNvSpPr txBox="1"/>
          <p:nvPr/>
        </p:nvSpPr>
        <p:spPr>
          <a:xfrm>
            <a:off x="1101746" y="6370835"/>
            <a:ext cx="1979705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自定义</a:t>
            </a:r>
            <a:r>
              <a:rPr lang="zh-CN" altLang="en-US" sz="1799" dirty="0"/>
              <a:t>校验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10954" y="2484141"/>
            <a:ext cx="1574764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9" dirty="0"/>
              <a:t>使用优势：</a:t>
            </a:r>
            <a:endParaRPr lang="zh-CN" altLang="en-US" sz="1799" dirty="0"/>
          </a:p>
        </p:txBody>
      </p:sp>
      <p:sp>
        <p:nvSpPr>
          <p:cNvPr id="21" name="文本框 20"/>
          <p:cNvSpPr txBox="1"/>
          <p:nvPr/>
        </p:nvSpPr>
        <p:spPr>
          <a:xfrm>
            <a:off x="6410954" y="3024060"/>
            <a:ext cx="6967218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基于注解实现校验</a:t>
            </a:r>
            <a:r>
              <a:rPr lang="en-US" altLang="zh-CN" sz="1799" dirty="0"/>
              <a:t>JavaBean</a:t>
            </a:r>
            <a:r>
              <a:rPr lang="zh-CN" altLang="en-US" sz="1799" dirty="0"/>
              <a:t>清楚明了含义</a:t>
            </a:r>
            <a:endParaRPr lang="zh-CN" altLang="en-US" sz="1799" dirty="0"/>
          </a:p>
        </p:txBody>
      </p:sp>
      <p:sp>
        <p:nvSpPr>
          <p:cNvPr id="23" name="矩形 22"/>
          <p:cNvSpPr/>
          <p:nvPr/>
        </p:nvSpPr>
        <p:spPr>
          <a:xfrm>
            <a:off x="6410955" y="3563980"/>
            <a:ext cx="3401007" cy="36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</a:t>
            </a:r>
            <a:r>
              <a:rPr lang="en-US" altLang="zh-CN" sz="1799" dirty="0"/>
              <a:t>API</a:t>
            </a:r>
            <a:r>
              <a:rPr lang="zh-CN" altLang="en-US" sz="1799" dirty="0"/>
              <a:t>统一，使用简单方便</a:t>
            </a:r>
            <a:endParaRPr lang="zh-CN" altLang="en-US" sz="1799" dirty="0"/>
          </a:p>
        </p:txBody>
      </p:sp>
      <p:sp>
        <p:nvSpPr>
          <p:cNvPr id="24" name="矩形 23"/>
          <p:cNvSpPr/>
          <p:nvPr/>
        </p:nvSpPr>
        <p:spPr>
          <a:xfrm>
            <a:off x="6410955" y="4736367"/>
            <a:ext cx="5197505" cy="36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灵活性很强</a:t>
            </a:r>
            <a:r>
              <a:rPr lang="en-US" altLang="zh-CN" sz="1799" dirty="0"/>
              <a:t>,</a:t>
            </a:r>
            <a:r>
              <a:rPr lang="zh-CN" altLang="en-US" sz="1799" dirty="0"/>
              <a:t>能够自定义校验，满足大多数需求</a:t>
            </a:r>
            <a:endParaRPr lang="zh-CN" altLang="en-US" sz="1799" dirty="0"/>
          </a:p>
        </p:txBody>
      </p:sp>
      <p:sp>
        <p:nvSpPr>
          <p:cNvPr id="26" name="矩形 25"/>
          <p:cNvSpPr/>
          <p:nvPr/>
        </p:nvSpPr>
        <p:spPr>
          <a:xfrm>
            <a:off x="6413742" y="5273725"/>
            <a:ext cx="3710306" cy="36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非常方便的集成到</a:t>
            </a:r>
            <a:r>
              <a:rPr lang="en-US" altLang="zh-CN" sz="1799" dirty="0"/>
              <a:t>Spring</a:t>
            </a:r>
            <a:r>
              <a:rPr lang="zh-CN" altLang="en-US" sz="1799" dirty="0"/>
              <a:t>中使用</a:t>
            </a:r>
            <a:endParaRPr lang="zh-CN" altLang="en-US" sz="1799" dirty="0"/>
          </a:p>
        </p:txBody>
      </p:sp>
    </p:spTree>
    <p:extLst>
      <p:ext uri="{BB962C8B-B14F-4D97-AF65-F5344CB8AC3E}">
        <p14:creationId xmlns:p14="http://schemas.microsoft.com/office/powerpoint/2010/main" val="25964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2896" y="310904"/>
            <a:ext cx="5662282" cy="435413"/>
          </a:xfrm>
        </p:spPr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常见校验注解介绍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8621" y="1449295"/>
            <a:ext cx="1664751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校验数字</a:t>
            </a:r>
            <a:endParaRPr lang="zh-CN" altLang="en-US" sz="1799" dirty="0"/>
          </a:p>
        </p:txBody>
      </p:sp>
      <p:sp>
        <p:nvSpPr>
          <p:cNvPr id="5" name="矩形 4"/>
          <p:cNvSpPr/>
          <p:nvPr/>
        </p:nvSpPr>
        <p:spPr>
          <a:xfrm>
            <a:off x="918621" y="2301417"/>
            <a:ext cx="1684638" cy="36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校验字符</a:t>
            </a:r>
            <a:r>
              <a:rPr lang="zh-CN" altLang="en-US" sz="1799" dirty="0"/>
              <a:t>串</a:t>
            </a:r>
          </a:p>
        </p:txBody>
      </p:sp>
      <p:sp>
        <p:nvSpPr>
          <p:cNvPr id="6" name="矩形 5"/>
          <p:cNvSpPr/>
          <p:nvPr/>
        </p:nvSpPr>
        <p:spPr>
          <a:xfrm>
            <a:off x="918620" y="3197811"/>
            <a:ext cx="1889510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校验日期</a:t>
            </a:r>
            <a:endParaRPr lang="zh-CN" altLang="en-US" sz="1799" dirty="0"/>
          </a:p>
        </p:txBody>
      </p:sp>
      <p:sp>
        <p:nvSpPr>
          <p:cNvPr id="7" name="矩形 6"/>
          <p:cNvSpPr/>
          <p:nvPr/>
        </p:nvSpPr>
        <p:spPr>
          <a:xfrm>
            <a:off x="918620" y="4206509"/>
            <a:ext cx="1453865" cy="36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校验邮箱</a:t>
            </a:r>
            <a:endParaRPr lang="zh-CN" altLang="en-US" sz="1799" dirty="0"/>
          </a:p>
        </p:txBody>
      </p:sp>
      <p:sp>
        <p:nvSpPr>
          <p:cNvPr id="8" name="矩形 7"/>
          <p:cNvSpPr/>
          <p:nvPr/>
        </p:nvSpPr>
        <p:spPr>
          <a:xfrm>
            <a:off x="918620" y="5253234"/>
            <a:ext cx="2146183" cy="36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校验正则表达式</a:t>
            </a:r>
            <a:endParaRPr lang="zh-CN" altLang="en-US" sz="1799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926175" y="1404302"/>
            <a:ext cx="6838979" cy="1289042"/>
            <a:chOff x="4927457" y="1404569"/>
            <a:chExt cx="6840760" cy="1289378"/>
          </a:xfrm>
        </p:grpSpPr>
        <p:sp>
          <p:nvSpPr>
            <p:cNvPr id="9" name="文本框 8"/>
            <p:cNvSpPr txBox="1"/>
            <p:nvPr/>
          </p:nvSpPr>
          <p:spPr>
            <a:xfrm>
              <a:off x="4927457" y="1771002"/>
              <a:ext cx="6840760" cy="92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数字非空 </a:t>
              </a:r>
              <a:r>
                <a:rPr lang="en-US" altLang="zh-CN" sz="1799" dirty="0"/>
                <a:t>@</a:t>
              </a:r>
              <a:r>
                <a:rPr lang="en-US" altLang="zh-CN" sz="1799" dirty="0" err="1"/>
                <a:t>NotNull</a:t>
              </a:r>
              <a:endParaRPr lang="en-US" altLang="zh-CN" sz="1799" dirty="0"/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数字大小 </a:t>
              </a:r>
              <a:r>
                <a:rPr lang="en-US" altLang="zh-CN" sz="1799" dirty="0"/>
                <a:t>@Min @Max</a:t>
              </a:r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数字范围  </a:t>
              </a:r>
              <a:r>
                <a:rPr lang="en-US" altLang="zh-CN" sz="1799" dirty="0"/>
                <a:t>@Range</a:t>
              </a:r>
              <a:r>
                <a:rPr lang="zh-CN" altLang="en-US" sz="1799" dirty="0"/>
                <a:t>（</a:t>
              </a:r>
              <a:r>
                <a:rPr lang="en-US" altLang="zh-CN" sz="1799" dirty="0"/>
                <a:t>min=1</a:t>
              </a:r>
              <a:r>
                <a:rPr lang="zh-CN" altLang="en-US" sz="1799" dirty="0"/>
                <a:t>，</a:t>
              </a:r>
              <a:r>
                <a:rPr lang="en-US" altLang="zh-CN" sz="1799" dirty="0"/>
                <a:t>max=5</a:t>
              </a:r>
              <a:r>
                <a:rPr lang="zh-CN" altLang="en-US" sz="1799" dirty="0"/>
                <a:t>）</a:t>
              </a:r>
              <a:endParaRPr lang="zh-CN" altLang="en-US" sz="1799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69993" y="1404569"/>
              <a:ext cx="877163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99" dirty="0"/>
                <a:t>注解：</a:t>
              </a:r>
              <a:endParaRPr lang="zh-CN" altLang="en-US" sz="1799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26175" y="3043158"/>
            <a:ext cx="5303276" cy="1733558"/>
            <a:chOff x="4927457" y="3043851"/>
            <a:chExt cx="5304657" cy="1734009"/>
          </a:xfrm>
        </p:grpSpPr>
        <p:sp>
          <p:nvSpPr>
            <p:cNvPr id="13" name="文本框 12"/>
            <p:cNvSpPr txBox="1"/>
            <p:nvPr/>
          </p:nvSpPr>
          <p:spPr>
            <a:xfrm>
              <a:off x="4973839" y="3043851"/>
              <a:ext cx="793979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99" dirty="0"/>
                <a:t>实例</a:t>
              </a:r>
              <a:r>
                <a:rPr lang="zh-CN" altLang="en-US" sz="1799" dirty="0"/>
                <a:t>：</a:t>
              </a:r>
              <a:endParaRPr lang="en-US" altLang="zh-CN" sz="1799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27457" y="3578044"/>
              <a:ext cx="5304657" cy="119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99" dirty="0"/>
                <a:t> @</a:t>
              </a:r>
              <a:r>
                <a:rPr lang="en-US" altLang="zh-CN" sz="1799" dirty="0" err="1"/>
                <a:t>NotNull</a:t>
              </a:r>
              <a:r>
                <a:rPr lang="en-US" altLang="zh-CN" sz="1799" dirty="0"/>
                <a:t>(message = "id</a:t>
              </a:r>
              <a:r>
                <a:rPr lang="zh-CN" altLang="en-US" sz="1799" dirty="0"/>
                <a:t>不能为空</a:t>
              </a:r>
              <a:r>
                <a:rPr lang="en-US" altLang="zh-CN" sz="1799" dirty="0"/>
                <a:t>!")</a:t>
              </a:r>
            </a:p>
            <a:p>
              <a:r>
                <a:rPr lang="en-US" altLang="zh-CN" sz="1799" dirty="0"/>
                <a:t> </a:t>
              </a:r>
              <a:r>
                <a:rPr lang="en-US" altLang="zh-CN" sz="1799" dirty="0"/>
                <a:t>@</a:t>
              </a:r>
              <a:r>
                <a:rPr lang="en-US" altLang="zh-CN" sz="1799" dirty="0"/>
                <a:t>Min(value = 1, message = "Id</a:t>
              </a:r>
              <a:r>
                <a:rPr lang="zh-CN" altLang="en-US" sz="1799" dirty="0"/>
                <a:t>只能大于等于</a:t>
              </a:r>
              <a:r>
                <a:rPr lang="en-US" altLang="zh-CN" sz="1799" dirty="0"/>
                <a:t>1")</a:t>
              </a:r>
              <a:endParaRPr lang="en-US" altLang="zh-CN" sz="1799" dirty="0"/>
            </a:p>
            <a:p>
              <a:r>
                <a:rPr lang="en-US" altLang="zh-CN" sz="1799" dirty="0"/>
                <a:t> </a:t>
              </a:r>
              <a:r>
                <a:rPr lang="en-US" altLang="zh-CN" sz="1799" dirty="0"/>
                <a:t>@</a:t>
              </a:r>
              <a:r>
                <a:rPr lang="en-US" altLang="zh-CN" sz="1799" dirty="0"/>
                <a:t>Max(value = 10, message = "Id</a:t>
              </a:r>
              <a:r>
                <a:rPr lang="zh-CN" altLang="en-US" sz="1799" dirty="0"/>
                <a:t>只能小于</a:t>
              </a:r>
              <a:r>
                <a:rPr lang="zh-CN" altLang="en-US" sz="1799" dirty="0"/>
                <a:t>等于</a:t>
              </a:r>
              <a:r>
                <a:rPr lang="en-US" altLang="zh-CN" sz="1799" dirty="0"/>
                <a:t>10")</a:t>
              </a:r>
            </a:p>
            <a:p>
              <a:r>
                <a:rPr lang="en-US" altLang="zh-CN" sz="1799" dirty="0"/>
                <a:t> </a:t>
              </a:r>
              <a:r>
                <a:rPr lang="en-US" altLang="zh-CN" sz="1799" dirty="0"/>
                <a:t>private </a:t>
              </a:r>
              <a:r>
                <a:rPr lang="en-US" altLang="zh-CN" sz="1799" dirty="0"/>
                <a:t>Integer id;</a:t>
              </a:r>
              <a:endParaRPr lang="zh-CN" altLang="en-US" sz="1799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6175" y="1419795"/>
            <a:ext cx="6838979" cy="1365850"/>
            <a:chOff x="4927457" y="1404569"/>
            <a:chExt cx="6840760" cy="1129410"/>
          </a:xfrm>
        </p:grpSpPr>
        <p:sp>
          <p:nvSpPr>
            <p:cNvPr id="24" name="文本框 23"/>
            <p:cNvSpPr txBox="1"/>
            <p:nvPr/>
          </p:nvSpPr>
          <p:spPr>
            <a:xfrm>
              <a:off x="4927457" y="1771002"/>
              <a:ext cx="6840760" cy="76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非空 </a:t>
              </a:r>
              <a:r>
                <a:rPr lang="en-US" altLang="zh-CN" sz="1799" dirty="0"/>
                <a:t>@</a:t>
              </a:r>
              <a:r>
                <a:rPr lang="en-US" altLang="zh-CN" sz="1799" dirty="0" err="1"/>
                <a:t>NotNull</a:t>
              </a:r>
              <a:endParaRPr lang="en-US" altLang="zh-CN" sz="1799" dirty="0"/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字符串</a:t>
              </a:r>
              <a:r>
                <a:rPr lang="zh-CN" altLang="en-US" sz="1799" dirty="0"/>
                <a:t>大小 </a:t>
              </a:r>
              <a:r>
                <a:rPr lang="en-US" altLang="zh-CN" sz="1799" dirty="0"/>
                <a:t>@Size</a:t>
              </a:r>
              <a:r>
                <a:rPr lang="zh-CN" altLang="en-US" sz="1799" dirty="0"/>
                <a:t>（</a:t>
              </a:r>
              <a:r>
                <a:rPr lang="en-US" altLang="zh-CN" sz="1799" dirty="0"/>
                <a:t>min=1,max=4</a:t>
              </a:r>
              <a:r>
                <a:rPr lang="zh-CN" altLang="en-US" sz="1799" dirty="0"/>
                <a:t>）</a:t>
              </a:r>
              <a:endParaRPr lang="en-US" altLang="zh-CN" sz="1799" dirty="0"/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字符串长度  </a:t>
              </a:r>
              <a:r>
                <a:rPr lang="en-US" altLang="zh-CN" sz="1799" dirty="0"/>
                <a:t>@Length</a:t>
              </a:r>
              <a:endParaRPr lang="zh-CN" altLang="en-US" sz="1799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969993" y="1404569"/>
              <a:ext cx="877163" cy="3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99" dirty="0"/>
                <a:t>注解：</a:t>
              </a:r>
              <a:endParaRPr lang="zh-CN" altLang="en-US" sz="1799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26175" y="1408291"/>
            <a:ext cx="6838979" cy="1365850"/>
            <a:chOff x="4927457" y="1404569"/>
            <a:chExt cx="6840760" cy="1129410"/>
          </a:xfrm>
        </p:grpSpPr>
        <p:sp>
          <p:nvSpPr>
            <p:cNvPr id="29" name="文本框 28"/>
            <p:cNvSpPr txBox="1"/>
            <p:nvPr/>
          </p:nvSpPr>
          <p:spPr>
            <a:xfrm>
              <a:off x="4927457" y="1771002"/>
              <a:ext cx="6840760" cy="76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非空 </a:t>
              </a:r>
              <a:r>
                <a:rPr lang="en-US" altLang="zh-CN" sz="1799" dirty="0"/>
                <a:t>@</a:t>
              </a:r>
              <a:r>
                <a:rPr lang="en-US" altLang="zh-CN" sz="1799" dirty="0" err="1"/>
                <a:t>NotNull</a:t>
              </a:r>
              <a:endParaRPr lang="en-US" altLang="zh-CN" sz="1799" dirty="0"/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过去日期 </a:t>
              </a:r>
              <a:r>
                <a:rPr lang="en-US" altLang="zh-CN" sz="1799" dirty="0"/>
                <a:t>@</a:t>
              </a:r>
              <a:r>
                <a:rPr lang="en-US" altLang="zh-CN" sz="1799" dirty="0" err="1"/>
                <a:t>Pase</a:t>
              </a:r>
              <a:r>
                <a:rPr lang="en-US" altLang="zh-CN" sz="1799" dirty="0"/>
                <a:t>     </a:t>
              </a:r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未来日期 </a:t>
              </a:r>
              <a:r>
                <a:rPr lang="en-US" altLang="zh-CN" sz="1799" dirty="0"/>
                <a:t>@Future</a:t>
              </a:r>
              <a:endParaRPr lang="zh-CN" altLang="en-US" sz="1799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9993" y="1404569"/>
              <a:ext cx="877163" cy="3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99" dirty="0"/>
                <a:t>注解：</a:t>
              </a:r>
              <a:endParaRPr lang="zh-CN" altLang="en-US" sz="1799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26175" y="1449296"/>
            <a:ext cx="3462014" cy="1141066"/>
            <a:chOff x="4927457" y="1404569"/>
            <a:chExt cx="6840760" cy="844423"/>
          </a:xfrm>
        </p:grpSpPr>
        <p:sp>
          <p:nvSpPr>
            <p:cNvPr id="32" name="文本框 31"/>
            <p:cNvSpPr txBox="1"/>
            <p:nvPr/>
          </p:nvSpPr>
          <p:spPr>
            <a:xfrm>
              <a:off x="4927457" y="1771002"/>
              <a:ext cx="6840760" cy="47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非空 </a:t>
              </a:r>
              <a:r>
                <a:rPr lang="en-US" altLang="zh-CN" sz="1799" dirty="0"/>
                <a:t>@</a:t>
              </a:r>
              <a:r>
                <a:rPr lang="en-US" altLang="zh-CN" sz="1799" dirty="0" err="1"/>
                <a:t>NotNull</a:t>
              </a:r>
              <a:endParaRPr lang="en-US" altLang="zh-CN" sz="1799" dirty="0"/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邮件 </a:t>
              </a:r>
              <a:r>
                <a:rPr lang="en-US" altLang="zh-CN" sz="1799" dirty="0"/>
                <a:t>@Email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969992" y="1404569"/>
              <a:ext cx="1732777" cy="273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99" dirty="0"/>
                <a:t>注解：</a:t>
              </a:r>
              <a:endParaRPr lang="zh-CN" altLang="en-US" sz="1799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13613" y="1404303"/>
            <a:ext cx="6838979" cy="2196245"/>
            <a:chOff x="4927457" y="1404569"/>
            <a:chExt cx="6840760" cy="1816057"/>
          </a:xfrm>
        </p:grpSpPr>
        <p:sp>
          <p:nvSpPr>
            <p:cNvPr id="35" name="文本框 34"/>
            <p:cNvSpPr txBox="1"/>
            <p:nvPr/>
          </p:nvSpPr>
          <p:spPr>
            <a:xfrm>
              <a:off x="4927457" y="1771002"/>
              <a:ext cx="6840760" cy="144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非空 </a:t>
              </a:r>
              <a:r>
                <a:rPr lang="en-US" altLang="zh-CN" sz="1799" dirty="0"/>
                <a:t>@</a:t>
              </a:r>
              <a:r>
                <a:rPr lang="en-US" altLang="zh-CN" sz="1799" dirty="0" err="1"/>
                <a:t>NotNull</a:t>
              </a:r>
              <a:endParaRPr lang="en-US" altLang="zh-CN" sz="1799" dirty="0"/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正则表达式 </a:t>
              </a:r>
              <a:r>
                <a:rPr lang="en-US" altLang="zh-CN" sz="1799" dirty="0"/>
                <a:t>@Pattern</a:t>
              </a:r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en-US" altLang="zh-CN" sz="1799" dirty="0"/>
                <a:t>@Pattern(</a:t>
              </a:r>
              <a:r>
                <a:rPr lang="en-US" altLang="zh-CN" sz="1799" dirty="0" err="1"/>
                <a:t>regexp</a:t>
              </a:r>
              <a:r>
                <a:rPr lang="en-US" altLang="zh-CN" sz="1799" dirty="0"/>
                <a:t> = "[\u4e00-\u9fa5]+“)</a:t>
              </a:r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endParaRPr lang="en-US" altLang="zh-CN" sz="1799" dirty="0"/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endParaRPr lang="en-US" altLang="zh-CN" sz="1799" dirty="0"/>
            </a:p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endParaRPr lang="en-US" altLang="zh-CN" sz="1799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69993" y="1404569"/>
              <a:ext cx="877163" cy="3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99" dirty="0"/>
                <a:t>注解：</a:t>
              </a:r>
              <a:endParaRPr lang="zh-CN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18" y="369457"/>
            <a:ext cx="6832107" cy="435413"/>
          </a:xfrm>
        </p:spPr>
        <p:txBody>
          <a:bodyPr/>
          <a:lstStyle/>
          <a:p>
            <a:r>
              <a:rPr lang="en-US" altLang="zh-CN" dirty="0" smtClean="0"/>
              <a:t>2.1 Hibernate Validator 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类实例</a:t>
            </a:r>
            <a:r>
              <a:rPr lang="zh-CN" altLang="en-US" dirty="0"/>
              <a:t>校验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1800" y="1449295"/>
            <a:ext cx="2598111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引入</a:t>
            </a:r>
            <a:r>
              <a:rPr lang="en-US" altLang="zh-CN" sz="1799" dirty="0"/>
              <a:t>Maven</a:t>
            </a:r>
            <a:r>
              <a:rPr lang="zh-CN" altLang="en-US" sz="1799" dirty="0"/>
              <a:t>配置</a:t>
            </a:r>
            <a:r>
              <a:rPr lang="en-US" altLang="zh-CN" sz="1799" dirty="0"/>
              <a:t>jar</a:t>
            </a:r>
            <a:r>
              <a:rPr lang="zh-CN" altLang="en-US" sz="1799" dirty="0"/>
              <a:t>包</a:t>
            </a:r>
            <a:endParaRPr lang="zh-CN" altLang="en-US" sz="1799" dirty="0"/>
          </a:p>
        </p:txBody>
      </p:sp>
      <p:sp>
        <p:nvSpPr>
          <p:cNvPr id="6" name="文本框 5"/>
          <p:cNvSpPr txBox="1"/>
          <p:nvPr/>
        </p:nvSpPr>
        <p:spPr>
          <a:xfrm>
            <a:off x="721260" y="2093722"/>
            <a:ext cx="2173427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创建校验</a:t>
            </a:r>
            <a:r>
              <a:rPr lang="en-US" altLang="zh-CN" sz="1799" dirty="0"/>
              <a:t>Bean</a:t>
            </a:r>
            <a:r>
              <a:rPr lang="zh-CN" altLang="en-US" sz="1799" dirty="0"/>
              <a:t>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3843" y="2844087"/>
            <a:ext cx="1453865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进行校验</a:t>
            </a:r>
            <a:endParaRPr lang="zh-CN" altLang="en-US" sz="1799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99" y="1539282"/>
            <a:ext cx="4275077" cy="24296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68" y="909376"/>
            <a:ext cx="8836111" cy="56836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47777" y="4064952"/>
            <a:ext cx="2393620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799" dirty="0"/>
              <a:t>创建校验实例</a:t>
            </a:r>
            <a:endParaRPr lang="zh-CN" altLang="en-US" sz="1799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047777" y="3334558"/>
            <a:ext cx="3959409" cy="701223"/>
            <a:chOff x="1048049" y="3335327"/>
            <a:chExt cx="3960440" cy="701406"/>
          </a:xfrm>
        </p:grpSpPr>
        <p:sp>
          <p:nvSpPr>
            <p:cNvPr id="16" name="文本框 15"/>
            <p:cNvSpPr txBox="1"/>
            <p:nvPr/>
          </p:nvSpPr>
          <p:spPr>
            <a:xfrm>
              <a:off x="1048049" y="3667529"/>
              <a:ext cx="396044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获取校验实例</a:t>
              </a:r>
              <a:endParaRPr lang="zh-CN" altLang="en-US" sz="1799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8049" y="3335327"/>
              <a:ext cx="396044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797" indent="-342797"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sz="1799" dirty="0"/>
                <a:t>创建校验工厂</a:t>
              </a:r>
              <a:endParaRPr lang="zh-CN" altLang="en-US" sz="1799" dirty="0"/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8" y="2885281"/>
            <a:ext cx="7017221" cy="131394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9" y="3425249"/>
            <a:ext cx="5846097" cy="169479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133677" y="4453395"/>
            <a:ext cx="1453865" cy="36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97" indent="-342797" algn="ctr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799" dirty="0"/>
              <a:t>开始校验</a:t>
            </a:r>
            <a:endParaRPr lang="zh-CN" altLang="en-US" sz="1799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4" y="1371874"/>
            <a:ext cx="12192000" cy="45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0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5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19" y="369457"/>
            <a:ext cx="6562147" cy="435413"/>
          </a:xfrm>
        </p:spPr>
        <p:txBody>
          <a:bodyPr/>
          <a:lstStyle/>
          <a:p>
            <a:r>
              <a:rPr lang="en-US" altLang="zh-CN" dirty="0" smtClean="0"/>
              <a:t>2.2Hibernate Validator 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方法级别校验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1853" y="1213879"/>
            <a:ext cx="9388267" cy="645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程序开发过程中模块间调用主要是通过传递方法参数完成，无论是</a:t>
            </a:r>
            <a:r>
              <a:rPr lang="en-US" altLang="zh-CN" sz="1799" dirty="0" err="1"/>
              <a:t>Webservice</a:t>
            </a:r>
            <a:r>
              <a:rPr lang="zh-CN" altLang="en-US" sz="1799" dirty="0"/>
              <a:t>、</a:t>
            </a:r>
            <a:r>
              <a:rPr lang="en-US" altLang="zh-CN" sz="1799" dirty="0"/>
              <a:t>RMI</a:t>
            </a:r>
            <a:r>
              <a:rPr lang="zh-CN" altLang="en-US" sz="1799" dirty="0"/>
              <a:t>、</a:t>
            </a:r>
            <a:r>
              <a:rPr lang="en-US" altLang="zh-CN" sz="1799" dirty="0"/>
              <a:t>HTTP</a:t>
            </a:r>
            <a:endParaRPr lang="en-US" altLang="zh-CN" sz="1799" dirty="0"/>
          </a:p>
          <a:p>
            <a:r>
              <a:rPr lang="zh-CN" altLang="en-US" sz="1799" dirty="0"/>
              <a:t>方法参数的有效性校验也变得十分有必要。</a:t>
            </a:r>
            <a:endParaRPr lang="zh-CN" altLang="en-US" sz="1799" dirty="0"/>
          </a:p>
        </p:txBody>
      </p:sp>
      <p:sp>
        <p:nvSpPr>
          <p:cNvPr id="6" name="文本框 5"/>
          <p:cNvSpPr txBox="1"/>
          <p:nvPr/>
        </p:nvSpPr>
        <p:spPr>
          <a:xfrm>
            <a:off x="517194" y="2304168"/>
            <a:ext cx="2607727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获取方法参数校验器</a:t>
            </a:r>
            <a:endParaRPr lang="zh-CN" altLang="en-US" sz="1799" dirty="0"/>
          </a:p>
        </p:txBody>
      </p:sp>
      <p:sp>
        <p:nvSpPr>
          <p:cNvPr id="7" name="文本框 6"/>
          <p:cNvSpPr txBox="1"/>
          <p:nvPr/>
        </p:nvSpPr>
        <p:spPr>
          <a:xfrm>
            <a:off x="517194" y="2741457"/>
            <a:ext cx="1684638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校验的方法</a:t>
            </a:r>
            <a:endParaRPr lang="zh-CN" altLang="en-US" sz="1799" dirty="0"/>
          </a:p>
        </p:txBody>
      </p:sp>
      <p:sp>
        <p:nvSpPr>
          <p:cNvPr id="8" name="文本框 7"/>
          <p:cNvSpPr txBox="1"/>
          <p:nvPr/>
        </p:nvSpPr>
        <p:spPr>
          <a:xfrm>
            <a:off x="517194" y="3228367"/>
            <a:ext cx="1915410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校验方法参数</a:t>
            </a:r>
            <a:endParaRPr lang="zh-CN" altLang="en-US" sz="1799" dirty="0"/>
          </a:p>
        </p:txBody>
      </p:sp>
      <p:sp>
        <p:nvSpPr>
          <p:cNvPr id="9" name="文本框 8"/>
          <p:cNvSpPr txBox="1"/>
          <p:nvPr/>
        </p:nvSpPr>
        <p:spPr>
          <a:xfrm>
            <a:off x="517194" y="3688509"/>
            <a:ext cx="1684638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校验返回值</a:t>
            </a:r>
            <a:endParaRPr lang="zh-CN" altLang="en-US" sz="1799" dirty="0"/>
          </a:p>
        </p:txBody>
      </p:sp>
      <p:sp>
        <p:nvSpPr>
          <p:cNvPr id="10" name="文本框 9"/>
          <p:cNvSpPr txBox="1"/>
          <p:nvPr/>
        </p:nvSpPr>
        <p:spPr>
          <a:xfrm>
            <a:off x="517194" y="4248022"/>
            <a:ext cx="1915410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校验构造函数</a:t>
            </a:r>
            <a:endParaRPr lang="zh-CN" altLang="en-US" sz="1799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80" y="2720920"/>
            <a:ext cx="6674452" cy="12758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423" y="2155575"/>
            <a:ext cx="8293078" cy="30658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6" y="2153801"/>
            <a:ext cx="9407074" cy="34848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02" y="1246287"/>
            <a:ext cx="9216648" cy="48844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7" y="3552243"/>
            <a:ext cx="11749321" cy="211373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351410" y="2356988"/>
            <a:ext cx="6542075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b="1" dirty="0">
                <a:solidFill>
                  <a:srgbClr val="FF0000"/>
                </a:solidFill>
              </a:rPr>
              <a:t>对于基本的</a:t>
            </a:r>
            <a:r>
              <a:rPr lang="en-US" altLang="zh-CN" sz="1799" b="1" dirty="0">
                <a:solidFill>
                  <a:srgbClr val="FF0000"/>
                </a:solidFill>
              </a:rPr>
              <a:t>API</a:t>
            </a:r>
            <a:r>
              <a:rPr lang="zh-CN" altLang="en-US" sz="1799" b="1" dirty="0">
                <a:solidFill>
                  <a:srgbClr val="FF0000"/>
                </a:solidFill>
              </a:rPr>
              <a:t>的使用已经完成，更多特殊请参考官网用户文档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0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19" y="369457"/>
            <a:ext cx="8226899" cy="435413"/>
          </a:xfrm>
        </p:spPr>
        <p:txBody>
          <a:bodyPr/>
          <a:lstStyle/>
          <a:p>
            <a:r>
              <a:rPr lang="en-US" altLang="zh-CN" dirty="0" smtClean="0"/>
              <a:t>2.3Hibernate Validator 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自定义校验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1853" y="1213879"/>
            <a:ext cx="8508548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9" dirty="0"/>
              <a:t>自定义校验能够根据自己的校验需求，制定适合程序中使用的校验注解</a:t>
            </a:r>
            <a:endParaRPr lang="zh-CN" altLang="en-US" sz="1799" dirty="0"/>
          </a:p>
        </p:txBody>
      </p:sp>
      <p:sp>
        <p:nvSpPr>
          <p:cNvPr id="6" name="文本框 5"/>
          <p:cNvSpPr txBox="1"/>
          <p:nvPr/>
        </p:nvSpPr>
        <p:spPr>
          <a:xfrm>
            <a:off x="561827" y="2034208"/>
            <a:ext cx="876935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步骤：</a:t>
            </a:r>
            <a:endParaRPr lang="zh-CN" altLang="en-US" sz="1799" dirty="0"/>
          </a:p>
        </p:txBody>
      </p:sp>
      <p:sp>
        <p:nvSpPr>
          <p:cNvPr id="7" name="文本框 6"/>
          <p:cNvSpPr txBox="1"/>
          <p:nvPr/>
        </p:nvSpPr>
        <p:spPr>
          <a:xfrm>
            <a:off x="750288" y="3259477"/>
            <a:ext cx="214618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定义校验的类型</a:t>
            </a:r>
            <a:endParaRPr lang="zh-CN" altLang="en-US" sz="1799" dirty="0"/>
          </a:p>
        </p:txBody>
      </p:sp>
      <p:sp>
        <p:nvSpPr>
          <p:cNvPr id="9" name="文本框 8"/>
          <p:cNvSpPr txBox="1"/>
          <p:nvPr/>
        </p:nvSpPr>
        <p:spPr>
          <a:xfrm>
            <a:off x="750289" y="2646843"/>
            <a:ext cx="1453865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定义注解</a:t>
            </a:r>
            <a:endParaRPr lang="zh-CN" altLang="en-US" sz="1799" dirty="0"/>
          </a:p>
        </p:txBody>
      </p:sp>
      <p:sp>
        <p:nvSpPr>
          <p:cNvPr id="10" name="文本框 9"/>
          <p:cNvSpPr txBox="1"/>
          <p:nvPr/>
        </p:nvSpPr>
        <p:spPr>
          <a:xfrm>
            <a:off x="779136" y="3879042"/>
            <a:ext cx="214618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实现</a:t>
            </a:r>
            <a:r>
              <a:rPr lang="zh-CN" altLang="en-US" sz="1799" dirty="0"/>
              <a:t>校验的逻辑</a:t>
            </a:r>
            <a:endParaRPr lang="en-US" altLang="zh-CN" sz="1799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423" y="2039104"/>
            <a:ext cx="7778926" cy="2970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9136" y="4364015"/>
            <a:ext cx="122309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测试类</a:t>
            </a:r>
            <a:endParaRPr lang="en-US" altLang="zh-CN" sz="1799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13" y="1644516"/>
            <a:ext cx="6703016" cy="488444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27" y="1651050"/>
            <a:ext cx="7997917" cy="44559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6793" y="4903328"/>
            <a:ext cx="2146183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测试自定义校验</a:t>
            </a:r>
            <a:endParaRPr lang="en-US" altLang="zh-CN" sz="1799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25" y="2034208"/>
            <a:ext cx="6112694" cy="39894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51" y="1796978"/>
            <a:ext cx="7902704" cy="42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19" y="369457"/>
            <a:ext cx="8226899" cy="435413"/>
          </a:xfrm>
        </p:spPr>
        <p:txBody>
          <a:bodyPr/>
          <a:lstStyle/>
          <a:p>
            <a:r>
              <a:rPr lang="en-US" altLang="zh-CN" dirty="0" smtClean="0"/>
              <a:t>3.1 Spring MVC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Hibernate-Validator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20196" y="2394154"/>
            <a:ext cx="7056505" cy="645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配置</a:t>
            </a:r>
            <a:r>
              <a:rPr lang="en-US" altLang="zh-CN" sz="1799" dirty="0"/>
              <a:t>XML</a:t>
            </a:r>
            <a:r>
              <a:rPr lang="zh-CN" altLang="en-US" sz="1799" dirty="0"/>
              <a:t>注入</a:t>
            </a:r>
            <a:r>
              <a:rPr lang="en-US" altLang="zh-CN" sz="1799" dirty="0"/>
              <a:t>Bean</a:t>
            </a:r>
            <a:r>
              <a:rPr lang="zh-CN" altLang="en-US" sz="1799" dirty="0"/>
              <a:t>级别校验配合</a:t>
            </a:r>
            <a:r>
              <a:rPr lang="en-US" altLang="zh-CN" sz="1799" dirty="0"/>
              <a:t>Spring–MVC</a:t>
            </a:r>
            <a:r>
              <a:rPr lang="zh-CN" altLang="en-US" sz="1799" dirty="0"/>
              <a:t>在</a:t>
            </a:r>
            <a:r>
              <a:rPr lang="en-US" altLang="zh-CN" sz="1799" dirty="0"/>
              <a:t>Action</a:t>
            </a:r>
            <a:r>
              <a:rPr lang="zh-CN" altLang="en-US" sz="1799" dirty="0"/>
              <a:t>层校验</a:t>
            </a:r>
            <a:r>
              <a:rPr lang="en-US" altLang="zh-CN" sz="1799" dirty="0"/>
              <a:t>Bean</a:t>
            </a:r>
          </a:p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方法参数级别校验配合</a:t>
            </a:r>
            <a:r>
              <a:rPr lang="en-US" altLang="zh-CN" sz="1799" dirty="0"/>
              <a:t>Spring AOP</a:t>
            </a:r>
            <a:r>
              <a:rPr lang="zh-CN" altLang="en-US" sz="1799" dirty="0"/>
              <a:t>进行使用</a:t>
            </a:r>
            <a:endParaRPr lang="zh-CN" altLang="en-US" sz="1799" dirty="0"/>
          </a:p>
        </p:txBody>
      </p:sp>
      <p:sp>
        <p:nvSpPr>
          <p:cNvPr id="8" name="文本框 7"/>
          <p:cNvSpPr txBox="1"/>
          <p:nvPr/>
        </p:nvSpPr>
        <p:spPr>
          <a:xfrm>
            <a:off x="1029140" y="1781629"/>
            <a:ext cx="3961912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配置之前实践的</a:t>
            </a:r>
            <a:r>
              <a:rPr lang="zh-CN" altLang="en-US" sz="1799" dirty="0"/>
              <a:t>两</a:t>
            </a:r>
            <a:r>
              <a:rPr lang="zh-CN" altLang="en-US" sz="1799" dirty="0"/>
              <a:t>个</a:t>
            </a:r>
            <a:r>
              <a:rPr lang="en-US" altLang="zh-CN" sz="1799" dirty="0"/>
              <a:t>maven</a:t>
            </a:r>
            <a:r>
              <a:rPr lang="zh-CN" altLang="en-US" sz="1799" dirty="0"/>
              <a:t>依赖包</a:t>
            </a:r>
            <a:endParaRPr lang="zh-CN" altLang="en-US" sz="1799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2" y="3324093"/>
            <a:ext cx="10787667" cy="10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19" y="369457"/>
            <a:ext cx="8226899" cy="435413"/>
          </a:xfrm>
        </p:spPr>
        <p:txBody>
          <a:bodyPr/>
          <a:lstStyle/>
          <a:p>
            <a:r>
              <a:rPr lang="en-US" altLang="zh-CN" dirty="0" smtClean="0"/>
              <a:t>3.2 Spring-MVC </a:t>
            </a:r>
            <a:r>
              <a:rPr lang="zh-CN" altLang="en-US" dirty="0" smtClean="0"/>
              <a:t>集成 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校验实践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4133" y="2308456"/>
            <a:ext cx="1942655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校验的</a:t>
            </a:r>
            <a:r>
              <a:rPr lang="en-US" altLang="zh-CN" sz="1799" dirty="0"/>
              <a:t>Bean</a:t>
            </a:r>
            <a:r>
              <a:rPr lang="zh-CN" altLang="en-US" sz="1799" dirty="0"/>
              <a:t>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4133" y="1556663"/>
            <a:ext cx="6902656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799" dirty="0"/>
              <a:t>@Valid </a:t>
            </a:r>
            <a:r>
              <a:rPr lang="zh-CN" altLang="en-US" sz="1799" dirty="0"/>
              <a:t>在</a:t>
            </a:r>
            <a:r>
              <a:rPr lang="en-US" altLang="zh-CN" sz="1799" dirty="0"/>
              <a:t>Action</a:t>
            </a:r>
            <a:r>
              <a:rPr lang="zh-CN" altLang="en-US" sz="1799" dirty="0"/>
              <a:t>层方法参数中，且每一个后紧跟一个</a:t>
            </a:r>
            <a:r>
              <a:rPr lang="en-US" altLang="zh-CN" sz="1799" dirty="0"/>
              <a:t>Errors</a:t>
            </a:r>
            <a:r>
              <a:rPr lang="zh-CN" altLang="en-US" sz="1799" dirty="0"/>
              <a:t>实例</a:t>
            </a:r>
            <a:endParaRPr lang="zh-CN" altLang="en-US" sz="1799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36" y="1674262"/>
            <a:ext cx="5122475" cy="46083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4133" y="3060249"/>
            <a:ext cx="1453865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799" dirty="0"/>
              <a:t>开始校验</a:t>
            </a:r>
            <a:endParaRPr lang="zh-CN" altLang="en-US" sz="1799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90" y="1782193"/>
            <a:ext cx="6445940" cy="385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999</Words>
  <Application>Microsoft Office PowerPoint</Application>
  <PresentationFormat>宽屏</PresentationFormat>
  <Paragraphs>147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等线</vt:lpstr>
      <vt:lpstr>等线 Light</vt:lpstr>
      <vt:lpstr>楷体</vt:lpstr>
      <vt:lpstr>微软雅黑</vt:lpstr>
      <vt:lpstr>Agency FB</vt:lpstr>
      <vt:lpstr>Arial</vt:lpstr>
      <vt:lpstr>Verdana</vt:lpstr>
      <vt:lpstr>Wingdings</vt:lpstr>
      <vt:lpstr>Office 主题​​</vt:lpstr>
      <vt:lpstr>Hibernate-Validator框架学习分享</vt:lpstr>
      <vt:lpstr>1.1 校验分析</vt:lpstr>
      <vt:lpstr>1.2 Hibernate-Validator 介绍</vt:lpstr>
      <vt:lpstr>1.3 常见校验注解介绍</vt:lpstr>
      <vt:lpstr>2.1 Hibernate Validator 实践-类实例校验</vt:lpstr>
      <vt:lpstr>2.2Hibernate Validator 实践-方法级别校验</vt:lpstr>
      <vt:lpstr>2.3Hibernate Validator 实践-自定义校验</vt:lpstr>
      <vt:lpstr>3.1 Spring MVC集成Hibernate-Validator 配置</vt:lpstr>
      <vt:lpstr>3.2 Spring-MVC 集成 Bean校验实践</vt:lpstr>
      <vt:lpstr>3.3 Spring中使用方法级别的校验</vt:lpstr>
      <vt:lpstr>3.4 AOP简介</vt:lpstr>
      <vt:lpstr>3.4 基于AOP拦截注解实现自己方法级别参数验证</vt:lpstr>
      <vt:lpstr>3.5 Spring 集成使用Hibernate Validator缺点</vt:lpstr>
      <vt:lpstr>4.1 总结与期待</vt:lpstr>
      <vt:lpstr>问题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Hibernate-Validator框架学习分享</dc:title>
  <dc:creator>汪吉</dc:creator>
  <cp:lastModifiedBy>汪吉</cp:lastModifiedBy>
  <cp:revision>3</cp:revision>
  <dcterms:created xsi:type="dcterms:W3CDTF">2018-07-10T09:04:17Z</dcterms:created>
  <dcterms:modified xsi:type="dcterms:W3CDTF">2018-07-10T11:56:56Z</dcterms:modified>
</cp:coreProperties>
</file>