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3" autoAdjust="0"/>
    <p:restoredTop sz="86433" autoAdjust="0"/>
  </p:normalViewPr>
  <p:slideViewPr>
    <p:cSldViewPr snapToGrid="0">
      <p:cViewPr varScale="1">
        <p:scale>
          <a:sx n="109" d="100"/>
          <a:sy n="109" d="100"/>
        </p:scale>
        <p:origin x="283" y="9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6" d="100"/>
          <a:sy n="96" d="100"/>
        </p:scale>
        <p:origin x="4022"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CF985-4134-4774-A175-45EE3384651B}" type="datetimeFigureOut">
              <a:rPr lang="zh-CN" altLang="en-US" smtClean="0"/>
              <a:t>2018/7/10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17252B-AC5B-427D-A0AE-E04DD34A0AC2}" type="slidenum">
              <a:rPr lang="zh-CN" altLang="en-US" smtClean="0"/>
              <a:t>‹#›</a:t>
            </a:fld>
            <a:endParaRPr lang="zh-CN" altLang="en-US"/>
          </a:p>
        </p:txBody>
      </p:sp>
    </p:spTree>
    <p:extLst>
      <p:ext uri="{BB962C8B-B14F-4D97-AF65-F5344CB8AC3E}">
        <p14:creationId xmlns:p14="http://schemas.microsoft.com/office/powerpoint/2010/main" val="315368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17252B-AC5B-427D-A0AE-E04DD34A0AC2}" type="slidenum">
              <a:rPr lang="zh-CN" altLang="en-US" smtClean="0"/>
              <a:t>1</a:t>
            </a:fld>
            <a:endParaRPr lang="zh-CN" altLang="en-US"/>
          </a:p>
        </p:txBody>
      </p:sp>
    </p:spTree>
    <p:extLst>
      <p:ext uri="{BB962C8B-B14F-4D97-AF65-F5344CB8AC3E}">
        <p14:creationId xmlns:p14="http://schemas.microsoft.com/office/powerpoint/2010/main" val="807285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99753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83115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53997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29697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9859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02027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04307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02645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17269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76400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54777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http://wiki.jikexueyuan.com/project/google-guava-official-tutorial/new-collections.html</a:t>
            </a:r>
            <a:endParaRPr lang="en-US" dirty="0" smtClean="0"/>
          </a:p>
          <a:p>
            <a:r>
              <a:rPr lang="id-ID" dirty="0" smtClean="0"/>
              <a:t>https://github.com/google/guava/wiki/NewCollectionTypesExplained#implementations</a:t>
            </a:r>
            <a:endParaRPr lang="id-ID"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8382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81594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29595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http://blog.csdn.net/u012881904/article/details/79280059</a:t>
            </a:r>
            <a:endParaRPr lang="id-ID"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45737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93965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72955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417940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12552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99954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5413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48022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92998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2039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6476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Csdn</a:t>
            </a:r>
            <a:r>
              <a:rPr lang="en-US" baseline="0" dirty="0" smtClean="0"/>
              <a:t>: http://blog.csdn.net/victor_cindy1/article/details/52073155  </a:t>
            </a:r>
            <a:r>
              <a:rPr lang="zh-CN" altLang="en-US" baseline="0" dirty="0" smtClean="0"/>
              <a:t>有些方法过时了</a:t>
            </a:r>
            <a:endParaRPr lang="en-US" altLang="zh-CN" baseline="0" dirty="0" smtClean="0"/>
          </a:p>
          <a:p>
            <a:r>
              <a:rPr lang="en-US" altLang="zh-CN" baseline="0" dirty="0" smtClean="0"/>
              <a:t>Wiki</a:t>
            </a:r>
            <a:r>
              <a:rPr lang="zh-CN" altLang="en-US" baseline="0" dirty="0" smtClean="0"/>
              <a:t>：</a:t>
            </a:r>
            <a:r>
              <a:rPr lang="en-US" altLang="zh-CN" baseline="0" dirty="0" smtClean="0"/>
              <a:t>https://github.com/google/guava/wiki/StringsExplained</a:t>
            </a:r>
            <a:endParaRPr lang="en-US" baseline="0" dirty="0" smtClean="0"/>
          </a:p>
          <a:p>
            <a:endParaRPr lang="id-ID"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0089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72BE768-6FF5-44CF-9D1C-3780CC48BB8E}" type="datetimeFigureOut">
              <a:rPr lang="zh-CN" altLang="en-US" smtClean="0"/>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3BDAC8-4451-47D8-91D2-545411FC3A44}" type="slidenum">
              <a:rPr lang="zh-CN" altLang="en-US" smtClean="0"/>
              <a:t>‹#›</a:t>
            </a:fld>
            <a:endParaRPr lang="zh-CN" altLang="en-US"/>
          </a:p>
        </p:txBody>
      </p:sp>
    </p:spTree>
    <p:extLst>
      <p:ext uri="{BB962C8B-B14F-4D97-AF65-F5344CB8AC3E}">
        <p14:creationId xmlns:p14="http://schemas.microsoft.com/office/powerpoint/2010/main" val="1743833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2BE768-6FF5-44CF-9D1C-3780CC48BB8E}" type="datetimeFigureOut">
              <a:rPr lang="zh-CN" altLang="en-US" smtClean="0"/>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3BDAC8-4451-47D8-91D2-545411FC3A44}" type="slidenum">
              <a:rPr lang="zh-CN" altLang="en-US" smtClean="0"/>
              <a:t>‹#›</a:t>
            </a:fld>
            <a:endParaRPr lang="zh-CN" altLang="en-US"/>
          </a:p>
        </p:txBody>
      </p:sp>
    </p:spTree>
    <p:extLst>
      <p:ext uri="{BB962C8B-B14F-4D97-AF65-F5344CB8AC3E}">
        <p14:creationId xmlns:p14="http://schemas.microsoft.com/office/powerpoint/2010/main" val="3721262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2BE768-6FF5-44CF-9D1C-3780CC48BB8E}" type="datetimeFigureOut">
              <a:rPr lang="zh-CN" altLang="en-US" smtClean="0"/>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3BDAC8-4451-47D8-91D2-545411FC3A44}" type="slidenum">
              <a:rPr lang="zh-CN" altLang="en-US" smtClean="0"/>
              <a:t>‹#›</a:t>
            </a:fld>
            <a:endParaRPr lang="zh-CN" altLang="en-US"/>
          </a:p>
        </p:txBody>
      </p:sp>
    </p:spTree>
    <p:extLst>
      <p:ext uri="{BB962C8B-B14F-4D97-AF65-F5344CB8AC3E}">
        <p14:creationId xmlns:p14="http://schemas.microsoft.com/office/powerpoint/2010/main" val="1010108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0561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bg>
      <p:bgPr>
        <a:solidFill>
          <a:srgbClr val="F2F2F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162159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Title Slide">
    <p:bg>
      <p:bgPr>
        <a:solidFill>
          <a:srgbClr val="F2F2F2"/>
        </a:solidFill>
        <a:effectLst/>
      </p:bgPr>
    </p:bg>
    <p:spTree>
      <p:nvGrpSpPr>
        <p:cNvPr id="1" name=""/>
        <p:cNvGrpSpPr/>
        <p:nvPr/>
      </p:nvGrpSpPr>
      <p:grpSpPr>
        <a:xfrm>
          <a:off x="0" y="0"/>
          <a:ext cx="0" cy="0"/>
          <a:chOff x="0" y="0"/>
          <a:chExt cx="0" cy="0"/>
        </a:xfrm>
      </p:grpSpPr>
      <p:sp>
        <p:nvSpPr>
          <p:cNvPr id="13" name="Rounded Rectangle 12"/>
          <p:cNvSpPr/>
          <p:nvPr userDrawn="1"/>
        </p:nvSpPr>
        <p:spPr>
          <a:xfrm>
            <a:off x="1"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Text Placeholder 10"/>
          <p:cNvSpPr>
            <a:spLocks noGrp="1"/>
          </p:cNvSpPr>
          <p:nvPr>
            <p:ph type="body" sz="quarter" idx="13"/>
          </p:nvPr>
        </p:nvSpPr>
        <p:spPr>
          <a:xfrm>
            <a:off x="384552" y="463101"/>
            <a:ext cx="3817473" cy="416822"/>
          </a:xfrm>
          <a:prstGeom prst="rect">
            <a:avLst/>
          </a:prstGeom>
        </p:spPr>
        <p:txBody>
          <a:bodyPr lIns="0" tIns="0" rIns="0" bIns="0" anchor="ctr" anchorCtr="0">
            <a:noAutofit/>
          </a:bodyPr>
          <a:lstStyle>
            <a:lvl1pPr marL="0" indent="0">
              <a:buNone/>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endParaRPr lang="id-ID" dirty="0"/>
          </a:p>
        </p:txBody>
      </p:sp>
      <p:sp>
        <p:nvSpPr>
          <p:cNvPr id="10" name="Rounded Rectangle 9"/>
          <p:cNvSpPr/>
          <p:nvPr userDrawn="1"/>
        </p:nvSpPr>
        <p:spPr>
          <a:xfrm>
            <a:off x="11471570" y="6456084"/>
            <a:ext cx="431079"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lumMod val="50000"/>
                </a:prstClr>
              </a:solidFill>
              <a:effectLst/>
              <a:uLnTx/>
              <a:uFillTx/>
              <a:latin typeface="Arial"/>
              <a:ea typeface="微软雅黑"/>
              <a:cs typeface="+mn-cs"/>
            </a:endParaRPr>
          </a:p>
        </p:txBody>
      </p:sp>
      <p:sp>
        <p:nvSpPr>
          <p:cNvPr id="15" name="Slide Number Placeholder 5"/>
          <p:cNvSpPr>
            <a:spLocks noGrp="1"/>
          </p:cNvSpPr>
          <p:nvPr>
            <p:ph type="sldNum" sz="quarter" idx="12"/>
          </p:nvPr>
        </p:nvSpPr>
        <p:spPr>
          <a:xfrm>
            <a:off x="11471570" y="6528619"/>
            <a:ext cx="431079" cy="271224"/>
          </a:xfrm>
          <a:prstGeom prst="rect">
            <a:avLst/>
          </a:prstGeom>
        </p:spPr>
        <p:txBody>
          <a:bodyPr lIns="0" tIns="0" rIns="0" bIns="0"/>
          <a:lstStyle>
            <a:lvl1pPr algn="ctr">
              <a:defRPr sz="1000">
                <a:solidFill>
                  <a:schemeClr val="bg1">
                    <a:lumMod val="50000"/>
                  </a:schemeClr>
                </a:solidFill>
                <a:latin typeface="+mn-ea"/>
                <a:ea typeface="+mn-ea"/>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3853856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2BE768-6FF5-44CF-9D1C-3780CC48BB8E}" type="datetimeFigureOut">
              <a:rPr lang="zh-CN" altLang="en-US" smtClean="0"/>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3BDAC8-4451-47D8-91D2-545411FC3A44}" type="slidenum">
              <a:rPr lang="zh-CN" altLang="en-US" smtClean="0"/>
              <a:t>‹#›</a:t>
            </a:fld>
            <a:endParaRPr lang="zh-CN" altLang="en-US"/>
          </a:p>
        </p:txBody>
      </p:sp>
    </p:spTree>
    <p:extLst>
      <p:ext uri="{BB962C8B-B14F-4D97-AF65-F5344CB8AC3E}">
        <p14:creationId xmlns:p14="http://schemas.microsoft.com/office/powerpoint/2010/main" val="3108914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72BE768-6FF5-44CF-9D1C-3780CC48BB8E}" type="datetimeFigureOut">
              <a:rPr lang="zh-CN" altLang="en-US" smtClean="0"/>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3BDAC8-4451-47D8-91D2-545411FC3A44}" type="slidenum">
              <a:rPr lang="zh-CN" altLang="en-US" smtClean="0"/>
              <a:t>‹#›</a:t>
            </a:fld>
            <a:endParaRPr lang="zh-CN" altLang="en-US"/>
          </a:p>
        </p:txBody>
      </p:sp>
    </p:spTree>
    <p:extLst>
      <p:ext uri="{BB962C8B-B14F-4D97-AF65-F5344CB8AC3E}">
        <p14:creationId xmlns:p14="http://schemas.microsoft.com/office/powerpoint/2010/main" val="234184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72BE768-6FF5-44CF-9D1C-3780CC48BB8E}" type="datetimeFigureOut">
              <a:rPr lang="zh-CN" altLang="en-US" smtClean="0"/>
              <a:t>2018/7/10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3BDAC8-4451-47D8-91D2-545411FC3A44}" type="slidenum">
              <a:rPr lang="zh-CN" altLang="en-US" smtClean="0"/>
              <a:t>‹#›</a:t>
            </a:fld>
            <a:endParaRPr lang="zh-CN" altLang="en-US"/>
          </a:p>
        </p:txBody>
      </p:sp>
    </p:spTree>
    <p:extLst>
      <p:ext uri="{BB962C8B-B14F-4D97-AF65-F5344CB8AC3E}">
        <p14:creationId xmlns:p14="http://schemas.microsoft.com/office/powerpoint/2010/main" val="209491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72BE768-6FF5-44CF-9D1C-3780CC48BB8E}" type="datetimeFigureOut">
              <a:rPr lang="zh-CN" altLang="en-US" smtClean="0"/>
              <a:t>2018/7/10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83BDAC8-4451-47D8-91D2-545411FC3A44}" type="slidenum">
              <a:rPr lang="zh-CN" altLang="en-US" smtClean="0"/>
              <a:t>‹#›</a:t>
            </a:fld>
            <a:endParaRPr lang="zh-CN" altLang="en-US"/>
          </a:p>
        </p:txBody>
      </p:sp>
    </p:spTree>
    <p:extLst>
      <p:ext uri="{BB962C8B-B14F-4D97-AF65-F5344CB8AC3E}">
        <p14:creationId xmlns:p14="http://schemas.microsoft.com/office/powerpoint/2010/main" val="29563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72BE768-6FF5-44CF-9D1C-3780CC48BB8E}" type="datetimeFigureOut">
              <a:rPr lang="zh-CN" altLang="en-US" smtClean="0"/>
              <a:t>2018/7/10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83BDAC8-4451-47D8-91D2-545411FC3A44}" type="slidenum">
              <a:rPr lang="zh-CN" altLang="en-US" smtClean="0"/>
              <a:t>‹#›</a:t>
            </a:fld>
            <a:endParaRPr lang="zh-CN" altLang="en-US"/>
          </a:p>
        </p:txBody>
      </p:sp>
    </p:spTree>
    <p:extLst>
      <p:ext uri="{BB962C8B-B14F-4D97-AF65-F5344CB8AC3E}">
        <p14:creationId xmlns:p14="http://schemas.microsoft.com/office/powerpoint/2010/main" val="325571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2BE768-6FF5-44CF-9D1C-3780CC48BB8E}" type="datetimeFigureOut">
              <a:rPr lang="zh-CN" altLang="en-US" smtClean="0"/>
              <a:t>2018/7/10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83BDAC8-4451-47D8-91D2-545411FC3A44}" type="slidenum">
              <a:rPr lang="zh-CN" altLang="en-US" smtClean="0"/>
              <a:t>‹#›</a:t>
            </a:fld>
            <a:endParaRPr lang="zh-CN" altLang="en-US"/>
          </a:p>
        </p:txBody>
      </p:sp>
    </p:spTree>
    <p:extLst>
      <p:ext uri="{BB962C8B-B14F-4D97-AF65-F5344CB8AC3E}">
        <p14:creationId xmlns:p14="http://schemas.microsoft.com/office/powerpoint/2010/main" val="324415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72BE768-6FF5-44CF-9D1C-3780CC48BB8E}" type="datetimeFigureOut">
              <a:rPr lang="zh-CN" altLang="en-US" smtClean="0"/>
              <a:t>2018/7/10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3BDAC8-4451-47D8-91D2-545411FC3A44}" type="slidenum">
              <a:rPr lang="zh-CN" altLang="en-US" smtClean="0"/>
              <a:t>‹#›</a:t>
            </a:fld>
            <a:endParaRPr lang="zh-CN" altLang="en-US"/>
          </a:p>
        </p:txBody>
      </p:sp>
    </p:spTree>
    <p:extLst>
      <p:ext uri="{BB962C8B-B14F-4D97-AF65-F5344CB8AC3E}">
        <p14:creationId xmlns:p14="http://schemas.microsoft.com/office/powerpoint/2010/main" val="306229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72BE768-6FF5-44CF-9D1C-3780CC48BB8E}" type="datetimeFigureOut">
              <a:rPr lang="zh-CN" altLang="en-US" smtClean="0"/>
              <a:t>2018/7/10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3BDAC8-4451-47D8-91D2-545411FC3A44}" type="slidenum">
              <a:rPr lang="zh-CN" altLang="en-US" smtClean="0"/>
              <a:t>‹#›</a:t>
            </a:fld>
            <a:endParaRPr lang="zh-CN" altLang="en-US"/>
          </a:p>
        </p:txBody>
      </p:sp>
    </p:spTree>
    <p:extLst>
      <p:ext uri="{BB962C8B-B14F-4D97-AF65-F5344CB8AC3E}">
        <p14:creationId xmlns:p14="http://schemas.microsoft.com/office/powerpoint/2010/main" val="45610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BE768-6FF5-44CF-9D1C-3780CC48BB8E}" type="datetimeFigureOut">
              <a:rPr lang="zh-CN" altLang="en-US" smtClean="0"/>
              <a:t>2018/7/10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BDAC8-4451-47D8-91D2-545411FC3A44}" type="slidenum">
              <a:rPr lang="zh-CN" altLang="en-US" smtClean="0"/>
              <a:t>‹#›</a:t>
            </a:fld>
            <a:endParaRPr lang="zh-CN" altLang="en-US"/>
          </a:p>
        </p:txBody>
      </p:sp>
    </p:spTree>
    <p:extLst>
      <p:ext uri="{BB962C8B-B14F-4D97-AF65-F5344CB8AC3E}">
        <p14:creationId xmlns:p14="http://schemas.microsoft.com/office/powerpoint/2010/main" val="658482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google/guava/wiki/StringsExplained"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8"/>
          <p:cNvSpPr txBox="1"/>
          <p:nvPr/>
        </p:nvSpPr>
        <p:spPr>
          <a:xfrm>
            <a:off x="2214887" y="2546178"/>
            <a:ext cx="6851439"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kumimoji="1" lang="en-US" altLang="zh-CN" sz="4000" b="1" dirty="0">
                <a:solidFill>
                  <a:schemeClr val="tx1">
                    <a:lumMod val="75000"/>
                    <a:lumOff val="25000"/>
                  </a:schemeClr>
                </a:solidFill>
                <a:ea typeface="微软雅黑" panose="020B0503020204020204" pitchFamily="34" charset="-122"/>
                <a:cs typeface="+mn-ea"/>
                <a:sym typeface="+mn-lt"/>
              </a:rPr>
              <a:t>Guava</a:t>
            </a:r>
            <a:r>
              <a:rPr kumimoji="1" lang="zh-CN" altLang="en-US" sz="4000" b="1" dirty="0">
                <a:solidFill>
                  <a:schemeClr val="tx1">
                    <a:lumMod val="75000"/>
                    <a:lumOff val="25000"/>
                  </a:schemeClr>
                </a:solidFill>
                <a:ea typeface="微软雅黑" panose="020B0503020204020204" pitchFamily="34" charset="-122"/>
                <a:cs typeface="+mn-ea"/>
                <a:sym typeface="+mn-lt"/>
              </a:rPr>
              <a:t>分享</a:t>
            </a:r>
          </a:p>
        </p:txBody>
      </p:sp>
    </p:spTree>
    <p:extLst>
      <p:ext uri="{BB962C8B-B14F-4D97-AF65-F5344CB8AC3E}">
        <p14:creationId xmlns:p14="http://schemas.microsoft.com/office/powerpoint/2010/main" val="356073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4" y="463101"/>
            <a:ext cx="4102355" cy="416822"/>
          </a:xfrm>
        </p:spPr>
        <p:txBody>
          <a:bodyPr/>
          <a:lstStyle/>
          <a:p>
            <a:r>
              <a:rPr lang="en-US" altLang="zh-CN" dirty="0" smtClean="0">
                <a:latin typeface="+mn-lt"/>
                <a:ea typeface="+mn-ea"/>
                <a:cs typeface="+mn-ea"/>
                <a:sym typeface="+mn-lt"/>
              </a:rPr>
              <a:t>Joiner</a:t>
            </a:r>
            <a:r>
              <a:rPr lang="zh-CN" altLang="en-US" dirty="0" smtClean="0">
                <a:latin typeface="+mn-lt"/>
                <a:ea typeface="+mn-ea"/>
                <a:cs typeface="+mn-ea"/>
                <a:sym typeface="+mn-lt"/>
              </a:rPr>
              <a:t>把</a:t>
            </a:r>
            <a:r>
              <a:rPr lang="en-US" altLang="zh-CN" dirty="0" smtClean="0">
                <a:latin typeface="+mn-lt"/>
                <a:ea typeface="+mn-ea"/>
                <a:cs typeface="+mn-ea"/>
                <a:sym typeface="+mn-lt"/>
              </a:rPr>
              <a:t>Map</a:t>
            </a:r>
            <a:r>
              <a:rPr lang="zh-CN" altLang="en-US" dirty="0" smtClean="0">
                <a:latin typeface="+mn-lt"/>
                <a:ea typeface="+mn-ea"/>
                <a:cs typeface="+mn-ea"/>
                <a:sym typeface="+mn-lt"/>
              </a:rPr>
              <a:t>转换为特定规则字符串</a:t>
            </a:r>
            <a:endParaRPr lang="zh-CN" altLang="en-US" dirty="0">
              <a:latin typeface="+mn-lt"/>
              <a:ea typeface="+mn-ea"/>
              <a:cs typeface="+mn-ea"/>
              <a:sym typeface="+mn-lt"/>
            </a:endParaRPr>
          </a:p>
        </p:txBody>
      </p:sp>
      <p:sp>
        <p:nvSpPr>
          <p:cNvPr id="2" name="文本框 1"/>
          <p:cNvSpPr txBox="1"/>
          <p:nvPr/>
        </p:nvSpPr>
        <p:spPr>
          <a:xfrm>
            <a:off x="2356022" y="1260389"/>
            <a:ext cx="6417275"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p"/>
            </a:pPr>
            <a:r>
              <a:rPr lang="zh-CN" altLang="en-US" dirty="0"/>
              <a:t>把</a:t>
            </a:r>
            <a:r>
              <a:rPr lang="en-US" altLang="zh-CN" dirty="0"/>
              <a:t>Map</a:t>
            </a:r>
            <a:r>
              <a:rPr lang="zh-CN" altLang="en-US" dirty="0"/>
              <a:t>转换为</a:t>
            </a:r>
            <a:r>
              <a:rPr lang="en-US" altLang="zh-CN" dirty="0"/>
              <a:t>key=</a:t>
            </a:r>
            <a:r>
              <a:rPr lang="en-US" altLang="zh-CN" dirty="0" err="1"/>
              <a:t>value,key</a:t>
            </a:r>
            <a:r>
              <a:rPr lang="en-US" altLang="zh-CN" dirty="0"/>
              <a:t>=value</a:t>
            </a:r>
            <a:r>
              <a:rPr lang="zh-CN" altLang="en-US" dirty="0"/>
              <a:t>特定的格式</a:t>
            </a:r>
            <a:r>
              <a:rPr lang="en-US" altLang="zh-CN" dirty="0"/>
              <a:t>,</a:t>
            </a:r>
            <a:r>
              <a:rPr lang="zh-CN" altLang="en-US" dirty="0"/>
              <a:t>如何处理？</a:t>
            </a:r>
          </a:p>
        </p:txBody>
      </p:sp>
      <p:pic>
        <p:nvPicPr>
          <p:cNvPr id="3" name="图片 2"/>
          <p:cNvPicPr>
            <a:picLocks noChangeAspect="1"/>
          </p:cNvPicPr>
          <p:nvPr/>
        </p:nvPicPr>
        <p:blipFill>
          <a:blip r:embed="rId3"/>
          <a:stretch>
            <a:fillRect/>
          </a:stretch>
        </p:blipFill>
        <p:spPr>
          <a:xfrm>
            <a:off x="12345496" y="1629721"/>
            <a:ext cx="3048000" cy="2286000"/>
          </a:xfrm>
          <a:prstGeom prst="rect">
            <a:avLst/>
          </a:prstGeom>
        </p:spPr>
      </p:pic>
      <p:sp>
        <p:nvSpPr>
          <p:cNvPr id="4" name="矩形 3"/>
          <p:cNvSpPr/>
          <p:nvPr/>
        </p:nvSpPr>
        <p:spPr>
          <a:xfrm>
            <a:off x="2351524" y="2149490"/>
            <a:ext cx="6421772" cy="369332"/>
          </a:xfrm>
          <a:prstGeom prst="rect">
            <a:avLst/>
          </a:prstGeom>
        </p:spPr>
        <p:txBody>
          <a:bodyPr wrap="square">
            <a:spAutoFit/>
          </a:bodyPr>
          <a:lstStyle/>
          <a:p>
            <a:pPr marL="285750" indent="-285750">
              <a:buClr>
                <a:srgbClr val="C00000"/>
              </a:buClr>
              <a:buFont typeface="Wingdings" panose="05000000000000000000" pitchFamily="2" charset="2"/>
              <a:buChar char="p"/>
            </a:pPr>
            <a:r>
              <a:rPr lang="en-US" altLang="zh-CN" dirty="0"/>
              <a:t>Joiner</a:t>
            </a:r>
            <a:r>
              <a:rPr lang="zh-CN" altLang="en-US" dirty="0"/>
              <a:t>简洁</a:t>
            </a:r>
            <a:r>
              <a:rPr lang="en-US" altLang="zh-CN" dirty="0"/>
              <a:t>API</a:t>
            </a:r>
            <a:r>
              <a:rPr lang="zh-CN" altLang="en-US" dirty="0"/>
              <a:t>处理</a:t>
            </a:r>
          </a:p>
        </p:txBody>
      </p:sp>
      <p:pic>
        <p:nvPicPr>
          <p:cNvPr id="5" name="图片 4"/>
          <p:cNvPicPr>
            <a:picLocks noChangeAspect="1"/>
          </p:cNvPicPr>
          <p:nvPr/>
        </p:nvPicPr>
        <p:blipFill>
          <a:blip r:embed="rId4"/>
          <a:stretch>
            <a:fillRect/>
          </a:stretch>
        </p:blipFill>
        <p:spPr>
          <a:xfrm>
            <a:off x="2351524" y="2969837"/>
            <a:ext cx="9144000" cy="2495456"/>
          </a:xfrm>
          <a:prstGeom prst="rect">
            <a:avLst/>
          </a:prstGeom>
        </p:spPr>
      </p:pic>
    </p:spTree>
    <p:extLst>
      <p:ext uri="{BB962C8B-B14F-4D97-AF65-F5344CB8AC3E}">
        <p14:creationId xmlns:p14="http://schemas.microsoft.com/office/powerpoint/2010/main" val="1541847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7795 -0.04352 L -0.07795 -0.04329 L -0.09636 -0.04005 C -0.10191 -0.03889 -0.10747 -0.03727 -0.11285 -0.03634 C -0.12205 -0.03449 -0.13125 -0.0331 -0.14045 -0.03148 C -0.14219 -0.03102 -0.1441 -0.03033 -0.14601 -0.03009 C -0.16111 -0.02847 -0.2132 -0.02477 -0.22118 -0.02408 C -0.24288 -0.01991 -0.21354 -0.02546 -0.26788 -0.01806 C -0.28143 -0.01621 -0.29479 -0.01366 -0.30834 -0.01181 L -0.34601 -0.00695 C -0.35695 -0.00533 -0.36806 -0.00301 -0.379 -0.00093 C -0.38021 -0.0007 -0.38143 0.00023 -0.38264 0.00046 C -0.39514 0.00254 -0.40782 0.0044 -0.42032 0.00648 C -0.42118 0.00694 -0.42205 0.00764 -0.42309 0.00764 C -0.47032 0.01504 -0.46788 0.01389 -0.51667 0.01759 L -0.69184 0.0162 C -0.69827 0.0162 -0.70469 0.01574 -0.71111 0.01504 C -0.71216 0.01481 -0.71285 0.01389 -0.71389 0.01389 C -0.73733 0.01157 -0.75677 0.01111 -0.77986 0.01018 L -0.80938 0.01134 C -0.81181 0.01157 -0.81424 0.0125 -0.81667 0.0125 L -0.90556 0.0125 L -0.90104 0.0125 " pathEditMode="relative" rAng="0" ptsTypes="AAAAAAAAAAAAAAAAAAAAAAA">
                                      <p:cBhvr>
                                        <p:cTn id="10" dur="2000" fill="hold"/>
                                        <p:tgtEl>
                                          <p:spTgt spid="3"/>
                                        </p:tgtEl>
                                        <p:attrNameLst>
                                          <p:attrName>ppt_x</p:attrName>
                                          <p:attrName>ppt_y</p:attrName>
                                        </p:attrNameLst>
                                      </p:cBhvr>
                                      <p:rCtr x="-41389" y="3056"/>
                                    </p:animMotion>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3"/>
                                        </p:tgtEl>
                                        <p:attrNameLst>
                                          <p:attrName>ppt_x</p:attrName>
                                        </p:attrNameLst>
                                      </p:cBhvr>
                                      <p:tavLst>
                                        <p:tav tm="0">
                                          <p:val>
                                            <p:strVal val="ppt_x"/>
                                          </p:val>
                                        </p:tav>
                                        <p:tav tm="100000">
                                          <p:val>
                                            <p:strVal val="ppt_x"/>
                                          </p:val>
                                        </p:tav>
                                      </p:tavLst>
                                    </p:anim>
                                    <p:anim calcmode="lin" valueType="num">
                                      <p:cBhvr additive="base">
                                        <p:cTn id="15" dur="500"/>
                                        <p:tgtEl>
                                          <p:spTgt spid="3"/>
                                        </p:tgtEl>
                                        <p:attrNameLst>
                                          <p:attrName>ppt_y</p:attrName>
                                        </p:attrNameLst>
                                      </p:cBhvr>
                                      <p:tavLst>
                                        <p:tav tm="0">
                                          <p:val>
                                            <p:strVal val="ppt_y"/>
                                          </p:val>
                                        </p:tav>
                                        <p:tav tm="100000">
                                          <p:val>
                                            <p:strVal val="1+ppt_h/2"/>
                                          </p:val>
                                        </p:tav>
                                      </p:tavLst>
                                    </p:anim>
                                    <p:set>
                                      <p:cBhvr>
                                        <p:cTn id="16" dur="1" fill="hold">
                                          <p:stCondLst>
                                            <p:cond delay="499"/>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3" y="463101"/>
            <a:ext cx="4629576" cy="416822"/>
          </a:xfrm>
        </p:spPr>
        <p:txBody>
          <a:bodyPr/>
          <a:lstStyle/>
          <a:p>
            <a:r>
              <a:rPr lang="en-US" altLang="zh-CN" dirty="0" smtClean="0">
                <a:latin typeface="+mn-lt"/>
                <a:ea typeface="+mn-ea"/>
                <a:cs typeface="+mn-ea"/>
                <a:sym typeface="+mn-lt"/>
              </a:rPr>
              <a:t>Splitter</a:t>
            </a:r>
            <a:r>
              <a:rPr lang="zh-CN" altLang="en-US" dirty="0" smtClean="0">
                <a:latin typeface="+mn-lt"/>
                <a:ea typeface="+mn-ea"/>
                <a:cs typeface="+mn-ea"/>
                <a:sym typeface="+mn-lt"/>
              </a:rPr>
              <a:t>：</a:t>
            </a:r>
            <a:r>
              <a:rPr lang="en-US" altLang="zh-CN" dirty="0" smtClean="0">
                <a:latin typeface="+mn-lt"/>
                <a:ea typeface="+mn-ea"/>
                <a:cs typeface="+mn-ea"/>
                <a:sym typeface="+mn-lt"/>
              </a:rPr>
              <a:t>String</a:t>
            </a:r>
            <a:r>
              <a:rPr lang="zh-CN" altLang="en-US" dirty="0">
                <a:latin typeface="+mn-lt"/>
                <a:ea typeface="+mn-ea"/>
                <a:cs typeface="+mn-ea"/>
                <a:sym typeface="+mn-lt"/>
              </a:rPr>
              <a:t>转换为特定的集合</a:t>
            </a:r>
          </a:p>
        </p:txBody>
      </p:sp>
      <p:sp>
        <p:nvSpPr>
          <p:cNvPr id="8" name="文本框 7"/>
          <p:cNvSpPr txBox="1"/>
          <p:nvPr/>
        </p:nvSpPr>
        <p:spPr>
          <a:xfrm>
            <a:off x="1985396" y="1179538"/>
            <a:ext cx="6518246"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p"/>
            </a:pPr>
            <a:r>
              <a:rPr lang="en-US" altLang="zh-CN" dirty="0"/>
              <a:t>Java</a:t>
            </a:r>
            <a:r>
              <a:rPr lang="zh-CN" altLang="en-US" dirty="0"/>
              <a:t>写法</a:t>
            </a:r>
            <a:endParaRPr lang="en-US" altLang="zh-CN" dirty="0"/>
          </a:p>
        </p:txBody>
      </p:sp>
      <p:sp>
        <p:nvSpPr>
          <p:cNvPr id="9" name="文本框 8"/>
          <p:cNvSpPr txBox="1"/>
          <p:nvPr/>
        </p:nvSpPr>
        <p:spPr>
          <a:xfrm>
            <a:off x="1985396" y="2001395"/>
            <a:ext cx="6518246"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p"/>
            </a:pPr>
            <a:r>
              <a:rPr lang="en-US" altLang="zh-CN" dirty="0" err="1"/>
              <a:t>Splliter</a:t>
            </a:r>
            <a:r>
              <a:rPr lang="zh-CN" altLang="en-US" dirty="0"/>
              <a:t>简洁、性能高效、基本用法</a:t>
            </a:r>
            <a:endParaRPr lang="en-US" altLang="zh-CN" dirty="0"/>
          </a:p>
        </p:txBody>
      </p:sp>
      <p:sp>
        <p:nvSpPr>
          <p:cNvPr id="10" name="文本框 9"/>
          <p:cNvSpPr txBox="1"/>
          <p:nvPr/>
        </p:nvSpPr>
        <p:spPr>
          <a:xfrm>
            <a:off x="1959004" y="2830996"/>
            <a:ext cx="6518246"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p"/>
            </a:pPr>
            <a:r>
              <a:rPr lang="en-US" altLang="zh-CN" dirty="0" err="1"/>
              <a:t>Splliter</a:t>
            </a:r>
            <a:r>
              <a:rPr lang="zh-CN" altLang="en-US" dirty="0"/>
              <a:t>对分隔特定字符串为</a:t>
            </a:r>
            <a:r>
              <a:rPr lang="en-US" altLang="zh-CN" dirty="0"/>
              <a:t>Map</a:t>
            </a:r>
          </a:p>
        </p:txBody>
      </p:sp>
      <p:sp>
        <p:nvSpPr>
          <p:cNvPr id="11" name="文本框 10"/>
          <p:cNvSpPr txBox="1"/>
          <p:nvPr/>
        </p:nvSpPr>
        <p:spPr>
          <a:xfrm>
            <a:off x="1985396" y="3601162"/>
            <a:ext cx="6518246"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p"/>
            </a:pPr>
            <a:r>
              <a:rPr lang="en-US" altLang="zh-CN" dirty="0" err="1"/>
              <a:t>Splliter</a:t>
            </a:r>
            <a:r>
              <a:rPr lang="zh-CN" altLang="en-US" dirty="0"/>
              <a:t>更加灵活</a:t>
            </a:r>
            <a:endParaRPr lang="en-US" altLang="zh-CN" dirty="0"/>
          </a:p>
        </p:txBody>
      </p:sp>
      <p:pic>
        <p:nvPicPr>
          <p:cNvPr id="15" name="图片 14"/>
          <p:cNvPicPr>
            <a:picLocks noChangeAspect="1"/>
          </p:cNvPicPr>
          <p:nvPr/>
        </p:nvPicPr>
        <p:blipFill>
          <a:blip r:embed="rId3"/>
          <a:stretch>
            <a:fillRect/>
          </a:stretch>
        </p:blipFill>
        <p:spPr>
          <a:xfrm>
            <a:off x="12280617" y="-77640"/>
            <a:ext cx="4733925" cy="2714625"/>
          </a:xfrm>
          <a:prstGeom prst="rect">
            <a:avLst/>
          </a:prstGeom>
        </p:spPr>
      </p:pic>
      <p:pic>
        <p:nvPicPr>
          <p:cNvPr id="16" name="图片 15"/>
          <p:cNvPicPr>
            <a:picLocks noChangeAspect="1"/>
          </p:cNvPicPr>
          <p:nvPr/>
        </p:nvPicPr>
        <p:blipFill>
          <a:blip r:embed="rId3"/>
          <a:stretch>
            <a:fillRect/>
          </a:stretch>
        </p:blipFill>
        <p:spPr>
          <a:xfrm>
            <a:off x="12280617" y="-178349"/>
            <a:ext cx="4733925" cy="2714625"/>
          </a:xfrm>
          <a:prstGeom prst="rect">
            <a:avLst/>
          </a:prstGeom>
        </p:spPr>
      </p:pic>
      <p:pic>
        <p:nvPicPr>
          <p:cNvPr id="4" name="图片 3"/>
          <p:cNvPicPr>
            <a:picLocks noChangeAspect="1"/>
          </p:cNvPicPr>
          <p:nvPr/>
        </p:nvPicPr>
        <p:blipFill>
          <a:blip r:embed="rId4"/>
          <a:stretch>
            <a:fillRect/>
          </a:stretch>
        </p:blipFill>
        <p:spPr>
          <a:xfrm>
            <a:off x="12376558" y="1070820"/>
            <a:ext cx="7315200" cy="1666875"/>
          </a:xfrm>
          <a:prstGeom prst="rect">
            <a:avLst/>
          </a:prstGeom>
        </p:spPr>
      </p:pic>
      <p:pic>
        <p:nvPicPr>
          <p:cNvPr id="5" name="图片 4"/>
          <p:cNvPicPr>
            <a:picLocks noChangeAspect="1"/>
          </p:cNvPicPr>
          <p:nvPr/>
        </p:nvPicPr>
        <p:blipFill>
          <a:blip r:embed="rId5"/>
          <a:stretch>
            <a:fillRect/>
          </a:stretch>
        </p:blipFill>
        <p:spPr>
          <a:xfrm>
            <a:off x="12553950" y="1904256"/>
            <a:ext cx="6591300" cy="2247900"/>
          </a:xfrm>
          <a:prstGeom prst="rect">
            <a:avLst/>
          </a:prstGeom>
        </p:spPr>
      </p:pic>
      <p:pic>
        <p:nvPicPr>
          <p:cNvPr id="6" name="图片 5"/>
          <p:cNvPicPr>
            <a:picLocks noChangeAspect="1"/>
          </p:cNvPicPr>
          <p:nvPr/>
        </p:nvPicPr>
        <p:blipFill>
          <a:blip r:embed="rId6"/>
          <a:stretch>
            <a:fillRect/>
          </a:stretch>
        </p:blipFill>
        <p:spPr>
          <a:xfrm>
            <a:off x="12442542" y="2902372"/>
            <a:ext cx="9144000" cy="6518031"/>
          </a:xfrm>
          <a:prstGeom prst="rect">
            <a:avLst/>
          </a:prstGeom>
        </p:spPr>
      </p:pic>
      <p:pic>
        <p:nvPicPr>
          <p:cNvPr id="7" name="图片 6"/>
          <p:cNvPicPr>
            <a:picLocks noChangeAspect="1"/>
          </p:cNvPicPr>
          <p:nvPr/>
        </p:nvPicPr>
        <p:blipFill>
          <a:blip r:embed="rId7"/>
          <a:stretch>
            <a:fillRect/>
          </a:stretch>
        </p:blipFill>
        <p:spPr>
          <a:xfrm>
            <a:off x="12442542" y="4152157"/>
            <a:ext cx="9144000" cy="4716855"/>
          </a:xfrm>
          <a:prstGeom prst="rect">
            <a:avLst/>
          </a:prstGeom>
        </p:spPr>
      </p:pic>
    </p:spTree>
    <p:extLst>
      <p:ext uri="{BB962C8B-B14F-4D97-AF65-F5344CB8AC3E}">
        <p14:creationId xmlns:p14="http://schemas.microsoft.com/office/powerpoint/2010/main" val="704449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915 0.13958 L -0.0915 0.13982 L -0.10886 0.14815 C -0.11198 0.14954 -0.11511 0.15093 -0.11806 0.15301 C -0.12101 0.15509 -0.12396 0.15764 -0.12726 0.15903 C -0.13716 0.1632 -0.14757 0.16458 -0.15747 0.16898 C -0.15834 0.16921 -0.1592 0.16991 -0.16025 0.17014 C -0.16563 0.17153 -0.17118 0.17245 -0.17674 0.17384 C -0.19514 0.17847 -0.19931 0.18125 -0.2198 0.18472 C -0.22969 0.18657 -0.23941 0.18727 -0.24931 0.18843 C -0.26789 0.19398 -0.25105 0.18958 -0.28594 0.19329 C -0.28785 0.19352 -0.28959 0.19445 -0.2915 0.19468 C -0.30087 0.19537 -0.31042 0.19537 -0.3198 0.19583 C -0.33091 0.19653 -0.34184 0.19745 -0.35295 0.19838 C -0.35504 0.19861 -0.35712 0.19931 -0.35938 0.19954 C -0.37865 0.2007 -0.41719 0.20208 -0.41719 0.20232 C -0.41997 0.20232 -0.42257 0.20301 -0.42535 0.20324 C -0.44809 0.20532 -0.4717 0.20486 -0.49427 0.20556 C -0.50243 0.20602 -0.51077 0.20648 -0.51893 0.20695 C -0.56771 0.20949 -0.52049 0.2081 -0.61164 0.20926 C -0.75868 0.21134 -0.66129 0.20949 -0.7658 0.21181 C -0.77257 0.2125 -0.77917 0.21366 -0.78594 0.21412 C -0.79792 0.21528 -0.8217 0.21667 -0.8217 0.2169 C -0.85209 0.22222 -0.83941 0.2206 -0.85938 0.22269 C -0.88021 0.23032 -0.85851 0.22338 -0.88056 0.22778 C -0.88507 0.2287 -0.88976 0.23009 -0.89427 0.23148 C -0.89636 0.23195 -0.89844 0.23333 -0.9007 0.2338 C -0.90469 0.23472 -0.90868 0.23472 -0.91268 0.23495 C -0.925 0.23866 -0.91667 0.23657 -0.92726 0.23866 C -0.92917 0.23912 -0.93091 0.23958 -0.93282 0.24005 C -0.93646 0.24051 -0.94011 0.24074 -0.94375 0.2412 C -0.95226 0.24352 -0.94688 0.24236 -0.96025 0.24236 L -0.96025 0.24375 L -0.96025 0.24398 L -0.96025 0.24375 " pathEditMode="relative" rAng="0" ptsTypes="AAAAAAAAAAAAAAAAAAAAAAAAAAAAAAAAAAA">
                                      <p:cBhvr>
                                        <p:cTn id="10" dur="2000" fill="hold"/>
                                        <p:tgtEl>
                                          <p:spTgt spid="16"/>
                                        </p:tgtEl>
                                        <p:attrNameLst>
                                          <p:attrName>ppt_x</p:attrName>
                                          <p:attrName>ppt_y</p:attrName>
                                        </p:attrNameLst>
                                      </p:cBhvr>
                                      <p:rCtr x="-43437" y="5208"/>
                                    </p:animMotion>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16"/>
                                        </p:tgtEl>
                                        <p:attrNameLst>
                                          <p:attrName>ppt_x</p:attrName>
                                        </p:attrNameLst>
                                      </p:cBhvr>
                                      <p:tavLst>
                                        <p:tav tm="0">
                                          <p:val>
                                            <p:strVal val="ppt_x"/>
                                          </p:val>
                                        </p:tav>
                                        <p:tav tm="100000">
                                          <p:val>
                                            <p:strVal val="ppt_x"/>
                                          </p:val>
                                        </p:tav>
                                      </p:tavLst>
                                    </p:anim>
                                    <p:anim calcmode="lin" valueType="num">
                                      <p:cBhvr additive="base">
                                        <p:cTn id="15" dur="500"/>
                                        <p:tgtEl>
                                          <p:spTgt spid="16"/>
                                        </p:tgtEl>
                                        <p:attrNameLst>
                                          <p:attrName>ppt_y</p:attrName>
                                        </p:attrNameLst>
                                      </p:cBhvr>
                                      <p:tavLst>
                                        <p:tav tm="0">
                                          <p:val>
                                            <p:strVal val="ppt_y"/>
                                          </p:val>
                                        </p:tav>
                                        <p:tav tm="100000">
                                          <p:val>
                                            <p:strVal val="1+ppt_h/2"/>
                                          </p:val>
                                        </p:tav>
                                      </p:tavLst>
                                    </p:anim>
                                    <p:set>
                                      <p:cBhvr>
                                        <p:cTn id="16" dur="1" fill="hold">
                                          <p:stCondLst>
                                            <p:cond delay="499"/>
                                          </p:stCondLst>
                                        </p:cTn>
                                        <p:tgtEl>
                                          <p:spTgt spid="1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12101 0.01574 L -0.12101 0.01597 L -0.13386 0.01805 C -0.13663 0.01852 -0.13941 0.01875 -0.14219 0.01921 C -0.14566 0.01991 -0.14896 0.02106 -0.15226 0.02176 C -0.15712 0.02268 -0.16215 0.02315 -0.16701 0.02407 C -0.16823 0.02453 -0.16945 0.02523 -0.17066 0.02546 C -0.17587 0.02616 -0.18108 0.02616 -0.18629 0.02662 C -0.19497 0.03055 -0.18542 0.02662 -0.20642 0.02916 C -0.20764 0.02916 -0.20886 0.03009 -0.21007 0.03032 C -0.21615 0.03125 -0.2224 0.03217 -0.22847 0.03264 C -0.2882 0.03935 -0.21875 0.03055 -0.2816 0.03889 C -0.29306 0.04259 -0.27847 0.03796 -0.30556 0.04375 C -0.30938 0.04467 -0.30781 0.04583 -0.31198 0.04745 C -0.31806 0.04977 -0.32413 0.05162 -0.33038 0.05347 C -0.34618 0.05833 -0.31962 0.04722 -0.35052 0.05972 C -0.35174 0.06018 -0.35278 0.06157 -0.35417 0.06203 C -0.36024 0.06435 -0.36649 0.06597 -0.37257 0.06828 C -0.37431 0.06898 -0.37604 0.07037 -0.37795 0.0706 L -0.39549 0.0743 C -0.39705 0.07477 -0.39844 0.07523 -0.4 0.07546 L -0.42118 0.08055 C -0.42674 0.08171 -0.44549 0.08379 -0.44688 0.08403 C -0.46719 0.08727 -0.4408 0.08356 -0.45417 0.08657 C -0.46059 0.08796 -0.46701 0.08912 -0.47344 0.09028 C -0.48229 0.09166 -0.49115 0.09259 -0.5 0.09398 C -0.50156 0.09421 -0.50313 0.09491 -0.50469 0.09514 C -0.51111 0.09653 -0.51754 0.09768 -0.52396 0.09884 C -0.53247 0.10023 -0.54097 0.10116 -0.54965 0.10254 C -0.55174 0.10278 -0.55382 0.10347 -0.55608 0.1037 C -0.56337 0.10463 -0.57066 0.10509 -0.57813 0.10602 C -0.58854 0.10764 -0.59879 0.10949 -0.6092 0.11111 L -0.62674 0.11342 C -0.62847 0.11366 -0.63038 0.11458 -0.63212 0.11458 C -0.63924 0.11528 -0.64618 0.11551 -0.6533 0.11597 C -0.65451 0.11643 -0.65573 0.1169 -0.65695 0.11713 C -0.67101 0.11898 -0.69913 0.12199 -0.69913 0.12222 C -0.70886 0.12523 -0.69879 0.12222 -0.71927 0.12569 C -0.73038 0.12754 -0.74132 0.13102 -0.75243 0.13171 L -0.78264 0.13426 L -0.7974 0.13541 C -0.81111 0.13912 -0.79965 0.13634 -0.82951 0.13912 L -0.84132 0.14028 C -0.84757 0.14305 -0.84271 0.1412 -0.85417 0.14398 C -0.86285 0.14629 -0.85469 0.14444 -0.86528 0.14653 C -0.87014 0.14861 -0.86979 0.14861 -0.87726 0.15023 C -0.88021 0.15069 -0.88333 0.15092 -0.88629 0.15139 C -0.89184 0.1537 -0.89011 0.15324 -0.89913 0.15509 C -0.90417 0.15602 -0.90903 0.15648 -0.91389 0.15741 L -0.91945 0.15879 C -0.92604 0.16319 -0.91979 0.15949 -0.92761 0.1625 C -0.92951 0.16296 -0.93125 0.16412 -0.93316 0.16481 C -0.93438 0.16528 -0.93559 0.16551 -0.93681 0.16597 C -0.93802 0.16666 -0.93924 0.16805 -0.94045 0.16852 C -0.94358 0.16967 -0.9533 0.1706 -0.95521 0.17106 C -0.95695 0.17129 -0.96146 0.17268 -0.96337 0.17338 C -0.96441 0.17384 -0.96528 0.1743 -0.96615 0.17453 C -0.97118 0.17662 -0.96927 0.17546 -0.97535 0.17708 C -0.97656 0.17731 -0.97778 0.17824 -0.97899 0.17824 C -0.98142 0.17847 -0.98386 0.17824 -0.98629 0.17824 L -0.98264 0.17963 " pathEditMode="relative" rAng="0" ptsTypes="AAAAAAAAAAAAAAAAAAAAAAAAAAAAAAAAAAAAAAAAAAAAAAAAAAAAAAAAAAAAA">
                                      <p:cBhvr>
                                        <p:cTn id="24" dur="2000" fill="hold"/>
                                        <p:tgtEl>
                                          <p:spTgt spid="4"/>
                                        </p:tgtEl>
                                        <p:attrNameLst>
                                          <p:attrName>ppt_x</p:attrName>
                                          <p:attrName>ppt_y</p:attrName>
                                        </p:attrNameLst>
                                      </p:cBhvr>
                                      <p:rCtr x="-43264" y="8194"/>
                                    </p:animMotion>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4"/>
                                        </p:tgtEl>
                                        <p:attrNameLst>
                                          <p:attrName>ppt_x</p:attrName>
                                        </p:attrNameLst>
                                      </p:cBhvr>
                                      <p:tavLst>
                                        <p:tav tm="0">
                                          <p:val>
                                            <p:strVal val="ppt_x"/>
                                          </p:val>
                                        </p:tav>
                                        <p:tav tm="100000">
                                          <p:val>
                                            <p:strVal val="ppt_x"/>
                                          </p:val>
                                        </p:tav>
                                      </p:tavLst>
                                    </p:anim>
                                    <p:anim calcmode="lin" valueType="num">
                                      <p:cBhvr additive="base">
                                        <p:cTn id="29" dur="500"/>
                                        <p:tgtEl>
                                          <p:spTgt spid="4"/>
                                        </p:tgtEl>
                                        <p:attrNameLst>
                                          <p:attrName>ppt_y</p:attrName>
                                        </p:attrNameLst>
                                      </p:cBhvr>
                                      <p:tavLst>
                                        <p:tav tm="0">
                                          <p:val>
                                            <p:strVal val="ppt_y"/>
                                          </p:val>
                                        </p:tav>
                                        <p:tav tm="100000">
                                          <p:val>
                                            <p:strVal val="1+ppt_h/2"/>
                                          </p:val>
                                        </p:tav>
                                      </p:tavLst>
                                    </p:anim>
                                    <p:set>
                                      <p:cBhvr>
                                        <p:cTn id="30" dur="1" fill="hold">
                                          <p:stCondLst>
                                            <p:cond delay="499"/>
                                          </p:stCondLst>
                                        </p:cTn>
                                        <p:tgtEl>
                                          <p:spTgt spid="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23056 0.125 L -0.23056 0.12523 C -0.24149 0.13032 -0.2342 0.12754 -0.24531 0.12986 C -0.24896 0.13055 -0.2526 0.13171 -0.25625 0.13217 C -0.27674 0.13541 -0.28403 0.13495 -0.3059 0.13588 C -0.35226 0.14004 -0.27257 0.1331 -0.39392 0.13958 C -0.40799 0.14027 -0.42205 0.14166 -0.43611 0.14328 L -0.50868 0.15185 C -0.52378 0.15694 -0.50677 0.15162 -0.54618 0.15555 C -0.54722 0.15555 -0.54809 0.15671 -0.54896 0.15671 C -0.56528 0.15856 -0.61597 0.15902 -0.62049 0.15926 L -0.82326 0.16041 L -0.85538 0.16296 L -0.91042 0.16527 C -0.91667 0.16551 -0.92274 0.1662 -0.92882 0.16643 L -0.94635 0.16898 C -0.95017 0.16944 -0.95434 0.16944 -0.95816 0.17014 C -0.96215 0.17106 -0.96615 0.17268 -0.97014 0.17384 C -0.97344 0.17477 -0.97691 0.17523 -0.98021 0.17639 C -0.98507 0.17777 -0.98993 0.17986 -0.99497 0.18125 C -0.99635 0.18171 -0.99792 0.18217 -0.99948 0.1824 C -1.00069 0.18264 -1.00191 0.1824 -1.00312 0.1824 L -1.00399 0.1824 " pathEditMode="relative" rAng="0" ptsTypes="AAAAAAAAAAAAAAAAAAAAAAA">
                                      <p:cBhvr>
                                        <p:cTn id="38" dur="2000" fill="hold"/>
                                        <p:tgtEl>
                                          <p:spTgt spid="5"/>
                                        </p:tgtEl>
                                        <p:attrNameLst>
                                          <p:attrName>ppt_x</p:attrName>
                                          <p:attrName>ppt_y</p:attrName>
                                        </p:attrNameLst>
                                      </p:cBhvr>
                                      <p:rCtr x="-38681" y="2870"/>
                                    </p:animMotion>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5"/>
                                        </p:tgtEl>
                                        <p:attrNameLst>
                                          <p:attrName>ppt_x</p:attrName>
                                        </p:attrNameLst>
                                      </p:cBhvr>
                                      <p:tavLst>
                                        <p:tav tm="0">
                                          <p:val>
                                            <p:strVal val="ppt_x"/>
                                          </p:val>
                                        </p:tav>
                                        <p:tav tm="100000">
                                          <p:val>
                                            <p:strVal val="ppt_x"/>
                                          </p:val>
                                        </p:tav>
                                      </p:tavLst>
                                    </p:anim>
                                    <p:anim calcmode="lin" valueType="num">
                                      <p:cBhvr additive="base">
                                        <p:cTn id="43" dur="500"/>
                                        <p:tgtEl>
                                          <p:spTgt spid="5"/>
                                        </p:tgtEl>
                                        <p:attrNameLst>
                                          <p:attrName>ppt_y</p:attrName>
                                        </p:attrNameLst>
                                      </p:cBhvr>
                                      <p:tavLst>
                                        <p:tav tm="0">
                                          <p:val>
                                            <p:strVal val="ppt_y"/>
                                          </p:val>
                                        </p:tav>
                                        <p:tav tm="100000">
                                          <p:val>
                                            <p:strVal val="1+ppt_h/2"/>
                                          </p:val>
                                        </p:tav>
                                      </p:tavLst>
                                    </p:anim>
                                    <p:set>
                                      <p:cBhvr>
                                        <p:cTn id="44" dur="1" fill="hold">
                                          <p:stCondLst>
                                            <p:cond delay="499"/>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nodeType="clickEffect">
                                  <p:stCondLst>
                                    <p:cond delay="0"/>
                                  </p:stCondLst>
                                  <p:childTnLst>
                                    <p:animMotion origin="layout" path="M -0.17812 -0.28819 L -0.17812 -0.28796 C -0.18073 -0.28866 -0.18351 -0.28958 -0.18628 -0.28958 C -0.19149 -0.28958 -0.21267 -0.28611 -0.21562 -0.28588 L -0.23767 -0.28333 L -0.38437 -0.28472 L -0.47899 -0.28588 C -0.49705 -0.28657 -0.5151 -0.28912 -0.53299 -0.29074 L -0.56146 -0.29306 C -0.57187 -0.29398 -0.58229 -0.29514 -0.59271 -0.2956 L -0.64861 -0.29792 C -0.71545 -0.30347 -0.65469 -0.29931 -0.77517 -0.30162 C -0.78264 -0.30185 -0.78993 -0.30255 -0.79722 -0.30278 C -0.82639 -0.30463 -0.83021 -0.30532 -0.8559 -0.30648 C -0.86667 -0.30694 -0.87743 -0.30764 -0.88802 -0.30764 L -1.00451 -0.30764 L -1.00365 -0.30417 " pathEditMode="relative" rAng="0" ptsTypes="AAAAAAAAAAAAAAAAA">
                                      <p:cBhvr>
                                        <p:cTn id="52" dur="2000" fill="hold"/>
                                        <p:tgtEl>
                                          <p:spTgt spid="6"/>
                                        </p:tgtEl>
                                        <p:attrNameLst>
                                          <p:attrName>ppt_x</p:attrName>
                                          <p:attrName>ppt_y</p:attrName>
                                        </p:attrNameLst>
                                      </p:cBhvr>
                                      <p:rCtr x="-41319" y="-741"/>
                                    </p:animMotion>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nodeType="clickEffect">
                                  <p:stCondLst>
                                    <p:cond delay="0"/>
                                  </p:stCondLst>
                                  <p:childTnLst>
                                    <p:anim calcmode="lin" valueType="num">
                                      <p:cBhvr additive="base">
                                        <p:cTn id="56" dur="500"/>
                                        <p:tgtEl>
                                          <p:spTgt spid="6"/>
                                        </p:tgtEl>
                                        <p:attrNameLst>
                                          <p:attrName>ppt_x</p:attrName>
                                        </p:attrNameLst>
                                      </p:cBhvr>
                                      <p:tavLst>
                                        <p:tav tm="0">
                                          <p:val>
                                            <p:strVal val="ppt_x"/>
                                          </p:val>
                                        </p:tav>
                                        <p:tav tm="100000">
                                          <p:val>
                                            <p:strVal val="ppt_x"/>
                                          </p:val>
                                        </p:tav>
                                      </p:tavLst>
                                    </p:anim>
                                    <p:anim calcmode="lin" valueType="num">
                                      <p:cBhvr additive="base">
                                        <p:cTn id="57" dur="500"/>
                                        <p:tgtEl>
                                          <p:spTgt spid="6"/>
                                        </p:tgtEl>
                                        <p:attrNameLst>
                                          <p:attrName>ppt_y</p:attrName>
                                        </p:attrNameLst>
                                      </p:cBhvr>
                                      <p:tavLst>
                                        <p:tav tm="0">
                                          <p:val>
                                            <p:strVal val="ppt_y"/>
                                          </p:val>
                                        </p:tav>
                                        <p:tav tm="100000">
                                          <p:val>
                                            <p:strVal val="1+ppt_h/2"/>
                                          </p:val>
                                        </p:tav>
                                      </p:tavLst>
                                    </p:anim>
                                    <p:set>
                                      <p:cBhvr>
                                        <p:cTn id="58" dur="1" fill="hold">
                                          <p:stCondLst>
                                            <p:cond delay="499"/>
                                          </p:stCondLst>
                                        </p:cTn>
                                        <p:tgtEl>
                                          <p:spTgt spid="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nodeType="clickEffect">
                                  <p:stCondLst>
                                    <p:cond delay="0"/>
                                  </p:stCondLst>
                                  <p:childTnLst>
                                    <p:animMotion origin="layout" path="M -0.25417 -0.36829 L -0.25417 -0.36806 C -0.25955 -0.3676 -0.27049 -0.36598 -0.27535 -0.36575 C -0.29253 -0.36505 -0.30955 -0.36505 -0.32674 -0.36459 C -0.3592 -0.36274 -0.35399 -0.3625 -0.3974 -0.36459 C -0.43976 -0.36667 -0.41042 -0.36621 -0.43403 -0.36829 C -0.4401 -0.36875 -0.44635 -0.36899 -0.45243 -0.36945 C -0.48559 -0.375 -0.42187 -0.36459 -0.4717 -0.372 C -0.47604 -0.37246 -0.48021 -0.37385 -0.48455 -0.37431 C -0.49115 -0.37524 -0.49792 -0.37547 -0.50469 -0.3757 L -0.57448 -0.37686 C -0.70434 -0.38542 -0.57292 -0.37709 -0.92569 -0.3794 L -0.99184 -0.38056 C -0.99601 -0.38102 -1.00035 -0.38102 -1.00469 -0.38172 C -1.01406 -0.38334 -1.0026 -0.38287 -1.0092 -0.38287 L -1.01007 -0.38056 L -1.01007 -0.3794 " pathEditMode="relative" rAng="0" ptsTypes="AAAAAAAAAAAAAAAAA">
                                      <p:cBhvr>
                                        <p:cTn id="62" dur="2000" fill="hold"/>
                                        <p:tgtEl>
                                          <p:spTgt spid="7"/>
                                        </p:tgtEl>
                                        <p:attrNameLst>
                                          <p:attrName>ppt_x</p:attrName>
                                          <p:attrName>ppt_y</p:attrName>
                                        </p:attrNameLst>
                                      </p:cBhvr>
                                      <p:rCtr x="-37795" y="-4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4" y="463101"/>
            <a:ext cx="4201209" cy="416822"/>
          </a:xfrm>
        </p:spPr>
        <p:txBody>
          <a:bodyPr/>
          <a:lstStyle/>
          <a:p>
            <a:r>
              <a:rPr lang="en-US" altLang="zh-CN" b="1" dirty="0" err="1" smtClean="0"/>
              <a:t>CharMatcher</a:t>
            </a:r>
            <a:r>
              <a:rPr lang="en-US" altLang="zh-CN" b="1" dirty="0" smtClean="0"/>
              <a:t> : </a:t>
            </a:r>
            <a:r>
              <a:rPr lang="zh-CN" altLang="en-US" b="1" dirty="0" smtClean="0"/>
              <a:t>字符串</a:t>
            </a:r>
            <a:r>
              <a:rPr lang="zh-CN" altLang="en-US" b="1" dirty="0"/>
              <a:t>匹配器</a:t>
            </a:r>
            <a:endParaRPr lang="zh-CN" altLang="en-US" dirty="0">
              <a:latin typeface="+mn-lt"/>
              <a:ea typeface="+mn-ea"/>
              <a:cs typeface="+mn-ea"/>
              <a:sym typeface="+mn-lt"/>
            </a:endParaRPr>
          </a:p>
        </p:txBody>
      </p:sp>
      <p:sp>
        <p:nvSpPr>
          <p:cNvPr id="2" name="矩形 1"/>
          <p:cNvSpPr/>
          <p:nvPr/>
        </p:nvSpPr>
        <p:spPr>
          <a:xfrm>
            <a:off x="1931773" y="1016513"/>
            <a:ext cx="7928918" cy="646331"/>
          </a:xfrm>
          <a:prstGeom prst="rect">
            <a:avLst/>
          </a:prstGeom>
        </p:spPr>
        <p:txBody>
          <a:bodyPr wrap="square">
            <a:spAutoFit/>
          </a:bodyPr>
          <a:lstStyle/>
          <a:p>
            <a:r>
              <a:rPr lang="en-US" altLang="zh-CN" dirty="0"/>
              <a:t> </a:t>
            </a:r>
            <a:r>
              <a:rPr lang="en-US" altLang="zh-CN" dirty="0" err="1"/>
              <a:t>CharMatcher</a:t>
            </a:r>
            <a:r>
              <a:rPr lang="en-US" altLang="zh-CN" dirty="0"/>
              <a:t> </a:t>
            </a:r>
            <a:r>
              <a:rPr lang="zh-CN" altLang="en-US" dirty="0"/>
              <a:t>包括两个功能，其一是字符串匹配，其二是字符串处理，</a:t>
            </a:r>
            <a:endParaRPr lang="en-US" altLang="zh-CN" dirty="0"/>
          </a:p>
          <a:p>
            <a:r>
              <a:rPr lang="zh-CN" altLang="en-US" dirty="0"/>
              <a:t>它使匹配和处理解耦了，使字符串处理的灵活性大大增强！！</a:t>
            </a:r>
          </a:p>
        </p:txBody>
      </p:sp>
      <p:pic>
        <p:nvPicPr>
          <p:cNvPr id="3" name="图片 2"/>
          <p:cNvPicPr>
            <a:picLocks noChangeAspect="1"/>
          </p:cNvPicPr>
          <p:nvPr/>
        </p:nvPicPr>
        <p:blipFill>
          <a:blip r:embed="rId3"/>
          <a:stretch>
            <a:fillRect/>
          </a:stretch>
        </p:blipFill>
        <p:spPr>
          <a:xfrm>
            <a:off x="2093698" y="1737154"/>
            <a:ext cx="8515350" cy="4800600"/>
          </a:xfrm>
          <a:prstGeom prst="rect">
            <a:avLst/>
          </a:prstGeom>
        </p:spPr>
      </p:pic>
    </p:spTree>
    <p:extLst>
      <p:ext uri="{BB962C8B-B14F-4D97-AF65-F5344CB8AC3E}">
        <p14:creationId xmlns:p14="http://schemas.microsoft.com/office/powerpoint/2010/main" val="3084459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p:txBody>
          <a:bodyPr/>
          <a:lstStyle/>
          <a:p>
            <a:r>
              <a:rPr lang="en-US" altLang="zh-CN" b="1" dirty="0" smtClean="0"/>
              <a:t>Charsets </a:t>
            </a:r>
            <a:r>
              <a:rPr lang="zh-CN" altLang="en-US" b="1" dirty="0" smtClean="0"/>
              <a:t>字符串格式</a:t>
            </a:r>
            <a:endParaRPr lang="en-US" altLang="zh-CN" b="1" dirty="0"/>
          </a:p>
        </p:txBody>
      </p:sp>
      <p:pic>
        <p:nvPicPr>
          <p:cNvPr id="2" name="图片 1"/>
          <p:cNvPicPr>
            <a:picLocks noChangeAspect="1"/>
          </p:cNvPicPr>
          <p:nvPr/>
        </p:nvPicPr>
        <p:blipFill>
          <a:blip r:embed="rId3"/>
          <a:stretch>
            <a:fillRect/>
          </a:stretch>
        </p:blipFill>
        <p:spPr>
          <a:xfrm>
            <a:off x="1966180" y="1412266"/>
            <a:ext cx="7591425" cy="4314825"/>
          </a:xfrm>
          <a:prstGeom prst="rect">
            <a:avLst/>
          </a:prstGeom>
        </p:spPr>
      </p:pic>
    </p:spTree>
    <p:extLst>
      <p:ext uri="{BB962C8B-B14F-4D97-AF65-F5344CB8AC3E}">
        <p14:creationId xmlns:p14="http://schemas.microsoft.com/office/powerpoint/2010/main" val="1577680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3" y="463101"/>
            <a:ext cx="6367365" cy="416822"/>
          </a:xfrm>
        </p:spPr>
        <p:txBody>
          <a:bodyPr/>
          <a:lstStyle/>
          <a:p>
            <a:r>
              <a:rPr lang="en-US" altLang="zh-CN" b="1" dirty="0" err="1" smtClean="0"/>
              <a:t>CaseFormat</a:t>
            </a:r>
            <a:r>
              <a:rPr lang="zh-CN" altLang="en-US" b="1" dirty="0" smtClean="0"/>
              <a:t>： 提供</a:t>
            </a:r>
            <a:r>
              <a:rPr lang="zh-CN" altLang="en-US" b="1" dirty="0"/>
              <a:t>不同的</a:t>
            </a:r>
            <a:r>
              <a:rPr lang="en-US" altLang="zh-CN" b="1" dirty="0"/>
              <a:t>ASCII</a:t>
            </a:r>
            <a:r>
              <a:rPr lang="zh-CN" altLang="en-US" b="1" dirty="0"/>
              <a:t>字符格式之间的转换</a:t>
            </a:r>
            <a:endParaRPr lang="en-US" altLang="zh-CN" b="1" dirty="0"/>
          </a:p>
        </p:txBody>
      </p:sp>
      <p:pic>
        <p:nvPicPr>
          <p:cNvPr id="4" name="图片 3"/>
          <p:cNvPicPr>
            <a:picLocks noChangeAspect="1"/>
          </p:cNvPicPr>
          <p:nvPr/>
        </p:nvPicPr>
        <p:blipFill>
          <a:blip r:embed="rId3"/>
          <a:stretch>
            <a:fillRect/>
          </a:stretch>
        </p:blipFill>
        <p:spPr>
          <a:xfrm>
            <a:off x="1972407" y="1189463"/>
            <a:ext cx="3105150" cy="2152650"/>
          </a:xfrm>
          <a:prstGeom prst="rect">
            <a:avLst/>
          </a:prstGeom>
        </p:spPr>
      </p:pic>
      <p:pic>
        <p:nvPicPr>
          <p:cNvPr id="5" name="图片 4"/>
          <p:cNvPicPr>
            <a:picLocks noChangeAspect="1"/>
          </p:cNvPicPr>
          <p:nvPr/>
        </p:nvPicPr>
        <p:blipFill>
          <a:blip r:embed="rId4"/>
          <a:stretch>
            <a:fillRect/>
          </a:stretch>
        </p:blipFill>
        <p:spPr>
          <a:xfrm>
            <a:off x="1902069" y="1805269"/>
            <a:ext cx="9144000" cy="2331676"/>
          </a:xfrm>
          <a:prstGeom prst="rect">
            <a:avLst/>
          </a:prstGeom>
        </p:spPr>
      </p:pic>
    </p:spTree>
    <p:extLst>
      <p:ext uri="{BB962C8B-B14F-4D97-AF65-F5344CB8AC3E}">
        <p14:creationId xmlns:p14="http://schemas.microsoft.com/office/powerpoint/2010/main" val="3332366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3" y="463101"/>
            <a:ext cx="6367365" cy="416822"/>
          </a:xfrm>
        </p:spPr>
        <p:txBody>
          <a:bodyPr/>
          <a:lstStyle/>
          <a:p>
            <a:r>
              <a:rPr lang="en-US" altLang="zh-CN" b="1" dirty="0" smtClean="0"/>
              <a:t>Strings</a:t>
            </a:r>
            <a:endParaRPr lang="en-US" altLang="zh-CN" b="1" dirty="0"/>
          </a:p>
        </p:txBody>
      </p:sp>
      <p:sp>
        <p:nvSpPr>
          <p:cNvPr id="2" name="矩形 1"/>
          <p:cNvSpPr/>
          <p:nvPr/>
        </p:nvSpPr>
        <p:spPr>
          <a:xfrm>
            <a:off x="2684585" y="2081491"/>
            <a:ext cx="6356838" cy="1754326"/>
          </a:xfrm>
          <a:prstGeom prst="rect">
            <a:avLst/>
          </a:prstGeom>
        </p:spPr>
        <p:txBody>
          <a:bodyPr wrap="square">
            <a:spAutoFit/>
          </a:bodyPr>
          <a:lstStyle/>
          <a:p>
            <a:r>
              <a:rPr lang="en-US" altLang="zh-CN" dirty="0"/>
              <a:t> </a:t>
            </a:r>
            <a:r>
              <a:rPr lang="zh-CN" altLang="en-US" dirty="0"/>
              <a:t>字符串的处理函数挺多！想了解更多的信息可以参考官方的</a:t>
            </a:r>
            <a:r>
              <a:rPr lang="en-US" altLang="zh-CN" dirty="0"/>
              <a:t>wiki</a:t>
            </a:r>
            <a:r>
              <a:rPr lang="zh-CN" altLang="en-US" dirty="0"/>
              <a:t>：</a:t>
            </a:r>
            <a:r>
              <a:rPr lang="en-US" altLang="zh-CN" dirty="0">
                <a:hlinkClick r:id="rId3"/>
              </a:rPr>
              <a:t>https://github.com/google/guava/wiki/StringsExplained</a:t>
            </a:r>
            <a:r>
              <a:rPr lang="zh-CN" altLang="en-US" dirty="0"/>
              <a:t>，了解更多的</a:t>
            </a:r>
            <a:r>
              <a:rPr lang="en-US" altLang="zh-CN" dirty="0"/>
              <a:t>Guava</a:t>
            </a:r>
            <a:r>
              <a:rPr lang="zh-CN" altLang="en-US" dirty="0"/>
              <a:t>的使用，做项目的时候需要处理字符串的时候可以更快速的反应并应用到项目中</a:t>
            </a:r>
            <a:r>
              <a:rPr lang="en-US" altLang="zh-CN" dirty="0"/>
              <a:t>.Guava</a:t>
            </a:r>
            <a:r>
              <a:rPr lang="zh-CN" altLang="en-US" dirty="0"/>
              <a:t>的设计过程中采用了很多的设计模式的思想，可以深入的学习了解一些部分的源码。</a:t>
            </a:r>
          </a:p>
        </p:txBody>
      </p:sp>
    </p:spTree>
    <p:extLst>
      <p:ext uri="{BB962C8B-B14F-4D97-AF65-F5344CB8AC3E}">
        <p14:creationId xmlns:p14="http://schemas.microsoft.com/office/powerpoint/2010/main" val="933858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24000" y="6590324"/>
            <a:ext cx="775136" cy="317331"/>
          </a:xfrm>
          <a:prstGeom prst="rect">
            <a:avLst/>
          </a:prstGeom>
        </p:spPr>
        <p:txBody>
          <a:bodyPr wrap="square">
            <a:spAutoFit/>
          </a:bodyPr>
          <a:lstStyle/>
          <a:p>
            <a:pPr>
              <a:defRPr/>
            </a:pP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模板下载：</a:t>
            </a:r>
            <a:r>
              <a:rPr lang="en-US" altLang="zh-CN" sz="133" kern="0" dirty="0">
                <a:solidFill>
                  <a:schemeClr val="bg1">
                    <a:lumMod val="95000"/>
                  </a:schemeClr>
                </a:solidFill>
                <a:ea typeface="微软雅黑" panose="020B0503020204020204" pitchFamily="34" charset="-122"/>
              </a:rPr>
              <a:t>www.1ppt.com/moban/     </a:t>
            </a:r>
            <a:r>
              <a:rPr lang="zh-CN" altLang="en-US" sz="133" kern="0" dirty="0">
                <a:solidFill>
                  <a:schemeClr val="bg1">
                    <a:lumMod val="95000"/>
                  </a:schemeClr>
                </a:solidFill>
                <a:ea typeface="微软雅黑" panose="020B0503020204020204" pitchFamily="34" charset="-122"/>
              </a:rPr>
              <a:t>行业</a:t>
            </a: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模板：</a:t>
            </a:r>
            <a:r>
              <a:rPr lang="en-US" altLang="zh-CN" sz="133" kern="0" dirty="0">
                <a:solidFill>
                  <a:schemeClr val="bg1">
                    <a:lumMod val="95000"/>
                  </a:schemeClr>
                </a:solidFill>
                <a:ea typeface="微软雅黑" panose="020B0503020204020204" pitchFamily="34" charset="-122"/>
              </a:rPr>
              <a:t>www.1ppt.com/hangye/ </a:t>
            </a:r>
          </a:p>
          <a:p>
            <a:pPr>
              <a:defRPr/>
            </a:pPr>
            <a:r>
              <a:rPr lang="zh-CN" altLang="en-US" sz="133" kern="0" dirty="0">
                <a:solidFill>
                  <a:schemeClr val="bg1">
                    <a:lumMod val="95000"/>
                  </a:schemeClr>
                </a:solidFill>
                <a:ea typeface="微软雅黑" panose="020B0503020204020204" pitchFamily="34" charset="-122"/>
              </a:rPr>
              <a:t>节日</a:t>
            </a: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模板：</a:t>
            </a:r>
            <a:r>
              <a:rPr lang="en-US" altLang="zh-CN" sz="133" kern="0" dirty="0">
                <a:solidFill>
                  <a:schemeClr val="bg1">
                    <a:lumMod val="95000"/>
                  </a:schemeClr>
                </a:solidFill>
                <a:ea typeface="微软雅黑" panose="020B0503020204020204" pitchFamily="34" charset="-122"/>
              </a:rPr>
              <a:t>www.1ppt.com/jieri/           PPT</a:t>
            </a:r>
            <a:r>
              <a:rPr lang="zh-CN" altLang="en-US" sz="133" kern="0" dirty="0">
                <a:solidFill>
                  <a:schemeClr val="bg1">
                    <a:lumMod val="95000"/>
                  </a:schemeClr>
                </a:solidFill>
                <a:ea typeface="微软雅黑" panose="020B0503020204020204" pitchFamily="34" charset="-122"/>
              </a:rPr>
              <a:t>素材下载：</a:t>
            </a:r>
            <a:r>
              <a:rPr lang="en-US" altLang="zh-CN" sz="133" kern="0" dirty="0">
                <a:solidFill>
                  <a:schemeClr val="bg1">
                    <a:lumMod val="95000"/>
                  </a:schemeClr>
                </a:solidFill>
                <a:ea typeface="微软雅黑" panose="020B0503020204020204" pitchFamily="34" charset="-122"/>
              </a:rPr>
              <a:t>www.1ppt.com/sucai/</a:t>
            </a:r>
          </a:p>
          <a:p>
            <a:pPr>
              <a:defRPr/>
            </a:pP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背景图片：</a:t>
            </a:r>
            <a:r>
              <a:rPr lang="en-US" altLang="zh-CN" sz="133" kern="0" dirty="0">
                <a:solidFill>
                  <a:schemeClr val="bg1">
                    <a:lumMod val="95000"/>
                  </a:schemeClr>
                </a:solidFill>
                <a:ea typeface="微软雅黑" panose="020B0503020204020204" pitchFamily="34" charset="-122"/>
              </a:rPr>
              <a:t>www.1ppt.com/beijing/      PPT</a:t>
            </a:r>
            <a:r>
              <a:rPr lang="zh-CN" altLang="en-US" sz="133" kern="0" dirty="0">
                <a:solidFill>
                  <a:schemeClr val="bg1">
                    <a:lumMod val="95000"/>
                  </a:schemeClr>
                </a:solidFill>
                <a:ea typeface="微软雅黑" panose="020B0503020204020204" pitchFamily="34" charset="-122"/>
              </a:rPr>
              <a:t>图表下载：</a:t>
            </a:r>
            <a:r>
              <a:rPr lang="en-US" altLang="zh-CN" sz="133" kern="0" dirty="0">
                <a:solidFill>
                  <a:schemeClr val="bg1">
                    <a:lumMod val="95000"/>
                  </a:schemeClr>
                </a:solidFill>
                <a:ea typeface="微软雅黑" panose="020B0503020204020204" pitchFamily="34" charset="-122"/>
              </a:rPr>
              <a:t>www.1ppt.com/tubiao/      </a:t>
            </a:r>
          </a:p>
          <a:p>
            <a:pPr>
              <a:defRPr/>
            </a:pPr>
            <a:r>
              <a:rPr lang="zh-CN" altLang="en-US" sz="133" kern="0" dirty="0">
                <a:solidFill>
                  <a:schemeClr val="bg1">
                    <a:lumMod val="95000"/>
                  </a:schemeClr>
                </a:solidFill>
                <a:ea typeface="微软雅黑" panose="020B0503020204020204" pitchFamily="34" charset="-122"/>
              </a:rPr>
              <a:t>优秀</a:t>
            </a: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下载：</a:t>
            </a:r>
            <a:r>
              <a:rPr lang="en-US" altLang="zh-CN" sz="133" kern="0" dirty="0">
                <a:solidFill>
                  <a:schemeClr val="bg1">
                    <a:lumMod val="95000"/>
                  </a:schemeClr>
                </a:solidFill>
                <a:ea typeface="微软雅黑" panose="020B0503020204020204" pitchFamily="34" charset="-122"/>
              </a:rPr>
              <a:t>www.1ppt.com/xiazai/        PPT</a:t>
            </a:r>
            <a:r>
              <a:rPr lang="zh-CN" altLang="en-US" sz="133" kern="0" dirty="0">
                <a:solidFill>
                  <a:schemeClr val="bg1">
                    <a:lumMod val="95000"/>
                  </a:schemeClr>
                </a:solidFill>
                <a:ea typeface="微软雅黑" panose="020B0503020204020204" pitchFamily="34" charset="-122"/>
              </a:rPr>
              <a:t>教程： </a:t>
            </a:r>
            <a:r>
              <a:rPr lang="en-US" altLang="zh-CN" sz="133" kern="0" dirty="0">
                <a:solidFill>
                  <a:schemeClr val="bg1">
                    <a:lumMod val="95000"/>
                  </a:schemeClr>
                </a:solidFill>
                <a:ea typeface="微软雅黑" panose="020B0503020204020204" pitchFamily="34" charset="-122"/>
              </a:rPr>
              <a:t>www.1ppt.com/powerpoint/      </a:t>
            </a:r>
          </a:p>
          <a:p>
            <a:pPr>
              <a:defRPr/>
            </a:pPr>
            <a:r>
              <a:rPr lang="en-US" altLang="zh-CN" sz="133" kern="0" dirty="0">
                <a:solidFill>
                  <a:schemeClr val="bg1">
                    <a:lumMod val="95000"/>
                  </a:schemeClr>
                </a:solidFill>
                <a:ea typeface="微软雅黑" panose="020B0503020204020204" pitchFamily="34" charset="-122"/>
              </a:rPr>
              <a:t>Word</a:t>
            </a:r>
            <a:r>
              <a:rPr lang="zh-CN" altLang="en-US" sz="133" kern="0" dirty="0">
                <a:solidFill>
                  <a:schemeClr val="bg1">
                    <a:lumMod val="95000"/>
                  </a:schemeClr>
                </a:solidFill>
                <a:ea typeface="微软雅黑" panose="020B0503020204020204" pitchFamily="34" charset="-122"/>
              </a:rPr>
              <a:t>教程： </a:t>
            </a:r>
            <a:r>
              <a:rPr lang="en-US" altLang="zh-CN" sz="133" kern="0" dirty="0">
                <a:solidFill>
                  <a:schemeClr val="bg1">
                    <a:lumMod val="95000"/>
                  </a:schemeClr>
                </a:solidFill>
                <a:ea typeface="微软雅黑" panose="020B0503020204020204" pitchFamily="34" charset="-122"/>
              </a:rPr>
              <a:t>www.1ppt.com/word/              Excel</a:t>
            </a:r>
            <a:r>
              <a:rPr lang="zh-CN" altLang="en-US" sz="133" kern="0" dirty="0">
                <a:solidFill>
                  <a:schemeClr val="bg1">
                    <a:lumMod val="95000"/>
                  </a:schemeClr>
                </a:solidFill>
                <a:ea typeface="微软雅黑" panose="020B0503020204020204" pitchFamily="34" charset="-122"/>
              </a:rPr>
              <a:t>教程：</a:t>
            </a:r>
            <a:r>
              <a:rPr lang="en-US" altLang="zh-CN" sz="133" kern="0" dirty="0">
                <a:solidFill>
                  <a:schemeClr val="bg1">
                    <a:lumMod val="95000"/>
                  </a:schemeClr>
                </a:solidFill>
                <a:ea typeface="微软雅黑" panose="020B0503020204020204" pitchFamily="34" charset="-122"/>
              </a:rPr>
              <a:t>www.1ppt.com/excel/  </a:t>
            </a:r>
          </a:p>
          <a:p>
            <a:pPr>
              <a:defRPr/>
            </a:pPr>
            <a:r>
              <a:rPr lang="zh-CN" altLang="en-US" sz="133" kern="0" dirty="0">
                <a:solidFill>
                  <a:schemeClr val="bg1">
                    <a:lumMod val="95000"/>
                  </a:schemeClr>
                </a:solidFill>
                <a:ea typeface="微软雅黑" panose="020B0503020204020204" pitchFamily="34" charset="-122"/>
              </a:rPr>
              <a:t>资料下载：</a:t>
            </a:r>
            <a:r>
              <a:rPr lang="en-US" altLang="zh-CN" sz="133" kern="0" dirty="0">
                <a:solidFill>
                  <a:schemeClr val="bg1">
                    <a:lumMod val="95000"/>
                  </a:schemeClr>
                </a:solidFill>
                <a:ea typeface="微软雅黑" panose="020B0503020204020204" pitchFamily="34" charset="-122"/>
              </a:rPr>
              <a:t>www.1ppt.com/ziliao/                PPT</a:t>
            </a:r>
            <a:r>
              <a:rPr lang="zh-CN" altLang="en-US" sz="133" kern="0" dirty="0">
                <a:solidFill>
                  <a:schemeClr val="bg1">
                    <a:lumMod val="95000"/>
                  </a:schemeClr>
                </a:solidFill>
                <a:ea typeface="微软雅黑" panose="020B0503020204020204" pitchFamily="34" charset="-122"/>
              </a:rPr>
              <a:t>课件下载：</a:t>
            </a:r>
            <a:r>
              <a:rPr lang="en-US" altLang="zh-CN" sz="133" kern="0" dirty="0">
                <a:solidFill>
                  <a:schemeClr val="bg1">
                    <a:lumMod val="95000"/>
                  </a:schemeClr>
                </a:solidFill>
                <a:ea typeface="微软雅黑" panose="020B0503020204020204" pitchFamily="34" charset="-122"/>
              </a:rPr>
              <a:t>www.1ppt.com/kejian/ </a:t>
            </a:r>
          </a:p>
          <a:p>
            <a:pPr>
              <a:defRPr/>
            </a:pPr>
            <a:r>
              <a:rPr lang="zh-CN" altLang="en-US" sz="133" kern="0" dirty="0">
                <a:solidFill>
                  <a:schemeClr val="bg1">
                    <a:lumMod val="95000"/>
                  </a:schemeClr>
                </a:solidFill>
                <a:ea typeface="微软雅黑" panose="020B0503020204020204" pitchFamily="34" charset="-122"/>
              </a:rPr>
              <a:t>范文下载：</a:t>
            </a:r>
            <a:r>
              <a:rPr lang="en-US" altLang="zh-CN" sz="133" kern="0" dirty="0">
                <a:solidFill>
                  <a:schemeClr val="bg1">
                    <a:lumMod val="95000"/>
                  </a:schemeClr>
                </a:solidFill>
                <a:ea typeface="微软雅黑" panose="020B0503020204020204" pitchFamily="34" charset="-122"/>
              </a:rPr>
              <a:t>www.1ppt.com/fanwen/             </a:t>
            </a:r>
            <a:r>
              <a:rPr lang="zh-CN" altLang="en-US" sz="133" kern="0" dirty="0">
                <a:solidFill>
                  <a:schemeClr val="bg1">
                    <a:lumMod val="95000"/>
                  </a:schemeClr>
                </a:solidFill>
                <a:ea typeface="微软雅黑" panose="020B0503020204020204" pitchFamily="34" charset="-122"/>
              </a:rPr>
              <a:t>试卷下载：</a:t>
            </a:r>
            <a:r>
              <a:rPr lang="en-US" altLang="zh-CN" sz="133" kern="0" dirty="0">
                <a:solidFill>
                  <a:schemeClr val="bg1">
                    <a:lumMod val="95000"/>
                  </a:schemeClr>
                </a:solidFill>
                <a:ea typeface="微软雅黑" panose="020B0503020204020204" pitchFamily="34" charset="-122"/>
              </a:rPr>
              <a:t>www.1ppt.com/shiti/  </a:t>
            </a:r>
          </a:p>
          <a:p>
            <a:pPr>
              <a:defRPr/>
            </a:pPr>
            <a:r>
              <a:rPr lang="zh-CN" altLang="en-US" sz="133" kern="0" dirty="0">
                <a:solidFill>
                  <a:schemeClr val="bg1">
                    <a:lumMod val="95000"/>
                  </a:schemeClr>
                </a:solidFill>
                <a:ea typeface="微软雅黑" panose="020B0503020204020204" pitchFamily="34" charset="-122"/>
              </a:rPr>
              <a:t>教案下载：</a:t>
            </a:r>
            <a:r>
              <a:rPr lang="en-US" altLang="zh-CN" sz="133" kern="0" dirty="0">
                <a:solidFill>
                  <a:schemeClr val="bg1">
                    <a:lumMod val="95000"/>
                  </a:schemeClr>
                </a:solidFill>
                <a:ea typeface="微软雅黑" panose="020B0503020204020204" pitchFamily="34" charset="-122"/>
              </a:rPr>
              <a:t>www.1ppt.com/jiaoan/        PPT</a:t>
            </a:r>
            <a:r>
              <a:rPr lang="zh-CN" altLang="en-US" sz="133" kern="0" dirty="0">
                <a:solidFill>
                  <a:schemeClr val="bg1">
                    <a:lumMod val="95000"/>
                  </a:schemeClr>
                </a:solidFill>
                <a:ea typeface="微软雅黑" panose="020B0503020204020204" pitchFamily="34" charset="-122"/>
              </a:rPr>
              <a:t>论坛：</a:t>
            </a:r>
            <a:r>
              <a:rPr lang="en-US" altLang="zh-CN" sz="133" kern="0" dirty="0">
                <a:solidFill>
                  <a:schemeClr val="bg1">
                    <a:lumMod val="95000"/>
                  </a:schemeClr>
                </a:solidFill>
                <a:ea typeface="微软雅黑" panose="020B0503020204020204" pitchFamily="34" charset="-122"/>
              </a:rPr>
              <a:t>www.1ppt.cn</a:t>
            </a:r>
          </a:p>
          <a:p>
            <a:pPr>
              <a:defRPr/>
            </a:pPr>
            <a:r>
              <a:rPr lang="en-US" altLang="zh-CN" sz="133" kern="0" dirty="0">
                <a:solidFill>
                  <a:schemeClr val="bg1">
                    <a:lumMod val="95000"/>
                  </a:schemeClr>
                </a:solidFill>
                <a:ea typeface="微软雅黑" panose="020B0503020204020204" pitchFamily="34" charset="-122"/>
              </a:rPr>
              <a:t> </a:t>
            </a:r>
            <a:endParaRPr lang="zh-CN" altLang="en-US" sz="133" kern="0" dirty="0">
              <a:solidFill>
                <a:schemeClr val="bg1">
                  <a:lumMod val="95000"/>
                </a:schemeClr>
              </a:solidFill>
              <a:ea typeface="微软雅黑" panose="020B0503020204020204" pitchFamily="34" charset="-122"/>
            </a:endParaRPr>
          </a:p>
        </p:txBody>
      </p:sp>
      <p:sp>
        <p:nvSpPr>
          <p:cNvPr id="12" name="文本框 11"/>
          <p:cNvSpPr txBox="1"/>
          <p:nvPr/>
        </p:nvSpPr>
        <p:spPr>
          <a:xfrm>
            <a:off x="5785596" y="2790751"/>
            <a:ext cx="3628370" cy="830997"/>
          </a:xfrm>
          <a:prstGeom prst="rect">
            <a:avLst/>
          </a:prstGeom>
          <a:noFill/>
        </p:spPr>
        <p:txBody>
          <a:bodyPr wrap="square" rtlCol="0">
            <a:spAutoFit/>
          </a:bodyPr>
          <a:lstStyle/>
          <a:p>
            <a:r>
              <a:rPr lang="en-US" altLang="zh-CN" sz="48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Collections</a:t>
            </a:r>
            <a:endPar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4" name="文本框 13"/>
          <p:cNvSpPr txBox="1"/>
          <p:nvPr/>
        </p:nvSpPr>
        <p:spPr>
          <a:xfrm>
            <a:off x="3588292" y="2640068"/>
            <a:ext cx="1015021" cy="1015663"/>
          </a:xfrm>
          <a:prstGeom prst="rect">
            <a:avLst/>
          </a:prstGeom>
          <a:noFill/>
        </p:spPr>
        <p:txBody>
          <a:bodyPr wrap="none" rtlCol="0">
            <a:spAutoFit/>
          </a:bodyPr>
          <a:lstStyle/>
          <a:p>
            <a:r>
              <a:rPr lang="en-US" altLang="zh-CN" sz="6000" dirty="0">
                <a:solidFill>
                  <a:srgbClr val="2E4052"/>
                </a:solidFill>
                <a:latin typeface="Segoe UI" panose="020B0502040204020203" pitchFamily="34" charset="0"/>
                <a:ea typeface="微软雅黑" panose="020B0503020204020204" pitchFamily="34" charset="-122"/>
                <a:cs typeface="Segoe UI" panose="020B0502040204020203" pitchFamily="34" charset="0"/>
              </a:rPr>
              <a:t>03</a:t>
            </a:r>
            <a:endParaRPr lang="zh-CN" altLang="en-US" sz="6000" dirty="0">
              <a:solidFill>
                <a:srgbClr val="2E4052"/>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15" name="椭圆 14">
            <a:extLst>
              <a:ext uri="{FF2B5EF4-FFF2-40B4-BE49-F238E27FC236}">
                <a16:creationId xmlns:a16="http://schemas.microsoft.com/office/drawing/2014/main" id="{1B238BAF-BFFA-4D36-81D9-06631EE2610C}"/>
              </a:ext>
            </a:extLst>
          </p:cNvPr>
          <p:cNvSpPr/>
          <p:nvPr/>
        </p:nvSpPr>
        <p:spPr>
          <a:xfrm>
            <a:off x="3388951" y="2441048"/>
            <a:ext cx="1413688" cy="1413688"/>
          </a:xfrm>
          <a:prstGeom prst="ellipse">
            <a:avLst/>
          </a:prstGeom>
          <a:noFill/>
          <a:ln>
            <a:solidFill>
              <a:schemeClr val="bg1">
                <a:lumMod val="6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椭圆 15">
            <a:extLst>
              <a:ext uri="{FF2B5EF4-FFF2-40B4-BE49-F238E27FC236}">
                <a16:creationId xmlns:a16="http://schemas.microsoft.com/office/drawing/2014/main" id="{1B238BAF-BFFA-4D36-81D9-06631EE2610C}"/>
              </a:ext>
            </a:extLst>
          </p:cNvPr>
          <p:cNvSpPr/>
          <p:nvPr/>
        </p:nvSpPr>
        <p:spPr>
          <a:xfrm>
            <a:off x="3388951" y="2441048"/>
            <a:ext cx="1413688" cy="1413688"/>
          </a:xfrm>
          <a:prstGeom prst="ellipse">
            <a:avLst/>
          </a:prstGeom>
          <a:noFill/>
          <a:ln>
            <a:solidFill>
              <a:schemeClr val="bg1">
                <a:lumMod val="6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矩形 16"/>
          <p:cNvSpPr/>
          <p:nvPr/>
        </p:nvSpPr>
        <p:spPr>
          <a:xfrm>
            <a:off x="5271263" y="2790747"/>
            <a:ext cx="45719" cy="76944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178594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3" y="463101"/>
            <a:ext cx="6367365" cy="416822"/>
          </a:xfrm>
        </p:spPr>
        <p:txBody>
          <a:bodyPr/>
          <a:lstStyle/>
          <a:p>
            <a:r>
              <a:rPr lang="zh-CN" altLang="en-US" b="1" dirty="0" smtClean="0"/>
              <a:t>各种工厂操作类 </a:t>
            </a:r>
            <a:r>
              <a:rPr lang="en-US" altLang="zh-CN" b="1" dirty="0" err="1" smtClean="0"/>
              <a:t>Lists,Sets,Maps</a:t>
            </a:r>
            <a:r>
              <a:rPr lang="en-US" altLang="zh-CN" b="1" dirty="0" smtClean="0"/>
              <a:t>….</a:t>
            </a:r>
            <a:endParaRPr lang="en-US" altLang="zh-CN" b="1" dirty="0"/>
          </a:p>
        </p:txBody>
      </p:sp>
      <p:pic>
        <p:nvPicPr>
          <p:cNvPr id="3" name="图片 2"/>
          <p:cNvPicPr>
            <a:picLocks noChangeAspect="1"/>
          </p:cNvPicPr>
          <p:nvPr/>
        </p:nvPicPr>
        <p:blipFill>
          <a:blip r:embed="rId3"/>
          <a:stretch>
            <a:fillRect/>
          </a:stretch>
        </p:blipFill>
        <p:spPr>
          <a:xfrm>
            <a:off x="2128837" y="1915624"/>
            <a:ext cx="8162925" cy="3343275"/>
          </a:xfrm>
          <a:prstGeom prst="rect">
            <a:avLst/>
          </a:prstGeom>
        </p:spPr>
      </p:pic>
      <p:sp>
        <p:nvSpPr>
          <p:cNvPr id="4" name="文本框 3"/>
          <p:cNvSpPr txBox="1"/>
          <p:nvPr/>
        </p:nvSpPr>
        <p:spPr>
          <a:xfrm>
            <a:off x="2128837" y="1043835"/>
            <a:ext cx="6191617" cy="646331"/>
          </a:xfrm>
          <a:prstGeom prst="rect">
            <a:avLst/>
          </a:prstGeom>
          <a:noFill/>
        </p:spPr>
        <p:txBody>
          <a:bodyPr wrap="square" rtlCol="0">
            <a:spAutoFit/>
          </a:bodyPr>
          <a:lstStyle/>
          <a:p>
            <a:r>
              <a:rPr lang="zh-CN" altLang="en-US" dirty="0"/>
              <a:t>针对泛型集合的创建，</a:t>
            </a:r>
            <a:r>
              <a:rPr lang="en-US" altLang="zh-CN" dirty="0"/>
              <a:t>Guava</a:t>
            </a:r>
            <a:r>
              <a:rPr lang="zh-CN" altLang="en-US" dirty="0"/>
              <a:t>提供了一套统一的工厂模式的创建方式，使用更加的简洁方便</a:t>
            </a:r>
          </a:p>
        </p:txBody>
      </p:sp>
      <p:pic>
        <p:nvPicPr>
          <p:cNvPr id="5" name="图片 4"/>
          <p:cNvPicPr>
            <a:picLocks noChangeAspect="1"/>
          </p:cNvPicPr>
          <p:nvPr/>
        </p:nvPicPr>
        <p:blipFill>
          <a:blip r:embed="rId4"/>
          <a:stretch>
            <a:fillRect/>
          </a:stretch>
        </p:blipFill>
        <p:spPr>
          <a:xfrm>
            <a:off x="2275377" y="2094035"/>
            <a:ext cx="5724525" cy="647700"/>
          </a:xfrm>
          <a:prstGeom prst="rect">
            <a:avLst/>
          </a:prstGeom>
        </p:spPr>
      </p:pic>
      <p:pic>
        <p:nvPicPr>
          <p:cNvPr id="6" name="图片 5"/>
          <p:cNvPicPr>
            <a:picLocks noChangeAspect="1"/>
          </p:cNvPicPr>
          <p:nvPr/>
        </p:nvPicPr>
        <p:blipFill>
          <a:blip r:embed="rId5"/>
          <a:stretch>
            <a:fillRect/>
          </a:stretch>
        </p:blipFill>
        <p:spPr>
          <a:xfrm>
            <a:off x="2275376" y="1979736"/>
            <a:ext cx="6438900" cy="1133475"/>
          </a:xfrm>
          <a:prstGeom prst="rect">
            <a:avLst/>
          </a:prstGeom>
        </p:spPr>
      </p:pic>
      <p:pic>
        <p:nvPicPr>
          <p:cNvPr id="7" name="图片 6"/>
          <p:cNvPicPr>
            <a:picLocks noChangeAspect="1"/>
          </p:cNvPicPr>
          <p:nvPr/>
        </p:nvPicPr>
        <p:blipFill>
          <a:blip r:embed="rId6"/>
          <a:stretch>
            <a:fillRect/>
          </a:stretch>
        </p:blipFill>
        <p:spPr>
          <a:xfrm>
            <a:off x="2188917" y="1915624"/>
            <a:ext cx="5410200" cy="1285875"/>
          </a:xfrm>
          <a:prstGeom prst="rect">
            <a:avLst/>
          </a:prstGeom>
        </p:spPr>
      </p:pic>
      <p:pic>
        <p:nvPicPr>
          <p:cNvPr id="8" name="图片 7"/>
          <p:cNvPicPr>
            <a:picLocks noChangeAspect="1"/>
          </p:cNvPicPr>
          <p:nvPr/>
        </p:nvPicPr>
        <p:blipFill>
          <a:blip r:embed="rId7"/>
          <a:stretch>
            <a:fillRect/>
          </a:stretch>
        </p:blipFill>
        <p:spPr>
          <a:xfrm>
            <a:off x="2070589" y="1690166"/>
            <a:ext cx="6848475" cy="3933825"/>
          </a:xfrm>
          <a:prstGeom prst="rect">
            <a:avLst/>
          </a:prstGeom>
        </p:spPr>
      </p:pic>
    </p:spTree>
    <p:extLst>
      <p:ext uri="{BB962C8B-B14F-4D97-AF65-F5344CB8AC3E}">
        <p14:creationId xmlns:p14="http://schemas.microsoft.com/office/powerpoint/2010/main" val="3004331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3" y="463101"/>
            <a:ext cx="6367365" cy="416822"/>
          </a:xfrm>
        </p:spPr>
        <p:txBody>
          <a:bodyPr/>
          <a:lstStyle/>
          <a:p>
            <a:r>
              <a:rPr lang="zh-CN" altLang="en-US" b="1" dirty="0"/>
              <a:t>新集合一对多之</a:t>
            </a:r>
            <a:r>
              <a:rPr lang="en-US" altLang="zh-CN" b="1" dirty="0" err="1"/>
              <a:t>Multimap</a:t>
            </a:r>
            <a:r>
              <a:rPr lang="zh-CN" altLang="en-US" b="1" dirty="0"/>
              <a:t>之前</a:t>
            </a:r>
            <a:endParaRPr lang="en-US" altLang="zh-CN" b="1" dirty="0"/>
          </a:p>
        </p:txBody>
      </p:sp>
      <p:sp>
        <p:nvSpPr>
          <p:cNvPr id="2" name="矩形 1"/>
          <p:cNvSpPr/>
          <p:nvPr/>
        </p:nvSpPr>
        <p:spPr>
          <a:xfrm>
            <a:off x="1673469" y="1120951"/>
            <a:ext cx="7376747" cy="646331"/>
          </a:xfrm>
          <a:prstGeom prst="rect">
            <a:avLst/>
          </a:prstGeom>
        </p:spPr>
        <p:txBody>
          <a:bodyPr wrap="square">
            <a:spAutoFit/>
          </a:bodyPr>
          <a:lstStyle/>
          <a:p>
            <a:r>
              <a:rPr lang="zh-CN" altLang="en-US" dirty="0">
                <a:solidFill>
                  <a:srgbClr val="555555"/>
                </a:solidFill>
                <a:latin typeface="Lato"/>
              </a:rPr>
              <a:t>当我们需要一个</a:t>
            </a:r>
            <a:r>
              <a:rPr lang="en-US" altLang="zh-CN" dirty="0">
                <a:solidFill>
                  <a:srgbClr val="555555"/>
                </a:solidFill>
                <a:latin typeface="Lato"/>
              </a:rPr>
              <a:t>map</a:t>
            </a:r>
            <a:r>
              <a:rPr lang="zh-CN" altLang="en-US" dirty="0">
                <a:solidFill>
                  <a:srgbClr val="555555"/>
                </a:solidFill>
                <a:latin typeface="Lato"/>
              </a:rPr>
              <a:t>中包含</a:t>
            </a:r>
            <a:r>
              <a:rPr lang="en-US" altLang="zh-CN" dirty="0">
                <a:solidFill>
                  <a:srgbClr val="555555"/>
                </a:solidFill>
                <a:latin typeface="Lato"/>
              </a:rPr>
              <a:t>key</a:t>
            </a:r>
            <a:r>
              <a:rPr lang="zh-CN" altLang="en-US" dirty="0">
                <a:solidFill>
                  <a:srgbClr val="555555"/>
                </a:solidFill>
                <a:latin typeface="Lato"/>
              </a:rPr>
              <a:t>为</a:t>
            </a:r>
            <a:r>
              <a:rPr lang="en-US" altLang="zh-CN" dirty="0">
                <a:solidFill>
                  <a:srgbClr val="555555"/>
                </a:solidFill>
                <a:latin typeface="Lato"/>
              </a:rPr>
              <a:t>String value</a:t>
            </a:r>
            <a:r>
              <a:rPr lang="zh-CN" altLang="en-US" dirty="0">
                <a:solidFill>
                  <a:srgbClr val="555555"/>
                </a:solidFill>
                <a:latin typeface="Lato"/>
              </a:rPr>
              <a:t>为</a:t>
            </a:r>
            <a:r>
              <a:rPr lang="en-US" altLang="zh-CN" dirty="0">
                <a:solidFill>
                  <a:srgbClr val="555555"/>
                </a:solidFill>
                <a:latin typeface="Lato"/>
              </a:rPr>
              <a:t>List</a:t>
            </a:r>
            <a:r>
              <a:rPr lang="zh-CN" altLang="en-US" dirty="0">
                <a:solidFill>
                  <a:srgbClr val="555555"/>
                </a:solidFill>
                <a:latin typeface="Lato"/>
              </a:rPr>
              <a:t>类型的时候 以前我们是这样写的</a:t>
            </a:r>
            <a:endParaRPr lang="zh-CN" altLang="en-US" dirty="0"/>
          </a:p>
        </p:txBody>
      </p:sp>
      <p:sp>
        <p:nvSpPr>
          <p:cNvPr id="5" name="Rectangle 1"/>
          <p:cNvSpPr>
            <a:spLocks noChangeArrowheads="1"/>
          </p:cNvSpPr>
          <p:nvPr/>
        </p:nvSpPr>
        <p:spPr bwMode="auto">
          <a:xfrm>
            <a:off x="1812412" y="1807858"/>
            <a:ext cx="7728438"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1600" dirty="0">
                <a:solidFill>
                  <a:srgbClr val="FF0000"/>
                </a:solidFill>
                <a:latin typeface="宋体" panose="02010600030101010101" pitchFamily="2" charset="-122"/>
                <a:ea typeface="宋体" panose="02010600030101010101" pitchFamily="2" charset="-122"/>
              </a:rPr>
              <a:t>Map&lt;String,List&lt;Integer&gt;&gt; map = </a:t>
            </a:r>
            <a:r>
              <a:rPr lang="zh-CN" altLang="zh-CN" sz="1600" b="1" dirty="0">
                <a:solidFill>
                  <a:srgbClr val="FF0000"/>
                </a:solidFill>
                <a:latin typeface="宋体" panose="02010600030101010101" pitchFamily="2" charset="-122"/>
                <a:ea typeface="宋体" panose="02010600030101010101" pitchFamily="2" charset="-122"/>
              </a:rPr>
              <a:t>new </a:t>
            </a:r>
            <a:r>
              <a:rPr lang="zh-CN" altLang="zh-CN" sz="1600" dirty="0">
                <a:solidFill>
                  <a:srgbClr val="FF0000"/>
                </a:solidFill>
                <a:latin typeface="宋体" panose="02010600030101010101" pitchFamily="2" charset="-122"/>
                <a:ea typeface="宋体" panose="02010600030101010101" pitchFamily="2" charset="-122"/>
              </a:rPr>
              <a:t>HashMap&lt;String,List&lt;Integer&gt;&gt;();</a:t>
            </a:r>
            <a:endParaRPr lang="zh-CN" altLang="zh-CN" sz="2400" dirty="0">
              <a:solidFill>
                <a:srgbClr val="FF0000"/>
              </a:solidFill>
              <a:latin typeface="Arial" panose="020B0604020202020204" pitchFamily="34" charset="0"/>
            </a:endParaRPr>
          </a:p>
        </p:txBody>
      </p:sp>
      <p:sp>
        <p:nvSpPr>
          <p:cNvPr id="6" name="矩形 5"/>
          <p:cNvSpPr/>
          <p:nvPr/>
        </p:nvSpPr>
        <p:spPr>
          <a:xfrm>
            <a:off x="1673468" y="2276933"/>
            <a:ext cx="8607670" cy="369332"/>
          </a:xfrm>
          <a:prstGeom prst="rect">
            <a:avLst/>
          </a:prstGeom>
        </p:spPr>
        <p:txBody>
          <a:bodyPr wrap="square">
            <a:spAutoFit/>
          </a:bodyPr>
          <a:lstStyle/>
          <a:p>
            <a:r>
              <a:rPr lang="zh-CN" altLang="en-US" dirty="0"/>
              <a:t>自己实现太麻烦，你需要检查</a:t>
            </a:r>
            <a:r>
              <a:rPr lang="en-US" altLang="zh-CN" dirty="0"/>
              <a:t>key</a:t>
            </a:r>
            <a:r>
              <a:rPr lang="zh-CN" altLang="en-US" dirty="0"/>
              <a:t>是否存在，否则创建一个，最后代码成为这个样子：</a:t>
            </a:r>
          </a:p>
        </p:txBody>
      </p:sp>
      <p:pic>
        <p:nvPicPr>
          <p:cNvPr id="7" name="图片 6"/>
          <p:cNvPicPr>
            <a:picLocks noChangeAspect="1"/>
          </p:cNvPicPr>
          <p:nvPr/>
        </p:nvPicPr>
        <p:blipFill>
          <a:blip r:embed="rId3"/>
          <a:stretch>
            <a:fillRect/>
          </a:stretch>
        </p:blipFill>
        <p:spPr>
          <a:xfrm>
            <a:off x="1889979" y="2776787"/>
            <a:ext cx="6943725" cy="3171825"/>
          </a:xfrm>
          <a:prstGeom prst="rect">
            <a:avLst/>
          </a:prstGeom>
        </p:spPr>
      </p:pic>
      <p:sp>
        <p:nvSpPr>
          <p:cNvPr id="8" name="矩形 7"/>
          <p:cNvSpPr/>
          <p:nvPr/>
        </p:nvSpPr>
        <p:spPr>
          <a:xfrm>
            <a:off x="1812412" y="5948612"/>
            <a:ext cx="8855588" cy="646331"/>
          </a:xfrm>
          <a:prstGeom prst="rect">
            <a:avLst/>
          </a:prstGeom>
        </p:spPr>
        <p:txBody>
          <a:bodyPr wrap="square">
            <a:spAutoFit/>
          </a:bodyPr>
          <a:lstStyle/>
          <a:p>
            <a:r>
              <a:rPr lang="zh-CN" altLang="en-US" dirty="0"/>
              <a:t>比较痛苦，如果你希望检查</a:t>
            </a:r>
            <a:r>
              <a:rPr lang="en-US" altLang="zh-CN" dirty="0"/>
              <a:t>List</a:t>
            </a:r>
            <a:r>
              <a:rPr lang="zh-CN" altLang="en-US" dirty="0"/>
              <a:t>中的对象是否存在，删除一个对象，或者遍历整个数据结构，那么需要更多的代码。 </a:t>
            </a:r>
          </a:p>
        </p:txBody>
      </p:sp>
    </p:spTree>
    <p:extLst>
      <p:ext uri="{BB962C8B-B14F-4D97-AF65-F5344CB8AC3E}">
        <p14:creationId xmlns:p14="http://schemas.microsoft.com/office/powerpoint/2010/main" val="2302804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3" y="463101"/>
            <a:ext cx="6367365" cy="416822"/>
          </a:xfrm>
        </p:spPr>
        <p:txBody>
          <a:bodyPr/>
          <a:lstStyle/>
          <a:p>
            <a:r>
              <a:rPr lang="zh-CN" altLang="en-US" b="1" dirty="0" smtClean="0"/>
              <a:t>新集合</a:t>
            </a:r>
            <a:r>
              <a:rPr lang="en-US" altLang="zh-CN" b="1" dirty="0" err="1" smtClean="0"/>
              <a:t>Multimap</a:t>
            </a:r>
            <a:r>
              <a:rPr lang="zh-CN" altLang="en-US" b="1" dirty="0" smtClean="0"/>
              <a:t>之后</a:t>
            </a:r>
            <a:endParaRPr lang="en-US" altLang="zh-CN" b="1" dirty="0"/>
          </a:p>
        </p:txBody>
      </p:sp>
      <p:sp>
        <p:nvSpPr>
          <p:cNvPr id="8" name="矩形 7"/>
          <p:cNvSpPr/>
          <p:nvPr/>
        </p:nvSpPr>
        <p:spPr>
          <a:xfrm>
            <a:off x="1812412" y="5948611"/>
            <a:ext cx="8855588" cy="369332"/>
          </a:xfrm>
          <a:prstGeom prst="rect">
            <a:avLst/>
          </a:prstGeom>
        </p:spPr>
        <p:txBody>
          <a:bodyPr wrap="square">
            <a:spAutoFit/>
          </a:bodyPr>
          <a:lstStyle/>
          <a:p>
            <a:r>
              <a:rPr lang="zh-CN" altLang="en-US" dirty="0"/>
              <a:t> </a:t>
            </a:r>
          </a:p>
        </p:txBody>
      </p:sp>
      <p:sp>
        <p:nvSpPr>
          <p:cNvPr id="3" name="Rectangle 1"/>
          <p:cNvSpPr>
            <a:spLocks noChangeArrowheads="1"/>
          </p:cNvSpPr>
          <p:nvPr/>
        </p:nvSpPr>
        <p:spPr bwMode="auto">
          <a:xfrm>
            <a:off x="2095500" y="1035269"/>
            <a:ext cx="682751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1600" dirty="0">
                <a:solidFill>
                  <a:srgbClr val="FF0000"/>
                </a:solidFill>
                <a:latin typeface="宋体" panose="02010600030101010101" pitchFamily="2" charset="-122"/>
                <a:ea typeface="宋体" panose="02010600030101010101" pitchFamily="2" charset="-122"/>
              </a:rPr>
              <a:t>Multimap&lt;String, String&gt; myMultimap = ArrayListMultimap.create()</a:t>
            </a:r>
            <a:r>
              <a:rPr lang="zh-CN" altLang="zh-CN" sz="1200" dirty="0">
                <a:solidFill>
                  <a:srgbClr val="000000"/>
                </a:solidFill>
                <a:latin typeface="宋体" panose="02010600030101010101" pitchFamily="2" charset="-122"/>
                <a:ea typeface="宋体" panose="02010600030101010101" pitchFamily="2" charset="-122"/>
              </a:rPr>
              <a:t>;</a:t>
            </a:r>
            <a:endParaRPr lang="zh-CN" altLang="zh-CN" dirty="0">
              <a:latin typeface="Arial" panose="020B0604020202020204" pitchFamily="34" charset="0"/>
            </a:endParaRPr>
          </a:p>
        </p:txBody>
      </p:sp>
      <p:sp>
        <p:nvSpPr>
          <p:cNvPr id="4" name="矩形 3"/>
          <p:cNvSpPr/>
          <p:nvPr/>
        </p:nvSpPr>
        <p:spPr>
          <a:xfrm>
            <a:off x="2095501" y="1458831"/>
            <a:ext cx="7517423" cy="646331"/>
          </a:xfrm>
          <a:prstGeom prst="rect">
            <a:avLst/>
          </a:prstGeom>
        </p:spPr>
        <p:txBody>
          <a:bodyPr wrap="square">
            <a:spAutoFit/>
          </a:bodyPr>
          <a:lstStyle/>
          <a:p>
            <a:r>
              <a:rPr lang="zh-CN" altLang="en-US" dirty="0"/>
              <a:t>这里需要注意，所有的</a:t>
            </a:r>
            <a:r>
              <a:rPr lang="en-US" altLang="zh-CN" dirty="0"/>
              <a:t>guava</a:t>
            </a:r>
            <a:r>
              <a:rPr lang="zh-CN" altLang="en-US" dirty="0"/>
              <a:t>的集合都有</a:t>
            </a:r>
            <a:r>
              <a:rPr lang="en-US" altLang="zh-CN" dirty="0"/>
              <a:t>create()</a:t>
            </a:r>
            <a:r>
              <a:rPr lang="zh-CN" altLang="en-US" dirty="0"/>
              <a:t>方法，这个好处就是比较简单，你不用重复泛型信息了。 </a:t>
            </a:r>
          </a:p>
        </p:txBody>
      </p:sp>
      <p:pic>
        <p:nvPicPr>
          <p:cNvPr id="9" name="图片 8"/>
          <p:cNvPicPr>
            <a:picLocks noChangeAspect="1"/>
          </p:cNvPicPr>
          <p:nvPr/>
        </p:nvPicPr>
        <p:blipFill>
          <a:blip r:embed="rId3"/>
          <a:stretch>
            <a:fillRect/>
          </a:stretch>
        </p:blipFill>
        <p:spPr>
          <a:xfrm>
            <a:off x="2095501" y="1035270"/>
            <a:ext cx="7591425" cy="5343525"/>
          </a:xfrm>
          <a:prstGeom prst="rect">
            <a:avLst/>
          </a:prstGeom>
        </p:spPr>
      </p:pic>
    </p:spTree>
    <p:extLst>
      <p:ext uri="{BB962C8B-B14F-4D97-AF65-F5344CB8AC3E}">
        <p14:creationId xmlns:p14="http://schemas.microsoft.com/office/powerpoint/2010/main" val="2474772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a:extLst>
              <a:ext uri="{FF2B5EF4-FFF2-40B4-BE49-F238E27FC236}">
                <a16:creationId xmlns:a16="http://schemas.microsoft.com/office/drawing/2014/main" id="{C13EEE9F-D8F3-4A3F-A1FE-A618DEE304CB}"/>
              </a:ext>
            </a:extLst>
          </p:cNvPr>
          <p:cNvSpPr/>
          <p:nvPr/>
        </p:nvSpPr>
        <p:spPr>
          <a:xfrm>
            <a:off x="2173477" y="2126092"/>
            <a:ext cx="2217353" cy="2217353"/>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a:extLst>
              <a:ext uri="{FF2B5EF4-FFF2-40B4-BE49-F238E27FC236}">
                <a16:creationId xmlns:a16="http://schemas.microsoft.com/office/drawing/2014/main" id="{91C5ADB7-9917-4831-8CDE-226D282CE5E5}"/>
              </a:ext>
            </a:extLst>
          </p:cNvPr>
          <p:cNvSpPr/>
          <p:nvPr/>
        </p:nvSpPr>
        <p:spPr>
          <a:xfrm>
            <a:off x="2016898" y="1969513"/>
            <a:ext cx="2530511" cy="2530511"/>
          </a:xfrm>
          <a:prstGeom prst="ellipse">
            <a:avLst/>
          </a:prstGeom>
          <a:noFill/>
          <a:ln>
            <a:solidFill>
              <a:schemeClr val="bg1">
                <a:lumMod val="6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a:extLst>
              <a:ext uri="{FF2B5EF4-FFF2-40B4-BE49-F238E27FC236}">
                <a16:creationId xmlns:a16="http://schemas.microsoft.com/office/drawing/2014/main" id="{1B238BAF-BFFA-4D36-81D9-06631EE2610C}"/>
              </a:ext>
            </a:extLst>
          </p:cNvPr>
          <p:cNvSpPr/>
          <p:nvPr/>
        </p:nvSpPr>
        <p:spPr>
          <a:xfrm>
            <a:off x="2016898" y="1969513"/>
            <a:ext cx="2530511" cy="2530511"/>
          </a:xfrm>
          <a:prstGeom prst="ellipse">
            <a:avLst/>
          </a:prstGeom>
          <a:noFill/>
          <a:ln>
            <a:solidFill>
              <a:schemeClr val="bg1">
                <a:lumMod val="6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3" name="椭圆 52">
            <a:extLst>
              <a:ext uri="{FF2B5EF4-FFF2-40B4-BE49-F238E27FC236}">
                <a16:creationId xmlns:a16="http://schemas.microsoft.com/office/drawing/2014/main" id="{6BDA26A5-A9C0-4432-8957-C1380368CE01}"/>
              </a:ext>
            </a:extLst>
          </p:cNvPr>
          <p:cNvSpPr/>
          <p:nvPr/>
        </p:nvSpPr>
        <p:spPr>
          <a:xfrm>
            <a:off x="1713994" y="1666611"/>
            <a:ext cx="3136300" cy="3136300"/>
          </a:xfrm>
          <a:prstGeom prst="ellipse">
            <a:avLst/>
          </a:prstGeom>
          <a:noFill/>
          <a:ln>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4" name="矩形 53"/>
          <p:cNvSpPr/>
          <p:nvPr/>
        </p:nvSpPr>
        <p:spPr>
          <a:xfrm>
            <a:off x="2246162" y="2571045"/>
            <a:ext cx="2071979" cy="830997"/>
          </a:xfrm>
          <a:prstGeom prst="rect">
            <a:avLst/>
          </a:prstGeom>
        </p:spPr>
        <p:txBody>
          <a:bodyPr wrap="square">
            <a:spAutoFit/>
          </a:bodyPr>
          <a:lstStyle/>
          <a:p>
            <a:pPr algn="ctr"/>
            <a:r>
              <a:rPr lang="zh-CN" altLang="en-US" sz="4800" dirty="0">
                <a:solidFill>
                  <a:srgbClr val="2E4052"/>
                </a:solidFill>
                <a:latin typeface="Segoe UI" panose="020B0502040204020203" pitchFamily="34" charset="0"/>
                <a:ea typeface="微软雅黑" panose="020B0503020204020204" pitchFamily="34" charset="-122"/>
                <a:cs typeface="Segoe UI" panose="020B0502040204020203" pitchFamily="34" charset="0"/>
              </a:rPr>
              <a:t>目录</a:t>
            </a:r>
            <a:endParaRPr lang="en-US" altLang="zh-CN" sz="4800" dirty="0">
              <a:solidFill>
                <a:srgbClr val="2E4052"/>
              </a:solidFill>
              <a:latin typeface="Segoe UI" panose="020B0502040204020203" pitchFamily="34" charset="0"/>
              <a:ea typeface="微软雅黑" panose="020B0503020204020204" pitchFamily="34" charset="-122"/>
              <a:cs typeface="Segoe UI" panose="020B0502040204020203" pitchFamily="34" charset="0"/>
            </a:endParaRPr>
          </a:p>
        </p:txBody>
      </p:sp>
      <p:grpSp>
        <p:nvGrpSpPr>
          <p:cNvPr id="71" name="组合 70"/>
          <p:cNvGrpSpPr/>
          <p:nvPr/>
        </p:nvGrpSpPr>
        <p:grpSpPr>
          <a:xfrm>
            <a:off x="2426266" y="2290197"/>
            <a:ext cx="1640247" cy="1842935"/>
            <a:chOff x="1997035" y="2290189"/>
            <a:chExt cx="1640246" cy="1842935"/>
          </a:xfrm>
        </p:grpSpPr>
        <p:sp>
          <p:nvSpPr>
            <p:cNvPr id="72" name="椭圆 71">
              <a:extLst>
                <a:ext uri="{FF2B5EF4-FFF2-40B4-BE49-F238E27FC236}">
                  <a16:creationId xmlns:a16="http://schemas.microsoft.com/office/drawing/2014/main" id="{D419DA32-3971-4957-9099-671AF0C44B63}"/>
                </a:ext>
              </a:extLst>
            </p:cNvPr>
            <p:cNvSpPr/>
            <p:nvPr/>
          </p:nvSpPr>
          <p:spPr>
            <a:xfrm>
              <a:off x="1997035" y="3945759"/>
              <a:ext cx="187365" cy="187365"/>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3" name="椭圆 72">
              <a:extLst>
                <a:ext uri="{FF2B5EF4-FFF2-40B4-BE49-F238E27FC236}">
                  <a16:creationId xmlns:a16="http://schemas.microsoft.com/office/drawing/2014/main" id="{D419DA32-3971-4957-9099-671AF0C44B63}"/>
                </a:ext>
              </a:extLst>
            </p:cNvPr>
            <p:cNvSpPr/>
            <p:nvPr/>
          </p:nvSpPr>
          <p:spPr>
            <a:xfrm>
              <a:off x="3484683" y="2290189"/>
              <a:ext cx="152598" cy="15259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74" name="直接连接符 73"/>
            <p:cNvCxnSpPr>
              <a:stCxn id="73" idx="3"/>
              <a:endCxn id="72" idx="7"/>
            </p:cNvCxnSpPr>
            <p:nvPr/>
          </p:nvCxnSpPr>
          <p:spPr>
            <a:xfrm flipH="1">
              <a:off x="2156961" y="2420440"/>
              <a:ext cx="1350069" cy="1552758"/>
            </a:xfrm>
            <a:prstGeom prst="line">
              <a:avLst/>
            </a:prstGeom>
            <a:ln>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2593494" y="3332655"/>
            <a:ext cx="1377300" cy="461665"/>
          </a:xfrm>
          <a:prstGeom prst="rect">
            <a:avLst/>
          </a:prstGeom>
        </p:spPr>
        <p:txBody>
          <a:bodyPr wrap="none">
            <a:spAutoFit/>
          </a:bodyPr>
          <a:lstStyle/>
          <a:p>
            <a:pPr algn="ctr"/>
            <a:r>
              <a:rPr lang="en-US" altLang="zh-CN" sz="2400" dirty="0">
                <a:solidFill>
                  <a:srgbClr val="2E4052"/>
                </a:solidFill>
                <a:latin typeface="Segoe UI" panose="020B0502040204020203" pitchFamily="34" charset="0"/>
                <a:ea typeface="微软雅黑" panose="020B0503020204020204" pitchFamily="34" charset="-122"/>
                <a:cs typeface="Segoe UI" panose="020B0502040204020203" pitchFamily="34" charset="0"/>
              </a:rPr>
              <a:t>C</a:t>
            </a:r>
            <a:r>
              <a:rPr lang="en-US" altLang="zh-CN" dirty="0">
                <a:solidFill>
                  <a:srgbClr val="2E4052"/>
                </a:solidFill>
                <a:latin typeface="Segoe UI" panose="020B0502040204020203" pitchFamily="34" charset="0"/>
                <a:ea typeface="微软雅黑" panose="020B0503020204020204" pitchFamily="34" charset="-122"/>
                <a:cs typeface="Segoe UI" panose="020B0502040204020203" pitchFamily="34" charset="0"/>
              </a:rPr>
              <a:t>ONT</a:t>
            </a:r>
            <a:r>
              <a:rPr lang="en-US" altLang="zh-CN" dirty="0">
                <a:solidFill>
                  <a:schemeClr val="tx1">
                    <a:lumMod val="85000"/>
                    <a:lumOff val="15000"/>
                  </a:schemeClr>
                </a:solidFill>
                <a:latin typeface="Segoe UI" panose="020B0502040204020203" pitchFamily="34" charset="0"/>
                <a:ea typeface="微软雅黑" panose="020B0503020204020204" pitchFamily="34" charset="-122"/>
                <a:cs typeface="Segoe UI" panose="020B0502040204020203" pitchFamily="34" charset="0"/>
              </a:rPr>
              <a:t>ENTS</a:t>
            </a:r>
            <a:endParaRPr lang="zh-CN" altLang="en-US" dirty="0">
              <a:solidFill>
                <a:schemeClr val="tx1">
                  <a:lumMod val="85000"/>
                  <a:lumOff val="15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80" name="矩形 79"/>
          <p:cNvSpPr/>
          <p:nvPr/>
        </p:nvSpPr>
        <p:spPr>
          <a:xfrm>
            <a:off x="1514596" y="2493143"/>
            <a:ext cx="111760" cy="1639803"/>
          </a:xfrm>
          <a:prstGeom prst="rect">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椭圆 31"/>
          <p:cNvSpPr/>
          <p:nvPr/>
        </p:nvSpPr>
        <p:spPr>
          <a:xfrm>
            <a:off x="13483642" y="69882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ea typeface="微软雅黑" panose="020B0503020204020204" pitchFamily="34" charset="-122"/>
              <a:cs typeface="+mn-ea"/>
              <a:sym typeface="+mn-lt"/>
            </a:endParaRPr>
          </a:p>
        </p:txBody>
      </p:sp>
      <p:grpSp>
        <p:nvGrpSpPr>
          <p:cNvPr id="22" name="组合 21"/>
          <p:cNvGrpSpPr/>
          <p:nvPr/>
        </p:nvGrpSpPr>
        <p:grpSpPr>
          <a:xfrm>
            <a:off x="6064961" y="1285177"/>
            <a:ext cx="4193464" cy="776855"/>
            <a:chOff x="6064961" y="1477594"/>
            <a:chExt cx="4193464" cy="776855"/>
          </a:xfrm>
        </p:grpSpPr>
        <p:grpSp>
          <p:nvGrpSpPr>
            <p:cNvPr id="5" name="组合 4"/>
            <p:cNvGrpSpPr/>
            <p:nvPr/>
          </p:nvGrpSpPr>
          <p:grpSpPr>
            <a:xfrm>
              <a:off x="6111732" y="1541998"/>
              <a:ext cx="3458987" cy="646331"/>
              <a:chOff x="5447386" y="754560"/>
              <a:chExt cx="3458987" cy="646331"/>
            </a:xfrm>
          </p:grpSpPr>
          <p:sp>
            <p:nvSpPr>
              <p:cNvPr id="55" name="文本框 54"/>
              <p:cNvSpPr txBox="1"/>
              <p:nvPr/>
            </p:nvSpPr>
            <p:spPr>
              <a:xfrm>
                <a:off x="6639028" y="816116"/>
                <a:ext cx="2267345" cy="523220"/>
              </a:xfrm>
              <a:prstGeom prst="rect">
                <a:avLst/>
              </a:prstGeom>
              <a:noFill/>
            </p:spPr>
            <p:txBody>
              <a:bodyPr wrap="square" rtlCol="0">
                <a:spAutoFit/>
              </a:bodyPr>
              <a:lstStyle/>
              <a:p>
                <a:r>
                  <a:rPr lang="en-US" altLang="zh-CN" sz="28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Guava</a:t>
                </a:r>
                <a:r>
                  <a:rPr lang="zh-CN" altLang="en-US" sz="28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概述</a:t>
                </a:r>
              </a:p>
            </p:txBody>
          </p:sp>
          <p:sp>
            <p:nvSpPr>
              <p:cNvPr id="57" name="文本框 56"/>
              <p:cNvSpPr txBox="1"/>
              <p:nvPr/>
            </p:nvSpPr>
            <p:spPr>
              <a:xfrm>
                <a:off x="5447386" y="754560"/>
                <a:ext cx="681597" cy="646331"/>
              </a:xfrm>
              <a:prstGeom prst="rect">
                <a:avLst/>
              </a:prstGeom>
              <a:noFill/>
            </p:spPr>
            <p:txBody>
              <a:bodyPr wrap="none" rtlCol="0">
                <a:spAutoFit/>
              </a:bodyPr>
              <a:lstStyle/>
              <a:p>
                <a:r>
                  <a:rPr lang="en-US" altLang="zh-CN" sz="3600" i="1"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01</a:t>
                </a:r>
                <a:endParaRPr lang="zh-CN" altLang="en-US" sz="3600" i="1"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grpSp>
        <p:sp>
          <p:nvSpPr>
            <p:cNvPr id="11" name="椭圆 10"/>
            <p:cNvSpPr/>
            <p:nvPr/>
          </p:nvSpPr>
          <p:spPr>
            <a:xfrm>
              <a:off x="6064961" y="1477594"/>
              <a:ext cx="775138" cy="775138"/>
            </a:xfrm>
            <a:prstGeom prst="ellipse">
              <a:avLst/>
            </a:prstGeom>
            <a:no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13" name="直接连接符 12"/>
            <p:cNvCxnSpPr/>
            <p:nvPr/>
          </p:nvCxnSpPr>
          <p:spPr>
            <a:xfrm>
              <a:off x="6452530" y="2254449"/>
              <a:ext cx="3805895"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6056295" y="2479578"/>
            <a:ext cx="4202135" cy="783554"/>
            <a:chOff x="6056291" y="2362689"/>
            <a:chExt cx="4202134" cy="783553"/>
          </a:xfrm>
        </p:grpSpPr>
        <p:grpSp>
          <p:nvGrpSpPr>
            <p:cNvPr id="6" name="组合 5"/>
            <p:cNvGrpSpPr/>
            <p:nvPr/>
          </p:nvGrpSpPr>
          <p:grpSpPr>
            <a:xfrm>
              <a:off x="6111732" y="2427093"/>
              <a:ext cx="3633071" cy="646330"/>
              <a:chOff x="5447386" y="2017530"/>
              <a:chExt cx="3633071" cy="646330"/>
            </a:xfrm>
          </p:grpSpPr>
          <p:sp>
            <p:nvSpPr>
              <p:cNvPr id="58" name="文本框 57"/>
              <p:cNvSpPr txBox="1"/>
              <p:nvPr/>
            </p:nvSpPr>
            <p:spPr>
              <a:xfrm>
                <a:off x="6639027" y="2079086"/>
                <a:ext cx="2441430" cy="523219"/>
              </a:xfrm>
              <a:prstGeom prst="rect">
                <a:avLst/>
              </a:prstGeom>
              <a:noFill/>
            </p:spPr>
            <p:txBody>
              <a:bodyPr wrap="square" rtlCol="0">
                <a:spAutoFit/>
              </a:bodyPr>
              <a:lstStyle/>
              <a:p>
                <a:r>
                  <a:rPr lang="zh-CN" altLang="en-US" sz="28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字符串处理</a:t>
                </a:r>
                <a:endParaRPr lang="zh-CN" altLang="zh-CN" sz="28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60" name="文本框 59"/>
              <p:cNvSpPr txBox="1"/>
              <p:nvPr/>
            </p:nvSpPr>
            <p:spPr>
              <a:xfrm>
                <a:off x="5447386" y="2017530"/>
                <a:ext cx="681597" cy="646330"/>
              </a:xfrm>
              <a:prstGeom prst="rect">
                <a:avLst/>
              </a:prstGeom>
              <a:noFill/>
            </p:spPr>
            <p:txBody>
              <a:bodyPr wrap="none" rtlCol="0">
                <a:spAutoFit/>
              </a:bodyPr>
              <a:lstStyle/>
              <a:p>
                <a:r>
                  <a:rPr lang="en-US" altLang="zh-CN" sz="3600" i="1"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02</a:t>
                </a:r>
                <a:endParaRPr lang="zh-CN" altLang="en-US" sz="3600" i="1"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grpSp>
        <p:sp>
          <p:nvSpPr>
            <p:cNvPr id="42" name="椭圆 41"/>
            <p:cNvSpPr/>
            <p:nvPr/>
          </p:nvSpPr>
          <p:spPr>
            <a:xfrm>
              <a:off x="6056291" y="2362689"/>
              <a:ext cx="775138" cy="775138"/>
            </a:xfrm>
            <a:prstGeom prst="ellipse">
              <a:avLst/>
            </a:prstGeom>
            <a:no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9" name="直接连接符 68"/>
            <p:cNvCxnSpPr/>
            <p:nvPr/>
          </p:nvCxnSpPr>
          <p:spPr>
            <a:xfrm>
              <a:off x="6452530" y="3146242"/>
              <a:ext cx="3805895"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064961" y="3680680"/>
            <a:ext cx="4193464" cy="775139"/>
            <a:chOff x="6064961" y="3523560"/>
            <a:chExt cx="4193464" cy="775138"/>
          </a:xfrm>
        </p:grpSpPr>
        <p:grpSp>
          <p:nvGrpSpPr>
            <p:cNvPr id="7" name="组合 6"/>
            <p:cNvGrpSpPr/>
            <p:nvPr/>
          </p:nvGrpSpPr>
          <p:grpSpPr>
            <a:xfrm>
              <a:off x="6111732" y="3587964"/>
              <a:ext cx="3756168" cy="646330"/>
              <a:chOff x="5447386" y="3232813"/>
              <a:chExt cx="3756168" cy="646330"/>
            </a:xfrm>
          </p:grpSpPr>
          <p:sp>
            <p:nvSpPr>
              <p:cNvPr id="61" name="文本框 60"/>
              <p:cNvSpPr txBox="1"/>
              <p:nvPr/>
            </p:nvSpPr>
            <p:spPr>
              <a:xfrm>
                <a:off x="6639029" y="3294369"/>
                <a:ext cx="2564525" cy="523219"/>
              </a:xfrm>
              <a:prstGeom prst="rect">
                <a:avLst/>
              </a:prstGeom>
              <a:noFill/>
            </p:spPr>
            <p:txBody>
              <a:bodyPr wrap="square" rtlCol="0">
                <a:spAutoFit/>
              </a:bodyPr>
              <a:lstStyle/>
              <a:p>
                <a:r>
                  <a:rPr lang="en-US" altLang="zh-CN" sz="28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Collections</a:t>
                </a:r>
                <a:endParaRPr lang="zh-CN" altLang="en-US" sz="28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63" name="文本框 62"/>
              <p:cNvSpPr txBox="1"/>
              <p:nvPr/>
            </p:nvSpPr>
            <p:spPr>
              <a:xfrm>
                <a:off x="5447386" y="3232813"/>
                <a:ext cx="681597" cy="646330"/>
              </a:xfrm>
              <a:prstGeom prst="rect">
                <a:avLst/>
              </a:prstGeom>
              <a:noFill/>
            </p:spPr>
            <p:txBody>
              <a:bodyPr wrap="none" rtlCol="0">
                <a:spAutoFit/>
              </a:bodyPr>
              <a:lstStyle/>
              <a:p>
                <a:r>
                  <a:rPr lang="en-US" altLang="zh-CN" sz="3600" i="1"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03</a:t>
                </a:r>
                <a:endParaRPr lang="zh-CN" altLang="en-US" sz="3600" i="1"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grpSp>
        <p:sp>
          <p:nvSpPr>
            <p:cNvPr id="43" name="椭圆 42"/>
            <p:cNvSpPr/>
            <p:nvPr/>
          </p:nvSpPr>
          <p:spPr>
            <a:xfrm>
              <a:off x="6064961" y="3523560"/>
              <a:ext cx="775138" cy="775138"/>
            </a:xfrm>
            <a:prstGeom prst="ellipse">
              <a:avLst/>
            </a:prstGeom>
            <a:no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70" name="直接连接符 69"/>
            <p:cNvCxnSpPr/>
            <p:nvPr/>
          </p:nvCxnSpPr>
          <p:spPr>
            <a:xfrm>
              <a:off x="6452530" y="4298698"/>
              <a:ext cx="3805895"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6064961" y="4873366"/>
            <a:ext cx="4193464" cy="775139"/>
            <a:chOff x="6064961" y="4132879"/>
            <a:chExt cx="4193464" cy="775138"/>
          </a:xfrm>
        </p:grpSpPr>
        <p:grpSp>
          <p:nvGrpSpPr>
            <p:cNvPr id="8" name="组合 7"/>
            <p:cNvGrpSpPr/>
            <p:nvPr/>
          </p:nvGrpSpPr>
          <p:grpSpPr>
            <a:xfrm>
              <a:off x="6111732" y="4197283"/>
              <a:ext cx="2861588" cy="646330"/>
              <a:chOff x="5447386" y="4448096"/>
              <a:chExt cx="2861588" cy="646330"/>
            </a:xfrm>
          </p:grpSpPr>
          <p:sp>
            <p:nvSpPr>
              <p:cNvPr id="64" name="文本框 63"/>
              <p:cNvSpPr txBox="1"/>
              <p:nvPr/>
            </p:nvSpPr>
            <p:spPr>
              <a:xfrm>
                <a:off x="6639029" y="4509652"/>
                <a:ext cx="1669945" cy="523220"/>
              </a:xfrm>
              <a:prstGeom prst="rect">
                <a:avLst/>
              </a:prstGeom>
              <a:noFill/>
            </p:spPr>
            <p:txBody>
              <a:bodyPr wrap="square" rtlCol="0">
                <a:spAutoFit/>
              </a:bodyPr>
              <a:lstStyle/>
              <a:p>
                <a:r>
                  <a:rPr lang="zh-CN" altLang="en-US" sz="28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其他</a:t>
                </a:r>
              </a:p>
            </p:txBody>
          </p:sp>
          <p:sp>
            <p:nvSpPr>
              <p:cNvPr id="66" name="文本框 65"/>
              <p:cNvSpPr txBox="1"/>
              <p:nvPr/>
            </p:nvSpPr>
            <p:spPr>
              <a:xfrm>
                <a:off x="5447386" y="4448096"/>
                <a:ext cx="681597" cy="646330"/>
              </a:xfrm>
              <a:prstGeom prst="rect">
                <a:avLst/>
              </a:prstGeom>
              <a:noFill/>
            </p:spPr>
            <p:txBody>
              <a:bodyPr wrap="none" rtlCol="0">
                <a:spAutoFit/>
              </a:bodyPr>
              <a:lstStyle/>
              <a:p>
                <a:r>
                  <a:rPr lang="en-US" altLang="zh-CN" sz="3600" i="1"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04</a:t>
                </a:r>
                <a:endParaRPr lang="zh-CN" altLang="en-US" sz="3600" i="1"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grpSp>
        <p:sp>
          <p:nvSpPr>
            <p:cNvPr id="44" name="椭圆 43"/>
            <p:cNvSpPr/>
            <p:nvPr/>
          </p:nvSpPr>
          <p:spPr>
            <a:xfrm>
              <a:off x="6064961" y="4132879"/>
              <a:ext cx="775138" cy="775138"/>
            </a:xfrm>
            <a:prstGeom prst="ellipse">
              <a:avLst/>
            </a:prstGeom>
            <a:no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78" name="直接连接符 77"/>
            <p:cNvCxnSpPr/>
            <p:nvPr/>
          </p:nvCxnSpPr>
          <p:spPr>
            <a:xfrm>
              <a:off x="6452530" y="4908017"/>
              <a:ext cx="3805895"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6180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3" y="463101"/>
            <a:ext cx="6367365" cy="416822"/>
          </a:xfrm>
        </p:spPr>
        <p:txBody>
          <a:bodyPr/>
          <a:lstStyle/>
          <a:p>
            <a:r>
              <a:rPr lang="zh-CN" altLang="en-US" b="1" dirty="0" smtClean="0"/>
              <a:t>新集合</a:t>
            </a:r>
            <a:r>
              <a:rPr lang="en-US" altLang="zh-CN" b="1" dirty="0" err="1" smtClean="0"/>
              <a:t>Multimap</a:t>
            </a:r>
            <a:r>
              <a:rPr lang="zh-CN" altLang="en-US" b="1" dirty="0" smtClean="0"/>
              <a:t>更多实现</a:t>
            </a:r>
            <a:endParaRPr lang="en-US" altLang="zh-CN" b="1" dirty="0"/>
          </a:p>
        </p:txBody>
      </p:sp>
      <p:sp>
        <p:nvSpPr>
          <p:cNvPr id="8" name="矩形 7"/>
          <p:cNvSpPr/>
          <p:nvPr/>
        </p:nvSpPr>
        <p:spPr>
          <a:xfrm>
            <a:off x="1812412" y="5948611"/>
            <a:ext cx="8855588" cy="369332"/>
          </a:xfrm>
          <a:prstGeom prst="rect">
            <a:avLst/>
          </a:prstGeom>
        </p:spPr>
        <p:txBody>
          <a:bodyPr wrap="square">
            <a:spAutoFit/>
          </a:bodyPr>
          <a:lstStyle/>
          <a:p>
            <a:r>
              <a:rPr lang="zh-CN" altLang="en-US" dirty="0"/>
              <a:t> </a:t>
            </a:r>
          </a:p>
        </p:txBody>
      </p:sp>
      <p:sp>
        <p:nvSpPr>
          <p:cNvPr id="4" name="矩形 3"/>
          <p:cNvSpPr/>
          <p:nvPr/>
        </p:nvSpPr>
        <p:spPr>
          <a:xfrm>
            <a:off x="2007578" y="1168684"/>
            <a:ext cx="7517423" cy="369332"/>
          </a:xfrm>
          <a:prstGeom prst="rect">
            <a:avLst/>
          </a:prstGeom>
        </p:spPr>
        <p:txBody>
          <a:bodyPr wrap="square">
            <a:spAutoFit/>
          </a:bodyPr>
          <a:lstStyle/>
          <a:p>
            <a:r>
              <a:rPr lang="zh-CN" altLang="en-US" dirty="0"/>
              <a:t> </a:t>
            </a:r>
          </a:p>
        </p:txBody>
      </p:sp>
      <p:sp>
        <p:nvSpPr>
          <p:cNvPr id="5" name="文本框 4"/>
          <p:cNvSpPr txBox="1"/>
          <p:nvPr/>
        </p:nvSpPr>
        <p:spPr>
          <a:xfrm>
            <a:off x="1910862" y="1081039"/>
            <a:ext cx="8115300" cy="646331"/>
          </a:xfrm>
          <a:prstGeom prst="rect">
            <a:avLst/>
          </a:prstGeom>
          <a:noFill/>
        </p:spPr>
        <p:txBody>
          <a:bodyPr wrap="square" rtlCol="0">
            <a:spAutoFit/>
          </a:bodyPr>
          <a:lstStyle/>
          <a:p>
            <a:r>
              <a:rPr lang="en-US" altLang="zh-CN" dirty="0" err="1"/>
              <a:t>Multimap</a:t>
            </a:r>
            <a:r>
              <a:rPr lang="en-US" altLang="zh-CN" dirty="0"/>
              <a:t> provides a wide variety of implementations. You can use it in most places you would have used a Map&lt;K, Collection&lt;V&gt;&gt;.</a:t>
            </a:r>
            <a:endParaRPr lang="zh-CN" altLang="en-US" dirty="0"/>
          </a:p>
        </p:txBody>
      </p:sp>
      <p:pic>
        <p:nvPicPr>
          <p:cNvPr id="10" name="图片 9"/>
          <p:cNvPicPr>
            <a:picLocks noChangeAspect="1"/>
          </p:cNvPicPr>
          <p:nvPr/>
        </p:nvPicPr>
        <p:blipFill>
          <a:blip r:embed="rId3"/>
          <a:stretch>
            <a:fillRect/>
          </a:stretch>
        </p:blipFill>
        <p:spPr>
          <a:xfrm>
            <a:off x="1812413" y="1928484"/>
            <a:ext cx="5229225" cy="2857500"/>
          </a:xfrm>
          <a:prstGeom prst="rect">
            <a:avLst/>
          </a:prstGeom>
        </p:spPr>
      </p:pic>
      <p:sp>
        <p:nvSpPr>
          <p:cNvPr id="11" name="文本框 10"/>
          <p:cNvSpPr txBox="1"/>
          <p:nvPr/>
        </p:nvSpPr>
        <p:spPr>
          <a:xfrm>
            <a:off x="1910862" y="5174492"/>
            <a:ext cx="7385538" cy="523220"/>
          </a:xfrm>
          <a:prstGeom prst="rect">
            <a:avLst/>
          </a:prstGeom>
          <a:noFill/>
        </p:spPr>
        <p:txBody>
          <a:bodyPr wrap="square" rtlCol="0">
            <a:spAutoFit/>
          </a:bodyPr>
          <a:lstStyle/>
          <a:p>
            <a:r>
              <a:rPr lang="zh-CN" altLang="en-US" sz="2800" dirty="0">
                <a:solidFill>
                  <a:srgbClr val="00B0F0"/>
                </a:solidFill>
              </a:rPr>
              <a:t>更多的使用以及实现细节！看代码啦</a:t>
            </a:r>
          </a:p>
        </p:txBody>
      </p:sp>
    </p:spTree>
    <p:extLst>
      <p:ext uri="{BB962C8B-B14F-4D97-AF65-F5344CB8AC3E}">
        <p14:creationId xmlns:p14="http://schemas.microsoft.com/office/powerpoint/2010/main" val="2530305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3" y="463101"/>
            <a:ext cx="6367365" cy="416822"/>
          </a:xfrm>
        </p:spPr>
        <p:txBody>
          <a:bodyPr/>
          <a:lstStyle/>
          <a:p>
            <a:r>
              <a:rPr lang="zh-CN" altLang="en-US" b="1" dirty="0" smtClean="0"/>
              <a:t>新集合</a:t>
            </a:r>
            <a:r>
              <a:rPr lang="en-US" altLang="zh-CN" b="1" dirty="0" err="1" smtClean="0"/>
              <a:t>BiMap</a:t>
            </a:r>
            <a:endParaRPr lang="en-US" altLang="zh-CN" b="1" dirty="0"/>
          </a:p>
        </p:txBody>
      </p:sp>
      <p:sp>
        <p:nvSpPr>
          <p:cNvPr id="8" name="矩形 7"/>
          <p:cNvSpPr/>
          <p:nvPr/>
        </p:nvSpPr>
        <p:spPr>
          <a:xfrm>
            <a:off x="1812412" y="5948611"/>
            <a:ext cx="8855588" cy="369332"/>
          </a:xfrm>
          <a:prstGeom prst="rect">
            <a:avLst/>
          </a:prstGeom>
        </p:spPr>
        <p:txBody>
          <a:bodyPr wrap="square">
            <a:spAutoFit/>
          </a:bodyPr>
          <a:lstStyle/>
          <a:p>
            <a:r>
              <a:rPr lang="zh-CN" altLang="en-US" dirty="0"/>
              <a:t> </a:t>
            </a:r>
          </a:p>
        </p:txBody>
      </p:sp>
      <p:sp>
        <p:nvSpPr>
          <p:cNvPr id="2" name="矩形 1"/>
          <p:cNvSpPr/>
          <p:nvPr/>
        </p:nvSpPr>
        <p:spPr>
          <a:xfrm>
            <a:off x="1902069" y="1033028"/>
            <a:ext cx="8088923" cy="646331"/>
          </a:xfrm>
          <a:prstGeom prst="rect">
            <a:avLst/>
          </a:prstGeom>
        </p:spPr>
        <p:txBody>
          <a:bodyPr wrap="square">
            <a:spAutoFit/>
          </a:bodyPr>
          <a:lstStyle/>
          <a:p>
            <a:r>
              <a:rPr lang="zh-CN" altLang="en-US" dirty="0"/>
              <a:t>一个普通的</a:t>
            </a:r>
            <a:r>
              <a:rPr lang="en-US" altLang="zh-CN" dirty="0"/>
              <a:t>map</a:t>
            </a:r>
            <a:r>
              <a:rPr lang="zh-CN" altLang="en-US" dirty="0"/>
              <a:t>是一个</a:t>
            </a:r>
            <a:r>
              <a:rPr lang="en-US" altLang="zh-CN" dirty="0"/>
              <a:t>key/value</a:t>
            </a:r>
            <a:r>
              <a:rPr lang="zh-CN" altLang="en-US" dirty="0"/>
              <a:t>的集合，你可以使用</a:t>
            </a:r>
            <a:r>
              <a:rPr lang="en-US" altLang="zh-CN" dirty="0"/>
              <a:t>key</a:t>
            </a:r>
            <a:r>
              <a:rPr lang="zh-CN" altLang="en-US" dirty="0"/>
              <a:t>来查询 ，但不能用</a:t>
            </a:r>
            <a:r>
              <a:rPr lang="en-US" altLang="zh-CN" dirty="0"/>
              <a:t>value</a:t>
            </a:r>
            <a:r>
              <a:rPr lang="zh-CN" altLang="en-US" dirty="0"/>
              <a:t>查询</a:t>
            </a:r>
            <a:r>
              <a:rPr lang="en-US" altLang="zh-CN" dirty="0"/>
              <a:t>key</a:t>
            </a:r>
            <a:r>
              <a:rPr lang="zh-CN" altLang="en-US" dirty="0"/>
              <a:t>，但是</a:t>
            </a:r>
            <a:r>
              <a:rPr lang="en-US" altLang="zh-CN" dirty="0" err="1">
                <a:ea typeface="宋体" charset="-122"/>
              </a:rPr>
              <a:t>BiMap</a:t>
            </a:r>
            <a:r>
              <a:rPr lang="zh-CN" altLang="en-US" dirty="0">
                <a:ea typeface="宋体" charset="-122"/>
              </a:rPr>
              <a:t>则都可以。</a:t>
            </a:r>
            <a:endParaRPr lang="zh-CN" altLang="en-US" dirty="0"/>
          </a:p>
        </p:txBody>
      </p:sp>
      <p:pic>
        <p:nvPicPr>
          <p:cNvPr id="5" name="图片 4"/>
          <p:cNvPicPr>
            <a:picLocks noChangeAspect="1"/>
          </p:cNvPicPr>
          <p:nvPr/>
        </p:nvPicPr>
        <p:blipFill>
          <a:blip r:embed="rId3"/>
          <a:stretch>
            <a:fillRect/>
          </a:stretch>
        </p:blipFill>
        <p:spPr>
          <a:xfrm>
            <a:off x="1645627" y="1587492"/>
            <a:ext cx="6534150" cy="2466975"/>
          </a:xfrm>
          <a:prstGeom prst="rect">
            <a:avLst/>
          </a:prstGeom>
        </p:spPr>
      </p:pic>
      <p:sp>
        <p:nvSpPr>
          <p:cNvPr id="6" name="矩形 5"/>
          <p:cNvSpPr/>
          <p:nvPr/>
        </p:nvSpPr>
        <p:spPr>
          <a:xfrm>
            <a:off x="1902068" y="1831366"/>
            <a:ext cx="8124092" cy="646331"/>
          </a:xfrm>
          <a:prstGeom prst="rect">
            <a:avLst/>
          </a:prstGeom>
        </p:spPr>
        <p:txBody>
          <a:bodyPr wrap="square">
            <a:spAutoFit/>
          </a:bodyPr>
          <a:lstStyle/>
          <a:p>
            <a:pPr marL="285750" indent="-285750">
              <a:buClr>
                <a:srgbClr val="C00000"/>
              </a:buClr>
              <a:buFont typeface="Wingdings" panose="05000000000000000000" pitchFamily="2" charset="2"/>
              <a:buChar char="p"/>
            </a:pPr>
            <a:r>
              <a:rPr lang="zh-CN" altLang="en-US" dirty="0"/>
              <a:t>强制唯一性：首先，</a:t>
            </a:r>
            <a:r>
              <a:rPr lang="en-US" altLang="zh-CN" dirty="0" err="1"/>
              <a:t>BiMap</a:t>
            </a:r>
            <a:r>
              <a:rPr lang="zh-CN" altLang="en-US" dirty="0"/>
              <a:t>强制其</a:t>
            </a:r>
            <a:r>
              <a:rPr lang="en-US" altLang="zh-CN" dirty="0"/>
              <a:t>value</a:t>
            </a:r>
            <a:r>
              <a:rPr lang="zh-CN" altLang="en-US" dirty="0"/>
              <a:t>的唯一性，如果发现违规则会抛出，可用</a:t>
            </a:r>
            <a:r>
              <a:rPr lang="en-US" altLang="zh-CN" dirty="0" err="1"/>
              <a:t>forcePut</a:t>
            </a:r>
            <a:r>
              <a:rPr lang="en-US" altLang="zh-CN" dirty="0"/>
              <a:t>(</a:t>
            </a:r>
            <a:r>
              <a:rPr lang="en-US" altLang="zh-CN" dirty="0" err="1"/>
              <a:t>key,value</a:t>
            </a:r>
            <a:r>
              <a:rPr lang="en-US" altLang="zh-CN" dirty="0"/>
              <a:t>)</a:t>
            </a:r>
            <a:r>
              <a:rPr lang="zh-CN" altLang="en-US" dirty="0"/>
              <a:t>覆盖已有的条目；</a:t>
            </a:r>
            <a:endParaRPr lang="en-US" altLang="zh-CN" dirty="0"/>
          </a:p>
        </p:txBody>
      </p:sp>
      <p:sp>
        <p:nvSpPr>
          <p:cNvPr id="7" name="矩形 6"/>
          <p:cNvSpPr/>
          <p:nvPr/>
        </p:nvSpPr>
        <p:spPr>
          <a:xfrm>
            <a:off x="1912625" y="2629703"/>
            <a:ext cx="8067809" cy="369332"/>
          </a:xfrm>
          <a:prstGeom prst="rect">
            <a:avLst/>
          </a:prstGeom>
        </p:spPr>
        <p:txBody>
          <a:bodyPr wrap="square">
            <a:spAutoFit/>
          </a:bodyPr>
          <a:lstStyle/>
          <a:p>
            <a:pPr marL="285750" indent="-285750">
              <a:buClr>
                <a:srgbClr val="C00000"/>
              </a:buClr>
              <a:buFont typeface="Wingdings" panose="05000000000000000000" pitchFamily="2" charset="2"/>
              <a:buChar char="p"/>
            </a:pPr>
            <a:r>
              <a:rPr lang="en-US" altLang="zh-CN" dirty="0"/>
              <a:t>inverse</a:t>
            </a:r>
            <a:r>
              <a:rPr lang="zh-CN" altLang="en-US" dirty="0"/>
              <a:t>方法：返回</a:t>
            </a:r>
            <a:r>
              <a:rPr lang="en-US" altLang="zh-CN" dirty="0" err="1"/>
              <a:t>BiMap</a:t>
            </a:r>
            <a:r>
              <a:rPr lang="zh-CN" altLang="en-US" dirty="0"/>
              <a:t>的视图，如果对视图对象操作将影响原</a:t>
            </a:r>
            <a:r>
              <a:rPr lang="en-US" altLang="zh-CN" dirty="0" err="1"/>
              <a:t>BiMap</a:t>
            </a:r>
            <a:r>
              <a:rPr lang="zh-CN" altLang="en-US" dirty="0"/>
              <a:t>对象</a:t>
            </a:r>
          </a:p>
        </p:txBody>
      </p:sp>
      <p:sp>
        <p:nvSpPr>
          <p:cNvPr id="11" name="矩形 10"/>
          <p:cNvSpPr/>
          <p:nvPr/>
        </p:nvSpPr>
        <p:spPr>
          <a:xfrm>
            <a:off x="1886248" y="3243919"/>
            <a:ext cx="1255537" cy="369332"/>
          </a:xfrm>
          <a:prstGeom prst="rect">
            <a:avLst/>
          </a:prstGeom>
        </p:spPr>
        <p:txBody>
          <a:bodyPr wrap="square">
            <a:spAutoFit/>
          </a:bodyPr>
          <a:lstStyle/>
          <a:p>
            <a:pPr marL="285750" indent="-285750">
              <a:buClr>
                <a:srgbClr val="C00000"/>
              </a:buClr>
              <a:buFont typeface="Wingdings" panose="05000000000000000000" pitchFamily="2" charset="2"/>
              <a:buChar char="p"/>
            </a:pPr>
            <a:r>
              <a:rPr lang="zh-CN" altLang="en-US" dirty="0"/>
              <a:t>实现类</a:t>
            </a:r>
          </a:p>
        </p:txBody>
      </p:sp>
      <p:pic>
        <p:nvPicPr>
          <p:cNvPr id="10" name="图片 9"/>
          <p:cNvPicPr>
            <a:picLocks noChangeAspect="1"/>
          </p:cNvPicPr>
          <p:nvPr/>
        </p:nvPicPr>
        <p:blipFill>
          <a:blip r:embed="rId4"/>
          <a:stretch>
            <a:fillRect/>
          </a:stretch>
        </p:blipFill>
        <p:spPr>
          <a:xfrm>
            <a:off x="2081578" y="3765258"/>
            <a:ext cx="6248400" cy="2876550"/>
          </a:xfrm>
          <a:prstGeom prst="rect">
            <a:avLst/>
          </a:prstGeom>
        </p:spPr>
      </p:pic>
    </p:spTree>
    <p:extLst>
      <p:ext uri="{BB962C8B-B14F-4D97-AF65-F5344CB8AC3E}">
        <p14:creationId xmlns:p14="http://schemas.microsoft.com/office/powerpoint/2010/main" val="2014599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3" y="463101"/>
            <a:ext cx="6367365" cy="416822"/>
          </a:xfrm>
        </p:spPr>
        <p:txBody>
          <a:bodyPr/>
          <a:lstStyle/>
          <a:p>
            <a:r>
              <a:rPr lang="zh-CN" altLang="en-US" b="1" dirty="0" smtClean="0"/>
              <a:t>新集合</a:t>
            </a:r>
            <a:r>
              <a:rPr lang="en-US" altLang="zh-CN" b="1" dirty="0"/>
              <a:t>Multiset</a:t>
            </a:r>
          </a:p>
        </p:txBody>
      </p:sp>
      <p:sp>
        <p:nvSpPr>
          <p:cNvPr id="8" name="矩形 7"/>
          <p:cNvSpPr/>
          <p:nvPr/>
        </p:nvSpPr>
        <p:spPr>
          <a:xfrm>
            <a:off x="1812412" y="5948611"/>
            <a:ext cx="8855588" cy="369332"/>
          </a:xfrm>
          <a:prstGeom prst="rect">
            <a:avLst/>
          </a:prstGeom>
        </p:spPr>
        <p:txBody>
          <a:bodyPr wrap="square">
            <a:spAutoFit/>
          </a:bodyPr>
          <a:lstStyle/>
          <a:p>
            <a:r>
              <a:rPr lang="zh-CN" altLang="en-US" dirty="0"/>
              <a:t> </a:t>
            </a:r>
          </a:p>
        </p:txBody>
      </p:sp>
      <p:sp>
        <p:nvSpPr>
          <p:cNvPr id="7" name="TextBox 5"/>
          <p:cNvSpPr txBox="1"/>
          <p:nvPr/>
        </p:nvSpPr>
        <p:spPr>
          <a:xfrm>
            <a:off x="1734280" y="1205155"/>
            <a:ext cx="4361720"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p"/>
            </a:pPr>
            <a:r>
              <a:rPr lang="en-US" altLang="zh-CN" b="1" dirty="0" err="1"/>
              <a:t>Multiset</a:t>
            </a:r>
            <a:r>
              <a:rPr lang="zh-CN" altLang="en-US" b="1" dirty="0"/>
              <a:t>是什么？</a:t>
            </a:r>
            <a:endParaRPr lang="zh-CN" altLang="en-US" dirty="0"/>
          </a:p>
        </p:txBody>
      </p:sp>
      <p:sp>
        <p:nvSpPr>
          <p:cNvPr id="9" name="TextBox 7"/>
          <p:cNvSpPr txBox="1"/>
          <p:nvPr/>
        </p:nvSpPr>
        <p:spPr>
          <a:xfrm>
            <a:off x="1782774" y="1785677"/>
            <a:ext cx="7818104" cy="369332"/>
          </a:xfrm>
          <a:prstGeom prst="rect">
            <a:avLst/>
          </a:prstGeom>
          <a:noFill/>
        </p:spPr>
        <p:txBody>
          <a:bodyPr wrap="square" rtlCol="0">
            <a:spAutoFit/>
          </a:bodyPr>
          <a:lstStyle/>
          <a:p>
            <a:r>
              <a:rPr lang="zh-CN" altLang="en-US" dirty="0"/>
              <a:t>顾名思义，</a:t>
            </a:r>
            <a:r>
              <a:rPr lang="en-US" altLang="zh-CN" dirty="0" err="1"/>
              <a:t>Multiset</a:t>
            </a:r>
            <a:r>
              <a:rPr lang="zh-CN" altLang="en-US" dirty="0"/>
              <a:t>和</a:t>
            </a:r>
            <a:r>
              <a:rPr lang="en-US" altLang="zh-CN" dirty="0"/>
              <a:t>Set</a:t>
            </a:r>
            <a:r>
              <a:rPr lang="zh-CN" altLang="en-US" dirty="0"/>
              <a:t>的区别就是可以保存多个相同的对象 </a:t>
            </a:r>
          </a:p>
        </p:txBody>
      </p:sp>
      <p:sp>
        <p:nvSpPr>
          <p:cNvPr id="10" name="TextBox 8"/>
          <p:cNvSpPr txBox="1"/>
          <p:nvPr/>
        </p:nvSpPr>
        <p:spPr>
          <a:xfrm>
            <a:off x="1734280" y="2294897"/>
            <a:ext cx="4361720"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p"/>
            </a:pPr>
            <a:r>
              <a:rPr lang="zh-CN" altLang="en-US" b="1" dirty="0"/>
              <a:t>它和</a:t>
            </a:r>
            <a:r>
              <a:rPr lang="en-US" altLang="zh-CN" b="1" dirty="0"/>
              <a:t>List</a:t>
            </a:r>
            <a:r>
              <a:rPr lang="zh-CN" altLang="en-US" b="1" dirty="0"/>
              <a:t>有什么区别？</a:t>
            </a:r>
            <a:r>
              <a:rPr lang="zh-CN" altLang="en-US" dirty="0"/>
              <a:t> </a:t>
            </a:r>
          </a:p>
        </p:txBody>
      </p:sp>
      <p:sp>
        <p:nvSpPr>
          <p:cNvPr id="11" name="TextBox 9"/>
          <p:cNvSpPr txBox="1"/>
          <p:nvPr/>
        </p:nvSpPr>
        <p:spPr>
          <a:xfrm>
            <a:off x="1782774" y="2805157"/>
            <a:ext cx="7818104" cy="1754326"/>
          </a:xfrm>
          <a:prstGeom prst="rect">
            <a:avLst/>
          </a:prstGeom>
          <a:noFill/>
        </p:spPr>
        <p:txBody>
          <a:bodyPr wrap="square" rtlCol="0">
            <a:spAutoFit/>
          </a:bodyPr>
          <a:lstStyle/>
          <a:p>
            <a:r>
              <a:rPr lang="zh-CN" altLang="en-US" dirty="0"/>
              <a:t>在</a:t>
            </a:r>
            <a:r>
              <a:rPr lang="en-US" altLang="zh-CN" dirty="0" err="1"/>
              <a:t>JDK</a:t>
            </a:r>
            <a:r>
              <a:rPr lang="zh-CN" altLang="en-US" dirty="0"/>
              <a:t>中，</a:t>
            </a:r>
            <a:r>
              <a:rPr lang="en-US" altLang="zh-CN" dirty="0"/>
              <a:t>List</a:t>
            </a:r>
            <a:r>
              <a:rPr lang="zh-CN" altLang="en-US" dirty="0"/>
              <a:t>和</a:t>
            </a:r>
            <a:r>
              <a:rPr lang="en-US" altLang="zh-CN" dirty="0"/>
              <a:t>Set</a:t>
            </a:r>
            <a:r>
              <a:rPr lang="zh-CN" altLang="en-US" dirty="0"/>
              <a:t>有一个基本的区别，就是</a:t>
            </a:r>
            <a:r>
              <a:rPr lang="en-US" altLang="zh-CN" dirty="0"/>
              <a:t>List</a:t>
            </a:r>
            <a:r>
              <a:rPr lang="zh-CN" altLang="en-US" dirty="0"/>
              <a:t>可以包含多个相同对象，且是有顺序的，而</a:t>
            </a:r>
            <a:r>
              <a:rPr lang="en-US" altLang="zh-CN" dirty="0"/>
              <a:t>Set</a:t>
            </a:r>
            <a:r>
              <a:rPr lang="zh-CN" altLang="en-US" dirty="0"/>
              <a:t>不能有重复，且不保证顺序（有些实现有顺序，例如</a:t>
            </a:r>
            <a:r>
              <a:rPr lang="en-US" altLang="zh-CN" dirty="0" err="1"/>
              <a:t>LinkedHashSet</a:t>
            </a:r>
            <a:r>
              <a:rPr lang="zh-CN" altLang="en-US" dirty="0"/>
              <a:t>和</a:t>
            </a:r>
            <a:r>
              <a:rPr lang="en-US" altLang="zh-CN" dirty="0" err="1"/>
              <a:t>SortedSet</a:t>
            </a:r>
            <a:r>
              <a:rPr lang="zh-CN" altLang="en-US" dirty="0"/>
              <a:t>等） </a:t>
            </a:r>
            <a:br>
              <a:rPr lang="zh-CN" altLang="en-US" dirty="0"/>
            </a:br>
            <a:r>
              <a:rPr lang="zh-CN" altLang="en-US" dirty="0"/>
              <a:t/>
            </a:r>
            <a:br>
              <a:rPr lang="zh-CN" altLang="en-US" dirty="0"/>
            </a:br>
            <a:r>
              <a:rPr lang="zh-CN" altLang="en-US" dirty="0"/>
              <a:t>所以</a:t>
            </a:r>
            <a:r>
              <a:rPr lang="en-US" altLang="zh-CN" dirty="0" err="1"/>
              <a:t>Multiset</a:t>
            </a:r>
            <a:r>
              <a:rPr lang="zh-CN" altLang="en-US" dirty="0"/>
              <a:t>占据了</a:t>
            </a:r>
            <a:r>
              <a:rPr lang="en-US" altLang="zh-CN" dirty="0"/>
              <a:t>List</a:t>
            </a:r>
            <a:r>
              <a:rPr lang="zh-CN" altLang="en-US" dirty="0"/>
              <a:t>和</a:t>
            </a:r>
            <a:r>
              <a:rPr lang="en-US" altLang="zh-CN" dirty="0"/>
              <a:t>Set</a:t>
            </a:r>
            <a:r>
              <a:rPr lang="zh-CN" altLang="en-US" dirty="0"/>
              <a:t>之间的一个灰色地带：允许重复，但是不保证顺序。 </a:t>
            </a:r>
            <a:r>
              <a:rPr lang="en-US" altLang="zh-CN" dirty="0"/>
              <a:t> </a:t>
            </a:r>
            <a:endParaRPr lang="zh-CN" altLang="en-US" dirty="0"/>
          </a:p>
        </p:txBody>
      </p:sp>
    </p:spTree>
    <p:extLst>
      <p:ext uri="{BB962C8B-B14F-4D97-AF65-F5344CB8AC3E}">
        <p14:creationId xmlns:p14="http://schemas.microsoft.com/office/powerpoint/2010/main" val="1597061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3" y="463101"/>
            <a:ext cx="6367365" cy="416822"/>
          </a:xfrm>
        </p:spPr>
        <p:txBody>
          <a:bodyPr/>
          <a:lstStyle/>
          <a:p>
            <a:r>
              <a:rPr lang="zh-CN" altLang="en-US" b="1" dirty="0" smtClean="0"/>
              <a:t>新集合</a:t>
            </a:r>
            <a:r>
              <a:rPr lang="en-US" altLang="zh-CN" b="1" dirty="0"/>
              <a:t>Multiset</a:t>
            </a:r>
          </a:p>
        </p:txBody>
      </p:sp>
      <p:sp>
        <p:nvSpPr>
          <p:cNvPr id="12" name="TextBox 10"/>
          <p:cNvSpPr txBox="1"/>
          <p:nvPr/>
        </p:nvSpPr>
        <p:spPr>
          <a:xfrm>
            <a:off x="1878486" y="1170479"/>
            <a:ext cx="4361720"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p"/>
            </a:pPr>
            <a:r>
              <a:rPr lang="zh-CN" altLang="en-US" b="1" dirty="0"/>
              <a:t>怎么使用？</a:t>
            </a:r>
            <a:r>
              <a:rPr lang="zh-CN" altLang="en-US" dirty="0"/>
              <a:t>  </a:t>
            </a:r>
          </a:p>
        </p:txBody>
      </p:sp>
      <p:sp>
        <p:nvSpPr>
          <p:cNvPr id="13" name="TextBox 12"/>
          <p:cNvSpPr txBox="1"/>
          <p:nvPr/>
        </p:nvSpPr>
        <p:spPr>
          <a:xfrm>
            <a:off x="1734280" y="1640511"/>
            <a:ext cx="7818104" cy="646331"/>
          </a:xfrm>
          <a:prstGeom prst="rect">
            <a:avLst/>
          </a:prstGeom>
          <a:noFill/>
        </p:spPr>
        <p:txBody>
          <a:bodyPr wrap="square" rtlCol="0">
            <a:spAutoFit/>
          </a:bodyPr>
          <a:lstStyle/>
          <a:p>
            <a:r>
              <a:rPr lang="en-US" altLang="zh-CN" dirty="0"/>
              <a:t>    </a:t>
            </a:r>
            <a:r>
              <a:rPr lang="en-US" altLang="zh-CN" dirty="0" err="1"/>
              <a:t>Multiset</a:t>
            </a:r>
            <a:r>
              <a:rPr lang="zh-CN" altLang="en-US" dirty="0"/>
              <a:t>有一个有用的功能，就是跟踪每种对象的数量，所以你可以用来进行数字统计。</a:t>
            </a:r>
          </a:p>
        </p:txBody>
      </p:sp>
      <p:pic>
        <p:nvPicPr>
          <p:cNvPr id="3" name="图片 2"/>
          <p:cNvPicPr>
            <a:picLocks noChangeAspect="1"/>
          </p:cNvPicPr>
          <p:nvPr/>
        </p:nvPicPr>
        <p:blipFill>
          <a:blip r:embed="rId3"/>
          <a:stretch>
            <a:fillRect/>
          </a:stretch>
        </p:blipFill>
        <p:spPr>
          <a:xfrm>
            <a:off x="1878487" y="2387540"/>
            <a:ext cx="7115175" cy="2647950"/>
          </a:xfrm>
          <a:prstGeom prst="rect">
            <a:avLst/>
          </a:prstGeom>
        </p:spPr>
      </p:pic>
      <p:pic>
        <p:nvPicPr>
          <p:cNvPr id="14" name="图片 13"/>
          <p:cNvPicPr>
            <a:picLocks noChangeAspect="1"/>
          </p:cNvPicPr>
          <p:nvPr/>
        </p:nvPicPr>
        <p:blipFill>
          <a:blip r:embed="rId4"/>
          <a:stretch>
            <a:fillRect/>
          </a:stretch>
        </p:blipFill>
        <p:spPr>
          <a:xfrm>
            <a:off x="2113085" y="2544703"/>
            <a:ext cx="7705725" cy="2333625"/>
          </a:xfrm>
          <a:prstGeom prst="rect">
            <a:avLst/>
          </a:prstGeom>
        </p:spPr>
      </p:pic>
      <p:sp>
        <p:nvSpPr>
          <p:cNvPr id="18" name="TextBox 10"/>
          <p:cNvSpPr txBox="1"/>
          <p:nvPr/>
        </p:nvSpPr>
        <p:spPr>
          <a:xfrm>
            <a:off x="1878486" y="2308085"/>
            <a:ext cx="4361720"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p"/>
            </a:pPr>
            <a:r>
              <a:rPr lang="zh-CN" altLang="en-US" b="1" dirty="0"/>
              <a:t>更多的实现类</a:t>
            </a:r>
            <a:r>
              <a:rPr lang="zh-CN" altLang="en-US" dirty="0"/>
              <a:t>  </a:t>
            </a:r>
          </a:p>
        </p:txBody>
      </p:sp>
      <p:sp>
        <p:nvSpPr>
          <p:cNvPr id="23" name="Rectangle 6"/>
          <p:cNvSpPr>
            <a:spLocks noChangeArrowheads="1"/>
          </p:cNvSpPr>
          <p:nvPr/>
        </p:nvSpPr>
        <p:spPr bwMode="auto">
          <a:xfrm>
            <a:off x="1998786" y="606008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24" name="文本框 23"/>
          <p:cNvSpPr txBox="1"/>
          <p:nvPr/>
        </p:nvSpPr>
        <p:spPr>
          <a:xfrm>
            <a:off x="1998786" y="2698662"/>
            <a:ext cx="8264769" cy="646331"/>
          </a:xfrm>
          <a:prstGeom prst="rect">
            <a:avLst/>
          </a:prstGeom>
          <a:noFill/>
        </p:spPr>
        <p:txBody>
          <a:bodyPr wrap="square" rtlCol="0">
            <a:spAutoFit/>
          </a:bodyPr>
          <a:lstStyle/>
          <a:p>
            <a:r>
              <a:rPr lang="en-US" altLang="zh-CN" dirty="0"/>
              <a:t>Guava provides many implementations of Multiset, which roughly correspond to JDK map implementations </a:t>
            </a:r>
          </a:p>
        </p:txBody>
      </p:sp>
      <p:pic>
        <p:nvPicPr>
          <p:cNvPr id="26" name="图片 25"/>
          <p:cNvPicPr>
            <a:picLocks noChangeAspect="1"/>
          </p:cNvPicPr>
          <p:nvPr/>
        </p:nvPicPr>
        <p:blipFill>
          <a:blip r:embed="rId5"/>
          <a:stretch>
            <a:fillRect/>
          </a:stretch>
        </p:blipFill>
        <p:spPr>
          <a:xfrm>
            <a:off x="1859414" y="3616265"/>
            <a:ext cx="5876925" cy="2524125"/>
          </a:xfrm>
          <a:prstGeom prst="rect">
            <a:avLst/>
          </a:prstGeom>
        </p:spPr>
      </p:pic>
      <p:pic>
        <p:nvPicPr>
          <p:cNvPr id="27" name="图片 26"/>
          <p:cNvPicPr>
            <a:picLocks noChangeAspect="1"/>
          </p:cNvPicPr>
          <p:nvPr/>
        </p:nvPicPr>
        <p:blipFill>
          <a:blip r:embed="rId6"/>
          <a:stretch>
            <a:fillRect/>
          </a:stretch>
        </p:blipFill>
        <p:spPr>
          <a:xfrm>
            <a:off x="7560881" y="3737863"/>
            <a:ext cx="3533775" cy="895350"/>
          </a:xfrm>
          <a:prstGeom prst="rect">
            <a:avLst/>
          </a:prstGeom>
        </p:spPr>
      </p:pic>
      <p:pic>
        <p:nvPicPr>
          <p:cNvPr id="28" name="图片 27"/>
          <p:cNvPicPr>
            <a:picLocks noChangeAspect="1"/>
          </p:cNvPicPr>
          <p:nvPr/>
        </p:nvPicPr>
        <p:blipFill>
          <a:blip r:embed="rId7"/>
          <a:stretch>
            <a:fillRect/>
          </a:stretch>
        </p:blipFill>
        <p:spPr>
          <a:xfrm>
            <a:off x="3504467" y="4927929"/>
            <a:ext cx="7258050" cy="1762125"/>
          </a:xfrm>
          <a:prstGeom prst="rect">
            <a:avLst/>
          </a:prstGeom>
        </p:spPr>
      </p:pic>
    </p:spTree>
    <p:extLst>
      <p:ext uri="{BB962C8B-B14F-4D97-AF65-F5344CB8AC3E}">
        <p14:creationId xmlns:p14="http://schemas.microsoft.com/office/powerpoint/2010/main" val="710971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8"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3" y="463101"/>
            <a:ext cx="6367365" cy="416822"/>
          </a:xfrm>
        </p:spPr>
        <p:txBody>
          <a:bodyPr/>
          <a:lstStyle/>
          <a:p>
            <a:r>
              <a:rPr lang="zh-CN" altLang="en-US" b="1" dirty="0" smtClean="0"/>
              <a:t>新集合</a:t>
            </a:r>
            <a:r>
              <a:rPr lang="en-US" altLang="zh-CN" b="1" dirty="0" smtClean="0"/>
              <a:t>Table</a:t>
            </a:r>
            <a:r>
              <a:rPr lang="en-US" altLang="zh-CN" b="1" dirty="0"/>
              <a:t>(</a:t>
            </a:r>
            <a:r>
              <a:rPr lang="zh-CN" altLang="en-US" b="1" dirty="0"/>
              <a:t>双键的</a:t>
            </a:r>
            <a:r>
              <a:rPr lang="en-US" altLang="zh-CN" b="1" dirty="0"/>
              <a:t>Map)</a:t>
            </a:r>
          </a:p>
        </p:txBody>
      </p:sp>
      <p:sp>
        <p:nvSpPr>
          <p:cNvPr id="8" name="矩形 7"/>
          <p:cNvSpPr/>
          <p:nvPr/>
        </p:nvSpPr>
        <p:spPr>
          <a:xfrm>
            <a:off x="1812412" y="5948611"/>
            <a:ext cx="8855588" cy="369332"/>
          </a:xfrm>
          <a:prstGeom prst="rect">
            <a:avLst/>
          </a:prstGeom>
        </p:spPr>
        <p:txBody>
          <a:bodyPr wrap="square">
            <a:spAutoFit/>
          </a:bodyPr>
          <a:lstStyle/>
          <a:p>
            <a:r>
              <a:rPr lang="zh-CN" altLang="en-US" dirty="0"/>
              <a:t> </a:t>
            </a:r>
          </a:p>
        </p:txBody>
      </p:sp>
      <p:pic>
        <p:nvPicPr>
          <p:cNvPr id="2" name="图片 1"/>
          <p:cNvPicPr>
            <a:picLocks noChangeAspect="1"/>
          </p:cNvPicPr>
          <p:nvPr/>
        </p:nvPicPr>
        <p:blipFill>
          <a:blip r:embed="rId3"/>
          <a:stretch>
            <a:fillRect/>
          </a:stretch>
        </p:blipFill>
        <p:spPr>
          <a:xfrm>
            <a:off x="1812413" y="1795016"/>
            <a:ext cx="3648075" cy="1619250"/>
          </a:xfrm>
          <a:prstGeom prst="rect">
            <a:avLst/>
          </a:prstGeom>
        </p:spPr>
      </p:pic>
      <p:sp>
        <p:nvSpPr>
          <p:cNvPr id="6" name="Rectangle 3"/>
          <p:cNvSpPr>
            <a:spLocks noChangeArrowheads="1"/>
          </p:cNvSpPr>
          <p:nvPr/>
        </p:nvSpPr>
        <p:spPr bwMode="auto">
          <a:xfrm>
            <a:off x="1905018" y="1014305"/>
            <a:ext cx="6872637" cy="64633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zh-CN" dirty="0">
                <a:latin typeface="+mn-lt"/>
              </a:rPr>
              <a:t>Table是Guava提供的一个接口 Interface Table&lt;R,C,</a:t>
            </a:r>
            <a:r>
              <a:rPr lang="en-US" altLang="zh-CN" dirty="0">
                <a:latin typeface="+mn-lt"/>
              </a:rPr>
              <a:t>V</a:t>
            </a:r>
            <a:r>
              <a:rPr lang="zh-CN" altLang="zh-CN" dirty="0">
                <a:latin typeface="+mn-lt"/>
              </a:rPr>
              <a:t>&gt;，由rowKey+columnKey+value组成 它有两个键，一个值</a:t>
            </a:r>
            <a:r>
              <a:rPr lang="zh-CN" altLang="en-US" dirty="0">
                <a:latin typeface="+mn-lt"/>
              </a:rPr>
              <a:t>。</a:t>
            </a:r>
            <a:endParaRPr lang="zh-CN" altLang="zh-CN" dirty="0">
              <a:latin typeface="+mn-lt"/>
            </a:endParaRPr>
          </a:p>
        </p:txBody>
      </p:sp>
      <p:sp>
        <p:nvSpPr>
          <p:cNvPr id="7" name="Rectangle 4"/>
          <p:cNvSpPr>
            <a:spLocks noChangeArrowheads="1"/>
          </p:cNvSpPr>
          <p:nvPr/>
        </p:nvSpPr>
        <p:spPr bwMode="auto">
          <a:xfrm>
            <a:off x="7432433" y="1300963"/>
            <a:ext cx="3159839"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1600" dirty="0">
                <a:solidFill>
                  <a:srgbClr val="FF0000"/>
                </a:solidFill>
                <a:latin typeface="宋体" panose="02010600030101010101" pitchFamily="2" charset="-122"/>
                <a:ea typeface="宋体" panose="02010600030101010101" pitchFamily="2" charset="-122"/>
              </a:rPr>
              <a:t>Map&lt;R, Map&lt;C, V&gt;&gt; backingMap;</a:t>
            </a:r>
          </a:p>
        </p:txBody>
      </p:sp>
      <p:pic>
        <p:nvPicPr>
          <p:cNvPr id="9" name="图片 8"/>
          <p:cNvPicPr>
            <a:picLocks noChangeAspect="1"/>
          </p:cNvPicPr>
          <p:nvPr/>
        </p:nvPicPr>
        <p:blipFill>
          <a:blip r:embed="rId4"/>
          <a:stretch>
            <a:fillRect/>
          </a:stretch>
        </p:blipFill>
        <p:spPr>
          <a:xfrm>
            <a:off x="1989605" y="1084643"/>
            <a:ext cx="7573966" cy="5667848"/>
          </a:xfrm>
          <a:prstGeom prst="rect">
            <a:avLst/>
          </a:prstGeom>
        </p:spPr>
      </p:pic>
    </p:spTree>
    <p:extLst>
      <p:ext uri="{BB962C8B-B14F-4D97-AF65-F5344CB8AC3E}">
        <p14:creationId xmlns:p14="http://schemas.microsoft.com/office/powerpoint/2010/main" val="132726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3" y="463101"/>
            <a:ext cx="6367365" cy="416822"/>
          </a:xfrm>
        </p:spPr>
        <p:txBody>
          <a:bodyPr/>
          <a:lstStyle/>
          <a:p>
            <a:r>
              <a:rPr lang="en-US" altLang="zh-CN" b="1" dirty="0"/>
              <a:t>Immutable </a:t>
            </a:r>
            <a:r>
              <a:rPr lang="en-US" altLang="zh-CN" b="1" dirty="0" smtClean="0"/>
              <a:t>Collections</a:t>
            </a:r>
            <a:r>
              <a:rPr lang="zh-CN" altLang="en-US" b="1" dirty="0" smtClean="0"/>
              <a:t>（</a:t>
            </a:r>
            <a:r>
              <a:rPr lang="zh-CN" altLang="en-US" b="1" dirty="0"/>
              <a:t>不</a:t>
            </a:r>
            <a:r>
              <a:rPr lang="zh-CN" altLang="en-US" b="1" dirty="0" smtClean="0"/>
              <a:t>可变集合）</a:t>
            </a:r>
            <a:r>
              <a:rPr lang="en-US" altLang="zh-CN" b="1" dirty="0" smtClean="0"/>
              <a:t> </a:t>
            </a:r>
            <a:endParaRPr lang="en-US" altLang="zh-CN" b="1" dirty="0"/>
          </a:p>
        </p:txBody>
      </p:sp>
      <p:sp>
        <p:nvSpPr>
          <p:cNvPr id="8" name="矩形 7"/>
          <p:cNvSpPr/>
          <p:nvPr/>
        </p:nvSpPr>
        <p:spPr>
          <a:xfrm>
            <a:off x="1812412" y="5948611"/>
            <a:ext cx="8855588" cy="369332"/>
          </a:xfrm>
          <a:prstGeom prst="rect">
            <a:avLst/>
          </a:prstGeom>
        </p:spPr>
        <p:txBody>
          <a:bodyPr wrap="square">
            <a:spAutoFit/>
          </a:bodyPr>
          <a:lstStyle/>
          <a:p>
            <a:r>
              <a:rPr lang="zh-CN" altLang="en-US" dirty="0"/>
              <a:t> </a:t>
            </a:r>
          </a:p>
        </p:txBody>
      </p:sp>
      <p:sp>
        <p:nvSpPr>
          <p:cNvPr id="3" name="矩形 2"/>
          <p:cNvSpPr/>
          <p:nvPr/>
        </p:nvSpPr>
        <p:spPr>
          <a:xfrm>
            <a:off x="1812412" y="1081426"/>
            <a:ext cx="7555706" cy="369332"/>
          </a:xfrm>
          <a:prstGeom prst="rect">
            <a:avLst/>
          </a:prstGeom>
        </p:spPr>
        <p:txBody>
          <a:bodyPr wrap="square">
            <a:spAutoFit/>
          </a:bodyPr>
          <a:lstStyle/>
          <a:p>
            <a:pPr marL="285750" indent="-285750">
              <a:buClr>
                <a:srgbClr val="FF0000"/>
              </a:buClr>
              <a:buFont typeface="Wingdings" panose="05000000000000000000" pitchFamily="2" charset="2"/>
              <a:buChar char="p"/>
            </a:pPr>
            <a:r>
              <a:rPr lang="zh-CN" altLang="en-US" b="1" dirty="0"/>
              <a:t>为什么要使用不可变集合？</a:t>
            </a:r>
          </a:p>
        </p:txBody>
      </p:sp>
      <p:sp>
        <p:nvSpPr>
          <p:cNvPr id="4" name="矩形 3"/>
          <p:cNvSpPr/>
          <p:nvPr/>
        </p:nvSpPr>
        <p:spPr>
          <a:xfrm>
            <a:off x="2227385" y="1561102"/>
            <a:ext cx="5644661" cy="369332"/>
          </a:xfrm>
          <a:prstGeom prst="rect">
            <a:avLst/>
          </a:prstGeom>
        </p:spPr>
        <p:txBody>
          <a:bodyPr wrap="square" anchor="ctr">
            <a:spAutoFit/>
          </a:bodyPr>
          <a:lstStyle/>
          <a:p>
            <a:r>
              <a:rPr lang="zh-CN" altLang="en-US" dirty="0">
                <a:solidFill>
                  <a:srgbClr val="333333"/>
                </a:solidFill>
                <a:latin typeface="Verdana" panose="020B0604030504040204" pitchFamily="34" charset="0"/>
              </a:rPr>
              <a:t>当对象被不可信的库调用时，不可变形式是安全的</a:t>
            </a:r>
            <a:endParaRPr lang="zh-CN" altLang="en-US" dirty="0"/>
          </a:p>
        </p:txBody>
      </p:sp>
      <p:sp>
        <p:nvSpPr>
          <p:cNvPr id="5" name="矩形 4"/>
          <p:cNvSpPr/>
          <p:nvPr/>
        </p:nvSpPr>
        <p:spPr>
          <a:xfrm>
            <a:off x="2227384" y="1995900"/>
            <a:ext cx="5767754" cy="369332"/>
          </a:xfrm>
          <a:prstGeom prst="rect">
            <a:avLst/>
          </a:prstGeom>
        </p:spPr>
        <p:txBody>
          <a:bodyPr wrap="square" anchor="ctr">
            <a:spAutoFit/>
          </a:bodyPr>
          <a:lstStyle/>
          <a:p>
            <a:r>
              <a:rPr lang="zh-CN" altLang="en-US" dirty="0">
                <a:solidFill>
                  <a:srgbClr val="333333"/>
                </a:solidFill>
                <a:latin typeface="Verdana" panose="020B0604030504040204" pitchFamily="34" charset="0"/>
              </a:rPr>
              <a:t>不可变对象被多个线程调用时，不存在竞态条件问题</a:t>
            </a:r>
          </a:p>
        </p:txBody>
      </p:sp>
      <p:sp>
        <p:nvSpPr>
          <p:cNvPr id="10" name="矩形 9"/>
          <p:cNvSpPr/>
          <p:nvPr/>
        </p:nvSpPr>
        <p:spPr>
          <a:xfrm>
            <a:off x="2218592" y="2490937"/>
            <a:ext cx="5715000" cy="369332"/>
          </a:xfrm>
          <a:prstGeom prst="rect">
            <a:avLst/>
          </a:prstGeom>
        </p:spPr>
        <p:txBody>
          <a:bodyPr wrap="square" anchor="ctr">
            <a:spAutoFit/>
          </a:bodyPr>
          <a:lstStyle/>
          <a:p>
            <a:r>
              <a:rPr lang="zh-CN" altLang="en-US" dirty="0">
                <a:solidFill>
                  <a:srgbClr val="333333"/>
                </a:solidFill>
                <a:latin typeface="Verdana" panose="020B0604030504040204" pitchFamily="34" charset="0"/>
              </a:rPr>
              <a:t>不可变集合不需要考虑变化，因此可以节省时间和空间。</a:t>
            </a:r>
            <a:endParaRPr lang="zh-CN" altLang="en-US" dirty="0"/>
          </a:p>
        </p:txBody>
      </p:sp>
      <p:sp>
        <p:nvSpPr>
          <p:cNvPr id="11" name="矩形 10"/>
          <p:cNvSpPr/>
          <p:nvPr/>
        </p:nvSpPr>
        <p:spPr>
          <a:xfrm>
            <a:off x="2227384" y="2959107"/>
            <a:ext cx="5873262" cy="369332"/>
          </a:xfrm>
          <a:prstGeom prst="rect">
            <a:avLst/>
          </a:prstGeom>
        </p:spPr>
        <p:txBody>
          <a:bodyPr wrap="square" anchor="ctr">
            <a:spAutoFit/>
          </a:bodyPr>
          <a:lstStyle/>
          <a:p>
            <a:r>
              <a:rPr lang="zh-CN" altLang="en-US" dirty="0">
                <a:solidFill>
                  <a:srgbClr val="333333"/>
                </a:solidFill>
                <a:latin typeface="Verdana" panose="020B0604030504040204" pitchFamily="34" charset="0"/>
              </a:rPr>
              <a:t>不可变对象因为有固定不变，可以作为常量来安全使用。</a:t>
            </a:r>
          </a:p>
        </p:txBody>
      </p:sp>
      <p:sp>
        <p:nvSpPr>
          <p:cNvPr id="13" name="矩形 12"/>
          <p:cNvSpPr/>
          <p:nvPr/>
        </p:nvSpPr>
        <p:spPr>
          <a:xfrm>
            <a:off x="2288931" y="3427277"/>
            <a:ext cx="5644661" cy="369332"/>
          </a:xfrm>
          <a:prstGeom prst="rect">
            <a:avLst/>
          </a:prstGeom>
        </p:spPr>
        <p:txBody>
          <a:bodyPr wrap="square" anchor="ctr">
            <a:spAutoFit/>
          </a:bodyPr>
          <a:lstStyle/>
          <a:p>
            <a:r>
              <a:rPr lang="zh-CN" altLang="en-US" dirty="0">
                <a:solidFill>
                  <a:srgbClr val="333333"/>
                </a:solidFill>
                <a:latin typeface="Verdana" panose="020B0604030504040204" pitchFamily="34" charset="0"/>
              </a:rPr>
              <a:t>创建对象的不可变拷贝是一项很好的防御性编程技巧。</a:t>
            </a:r>
          </a:p>
        </p:txBody>
      </p:sp>
      <p:sp>
        <p:nvSpPr>
          <p:cNvPr id="14" name="矩形 13"/>
          <p:cNvSpPr/>
          <p:nvPr/>
        </p:nvSpPr>
        <p:spPr>
          <a:xfrm>
            <a:off x="1794828" y="1649451"/>
            <a:ext cx="7387273" cy="646331"/>
          </a:xfrm>
          <a:prstGeom prst="rect">
            <a:avLst/>
          </a:prstGeom>
        </p:spPr>
        <p:txBody>
          <a:bodyPr wrap="square">
            <a:spAutoFit/>
          </a:bodyPr>
          <a:lstStyle/>
          <a:p>
            <a:pPr marL="285750" indent="-285750">
              <a:buClr>
                <a:srgbClr val="FF0000"/>
              </a:buClr>
              <a:buFont typeface="Wingdings" panose="05000000000000000000" pitchFamily="2" charset="2"/>
              <a:buChar char="p"/>
            </a:pPr>
            <a:r>
              <a:rPr lang="en-US" altLang="zh-CN" b="1" dirty="0"/>
              <a:t>JDK </a:t>
            </a:r>
            <a:r>
              <a:rPr lang="zh-CN" altLang="en-US" b="1" dirty="0"/>
              <a:t>也提供了 </a:t>
            </a:r>
            <a:r>
              <a:rPr lang="en-US" altLang="zh-CN" b="1" dirty="0" err="1"/>
              <a:t>Collections.unmodifiableXXX</a:t>
            </a:r>
            <a:r>
              <a:rPr lang="en-US" altLang="zh-CN" b="1" dirty="0"/>
              <a:t> </a:t>
            </a:r>
            <a:r>
              <a:rPr lang="zh-CN" altLang="en-US" b="1" dirty="0"/>
              <a:t>方法把集合包装为不可变形式，为啥</a:t>
            </a:r>
            <a:r>
              <a:rPr lang="en-US" altLang="zh-CN" b="1" dirty="0"/>
              <a:t>Guava</a:t>
            </a:r>
            <a:r>
              <a:rPr lang="zh-CN" altLang="en-US" b="1" dirty="0"/>
              <a:t>还封装一个？</a:t>
            </a:r>
          </a:p>
        </p:txBody>
      </p:sp>
      <p:sp>
        <p:nvSpPr>
          <p:cNvPr id="15" name="矩形 14"/>
          <p:cNvSpPr/>
          <p:nvPr/>
        </p:nvSpPr>
        <p:spPr>
          <a:xfrm>
            <a:off x="2218593" y="2330629"/>
            <a:ext cx="6330461" cy="369332"/>
          </a:xfrm>
          <a:prstGeom prst="rect">
            <a:avLst/>
          </a:prstGeom>
        </p:spPr>
        <p:txBody>
          <a:bodyPr wrap="square">
            <a:spAutoFit/>
          </a:bodyPr>
          <a:lstStyle/>
          <a:p>
            <a:r>
              <a:rPr lang="zh-CN" altLang="en-US" dirty="0">
                <a:solidFill>
                  <a:srgbClr val="333333"/>
                </a:solidFill>
                <a:latin typeface="Verdana" panose="020B0604030504040204" pitchFamily="34" charset="0"/>
              </a:rPr>
              <a:t>笨重而且累赘：不能舒适地用在所有想做防御性拷贝的场景；</a:t>
            </a:r>
          </a:p>
        </p:txBody>
      </p:sp>
      <p:sp>
        <p:nvSpPr>
          <p:cNvPr id="16" name="矩形 15"/>
          <p:cNvSpPr/>
          <p:nvPr/>
        </p:nvSpPr>
        <p:spPr>
          <a:xfrm>
            <a:off x="2227384" y="2712406"/>
            <a:ext cx="6348046" cy="646331"/>
          </a:xfrm>
          <a:prstGeom prst="rect">
            <a:avLst/>
          </a:prstGeom>
        </p:spPr>
        <p:txBody>
          <a:bodyPr wrap="square">
            <a:spAutoFit/>
          </a:bodyPr>
          <a:lstStyle/>
          <a:p>
            <a:r>
              <a:rPr lang="zh-CN" altLang="en-US" dirty="0">
                <a:solidFill>
                  <a:srgbClr val="333333"/>
                </a:solidFill>
                <a:latin typeface="Verdana" panose="020B0604030504040204" pitchFamily="34" charset="0"/>
              </a:rPr>
              <a:t>不安全：要保证没人通过原集合的引用进行修改，返回的集合才是事实上不可变的；</a:t>
            </a:r>
          </a:p>
        </p:txBody>
      </p:sp>
      <p:sp>
        <p:nvSpPr>
          <p:cNvPr id="17" name="矩形 16"/>
          <p:cNvSpPr/>
          <p:nvPr/>
        </p:nvSpPr>
        <p:spPr>
          <a:xfrm>
            <a:off x="2192215" y="3371181"/>
            <a:ext cx="6418385" cy="646331"/>
          </a:xfrm>
          <a:prstGeom prst="rect">
            <a:avLst/>
          </a:prstGeom>
        </p:spPr>
        <p:txBody>
          <a:bodyPr wrap="square">
            <a:spAutoFit/>
          </a:bodyPr>
          <a:lstStyle/>
          <a:p>
            <a:r>
              <a:rPr lang="zh-CN" altLang="en-US" dirty="0">
                <a:solidFill>
                  <a:srgbClr val="333333"/>
                </a:solidFill>
                <a:latin typeface="Verdana" panose="020B0604030504040204" pitchFamily="34" charset="0"/>
              </a:rPr>
              <a:t>低效：包装过的集合仍然保有可变集合的开销，比如并发修改的检查、散列表的额外空间，等等。</a:t>
            </a:r>
          </a:p>
        </p:txBody>
      </p:sp>
      <p:sp>
        <p:nvSpPr>
          <p:cNvPr id="18" name="矩形 17"/>
          <p:cNvSpPr/>
          <p:nvPr/>
        </p:nvSpPr>
        <p:spPr>
          <a:xfrm>
            <a:off x="2192214" y="2415837"/>
            <a:ext cx="7367954" cy="646331"/>
          </a:xfrm>
          <a:prstGeom prst="rect">
            <a:avLst/>
          </a:prstGeom>
        </p:spPr>
        <p:txBody>
          <a:bodyPr wrap="square">
            <a:spAutoFit/>
          </a:bodyPr>
          <a:lstStyle/>
          <a:p>
            <a:r>
              <a:rPr lang="zh-CN" altLang="en-US" dirty="0">
                <a:solidFill>
                  <a:srgbClr val="333333"/>
                </a:solidFill>
                <a:latin typeface="Verdana" panose="020B0604030504040204" pitchFamily="34" charset="0"/>
              </a:rPr>
              <a:t>如果你没有修改某个集合的需求，或者希望某个集合保持不变时，把它防御性地拷贝到不可变集合是个很好的实践。</a:t>
            </a:r>
          </a:p>
        </p:txBody>
      </p:sp>
      <p:sp>
        <p:nvSpPr>
          <p:cNvPr id="19" name="矩形 18"/>
          <p:cNvSpPr/>
          <p:nvPr/>
        </p:nvSpPr>
        <p:spPr>
          <a:xfrm>
            <a:off x="1993520" y="3665039"/>
            <a:ext cx="6989886" cy="369332"/>
          </a:xfrm>
          <a:prstGeom prst="rect">
            <a:avLst/>
          </a:prstGeom>
        </p:spPr>
        <p:txBody>
          <a:bodyPr wrap="square">
            <a:spAutoFit/>
          </a:bodyPr>
          <a:lstStyle/>
          <a:p>
            <a:r>
              <a:rPr lang="zh-CN" altLang="en-US" dirty="0">
                <a:solidFill>
                  <a:srgbClr val="F23B48"/>
                </a:solidFill>
                <a:latin typeface="Verdana" panose="020B0604030504040204" pitchFamily="34" charset="0"/>
              </a:rPr>
              <a:t>重要提示：</a:t>
            </a:r>
            <a:r>
              <a:rPr lang="zh-CN" altLang="en-US" i="1" dirty="0">
                <a:solidFill>
                  <a:srgbClr val="F23B48"/>
                </a:solidFill>
                <a:latin typeface="Verdana" panose="020B0604030504040204" pitchFamily="34" charset="0"/>
              </a:rPr>
              <a:t>所有 </a:t>
            </a:r>
            <a:r>
              <a:rPr lang="en-US" altLang="zh-CN" i="1" dirty="0">
                <a:solidFill>
                  <a:srgbClr val="F23B48"/>
                </a:solidFill>
                <a:latin typeface="Verdana" panose="020B0604030504040204" pitchFamily="34" charset="0"/>
              </a:rPr>
              <a:t>Guava </a:t>
            </a:r>
            <a:r>
              <a:rPr lang="zh-CN" altLang="en-US" i="1" dirty="0">
                <a:solidFill>
                  <a:srgbClr val="F23B48"/>
                </a:solidFill>
                <a:latin typeface="Verdana" panose="020B0604030504040204" pitchFamily="34" charset="0"/>
              </a:rPr>
              <a:t>不可变集合的实现都不接受 </a:t>
            </a:r>
            <a:r>
              <a:rPr lang="en-US" altLang="zh-CN" i="1" dirty="0">
                <a:solidFill>
                  <a:srgbClr val="F23B48"/>
                </a:solidFill>
                <a:latin typeface="Verdana" panose="020B0604030504040204" pitchFamily="34" charset="0"/>
              </a:rPr>
              <a:t>null </a:t>
            </a:r>
            <a:r>
              <a:rPr lang="zh-CN" altLang="en-US" i="1" dirty="0">
                <a:solidFill>
                  <a:srgbClr val="F23B48"/>
                </a:solidFill>
                <a:latin typeface="Verdana" panose="020B0604030504040204" pitchFamily="34" charset="0"/>
              </a:rPr>
              <a:t>值。</a:t>
            </a:r>
            <a:endParaRPr lang="zh-CN" altLang="en-US" dirty="0">
              <a:solidFill>
                <a:srgbClr val="F23B48"/>
              </a:solidFill>
            </a:endParaRPr>
          </a:p>
        </p:txBody>
      </p:sp>
    </p:spTree>
    <p:extLst>
      <p:ext uri="{BB962C8B-B14F-4D97-AF65-F5344CB8AC3E}">
        <p14:creationId xmlns:p14="http://schemas.microsoft.com/office/powerpoint/2010/main" val="3212661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 grpId="1"/>
      <p:bldP spid="5" grpId="0"/>
      <p:bldP spid="5" grpId="1"/>
      <p:bldP spid="10" grpId="0"/>
      <p:bldP spid="10" grpId="1"/>
      <p:bldP spid="11" grpId="0"/>
      <p:bldP spid="11" grpId="1"/>
      <p:bldP spid="13" grpId="0"/>
      <p:bldP spid="13" grpId="1"/>
      <p:bldP spid="14" grpId="0"/>
      <p:bldP spid="15" grpId="0"/>
      <p:bldP spid="15" grpId="1"/>
      <p:bldP spid="16" grpId="0"/>
      <p:bldP spid="16" grpId="1"/>
      <p:bldP spid="17" grpId="0"/>
      <p:bldP spid="17" grpId="1"/>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4" y="463101"/>
            <a:ext cx="5499851" cy="416822"/>
          </a:xfrm>
        </p:spPr>
        <p:txBody>
          <a:bodyPr/>
          <a:lstStyle/>
          <a:p>
            <a:r>
              <a:rPr lang="en-US" altLang="zh-CN" b="1" dirty="0"/>
              <a:t>Immutable Collections</a:t>
            </a:r>
            <a:r>
              <a:rPr lang="zh-CN" altLang="en-US" b="1" dirty="0"/>
              <a:t>（不可变</a:t>
            </a:r>
            <a:r>
              <a:rPr lang="zh-CN" altLang="en-US" b="1" dirty="0" smtClean="0"/>
              <a:t>集合使用）</a:t>
            </a:r>
            <a:r>
              <a:rPr lang="en-US" altLang="zh-CN" b="1" dirty="0" smtClean="0"/>
              <a:t> </a:t>
            </a:r>
            <a:endParaRPr lang="en-US" altLang="zh-CN" b="1" dirty="0"/>
          </a:p>
        </p:txBody>
      </p:sp>
      <p:sp>
        <p:nvSpPr>
          <p:cNvPr id="4"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26</a:t>
            </a:fld>
            <a:endParaRPr lang="en-US" noProof="0" dirty="0">
              <a:latin typeface="+mn-lt"/>
              <a:cs typeface="+mn-ea"/>
              <a:sym typeface="+mn-lt"/>
            </a:endParaRPr>
          </a:p>
        </p:txBody>
      </p:sp>
      <p:sp>
        <p:nvSpPr>
          <p:cNvPr id="3" name="矩形 2"/>
          <p:cNvSpPr/>
          <p:nvPr/>
        </p:nvSpPr>
        <p:spPr>
          <a:xfrm>
            <a:off x="1742074" y="1019879"/>
            <a:ext cx="2574744" cy="369332"/>
          </a:xfrm>
          <a:prstGeom prst="rect">
            <a:avLst/>
          </a:prstGeom>
        </p:spPr>
        <p:txBody>
          <a:bodyPr wrap="none">
            <a:spAutoFit/>
          </a:bodyPr>
          <a:lstStyle/>
          <a:p>
            <a:r>
              <a:rPr lang="zh-CN" altLang="en-US" dirty="0">
                <a:solidFill>
                  <a:srgbClr val="333333"/>
                </a:solidFill>
                <a:latin typeface="Verdana" panose="020B0604030504040204" pitchFamily="34" charset="0"/>
              </a:rPr>
              <a:t>怎么使用不可变集合 ？</a:t>
            </a:r>
          </a:p>
        </p:txBody>
      </p:sp>
      <p:sp>
        <p:nvSpPr>
          <p:cNvPr id="22" name="矩形 21"/>
          <p:cNvSpPr/>
          <p:nvPr/>
        </p:nvSpPr>
        <p:spPr>
          <a:xfrm>
            <a:off x="2016369" y="1529168"/>
            <a:ext cx="6471138" cy="369332"/>
          </a:xfrm>
          <a:prstGeom prst="rect">
            <a:avLst/>
          </a:prstGeom>
        </p:spPr>
        <p:txBody>
          <a:bodyPr wrap="square">
            <a:spAutoFit/>
          </a:bodyPr>
          <a:lstStyle/>
          <a:p>
            <a:pPr marL="285750" indent="-285750">
              <a:buClr>
                <a:srgbClr val="C00000"/>
              </a:buClr>
              <a:buFont typeface="Wingdings" panose="05000000000000000000" pitchFamily="2" charset="2"/>
              <a:buChar char="p"/>
            </a:pPr>
            <a:r>
              <a:rPr lang="en-US" altLang="zh-CN" dirty="0"/>
              <a:t>of </a:t>
            </a:r>
            <a:r>
              <a:rPr lang="zh-CN" altLang="en-US" dirty="0"/>
              <a:t>方法重载了很多的个数，最后一个是可以随意的扩展参数</a:t>
            </a:r>
          </a:p>
        </p:txBody>
      </p:sp>
      <p:pic>
        <p:nvPicPr>
          <p:cNvPr id="23" name="图片 22"/>
          <p:cNvPicPr>
            <a:picLocks noChangeAspect="1"/>
          </p:cNvPicPr>
          <p:nvPr/>
        </p:nvPicPr>
        <p:blipFill>
          <a:blip r:embed="rId3"/>
          <a:stretch>
            <a:fillRect/>
          </a:stretch>
        </p:blipFill>
        <p:spPr>
          <a:xfrm>
            <a:off x="2366230" y="2038457"/>
            <a:ext cx="4733925" cy="276225"/>
          </a:xfrm>
          <a:prstGeom prst="rect">
            <a:avLst/>
          </a:prstGeom>
        </p:spPr>
      </p:pic>
      <p:sp>
        <p:nvSpPr>
          <p:cNvPr id="24" name="矩形 23"/>
          <p:cNvSpPr/>
          <p:nvPr/>
        </p:nvSpPr>
        <p:spPr>
          <a:xfrm>
            <a:off x="2047792" y="2173914"/>
            <a:ext cx="3204147" cy="369332"/>
          </a:xfrm>
          <a:prstGeom prst="rect">
            <a:avLst/>
          </a:prstGeom>
        </p:spPr>
        <p:txBody>
          <a:bodyPr wrap="none">
            <a:spAutoFit/>
          </a:bodyPr>
          <a:lstStyle/>
          <a:p>
            <a:pPr marL="285750" indent="-285750">
              <a:buClr>
                <a:srgbClr val="C00000"/>
              </a:buClr>
              <a:buFont typeface="Wingdings" panose="05000000000000000000" pitchFamily="2" charset="2"/>
              <a:buChar char="p"/>
            </a:pPr>
            <a:r>
              <a:rPr lang="zh-CN" altLang="en-US" dirty="0"/>
              <a:t>比想象中更智能的 </a:t>
            </a:r>
            <a:r>
              <a:rPr lang="en-US" altLang="zh-CN" dirty="0" err="1"/>
              <a:t>copyOf</a:t>
            </a:r>
            <a:endParaRPr lang="en-US" altLang="zh-CN" dirty="0"/>
          </a:p>
        </p:txBody>
      </p:sp>
      <p:sp>
        <p:nvSpPr>
          <p:cNvPr id="26" name="矩形 25"/>
          <p:cNvSpPr/>
          <p:nvPr/>
        </p:nvSpPr>
        <p:spPr>
          <a:xfrm>
            <a:off x="2228206" y="2575863"/>
            <a:ext cx="6895002" cy="369332"/>
          </a:xfrm>
          <a:prstGeom prst="rect">
            <a:avLst/>
          </a:prstGeom>
        </p:spPr>
        <p:txBody>
          <a:bodyPr wrap="square">
            <a:spAutoFit/>
          </a:bodyPr>
          <a:lstStyle/>
          <a:p>
            <a:r>
              <a:rPr lang="en-US" altLang="zh-CN" dirty="0" err="1">
                <a:solidFill>
                  <a:srgbClr val="666666"/>
                </a:solidFill>
                <a:latin typeface="Verdana" panose="020B0604030504040204" pitchFamily="34" charset="0"/>
              </a:rPr>
              <a:t>ImmutableXXX.copyOf</a:t>
            </a:r>
            <a:r>
              <a:rPr lang="en-US" altLang="zh-CN" dirty="0">
                <a:solidFill>
                  <a:srgbClr val="666666"/>
                </a:solidFill>
                <a:latin typeface="Verdana" panose="020B0604030504040204" pitchFamily="34" charset="0"/>
              </a:rPr>
              <a:t> </a:t>
            </a:r>
            <a:r>
              <a:rPr lang="zh-CN" altLang="en-US" dirty="0">
                <a:solidFill>
                  <a:srgbClr val="666666"/>
                </a:solidFill>
                <a:latin typeface="Verdana" panose="020B0604030504040204" pitchFamily="34" charset="0"/>
              </a:rPr>
              <a:t>方法会尝试在安全的时候避免做拷贝</a:t>
            </a:r>
            <a:r>
              <a:rPr lang="en-US" altLang="zh-CN" dirty="0">
                <a:solidFill>
                  <a:srgbClr val="666666"/>
                </a:solidFill>
                <a:latin typeface="Verdana" panose="020B0604030504040204" pitchFamily="34" charset="0"/>
              </a:rPr>
              <a:t>.</a:t>
            </a:r>
            <a:endParaRPr lang="zh-CN" altLang="en-US" dirty="0"/>
          </a:p>
        </p:txBody>
      </p:sp>
      <p:pic>
        <p:nvPicPr>
          <p:cNvPr id="27" name="图片 26"/>
          <p:cNvPicPr>
            <a:picLocks noChangeAspect="1"/>
          </p:cNvPicPr>
          <p:nvPr/>
        </p:nvPicPr>
        <p:blipFill>
          <a:blip r:embed="rId4"/>
          <a:stretch>
            <a:fillRect/>
          </a:stretch>
        </p:blipFill>
        <p:spPr>
          <a:xfrm>
            <a:off x="2366826" y="2959428"/>
            <a:ext cx="4391025" cy="295275"/>
          </a:xfrm>
          <a:prstGeom prst="rect">
            <a:avLst/>
          </a:prstGeom>
        </p:spPr>
      </p:pic>
      <p:sp>
        <p:nvSpPr>
          <p:cNvPr id="29" name="矩形 28"/>
          <p:cNvSpPr/>
          <p:nvPr/>
        </p:nvSpPr>
        <p:spPr>
          <a:xfrm>
            <a:off x="2047791" y="2740259"/>
            <a:ext cx="3627916" cy="369332"/>
          </a:xfrm>
          <a:prstGeom prst="rect">
            <a:avLst/>
          </a:prstGeom>
        </p:spPr>
        <p:txBody>
          <a:bodyPr wrap="none">
            <a:spAutoFit/>
          </a:bodyPr>
          <a:lstStyle/>
          <a:p>
            <a:pPr marL="285750" indent="-285750">
              <a:buClr>
                <a:srgbClr val="C00000"/>
              </a:buClr>
              <a:buFont typeface="Wingdings" panose="05000000000000000000" pitchFamily="2" charset="2"/>
              <a:buChar char="p"/>
            </a:pPr>
            <a:r>
              <a:rPr lang="zh-CN" altLang="en-US" dirty="0"/>
              <a:t>使用建筑者模式创建</a:t>
            </a:r>
            <a:r>
              <a:rPr lang="en-US" altLang="zh-CN" dirty="0"/>
              <a:t>(</a:t>
            </a:r>
            <a:r>
              <a:rPr lang="zh-CN" altLang="en-US" dirty="0"/>
              <a:t>设计模式</a:t>
            </a:r>
            <a:r>
              <a:rPr lang="en-US" altLang="zh-CN" dirty="0"/>
              <a:t>)</a:t>
            </a:r>
            <a:endParaRPr lang="zh-CN" altLang="en-US" dirty="0"/>
          </a:p>
        </p:txBody>
      </p:sp>
      <p:pic>
        <p:nvPicPr>
          <p:cNvPr id="30" name="图片 29"/>
          <p:cNvPicPr>
            <a:picLocks noChangeAspect="1"/>
          </p:cNvPicPr>
          <p:nvPr/>
        </p:nvPicPr>
        <p:blipFill>
          <a:blip r:embed="rId5"/>
          <a:stretch>
            <a:fillRect/>
          </a:stretch>
        </p:blipFill>
        <p:spPr>
          <a:xfrm>
            <a:off x="2228207" y="3206377"/>
            <a:ext cx="5476875" cy="952500"/>
          </a:xfrm>
          <a:prstGeom prst="rect">
            <a:avLst/>
          </a:prstGeom>
        </p:spPr>
      </p:pic>
      <p:sp>
        <p:nvSpPr>
          <p:cNvPr id="32" name="矩形 31"/>
          <p:cNvSpPr/>
          <p:nvPr/>
        </p:nvSpPr>
        <p:spPr>
          <a:xfrm>
            <a:off x="2047792" y="3351488"/>
            <a:ext cx="2089033" cy="369332"/>
          </a:xfrm>
          <a:prstGeom prst="rect">
            <a:avLst/>
          </a:prstGeom>
        </p:spPr>
        <p:txBody>
          <a:bodyPr wrap="none">
            <a:spAutoFit/>
          </a:bodyPr>
          <a:lstStyle/>
          <a:p>
            <a:pPr marL="285750" indent="-285750">
              <a:buClr>
                <a:srgbClr val="C00000"/>
              </a:buClr>
              <a:buFont typeface="Wingdings" panose="05000000000000000000" pitchFamily="2" charset="2"/>
              <a:buChar char="p"/>
            </a:pPr>
            <a:r>
              <a:rPr lang="zh-CN" altLang="en-US" dirty="0"/>
              <a:t>不可变集合概览</a:t>
            </a:r>
          </a:p>
        </p:txBody>
      </p:sp>
      <p:pic>
        <p:nvPicPr>
          <p:cNvPr id="34" name="图片 33"/>
          <p:cNvPicPr>
            <a:picLocks noChangeAspect="1"/>
          </p:cNvPicPr>
          <p:nvPr/>
        </p:nvPicPr>
        <p:blipFill>
          <a:blip r:embed="rId6"/>
          <a:stretch>
            <a:fillRect/>
          </a:stretch>
        </p:blipFill>
        <p:spPr>
          <a:xfrm>
            <a:off x="2016370" y="1019879"/>
            <a:ext cx="5934075" cy="5505450"/>
          </a:xfrm>
          <a:prstGeom prst="rect">
            <a:avLst/>
          </a:prstGeom>
        </p:spPr>
      </p:pic>
    </p:spTree>
    <p:extLst>
      <p:ext uri="{BB962C8B-B14F-4D97-AF65-F5344CB8AC3E}">
        <p14:creationId xmlns:p14="http://schemas.microsoft.com/office/powerpoint/2010/main" val="2122647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6"/>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3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2" grpId="0"/>
      <p:bldP spid="24" grpId="0"/>
      <p:bldP spid="26" grpId="0"/>
      <p:bldP spid="26" grpId="1"/>
      <p:bldP spid="29" grpId="0"/>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24000" y="6590324"/>
            <a:ext cx="775136" cy="317331"/>
          </a:xfrm>
          <a:prstGeom prst="rect">
            <a:avLst/>
          </a:prstGeom>
        </p:spPr>
        <p:txBody>
          <a:bodyPr wrap="square">
            <a:spAutoFit/>
          </a:bodyPr>
          <a:lstStyle/>
          <a:p>
            <a:pPr>
              <a:defRPr/>
            </a:pP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模板下载：</a:t>
            </a:r>
            <a:r>
              <a:rPr lang="en-US" altLang="zh-CN" sz="133" kern="0" dirty="0">
                <a:solidFill>
                  <a:schemeClr val="bg1">
                    <a:lumMod val="95000"/>
                  </a:schemeClr>
                </a:solidFill>
                <a:ea typeface="微软雅黑" panose="020B0503020204020204" pitchFamily="34" charset="-122"/>
              </a:rPr>
              <a:t>www.1ppt.com/moban/     </a:t>
            </a:r>
            <a:r>
              <a:rPr lang="zh-CN" altLang="en-US" sz="133" kern="0" dirty="0">
                <a:solidFill>
                  <a:schemeClr val="bg1">
                    <a:lumMod val="95000"/>
                  </a:schemeClr>
                </a:solidFill>
                <a:ea typeface="微软雅黑" panose="020B0503020204020204" pitchFamily="34" charset="-122"/>
              </a:rPr>
              <a:t>行业</a:t>
            </a: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模板：</a:t>
            </a:r>
            <a:r>
              <a:rPr lang="en-US" altLang="zh-CN" sz="133" kern="0" dirty="0">
                <a:solidFill>
                  <a:schemeClr val="bg1">
                    <a:lumMod val="95000"/>
                  </a:schemeClr>
                </a:solidFill>
                <a:ea typeface="微软雅黑" panose="020B0503020204020204" pitchFamily="34" charset="-122"/>
              </a:rPr>
              <a:t>www.1ppt.com/hangye/ </a:t>
            </a:r>
          </a:p>
          <a:p>
            <a:pPr>
              <a:defRPr/>
            </a:pPr>
            <a:r>
              <a:rPr lang="zh-CN" altLang="en-US" sz="133" kern="0" dirty="0">
                <a:solidFill>
                  <a:schemeClr val="bg1">
                    <a:lumMod val="95000"/>
                  </a:schemeClr>
                </a:solidFill>
                <a:ea typeface="微软雅黑" panose="020B0503020204020204" pitchFamily="34" charset="-122"/>
              </a:rPr>
              <a:t>节日</a:t>
            </a: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模板：</a:t>
            </a:r>
            <a:r>
              <a:rPr lang="en-US" altLang="zh-CN" sz="133" kern="0" dirty="0">
                <a:solidFill>
                  <a:schemeClr val="bg1">
                    <a:lumMod val="95000"/>
                  </a:schemeClr>
                </a:solidFill>
                <a:ea typeface="微软雅黑" panose="020B0503020204020204" pitchFamily="34" charset="-122"/>
              </a:rPr>
              <a:t>www.1ppt.com/jieri/           PPT</a:t>
            </a:r>
            <a:r>
              <a:rPr lang="zh-CN" altLang="en-US" sz="133" kern="0" dirty="0">
                <a:solidFill>
                  <a:schemeClr val="bg1">
                    <a:lumMod val="95000"/>
                  </a:schemeClr>
                </a:solidFill>
                <a:ea typeface="微软雅黑" panose="020B0503020204020204" pitchFamily="34" charset="-122"/>
              </a:rPr>
              <a:t>素材下载：</a:t>
            </a:r>
            <a:r>
              <a:rPr lang="en-US" altLang="zh-CN" sz="133" kern="0" dirty="0">
                <a:solidFill>
                  <a:schemeClr val="bg1">
                    <a:lumMod val="95000"/>
                  </a:schemeClr>
                </a:solidFill>
                <a:ea typeface="微软雅黑" panose="020B0503020204020204" pitchFamily="34" charset="-122"/>
              </a:rPr>
              <a:t>www.1ppt.com/sucai/</a:t>
            </a:r>
          </a:p>
          <a:p>
            <a:pPr>
              <a:defRPr/>
            </a:pP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背景图片：</a:t>
            </a:r>
            <a:r>
              <a:rPr lang="en-US" altLang="zh-CN" sz="133" kern="0" dirty="0">
                <a:solidFill>
                  <a:schemeClr val="bg1">
                    <a:lumMod val="95000"/>
                  </a:schemeClr>
                </a:solidFill>
                <a:ea typeface="微软雅黑" panose="020B0503020204020204" pitchFamily="34" charset="-122"/>
              </a:rPr>
              <a:t>www.1ppt.com/beijing/      PPT</a:t>
            </a:r>
            <a:r>
              <a:rPr lang="zh-CN" altLang="en-US" sz="133" kern="0" dirty="0">
                <a:solidFill>
                  <a:schemeClr val="bg1">
                    <a:lumMod val="95000"/>
                  </a:schemeClr>
                </a:solidFill>
                <a:ea typeface="微软雅黑" panose="020B0503020204020204" pitchFamily="34" charset="-122"/>
              </a:rPr>
              <a:t>图表下载：</a:t>
            </a:r>
            <a:r>
              <a:rPr lang="en-US" altLang="zh-CN" sz="133" kern="0" dirty="0">
                <a:solidFill>
                  <a:schemeClr val="bg1">
                    <a:lumMod val="95000"/>
                  </a:schemeClr>
                </a:solidFill>
                <a:ea typeface="微软雅黑" panose="020B0503020204020204" pitchFamily="34" charset="-122"/>
              </a:rPr>
              <a:t>www.1ppt.com/tubiao/      </a:t>
            </a:r>
          </a:p>
          <a:p>
            <a:pPr>
              <a:defRPr/>
            </a:pPr>
            <a:r>
              <a:rPr lang="zh-CN" altLang="en-US" sz="133" kern="0" dirty="0">
                <a:solidFill>
                  <a:schemeClr val="bg1">
                    <a:lumMod val="95000"/>
                  </a:schemeClr>
                </a:solidFill>
                <a:ea typeface="微软雅黑" panose="020B0503020204020204" pitchFamily="34" charset="-122"/>
              </a:rPr>
              <a:t>优秀</a:t>
            </a: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下载：</a:t>
            </a:r>
            <a:r>
              <a:rPr lang="en-US" altLang="zh-CN" sz="133" kern="0" dirty="0">
                <a:solidFill>
                  <a:schemeClr val="bg1">
                    <a:lumMod val="95000"/>
                  </a:schemeClr>
                </a:solidFill>
                <a:ea typeface="微软雅黑" panose="020B0503020204020204" pitchFamily="34" charset="-122"/>
              </a:rPr>
              <a:t>www.1ppt.com/xiazai/        PPT</a:t>
            </a:r>
            <a:r>
              <a:rPr lang="zh-CN" altLang="en-US" sz="133" kern="0" dirty="0">
                <a:solidFill>
                  <a:schemeClr val="bg1">
                    <a:lumMod val="95000"/>
                  </a:schemeClr>
                </a:solidFill>
                <a:ea typeface="微软雅黑" panose="020B0503020204020204" pitchFamily="34" charset="-122"/>
              </a:rPr>
              <a:t>教程： </a:t>
            </a:r>
            <a:r>
              <a:rPr lang="en-US" altLang="zh-CN" sz="133" kern="0" dirty="0">
                <a:solidFill>
                  <a:schemeClr val="bg1">
                    <a:lumMod val="95000"/>
                  </a:schemeClr>
                </a:solidFill>
                <a:ea typeface="微软雅黑" panose="020B0503020204020204" pitchFamily="34" charset="-122"/>
              </a:rPr>
              <a:t>www.1ppt.com/powerpoint/      </a:t>
            </a:r>
          </a:p>
          <a:p>
            <a:pPr>
              <a:defRPr/>
            </a:pPr>
            <a:r>
              <a:rPr lang="en-US" altLang="zh-CN" sz="133" kern="0" dirty="0">
                <a:solidFill>
                  <a:schemeClr val="bg1">
                    <a:lumMod val="95000"/>
                  </a:schemeClr>
                </a:solidFill>
                <a:ea typeface="微软雅黑" panose="020B0503020204020204" pitchFamily="34" charset="-122"/>
              </a:rPr>
              <a:t>Word</a:t>
            </a:r>
            <a:r>
              <a:rPr lang="zh-CN" altLang="en-US" sz="133" kern="0" dirty="0">
                <a:solidFill>
                  <a:schemeClr val="bg1">
                    <a:lumMod val="95000"/>
                  </a:schemeClr>
                </a:solidFill>
                <a:ea typeface="微软雅黑" panose="020B0503020204020204" pitchFamily="34" charset="-122"/>
              </a:rPr>
              <a:t>教程： </a:t>
            </a:r>
            <a:r>
              <a:rPr lang="en-US" altLang="zh-CN" sz="133" kern="0" dirty="0">
                <a:solidFill>
                  <a:schemeClr val="bg1">
                    <a:lumMod val="95000"/>
                  </a:schemeClr>
                </a:solidFill>
                <a:ea typeface="微软雅黑" panose="020B0503020204020204" pitchFamily="34" charset="-122"/>
              </a:rPr>
              <a:t>www.1ppt.com/word/              Excel</a:t>
            </a:r>
            <a:r>
              <a:rPr lang="zh-CN" altLang="en-US" sz="133" kern="0" dirty="0">
                <a:solidFill>
                  <a:schemeClr val="bg1">
                    <a:lumMod val="95000"/>
                  </a:schemeClr>
                </a:solidFill>
                <a:ea typeface="微软雅黑" panose="020B0503020204020204" pitchFamily="34" charset="-122"/>
              </a:rPr>
              <a:t>教程：</a:t>
            </a:r>
            <a:r>
              <a:rPr lang="en-US" altLang="zh-CN" sz="133" kern="0" dirty="0">
                <a:solidFill>
                  <a:schemeClr val="bg1">
                    <a:lumMod val="95000"/>
                  </a:schemeClr>
                </a:solidFill>
                <a:ea typeface="微软雅黑" panose="020B0503020204020204" pitchFamily="34" charset="-122"/>
              </a:rPr>
              <a:t>www.1ppt.com/excel/  </a:t>
            </a:r>
          </a:p>
          <a:p>
            <a:pPr>
              <a:defRPr/>
            </a:pPr>
            <a:r>
              <a:rPr lang="zh-CN" altLang="en-US" sz="133" kern="0" dirty="0">
                <a:solidFill>
                  <a:schemeClr val="bg1">
                    <a:lumMod val="95000"/>
                  </a:schemeClr>
                </a:solidFill>
                <a:ea typeface="微软雅黑" panose="020B0503020204020204" pitchFamily="34" charset="-122"/>
              </a:rPr>
              <a:t>资料下载：</a:t>
            </a:r>
            <a:r>
              <a:rPr lang="en-US" altLang="zh-CN" sz="133" kern="0" dirty="0">
                <a:solidFill>
                  <a:schemeClr val="bg1">
                    <a:lumMod val="95000"/>
                  </a:schemeClr>
                </a:solidFill>
                <a:ea typeface="微软雅黑" panose="020B0503020204020204" pitchFamily="34" charset="-122"/>
              </a:rPr>
              <a:t>www.1ppt.com/ziliao/                PPT</a:t>
            </a:r>
            <a:r>
              <a:rPr lang="zh-CN" altLang="en-US" sz="133" kern="0" dirty="0">
                <a:solidFill>
                  <a:schemeClr val="bg1">
                    <a:lumMod val="95000"/>
                  </a:schemeClr>
                </a:solidFill>
                <a:ea typeface="微软雅黑" panose="020B0503020204020204" pitchFamily="34" charset="-122"/>
              </a:rPr>
              <a:t>课件下载：</a:t>
            </a:r>
            <a:r>
              <a:rPr lang="en-US" altLang="zh-CN" sz="133" kern="0" dirty="0">
                <a:solidFill>
                  <a:schemeClr val="bg1">
                    <a:lumMod val="95000"/>
                  </a:schemeClr>
                </a:solidFill>
                <a:ea typeface="微软雅黑" panose="020B0503020204020204" pitchFamily="34" charset="-122"/>
              </a:rPr>
              <a:t>www.1ppt.com/kejian/ </a:t>
            </a:r>
          </a:p>
          <a:p>
            <a:pPr>
              <a:defRPr/>
            </a:pPr>
            <a:r>
              <a:rPr lang="zh-CN" altLang="en-US" sz="133" kern="0" dirty="0">
                <a:solidFill>
                  <a:schemeClr val="bg1">
                    <a:lumMod val="95000"/>
                  </a:schemeClr>
                </a:solidFill>
                <a:ea typeface="微软雅黑" panose="020B0503020204020204" pitchFamily="34" charset="-122"/>
              </a:rPr>
              <a:t>范文下载：</a:t>
            </a:r>
            <a:r>
              <a:rPr lang="en-US" altLang="zh-CN" sz="133" kern="0" dirty="0">
                <a:solidFill>
                  <a:schemeClr val="bg1">
                    <a:lumMod val="95000"/>
                  </a:schemeClr>
                </a:solidFill>
                <a:ea typeface="微软雅黑" panose="020B0503020204020204" pitchFamily="34" charset="-122"/>
              </a:rPr>
              <a:t>www.1ppt.com/fanwen/             </a:t>
            </a:r>
            <a:r>
              <a:rPr lang="zh-CN" altLang="en-US" sz="133" kern="0" dirty="0">
                <a:solidFill>
                  <a:schemeClr val="bg1">
                    <a:lumMod val="95000"/>
                  </a:schemeClr>
                </a:solidFill>
                <a:ea typeface="微软雅黑" panose="020B0503020204020204" pitchFamily="34" charset="-122"/>
              </a:rPr>
              <a:t>试卷下载：</a:t>
            </a:r>
            <a:r>
              <a:rPr lang="en-US" altLang="zh-CN" sz="133" kern="0" dirty="0">
                <a:solidFill>
                  <a:schemeClr val="bg1">
                    <a:lumMod val="95000"/>
                  </a:schemeClr>
                </a:solidFill>
                <a:ea typeface="微软雅黑" panose="020B0503020204020204" pitchFamily="34" charset="-122"/>
              </a:rPr>
              <a:t>www.1ppt.com/shiti/  </a:t>
            </a:r>
          </a:p>
          <a:p>
            <a:pPr>
              <a:defRPr/>
            </a:pPr>
            <a:r>
              <a:rPr lang="zh-CN" altLang="en-US" sz="133" kern="0" dirty="0">
                <a:solidFill>
                  <a:schemeClr val="bg1">
                    <a:lumMod val="95000"/>
                  </a:schemeClr>
                </a:solidFill>
                <a:ea typeface="微软雅黑" panose="020B0503020204020204" pitchFamily="34" charset="-122"/>
              </a:rPr>
              <a:t>教案下载：</a:t>
            </a:r>
            <a:r>
              <a:rPr lang="en-US" altLang="zh-CN" sz="133" kern="0" dirty="0">
                <a:solidFill>
                  <a:schemeClr val="bg1">
                    <a:lumMod val="95000"/>
                  </a:schemeClr>
                </a:solidFill>
                <a:ea typeface="微软雅黑" panose="020B0503020204020204" pitchFamily="34" charset="-122"/>
              </a:rPr>
              <a:t>www.1ppt.com/jiaoan/        PPT</a:t>
            </a:r>
            <a:r>
              <a:rPr lang="zh-CN" altLang="en-US" sz="133" kern="0" dirty="0">
                <a:solidFill>
                  <a:schemeClr val="bg1">
                    <a:lumMod val="95000"/>
                  </a:schemeClr>
                </a:solidFill>
                <a:ea typeface="微软雅黑" panose="020B0503020204020204" pitchFamily="34" charset="-122"/>
              </a:rPr>
              <a:t>论坛：</a:t>
            </a:r>
            <a:r>
              <a:rPr lang="en-US" altLang="zh-CN" sz="133" kern="0" dirty="0">
                <a:solidFill>
                  <a:schemeClr val="bg1">
                    <a:lumMod val="95000"/>
                  </a:schemeClr>
                </a:solidFill>
                <a:ea typeface="微软雅黑" panose="020B0503020204020204" pitchFamily="34" charset="-122"/>
              </a:rPr>
              <a:t>www.1ppt.cn</a:t>
            </a:r>
          </a:p>
          <a:p>
            <a:pPr>
              <a:defRPr/>
            </a:pPr>
            <a:r>
              <a:rPr lang="en-US" altLang="zh-CN" sz="133" kern="0" dirty="0">
                <a:solidFill>
                  <a:schemeClr val="bg1">
                    <a:lumMod val="95000"/>
                  </a:schemeClr>
                </a:solidFill>
                <a:ea typeface="微软雅黑" panose="020B0503020204020204" pitchFamily="34" charset="-122"/>
              </a:rPr>
              <a:t> </a:t>
            </a:r>
            <a:endParaRPr lang="zh-CN" altLang="en-US" sz="133" kern="0" dirty="0">
              <a:solidFill>
                <a:schemeClr val="bg1">
                  <a:lumMod val="95000"/>
                </a:schemeClr>
              </a:solidFill>
              <a:ea typeface="微软雅黑" panose="020B0503020204020204" pitchFamily="34" charset="-122"/>
            </a:endParaRPr>
          </a:p>
        </p:txBody>
      </p:sp>
      <p:sp>
        <p:nvSpPr>
          <p:cNvPr id="12" name="文本框 11"/>
          <p:cNvSpPr txBox="1"/>
          <p:nvPr/>
        </p:nvSpPr>
        <p:spPr>
          <a:xfrm>
            <a:off x="5627334" y="2729193"/>
            <a:ext cx="3628370" cy="830997"/>
          </a:xfrm>
          <a:prstGeom prst="rect">
            <a:avLst/>
          </a:prstGeom>
          <a:noFill/>
        </p:spPr>
        <p:txBody>
          <a:bodyPr wrap="square" rtlCol="0">
            <a:spAutoFit/>
          </a:bodyPr>
          <a:lstStyle/>
          <a:p>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其他</a:t>
            </a:r>
          </a:p>
        </p:txBody>
      </p:sp>
      <p:sp>
        <p:nvSpPr>
          <p:cNvPr id="14" name="文本框 13"/>
          <p:cNvSpPr txBox="1"/>
          <p:nvPr/>
        </p:nvSpPr>
        <p:spPr>
          <a:xfrm>
            <a:off x="3588292" y="2640068"/>
            <a:ext cx="1015021" cy="1015663"/>
          </a:xfrm>
          <a:prstGeom prst="rect">
            <a:avLst/>
          </a:prstGeom>
          <a:noFill/>
        </p:spPr>
        <p:txBody>
          <a:bodyPr wrap="none" rtlCol="0">
            <a:spAutoFit/>
          </a:bodyPr>
          <a:lstStyle/>
          <a:p>
            <a:r>
              <a:rPr lang="en-US" altLang="zh-CN" sz="6000" dirty="0">
                <a:solidFill>
                  <a:srgbClr val="2E4052"/>
                </a:solidFill>
                <a:latin typeface="Segoe UI" panose="020B0502040204020203" pitchFamily="34" charset="0"/>
                <a:ea typeface="微软雅黑" panose="020B0503020204020204" pitchFamily="34" charset="-122"/>
                <a:cs typeface="Segoe UI" panose="020B0502040204020203" pitchFamily="34" charset="0"/>
              </a:rPr>
              <a:t>04</a:t>
            </a:r>
            <a:endParaRPr lang="zh-CN" altLang="en-US" sz="6000" dirty="0">
              <a:solidFill>
                <a:srgbClr val="2E4052"/>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15" name="椭圆 14">
            <a:extLst>
              <a:ext uri="{FF2B5EF4-FFF2-40B4-BE49-F238E27FC236}">
                <a16:creationId xmlns:a16="http://schemas.microsoft.com/office/drawing/2014/main" id="{1B238BAF-BFFA-4D36-81D9-06631EE2610C}"/>
              </a:ext>
            </a:extLst>
          </p:cNvPr>
          <p:cNvSpPr/>
          <p:nvPr/>
        </p:nvSpPr>
        <p:spPr>
          <a:xfrm>
            <a:off x="3388951" y="2441048"/>
            <a:ext cx="1413688" cy="1413688"/>
          </a:xfrm>
          <a:prstGeom prst="ellipse">
            <a:avLst/>
          </a:prstGeom>
          <a:noFill/>
          <a:ln>
            <a:solidFill>
              <a:schemeClr val="bg1">
                <a:lumMod val="6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椭圆 15">
            <a:extLst>
              <a:ext uri="{FF2B5EF4-FFF2-40B4-BE49-F238E27FC236}">
                <a16:creationId xmlns:a16="http://schemas.microsoft.com/office/drawing/2014/main" id="{1B238BAF-BFFA-4D36-81D9-06631EE2610C}"/>
              </a:ext>
            </a:extLst>
          </p:cNvPr>
          <p:cNvSpPr/>
          <p:nvPr/>
        </p:nvSpPr>
        <p:spPr>
          <a:xfrm>
            <a:off x="3388951" y="2441048"/>
            <a:ext cx="1413688" cy="1413688"/>
          </a:xfrm>
          <a:prstGeom prst="ellipse">
            <a:avLst/>
          </a:prstGeom>
          <a:noFill/>
          <a:ln>
            <a:solidFill>
              <a:schemeClr val="bg1">
                <a:lumMod val="6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矩形 16"/>
          <p:cNvSpPr/>
          <p:nvPr/>
        </p:nvSpPr>
        <p:spPr>
          <a:xfrm>
            <a:off x="5271263" y="2790747"/>
            <a:ext cx="45719" cy="76944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13509816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3" y="463101"/>
            <a:ext cx="3562618" cy="416822"/>
          </a:xfrm>
        </p:spPr>
        <p:txBody>
          <a:bodyPr/>
          <a:lstStyle/>
          <a:p>
            <a:r>
              <a:rPr lang="en-US" altLang="zh-CN" dirty="0">
                <a:latin typeface="+mn-lt"/>
                <a:ea typeface="+mn-ea"/>
                <a:cs typeface="+mn-ea"/>
                <a:sym typeface="+mn-lt"/>
              </a:rPr>
              <a:t>Ordering</a:t>
            </a:r>
            <a:r>
              <a:rPr lang="zh-CN" altLang="en-US" dirty="0">
                <a:latin typeface="+mn-lt"/>
                <a:ea typeface="+mn-ea"/>
                <a:cs typeface="+mn-ea"/>
                <a:sym typeface="+mn-lt"/>
              </a:rPr>
              <a:t>犀利的比较器</a:t>
            </a:r>
          </a:p>
        </p:txBody>
      </p:sp>
      <p:sp>
        <p:nvSpPr>
          <p:cNvPr id="4"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28</a:t>
            </a:fld>
            <a:endParaRPr lang="en-US" noProof="0" dirty="0">
              <a:latin typeface="+mn-lt"/>
              <a:cs typeface="+mn-ea"/>
              <a:sym typeface="+mn-lt"/>
            </a:endParaRPr>
          </a:p>
        </p:txBody>
      </p:sp>
      <p:sp>
        <p:nvSpPr>
          <p:cNvPr id="2" name="矩形 1"/>
          <p:cNvSpPr/>
          <p:nvPr/>
        </p:nvSpPr>
        <p:spPr>
          <a:xfrm>
            <a:off x="1739673" y="1074729"/>
            <a:ext cx="8169787" cy="923330"/>
          </a:xfrm>
          <a:prstGeom prst="rect">
            <a:avLst/>
          </a:prstGeom>
        </p:spPr>
        <p:txBody>
          <a:bodyPr wrap="square">
            <a:spAutoFit/>
          </a:bodyPr>
          <a:lstStyle/>
          <a:p>
            <a:r>
              <a:rPr lang="en-US" altLang="zh-CN" dirty="0">
                <a:solidFill>
                  <a:srgbClr val="333333"/>
                </a:solidFill>
                <a:latin typeface="Verdana" panose="020B0604030504040204" pitchFamily="34" charset="0"/>
              </a:rPr>
              <a:t>Ordering</a:t>
            </a:r>
            <a:r>
              <a:rPr lang="zh-CN" altLang="en-US" dirty="0">
                <a:solidFill>
                  <a:srgbClr val="333333"/>
                </a:solidFill>
                <a:latin typeface="Verdana" panose="020B0604030504040204" pitchFamily="34" charset="0"/>
              </a:rPr>
              <a:t>是</a:t>
            </a:r>
            <a:r>
              <a:rPr lang="en-US" altLang="zh-CN" dirty="0">
                <a:solidFill>
                  <a:srgbClr val="333333"/>
                </a:solidFill>
                <a:latin typeface="Verdana" panose="020B0604030504040204" pitchFamily="34" charset="0"/>
              </a:rPr>
              <a:t>Guava</a:t>
            </a:r>
            <a:r>
              <a:rPr lang="zh-CN" altLang="en-US" dirty="0">
                <a:solidFill>
                  <a:srgbClr val="333333"/>
                </a:solidFill>
                <a:latin typeface="Verdana" panose="020B0604030504040204" pitchFamily="34" charset="0"/>
              </a:rPr>
              <a:t>类库提供的一个犀利强大的比较器工具，</a:t>
            </a:r>
            <a:r>
              <a:rPr lang="en-US" altLang="zh-CN" dirty="0">
                <a:solidFill>
                  <a:srgbClr val="333333"/>
                </a:solidFill>
                <a:latin typeface="Verdana" panose="020B0604030504040204" pitchFamily="34" charset="0"/>
              </a:rPr>
              <a:t>Guava</a:t>
            </a:r>
            <a:r>
              <a:rPr lang="zh-CN" altLang="en-US" dirty="0">
                <a:solidFill>
                  <a:srgbClr val="333333"/>
                </a:solidFill>
                <a:latin typeface="Verdana" panose="020B0604030504040204" pitchFamily="34" charset="0"/>
              </a:rPr>
              <a:t>的</a:t>
            </a:r>
            <a:r>
              <a:rPr lang="en-US" altLang="zh-CN" dirty="0">
                <a:solidFill>
                  <a:srgbClr val="333333"/>
                </a:solidFill>
                <a:latin typeface="Verdana" panose="020B0604030504040204" pitchFamily="34" charset="0"/>
              </a:rPr>
              <a:t>Ordering</a:t>
            </a:r>
            <a:r>
              <a:rPr lang="zh-CN" altLang="en-US" dirty="0">
                <a:solidFill>
                  <a:srgbClr val="333333"/>
                </a:solidFill>
                <a:latin typeface="Verdana" panose="020B0604030504040204" pitchFamily="34" charset="0"/>
              </a:rPr>
              <a:t>和</a:t>
            </a:r>
            <a:r>
              <a:rPr lang="en-US" altLang="zh-CN" dirty="0">
                <a:solidFill>
                  <a:srgbClr val="333333"/>
                </a:solidFill>
                <a:latin typeface="Verdana" panose="020B0604030504040204" pitchFamily="34" charset="0"/>
              </a:rPr>
              <a:t>JDK Comparator</a:t>
            </a:r>
            <a:r>
              <a:rPr lang="zh-CN" altLang="en-US" dirty="0">
                <a:solidFill>
                  <a:srgbClr val="333333"/>
                </a:solidFill>
                <a:latin typeface="Verdana" panose="020B0604030504040204" pitchFamily="34" charset="0"/>
              </a:rPr>
              <a:t>相比功能更强。它非常容易扩展，可以轻松构造复杂的</a:t>
            </a:r>
            <a:r>
              <a:rPr lang="en-US" altLang="zh-CN" dirty="0">
                <a:solidFill>
                  <a:srgbClr val="333333"/>
                </a:solidFill>
                <a:latin typeface="Verdana" panose="020B0604030504040204" pitchFamily="34" charset="0"/>
              </a:rPr>
              <a:t>comparator</a:t>
            </a:r>
            <a:r>
              <a:rPr lang="zh-CN" altLang="en-US" dirty="0">
                <a:solidFill>
                  <a:srgbClr val="333333"/>
                </a:solidFill>
                <a:latin typeface="Verdana" panose="020B0604030504040204" pitchFamily="34" charset="0"/>
              </a:rPr>
              <a:t>，然后用在容器的比较、排序等操作中。</a:t>
            </a:r>
            <a:endParaRPr lang="zh-CN" altLang="en-US" dirty="0"/>
          </a:p>
        </p:txBody>
      </p:sp>
      <p:sp>
        <p:nvSpPr>
          <p:cNvPr id="3" name="矩形 2"/>
          <p:cNvSpPr/>
          <p:nvPr/>
        </p:nvSpPr>
        <p:spPr>
          <a:xfrm>
            <a:off x="1739673" y="2159901"/>
            <a:ext cx="8315265" cy="369332"/>
          </a:xfrm>
          <a:prstGeom prst="rect">
            <a:avLst/>
          </a:prstGeom>
        </p:spPr>
        <p:txBody>
          <a:bodyPr wrap="square">
            <a:spAutoFit/>
          </a:bodyPr>
          <a:lstStyle/>
          <a:p>
            <a:r>
              <a:rPr lang="zh-CN" altLang="en-US" dirty="0">
                <a:solidFill>
                  <a:srgbClr val="333333"/>
                </a:solidFill>
                <a:latin typeface="Verdana" panose="020B0604030504040204" pitchFamily="34" charset="0"/>
              </a:rPr>
              <a:t>本质上来说，</a:t>
            </a:r>
            <a:r>
              <a:rPr lang="en-US" altLang="zh-CN" dirty="0">
                <a:solidFill>
                  <a:srgbClr val="333333"/>
                </a:solidFill>
                <a:latin typeface="Verdana" panose="020B0604030504040204" pitchFamily="34" charset="0"/>
              </a:rPr>
              <a:t>Ordering </a:t>
            </a:r>
            <a:r>
              <a:rPr lang="zh-CN" altLang="en-US" dirty="0">
                <a:solidFill>
                  <a:srgbClr val="333333"/>
                </a:solidFill>
                <a:latin typeface="Verdana" panose="020B0604030504040204" pitchFamily="34" charset="0"/>
              </a:rPr>
              <a:t>实例无非就是一个特殊的</a:t>
            </a:r>
            <a:r>
              <a:rPr lang="en-US" altLang="zh-CN" dirty="0">
                <a:solidFill>
                  <a:srgbClr val="333333"/>
                </a:solidFill>
                <a:latin typeface="Verdana" panose="020B0604030504040204" pitchFamily="34" charset="0"/>
              </a:rPr>
              <a:t>Comparator </a:t>
            </a:r>
            <a:r>
              <a:rPr lang="zh-CN" altLang="en-US" dirty="0">
                <a:solidFill>
                  <a:srgbClr val="333333"/>
                </a:solidFill>
                <a:latin typeface="Verdana" panose="020B0604030504040204" pitchFamily="34" charset="0"/>
              </a:rPr>
              <a:t>实例。</a:t>
            </a:r>
            <a:endParaRPr lang="zh-CN" altLang="en-US" dirty="0"/>
          </a:p>
        </p:txBody>
      </p:sp>
      <p:sp>
        <p:nvSpPr>
          <p:cNvPr id="5" name="矩形 4"/>
          <p:cNvSpPr/>
          <p:nvPr/>
        </p:nvSpPr>
        <p:spPr>
          <a:xfrm>
            <a:off x="1739672" y="2674119"/>
            <a:ext cx="6734908" cy="369332"/>
          </a:xfrm>
          <a:prstGeom prst="rect">
            <a:avLst/>
          </a:prstGeom>
        </p:spPr>
        <p:txBody>
          <a:bodyPr wrap="square">
            <a:spAutoFit/>
          </a:bodyPr>
          <a:lstStyle/>
          <a:p>
            <a:r>
              <a:rPr lang="zh-CN" altLang="en-US" dirty="0">
                <a:solidFill>
                  <a:srgbClr val="333333"/>
                </a:solidFill>
                <a:latin typeface="Verdana" panose="020B0604030504040204" pitchFamily="34" charset="0"/>
              </a:rPr>
              <a:t>另外，</a:t>
            </a:r>
            <a:r>
              <a:rPr lang="en-US" altLang="zh-CN" dirty="0">
                <a:solidFill>
                  <a:srgbClr val="333333"/>
                </a:solidFill>
                <a:latin typeface="Verdana" panose="020B0604030504040204" pitchFamily="34" charset="0"/>
              </a:rPr>
              <a:t>Ordering</a:t>
            </a:r>
            <a:r>
              <a:rPr lang="zh-CN" altLang="en-US" dirty="0">
                <a:solidFill>
                  <a:srgbClr val="333333"/>
                </a:solidFill>
                <a:latin typeface="Verdana" panose="020B0604030504040204" pitchFamily="34" charset="0"/>
              </a:rPr>
              <a:t>提供了链式方法调用和加强现有的比较器。</a:t>
            </a:r>
            <a:endParaRPr lang="zh-CN" altLang="en-US" dirty="0"/>
          </a:p>
        </p:txBody>
      </p:sp>
      <p:sp>
        <p:nvSpPr>
          <p:cNvPr id="6" name="矩形 5"/>
          <p:cNvSpPr/>
          <p:nvPr/>
        </p:nvSpPr>
        <p:spPr>
          <a:xfrm>
            <a:off x="1739673" y="1024810"/>
            <a:ext cx="8840405" cy="1200329"/>
          </a:xfrm>
          <a:prstGeom prst="rect">
            <a:avLst/>
          </a:prstGeom>
        </p:spPr>
        <p:txBody>
          <a:bodyPr wrap="square">
            <a:spAutoFit/>
          </a:bodyPr>
          <a:lstStyle/>
          <a:p>
            <a:r>
              <a:rPr lang="zh-CN" altLang="en-US" b="1" dirty="0">
                <a:solidFill>
                  <a:srgbClr val="333333"/>
                </a:solidFill>
                <a:latin typeface="Verdana" panose="020B0604030504040204" pitchFamily="34" charset="0"/>
              </a:rPr>
              <a:t>常见的静态方法：</a:t>
            </a:r>
            <a:endParaRPr lang="zh-CN" altLang="en-US" dirty="0">
              <a:solidFill>
                <a:srgbClr val="333333"/>
              </a:solidFill>
              <a:latin typeface="Verdana" panose="020B0604030504040204" pitchFamily="34" charset="0"/>
            </a:endParaRPr>
          </a:p>
          <a:p>
            <a:r>
              <a:rPr lang="zh-CN" altLang="en-US" dirty="0">
                <a:solidFill>
                  <a:srgbClr val="333333"/>
                </a:solidFill>
                <a:latin typeface="Verdana" panose="020B0604030504040204" pitchFamily="34" charset="0"/>
              </a:rPr>
              <a:t>　　</a:t>
            </a:r>
            <a:r>
              <a:rPr lang="en-US" altLang="zh-CN" b="1" dirty="0">
                <a:solidFill>
                  <a:srgbClr val="333333"/>
                </a:solidFill>
                <a:latin typeface="Verdana" panose="020B0604030504040204" pitchFamily="34" charset="0"/>
              </a:rPr>
              <a:t>natural()</a:t>
            </a:r>
            <a:r>
              <a:rPr lang="zh-CN" altLang="en-US" b="1" dirty="0">
                <a:solidFill>
                  <a:srgbClr val="333333"/>
                </a:solidFill>
                <a:latin typeface="Verdana" panose="020B0604030504040204" pitchFamily="34" charset="0"/>
              </a:rPr>
              <a:t>：</a:t>
            </a:r>
            <a:r>
              <a:rPr lang="zh-CN" altLang="en-US" dirty="0">
                <a:solidFill>
                  <a:srgbClr val="333333"/>
                </a:solidFill>
                <a:latin typeface="Verdana" panose="020B0604030504040204" pitchFamily="34" charset="0"/>
              </a:rPr>
              <a:t>使用</a:t>
            </a:r>
            <a:r>
              <a:rPr lang="en-US" altLang="zh-CN" dirty="0">
                <a:solidFill>
                  <a:srgbClr val="333333"/>
                </a:solidFill>
                <a:latin typeface="Verdana" panose="020B0604030504040204" pitchFamily="34" charset="0"/>
              </a:rPr>
              <a:t>Comparable</a:t>
            </a:r>
            <a:r>
              <a:rPr lang="zh-CN" altLang="en-US" dirty="0">
                <a:solidFill>
                  <a:srgbClr val="333333"/>
                </a:solidFill>
                <a:latin typeface="Verdana" panose="020B0604030504040204" pitchFamily="34" charset="0"/>
              </a:rPr>
              <a:t>类型的自然顺序， 例如：整数从小到大，字符串是按字典顺序</a:t>
            </a:r>
            <a:r>
              <a:rPr lang="en-US" altLang="zh-CN" dirty="0">
                <a:solidFill>
                  <a:srgbClr val="333333"/>
                </a:solidFill>
                <a:latin typeface="Verdana" panose="020B0604030504040204" pitchFamily="34" charset="0"/>
              </a:rPr>
              <a:t>;</a:t>
            </a:r>
            <a:br>
              <a:rPr lang="en-US" altLang="zh-CN" dirty="0">
                <a:solidFill>
                  <a:srgbClr val="333333"/>
                </a:solidFill>
                <a:latin typeface="Verdana" panose="020B0604030504040204" pitchFamily="34" charset="0"/>
              </a:rPr>
            </a:br>
            <a:r>
              <a:rPr lang="zh-CN" altLang="en-US" dirty="0">
                <a:solidFill>
                  <a:srgbClr val="333333"/>
                </a:solidFill>
                <a:latin typeface="Verdana" panose="020B0604030504040204" pitchFamily="34" charset="0"/>
              </a:rPr>
              <a:t>　　</a:t>
            </a:r>
            <a:r>
              <a:rPr lang="en-US" altLang="zh-CN" b="1" dirty="0" err="1">
                <a:solidFill>
                  <a:srgbClr val="333333"/>
                </a:solidFill>
                <a:latin typeface="Verdana" panose="020B0604030504040204" pitchFamily="34" charset="0"/>
              </a:rPr>
              <a:t>usingToString</a:t>
            </a:r>
            <a:r>
              <a:rPr lang="en-US" altLang="zh-CN" b="1" dirty="0">
                <a:solidFill>
                  <a:srgbClr val="333333"/>
                </a:solidFill>
                <a:latin typeface="Verdana" panose="020B0604030504040204" pitchFamily="34" charset="0"/>
              </a:rPr>
              <a:t>() </a:t>
            </a:r>
            <a:r>
              <a:rPr lang="zh-CN" altLang="en-US" b="1" dirty="0">
                <a:solidFill>
                  <a:srgbClr val="333333"/>
                </a:solidFill>
                <a:latin typeface="Verdana" panose="020B0604030504040204" pitchFamily="34" charset="0"/>
              </a:rPr>
              <a:t>：</a:t>
            </a:r>
            <a:r>
              <a:rPr lang="zh-CN" altLang="en-US" dirty="0">
                <a:solidFill>
                  <a:srgbClr val="333333"/>
                </a:solidFill>
                <a:latin typeface="Verdana" panose="020B0604030504040204" pitchFamily="34" charset="0"/>
              </a:rPr>
              <a:t>使用</a:t>
            </a:r>
            <a:r>
              <a:rPr lang="en-US" altLang="zh-CN" dirty="0" err="1">
                <a:solidFill>
                  <a:srgbClr val="333333"/>
                </a:solidFill>
                <a:latin typeface="Verdana" panose="020B0604030504040204" pitchFamily="34" charset="0"/>
              </a:rPr>
              <a:t>toString</a:t>
            </a:r>
            <a:r>
              <a:rPr lang="en-US" altLang="zh-CN" dirty="0">
                <a:solidFill>
                  <a:srgbClr val="333333"/>
                </a:solidFill>
                <a:latin typeface="Verdana" panose="020B0604030504040204" pitchFamily="34" charset="0"/>
              </a:rPr>
              <a:t>()</a:t>
            </a:r>
            <a:r>
              <a:rPr lang="zh-CN" altLang="en-US" dirty="0">
                <a:solidFill>
                  <a:srgbClr val="333333"/>
                </a:solidFill>
                <a:latin typeface="Verdana" panose="020B0604030504040204" pitchFamily="34" charset="0"/>
              </a:rPr>
              <a:t>返回的字符串按字典顺序进行排序；</a:t>
            </a:r>
          </a:p>
        </p:txBody>
      </p:sp>
      <p:pic>
        <p:nvPicPr>
          <p:cNvPr id="7" name="图片 6"/>
          <p:cNvPicPr>
            <a:picLocks noChangeAspect="1"/>
          </p:cNvPicPr>
          <p:nvPr/>
        </p:nvPicPr>
        <p:blipFill>
          <a:blip r:embed="rId3"/>
          <a:stretch>
            <a:fillRect/>
          </a:stretch>
        </p:blipFill>
        <p:spPr>
          <a:xfrm>
            <a:off x="1904895" y="764227"/>
            <a:ext cx="5419725" cy="5900005"/>
          </a:xfrm>
          <a:prstGeom prst="rect">
            <a:avLst/>
          </a:prstGeom>
        </p:spPr>
      </p:pic>
      <p:pic>
        <p:nvPicPr>
          <p:cNvPr id="8" name="图片 7"/>
          <p:cNvPicPr>
            <a:picLocks noChangeAspect="1"/>
          </p:cNvPicPr>
          <p:nvPr/>
        </p:nvPicPr>
        <p:blipFill>
          <a:blip r:embed="rId4"/>
          <a:stretch>
            <a:fillRect/>
          </a:stretch>
        </p:blipFill>
        <p:spPr>
          <a:xfrm>
            <a:off x="1790029" y="1728928"/>
            <a:ext cx="8382000" cy="2647950"/>
          </a:xfrm>
          <a:prstGeom prst="rect">
            <a:avLst/>
          </a:prstGeom>
        </p:spPr>
      </p:pic>
      <p:pic>
        <p:nvPicPr>
          <p:cNvPr id="9" name="图片 8"/>
          <p:cNvPicPr>
            <a:picLocks noChangeAspect="1"/>
          </p:cNvPicPr>
          <p:nvPr/>
        </p:nvPicPr>
        <p:blipFill>
          <a:blip r:embed="rId5"/>
          <a:stretch>
            <a:fillRect/>
          </a:stretch>
        </p:blipFill>
        <p:spPr>
          <a:xfrm>
            <a:off x="2130515" y="1563385"/>
            <a:ext cx="6486525" cy="2590800"/>
          </a:xfrm>
          <a:prstGeom prst="rect">
            <a:avLst/>
          </a:prstGeom>
        </p:spPr>
      </p:pic>
      <p:pic>
        <p:nvPicPr>
          <p:cNvPr id="10" name="图片 9"/>
          <p:cNvPicPr>
            <a:picLocks noChangeAspect="1"/>
          </p:cNvPicPr>
          <p:nvPr/>
        </p:nvPicPr>
        <p:blipFill>
          <a:blip r:embed="rId6"/>
          <a:stretch>
            <a:fillRect/>
          </a:stretch>
        </p:blipFill>
        <p:spPr>
          <a:xfrm>
            <a:off x="1739672" y="823180"/>
            <a:ext cx="9144000" cy="5782097"/>
          </a:xfrm>
          <a:prstGeom prst="rect">
            <a:avLst/>
          </a:prstGeom>
        </p:spPr>
      </p:pic>
      <p:pic>
        <p:nvPicPr>
          <p:cNvPr id="11" name="图片 10"/>
          <p:cNvPicPr>
            <a:picLocks noChangeAspect="1"/>
          </p:cNvPicPr>
          <p:nvPr/>
        </p:nvPicPr>
        <p:blipFill>
          <a:blip r:embed="rId7"/>
          <a:stretch>
            <a:fillRect/>
          </a:stretch>
        </p:blipFill>
        <p:spPr>
          <a:xfrm>
            <a:off x="1695039" y="981487"/>
            <a:ext cx="9144000" cy="5465480"/>
          </a:xfrm>
          <a:prstGeom prst="rect">
            <a:avLst/>
          </a:prstGeom>
        </p:spPr>
      </p:pic>
      <p:pic>
        <p:nvPicPr>
          <p:cNvPr id="12" name="图片 11"/>
          <p:cNvPicPr>
            <a:picLocks noChangeAspect="1"/>
          </p:cNvPicPr>
          <p:nvPr/>
        </p:nvPicPr>
        <p:blipFill>
          <a:blip r:embed="rId8"/>
          <a:stretch>
            <a:fillRect/>
          </a:stretch>
        </p:blipFill>
        <p:spPr>
          <a:xfrm>
            <a:off x="1650406" y="463102"/>
            <a:ext cx="9144000" cy="2804635"/>
          </a:xfrm>
          <a:prstGeom prst="rect">
            <a:avLst/>
          </a:prstGeom>
        </p:spPr>
      </p:pic>
      <p:pic>
        <p:nvPicPr>
          <p:cNvPr id="13" name="图片 12"/>
          <p:cNvPicPr>
            <a:picLocks noChangeAspect="1"/>
          </p:cNvPicPr>
          <p:nvPr/>
        </p:nvPicPr>
        <p:blipFill>
          <a:blip r:embed="rId9"/>
          <a:stretch>
            <a:fillRect/>
          </a:stretch>
        </p:blipFill>
        <p:spPr>
          <a:xfrm>
            <a:off x="1524000" y="3363919"/>
            <a:ext cx="9144000" cy="3393405"/>
          </a:xfrm>
          <a:prstGeom prst="rect">
            <a:avLst/>
          </a:prstGeom>
        </p:spPr>
      </p:pic>
    </p:spTree>
    <p:extLst>
      <p:ext uri="{BB962C8B-B14F-4D97-AF65-F5344CB8AC3E}">
        <p14:creationId xmlns:p14="http://schemas.microsoft.com/office/powerpoint/2010/main" val="328244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P spid="6" grpId="0"/>
      <p:bldP spid="6"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4" y="463101"/>
            <a:ext cx="3536241" cy="416822"/>
          </a:xfrm>
        </p:spPr>
        <p:txBody>
          <a:bodyPr/>
          <a:lstStyle/>
          <a:p>
            <a:r>
              <a:rPr lang="zh-CN" altLang="en-US" dirty="0" smtClean="0">
                <a:latin typeface="+mn-lt"/>
                <a:ea typeface="+mn-ea"/>
                <a:cs typeface="+mn-ea"/>
                <a:sym typeface="+mn-lt"/>
              </a:rPr>
              <a:t>参数检测（</a:t>
            </a:r>
            <a:r>
              <a:rPr lang="en-US" altLang="zh-CN" dirty="0"/>
              <a:t> Preconditions</a:t>
            </a:r>
            <a:r>
              <a:rPr lang="zh-CN" altLang="en-US" dirty="0" smtClean="0">
                <a:latin typeface="+mn-lt"/>
                <a:ea typeface="+mn-ea"/>
                <a:cs typeface="+mn-ea"/>
                <a:sym typeface="+mn-lt"/>
              </a:rPr>
              <a:t>）</a:t>
            </a:r>
            <a:endParaRPr lang="zh-CN" altLang="en-US" dirty="0">
              <a:latin typeface="+mn-lt"/>
              <a:ea typeface="+mn-ea"/>
              <a:cs typeface="+mn-ea"/>
              <a:sym typeface="+mn-lt"/>
            </a:endParaRPr>
          </a:p>
        </p:txBody>
      </p:sp>
      <p:sp>
        <p:nvSpPr>
          <p:cNvPr id="4"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29</a:t>
            </a:fld>
            <a:endParaRPr lang="en-US" noProof="0" dirty="0">
              <a:latin typeface="+mn-lt"/>
              <a:cs typeface="+mn-ea"/>
              <a:sym typeface="+mn-lt"/>
            </a:endParaRPr>
          </a:p>
        </p:txBody>
      </p:sp>
      <p:sp>
        <p:nvSpPr>
          <p:cNvPr id="3" name="矩形 2"/>
          <p:cNvSpPr/>
          <p:nvPr/>
        </p:nvSpPr>
        <p:spPr>
          <a:xfrm>
            <a:off x="1812414" y="1037464"/>
            <a:ext cx="3993401" cy="369332"/>
          </a:xfrm>
          <a:prstGeom prst="rect">
            <a:avLst/>
          </a:prstGeom>
        </p:spPr>
        <p:txBody>
          <a:bodyPr wrap="none">
            <a:spAutoFit/>
          </a:bodyPr>
          <a:lstStyle/>
          <a:p>
            <a:r>
              <a:rPr lang="en-US" altLang="zh-CN" dirty="0">
                <a:solidFill>
                  <a:srgbClr val="555555"/>
                </a:solidFill>
                <a:latin typeface="Lato"/>
              </a:rPr>
              <a:t> Preconditions </a:t>
            </a:r>
            <a:r>
              <a:rPr lang="zh-CN" altLang="en-US" dirty="0">
                <a:solidFill>
                  <a:srgbClr val="555555"/>
                </a:solidFill>
                <a:latin typeface="Lato"/>
              </a:rPr>
              <a:t>：</a:t>
            </a:r>
            <a:r>
              <a:rPr lang="en-US" altLang="zh-CN" dirty="0">
                <a:solidFill>
                  <a:srgbClr val="555555"/>
                </a:solidFill>
                <a:latin typeface="Lato"/>
              </a:rPr>
              <a:t>n </a:t>
            </a:r>
            <a:r>
              <a:rPr lang="zh-CN" altLang="en-US" dirty="0">
                <a:solidFill>
                  <a:srgbClr val="555555"/>
                </a:solidFill>
                <a:latin typeface="Lato"/>
              </a:rPr>
              <a:t>前提，先决条件</a:t>
            </a:r>
            <a:endParaRPr lang="zh-CN" altLang="en-US" dirty="0"/>
          </a:p>
        </p:txBody>
      </p:sp>
      <p:pic>
        <p:nvPicPr>
          <p:cNvPr id="21" name="图片 20"/>
          <p:cNvPicPr>
            <a:picLocks noChangeAspect="1"/>
          </p:cNvPicPr>
          <p:nvPr/>
        </p:nvPicPr>
        <p:blipFill>
          <a:blip r:embed="rId3"/>
          <a:stretch>
            <a:fillRect/>
          </a:stretch>
        </p:blipFill>
        <p:spPr>
          <a:xfrm>
            <a:off x="1927442" y="1037465"/>
            <a:ext cx="8496300" cy="4048125"/>
          </a:xfrm>
          <a:prstGeom prst="rect">
            <a:avLst/>
          </a:prstGeom>
        </p:spPr>
      </p:pic>
      <p:pic>
        <p:nvPicPr>
          <p:cNvPr id="22" name="图片 21"/>
          <p:cNvPicPr>
            <a:picLocks noChangeAspect="1"/>
          </p:cNvPicPr>
          <p:nvPr/>
        </p:nvPicPr>
        <p:blipFill>
          <a:blip r:embed="rId4"/>
          <a:stretch>
            <a:fillRect/>
          </a:stretch>
        </p:blipFill>
        <p:spPr>
          <a:xfrm>
            <a:off x="1927442" y="1037464"/>
            <a:ext cx="5391150" cy="3524250"/>
          </a:xfrm>
          <a:prstGeom prst="rect">
            <a:avLst/>
          </a:prstGeom>
        </p:spPr>
      </p:pic>
    </p:spTree>
    <p:extLst>
      <p:ext uri="{BB962C8B-B14F-4D97-AF65-F5344CB8AC3E}">
        <p14:creationId xmlns:p14="http://schemas.microsoft.com/office/powerpoint/2010/main" val="659160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24000" y="6590324"/>
            <a:ext cx="775136" cy="317331"/>
          </a:xfrm>
          <a:prstGeom prst="rect">
            <a:avLst/>
          </a:prstGeom>
        </p:spPr>
        <p:txBody>
          <a:bodyPr wrap="square">
            <a:spAutoFit/>
          </a:bodyPr>
          <a:lstStyle/>
          <a:p>
            <a:pPr>
              <a:defRPr/>
            </a:pP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模板下载：</a:t>
            </a:r>
            <a:r>
              <a:rPr lang="en-US" altLang="zh-CN" sz="133" kern="0" dirty="0">
                <a:solidFill>
                  <a:schemeClr val="bg1">
                    <a:lumMod val="95000"/>
                  </a:schemeClr>
                </a:solidFill>
                <a:ea typeface="微软雅黑" panose="020B0503020204020204" pitchFamily="34" charset="-122"/>
              </a:rPr>
              <a:t>www.1ppt.com/moban/     </a:t>
            </a:r>
            <a:r>
              <a:rPr lang="zh-CN" altLang="en-US" sz="133" kern="0" dirty="0">
                <a:solidFill>
                  <a:schemeClr val="bg1">
                    <a:lumMod val="95000"/>
                  </a:schemeClr>
                </a:solidFill>
                <a:ea typeface="微软雅黑" panose="020B0503020204020204" pitchFamily="34" charset="-122"/>
              </a:rPr>
              <a:t>行业</a:t>
            </a: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模板：</a:t>
            </a:r>
            <a:r>
              <a:rPr lang="en-US" altLang="zh-CN" sz="133" kern="0" dirty="0">
                <a:solidFill>
                  <a:schemeClr val="bg1">
                    <a:lumMod val="95000"/>
                  </a:schemeClr>
                </a:solidFill>
                <a:ea typeface="微软雅黑" panose="020B0503020204020204" pitchFamily="34" charset="-122"/>
              </a:rPr>
              <a:t>www.1ppt.com/hangye/ </a:t>
            </a:r>
          </a:p>
          <a:p>
            <a:pPr>
              <a:defRPr/>
            </a:pPr>
            <a:r>
              <a:rPr lang="zh-CN" altLang="en-US" sz="133" kern="0" dirty="0">
                <a:solidFill>
                  <a:schemeClr val="bg1">
                    <a:lumMod val="95000"/>
                  </a:schemeClr>
                </a:solidFill>
                <a:ea typeface="微软雅黑" panose="020B0503020204020204" pitchFamily="34" charset="-122"/>
              </a:rPr>
              <a:t>节日</a:t>
            </a: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模板：</a:t>
            </a:r>
            <a:r>
              <a:rPr lang="en-US" altLang="zh-CN" sz="133" kern="0" dirty="0">
                <a:solidFill>
                  <a:schemeClr val="bg1">
                    <a:lumMod val="95000"/>
                  </a:schemeClr>
                </a:solidFill>
                <a:ea typeface="微软雅黑" panose="020B0503020204020204" pitchFamily="34" charset="-122"/>
              </a:rPr>
              <a:t>www.1ppt.com/jieri/           PPT</a:t>
            </a:r>
            <a:r>
              <a:rPr lang="zh-CN" altLang="en-US" sz="133" kern="0" dirty="0">
                <a:solidFill>
                  <a:schemeClr val="bg1">
                    <a:lumMod val="95000"/>
                  </a:schemeClr>
                </a:solidFill>
                <a:ea typeface="微软雅黑" panose="020B0503020204020204" pitchFamily="34" charset="-122"/>
              </a:rPr>
              <a:t>素材下载：</a:t>
            </a:r>
            <a:r>
              <a:rPr lang="en-US" altLang="zh-CN" sz="133" kern="0" dirty="0">
                <a:solidFill>
                  <a:schemeClr val="bg1">
                    <a:lumMod val="95000"/>
                  </a:schemeClr>
                </a:solidFill>
                <a:ea typeface="微软雅黑" panose="020B0503020204020204" pitchFamily="34" charset="-122"/>
              </a:rPr>
              <a:t>www.1ppt.com/sucai/</a:t>
            </a:r>
          </a:p>
          <a:p>
            <a:pPr>
              <a:defRPr/>
            </a:pP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背景图片：</a:t>
            </a:r>
            <a:r>
              <a:rPr lang="en-US" altLang="zh-CN" sz="133" kern="0" dirty="0">
                <a:solidFill>
                  <a:schemeClr val="bg1">
                    <a:lumMod val="95000"/>
                  </a:schemeClr>
                </a:solidFill>
                <a:ea typeface="微软雅黑" panose="020B0503020204020204" pitchFamily="34" charset="-122"/>
              </a:rPr>
              <a:t>www.1ppt.com/beijing/      PPT</a:t>
            </a:r>
            <a:r>
              <a:rPr lang="zh-CN" altLang="en-US" sz="133" kern="0" dirty="0">
                <a:solidFill>
                  <a:schemeClr val="bg1">
                    <a:lumMod val="95000"/>
                  </a:schemeClr>
                </a:solidFill>
                <a:ea typeface="微软雅黑" panose="020B0503020204020204" pitchFamily="34" charset="-122"/>
              </a:rPr>
              <a:t>图表下载：</a:t>
            </a:r>
            <a:r>
              <a:rPr lang="en-US" altLang="zh-CN" sz="133" kern="0" dirty="0">
                <a:solidFill>
                  <a:schemeClr val="bg1">
                    <a:lumMod val="95000"/>
                  </a:schemeClr>
                </a:solidFill>
                <a:ea typeface="微软雅黑" panose="020B0503020204020204" pitchFamily="34" charset="-122"/>
              </a:rPr>
              <a:t>www.1ppt.com/tubiao/      </a:t>
            </a:r>
          </a:p>
          <a:p>
            <a:pPr>
              <a:defRPr/>
            </a:pPr>
            <a:r>
              <a:rPr lang="zh-CN" altLang="en-US" sz="133" kern="0" dirty="0">
                <a:solidFill>
                  <a:schemeClr val="bg1">
                    <a:lumMod val="95000"/>
                  </a:schemeClr>
                </a:solidFill>
                <a:ea typeface="微软雅黑" panose="020B0503020204020204" pitchFamily="34" charset="-122"/>
              </a:rPr>
              <a:t>优秀</a:t>
            </a: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下载：</a:t>
            </a:r>
            <a:r>
              <a:rPr lang="en-US" altLang="zh-CN" sz="133" kern="0" dirty="0">
                <a:solidFill>
                  <a:schemeClr val="bg1">
                    <a:lumMod val="95000"/>
                  </a:schemeClr>
                </a:solidFill>
                <a:ea typeface="微软雅黑" panose="020B0503020204020204" pitchFamily="34" charset="-122"/>
              </a:rPr>
              <a:t>www.1ppt.com/xiazai/        PPT</a:t>
            </a:r>
            <a:r>
              <a:rPr lang="zh-CN" altLang="en-US" sz="133" kern="0" dirty="0">
                <a:solidFill>
                  <a:schemeClr val="bg1">
                    <a:lumMod val="95000"/>
                  </a:schemeClr>
                </a:solidFill>
                <a:ea typeface="微软雅黑" panose="020B0503020204020204" pitchFamily="34" charset="-122"/>
              </a:rPr>
              <a:t>教程： </a:t>
            </a:r>
            <a:r>
              <a:rPr lang="en-US" altLang="zh-CN" sz="133" kern="0" dirty="0">
                <a:solidFill>
                  <a:schemeClr val="bg1">
                    <a:lumMod val="95000"/>
                  </a:schemeClr>
                </a:solidFill>
                <a:ea typeface="微软雅黑" panose="020B0503020204020204" pitchFamily="34" charset="-122"/>
              </a:rPr>
              <a:t>www.1ppt.com/powerpoint/      </a:t>
            </a:r>
          </a:p>
          <a:p>
            <a:pPr>
              <a:defRPr/>
            </a:pPr>
            <a:r>
              <a:rPr lang="en-US" altLang="zh-CN" sz="133" kern="0" dirty="0">
                <a:solidFill>
                  <a:schemeClr val="bg1">
                    <a:lumMod val="95000"/>
                  </a:schemeClr>
                </a:solidFill>
                <a:ea typeface="微软雅黑" panose="020B0503020204020204" pitchFamily="34" charset="-122"/>
              </a:rPr>
              <a:t>Word</a:t>
            </a:r>
            <a:r>
              <a:rPr lang="zh-CN" altLang="en-US" sz="133" kern="0" dirty="0">
                <a:solidFill>
                  <a:schemeClr val="bg1">
                    <a:lumMod val="95000"/>
                  </a:schemeClr>
                </a:solidFill>
                <a:ea typeface="微软雅黑" panose="020B0503020204020204" pitchFamily="34" charset="-122"/>
              </a:rPr>
              <a:t>教程： </a:t>
            </a:r>
            <a:r>
              <a:rPr lang="en-US" altLang="zh-CN" sz="133" kern="0" dirty="0">
                <a:solidFill>
                  <a:schemeClr val="bg1">
                    <a:lumMod val="95000"/>
                  </a:schemeClr>
                </a:solidFill>
                <a:ea typeface="微软雅黑" panose="020B0503020204020204" pitchFamily="34" charset="-122"/>
              </a:rPr>
              <a:t>www.1ppt.com/word/              Excel</a:t>
            </a:r>
            <a:r>
              <a:rPr lang="zh-CN" altLang="en-US" sz="133" kern="0" dirty="0">
                <a:solidFill>
                  <a:schemeClr val="bg1">
                    <a:lumMod val="95000"/>
                  </a:schemeClr>
                </a:solidFill>
                <a:ea typeface="微软雅黑" panose="020B0503020204020204" pitchFamily="34" charset="-122"/>
              </a:rPr>
              <a:t>教程：</a:t>
            </a:r>
            <a:r>
              <a:rPr lang="en-US" altLang="zh-CN" sz="133" kern="0" dirty="0">
                <a:solidFill>
                  <a:schemeClr val="bg1">
                    <a:lumMod val="95000"/>
                  </a:schemeClr>
                </a:solidFill>
                <a:ea typeface="微软雅黑" panose="020B0503020204020204" pitchFamily="34" charset="-122"/>
              </a:rPr>
              <a:t>www.1ppt.com/excel/  </a:t>
            </a:r>
          </a:p>
          <a:p>
            <a:pPr>
              <a:defRPr/>
            </a:pPr>
            <a:r>
              <a:rPr lang="zh-CN" altLang="en-US" sz="133" kern="0" dirty="0">
                <a:solidFill>
                  <a:schemeClr val="bg1">
                    <a:lumMod val="95000"/>
                  </a:schemeClr>
                </a:solidFill>
                <a:ea typeface="微软雅黑" panose="020B0503020204020204" pitchFamily="34" charset="-122"/>
              </a:rPr>
              <a:t>资料下载：</a:t>
            </a:r>
            <a:r>
              <a:rPr lang="en-US" altLang="zh-CN" sz="133" kern="0" dirty="0">
                <a:solidFill>
                  <a:schemeClr val="bg1">
                    <a:lumMod val="95000"/>
                  </a:schemeClr>
                </a:solidFill>
                <a:ea typeface="微软雅黑" panose="020B0503020204020204" pitchFamily="34" charset="-122"/>
              </a:rPr>
              <a:t>www.1ppt.com/ziliao/                PPT</a:t>
            </a:r>
            <a:r>
              <a:rPr lang="zh-CN" altLang="en-US" sz="133" kern="0" dirty="0">
                <a:solidFill>
                  <a:schemeClr val="bg1">
                    <a:lumMod val="95000"/>
                  </a:schemeClr>
                </a:solidFill>
                <a:ea typeface="微软雅黑" panose="020B0503020204020204" pitchFamily="34" charset="-122"/>
              </a:rPr>
              <a:t>课件下载：</a:t>
            </a:r>
            <a:r>
              <a:rPr lang="en-US" altLang="zh-CN" sz="133" kern="0" dirty="0">
                <a:solidFill>
                  <a:schemeClr val="bg1">
                    <a:lumMod val="95000"/>
                  </a:schemeClr>
                </a:solidFill>
                <a:ea typeface="微软雅黑" panose="020B0503020204020204" pitchFamily="34" charset="-122"/>
              </a:rPr>
              <a:t>www.1ppt.com/kejian/ </a:t>
            </a:r>
          </a:p>
          <a:p>
            <a:pPr>
              <a:defRPr/>
            </a:pPr>
            <a:r>
              <a:rPr lang="zh-CN" altLang="en-US" sz="133" kern="0" dirty="0">
                <a:solidFill>
                  <a:schemeClr val="bg1">
                    <a:lumMod val="95000"/>
                  </a:schemeClr>
                </a:solidFill>
                <a:ea typeface="微软雅黑" panose="020B0503020204020204" pitchFamily="34" charset="-122"/>
              </a:rPr>
              <a:t>范文下载：</a:t>
            </a:r>
            <a:r>
              <a:rPr lang="en-US" altLang="zh-CN" sz="133" kern="0" dirty="0">
                <a:solidFill>
                  <a:schemeClr val="bg1">
                    <a:lumMod val="95000"/>
                  </a:schemeClr>
                </a:solidFill>
                <a:ea typeface="微软雅黑" panose="020B0503020204020204" pitchFamily="34" charset="-122"/>
              </a:rPr>
              <a:t>www.1ppt.com/fanwen/             </a:t>
            </a:r>
            <a:r>
              <a:rPr lang="zh-CN" altLang="en-US" sz="133" kern="0" dirty="0">
                <a:solidFill>
                  <a:schemeClr val="bg1">
                    <a:lumMod val="95000"/>
                  </a:schemeClr>
                </a:solidFill>
                <a:ea typeface="微软雅黑" panose="020B0503020204020204" pitchFamily="34" charset="-122"/>
              </a:rPr>
              <a:t>试卷下载：</a:t>
            </a:r>
            <a:r>
              <a:rPr lang="en-US" altLang="zh-CN" sz="133" kern="0" dirty="0">
                <a:solidFill>
                  <a:schemeClr val="bg1">
                    <a:lumMod val="95000"/>
                  </a:schemeClr>
                </a:solidFill>
                <a:ea typeface="微软雅黑" panose="020B0503020204020204" pitchFamily="34" charset="-122"/>
              </a:rPr>
              <a:t>www.1ppt.com/shiti/  </a:t>
            </a:r>
          </a:p>
          <a:p>
            <a:pPr>
              <a:defRPr/>
            </a:pPr>
            <a:r>
              <a:rPr lang="zh-CN" altLang="en-US" sz="133" kern="0" dirty="0">
                <a:solidFill>
                  <a:schemeClr val="bg1">
                    <a:lumMod val="95000"/>
                  </a:schemeClr>
                </a:solidFill>
                <a:ea typeface="微软雅黑" panose="020B0503020204020204" pitchFamily="34" charset="-122"/>
              </a:rPr>
              <a:t>教案下载：</a:t>
            </a:r>
            <a:r>
              <a:rPr lang="en-US" altLang="zh-CN" sz="133" kern="0" dirty="0">
                <a:solidFill>
                  <a:schemeClr val="bg1">
                    <a:lumMod val="95000"/>
                  </a:schemeClr>
                </a:solidFill>
                <a:ea typeface="微软雅黑" panose="020B0503020204020204" pitchFamily="34" charset="-122"/>
              </a:rPr>
              <a:t>www.1ppt.com/jiaoan/        PPT</a:t>
            </a:r>
            <a:r>
              <a:rPr lang="zh-CN" altLang="en-US" sz="133" kern="0" dirty="0">
                <a:solidFill>
                  <a:schemeClr val="bg1">
                    <a:lumMod val="95000"/>
                  </a:schemeClr>
                </a:solidFill>
                <a:ea typeface="微软雅黑" panose="020B0503020204020204" pitchFamily="34" charset="-122"/>
              </a:rPr>
              <a:t>论坛：</a:t>
            </a:r>
            <a:r>
              <a:rPr lang="en-US" altLang="zh-CN" sz="133" kern="0" dirty="0">
                <a:solidFill>
                  <a:schemeClr val="bg1">
                    <a:lumMod val="95000"/>
                  </a:schemeClr>
                </a:solidFill>
                <a:ea typeface="微软雅黑" panose="020B0503020204020204" pitchFamily="34" charset="-122"/>
              </a:rPr>
              <a:t>www.1ppt.cn</a:t>
            </a:r>
          </a:p>
          <a:p>
            <a:pPr>
              <a:defRPr/>
            </a:pPr>
            <a:r>
              <a:rPr lang="en-US" altLang="zh-CN" sz="133" kern="0" dirty="0">
                <a:solidFill>
                  <a:schemeClr val="bg1">
                    <a:lumMod val="95000"/>
                  </a:schemeClr>
                </a:solidFill>
                <a:ea typeface="微软雅黑" panose="020B0503020204020204" pitchFamily="34" charset="-122"/>
              </a:rPr>
              <a:t> </a:t>
            </a:r>
            <a:endParaRPr lang="zh-CN" altLang="en-US" sz="133" kern="0" dirty="0">
              <a:solidFill>
                <a:schemeClr val="bg1">
                  <a:lumMod val="95000"/>
                </a:schemeClr>
              </a:solidFill>
              <a:ea typeface="微软雅黑" panose="020B0503020204020204" pitchFamily="34" charset="-122"/>
            </a:endParaRPr>
          </a:p>
        </p:txBody>
      </p:sp>
      <p:sp>
        <p:nvSpPr>
          <p:cNvPr id="12" name="文本框 11"/>
          <p:cNvSpPr txBox="1"/>
          <p:nvPr/>
        </p:nvSpPr>
        <p:spPr>
          <a:xfrm>
            <a:off x="5785596" y="2790751"/>
            <a:ext cx="3628370" cy="830997"/>
          </a:xfrm>
          <a:prstGeom prst="rect">
            <a:avLst/>
          </a:prstGeom>
          <a:noFill/>
        </p:spPr>
        <p:txBody>
          <a:bodyPr wrap="square" rtlCol="0">
            <a:spAutoFit/>
          </a:bodyPr>
          <a:lstStyle/>
          <a:p>
            <a:r>
              <a:rPr lang="en-US" altLang="zh-CN" sz="48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Guava</a:t>
            </a:r>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概述</a:t>
            </a:r>
          </a:p>
        </p:txBody>
      </p:sp>
      <p:sp>
        <p:nvSpPr>
          <p:cNvPr id="14" name="文本框 13"/>
          <p:cNvSpPr txBox="1"/>
          <p:nvPr/>
        </p:nvSpPr>
        <p:spPr>
          <a:xfrm>
            <a:off x="3588292" y="2640068"/>
            <a:ext cx="1015021" cy="1015663"/>
          </a:xfrm>
          <a:prstGeom prst="rect">
            <a:avLst/>
          </a:prstGeom>
          <a:noFill/>
        </p:spPr>
        <p:txBody>
          <a:bodyPr wrap="none" rtlCol="0">
            <a:spAutoFit/>
          </a:bodyPr>
          <a:lstStyle/>
          <a:p>
            <a:r>
              <a:rPr lang="en-US" altLang="zh-CN" sz="6000" dirty="0">
                <a:solidFill>
                  <a:srgbClr val="2E4052"/>
                </a:solidFill>
                <a:latin typeface="Segoe UI" panose="020B0502040204020203" pitchFamily="34" charset="0"/>
                <a:ea typeface="微软雅黑" panose="020B0503020204020204" pitchFamily="34" charset="-122"/>
                <a:cs typeface="Segoe UI" panose="020B0502040204020203" pitchFamily="34" charset="0"/>
              </a:rPr>
              <a:t>01</a:t>
            </a:r>
            <a:endParaRPr lang="zh-CN" altLang="en-US" sz="6000" dirty="0">
              <a:solidFill>
                <a:srgbClr val="2E4052"/>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15" name="椭圆 14">
            <a:extLst>
              <a:ext uri="{FF2B5EF4-FFF2-40B4-BE49-F238E27FC236}">
                <a16:creationId xmlns:a16="http://schemas.microsoft.com/office/drawing/2014/main" id="{1B238BAF-BFFA-4D36-81D9-06631EE2610C}"/>
              </a:ext>
            </a:extLst>
          </p:cNvPr>
          <p:cNvSpPr/>
          <p:nvPr/>
        </p:nvSpPr>
        <p:spPr>
          <a:xfrm>
            <a:off x="3388951" y="2441048"/>
            <a:ext cx="1413688" cy="1413688"/>
          </a:xfrm>
          <a:prstGeom prst="ellipse">
            <a:avLst/>
          </a:prstGeom>
          <a:noFill/>
          <a:ln>
            <a:solidFill>
              <a:schemeClr val="bg1">
                <a:lumMod val="6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椭圆 15">
            <a:extLst>
              <a:ext uri="{FF2B5EF4-FFF2-40B4-BE49-F238E27FC236}">
                <a16:creationId xmlns:a16="http://schemas.microsoft.com/office/drawing/2014/main" id="{1B238BAF-BFFA-4D36-81D9-06631EE2610C}"/>
              </a:ext>
            </a:extLst>
          </p:cNvPr>
          <p:cNvSpPr/>
          <p:nvPr/>
        </p:nvSpPr>
        <p:spPr>
          <a:xfrm>
            <a:off x="3388951" y="2441048"/>
            <a:ext cx="1413688" cy="1413688"/>
          </a:xfrm>
          <a:prstGeom prst="ellipse">
            <a:avLst/>
          </a:prstGeom>
          <a:noFill/>
          <a:ln>
            <a:solidFill>
              <a:schemeClr val="bg1">
                <a:lumMod val="6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矩形 16"/>
          <p:cNvSpPr/>
          <p:nvPr/>
        </p:nvSpPr>
        <p:spPr>
          <a:xfrm>
            <a:off x="5271263" y="2790747"/>
            <a:ext cx="45719" cy="76944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1408617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p:txBody>
          <a:bodyPr/>
          <a:lstStyle/>
          <a:p>
            <a:r>
              <a:rPr lang="en-US" altLang="zh-CN" dirty="0">
                <a:latin typeface="+mn-lt"/>
                <a:ea typeface="+mn-ea"/>
                <a:cs typeface="+mn-ea"/>
                <a:sym typeface="+mn-lt"/>
              </a:rPr>
              <a:t>Guava </a:t>
            </a:r>
            <a:r>
              <a:rPr lang="en-US" altLang="zh-CN" dirty="0" smtClean="0">
                <a:latin typeface="+mn-lt"/>
                <a:ea typeface="+mn-ea"/>
                <a:cs typeface="+mn-ea"/>
                <a:sym typeface="+mn-lt"/>
              </a:rPr>
              <a:t>Cache</a:t>
            </a:r>
            <a:endParaRPr lang="zh-CN" altLang="en-US" dirty="0">
              <a:latin typeface="+mn-lt"/>
              <a:ea typeface="+mn-ea"/>
              <a:cs typeface="+mn-ea"/>
              <a:sym typeface="+mn-lt"/>
            </a:endParaRPr>
          </a:p>
        </p:txBody>
      </p:sp>
      <p:sp>
        <p:nvSpPr>
          <p:cNvPr id="4"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30</a:t>
            </a:fld>
            <a:endParaRPr lang="en-US" noProof="0" dirty="0">
              <a:latin typeface="+mn-lt"/>
              <a:cs typeface="+mn-ea"/>
              <a:sym typeface="+mn-lt"/>
            </a:endParaRPr>
          </a:p>
        </p:txBody>
      </p:sp>
      <p:sp>
        <p:nvSpPr>
          <p:cNvPr id="2" name="矩形 1"/>
          <p:cNvSpPr/>
          <p:nvPr/>
        </p:nvSpPr>
        <p:spPr>
          <a:xfrm>
            <a:off x="1808616" y="991954"/>
            <a:ext cx="7482254" cy="1477328"/>
          </a:xfrm>
          <a:prstGeom prst="rect">
            <a:avLst/>
          </a:prstGeom>
        </p:spPr>
        <p:txBody>
          <a:bodyPr wrap="square">
            <a:spAutoFit/>
          </a:bodyPr>
          <a:lstStyle/>
          <a:p>
            <a:r>
              <a:rPr lang="zh-CN" altLang="en-US" dirty="0"/>
              <a:t>缓存是我们在开发中为了提高系统的性能，把经常的访问业务的数据第一次把处理结果先放到缓存中，第二次就不用在对相同的业务数据在重新处理一遍，这样就提高了系统的性能。缓存分好几种：</a:t>
            </a:r>
          </a:p>
          <a:p>
            <a:r>
              <a:rPr lang="zh-CN" altLang="en-US" dirty="0"/>
              <a:t>（</a:t>
            </a:r>
            <a:r>
              <a:rPr lang="en-US" altLang="zh-CN" dirty="0"/>
              <a:t>1</a:t>
            </a:r>
            <a:r>
              <a:rPr lang="zh-CN" altLang="en-US" dirty="0"/>
              <a:t>）本地缓存 </a:t>
            </a:r>
            <a:r>
              <a:rPr lang="en-US" altLang="zh-CN" dirty="0"/>
              <a:t>Guava Cache </a:t>
            </a:r>
            <a:r>
              <a:rPr lang="zh-CN" altLang="en-US" dirty="0"/>
              <a:t>，</a:t>
            </a:r>
            <a:r>
              <a:rPr lang="en-US" altLang="zh-CN" dirty="0" err="1"/>
              <a:t>Ehcache</a:t>
            </a:r>
            <a:endParaRPr lang="zh-CN" altLang="en-US" dirty="0"/>
          </a:p>
          <a:p>
            <a:r>
              <a:rPr lang="zh-CN" altLang="en-US" dirty="0"/>
              <a:t>（</a:t>
            </a:r>
            <a:r>
              <a:rPr lang="en-US" altLang="zh-CN" dirty="0"/>
              <a:t>2</a:t>
            </a:r>
            <a:r>
              <a:rPr lang="zh-CN" altLang="en-US" dirty="0"/>
              <a:t>）分布式缓存 </a:t>
            </a:r>
            <a:r>
              <a:rPr lang="en-US" altLang="zh-CN" dirty="0" err="1"/>
              <a:t>Redis</a:t>
            </a:r>
            <a:r>
              <a:rPr lang="zh-CN" altLang="en-US" dirty="0"/>
              <a:t>，</a:t>
            </a:r>
            <a:r>
              <a:rPr lang="en-US" altLang="zh-CN" dirty="0" err="1"/>
              <a:t>Memcached</a:t>
            </a:r>
            <a:endParaRPr lang="zh-CN" altLang="en-US" dirty="0"/>
          </a:p>
        </p:txBody>
      </p:sp>
      <p:sp>
        <p:nvSpPr>
          <p:cNvPr id="6" name="矩形 5"/>
          <p:cNvSpPr/>
          <p:nvPr/>
        </p:nvSpPr>
        <p:spPr>
          <a:xfrm>
            <a:off x="1808617" y="1955818"/>
            <a:ext cx="7807569" cy="1754326"/>
          </a:xfrm>
          <a:prstGeom prst="rect">
            <a:avLst/>
          </a:prstGeom>
        </p:spPr>
        <p:txBody>
          <a:bodyPr wrap="square">
            <a:spAutoFit/>
          </a:bodyPr>
          <a:lstStyle/>
          <a:p>
            <a:r>
              <a:rPr lang="en-US" altLang="zh-CN" dirty="0"/>
              <a:t>Guava Cache</a:t>
            </a:r>
            <a:r>
              <a:rPr lang="zh-CN" altLang="en-US" dirty="0"/>
              <a:t>是和</a:t>
            </a:r>
            <a:r>
              <a:rPr lang="en-US" altLang="zh-CN" dirty="0" err="1"/>
              <a:t>ConcurrentMap</a:t>
            </a:r>
            <a:r>
              <a:rPr lang="zh-CN" altLang="en-US" dirty="0"/>
              <a:t>很相像的东西。最本质的不同就是，</a:t>
            </a:r>
            <a:r>
              <a:rPr lang="en-US" altLang="zh-CN" dirty="0" err="1"/>
              <a:t>ConcurrentMap</a:t>
            </a:r>
            <a:r>
              <a:rPr lang="en-US" altLang="zh-CN" dirty="0"/>
              <a:t> </a:t>
            </a:r>
            <a:r>
              <a:rPr lang="zh-CN" altLang="en-US" dirty="0"/>
              <a:t>持有所有被添加进的元素，直到它们专门被移除。从另一方面来说，为了使得内存的使用可控，</a:t>
            </a:r>
            <a:r>
              <a:rPr lang="en-US" altLang="zh-CN" dirty="0"/>
              <a:t>Guava Cache</a:t>
            </a:r>
            <a:r>
              <a:rPr lang="zh-CN" altLang="en-US" dirty="0"/>
              <a:t>通常来说是可配置来自动回收元素。本地内存缓存需要考虑很多问题，包括并发问题，缓存失效机制，内存不够用时缓存释放，缓存的命中率，缓存的移除等等。 当然这些东西</a:t>
            </a:r>
            <a:r>
              <a:rPr lang="en-US" altLang="zh-CN" dirty="0"/>
              <a:t>Guava</a:t>
            </a:r>
            <a:r>
              <a:rPr lang="zh-CN" altLang="en-US" dirty="0"/>
              <a:t>都考虑到了。</a:t>
            </a:r>
          </a:p>
        </p:txBody>
      </p:sp>
      <p:sp>
        <p:nvSpPr>
          <p:cNvPr id="8" name="矩形 7"/>
          <p:cNvSpPr/>
          <p:nvPr/>
        </p:nvSpPr>
        <p:spPr>
          <a:xfrm>
            <a:off x="1812413" y="1001520"/>
            <a:ext cx="2917786" cy="369332"/>
          </a:xfrm>
          <a:prstGeom prst="rect">
            <a:avLst/>
          </a:prstGeom>
        </p:spPr>
        <p:txBody>
          <a:bodyPr wrap="none">
            <a:spAutoFit/>
          </a:bodyPr>
          <a:lstStyle/>
          <a:p>
            <a:pPr marL="285750" indent="-285750">
              <a:buClr>
                <a:srgbClr val="C00000"/>
              </a:buClr>
              <a:buFont typeface="Wingdings" panose="05000000000000000000" pitchFamily="2" charset="2"/>
              <a:buChar char="p"/>
            </a:pPr>
            <a:r>
              <a:rPr lang="en-US" altLang="zh-CN" dirty="0"/>
              <a:t>Guava Cache</a:t>
            </a:r>
            <a:r>
              <a:rPr lang="zh-CN" altLang="en-US" dirty="0"/>
              <a:t>的适用场景</a:t>
            </a:r>
          </a:p>
        </p:txBody>
      </p:sp>
      <p:sp>
        <p:nvSpPr>
          <p:cNvPr id="11" name="文本框 10"/>
          <p:cNvSpPr txBox="1"/>
          <p:nvPr/>
        </p:nvSpPr>
        <p:spPr>
          <a:xfrm>
            <a:off x="1860236" y="1284437"/>
            <a:ext cx="8009794" cy="1477328"/>
          </a:xfrm>
          <a:prstGeom prst="rect">
            <a:avLst/>
          </a:prstGeom>
          <a:noFill/>
        </p:spPr>
        <p:txBody>
          <a:bodyPr wrap="square" rtlCol="0">
            <a:spAutoFit/>
          </a:bodyPr>
          <a:lstStyle/>
          <a:p>
            <a:r>
              <a:rPr lang="zh-CN" altLang="en-US" dirty="0"/>
              <a:t>你想花费一些内存来提高速度。</a:t>
            </a:r>
          </a:p>
          <a:p>
            <a:r>
              <a:rPr lang="zh-CN" altLang="en-US" dirty="0"/>
              <a:t>你预期到一些</a:t>
            </a:r>
            <a:r>
              <a:rPr lang="en-US" altLang="zh-CN" dirty="0"/>
              <a:t>key</a:t>
            </a:r>
            <a:r>
              <a:rPr lang="zh-CN" altLang="en-US" dirty="0"/>
              <a:t>的值将被不止一次地被查询。</a:t>
            </a:r>
          </a:p>
          <a:p>
            <a:r>
              <a:rPr lang="zh-CN" altLang="en-US" dirty="0"/>
              <a:t>你的缓存将不会需要比内存能够存储的数据更多。（</a:t>
            </a:r>
            <a:r>
              <a:rPr lang="en-US" altLang="zh-CN" dirty="0"/>
              <a:t>Guava Cache</a:t>
            </a:r>
            <a:r>
              <a:rPr lang="zh-CN" altLang="en-US" dirty="0"/>
              <a:t>对于一个单独运行的应用来说是本地的。它们不回将数据存储在文件中或者外部服务器上。如果这不适合你的需求，那么考虑使用其它的工具，比如</a:t>
            </a:r>
            <a:r>
              <a:rPr lang="en-US" altLang="zh-CN" dirty="0" err="1"/>
              <a:t>Memcached</a:t>
            </a:r>
            <a:r>
              <a:rPr lang="zh-CN" altLang="en-US" dirty="0"/>
              <a:t>）</a:t>
            </a:r>
          </a:p>
        </p:txBody>
      </p:sp>
      <p:sp>
        <p:nvSpPr>
          <p:cNvPr id="15" name="矩形 14"/>
          <p:cNvSpPr/>
          <p:nvPr/>
        </p:nvSpPr>
        <p:spPr>
          <a:xfrm>
            <a:off x="1808616" y="1545952"/>
            <a:ext cx="2456122" cy="369332"/>
          </a:xfrm>
          <a:prstGeom prst="rect">
            <a:avLst/>
          </a:prstGeom>
        </p:spPr>
        <p:txBody>
          <a:bodyPr wrap="none">
            <a:spAutoFit/>
          </a:bodyPr>
          <a:lstStyle/>
          <a:p>
            <a:pPr marL="285750" indent="-285750">
              <a:buClr>
                <a:srgbClr val="C00000"/>
              </a:buClr>
              <a:buFont typeface="Wingdings" panose="05000000000000000000" pitchFamily="2" charset="2"/>
              <a:buChar char="p"/>
            </a:pPr>
            <a:r>
              <a:rPr lang="en-US" altLang="zh-CN" dirty="0"/>
              <a:t>Guava Cache</a:t>
            </a:r>
            <a:r>
              <a:rPr lang="zh-CN" altLang="en-US" dirty="0"/>
              <a:t>的优势</a:t>
            </a:r>
          </a:p>
        </p:txBody>
      </p:sp>
    </p:spTree>
    <p:extLst>
      <p:ext uri="{BB962C8B-B14F-4D97-AF65-F5344CB8AC3E}">
        <p14:creationId xmlns:p14="http://schemas.microsoft.com/office/powerpoint/2010/main" val="395124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8" grpId="0"/>
      <p:bldP spid="11" grpId="0"/>
      <p:bldP spid="11" grpId="1"/>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4" y="463101"/>
            <a:ext cx="3536241" cy="416822"/>
          </a:xfrm>
        </p:spPr>
        <p:txBody>
          <a:bodyPr/>
          <a:lstStyle/>
          <a:p>
            <a:r>
              <a:rPr lang="en-US" altLang="zh-CN" dirty="0" smtClean="0">
                <a:latin typeface="+mn-lt"/>
                <a:ea typeface="+mn-ea"/>
                <a:cs typeface="+mn-ea"/>
                <a:sym typeface="+mn-lt"/>
              </a:rPr>
              <a:t>Guava Cache </a:t>
            </a:r>
            <a:r>
              <a:rPr lang="zh-CN" altLang="en-US" dirty="0" smtClean="0">
                <a:latin typeface="+mn-lt"/>
                <a:ea typeface="+mn-ea"/>
                <a:cs typeface="+mn-ea"/>
                <a:sym typeface="+mn-lt"/>
              </a:rPr>
              <a:t>使用</a:t>
            </a:r>
            <a:endParaRPr lang="zh-CN" altLang="en-US" dirty="0">
              <a:latin typeface="+mn-lt"/>
              <a:ea typeface="+mn-ea"/>
              <a:cs typeface="+mn-ea"/>
              <a:sym typeface="+mn-lt"/>
            </a:endParaRPr>
          </a:p>
        </p:txBody>
      </p:sp>
      <p:sp>
        <p:nvSpPr>
          <p:cNvPr id="4"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31</a:t>
            </a:fld>
            <a:endParaRPr lang="en-US" noProof="0" dirty="0">
              <a:latin typeface="+mn-lt"/>
              <a:cs typeface="+mn-ea"/>
              <a:sym typeface="+mn-lt"/>
            </a:endParaRPr>
          </a:p>
        </p:txBody>
      </p:sp>
      <p:sp>
        <p:nvSpPr>
          <p:cNvPr id="2" name="矩形 1"/>
          <p:cNvSpPr/>
          <p:nvPr/>
        </p:nvSpPr>
        <p:spPr>
          <a:xfrm>
            <a:off x="1812413" y="1019881"/>
            <a:ext cx="1396536" cy="369332"/>
          </a:xfrm>
          <a:prstGeom prst="rect">
            <a:avLst/>
          </a:prstGeom>
        </p:spPr>
        <p:txBody>
          <a:bodyPr wrap="none">
            <a:spAutoFit/>
          </a:bodyPr>
          <a:lstStyle/>
          <a:p>
            <a:pPr marL="285750" indent="-285750">
              <a:buClr>
                <a:srgbClr val="C00000"/>
              </a:buClr>
              <a:buFont typeface="Wingdings" panose="05000000000000000000" pitchFamily="2" charset="2"/>
              <a:buChar char="p"/>
            </a:pPr>
            <a:r>
              <a:rPr lang="zh-CN" altLang="en-US" b="1" dirty="0">
                <a:solidFill>
                  <a:srgbClr val="4F4F4F"/>
                </a:solidFill>
                <a:latin typeface="-apple-system"/>
              </a:rPr>
              <a:t>创建方式</a:t>
            </a:r>
          </a:p>
        </p:txBody>
      </p:sp>
      <p:pic>
        <p:nvPicPr>
          <p:cNvPr id="5" name="图片 4"/>
          <p:cNvPicPr>
            <a:picLocks noChangeAspect="1"/>
          </p:cNvPicPr>
          <p:nvPr/>
        </p:nvPicPr>
        <p:blipFill>
          <a:blip r:embed="rId3"/>
          <a:stretch>
            <a:fillRect/>
          </a:stretch>
        </p:blipFill>
        <p:spPr>
          <a:xfrm>
            <a:off x="1993057" y="1529172"/>
            <a:ext cx="8296275" cy="4429125"/>
          </a:xfrm>
          <a:prstGeom prst="rect">
            <a:avLst/>
          </a:prstGeom>
        </p:spPr>
      </p:pic>
      <p:pic>
        <p:nvPicPr>
          <p:cNvPr id="6" name="图片 5"/>
          <p:cNvPicPr>
            <a:picLocks noChangeAspect="1"/>
          </p:cNvPicPr>
          <p:nvPr/>
        </p:nvPicPr>
        <p:blipFill>
          <a:blip r:embed="rId4"/>
          <a:stretch>
            <a:fillRect/>
          </a:stretch>
        </p:blipFill>
        <p:spPr>
          <a:xfrm>
            <a:off x="1993056" y="1553759"/>
            <a:ext cx="8267700" cy="3895725"/>
          </a:xfrm>
          <a:prstGeom prst="rect">
            <a:avLst/>
          </a:prstGeom>
        </p:spPr>
      </p:pic>
      <p:sp>
        <p:nvSpPr>
          <p:cNvPr id="7" name="矩形 6"/>
          <p:cNvSpPr/>
          <p:nvPr/>
        </p:nvSpPr>
        <p:spPr>
          <a:xfrm>
            <a:off x="1812414" y="1489708"/>
            <a:ext cx="2089033" cy="369332"/>
          </a:xfrm>
          <a:prstGeom prst="rect">
            <a:avLst/>
          </a:prstGeom>
        </p:spPr>
        <p:txBody>
          <a:bodyPr wrap="none">
            <a:spAutoFit/>
          </a:bodyPr>
          <a:lstStyle/>
          <a:p>
            <a:pPr marL="285750" indent="-285750">
              <a:buClr>
                <a:srgbClr val="C00000"/>
              </a:buClr>
              <a:buFont typeface="Wingdings" panose="05000000000000000000" pitchFamily="2" charset="2"/>
              <a:buChar char="p"/>
            </a:pPr>
            <a:r>
              <a:rPr lang="zh-CN" altLang="en-US" b="1" dirty="0">
                <a:solidFill>
                  <a:srgbClr val="4F4F4F"/>
                </a:solidFill>
                <a:latin typeface="-apple-system"/>
              </a:rPr>
              <a:t>清除缓存的策略</a:t>
            </a:r>
          </a:p>
        </p:txBody>
      </p:sp>
      <p:pic>
        <p:nvPicPr>
          <p:cNvPr id="8" name="图片 7"/>
          <p:cNvPicPr>
            <a:picLocks noChangeAspect="1"/>
          </p:cNvPicPr>
          <p:nvPr/>
        </p:nvPicPr>
        <p:blipFill>
          <a:blip r:embed="rId5"/>
          <a:stretch>
            <a:fillRect/>
          </a:stretch>
        </p:blipFill>
        <p:spPr>
          <a:xfrm>
            <a:off x="1993057" y="671512"/>
            <a:ext cx="6898399" cy="5943600"/>
          </a:xfrm>
          <a:prstGeom prst="rect">
            <a:avLst/>
          </a:prstGeom>
        </p:spPr>
      </p:pic>
      <p:sp>
        <p:nvSpPr>
          <p:cNvPr id="13" name="矩形 12"/>
          <p:cNvSpPr/>
          <p:nvPr/>
        </p:nvSpPr>
        <p:spPr>
          <a:xfrm>
            <a:off x="1812414" y="1981143"/>
            <a:ext cx="1858201" cy="369332"/>
          </a:xfrm>
          <a:prstGeom prst="rect">
            <a:avLst/>
          </a:prstGeom>
        </p:spPr>
        <p:txBody>
          <a:bodyPr wrap="none">
            <a:spAutoFit/>
          </a:bodyPr>
          <a:lstStyle/>
          <a:p>
            <a:pPr marL="285750" indent="-285750">
              <a:buClr>
                <a:srgbClr val="C00000"/>
              </a:buClr>
              <a:buFont typeface="Wingdings" panose="05000000000000000000" pitchFamily="2" charset="2"/>
              <a:buChar char="p"/>
            </a:pPr>
            <a:r>
              <a:rPr lang="zh-CN" altLang="en-US" b="1" dirty="0">
                <a:solidFill>
                  <a:srgbClr val="4F4F4F"/>
                </a:solidFill>
                <a:latin typeface="-apple-system"/>
              </a:rPr>
              <a:t>各种策略使用</a:t>
            </a:r>
          </a:p>
        </p:txBody>
      </p:sp>
      <p:pic>
        <p:nvPicPr>
          <p:cNvPr id="10" name="图片 9"/>
          <p:cNvPicPr>
            <a:picLocks noChangeAspect="1"/>
          </p:cNvPicPr>
          <p:nvPr/>
        </p:nvPicPr>
        <p:blipFill>
          <a:blip r:embed="rId6"/>
          <a:stretch>
            <a:fillRect/>
          </a:stretch>
        </p:blipFill>
        <p:spPr>
          <a:xfrm>
            <a:off x="1964481" y="730532"/>
            <a:ext cx="9144000" cy="5871676"/>
          </a:xfrm>
          <a:prstGeom prst="rect">
            <a:avLst/>
          </a:prstGeom>
        </p:spPr>
      </p:pic>
      <p:pic>
        <p:nvPicPr>
          <p:cNvPr id="11" name="图片 10"/>
          <p:cNvPicPr>
            <a:picLocks noChangeAspect="1"/>
          </p:cNvPicPr>
          <p:nvPr/>
        </p:nvPicPr>
        <p:blipFill>
          <a:blip r:embed="rId7"/>
          <a:stretch>
            <a:fillRect/>
          </a:stretch>
        </p:blipFill>
        <p:spPr>
          <a:xfrm>
            <a:off x="1964481" y="671512"/>
            <a:ext cx="6953010" cy="6858000"/>
          </a:xfrm>
          <a:prstGeom prst="rect">
            <a:avLst/>
          </a:prstGeom>
        </p:spPr>
      </p:pic>
      <p:pic>
        <p:nvPicPr>
          <p:cNvPr id="12" name="图片 11"/>
          <p:cNvPicPr>
            <a:picLocks noChangeAspect="1"/>
          </p:cNvPicPr>
          <p:nvPr/>
        </p:nvPicPr>
        <p:blipFill>
          <a:blip r:embed="rId8"/>
          <a:stretch>
            <a:fillRect/>
          </a:stretch>
        </p:blipFill>
        <p:spPr>
          <a:xfrm>
            <a:off x="1871258" y="788958"/>
            <a:ext cx="7896225" cy="3486150"/>
          </a:xfrm>
          <a:prstGeom prst="rect">
            <a:avLst/>
          </a:prstGeom>
        </p:spPr>
      </p:pic>
      <p:sp>
        <p:nvSpPr>
          <p:cNvPr id="14" name="矩形 13"/>
          <p:cNvSpPr/>
          <p:nvPr/>
        </p:nvSpPr>
        <p:spPr>
          <a:xfrm>
            <a:off x="1829990" y="2532033"/>
            <a:ext cx="2550698" cy="369332"/>
          </a:xfrm>
          <a:prstGeom prst="rect">
            <a:avLst/>
          </a:prstGeom>
        </p:spPr>
        <p:txBody>
          <a:bodyPr wrap="none">
            <a:spAutoFit/>
          </a:bodyPr>
          <a:lstStyle/>
          <a:p>
            <a:pPr marL="285750" indent="-285750">
              <a:buClr>
                <a:srgbClr val="C00000"/>
              </a:buClr>
              <a:buFont typeface="Wingdings" panose="05000000000000000000" pitchFamily="2" charset="2"/>
              <a:buChar char="p"/>
            </a:pPr>
            <a:r>
              <a:rPr lang="zh-CN" altLang="en-US" b="1" dirty="0">
                <a:solidFill>
                  <a:srgbClr val="4F4F4F"/>
                </a:solidFill>
                <a:latin typeface="-apple-system"/>
              </a:rPr>
              <a:t>清除什么时候发生</a:t>
            </a:r>
            <a:r>
              <a:rPr lang="zh-CN" altLang="en-US" b="1" dirty="0"/>
              <a:t>？</a:t>
            </a:r>
          </a:p>
        </p:txBody>
      </p:sp>
      <p:sp>
        <p:nvSpPr>
          <p:cNvPr id="15" name="矩形 14"/>
          <p:cNvSpPr/>
          <p:nvPr/>
        </p:nvSpPr>
        <p:spPr>
          <a:xfrm>
            <a:off x="1812414" y="3054691"/>
            <a:ext cx="6989885" cy="2031325"/>
          </a:xfrm>
          <a:prstGeom prst="rect">
            <a:avLst/>
          </a:prstGeom>
        </p:spPr>
        <p:txBody>
          <a:bodyPr wrap="square">
            <a:spAutoFit/>
          </a:bodyPr>
          <a:lstStyle/>
          <a:p>
            <a:r>
              <a:rPr lang="zh-CN" altLang="en-US" dirty="0">
                <a:solidFill>
                  <a:srgbClr val="454545"/>
                </a:solidFill>
                <a:latin typeface="PingFang SC"/>
              </a:rPr>
              <a:t>也许这个问题有点奇怪，如果设置的存活时间为一分钟，难道不是一分钟后这个</a:t>
            </a:r>
            <a:r>
              <a:rPr lang="en-US" altLang="zh-CN" dirty="0">
                <a:solidFill>
                  <a:srgbClr val="454545"/>
                </a:solidFill>
                <a:latin typeface="PingFang SC"/>
              </a:rPr>
              <a:t>key</a:t>
            </a:r>
            <a:r>
              <a:rPr lang="zh-CN" altLang="en-US" dirty="0">
                <a:solidFill>
                  <a:srgbClr val="454545"/>
                </a:solidFill>
                <a:latin typeface="PingFang SC"/>
              </a:rPr>
              <a:t>就会立即清除掉吗？我们来分析一下如果要实现这个功能，那</a:t>
            </a:r>
            <a:r>
              <a:rPr lang="en-US" altLang="zh-CN" dirty="0">
                <a:solidFill>
                  <a:srgbClr val="454545"/>
                </a:solidFill>
                <a:latin typeface="PingFang SC"/>
              </a:rPr>
              <a:t>Cache</a:t>
            </a:r>
            <a:r>
              <a:rPr lang="zh-CN" altLang="en-US" dirty="0">
                <a:solidFill>
                  <a:srgbClr val="454545"/>
                </a:solidFill>
                <a:latin typeface="PingFang SC"/>
              </a:rPr>
              <a:t>中就必须存在线程来进行周期性地检查、清除等工作，很多</a:t>
            </a:r>
            <a:r>
              <a:rPr lang="en-US" altLang="zh-CN" dirty="0">
                <a:solidFill>
                  <a:srgbClr val="454545"/>
                </a:solidFill>
                <a:latin typeface="PingFang SC"/>
              </a:rPr>
              <a:t>cache</a:t>
            </a:r>
            <a:r>
              <a:rPr lang="zh-CN" altLang="en-US" dirty="0">
                <a:solidFill>
                  <a:srgbClr val="454545"/>
                </a:solidFill>
                <a:latin typeface="PingFang SC"/>
              </a:rPr>
              <a:t>如</a:t>
            </a:r>
            <a:r>
              <a:rPr lang="en-US" altLang="zh-CN" dirty="0" err="1">
                <a:solidFill>
                  <a:srgbClr val="454545"/>
                </a:solidFill>
                <a:latin typeface="PingFang SC"/>
              </a:rPr>
              <a:t>redis</a:t>
            </a:r>
            <a:r>
              <a:rPr lang="zh-CN" altLang="en-US" dirty="0">
                <a:solidFill>
                  <a:srgbClr val="454545"/>
                </a:solidFill>
                <a:latin typeface="PingFang SC"/>
              </a:rPr>
              <a:t>、</a:t>
            </a:r>
            <a:r>
              <a:rPr lang="en-US" altLang="zh-CN" dirty="0" err="1">
                <a:solidFill>
                  <a:srgbClr val="454545"/>
                </a:solidFill>
                <a:latin typeface="PingFang SC"/>
              </a:rPr>
              <a:t>ehcache</a:t>
            </a:r>
            <a:r>
              <a:rPr lang="zh-CN" altLang="en-US" dirty="0">
                <a:solidFill>
                  <a:srgbClr val="454545"/>
                </a:solidFill>
                <a:latin typeface="PingFang SC"/>
              </a:rPr>
              <a:t>都是这样实现的。</a:t>
            </a:r>
          </a:p>
          <a:p>
            <a:r>
              <a:rPr lang="zh-CN" altLang="en-US" dirty="0">
                <a:solidFill>
                  <a:srgbClr val="454545"/>
                </a:solidFill>
                <a:latin typeface="PingFang SC"/>
              </a:rPr>
              <a:t>但在</a:t>
            </a:r>
            <a:r>
              <a:rPr lang="en-US" altLang="zh-CN" dirty="0" err="1">
                <a:solidFill>
                  <a:srgbClr val="454545"/>
                </a:solidFill>
                <a:latin typeface="PingFang SC"/>
              </a:rPr>
              <a:t>GuavaCache</a:t>
            </a:r>
            <a:r>
              <a:rPr lang="zh-CN" altLang="en-US" dirty="0">
                <a:solidFill>
                  <a:srgbClr val="454545"/>
                </a:solidFill>
                <a:latin typeface="PingFang SC"/>
              </a:rPr>
              <a:t>中，并不存在任何线程！它实现机制是在写操作时顺带做少量的维护工作（如清除），偶尔在读操作时做（如果写操作实在太少的话），也就是说在使用的是调用线程。</a:t>
            </a:r>
          </a:p>
        </p:txBody>
      </p:sp>
      <p:sp>
        <p:nvSpPr>
          <p:cNvPr id="19" name="矩形 18"/>
          <p:cNvSpPr/>
          <p:nvPr/>
        </p:nvSpPr>
        <p:spPr>
          <a:xfrm>
            <a:off x="1829990" y="3082799"/>
            <a:ext cx="1396536" cy="369332"/>
          </a:xfrm>
          <a:prstGeom prst="rect">
            <a:avLst/>
          </a:prstGeom>
        </p:spPr>
        <p:txBody>
          <a:bodyPr wrap="none">
            <a:spAutoFit/>
          </a:bodyPr>
          <a:lstStyle/>
          <a:p>
            <a:pPr marL="285750" indent="-285750">
              <a:buClr>
                <a:srgbClr val="C00000"/>
              </a:buClr>
              <a:buFont typeface="Wingdings" panose="05000000000000000000" pitchFamily="2" charset="2"/>
              <a:buChar char="p"/>
            </a:pPr>
            <a:r>
              <a:rPr lang="zh-CN" altLang="en-US" b="1" dirty="0"/>
              <a:t>更多了解</a:t>
            </a:r>
          </a:p>
        </p:txBody>
      </p:sp>
      <p:sp>
        <p:nvSpPr>
          <p:cNvPr id="20" name="矩形 19"/>
          <p:cNvSpPr/>
          <p:nvPr/>
        </p:nvSpPr>
        <p:spPr>
          <a:xfrm>
            <a:off x="1964482" y="3605456"/>
            <a:ext cx="7633645" cy="369332"/>
          </a:xfrm>
          <a:prstGeom prst="rect">
            <a:avLst/>
          </a:prstGeom>
        </p:spPr>
        <p:txBody>
          <a:bodyPr wrap="square">
            <a:spAutoFit/>
          </a:bodyPr>
          <a:lstStyle/>
          <a:p>
            <a:r>
              <a:rPr lang="en-US" altLang="zh-CN" dirty="0">
                <a:solidFill>
                  <a:srgbClr val="454545"/>
                </a:solidFill>
                <a:latin typeface="PingFang SC"/>
              </a:rPr>
              <a:t>Wiki</a:t>
            </a:r>
            <a:r>
              <a:rPr lang="zh-CN" altLang="en-US" dirty="0">
                <a:solidFill>
                  <a:srgbClr val="454545"/>
                </a:solidFill>
                <a:latin typeface="PingFang SC"/>
              </a:rPr>
              <a:t>地址：</a:t>
            </a:r>
            <a:r>
              <a:rPr lang="en-US" altLang="zh-CN" dirty="0">
                <a:solidFill>
                  <a:srgbClr val="454545"/>
                </a:solidFill>
                <a:latin typeface="PingFang SC"/>
              </a:rPr>
              <a:t>https://github.com/google/guava/wiki/CachesExplained</a:t>
            </a:r>
            <a:endParaRPr lang="zh-CN" altLang="en-US" dirty="0">
              <a:solidFill>
                <a:srgbClr val="454545"/>
              </a:solidFill>
              <a:latin typeface="PingFang SC"/>
            </a:endParaRPr>
          </a:p>
        </p:txBody>
      </p:sp>
    </p:spTree>
    <p:extLst>
      <p:ext uri="{BB962C8B-B14F-4D97-AF65-F5344CB8AC3E}">
        <p14:creationId xmlns:p14="http://schemas.microsoft.com/office/powerpoint/2010/main" val="1852012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5" grpId="0"/>
      <p:bldP spid="15" grpId="1"/>
      <p:bldP spid="19" grpId="0"/>
      <p:bldP spid="20" grpId="0"/>
      <p:bldP spid="20"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4" y="463101"/>
            <a:ext cx="3536241" cy="416822"/>
          </a:xfrm>
        </p:spPr>
        <p:txBody>
          <a:bodyPr/>
          <a:lstStyle/>
          <a:p>
            <a:r>
              <a:rPr lang="en-US" altLang="zh-CN" dirty="0" smtClean="0">
                <a:latin typeface="+mn-lt"/>
                <a:ea typeface="+mn-ea"/>
                <a:cs typeface="+mn-ea"/>
                <a:sym typeface="+mn-lt"/>
              </a:rPr>
              <a:t>Guava </a:t>
            </a:r>
            <a:r>
              <a:rPr lang="zh-CN" altLang="en-US" dirty="0" smtClean="0">
                <a:latin typeface="+mn-lt"/>
                <a:ea typeface="+mn-ea"/>
                <a:cs typeface="+mn-ea"/>
                <a:sym typeface="+mn-lt"/>
              </a:rPr>
              <a:t>结束语</a:t>
            </a:r>
            <a:endParaRPr lang="zh-CN" altLang="en-US" dirty="0">
              <a:latin typeface="+mn-lt"/>
              <a:ea typeface="+mn-ea"/>
              <a:cs typeface="+mn-ea"/>
              <a:sym typeface="+mn-lt"/>
            </a:endParaRPr>
          </a:p>
        </p:txBody>
      </p:sp>
      <p:sp>
        <p:nvSpPr>
          <p:cNvPr id="4"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32</a:t>
            </a:fld>
            <a:endParaRPr lang="en-US" noProof="0" dirty="0">
              <a:latin typeface="+mn-lt"/>
              <a:cs typeface="+mn-ea"/>
              <a:sym typeface="+mn-lt"/>
            </a:endParaRPr>
          </a:p>
        </p:txBody>
      </p:sp>
      <p:sp>
        <p:nvSpPr>
          <p:cNvPr id="2" name="文本框 1"/>
          <p:cNvSpPr txBox="1"/>
          <p:nvPr/>
        </p:nvSpPr>
        <p:spPr>
          <a:xfrm>
            <a:off x="2192215" y="1239715"/>
            <a:ext cx="5829300"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p"/>
            </a:pPr>
            <a:r>
              <a:rPr lang="en-US" altLang="zh-CN" dirty="0"/>
              <a:t>Guava </a:t>
            </a:r>
            <a:r>
              <a:rPr lang="zh-CN" altLang="en-US" dirty="0"/>
              <a:t>类库中的东西相当的多，一时半会难以消化。 </a:t>
            </a:r>
          </a:p>
        </p:txBody>
      </p:sp>
      <p:sp>
        <p:nvSpPr>
          <p:cNvPr id="5" name="文本框 4"/>
          <p:cNvSpPr txBox="1"/>
          <p:nvPr/>
        </p:nvSpPr>
        <p:spPr>
          <a:xfrm>
            <a:off x="2192215" y="1784173"/>
            <a:ext cx="3077308"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p"/>
            </a:pPr>
            <a:r>
              <a:rPr lang="zh-CN" altLang="en-US" dirty="0"/>
              <a:t>好的东西当然是推荐使用</a:t>
            </a:r>
          </a:p>
        </p:txBody>
      </p:sp>
      <p:sp>
        <p:nvSpPr>
          <p:cNvPr id="6" name="文本框 5"/>
          <p:cNvSpPr txBox="1"/>
          <p:nvPr/>
        </p:nvSpPr>
        <p:spPr>
          <a:xfrm>
            <a:off x="2192215" y="3050209"/>
            <a:ext cx="3077308"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p"/>
            </a:pPr>
            <a:r>
              <a:rPr lang="zh-CN" altLang="en-US" dirty="0"/>
              <a:t>共同学习，一起进步！！！</a:t>
            </a:r>
          </a:p>
        </p:txBody>
      </p:sp>
      <p:sp>
        <p:nvSpPr>
          <p:cNvPr id="7" name="文本框 6"/>
          <p:cNvSpPr txBox="1"/>
          <p:nvPr/>
        </p:nvSpPr>
        <p:spPr>
          <a:xfrm>
            <a:off x="2192215" y="2417191"/>
            <a:ext cx="7935463"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p"/>
            </a:pPr>
            <a:r>
              <a:rPr lang="en-US" altLang="zh-CN" dirty="0"/>
              <a:t>PPT</a:t>
            </a:r>
            <a:r>
              <a:rPr lang="zh-CN" altLang="en-US" dirty="0"/>
              <a:t>中讲解只是一小部分的内容，更多的还是需要自己跟细节的了解。</a:t>
            </a:r>
          </a:p>
        </p:txBody>
      </p:sp>
      <p:sp>
        <p:nvSpPr>
          <p:cNvPr id="8" name="文本框 7"/>
          <p:cNvSpPr txBox="1"/>
          <p:nvPr/>
        </p:nvSpPr>
        <p:spPr>
          <a:xfrm>
            <a:off x="2192214" y="3615905"/>
            <a:ext cx="7879080" cy="707886"/>
          </a:xfrm>
          <a:prstGeom prst="rect">
            <a:avLst/>
          </a:prstGeom>
          <a:noFill/>
        </p:spPr>
        <p:txBody>
          <a:bodyPr wrap="none" rtlCol="0">
            <a:spAutoFit/>
          </a:bodyPr>
          <a:lstStyle/>
          <a:p>
            <a:r>
              <a:rPr lang="zh-CN" altLang="en-US" sz="4000" dirty="0">
                <a:solidFill>
                  <a:srgbClr val="FF0000"/>
                </a:solidFill>
                <a:latin typeface="楷体" panose="02010609060101010101" pitchFamily="49" charset="-122"/>
                <a:ea typeface="楷体" panose="02010609060101010101" pitchFamily="49" charset="-122"/>
              </a:rPr>
              <a:t>谢谢大家的观看，欢迎指正错误！</a:t>
            </a:r>
          </a:p>
        </p:txBody>
      </p:sp>
    </p:spTree>
    <p:extLst>
      <p:ext uri="{BB962C8B-B14F-4D97-AF65-F5344CB8AC3E}">
        <p14:creationId xmlns:p14="http://schemas.microsoft.com/office/powerpoint/2010/main" val="3259071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a:xfrm>
            <a:off x="1812414" y="472066"/>
            <a:ext cx="4160019" cy="416822"/>
          </a:xfrm>
        </p:spPr>
        <p:txBody>
          <a:bodyPr/>
          <a:lstStyle/>
          <a:p>
            <a:r>
              <a:rPr lang="en-US" altLang="zh-CN" sz="2800" dirty="0">
                <a:latin typeface="+mn-lt"/>
                <a:cs typeface="+mn-ea"/>
                <a:sym typeface="+mn-lt"/>
              </a:rPr>
              <a:t>Guava</a:t>
            </a:r>
            <a:r>
              <a:rPr lang="zh-CN" altLang="en-US" sz="2800" dirty="0">
                <a:latin typeface="+mn-lt"/>
                <a:cs typeface="+mn-ea"/>
                <a:sym typeface="+mn-lt"/>
              </a:rPr>
              <a:t>是什么？番石榴</a:t>
            </a:r>
          </a:p>
        </p:txBody>
      </p:sp>
      <p:sp>
        <p:nvSpPr>
          <p:cNvPr id="4"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4</a:t>
            </a:fld>
            <a:endParaRPr lang="en-US" noProof="0" dirty="0">
              <a:latin typeface="+mn-lt"/>
              <a:cs typeface="+mn-ea"/>
              <a:sym typeface="+mn-lt"/>
            </a:endParaRPr>
          </a:p>
        </p:txBody>
      </p:sp>
      <p:sp>
        <p:nvSpPr>
          <p:cNvPr id="11" name="TextBox 3"/>
          <p:cNvSpPr txBox="1"/>
          <p:nvPr/>
        </p:nvSpPr>
        <p:spPr>
          <a:xfrm>
            <a:off x="6813979" y="2009349"/>
            <a:ext cx="3408305" cy="461665"/>
          </a:xfrm>
          <a:prstGeom prst="rect">
            <a:avLst/>
          </a:prstGeom>
          <a:noFill/>
        </p:spPr>
        <p:txBody>
          <a:bodyPr wrap="none" rtlCol="0">
            <a:spAutoFit/>
          </a:bodyPr>
          <a:lstStyle/>
          <a:p>
            <a:pPr fontAlgn="base">
              <a:spcBef>
                <a:spcPct val="0"/>
              </a:spcBef>
              <a:spcAft>
                <a:spcPct val="0"/>
              </a:spcAft>
              <a:defRPr/>
            </a:pPr>
            <a:r>
              <a:rPr lang="en-US" altLang="zh-CN" sz="2400" b="1" kern="0" dirty="0">
                <a:solidFill>
                  <a:srgbClr val="FF6600"/>
                </a:solidFill>
              </a:rPr>
              <a:t>Google</a:t>
            </a:r>
            <a:r>
              <a:rPr lang="zh-CN" altLang="en-US" sz="2400" b="1" kern="0" dirty="0">
                <a:solidFill>
                  <a:srgbClr val="FF6600"/>
                </a:solidFill>
              </a:rPr>
              <a:t>开源核心类库！</a:t>
            </a:r>
          </a:p>
        </p:txBody>
      </p:sp>
      <p:sp>
        <p:nvSpPr>
          <p:cNvPr id="12" name="TextBox 5"/>
          <p:cNvSpPr txBox="1"/>
          <p:nvPr/>
        </p:nvSpPr>
        <p:spPr>
          <a:xfrm>
            <a:off x="3279972" y="2786095"/>
            <a:ext cx="3278462" cy="461665"/>
          </a:xfrm>
          <a:prstGeom prst="rect">
            <a:avLst/>
          </a:prstGeom>
          <a:noFill/>
        </p:spPr>
        <p:txBody>
          <a:bodyPr wrap="none" rtlCol="0">
            <a:spAutoFit/>
          </a:bodyPr>
          <a:lstStyle/>
          <a:p>
            <a:pPr fontAlgn="base">
              <a:spcBef>
                <a:spcPct val="0"/>
              </a:spcBef>
              <a:spcAft>
                <a:spcPct val="0"/>
              </a:spcAft>
              <a:defRPr/>
            </a:pPr>
            <a:r>
              <a:rPr lang="zh-CN" altLang="en-US" sz="2400" b="1" kern="0" dirty="0">
                <a:solidFill>
                  <a:srgbClr val="0000FF"/>
                </a:solidFill>
              </a:rPr>
              <a:t>快乐编程，快速编程！</a:t>
            </a:r>
          </a:p>
        </p:txBody>
      </p:sp>
      <p:sp>
        <p:nvSpPr>
          <p:cNvPr id="13" name="TextBox 6"/>
          <p:cNvSpPr txBox="1"/>
          <p:nvPr/>
        </p:nvSpPr>
        <p:spPr>
          <a:xfrm>
            <a:off x="5634681" y="3962681"/>
            <a:ext cx="3278462" cy="461665"/>
          </a:xfrm>
          <a:prstGeom prst="rect">
            <a:avLst/>
          </a:prstGeom>
          <a:noFill/>
        </p:spPr>
        <p:txBody>
          <a:bodyPr wrap="none" rtlCol="0">
            <a:spAutoFit/>
          </a:bodyPr>
          <a:lstStyle/>
          <a:p>
            <a:pPr fontAlgn="base">
              <a:spcBef>
                <a:spcPct val="0"/>
              </a:spcBef>
              <a:spcAft>
                <a:spcPct val="0"/>
              </a:spcAft>
              <a:defRPr/>
            </a:pPr>
            <a:r>
              <a:rPr lang="zh-CN" altLang="en-US" sz="2400" b="1" kern="0" dirty="0">
                <a:solidFill>
                  <a:srgbClr val="00B050"/>
                </a:solidFill>
              </a:rPr>
              <a:t>高效稳定，充分测试！</a:t>
            </a:r>
          </a:p>
        </p:txBody>
      </p:sp>
      <p:sp>
        <p:nvSpPr>
          <p:cNvPr id="14" name="TextBox 3"/>
          <p:cNvSpPr txBox="1"/>
          <p:nvPr/>
        </p:nvSpPr>
        <p:spPr>
          <a:xfrm>
            <a:off x="1897420" y="1347764"/>
            <a:ext cx="6732933" cy="461665"/>
          </a:xfrm>
          <a:prstGeom prst="rect">
            <a:avLst/>
          </a:prstGeom>
          <a:noFill/>
        </p:spPr>
        <p:txBody>
          <a:bodyPr wrap="none" rtlCol="0">
            <a:spAutoFit/>
          </a:bodyPr>
          <a:lstStyle/>
          <a:p>
            <a:pPr lvl="0" fontAlgn="base">
              <a:spcBef>
                <a:spcPct val="0"/>
              </a:spcBef>
              <a:spcAft>
                <a:spcPct val="0"/>
              </a:spcAft>
            </a:pPr>
            <a:r>
              <a:rPr lang="zh-CN" altLang="en-US" sz="2400" dirty="0">
                <a:solidFill>
                  <a:srgbClr val="00B0F0"/>
                </a:solidFill>
              </a:rPr>
              <a:t>工具类 就是封装平常用的方法，提高工作效率。</a:t>
            </a:r>
            <a:endParaRPr lang="zh-CN" altLang="en-US" sz="2400" b="1" kern="0" dirty="0">
              <a:solidFill>
                <a:srgbClr val="00B0F0"/>
              </a:solidFill>
            </a:endParaRPr>
          </a:p>
        </p:txBody>
      </p:sp>
      <p:pic>
        <p:nvPicPr>
          <p:cNvPr id="2" name="图片 1"/>
          <p:cNvPicPr>
            <a:picLocks noChangeAspect="1"/>
          </p:cNvPicPr>
          <p:nvPr/>
        </p:nvPicPr>
        <p:blipFill>
          <a:blip r:embed="rId3"/>
          <a:stretch>
            <a:fillRect/>
          </a:stretch>
        </p:blipFill>
        <p:spPr>
          <a:xfrm>
            <a:off x="1532163" y="1106510"/>
            <a:ext cx="8757169" cy="4880375"/>
          </a:xfrm>
          <a:prstGeom prst="rect">
            <a:avLst/>
          </a:prstGeom>
        </p:spPr>
      </p:pic>
    </p:spTree>
    <p:extLst>
      <p:ext uri="{BB962C8B-B14F-4D97-AF65-F5344CB8AC3E}">
        <p14:creationId xmlns:p14="http://schemas.microsoft.com/office/powerpoint/2010/main" val="1299589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p:txBody>
          <a:bodyPr/>
          <a:lstStyle/>
          <a:p>
            <a:r>
              <a:rPr lang="en-US" altLang="zh-CN" dirty="0">
                <a:cs typeface="+mn-ea"/>
                <a:sym typeface="+mn-lt"/>
              </a:rPr>
              <a:t>Guava</a:t>
            </a:r>
            <a:r>
              <a:rPr lang="zh-CN" altLang="en-US" dirty="0">
                <a:cs typeface="+mn-ea"/>
                <a:sym typeface="+mn-lt"/>
              </a:rPr>
              <a:t>有何优势？</a:t>
            </a:r>
          </a:p>
        </p:txBody>
      </p:sp>
      <p:grpSp>
        <p:nvGrpSpPr>
          <p:cNvPr id="24" name="Group 51612"/>
          <p:cNvGrpSpPr/>
          <p:nvPr/>
        </p:nvGrpSpPr>
        <p:grpSpPr>
          <a:xfrm>
            <a:off x="2555658" y="1273545"/>
            <a:ext cx="7387412" cy="4439881"/>
            <a:chOff x="-1717" y="-399776"/>
            <a:chExt cx="11326446" cy="6807263"/>
          </a:xfrm>
        </p:grpSpPr>
        <p:grpSp>
          <p:nvGrpSpPr>
            <p:cNvPr id="26" name="Group 51592"/>
            <p:cNvGrpSpPr/>
            <p:nvPr/>
          </p:nvGrpSpPr>
          <p:grpSpPr>
            <a:xfrm>
              <a:off x="1039507" y="758607"/>
              <a:ext cx="7620001" cy="4392461"/>
              <a:chOff x="0" y="0"/>
              <a:chExt cx="7619999" cy="4392460"/>
            </a:xfrm>
          </p:grpSpPr>
          <p:grpSp>
            <p:nvGrpSpPr>
              <p:cNvPr id="46" name="Group 51579"/>
              <p:cNvGrpSpPr/>
              <p:nvPr/>
            </p:nvGrpSpPr>
            <p:grpSpPr>
              <a:xfrm>
                <a:off x="4663909" y="-1"/>
                <a:ext cx="2956091" cy="3093099"/>
                <a:chOff x="0" y="0"/>
                <a:chExt cx="2956089" cy="3093097"/>
              </a:xfrm>
            </p:grpSpPr>
            <p:sp>
              <p:nvSpPr>
                <p:cNvPr id="59" name="Shape 51576"/>
                <p:cNvSpPr/>
                <p:nvPr/>
              </p:nvSpPr>
              <p:spPr>
                <a:xfrm rot="1595376">
                  <a:off x="858" y="624063"/>
                  <a:ext cx="2954373" cy="701940"/>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rgbClr val="4C6062"/>
                </a:solidFill>
                <a:ln w="12700" cap="flat">
                  <a:noFill/>
                  <a:miter lim="400000"/>
                </a:ln>
                <a:effectLst/>
              </p:spPr>
              <p:txBody>
                <a:bodyPr wrap="square" lIns="26789" tIns="26789" rIns="26789" bIns="26789" numCol="1" anchor="ctr">
                  <a:noAutofit/>
                </a:bodyPr>
                <a:lstStyle/>
                <a:p>
                  <a:endParaRPr sz="1350">
                    <a:cs typeface="微软雅黑" panose="020B0503020204020204" pitchFamily="34" charset="-122"/>
                  </a:endParaRPr>
                </a:p>
              </p:txBody>
            </p:sp>
            <p:sp>
              <p:nvSpPr>
                <p:cNvPr id="60" name="Shape 51577"/>
                <p:cNvSpPr/>
                <p:nvPr/>
              </p:nvSpPr>
              <p:spPr>
                <a:xfrm>
                  <a:off x="13657" y="601490"/>
                  <a:ext cx="2191362" cy="24900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rgbClr val="405052"/>
                </a:solidFill>
                <a:ln w="12700" cap="flat">
                  <a:noFill/>
                  <a:miter lim="400000"/>
                </a:ln>
                <a:effectLst/>
              </p:spPr>
              <p:txBody>
                <a:bodyPr wrap="square" lIns="26789" tIns="26789" rIns="26789" bIns="26789" numCol="1" anchor="ctr">
                  <a:noAutofit/>
                </a:bodyPr>
                <a:lstStyle/>
                <a:p>
                  <a:endParaRPr sz="1350">
                    <a:cs typeface="微软雅黑" panose="020B0503020204020204" pitchFamily="34" charset="-122"/>
                  </a:endParaRPr>
                </a:p>
              </p:txBody>
            </p:sp>
            <p:sp>
              <p:nvSpPr>
                <p:cNvPr id="61" name="Shape 51578"/>
                <p:cNvSpPr/>
                <p:nvPr/>
              </p:nvSpPr>
              <p:spPr>
                <a:xfrm>
                  <a:off x="2201050" y="1344875"/>
                  <a:ext cx="748857" cy="1748223"/>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rgbClr val="405052"/>
                </a:solidFill>
                <a:ln w="12700" cap="flat">
                  <a:noFill/>
                  <a:miter lim="400000"/>
                </a:ln>
                <a:effectLst/>
              </p:spPr>
              <p:txBody>
                <a:bodyPr wrap="square" lIns="26789" tIns="26789" rIns="26789" bIns="26789" numCol="1" anchor="ctr">
                  <a:noAutofit/>
                </a:bodyPr>
                <a:lstStyle/>
                <a:p>
                  <a:endParaRPr sz="1350">
                    <a:cs typeface="微软雅黑" panose="020B0503020204020204" pitchFamily="34" charset="-122"/>
                  </a:endParaRPr>
                </a:p>
              </p:txBody>
            </p:sp>
          </p:grpSp>
          <p:grpSp>
            <p:nvGrpSpPr>
              <p:cNvPr id="47" name="Group 51583"/>
              <p:cNvGrpSpPr/>
              <p:nvPr/>
            </p:nvGrpSpPr>
            <p:grpSpPr>
              <a:xfrm>
                <a:off x="2370064" y="-1"/>
                <a:ext cx="2956091" cy="3093099"/>
                <a:chOff x="0" y="0"/>
                <a:chExt cx="2956089" cy="3093097"/>
              </a:xfrm>
            </p:grpSpPr>
            <p:sp>
              <p:nvSpPr>
                <p:cNvPr id="56" name="Shape 51580"/>
                <p:cNvSpPr/>
                <p:nvPr/>
              </p:nvSpPr>
              <p:spPr>
                <a:xfrm rot="1595376">
                  <a:off x="858" y="624063"/>
                  <a:ext cx="2954373" cy="701940"/>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rgbClr val="A2B932"/>
                </a:solidFill>
                <a:ln w="12700" cap="flat">
                  <a:noFill/>
                  <a:miter lim="400000"/>
                </a:ln>
                <a:effectLst/>
              </p:spPr>
              <p:txBody>
                <a:bodyPr wrap="square" lIns="26789" tIns="26789" rIns="26789" bIns="26789" numCol="1" anchor="ctr">
                  <a:noAutofit/>
                </a:bodyPr>
                <a:lstStyle/>
                <a:p>
                  <a:endParaRPr sz="1350">
                    <a:cs typeface="微软雅黑" panose="020B0503020204020204" pitchFamily="34" charset="-122"/>
                  </a:endParaRPr>
                </a:p>
              </p:txBody>
            </p:sp>
            <p:sp>
              <p:nvSpPr>
                <p:cNvPr id="57" name="Shape 51581"/>
                <p:cNvSpPr/>
                <p:nvPr/>
              </p:nvSpPr>
              <p:spPr>
                <a:xfrm>
                  <a:off x="13658" y="601490"/>
                  <a:ext cx="2191362" cy="24900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rgbClr val="7D8E26"/>
                </a:solidFill>
                <a:ln w="12700" cap="flat">
                  <a:noFill/>
                  <a:miter lim="400000"/>
                </a:ln>
                <a:effectLst/>
              </p:spPr>
              <p:txBody>
                <a:bodyPr wrap="square" lIns="26789" tIns="26789" rIns="26789" bIns="26789" numCol="1" anchor="ctr">
                  <a:noAutofit/>
                </a:bodyPr>
                <a:lstStyle/>
                <a:p>
                  <a:endParaRPr sz="1350">
                    <a:cs typeface="微软雅黑" panose="020B0503020204020204" pitchFamily="34" charset="-122"/>
                  </a:endParaRPr>
                </a:p>
              </p:txBody>
            </p:sp>
            <p:sp>
              <p:nvSpPr>
                <p:cNvPr id="58" name="Shape 51582"/>
                <p:cNvSpPr/>
                <p:nvPr/>
              </p:nvSpPr>
              <p:spPr>
                <a:xfrm>
                  <a:off x="2201050" y="1344875"/>
                  <a:ext cx="748857" cy="1748223"/>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rgbClr val="7D8E26"/>
                </a:solidFill>
                <a:ln w="12700" cap="flat">
                  <a:noFill/>
                  <a:miter lim="400000"/>
                </a:ln>
                <a:effectLst/>
              </p:spPr>
              <p:txBody>
                <a:bodyPr wrap="square" lIns="26789" tIns="26789" rIns="26789" bIns="26789" numCol="1" anchor="ctr">
                  <a:noAutofit/>
                </a:bodyPr>
                <a:lstStyle/>
                <a:p>
                  <a:endParaRPr sz="1350">
                    <a:cs typeface="微软雅黑" panose="020B0503020204020204" pitchFamily="34" charset="-122"/>
                  </a:endParaRPr>
                </a:p>
              </p:txBody>
            </p:sp>
          </p:grpSp>
          <p:grpSp>
            <p:nvGrpSpPr>
              <p:cNvPr id="48" name="Group 51587"/>
              <p:cNvGrpSpPr/>
              <p:nvPr/>
            </p:nvGrpSpPr>
            <p:grpSpPr>
              <a:xfrm>
                <a:off x="2206737" y="1299361"/>
                <a:ext cx="2956091" cy="3093099"/>
                <a:chOff x="0" y="0"/>
                <a:chExt cx="2956089" cy="3093097"/>
              </a:xfrm>
            </p:grpSpPr>
            <p:sp>
              <p:nvSpPr>
                <p:cNvPr id="53" name="Shape 51584"/>
                <p:cNvSpPr/>
                <p:nvPr/>
              </p:nvSpPr>
              <p:spPr>
                <a:xfrm rot="1595376">
                  <a:off x="858" y="624063"/>
                  <a:ext cx="2954373" cy="701940"/>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rgbClr val="EBAC07"/>
                </a:solidFill>
                <a:ln w="12700" cap="flat">
                  <a:noFill/>
                  <a:miter lim="400000"/>
                </a:ln>
                <a:effectLst/>
              </p:spPr>
              <p:txBody>
                <a:bodyPr wrap="square" lIns="26789" tIns="26789" rIns="26789" bIns="26789" numCol="1" anchor="ctr">
                  <a:noAutofit/>
                </a:bodyPr>
                <a:lstStyle/>
                <a:p>
                  <a:endParaRPr sz="1350">
                    <a:cs typeface="微软雅黑" panose="020B0503020204020204" pitchFamily="34" charset="-122"/>
                  </a:endParaRPr>
                </a:p>
              </p:txBody>
            </p:sp>
            <p:sp>
              <p:nvSpPr>
                <p:cNvPr id="54" name="Shape 51585"/>
                <p:cNvSpPr/>
                <p:nvPr/>
              </p:nvSpPr>
              <p:spPr>
                <a:xfrm>
                  <a:off x="13658" y="601490"/>
                  <a:ext cx="2191362" cy="24900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rgbClr val="B68406"/>
                </a:solidFill>
                <a:ln w="12700" cap="flat">
                  <a:noFill/>
                  <a:miter lim="400000"/>
                </a:ln>
                <a:effectLst/>
              </p:spPr>
              <p:txBody>
                <a:bodyPr wrap="square" lIns="26789" tIns="26789" rIns="26789" bIns="26789" numCol="1" anchor="ctr">
                  <a:noAutofit/>
                </a:bodyPr>
                <a:lstStyle/>
                <a:p>
                  <a:endParaRPr sz="1350">
                    <a:cs typeface="微软雅黑" panose="020B0503020204020204" pitchFamily="34" charset="-122"/>
                  </a:endParaRPr>
                </a:p>
              </p:txBody>
            </p:sp>
            <p:sp>
              <p:nvSpPr>
                <p:cNvPr id="55" name="Shape 51586"/>
                <p:cNvSpPr/>
                <p:nvPr/>
              </p:nvSpPr>
              <p:spPr>
                <a:xfrm>
                  <a:off x="2201050" y="1344876"/>
                  <a:ext cx="748857" cy="1748222"/>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rgbClr val="B68406"/>
                </a:solidFill>
                <a:ln w="12700" cap="flat">
                  <a:noFill/>
                  <a:miter lim="400000"/>
                </a:ln>
                <a:effectLst/>
              </p:spPr>
              <p:txBody>
                <a:bodyPr wrap="square" lIns="26789" tIns="26789" rIns="26789" bIns="26789" numCol="1" anchor="ctr">
                  <a:noAutofit/>
                </a:bodyPr>
                <a:lstStyle/>
                <a:p>
                  <a:endParaRPr sz="1350">
                    <a:cs typeface="微软雅黑" panose="020B0503020204020204" pitchFamily="34" charset="-122"/>
                  </a:endParaRPr>
                </a:p>
              </p:txBody>
            </p:sp>
          </p:grpSp>
          <p:grpSp>
            <p:nvGrpSpPr>
              <p:cNvPr id="49" name="Group 51591"/>
              <p:cNvGrpSpPr/>
              <p:nvPr/>
            </p:nvGrpSpPr>
            <p:grpSpPr>
              <a:xfrm>
                <a:off x="-1" y="1244919"/>
                <a:ext cx="2956091" cy="3093099"/>
                <a:chOff x="0" y="0"/>
                <a:chExt cx="2956089" cy="3093097"/>
              </a:xfrm>
            </p:grpSpPr>
            <p:sp>
              <p:nvSpPr>
                <p:cNvPr id="50" name="Shape 51588"/>
                <p:cNvSpPr/>
                <p:nvPr/>
              </p:nvSpPr>
              <p:spPr>
                <a:xfrm rot="1595376">
                  <a:off x="858" y="624063"/>
                  <a:ext cx="2954373" cy="701940"/>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rgbClr val="F83003"/>
                </a:solidFill>
                <a:ln w="12700" cap="flat">
                  <a:noFill/>
                  <a:miter lim="400000"/>
                </a:ln>
                <a:effectLst/>
              </p:spPr>
              <p:txBody>
                <a:bodyPr wrap="square" lIns="26789" tIns="26789" rIns="26789" bIns="26789" numCol="1" anchor="ctr">
                  <a:noAutofit/>
                </a:bodyPr>
                <a:lstStyle/>
                <a:p>
                  <a:pPr defTabSz="434964">
                    <a:defRPr sz="2600">
                      <a:solidFill>
                        <a:srgbClr val="FFFFFF"/>
                      </a:solidFill>
                      <a:latin typeface="Gill Sans SemiBold"/>
                      <a:ea typeface="Gill Sans SemiBold"/>
                      <a:cs typeface="Gill Sans SemiBold"/>
                      <a:sym typeface="Gill Sans SemiBold"/>
                    </a:defRPr>
                  </a:pPr>
                  <a:endParaRPr sz="1370"/>
                </a:p>
              </p:txBody>
            </p:sp>
            <p:sp>
              <p:nvSpPr>
                <p:cNvPr id="51" name="Shape 51589"/>
                <p:cNvSpPr/>
                <p:nvPr/>
              </p:nvSpPr>
              <p:spPr>
                <a:xfrm>
                  <a:off x="13657" y="601490"/>
                  <a:ext cx="2191363" cy="24900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rgbClr val="C62702"/>
                </a:solidFill>
                <a:ln w="12700" cap="flat">
                  <a:noFill/>
                  <a:miter lim="400000"/>
                </a:ln>
                <a:effectLst/>
              </p:spPr>
              <p:txBody>
                <a:bodyPr wrap="square" lIns="26789" tIns="26789" rIns="26789" bIns="26789" numCol="1" anchor="ctr">
                  <a:noAutofit/>
                </a:bodyPr>
                <a:lstStyle/>
                <a:p>
                  <a:endParaRPr sz="1350">
                    <a:cs typeface="微软雅黑" panose="020B0503020204020204" pitchFamily="34" charset="-122"/>
                  </a:endParaRPr>
                </a:p>
              </p:txBody>
            </p:sp>
            <p:sp>
              <p:nvSpPr>
                <p:cNvPr id="52" name="Shape 51590"/>
                <p:cNvSpPr/>
                <p:nvPr/>
              </p:nvSpPr>
              <p:spPr>
                <a:xfrm>
                  <a:off x="2201050" y="1344876"/>
                  <a:ext cx="748856" cy="1748222"/>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rgbClr val="C62702"/>
                </a:solidFill>
                <a:ln w="12700" cap="flat">
                  <a:noFill/>
                  <a:miter lim="400000"/>
                </a:ln>
                <a:effectLst/>
              </p:spPr>
              <p:txBody>
                <a:bodyPr wrap="square" lIns="26789" tIns="26789" rIns="26789" bIns="26789" numCol="1" anchor="ctr">
                  <a:noAutofit/>
                </a:bodyPr>
                <a:lstStyle/>
                <a:p>
                  <a:pPr defTabSz="434964">
                    <a:defRPr sz="2600">
                      <a:solidFill>
                        <a:srgbClr val="FFFFFF"/>
                      </a:solidFill>
                      <a:latin typeface="Gill Sans SemiBold"/>
                      <a:ea typeface="Gill Sans SemiBold"/>
                      <a:cs typeface="Gill Sans SemiBold"/>
                      <a:sym typeface="Gill Sans SemiBold"/>
                    </a:defRPr>
                  </a:pPr>
                  <a:endParaRPr sz="1370"/>
                </a:p>
              </p:txBody>
            </p:sp>
          </p:grpSp>
        </p:grpSp>
        <p:grpSp>
          <p:nvGrpSpPr>
            <p:cNvPr id="27" name="Group 51611"/>
            <p:cNvGrpSpPr/>
            <p:nvPr/>
          </p:nvGrpSpPr>
          <p:grpSpPr>
            <a:xfrm>
              <a:off x="-1717" y="-399776"/>
              <a:ext cx="11326446" cy="6807263"/>
              <a:chOff x="-1717" y="-399776"/>
              <a:chExt cx="11326446" cy="6807262"/>
            </a:xfrm>
          </p:grpSpPr>
          <p:grpSp>
            <p:nvGrpSpPr>
              <p:cNvPr id="28" name="Group 51605"/>
              <p:cNvGrpSpPr/>
              <p:nvPr/>
            </p:nvGrpSpPr>
            <p:grpSpPr>
              <a:xfrm>
                <a:off x="-1717" y="-399776"/>
                <a:ext cx="11326446" cy="6807262"/>
                <a:chOff x="-1717" y="-399776"/>
                <a:chExt cx="11326446" cy="6807261"/>
              </a:xfrm>
            </p:grpSpPr>
            <p:grpSp>
              <p:nvGrpSpPr>
                <p:cNvPr id="34" name="Group 51595"/>
                <p:cNvGrpSpPr/>
                <p:nvPr/>
              </p:nvGrpSpPr>
              <p:grpSpPr>
                <a:xfrm>
                  <a:off x="468150" y="0"/>
                  <a:ext cx="2941734" cy="1283622"/>
                  <a:chOff x="-14450" y="0"/>
                  <a:chExt cx="2941734" cy="1283621"/>
                </a:xfrm>
              </p:grpSpPr>
              <p:sp>
                <p:nvSpPr>
                  <p:cNvPr id="44" name="Shape 51593"/>
                  <p:cNvSpPr/>
                  <p:nvPr/>
                </p:nvSpPr>
                <p:spPr>
                  <a:xfrm>
                    <a:off x="0" y="0"/>
                    <a:ext cx="2540000" cy="823384"/>
                  </a:xfrm>
                  <a:prstGeom prst="rect">
                    <a:avLst/>
                  </a:prstGeom>
                  <a:noFill/>
                  <a:ln w="12700" cap="flat">
                    <a:noFill/>
                    <a:miter lim="400000"/>
                  </a:ln>
                  <a:effectLst/>
                </p:spPr>
                <p:txBody>
                  <a:bodyPr wrap="square" lIns="0" tIns="0" rIns="0" bIns="0" numCol="1" anchor="t">
                    <a:noAutofit/>
                  </a:bodyPr>
                  <a:lstStyle>
                    <a:lvl1pPr defTabSz="584200">
                      <a:lnSpc>
                        <a:spcPct val="120000"/>
                      </a:lnSpc>
                      <a:spcBef>
                        <a:spcPts val="1000"/>
                      </a:spcBef>
                      <a:defRPr sz="1600">
                        <a:solidFill>
                          <a:srgbClr val="4D4D4D"/>
                        </a:solidFill>
                        <a:latin typeface="Helvetica Neue Light"/>
                        <a:ea typeface="Helvetica Neue Light"/>
                        <a:cs typeface="Helvetica Neue Light"/>
                        <a:sym typeface="Helvetica Neue Light"/>
                      </a:defRPr>
                    </a:lvl1pPr>
                  </a:lstStyle>
                  <a:p>
                    <a:pPr defTabSz="913742">
                      <a:lnSpc>
                        <a:spcPct val="110000"/>
                      </a:lnSpc>
                    </a:pPr>
                    <a:endParaRPr sz="845" dirty="0"/>
                  </a:p>
                </p:txBody>
              </p:sp>
              <p:sp>
                <p:nvSpPr>
                  <p:cNvPr id="45" name="Shape 51594"/>
                  <p:cNvSpPr/>
                  <p:nvPr/>
                </p:nvSpPr>
                <p:spPr>
                  <a:xfrm>
                    <a:off x="-14450" y="897090"/>
                    <a:ext cx="2941734" cy="386531"/>
                  </a:xfrm>
                  <a:prstGeom prst="rect">
                    <a:avLst/>
                  </a:prstGeom>
                  <a:noFill/>
                  <a:ln w="12700" cap="flat">
                    <a:noFill/>
                    <a:miter lim="400000"/>
                  </a:ln>
                  <a:effectLst/>
                </p:spPr>
                <p:txBody>
                  <a:bodyPr wrap="square" lIns="0" tIns="0" rIns="0" bIns="0" numCol="1" anchor="ctr">
                    <a:noAutofit/>
                  </a:bodyPr>
                  <a:lstStyle>
                    <a:lvl1pPr>
                      <a:lnSpc>
                        <a:spcPct val="100000"/>
                      </a:lnSpc>
                      <a:defRPr sz="2500">
                        <a:solidFill>
                          <a:srgbClr val="3483C9"/>
                        </a:solidFill>
                        <a:latin typeface="Helvetica Neue Light"/>
                        <a:ea typeface="Helvetica Neue Light"/>
                        <a:cs typeface="Helvetica Neue Light"/>
                        <a:sym typeface="Helvetica Neue Light"/>
                      </a:defRPr>
                    </a:lvl1pPr>
                  </a:lstStyle>
                  <a:p>
                    <a:r>
                      <a:rPr lang="zh-CN" altLang="en-US" sz="1315" b="1" dirty="0">
                        <a:solidFill>
                          <a:schemeClr val="tx1">
                            <a:lumMod val="65000"/>
                            <a:lumOff val="35000"/>
                          </a:schemeClr>
                        </a:solidFill>
                        <a:latin typeface="微软雅黑" panose="020B0503020204020204" pitchFamily="34" charset="-122"/>
                        <a:ea typeface="微软雅黑" panose="020B0503020204020204" pitchFamily="34" charset="-122"/>
                        <a:cs typeface="Lato Regular"/>
                        <a:sym typeface="+mn-ea"/>
                      </a:rPr>
                      <a:t>遵循高效的</a:t>
                    </a:r>
                    <a:r>
                      <a:rPr lang="en-US" altLang="zh-CN" sz="1315" b="1" dirty="0">
                        <a:solidFill>
                          <a:schemeClr val="tx1">
                            <a:lumMod val="65000"/>
                            <a:lumOff val="35000"/>
                          </a:schemeClr>
                        </a:solidFill>
                        <a:latin typeface="微软雅黑" panose="020B0503020204020204" pitchFamily="34" charset="-122"/>
                        <a:ea typeface="微软雅黑" panose="020B0503020204020204" pitchFamily="34" charset="-122"/>
                        <a:cs typeface="Lato Regular"/>
                        <a:sym typeface="+mn-ea"/>
                      </a:rPr>
                      <a:t>java</a:t>
                    </a:r>
                    <a:r>
                      <a:rPr lang="zh-CN" altLang="en-US" sz="1315" b="1" dirty="0">
                        <a:solidFill>
                          <a:schemeClr val="tx1">
                            <a:lumMod val="65000"/>
                            <a:lumOff val="35000"/>
                          </a:schemeClr>
                        </a:solidFill>
                        <a:latin typeface="微软雅黑" panose="020B0503020204020204" pitchFamily="34" charset="-122"/>
                        <a:ea typeface="微软雅黑" panose="020B0503020204020204" pitchFamily="34" charset="-122"/>
                        <a:cs typeface="Lato Regular"/>
                        <a:sym typeface="+mn-ea"/>
                      </a:rPr>
                      <a:t>语法实践</a:t>
                    </a:r>
                  </a:p>
                </p:txBody>
              </p:sp>
            </p:grpSp>
            <p:grpSp>
              <p:nvGrpSpPr>
                <p:cNvPr id="35" name="Group 51598"/>
                <p:cNvGrpSpPr/>
                <p:nvPr/>
              </p:nvGrpSpPr>
              <p:grpSpPr>
                <a:xfrm>
                  <a:off x="-1717" y="5095068"/>
                  <a:ext cx="2541717" cy="1312417"/>
                  <a:chOff x="-1717" y="-55997"/>
                  <a:chExt cx="2541717" cy="1312415"/>
                </a:xfrm>
              </p:grpSpPr>
              <p:sp>
                <p:nvSpPr>
                  <p:cNvPr id="42" name="Shape 51596"/>
                  <p:cNvSpPr/>
                  <p:nvPr/>
                </p:nvSpPr>
                <p:spPr>
                  <a:xfrm>
                    <a:off x="0" y="433034"/>
                    <a:ext cx="2540000" cy="823384"/>
                  </a:xfrm>
                  <a:prstGeom prst="rect">
                    <a:avLst/>
                  </a:prstGeom>
                  <a:noFill/>
                  <a:ln w="12700" cap="flat">
                    <a:noFill/>
                    <a:miter lim="400000"/>
                  </a:ln>
                  <a:effectLst/>
                </p:spPr>
                <p:txBody>
                  <a:bodyPr wrap="square" lIns="0" tIns="0" rIns="0" bIns="0" numCol="1" anchor="t">
                    <a:noAutofit/>
                  </a:bodyPr>
                  <a:lstStyle>
                    <a:lvl1pPr algn="r" defTabSz="584200">
                      <a:lnSpc>
                        <a:spcPct val="120000"/>
                      </a:lnSpc>
                      <a:spcBef>
                        <a:spcPts val="1000"/>
                      </a:spcBef>
                      <a:defRPr sz="1600">
                        <a:solidFill>
                          <a:srgbClr val="4D4D4D"/>
                        </a:solidFill>
                        <a:latin typeface="Helvetica Neue Light"/>
                        <a:ea typeface="Helvetica Neue Light"/>
                        <a:cs typeface="Helvetica Neue Light"/>
                        <a:sym typeface="Helvetica Neue Light"/>
                      </a:defRPr>
                    </a:lvl1pPr>
                  </a:lstStyle>
                  <a:p>
                    <a:pPr algn="l" defTabSz="913742">
                      <a:lnSpc>
                        <a:spcPct val="110000"/>
                      </a:lnSpc>
                    </a:pPr>
                    <a:endParaRPr lang="zh-CN" altLang="en-US" sz="840" dirty="0">
                      <a:solidFill>
                        <a:schemeClr val="tx1">
                          <a:lumMod val="65000"/>
                          <a:lumOff val="35000"/>
                        </a:schemeClr>
                      </a:solidFill>
                      <a:latin typeface="微软雅黑" panose="020B0503020204020204" pitchFamily="34" charset="-122"/>
                      <a:ea typeface="微软雅黑" panose="020B0503020204020204" pitchFamily="34" charset="-122"/>
                      <a:cs typeface="Lato Light"/>
                      <a:sym typeface="+mn-ea"/>
                    </a:endParaRPr>
                  </a:p>
                </p:txBody>
              </p:sp>
              <p:sp>
                <p:nvSpPr>
                  <p:cNvPr id="43" name="Shape 51597"/>
                  <p:cNvSpPr/>
                  <p:nvPr/>
                </p:nvSpPr>
                <p:spPr>
                  <a:xfrm>
                    <a:off x="-1717" y="-55997"/>
                    <a:ext cx="2413563" cy="601490"/>
                  </a:xfrm>
                  <a:prstGeom prst="rect">
                    <a:avLst/>
                  </a:prstGeom>
                  <a:noFill/>
                  <a:ln w="12700" cap="flat">
                    <a:noFill/>
                    <a:miter lim="400000"/>
                  </a:ln>
                  <a:effectLst/>
                </p:spPr>
                <p:txBody>
                  <a:bodyPr wrap="square" lIns="0" tIns="0" rIns="0" bIns="0" numCol="1" anchor="ctr">
                    <a:noAutofit/>
                  </a:bodyPr>
                  <a:lstStyle>
                    <a:lvl1pPr algn="r">
                      <a:lnSpc>
                        <a:spcPct val="100000"/>
                      </a:lnSpc>
                      <a:defRPr sz="2500">
                        <a:solidFill>
                          <a:srgbClr val="3483C9"/>
                        </a:solidFill>
                        <a:latin typeface="Helvetica Neue Light"/>
                        <a:ea typeface="Helvetica Neue Light"/>
                        <a:cs typeface="Helvetica Neue Light"/>
                        <a:sym typeface="Helvetica Neue Light"/>
                      </a:defRPr>
                    </a:lvl1pPr>
                  </a:lstStyle>
                  <a:p>
                    <a:r>
                      <a:rPr lang="zh-CN" altLang="en-US" sz="1315" b="1" dirty="0">
                        <a:solidFill>
                          <a:schemeClr val="tx1">
                            <a:lumMod val="65000"/>
                            <a:lumOff val="35000"/>
                          </a:schemeClr>
                        </a:solidFill>
                        <a:latin typeface="微软雅黑" panose="020B0503020204020204" pitchFamily="34" charset="-122"/>
                        <a:ea typeface="微软雅黑" panose="020B0503020204020204" pitchFamily="34" charset="-122"/>
                        <a:cs typeface="Lato Regular"/>
                        <a:sym typeface="+mn-ea"/>
                      </a:rPr>
                      <a:t>高效设计良好的</a:t>
                    </a:r>
                    <a:r>
                      <a:rPr lang="en-US" altLang="zh-CN" sz="1315" b="1" dirty="0">
                        <a:solidFill>
                          <a:schemeClr val="tx1">
                            <a:lumMod val="65000"/>
                            <a:lumOff val="35000"/>
                          </a:schemeClr>
                        </a:solidFill>
                        <a:latin typeface="微软雅黑" panose="020B0503020204020204" pitchFamily="34" charset="-122"/>
                        <a:ea typeface="微软雅黑" panose="020B0503020204020204" pitchFamily="34" charset="-122"/>
                        <a:cs typeface="Lato Regular"/>
                        <a:sym typeface="+mn-ea"/>
                      </a:rPr>
                      <a:t>API</a:t>
                    </a:r>
                    <a:endParaRPr lang="zh-CN" altLang="en-US" sz="1315" b="1" dirty="0">
                      <a:solidFill>
                        <a:schemeClr val="tx1">
                          <a:lumMod val="65000"/>
                          <a:lumOff val="35000"/>
                        </a:schemeClr>
                      </a:solidFill>
                      <a:latin typeface="微软雅黑" panose="020B0503020204020204" pitchFamily="34" charset="-122"/>
                      <a:ea typeface="微软雅黑" panose="020B0503020204020204" pitchFamily="34" charset="-122"/>
                      <a:cs typeface="Lato Regular"/>
                      <a:sym typeface="+mn-ea"/>
                    </a:endParaRPr>
                  </a:p>
                </p:txBody>
              </p:sp>
            </p:grpSp>
            <p:grpSp>
              <p:nvGrpSpPr>
                <p:cNvPr id="36" name="Group 51601"/>
                <p:cNvGrpSpPr/>
                <p:nvPr/>
              </p:nvGrpSpPr>
              <p:grpSpPr>
                <a:xfrm>
                  <a:off x="7924800" y="-399776"/>
                  <a:ext cx="3399929" cy="1609693"/>
                  <a:chOff x="0" y="-399776"/>
                  <a:chExt cx="3399929" cy="1609692"/>
                </a:xfrm>
              </p:grpSpPr>
              <p:sp>
                <p:nvSpPr>
                  <p:cNvPr id="40" name="Shape 51599"/>
                  <p:cNvSpPr/>
                  <p:nvPr/>
                </p:nvSpPr>
                <p:spPr>
                  <a:xfrm>
                    <a:off x="0" y="-399776"/>
                    <a:ext cx="2540000" cy="823384"/>
                  </a:xfrm>
                  <a:prstGeom prst="rect">
                    <a:avLst/>
                  </a:prstGeom>
                  <a:noFill/>
                  <a:ln w="12700" cap="flat">
                    <a:noFill/>
                    <a:miter lim="400000"/>
                  </a:ln>
                  <a:effectLst/>
                </p:spPr>
                <p:txBody>
                  <a:bodyPr wrap="square" lIns="0" tIns="0" rIns="0" bIns="0" numCol="1" anchor="t">
                    <a:noAutofit/>
                  </a:bodyPr>
                  <a:lstStyle>
                    <a:lvl1pPr defTabSz="584200">
                      <a:lnSpc>
                        <a:spcPct val="120000"/>
                      </a:lnSpc>
                      <a:spcBef>
                        <a:spcPts val="1000"/>
                      </a:spcBef>
                      <a:defRPr sz="1600">
                        <a:solidFill>
                          <a:srgbClr val="4D4D4D"/>
                        </a:solidFill>
                        <a:latin typeface="Helvetica Neue Light"/>
                        <a:ea typeface="Helvetica Neue Light"/>
                        <a:cs typeface="Helvetica Neue Light"/>
                        <a:sym typeface="Helvetica Neue Light"/>
                      </a:defRPr>
                    </a:lvl1pPr>
                  </a:lstStyle>
                  <a:p>
                    <a:pPr defTabSz="913742">
                      <a:lnSpc>
                        <a:spcPct val="110000"/>
                      </a:lnSpc>
                    </a:pPr>
                    <a:endParaRPr sz="845" dirty="0"/>
                  </a:p>
                </p:txBody>
              </p:sp>
              <p:sp>
                <p:nvSpPr>
                  <p:cNvPr id="41" name="Shape 51600"/>
                  <p:cNvSpPr/>
                  <p:nvPr/>
                </p:nvSpPr>
                <p:spPr>
                  <a:xfrm>
                    <a:off x="26716" y="823385"/>
                    <a:ext cx="3373213" cy="386531"/>
                  </a:xfrm>
                  <a:prstGeom prst="rect">
                    <a:avLst/>
                  </a:prstGeom>
                  <a:noFill/>
                  <a:ln w="12700" cap="flat">
                    <a:noFill/>
                    <a:miter lim="400000"/>
                  </a:ln>
                  <a:effectLst/>
                </p:spPr>
                <p:txBody>
                  <a:bodyPr wrap="square" lIns="0" tIns="0" rIns="0" bIns="0" numCol="1" anchor="ctr">
                    <a:noAutofit/>
                  </a:bodyPr>
                  <a:lstStyle>
                    <a:lvl1pPr>
                      <a:lnSpc>
                        <a:spcPct val="100000"/>
                      </a:lnSpc>
                      <a:defRPr sz="2500">
                        <a:solidFill>
                          <a:srgbClr val="3483C9"/>
                        </a:solidFill>
                        <a:latin typeface="Helvetica Neue Light"/>
                        <a:ea typeface="Helvetica Neue Light"/>
                        <a:cs typeface="Helvetica Neue Light"/>
                        <a:sym typeface="Helvetica Neue Light"/>
                      </a:defRPr>
                    </a:lvl1pPr>
                  </a:lstStyle>
                  <a:p>
                    <a:r>
                      <a:rPr lang="zh-CN" altLang="en-US" sz="1315" b="1" dirty="0">
                        <a:solidFill>
                          <a:schemeClr val="tx1">
                            <a:lumMod val="65000"/>
                            <a:lumOff val="35000"/>
                          </a:schemeClr>
                        </a:solidFill>
                        <a:latin typeface="微软雅黑" panose="020B0503020204020204" pitchFamily="34" charset="-122"/>
                        <a:ea typeface="微软雅黑" panose="020B0503020204020204" pitchFamily="34" charset="-122"/>
                        <a:cs typeface="Lato Regular"/>
                        <a:sym typeface="+mn-ea"/>
                      </a:rPr>
                      <a:t>节约时间，资源，提高生产力</a:t>
                    </a:r>
                  </a:p>
                </p:txBody>
              </p:sp>
            </p:grpSp>
            <p:grpSp>
              <p:nvGrpSpPr>
                <p:cNvPr id="37" name="Group 51604"/>
                <p:cNvGrpSpPr/>
                <p:nvPr/>
              </p:nvGrpSpPr>
              <p:grpSpPr>
                <a:xfrm>
                  <a:off x="6711392" y="5151066"/>
                  <a:ext cx="3135601" cy="1256419"/>
                  <a:chOff x="-184235" y="0"/>
                  <a:chExt cx="3135600" cy="1256418"/>
                </a:xfrm>
              </p:grpSpPr>
              <p:sp>
                <p:nvSpPr>
                  <p:cNvPr id="38" name="Shape 51602"/>
                  <p:cNvSpPr/>
                  <p:nvPr/>
                </p:nvSpPr>
                <p:spPr>
                  <a:xfrm>
                    <a:off x="0" y="433034"/>
                    <a:ext cx="2540000" cy="823384"/>
                  </a:xfrm>
                  <a:prstGeom prst="rect">
                    <a:avLst/>
                  </a:prstGeom>
                  <a:noFill/>
                  <a:ln w="12700" cap="flat">
                    <a:noFill/>
                    <a:miter lim="400000"/>
                  </a:ln>
                  <a:effectLst/>
                </p:spPr>
                <p:txBody>
                  <a:bodyPr wrap="square" lIns="0" tIns="0" rIns="0" bIns="0" numCol="1" anchor="t">
                    <a:noAutofit/>
                  </a:bodyPr>
                  <a:lstStyle>
                    <a:lvl1pPr algn="r" defTabSz="584200">
                      <a:lnSpc>
                        <a:spcPct val="120000"/>
                      </a:lnSpc>
                      <a:spcBef>
                        <a:spcPts val="1000"/>
                      </a:spcBef>
                      <a:defRPr sz="1600">
                        <a:solidFill>
                          <a:srgbClr val="4D4D4D"/>
                        </a:solidFill>
                        <a:latin typeface="Helvetica Neue Light"/>
                        <a:ea typeface="Helvetica Neue Light"/>
                        <a:cs typeface="Helvetica Neue Light"/>
                        <a:sym typeface="Helvetica Neue Light"/>
                      </a:defRPr>
                    </a:lvl1pPr>
                  </a:lstStyle>
                  <a:p>
                    <a:pPr algn="l" defTabSz="913742">
                      <a:lnSpc>
                        <a:spcPct val="110000"/>
                      </a:lnSpc>
                    </a:pPr>
                    <a:endParaRPr sz="845" dirty="0"/>
                  </a:p>
                </p:txBody>
              </p:sp>
              <p:sp>
                <p:nvSpPr>
                  <p:cNvPr id="39" name="Shape 51603"/>
                  <p:cNvSpPr/>
                  <p:nvPr/>
                </p:nvSpPr>
                <p:spPr>
                  <a:xfrm>
                    <a:off x="-184235" y="0"/>
                    <a:ext cx="3135600" cy="386531"/>
                  </a:xfrm>
                  <a:prstGeom prst="rect">
                    <a:avLst/>
                  </a:prstGeom>
                  <a:noFill/>
                  <a:ln w="12700" cap="flat">
                    <a:noFill/>
                    <a:miter lim="400000"/>
                  </a:ln>
                  <a:effectLst/>
                </p:spPr>
                <p:txBody>
                  <a:bodyPr wrap="square" lIns="0" tIns="0" rIns="0" bIns="0" numCol="1" anchor="ctr">
                    <a:noAutofit/>
                  </a:bodyPr>
                  <a:lstStyle>
                    <a:lvl1pPr algn="r">
                      <a:lnSpc>
                        <a:spcPct val="100000"/>
                      </a:lnSpc>
                      <a:defRPr sz="2500">
                        <a:solidFill>
                          <a:srgbClr val="3483C9"/>
                        </a:solidFill>
                        <a:latin typeface="Helvetica Neue Light"/>
                        <a:ea typeface="Helvetica Neue Light"/>
                        <a:cs typeface="Helvetica Neue Light"/>
                        <a:sym typeface="Helvetica Neue Light"/>
                      </a:defRPr>
                    </a:lvl1pPr>
                  </a:lstStyle>
                  <a:p>
                    <a:r>
                      <a:rPr lang="zh-CN" altLang="en-US" sz="1315" b="1" dirty="0">
                        <a:solidFill>
                          <a:schemeClr val="tx1">
                            <a:lumMod val="65000"/>
                            <a:lumOff val="35000"/>
                          </a:schemeClr>
                        </a:solidFill>
                        <a:latin typeface="微软雅黑" panose="020B0503020204020204" pitchFamily="34" charset="-122"/>
                        <a:ea typeface="微软雅黑" panose="020B0503020204020204" pitchFamily="34" charset="-122"/>
                        <a:cs typeface="Lato Regular"/>
                        <a:sym typeface="+mn-ea"/>
                      </a:rPr>
                      <a:t>使代码更刻度，简洁，简单</a:t>
                    </a:r>
                  </a:p>
                </p:txBody>
              </p:sp>
            </p:grpSp>
          </p:grpSp>
          <p:grpSp>
            <p:nvGrpSpPr>
              <p:cNvPr id="29" name="Group 51610"/>
              <p:cNvGrpSpPr/>
              <p:nvPr/>
            </p:nvGrpSpPr>
            <p:grpSpPr>
              <a:xfrm>
                <a:off x="1681483" y="1282788"/>
                <a:ext cx="7508235" cy="4100708"/>
                <a:chOff x="0" y="0"/>
                <a:chExt cx="7508234" cy="4100707"/>
              </a:xfrm>
            </p:grpSpPr>
            <p:sp>
              <p:nvSpPr>
                <p:cNvPr id="30" name="Shape 51606"/>
                <p:cNvSpPr/>
                <p:nvPr/>
              </p:nvSpPr>
              <p:spPr>
                <a:xfrm rot="21596644">
                  <a:off x="252" y="1064"/>
                  <a:ext cx="2181652" cy="5180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421"/>
                      </a:lnTo>
                      <a:lnTo>
                        <a:pt x="21600" y="21600"/>
                      </a:lnTo>
                    </a:path>
                  </a:pathLst>
                </a:custGeom>
                <a:noFill/>
                <a:ln w="63500" cap="flat">
                  <a:solidFill>
                    <a:srgbClr val="E5E5E5"/>
                  </a:solidFill>
                  <a:prstDash val="solid"/>
                  <a:miter lim="400000"/>
                </a:ln>
                <a:effectLst/>
              </p:spPr>
              <p:txBody>
                <a:bodyPr wrap="square" lIns="14287" tIns="14287" rIns="14287" bIns="14287" numCol="1" anchor="ctr">
                  <a:noAutofit/>
                </a:bodyPr>
                <a:lstStyle/>
                <a:p>
                  <a:pPr defTabSz="309237">
                    <a:defRPr sz="2200">
                      <a:solidFill>
                        <a:srgbClr val="000000"/>
                      </a:solidFill>
                      <a:latin typeface="Helvetica Light"/>
                      <a:ea typeface="Helvetica Light"/>
                      <a:cs typeface="Helvetica Light"/>
                      <a:sym typeface="Helvetica Light"/>
                    </a:defRPr>
                  </a:pPr>
                  <a:endParaRPr sz="1160" dirty="0">
                    <a:latin typeface="微软雅黑" panose="020B0503020204020204" pitchFamily="34" charset="-122"/>
                    <a:ea typeface="微软雅黑" panose="020B0503020204020204" pitchFamily="34" charset="-122"/>
                  </a:endParaRPr>
                </a:p>
              </p:txBody>
            </p:sp>
            <p:sp>
              <p:nvSpPr>
                <p:cNvPr id="31" name="Shape 51607"/>
                <p:cNvSpPr/>
                <p:nvPr/>
              </p:nvSpPr>
              <p:spPr>
                <a:xfrm>
                  <a:off x="942597" y="3464782"/>
                  <a:ext cx="973238" cy="6359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noFill/>
                <a:ln w="63500" cap="flat">
                  <a:solidFill>
                    <a:srgbClr val="E5E5E5"/>
                  </a:solidFill>
                  <a:prstDash val="solid"/>
                  <a:miter lim="400000"/>
                </a:ln>
                <a:effectLst/>
              </p:spPr>
              <p:txBody>
                <a:bodyPr wrap="square" lIns="26789" tIns="26789" rIns="26789" bIns="26789" numCol="1" anchor="ctr">
                  <a:noAutofit/>
                </a:bodyPr>
                <a:lstStyle/>
                <a:p>
                  <a:endParaRPr sz="1350">
                    <a:cs typeface="微软雅黑" panose="020B0503020204020204" pitchFamily="34" charset="-122"/>
                  </a:endParaRPr>
                </a:p>
              </p:txBody>
            </p:sp>
            <p:sp>
              <p:nvSpPr>
                <p:cNvPr id="32" name="Shape 51608"/>
                <p:cNvSpPr/>
                <p:nvPr/>
              </p:nvSpPr>
              <p:spPr>
                <a:xfrm>
                  <a:off x="6075512" y="15606"/>
                  <a:ext cx="1432723" cy="51949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592" y="21479"/>
                      </a:lnTo>
                      <a:lnTo>
                        <a:pt x="0" y="21600"/>
                      </a:lnTo>
                    </a:path>
                  </a:pathLst>
                </a:custGeom>
                <a:noFill/>
                <a:ln w="63500" cap="flat">
                  <a:solidFill>
                    <a:srgbClr val="E5E5E5"/>
                  </a:solidFill>
                  <a:prstDash val="solid"/>
                  <a:miter lim="400000"/>
                </a:ln>
                <a:effectLst/>
              </p:spPr>
              <p:txBody>
                <a:bodyPr wrap="square" lIns="14287" tIns="14287" rIns="14287" bIns="14287" numCol="1" anchor="ctr">
                  <a:noAutofit/>
                </a:bodyPr>
                <a:lstStyle/>
                <a:p>
                  <a:pPr defTabSz="309237">
                    <a:defRPr sz="2200">
                      <a:solidFill>
                        <a:srgbClr val="000000"/>
                      </a:solidFill>
                      <a:latin typeface="Helvetica Light"/>
                      <a:ea typeface="Helvetica Light"/>
                      <a:cs typeface="Helvetica Light"/>
                      <a:sym typeface="Helvetica Light"/>
                    </a:defRPr>
                  </a:pPr>
                  <a:endParaRPr sz="1160" dirty="0">
                    <a:latin typeface="微软雅黑" panose="020B0503020204020204" pitchFamily="34" charset="-122"/>
                    <a:ea typeface="微软雅黑" panose="020B0503020204020204" pitchFamily="34" charset="-122"/>
                  </a:endParaRPr>
                </a:p>
              </p:txBody>
            </p:sp>
            <p:sp>
              <p:nvSpPr>
                <p:cNvPr id="33" name="Shape 51609"/>
                <p:cNvSpPr/>
                <p:nvPr/>
              </p:nvSpPr>
              <p:spPr>
                <a:xfrm>
                  <a:off x="4156826" y="3464782"/>
                  <a:ext cx="973237" cy="6359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63500" cap="flat">
                  <a:solidFill>
                    <a:srgbClr val="E5E5E5"/>
                  </a:solidFill>
                  <a:prstDash val="solid"/>
                  <a:miter lim="400000"/>
                </a:ln>
                <a:effectLst/>
              </p:spPr>
              <p:txBody>
                <a:bodyPr wrap="square" lIns="26789" tIns="26789" rIns="26789" bIns="26789" numCol="1" anchor="ctr">
                  <a:noAutofit/>
                </a:bodyPr>
                <a:lstStyle/>
                <a:p>
                  <a:endParaRPr sz="1350">
                    <a:cs typeface="微软雅黑" panose="020B0503020204020204" pitchFamily="34" charset="-122"/>
                  </a:endParaRPr>
                </a:p>
              </p:txBody>
            </p:sp>
          </p:grpSp>
        </p:grpSp>
      </p:grpSp>
    </p:spTree>
    <p:extLst>
      <p:ext uri="{BB962C8B-B14F-4D97-AF65-F5344CB8AC3E}">
        <p14:creationId xmlns:p14="http://schemas.microsoft.com/office/powerpoint/2010/main" val="2059009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p:txBody>
          <a:bodyPr/>
          <a:lstStyle/>
          <a:p>
            <a:r>
              <a:rPr lang="en-US" altLang="zh-CN" dirty="0" smtClean="0">
                <a:latin typeface="+mn-lt"/>
                <a:ea typeface="+mn-ea"/>
                <a:cs typeface="+mn-ea"/>
                <a:sym typeface="+mn-lt"/>
              </a:rPr>
              <a:t>Guava</a:t>
            </a:r>
            <a:r>
              <a:rPr lang="zh-CN" altLang="en-US" dirty="0" smtClean="0">
                <a:latin typeface="+mn-lt"/>
                <a:ea typeface="+mn-ea"/>
                <a:cs typeface="+mn-ea"/>
                <a:sym typeface="+mn-lt"/>
              </a:rPr>
              <a:t>核心类库</a:t>
            </a:r>
            <a:endParaRPr lang="zh-CN" altLang="en-US" dirty="0">
              <a:latin typeface="+mn-lt"/>
              <a:ea typeface="+mn-ea"/>
              <a:cs typeface="+mn-ea"/>
              <a:sym typeface="+mn-lt"/>
            </a:endParaRPr>
          </a:p>
        </p:txBody>
      </p:sp>
      <p:grpSp>
        <p:nvGrpSpPr>
          <p:cNvPr id="2" name="组合 1"/>
          <p:cNvGrpSpPr/>
          <p:nvPr/>
        </p:nvGrpSpPr>
        <p:grpSpPr>
          <a:xfrm>
            <a:off x="2635657" y="1743272"/>
            <a:ext cx="6558221" cy="3257441"/>
            <a:chOff x="2075830" y="2371116"/>
            <a:chExt cx="5015156" cy="2491007"/>
          </a:xfrm>
        </p:grpSpPr>
        <p:sp>
          <p:nvSpPr>
            <p:cNvPr id="58" name="Freeform 2104"/>
            <p:cNvSpPr>
              <a:spLocks noChangeArrowheads="1"/>
            </p:cNvSpPr>
            <p:nvPr/>
          </p:nvSpPr>
          <p:spPr bwMode="auto">
            <a:xfrm>
              <a:off x="2081731" y="4156064"/>
              <a:ext cx="2448249" cy="700715"/>
            </a:xfrm>
            <a:custGeom>
              <a:avLst/>
              <a:gdLst>
                <a:gd name="T0" fmla="*/ 3860 w 3958"/>
                <a:gd name="T1" fmla="*/ 0 h 1134"/>
                <a:gd name="T2" fmla="*/ 3957 w 3958"/>
                <a:gd name="T3" fmla="*/ 96 h 1134"/>
                <a:gd name="T4" fmla="*/ 3957 w 3958"/>
                <a:gd name="T5" fmla="*/ 1036 h 1134"/>
                <a:gd name="T6" fmla="*/ 3860 w 3958"/>
                <a:gd name="T7" fmla="*/ 1133 h 1134"/>
                <a:gd name="T8" fmla="*/ 182 w 3958"/>
                <a:gd name="T9" fmla="*/ 1133 h 1134"/>
                <a:gd name="T10" fmla="*/ 182 w 3958"/>
                <a:gd name="T11" fmla="*/ 757 h 1134"/>
                <a:gd name="T12" fmla="*/ 0 w 3958"/>
                <a:gd name="T13" fmla="*/ 569 h 1134"/>
                <a:gd name="T14" fmla="*/ 182 w 3958"/>
                <a:gd name="T15" fmla="*/ 375 h 1134"/>
                <a:gd name="T16" fmla="*/ 182 w 3958"/>
                <a:gd name="T17" fmla="*/ 0 h 1134"/>
                <a:gd name="T18" fmla="*/ 3860 w 3958"/>
                <a:gd name="T19" fmla="*/ 0 h 1134"/>
                <a:gd name="T20" fmla="*/ 3860 w 3958"/>
                <a:gd name="T21" fmla="*/ 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58" h="1134">
                  <a:moveTo>
                    <a:pt x="3860" y="0"/>
                  </a:moveTo>
                  <a:cubicBezTo>
                    <a:pt x="3915" y="0"/>
                    <a:pt x="3957" y="48"/>
                    <a:pt x="3957" y="96"/>
                  </a:cubicBezTo>
                  <a:cubicBezTo>
                    <a:pt x="3957" y="96"/>
                    <a:pt x="3957" y="96"/>
                    <a:pt x="3957" y="1036"/>
                  </a:cubicBezTo>
                  <a:cubicBezTo>
                    <a:pt x="3957" y="1090"/>
                    <a:pt x="3915" y="1133"/>
                    <a:pt x="3860" y="1133"/>
                  </a:cubicBezTo>
                  <a:cubicBezTo>
                    <a:pt x="3860" y="1133"/>
                    <a:pt x="3860" y="1133"/>
                    <a:pt x="182" y="1133"/>
                  </a:cubicBezTo>
                  <a:cubicBezTo>
                    <a:pt x="182" y="1133"/>
                    <a:pt x="182" y="1133"/>
                    <a:pt x="182" y="757"/>
                  </a:cubicBezTo>
                  <a:cubicBezTo>
                    <a:pt x="79" y="757"/>
                    <a:pt x="0" y="672"/>
                    <a:pt x="0" y="569"/>
                  </a:cubicBezTo>
                  <a:cubicBezTo>
                    <a:pt x="0" y="466"/>
                    <a:pt x="79" y="381"/>
                    <a:pt x="182" y="375"/>
                  </a:cubicBezTo>
                  <a:cubicBezTo>
                    <a:pt x="182" y="375"/>
                    <a:pt x="182" y="375"/>
                    <a:pt x="182" y="0"/>
                  </a:cubicBezTo>
                  <a:cubicBezTo>
                    <a:pt x="182" y="0"/>
                    <a:pt x="182" y="0"/>
                    <a:pt x="3860" y="0"/>
                  </a:cubicBezTo>
                  <a:lnTo>
                    <a:pt x="3860" y="0"/>
                  </a:lnTo>
                </a:path>
              </a:pathLst>
            </a:custGeom>
            <a:solidFill>
              <a:srgbClr val="4BACC6"/>
            </a:solidFill>
            <a:ln>
              <a:noFill/>
            </a:ln>
            <a:effectLst/>
            <a:extLst/>
          </p:spPr>
          <p:txBody>
            <a:bodyPr wrap="none" anchor="ctr"/>
            <a:lstStyle/>
            <a:p>
              <a:pPr defTabSz="685646">
                <a:defRPr/>
              </a:pPr>
              <a:endParaRPr lang="en-US" sz="5175" kern="0">
                <a:solidFill>
                  <a:srgbClr val="445469"/>
                </a:solidFill>
                <a:latin typeface="Lato Light"/>
                <a:ea typeface="宋体" pitchFamily="2" charset="-122"/>
              </a:endParaRPr>
            </a:p>
          </p:txBody>
        </p:sp>
        <p:sp>
          <p:nvSpPr>
            <p:cNvPr id="59" name="Freeform 2132"/>
            <p:cNvSpPr>
              <a:spLocks noChangeArrowheads="1"/>
            </p:cNvSpPr>
            <p:nvPr/>
          </p:nvSpPr>
          <p:spPr bwMode="auto">
            <a:xfrm>
              <a:off x="2332554" y="4352372"/>
              <a:ext cx="400771" cy="338088"/>
            </a:xfrm>
            <a:custGeom>
              <a:avLst/>
              <a:gdLst>
                <a:gd name="T0" fmla="*/ 388 w 649"/>
                <a:gd name="T1" fmla="*/ 91 h 546"/>
                <a:gd name="T2" fmla="*/ 485 w 649"/>
                <a:gd name="T3" fmla="*/ 0 h 546"/>
                <a:gd name="T4" fmla="*/ 581 w 649"/>
                <a:gd name="T5" fmla="*/ 97 h 546"/>
                <a:gd name="T6" fmla="*/ 485 w 649"/>
                <a:gd name="T7" fmla="*/ 187 h 546"/>
                <a:gd name="T8" fmla="*/ 442 w 649"/>
                <a:gd name="T9" fmla="*/ 181 h 546"/>
                <a:gd name="T10" fmla="*/ 388 w 649"/>
                <a:gd name="T11" fmla="*/ 91 h 546"/>
                <a:gd name="T12" fmla="*/ 388 w 649"/>
                <a:gd name="T13" fmla="*/ 91 h 546"/>
                <a:gd name="T14" fmla="*/ 327 w 649"/>
                <a:gd name="T15" fmla="*/ 284 h 546"/>
                <a:gd name="T16" fmla="*/ 236 w 649"/>
                <a:gd name="T17" fmla="*/ 193 h 546"/>
                <a:gd name="T18" fmla="*/ 327 w 649"/>
                <a:gd name="T19" fmla="*/ 97 h 546"/>
                <a:gd name="T20" fmla="*/ 424 w 649"/>
                <a:gd name="T21" fmla="*/ 193 h 546"/>
                <a:gd name="T22" fmla="*/ 327 w 649"/>
                <a:gd name="T23" fmla="*/ 284 h 546"/>
                <a:gd name="T24" fmla="*/ 327 w 649"/>
                <a:gd name="T25" fmla="*/ 284 h 546"/>
                <a:gd name="T26" fmla="*/ 369 w 649"/>
                <a:gd name="T27" fmla="*/ 290 h 546"/>
                <a:gd name="T28" fmla="*/ 491 w 649"/>
                <a:gd name="T29" fmla="*/ 412 h 546"/>
                <a:gd name="T30" fmla="*/ 491 w 649"/>
                <a:gd name="T31" fmla="*/ 515 h 546"/>
                <a:gd name="T32" fmla="*/ 491 w 649"/>
                <a:gd name="T33" fmla="*/ 515 h 546"/>
                <a:gd name="T34" fmla="*/ 485 w 649"/>
                <a:gd name="T35" fmla="*/ 515 h 546"/>
                <a:gd name="T36" fmla="*/ 339 w 649"/>
                <a:gd name="T37" fmla="*/ 545 h 546"/>
                <a:gd name="T38" fmla="*/ 175 w 649"/>
                <a:gd name="T39" fmla="*/ 515 h 546"/>
                <a:gd name="T40" fmla="*/ 169 w 649"/>
                <a:gd name="T41" fmla="*/ 515 h 546"/>
                <a:gd name="T42" fmla="*/ 169 w 649"/>
                <a:gd name="T43" fmla="*/ 515 h 546"/>
                <a:gd name="T44" fmla="*/ 169 w 649"/>
                <a:gd name="T45" fmla="*/ 412 h 546"/>
                <a:gd name="T46" fmla="*/ 291 w 649"/>
                <a:gd name="T47" fmla="*/ 290 h 546"/>
                <a:gd name="T48" fmla="*/ 369 w 649"/>
                <a:gd name="T49" fmla="*/ 290 h 546"/>
                <a:gd name="T50" fmla="*/ 369 w 649"/>
                <a:gd name="T51" fmla="*/ 290 h 546"/>
                <a:gd name="T52" fmla="*/ 527 w 649"/>
                <a:gd name="T53" fmla="*/ 193 h 546"/>
                <a:gd name="T54" fmla="*/ 648 w 649"/>
                <a:gd name="T55" fmla="*/ 315 h 546"/>
                <a:gd name="T56" fmla="*/ 648 w 649"/>
                <a:gd name="T57" fmla="*/ 412 h 546"/>
                <a:gd name="T58" fmla="*/ 648 w 649"/>
                <a:gd name="T59" fmla="*/ 412 h 546"/>
                <a:gd name="T60" fmla="*/ 636 w 649"/>
                <a:gd name="T61" fmla="*/ 418 h 546"/>
                <a:gd name="T62" fmla="*/ 515 w 649"/>
                <a:gd name="T63" fmla="*/ 442 h 546"/>
                <a:gd name="T64" fmla="*/ 515 w 649"/>
                <a:gd name="T65" fmla="*/ 412 h 546"/>
                <a:gd name="T66" fmla="*/ 412 w 649"/>
                <a:gd name="T67" fmla="*/ 278 h 546"/>
                <a:gd name="T68" fmla="*/ 442 w 649"/>
                <a:gd name="T69" fmla="*/ 193 h 546"/>
                <a:gd name="T70" fmla="*/ 527 w 649"/>
                <a:gd name="T71" fmla="*/ 193 h 546"/>
                <a:gd name="T72" fmla="*/ 527 w 649"/>
                <a:gd name="T73" fmla="*/ 193 h 546"/>
                <a:gd name="T74" fmla="*/ 163 w 649"/>
                <a:gd name="T75" fmla="*/ 187 h 546"/>
                <a:gd name="T76" fmla="*/ 66 w 649"/>
                <a:gd name="T77" fmla="*/ 97 h 546"/>
                <a:gd name="T78" fmla="*/ 163 w 649"/>
                <a:gd name="T79" fmla="*/ 0 h 546"/>
                <a:gd name="T80" fmla="*/ 254 w 649"/>
                <a:gd name="T81" fmla="*/ 97 h 546"/>
                <a:gd name="T82" fmla="*/ 254 w 649"/>
                <a:gd name="T83" fmla="*/ 97 h 546"/>
                <a:gd name="T84" fmla="*/ 212 w 649"/>
                <a:gd name="T85" fmla="*/ 175 h 546"/>
                <a:gd name="T86" fmla="*/ 163 w 649"/>
                <a:gd name="T87" fmla="*/ 187 h 546"/>
                <a:gd name="T88" fmla="*/ 163 w 649"/>
                <a:gd name="T89" fmla="*/ 187 h 546"/>
                <a:gd name="T90" fmla="*/ 248 w 649"/>
                <a:gd name="T91" fmla="*/ 278 h 546"/>
                <a:gd name="T92" fmla="*/ 145 w 649"/>
                <a:gd name="T93" fmla="*/ 412 h 546"/>
                <a:gd name="T94" fmla="*/ 145 w 649"/>
                <a:gd name="T95" fmla="*/ 442 h 546"/>
                <a:gd name="T96" fmla="*/ 6 w 649"/>
                <a:gd name="T97" fmla="*/ 418 h 546"/>
                <a:gd name="T98" fmla="*/ 0 w 649"/>
                <a:gd name="T99" fmla="*/ 418 h 546"/>
                <a:gd name="T100" fmla="*/ 0 w 649"/>
                <a:gd name="T101" fmla="*/ 412 h 546"/>
                <a:gd name="T102" fmla="*/ 0 w 649"/>
                <a:gd name="T103" fmla="*/ 315 h 546"/>
                <a:gd name="T104" fmla="*/ 121 w 649"/>
                <a:gd name="T105" fmla="*/ 193 h 546"/>
                <a:gd name="T106" fmla="*/ 200 w 649"/>
                <a:gd name="T107" fmla="*/ 193 h 546"/>
                <a:gd name="T108" fmla="*/ 212 w 649"/>
                <a:gd name="T109" fmla="*/ 193 h 546"/>
                <a:gd name="T110" fmla="*/ 248 w 649"/>
                <a:gd name="T111" fmla="*/ 278 h 546"/>
                <a:gd name="T112" fmla="*/ 248 w 649"/>
                <a:gd name="T113" fmla="*/ 278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9" h="546">
                  <a:moveTo>
                    <a:pt x="388" y="91"/>
                  </a:moveTo>
                  <a:cubicBezTo>
                    <a:pt x="394" y="42"/>
                    <a:pt x="430" y="0"/>
                    <a:pt x="485" y="0"/>
                  </a:cubicBezTo>
                  <a:cubicBezTo>
                    <a:pt x="539" y="0"/>
                    <a:pt x="581" y="42"/>
                    <a:pt x="581" y="97"/>
                  </a:cubicBezTo>
                  <a:cubicBezTo>
                    <a:pt x="581" y="145"/>
                    <a:pt x="539" y="187"/>
                    <a:pt x="485" y="187"/>
                  </a:cubicBezTo>
                  <a:cubicBezTo>
                    <a:pt x="472" y="187"/>
                    <a:pt x="454" y="187"/>
                    <a:pt x="442" y="181"/>
                  </a:cubicBezTo>
                  <a:cubicBezTo>
                    <a:pt x="442" y="145"/>
                    <a:pt x="418" y="109"/>
                    <a:pt x="388" y="91"/>
                  </a:cubicBezTo>
                  <a:lnTo>
                    <a:pt x="388" y="91"/>
                  </a:lnTo>
                  <a:close/>
                  <a:moveTo>
                    <a:pt x="327" y="284"/>
                  </a:moveTo>
                  <a:cubicBezTo>
                    <a:pt x="278" y="284"/>
                    <a:pt x="236" y="242"/>
                    <a:pt x="236" y="193"/>
                  </a:cubicBezTo>
                  <a:cubicBezTo>
                    <a:pt x="236" y="139"/>
                    <a:pt x="278" y="97"/>
                    <a:pt x="327" y="97"/>
                  </a:cubicBezTo>
                  <a:cubicBezTo>
                    <a:pt x="381" y="97"/>
                    <a:pt x="424" y="139"/>
                    <a:pt x="424" y="193"/>
                  </a:cubicBezTo>
                  <a:cubicBezTo>
                    <a:pt x="424" y="242"/>
                    <a:pt x="381" y="284"/>
                    <a:pt x="327" y="284"/>
                  </a:cubicBezTo>
                  <a:lnTo>
                    <a:pt x="327" y="284"/>
                  </a:lnTo>
                  <a:close/>
                  <a:moveTo>
                    <a:pt x="369" y="290"/>
                  </a:moveTo>
                  <a:cubicBezTo>
                    <a:pt x="436" y="290"/>
                    <a:pt x="491" y="345"/>
                    <a:pt x="491" y="412"/>
                  </a:cubicBezTo>
                  <a:cubicBezTo>
                    <a:pt x="491" y="412"/>
                    <a:pt x="491" y="412"/>
                    <a:pt x="491" y="515"/>
                  </a:cubicBezTo>
                  <a:lnTo>
                    <a:pt x="491" y="515"/>
                  </a:lnTo>
                  <a:cubicBezTo>
                    <a:pt x="491" y="515"/>
                    <a:pt x="491" y="515"/>
                    <a:pt x="485" y="515"/>
                  </a:cubicBezTo>
                  <a:cubicBezTo>
                    <a:pt x="478" y="515"/>
                    <a:pt x="430" y="545"/>
                    <a:pt x="339" y="545"/>
                  </a:cubicBezTo>
                  <a:cubicBezTo>
                    <a:pt x="291" y="545"/>
                    <a:pt x="236" y="533"/>
                    <a:pt x="175" y="515"/>
                  </a:cubicBezTo>
                  <a:cubicBezTo>
                    <a:pt x="175" y="515"/>
                    <a:pt x="175" y="515"/>
                    <a:pt x="169" y="515"/>
                  </a:cubicBezTo>
                  <a:lnTo>
                    <a:pt x="169" y="515"/>
                  </a:lnTo>
                  <a:cubicBezTo>
                    <a:pt x="169" y="515"/>
                    <a:pt x="169" y="515"/>
                    <a:pt x="169" y="412"/>
                  </a:cubicBezTo>
                  <a:cubicBezTo>
                    <a:pt x="169" y="345"/>
                    <a:pt x="224" y="290"/>
                    <a:pt x="291" y="290"/>
                  </a:cubicBezTo>
                  <a:cubicBezTo>
                    <a:pt x="291" y="290"/>
                    <a:pt x="291" y="290"/>
                    <a:pt x="369" y="290"/>
                  </a:cubicBezTo>
                  <a:lnTo>
                    <a:pt x="369" y="290"/>
                  </a:lnTo>
                  <a:close/>
                  <a:moveTo>
                    <a:pt x="527" y="193"/>
                  </a:moveTo>
                  <a:cubicBezTo>
                    <a:pt x="593" y="193"/>
                    <a:pt x="648" y="248"/>
                    <a:pt x="648" y="315"/>
                  </a:cubicBezTo>
                  <a:cubicBezTo>
                    <a:pt x="648" y="315"/>
                    <a:pt x="648" y="315"/>
                    <a:pt x="648" y="412"/>
                  </a:cubicBezTo>
                  <a:lnTo>
                    <a:pt x="648" y="412"/>
                  </a:lnTo>
                  <a:cubicBezTo>
                    <a:pt x="648" y="412"/>
                    <a:pt x="648" y="412"/>
                    <a:pt x="636" y="418"/>
                  </a:cubicBezTo>
                  <a:cubicBezTo>
                    <a:pt x="636" y="418"/>
                    <a:pt x="593" y="442"/>
                    <a:pt x="515" y="442"/>
                  </a:cubicBezTo>
                  <a:cubicBezTo>
                    <a:pt x="515" y="442"/>
                    <a:pt x="515" y="442"/>
                    <a:pt x="515" y="412"/>
                  </a:cubicBezTo>
                  <a:cubicBezTo>
                    <a:pt x="515" y="351"/>
                    <a:pt x="466" y="296"/>
                    <a:pt x="412" y="278"/>
                  </a:cubicBezTo>
                  <a:cubicBezTo>
                    <a:pt x="430" y="254"/>
                    <a:pt x="442" y="224"/>
                    <a:pt x="442" y="193"/>
                  </a:cubicBezTo>
                  <a:cubicBezTo>
                    <a:pt x="442" y="193"/>
                    <a:pt x="442" y="193"/>
                    <a:pt x="527" y="193"/>
                  </a:cubicBezTo>
                  <a:lnTo>
                    <a:pt x="527" y="193"/>
                  </a:lnTo>
                  <a:close/>
                  <a:moveTo>
                    <a:pt x="163" y="187"/>
                  </a:moveTo>
                  <a:cubicBezTo>
                    <a:pt x="109" y="187"/>
                    <a:pt x="66" y="145"/>
                    <a:pt x="66" y="97"/>
                  </a:cubicBezTo>
                  <a:cubicBezTo>
                    <a:pt x="66" y="42"/>
                    <a:pt x="109" y="0"/>
                    <a:pt x="163" y="0"/>
                  </a:cubicBezTo>
                  <a:cubicBezTo>
                    <a:pt x="212" y="0"/>
                    <a:pt x="254" y="42"/>
                    <a:pt x="254" y="97"/>
                  </a:cubicBezTo>
                  <a:lnTo>
                    <a:pt x="254" y="97"/>
                  </a:lnTo>
                  <a:cubicBezTo>
                    <a:pt x="236" y="115"/>
                    <a:pt x="218" y="145"/>
                    <a:pt x="212" y="175"/>
                  </a:cubicBezTo>
                  <a:cubicBezTo>
                    <a:pt x="200" y="181"/>
                    <a:pt x="181" y="187"/>
                    <a:pt x="163" y="187"/>
                  </a:cubicBezTo>
                  <a:lnTo>
                    <a:pt x="163" y="187"/>
                  </a:lnTo>
                  <a:close/>
                  <a:moveTo>
                    <a:pt x="248" y="278"/>
                  </a:moveTo>
                  <a:cubicBezTo>
                    <a:pt x="187" y="296"/>
                    <a:pt x="145" y="351"/>
                    <a:pt x="145" y="412"/>
                  </a:cubicBezTo>
                  <a:cubicBezTo>
                    <a:pt x="145" y="412"/>
                    <a:pt x="145" y="412"/>
                    <a:pt x="145" y="442"/>
                  </a:cubicBezTo>
                  <a:cubicBezTo>
                    <a:pt x="103" y="442"/>
                    <a:pt x="60" y="436"/>
                    <a:pt x="6" y="418"/>
                  </a:cubicBezTo>
                  <a:cubicBezTo>
                    <a:pt x="6" y="418"/>
                    <a:pt x="6" y="418"/>
                    <a:pt x="0" y="418"/>
                  </a:cubicBezTo>
                  <a:cubicBezTo>
                    <a:pt x="0" y="418"/>
                    <a:pt x="0" y="418"/>
                    <a:pt x="0" y="412"/>
                  </a:cubicBezTo>
                  <a:cubicBezTo>
                    <a:pt x="0" y="412"/>
                    <a:pt x="0" y="412"/>
                    <a:pt x="0" y="315"/>
                  </a:cubicBezTo>
                  <a:cubicBezTo>
                    <a:pt x="0" y="248"/>
                    <a:pt x="54" y="193"/>
                    <a:pt x="121" y="193"/>
                  </a:cubicBezTo>
                  <a:cubicBezTo>
                    <a:pt x="121" y="193"/>
                    <a:pt x="121" y="193"/>
                    <a:pt x="200" y="193"/>
                  </a:cubicBezTo>
                  <a:cubicBezTo>
                    <a:pt x="206" y="193"/>
                    <a:pt x="206" y="193"/>
                    <a:pt x="212" y="193"/>
                  </a:cubicBezTo>
                  <a:cubicBezTo>
                    <a:pt x="212" y="230"/>
                    <a:pt x="224" y="254"/>
                    <a:pt x="248" y="278"/>
                  </a:cubicBezTo>
                  <a:lnTo>
                    <a:pt x="248" y="278"/>
                  </a:lnTo>
                  <a:close/>
                </a:path>
              </a:pathLst>
            </a:custGeom>
            <a:solidFill>
              <a:srgbClr val="F1F0F0"/>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646"/>
              <a:endParaRPr lang="en-US" sz="5175">
                <a:solidFill>
                  <a:srgbClr val="445469"/>
                </a:solidFill>
                <a:latin typeface="Lato Light"/>
                <a:ea typeface="宋体" pitchFamily="2" charset="-122"/>
              </a:endParaRPr>
            </a:p>
          </p:txBody>
        </p:sp>
        <p:sp>
          <p:nvSpPr>
            <p:cNvPr id="60" name="Freeform 2144"/>
            <p:cNvSpPr>
              <a:spLocks noChangeArrowheads="1"/>
            </p:cNvSpPr>
            <p:nvPr/>
          </p:nvSpPr>
          <p:spPr bwMode="auto">
            <a:xfrm>
              <a:off x="2075830" y="2371116"/>
              <a:ext cx="2448249" cy="700715"/>
            </a:xfrm>
            <a:custGeom>
              <a:avLst/>
              <a:gdLst>
                <a:gd name="T0" fmla="*/ 3860 w 3958"/>
                <a:gd name="T1" fmla="*/ 0 h 1134"/>
                <a:gd name="T2" fmla="*/ 3957 w 3958"/>
                <a:gd name="T3" fmla="*/ 97 h 1134"/>
                <a:gd name="T4" fmla="*/ 3957 w 3958"/>
                <a:gd name="T5" fmla="*/ 1036 h 1134"/>
                <a:gd name="T6" fmla="*/ 3860 w 3958"/>
                <a:gd name="T7" fmla="*/ 1133 h 1134"/>
                <a:gd name="T8" fmla="*/ 182 w 3958"/>
                <a:gd name="T9" fmla="*/ 1133 h 1134"/>
                <a:gd name="T10" fmla="*/ 182 w 3958"/>
                <a:gd name="T11" fmla="*/ 758 h 1134"/>
                <a:gd name="T12" fmla="*/ 0 w 3958"/>
                <a:gd name="T13" fmla="*/ 564 h 1134"/>
                <a:gd name="T14" fmla="*/ 182 w 3958"/>
                <a:gd name="T15" fmla="*/ 376 h 1134"/>
                <a:gd name="T16" fmla="*/ 182 w 3958"/>
                <a:gd name="T17" fmla="*/ 0 h 1134"/>
                <a:gd name="T18" fmla="*/ 3860 w 3958"/>
                <a:gd name="T19" fmla="*/ 0 h 1134"/>
                <a:gd name="T20" fmla="*/ 3860 w 3958"/>
                <a:gd name="T21" fmla="*/ 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58" h="1134">
                  <a:moveTo>
                    <a:pt x="3860" y="0"/>
                  </a:moveTo>
                  <a:cubicBezTo>
                    <a:pt x="3915" y="0"/>
                    <a:pt x="3957" y="43"/>
                    <a:pt x="3957" y="97"/>
                  </a:cubicBezTo>
                  <a:cubicBezTo>
                    <a:pt x="3957" y="97"/>
                    <a:pt x="3957" y="97"/>
                    <a:pt x="3957" y="1036"/>
                  </a:cubicBezTo>
                  <a:cubicBezTo>
                    <a:pt x="3957" y="1091"/>
                    <a:pt x="3915" y="1133"/>
                    <a:pt x="3860" y="1133"/>
                  </a:cubicBezTo>
                  <a:cubicBezTo>
                    <a:pt x="3860" y="1133"/>
                    <a:pt x="3860" y="1133"/>
                    <a:pt x="182" y="1133"/>
                  </a:cubicBezTo>
                  <a:cubicBezTo>
                    <a:pt x="182" y="1133"/>
                    <a:pt x="182" y="1133"/>
                    <a:pt x="182" y="758"/>
                  </a:cubicBezTo>
                  <a:cubicBezTo>
                    <a:pt x="79" y="752"/>
                    <a:pt x="0" y="667"/>
                    <a:pt x="0" y="564"/>
                  </a:cubicBezTo>
                  <a:cubicBezTo>
                    <a:pt x="0" y="461"/>
                    <a:pt x="79" y="376"/>
                    <a:pt x="182" y="376"/>
                  </a:cubicBezTo>
                  <a:cubicBezTo>
                    <a:pt x="182" y="376"/>
                    <a:pt x="182" y="376"/>
                    <a:pt x="182" y="0"/>
                  </a:cubicBezTo>
                  <a:cubicBezTo>
                    <a:pt x="182" y="0"/>
                    <a:pt x="182" y="0"/>
                    <a:pt x="3860" y="0"/>
                  </a:cubicBezTo>
                  <a:lnTo>
                    <a:pt x="3860" y="0"/>
                  </a:lnTo>
                </a:path>
              </a:pathLst>
            </a:custGeom>
            <a:solidFill>
              <a:srgbClr val="4F81BD"/>
            </a:solidFill>
            <a:ln>
              <a:noFill/>
            </a:ln>
            <a:effectLst/>
            <a:extLst/>
          </p:spPr>
          <p:txBody>
            <a:bodyPr wrap="none" anchor="ctr"/>
            <a:lstStyle/>
            <a:p>
              <a:pPr defTabSz="685646">
                <a:defRPr/>
              </a:pPr>
              <a:endParaRPr lang="en-US" sz="5175" kern="0">
                <a:solidFill>
                  <a:srgbClr val="445469"/>
                </a:solidFill>
                <a:latin typeface="Lato Light"/>
                <a:ea typeface="宋体" pitchFamily="2" charset="-122"/>
              </a:endParaRPr>
            </a:p>
          </p:txBody>
        </p:sp>
        <p:sp>
          <p:nvSpPr>
            <p:cNvPr id="61" name="Freeform 2172"/>
            <p:cNvSpPr>
              <a:spLocks noChangeArrowheads="1"/>
            </p:cNvSpPr>
            <p:nvPr/>
          </p:nvSpPr>
          <p:spPr bwMode="auto">
            <a:xfrm>
              <a:off x="2430252" y="2488358"/>
              <a:ext cx="297170" cy="447148"/>
            </a:xfrm>
            <a:custGeom>
              <a:avLst/>
              <a:gdLst>
                <a:gd name="T0" fmla="*/ 430 w 480"/>
                <a:gd name="T1" fmla="*/ 388 h 722"/>
                <a:gd name="T2" fmla="*/ 363 w 480"/>
                <a:gd name="T3" fmla="*/ 630 h 722"/>
                <a:gd name="T4" fmla="*/ 309 w 480"/>
                <a:gd name="T5" fmla="*/ 655 h 722"/>
                <a:gd name="T6" fmla="*/ 260 w 480"/>
                <a:gd name="T7" fmla="*/ 721 h 722"/>
                <a:gd name="T8" fmla="*/ 169 w 480"/>
                <a:gd name="T9" fmla="*/ 667 h 722"/>
                <a:gd name="T10" fmla="*/ 139 w 480"/>
                <a:gd name="T11" fmla="*/ 655 h 722"/>
                <a:gd name="T12" fmla="*/ 115 w 480"/>
                <a:gd name="T13" fmla="*/ 485 h 722"/>
                <a:gd name="T14" fmla="*/ 0 w 480"/>
                <a:gd name="T15" fmla="*/ 236 h 722"/>
                <a:gd name="T16" fmla="*/ 479 w 480"/>
                <a:gd name="T17" fmla="*/ 236 h 722"/>
                <a:gd name="T18" fmla="*/ 206 w 480"/>
                <a:gd name="T19" fmla="*/ 455 h 722"/>
                <a:gd name="T20" fmla="*/ 315 w 480"/>
                <a:gd name="T21" fmla="*/ 279 h 722"/>
                <a:gd name="T22" fmla="*/ 291 w 480"/>
                <a:gd name="T23" fmla="*/ 291 h 722"/>
                <a:gd name="T24" fmla="*/ 260 w 480"/>
                <a:gd name="T25" fmla="*/ 248 h 722"/>
                <a:gd name="T26" fmla="*/ 230 w 480"/>
                <a:gd name="T27" fmla="*/ 291 h 722"/>
                <a:gd name="T28" fmla="*/ 188 w 480"/>
                <a:gd name="T29" fmla="*/ 255 h 722"/>
                <a:gd name="T30" fmla="*/ 206 w 480"/>
                <a:gd name="T31" fmla="*/ 455 h 722"/>
                <a:gd name="T32" fmla="*/ 315 w 480"/>
                <a:gd name="T33" fmla="*/ 503 h 722"/>
                <a:gd name="T34" fmla="*/ 163 w 480"/>
                <a:gd name="T35" fmla="*/ 539 h 722"/>
                <a:gd name="T36" fmla="*/ 315 w 480"/>
                <a:gd name="T37" fmla="*/ 503 h 722"/>
                <a:gd name="T38" fmla="*/ 163 w 480"/>
                <a:gd name="T39" fmla="*/ 606 h 722"/>
                <a:gd name="T40" fmla="*/ 315 w 480"/>
                <a:gd name="T41" fmla="*/ 564 h 722"/>
                <a:gd name="T42" fmla="*/ 163 w 480"/>
                <a:gd name="T43" fmla="*/ 606 h 722"/>
                <a:gd name="T44" fmla="*/ 327 w 480"/>
                <a:gd name="T45" fmla="*/ 455 h 722"/>
                <a:gd name="T46" fmla="*/ 430 w 480"/>
                <a:gd name="T47" fmla="*/ 236 h 722"/>
                <a:gd name="T48" fmla="*/ 48 w 480"/>
                <a:gd name="T49" fmla="*/ 236 h 722"/>
                <a:gd name="T50" fmla="*/ 151 w 480"/>
                <a:gd name="T51" fmla="*/ 455 h 722"/>
                <a:gd name="T52" fmla="*/ 121 w 480"/>
                <a:gd name="T53" fmla="*/ 255 h 722"/>
                <a:gd name="T54" fmla="*/ 157 w 480"/>
                <a:gd name="T55" fmla="*/ 248 h 722"/>
                <a:gd name="T56" fmla="*/ 182 w 480"/>
                <a:gd name="T57" fmla="*/ 230 h 722"/>
                <a:gd name="T58" fmla="*/ 224 w 480"/>
                <a:gd name="T59" fmla="*/ 261 h 722"/>
                <a:gd name="T60" fmla="*/ 266 w 480"/>
                <a:gd name="T61" fmla="*/ 218 h 722"/>
                <a:gd name="T62" fmla="*/ 297 w 480"/>
                <a:gd name="T63" fmla="*/ 261 h 722"/>
                <a:gd name="T64" fmla="*/ 321 w 480"/>
                <a:gd name="T65" fmla="*/ 248 h 722"/>
                <a:gd name="T66" fmla="*/ 357 w 480"/>
                <a:gd name="T67" fmla="*/ 255 h 722"/>
                <a:gd name="T68" fmla="*/ 327 w 480"/>
                <a:gd name="T69" fmla="*/ 45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0" h="722">
                  <a:moveTo>
                    <a:pt x="479" y="236"/>
                  </a:moveTo>
                  <a:cubicBezTo>
                    <a:pt x="479" y="297"/>
                    <a:pt x="460" y="345"/>
                    <a:pt x="430" y="388"/>
                  </a:cubicBezTo>
                  <a:cubicBezTo>
                    <a:pt x="406" y="418"/>
                    <a:pt x="382" y="448"/>
                    <a:pt x="363" y="485"/>
                  </a:cubicBezTo>
                  <a:cubicBezTo>
                    <a:pt x="363" y="485"/>
                    <a:pt x="363" y="485"/>
                    <a:pt x="363" y="630"/>
                  </a:cubicBezTo>
                  <a:cubicBezTo>
                    <a:pt x="363" y="642"/>
                    <a:pt x="351" y="655"/>
                    <a:pt x="339" y="655"/>
                  </a:cubicBezTo>
                  <a:cubicBezTo>
                    <a:pt x="339" y="655"/>
                    <a:pt x="339" y="655"/>
                    <a:pt x="309" y="655"/>
                  </a:cubicBezTo>
                  <a:cubicBezTo>
                    <a:pt x="309" y="655"/>
                    <a:pt x="309" y="655"/>
                    <a:pt x="309" y="667"/>
                  </a:cubicBezTo>
                  <a:cubicBezTo>
                    <a:pt x="309" y="697"/>
                    <a:pt x="291" y="721"/>
                    <a:pt x="260" y="721"/>
                  </a:cubicBezTo>
                  <a:cubicBezTo>
                    <a:pt x="260" y="721"/>
                    <a:pt x="260" y="721"/>
                    <a:pt x="218" y="715"/>
                  </a:cubicBezTo>
                  <a:cubicBezTo>
                    <a:pt x="188" y="715"/>
                    <a:pt x="169" y="697"/>
                    <a:pt x="169" y="667"/>
                  </a:cubicBezTo>
                  <a:cubicBezTo>
                    <a:pt x="169" y="667"/>
                    <a:pt x="169" y="667"/>
                    <a:pt x="169" y="655"/>
                  </a:cubicBezTo>
                  <a:cubicBezTo>
                    <a:pt x="169" y="655"/>
                    <a:pt x="169" y="655"/>
                    <a:pt x="139" y="655"/>
                  </a:cubicBezTo>
                  <a:cubicBezTo>
                    <a:pt x="127" y="655"/>
                    <a:pt x="115" y="642"/>
                    <a:pt x="115" y="630"/>
                  </a:cubicBezTo>
                  <a:cubicBezTo>
                    <a:pt x="115" y="630"/>
                    <a:pt x="115" y="630"/>
                    <a:pt x="115" y="485"/>
                  </a:cubicBezTo>
                  <a:cubicBezTo>
                    <a:pt x="97" y="448"/>
                    <a:pt x="73" y="418"/>
                    <a:pt x="48" y="388"/>
                  </a:cubicBezTo>
                  <a:cubicBezTo>
                    <a:pt x="18" y="345"/>
                    <a:pt x="0" y="291"/>
                    <a:pt x="0" y="236"/>
                  </a:cubicBezTo>
                  <a:cubicBezTo>
                    <a:pt x="0" y="103"/>
                    <a:pt x="109" y="0"/>
                    <a:pt x="242" y="0"/>
                  </a:cubicBezTo>
                  <a:cubicBezTo>
                    <a:pt x="376" y="0"/>
                    <a:pt x="479" y="109"/>
                    <a:pt x="479" y="236"/>
                  </a:cubicBezTo>
                  <a:lnTo>
                    <a:pt x="479" y="236"/>
                  </a:lnTo>
                  <a:close/>
                  <a:moveTo>
                    <a:pt x="206" y="455"/>
                  </a:moveTo>
                  <a:lnTo>
                    <a:pt x="273" y="455"/>
                  </a:lnTo>
                  <a:cubicBezTo>
                    <a:pt x="273" y="455"/>
                    <a:pt x="273" y="455"/>
                    <a:pt x="315" y="279"/>
                  </a:cubicBezTo>
                  <a:cubicBezTo>
                    <a:pt x="315" y="279"/>
                    <a:pt x="315" y="279"/>
                    <a:pt x="297" y="285"/>
                  </a:cubicBezTo>
                  <a:cubicBezTo>
                    <a:pt x="291" y="285"/>
                    <a:pt x="291" y="291"/>
                    <a:pt x="291" y="291"/>
                  </a:cubicBezTo>
                  <a:cubicBezTo>
                    <a:pt x="285" y="291"/>
                    <a:pt x="279" y="285"/>
                    <a:pt x="279" y="279"/>
                  </a:cubicBezTo>
                  <a:cubicBezTo>
                    <a:pt x="279" y="279"/>
                    <a:pt x="279" y="279"/>
                    <a:pt x="260" y="248"/>
                  </a:cubicBezTo>
                  <a:cubicBezTo>
                    <a:pt x="260" y="248"/>
                    <a:pt x="260" y="248"/>
                    <a:pt x="236" y="285"/>
                  </a:cubicBezTo>
                  <a:cubicBezTo>
                    <a:pt x="236" y="285"/>
                    <a:pt x="230" y="285"/>
                    <a:pt x="230" y="291"/>
                  </a:cubicBezTo>
                  <a:cubicBezTo>
                    <a:pt x="224" y="291"/>
                    <a:pt x="224" y="285"/>
                    <a:pt x="218" y="285"/>
                  </a:cubicBezTo>
                  <a:cubicBezTo>
                    <a:pt x="218" y="285"/>
                    <a:pt x="218" y="285"/>
                    <a:pt x="188" y="255"/>
                  </a:cubicBezTo>
                  <a:cubicBezTo>
                    <a:pt x="188" y="255"/>
                    <a:pt x="188" y="255"/>
                    <a:pt x="163" y="273"/>
                  </a:cubicBezTo>
                  <a:cubicBezTo>
                    <a:pt x="163" y="273"/>
                    <a:pt x="163" y="273"/>
                    <a:pt x="206" y="455"/>
                  </a:cubicBezTo>
                  <a:lnTo>
                    <a:pt x="206" y="455"/>
                  </a:lnTo>
                  <a:close/>
                  <a:moveTo>
                    <a:pt x="315" y="503"/>
                  </a:moveTo>
                  <a:lnTo>
                    <a:pt x="163" y="503"/>
                  </a:lnTo>
                  <a:cubicBezTo>
                    <a:pt x="163" y="503"/>
                    <a:pt x="163" y="503"/>
                    <a:pt x="163" y="539"/>
                  </a:cubicBezTo>
                  <a:cubicBezTo>
                    <a:pt x="163" y="539"/>
                    <a:pt x="163" y="539"/>
                    <a:pt x="315" y="539"/>
                  </a:cubicBezTo>
                  <a:cubicBezTo>
                    <a:pt x="315" y="539"/>
                    <a:pt x="315" y="539"/>
                    <a:pt x="315" y="503"/>
                  </a:cubicBezTo>
                  <a:lnTo>
                    <a:pt x="315" y="503"/>
                  </a:lnTo>
                  <a:close/>
                  <a:moveTo>
                    <a:pt x="163" y="606"/>
                  </a:moveTo>
                  <a:lnTo>
                    <a:pt x="315" y="606"/>
                  </a:lnTo>
                  <a:cubicBezTo>
                    <a:pt x="315" y="606"/>
                    <a:pt x="315" y="606"/>
                    <a:pt x="315" y="564"/>
                  </a:cubicBezTo>
                  <a:cubicBezTo>
                    <a:pt x="315" y="564"/>
                    <a:pt x="315" y="564"/>
                    <a:pt x="163" y="564"/>
                  </a:cubicBezTo>
                  <a:cubicBezTo>
                    <a:pt x="163" y="564"/>
                    <a:pt x="163" y="564"/>
                    <a:pt x="163" y="606"/>
                  </a:cubicBezTo>
                  <a:lnTo>
                    <a:pt x="163" y="606"/>
                  </a:lnTo>
                  <a:close/>
                  <a:moveTo>
                    <a:pt x="327" y="455"/>
                  </a:moveTo>
                  <a:cubicBezTo>
                    <a:pt x="345" y="418"/>
                    <a:pt x="370" y="388"/>
                    <a:pt x="394" y="358"/>
                  </a:cubicBezTo>
                  <a:cubicBezTo>
                    <a:pt x="418" y="321"/>
                    <a:pt x="430" y="285"/>
                    <a:pt x="430" y="236"/>
                  </a:cubicBezTo>
                  <a:cubicBezTo>
                    <a:pt x="430" y="133"/>
                    <a:pt x="345" y="49"/>
                    <a:pt x="242" y="49"/>
                  </a:cubicBezTo>
                  <a:cubicBezTo>
                    <a:pt x="133" y="49"/>
                    <a:pt x="48" y="133"/>
                    <a:pt x="48" y="236"/>
                  </a:cubicBezTo>
                  <a:cubicBezTo>
                    <a:pt x="48" y="285"/>
                    <a:pt x="60" y="321"/>
                    <a:pt x="85" y="358"/>
                  </a:cubicBezTo>
                  <a:cubicBezTo>
                    <a:pt x="109" y="388"/>
                    <a:pt x="133" y="418"/>
                    <a:pt x="151" y="455"/>
                  </a:cubicBezTo>
                  <a:cubicBezTo>
                    <a:pt x="151" y="455"/>
                    <a:pt x="151" y="455"/>
                    <a:pt x="169" y="455"/>
                  </a:cubicBezTo>
                  <a:cubicBezTo>
                    <a:pt x="169" y="455"/>
                    <a:pt x="169" y="455"/>
                    <a:pt x="121" y="255"/>
                  </a:cubicBezTo>
                  <a:cubicBezTo>
                    <a:pt x="121" y="242"/>
                    <a:pt x="127" y="236"/>
                    <a:pt x="133" y="230"/>
                  </a:cubicBezTo>
                  <a:cubicBezTo>
                    <a:pt x="145" y="230"/>
                    <a:pt x="157" y="236"/>
                    <a:pt x="157" y="248"/>
                  </a:cubicBezTo>
                  <a:lnTo>
                    <a:pt x="157" y="248"/>
                  </a:lnTo>
                  <a:cubicBezTo>
                    <a:pt x="157" y="248"/>
                    <a:pt x="157" y="248"/>
                    <a:pt x="182" y="230"/>
                  </a:cubicBezTo>
                  <a:cubicBezTo>
                    <a:pt x="188" y="224"/>
                    <a:pt x="194" y="230"/>
                    <a:pt x="200" y="230"/>
                  </a:cubicBezTo>
                  <a:cubicBezTo>
                    <a:pt x="200" y="230"/>
                    <a:pt x="200" y="230"/>
                    <a:pt x="224" y="261"/>
                  </a:cubicBezTo>
                  <a:cubicBezTo>
                    <a:pt x="224" y="261"/>
                    <a:pt x="224" y="261"/>
                    <a:pt x="254" y="218"/>
                  </a:cubicBezTo>
                  <a:cubicBezTo>
                    <a:pt x="260" y="218"/>
                    <a:pt x="260" y="218"/>
                    <a:pt x="266" y="218"/>
                  </a:cubicBezTo>
                  <a:cubicBezTo>
                    <a:pt x="273" y="218"/>
                    <a:pt x="273" y="218"/>
                    <a:pt x="279" y="224"/>
                  </a:cubicBezTo>
                  <a:cubicBezTo>
                    <a:pt x="279" y="224"/>
                    <a:pt x="279" y="224"/>
                    <a:pt x="297" y="261"/>
                  </a:cubicBezTo>
                  <a:cubicBezTo>
                    <a:pt x="297" y="261"/>
                    <a:pt x="297" y="261"/>
                    <a:pt x="321" y="248"/>
                  </a:cubicBezTo>
                  <a:lnTo>
                    <a:pt x="321" y="248"/>
                  </a:lnTo>
                  <a:cubicBezTo>
                    <a:pt x="327" y="236"/>
                    <a:pt x="333" y="230"/>
                    <a:pt x="345" y="230"/>
                  </a:cubicBezTo>
                  <a:cubicBezTo>
                    <a:pt x="351" y="236"/>
                    <a:pt x="357" y="242"/>
                    <a:pt x="357" y="255"/>
                  </a:cubicBezTo>
                  <a:cubicBezTo>
                    <a:pt x="357" y="255"/>
                    <a:pt x="357" y="255"/>
                    <a:pt x="309" y="455"/>
                  </a:cubicBezTo>
                  <a:cubicBezTo>
                    <a:pt x="309" y="455"/>
                    <a:pt x="309" y="455"/>
                    <a:pt x="327" y="455"/>
                  </a:cubicBezTo>
                  <a:lnTo>
                    <a:pt x="327" y="455"/>
                  </a:lnTo>
                  <a:close/>
                </a:path>
              </a:pathLst>
            </a:custGeom>
            <a:solidFill>
              <a:srgbClr val="F1F0F0"/>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646"/>
              <a:endParaRPr lang="en-US" sz="5175">
                <a:solidFill>
                  <a:srgbClr val="445469"/>
                </a:solidFill>
                <a:latin typeface="Lato Light"/>
                <a:ea typeface="宋体" pitchFamily="2" charset="-122"/>
              </a:endParaRPr>
            </a:p>
          </p:txBody>
        </p:sp>
        <p:sp>
          <p:nvSpPr>
            <p:cNvPr id="62" name="Freeform 2183"/>
            <p:cNvSpPr>
              <a:spLocks noChangeArrowheads="1"/>
            </p:cNvSpPr>
            <p:nvPr/>
          </p:nvSpPr>
          <p:spPr bwMode="auto">
            <a:xfrm>
              <a:off x="4631802" y="2371117"/>
              <a:ext cx="2450975" cy="697987"/>
            </a:xfrm>
            <a:custGeom>
              <a:avLst/>
              <a:gdLst>
                <a:gd name="T0" fmla="*/ 97 w 3964"/>
                <a:gd name="T1" fmla="*/ 0 h 1128"/>
                <a:gd name="T2" fmla="*/ 97 w 3964"/>
                <a:gd name="T3" fmla="*/ 0 h 1128"/>
                <a:gd name="T4" fmla="*/ 3775 w 3964"/>
                <a:gd name="T5" fmla="*/ 0 h 1128"/>
                <a:gd name="T6" fmla="*/ 3775 w 3964"/>
                <a:gd name="T7" fmla="*/ 376 h 1128"/>
                <a:gd name="T8" fmla="*/ 3963 w 3964"/>
                <a:gd name="T9" fmla="*/ 564 h 1128"/>
                <a:gd name="T10" fmla="*/ 3775 w 3964"/>
                <a:gd name="T11" fmla="*/ 758 h 1128"/>
                <a:gd name="T12" fmla="*/ 3775 w 3964"/>
                <a:gd name="T13" fmla="*/ 1127 h 1128"/>
                <a:gd name="T14" fmla="*/ 97 w 3964"/>
                <a:gd name="T15" fmla="*/ 1127 h 1128"/>
                <a:gd name="T16" fmla="*/ 0 w 3964"/>
                <a:gd name="T17" fmla="*/ 1036 h 1128"/>
                <a:gd name="T18" fmla="*/ 0 w 3964"/>
                <a:gd name="T19" fmla="*/ 97 h 1128"/>
                <a:gd name="T20" fmla="*/ 97 w 3964"/>
                <a:gd name="T21" fmla="*/ 0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64" h="1128">
                  <a:moveTo>
                    <a:pt x="97" y="0"/>
                  </a:moveTo>
                  <a:lnTo>
                    <a:pt x="97" y="0"/>
                  </a:lnTo>
                  <a:cubicBezTo>
                    <a:pt x="3775" y="0"/>
                    <a:pt x="3775" y="0"/>
                    <a:pt x="3775" y="0"/>
                  </a:cubicBezTo>
                  <a:cubicBezTo>
                    <a:pt x="3775" y="376"/>
                    <a:pt x="3775" y="376"/>
                    <a:pt x="3775" y="376"/>
                  </a:cubicBezTo>
                  <a:cubicBezTo>
                    <a:pt x="3878" y="376"/>
                    <a:pt x="3963" y="461"/>
                    <a:pt x="3963" y="564"/>
                  </a:cubicBezTo>
                  <a:cubicBezTo>
                    <a:pt x="3963" y="667"/>
                    <a:pt x="3878" y="752"/>
                    <a:pt x="3775" y="758"/>
                  </a:cubicBezTo>
                  <a:cubicBezTo>
                    <a:pt x="3775" y="1127"/>
                    <a:pt x="3775" y="1127"/>
                    <a:pt x="3775" y="1127"/>
                  </a:cubicBezTo>
                  <a:cubicBezTo>
                    <a:pt x="97" y="1127"/>
                    <a:pt x="97" y="1127"/>
                    <a:pt x="97" y="1127"/>
                  </a:cubicBezTo>
                  <a:cubicBezTo>
                    <a:pt x="43" y="1127"/>
                    <a:pt x="0" y="1085"/>
                    <a:pt x="0" y="1036"/>
                  </a:cubicBezTo>
                  <a:cubicBezTo>
                    <a:pt x="0" y="97"/>
                    <a:pt x="0" y="97"/>
                    <a:pt x="0" y="97"/>
                  </a:cubicBezTo>
                  <a:cubicBezTo>
                    <a:pt x="0" y="43"/>
                    <a:pt x="43" y="0"/>
                    <a:pt x="97" y="0"/>
                  </a:cubicBezTo>
                </a:path>
              </a:pathLst>
            </a:custGeom>
            <a:solidFill>
              <a:srgbClr val="C0504D"/>
            </a:solidFill>
            <a:ln>
              <a:noFill/>
            </a:ln>
            <a:effectLst/>
            <a:extLst/>
          </p:spPr>
          <p:txBody>
            <a:bodyPr wrap="none" anchor="ctr"/>
            <a:lstStyle/>
            <a:p>
              <a:pPr defTabSz="685646">
                <a:defRPr/>
              </a:pPr>
              <a:endParaRPr lang="en-US" sz="5175" kern="0">
                <a:solidFill>
                  <a:srgbClr val="445469"/>
                </a:solidFill>
                <a:latin typeface="Lato Light"/>
                <a:ea typeface="宋体" pitchFamily="2" charset="-122"/>
              </a:endParaRPr>
            </a:p>
          </p:txBody>
        </p:sp>
        <p:sp>
          <p:nvSpPr>
            <p:cNvPr id="63" name="Freeform 2224"/>
            <p:cNvSpPr>
              <a:spLocks noChangeArrowheads="1"/>
            </p:cNvSpPr>
            <p:nvPr/>
          </p:nvSpPr>
          <p:spPr bwMode="auto">
            <a:xfrm>
              <a:off x="2075830" y="3259380"/>
              <a:ext cx="2448249" cy="697987"/>
            </a:xfrm>
            <a:custGeom>
              <a:avLst/>
              <a:gdLst>
                <a:gd name="T0" fmla="*/ 3860 w 3958"/>
                <a:gd name="T1" fmla="*/ 0 h 1128"/>
                <a:gd name="T2" fmla="*/ 3957 w 3958"/>
                <a:gd name="T3" fmla="*/ 97 h 1128"/>
                <a:gd name="T4" fmla="*/ 3957 w 3958"/>
                <a:gd name="T5" fmla="*/ 1031 h 1128"/>
                <a:gd name="T6" fmla="*/ 3860 w 3958"/>
                <a:gd name="T7" fmla="*/ 1127 h 1128"/>
                <a:gd name="T8" fmla="*/ 182 w 3958"/>
                <a:gd name="T9" fmla="*/ 1127 h 1128"/>
                <a:gd name="T10" fmla="*/ 182 w 3958"/>
                <a:gd name="T11" fmla="*/ 752 h 1128"/>
                <a:gd name="T12" fmla="*/ 0 w 3958"/>
                <a:gd name="T13" fmla="*/ 564 h 1128"/>
                <a:gd name="T14" fmla="*/ 182 w 3958"/>
                <a:gd name="T15" fmla="*/ 376 h 1128"/>
                <a:gd name="T16" fmla="*/ 182 w 3958"/>
                <a:gd name="T17" fmla="*/ 0 h 1128"/>
                <a:gd name="T18" fmla="*/ 3860 w 3958"/>
                <a:gd name="T19" fmla="*/ 0 h 1128"/>
                <a:gd name="T20" fmla="*/ 3860 w 3958"/>
                <a:gd name="T21" fmla="*/ 0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58" h="1128">
                  <a:moveTo>
                    <a:pt x="3860" y="0"/>
                  </a:moveTo>
                  <a:cubicBezTo>
                    <a:pt x="3915" y="0"/>
                    <a:pt x="3957" y="43"/>
                    <a:pt x="3957" y="97"/>
                  </a:cubicBezTo>
                  <a:cubicBezTo>
                    <a:pt x="3957" y="97"/>
                    <a:pt x="3957" y="97"/>
                    <a:pt x="3957" y="1031"/>
                  </a:cubicBezTo>
                  <a:cubicBezTo>
                    <a:pt x="3957" y="1085"/>
                    <a:pt x="3915" y="1127"/>
                    <a:pt x="3860" y="1127"/>
                  </a:cubicBezTo>
                  <a:cubicBezTo>
                    <a:pt x="3860" y="1127"/>
                    <a:pt x="3860" y="1127"/>
                    <a:pt x="182" y="1127"/>
                  </a:cubicBezTo>
                  <a:cubicBezTo>
                    <a:pt x="182" y="1127"/>
                    <a:pt x="182" y="1127"/>
                    <a:pt x="182" y="752"/>
                  </a:cubicBezTo>
                  <a:cubicBezTo>
                    <a:pt x="79" y="752"/>
                    <a:pt x="0" y="667"/>
                    <a:pt x="0" y="564"/>
                  </a:cubicBezTo>
                  <a:cubicBezTo>
                    <a:pt x="0" y="461"/>
                    <a:pt x="79" y="376"/>
                    <a:pt x="182" y="376"/>
                  </a:cubicBezTo>
                  <a:cubicBezTo>
                    <a:pt x="182" y="376"/>
                    <a:pt x="182" y="376"/>
                    <a:pt x="182" y="0"/>
                  </a:cubicBezTo>
                  <a:cubicBezTo>
                    <a:pt x="182" y="0"/>
                    <a:pt x="182" y="0"/>
                    <a:pt x="3860" y="0"/>
                  </a:cubicBezTo>
                  <a:lnTo>
                    <a:pt x="3860" y="0"/>
                  </a:lnTo>
                </a:path>
              </a:pathLst>
            </a:custGeom>
            <a:solidFill>
              <a:srgbClr val="9BBB59"/>
            </a:solidFill>
            <a:ln>
              <a:noFill/>
            </a:ln>
            <a:effectLst/>
            <a:extLst/>
          </p:spPr>
          <p:txBody>
            <a:bodyPr wrap="none" anchor="ctr"/>
            <a:lstStyle/>
            <a:p>
              <a:pPr defTabSz="685646">
                <a:defRPr/>
              </a:pPr>
              <a:endParaRPr lang="en-US" sz="5175" kern="0">
                <a:solidFill>
                  <a:srgbClr val="445469"/>
                </a:solidFill>
                <a:latin typeface="Lato Light"/>
                <a:ea typeface="宋体" pitchFamily="2" charset="-122"/>
              </a:endParaRPr>
            </a:p>
          </p:txBody>
        </p:sp>
        <p:sp>
          <p:nvSpPr>
            <p:cNvPr id="64" name="Freeform 2252"/>
            <p:cNvSpPr>
              <a:spLocks noChangeArrowheads="1"/>
            </p:cNvSpPr>
            <p:nvPr/>
          </p:nvSpPr>
          <p:spPr bwMode="auto">
            <a:xfrm>
              <a:off x="2430252" y="3390251"/>
              <a:ext cx="297170" cy="433515"/>
            </a:xfrm>
            <a:custGeom>
              <a:avLst/>
              <a:gdLst>
                <a:gd name="T0" fmla="*/ 473 w 480"/>
                <a:gd name="T1" fmla="*/ 175 h 703"/>
                <a:gd name="T2" fmla="*/ 479 w 480"/>
                <a:gd name="T3" fmla="*/ 218 h 703"/>
                <a:gd name="T4" fmla="*/ 479 w 480"/>
                <a:gd name="T5" fmla="*/ 248 h 703"/>
                <a:gd name="T6" fmla="*/ 363 w 480"/>
                <a:gd name="T7" fmla="*/ 490 h 703"/>
                <a:gd name="T8" fmla="*/ 345 w 480"/>
                <a:gd name="T9" fmla="*/ 521 h 703"/>
                <a:gd name="T10" fmla="*/ 321 w 480"/>
                <a:gd name="T11" fmla="*/ 557 h 703"/>
                <a:gd name="T12" fmla="*/ 242 w 480"/>
                <a:gd name="T13" fmla="*/ 702 h 703"/>
                <a:gd name="T14" fmla="*/ 103 w 480"/>
                <a:gd name="T15" fmla="*/ 478 h 703"/>
                <a:gd name="T16" fmla="*/ 0 w 480"/>
                <a:gd name="T17" fmla="*/ 266 h 703"/>
                <a:gd name="T18" fmla="*/ 0 w 480"/>
                <a:gd name="T19" fmla="*/ 248 h 703"/>
                <a:gd name="T20" fmla="*/ 0 w 480"/>
                <a:gd name="T21" fmla="*/ 218 h 703"/>
                <a:gd name="T22" fmla="*/ 236 w 480"/>
                <a:gd name="T23" fmla="*/ 0 h 703"/>
                <a:gd name="T24" fmla="*/ 460 w 480"/>
                <a:gd name="T25" fmla="*/ 145 h 703"/>
                <a:gd name="T26" fmla="*/ 473 w 480"/>
                <a:gd name="T27" fmla="*/ 175 h 703"/>
                <a:gd name="T28" fmla="*/ 473 w 480"/>
                <a:gd name="T29" fmla="*/ 175 h 703"/>
                <a:gd name="T30" fmla="*/ 236 w 480"/>
                <a:gd name="T31" fmla="*/ 327 h 703"/>
                <a:gd name="T32" fmla="*/ 327 w 480"/>
                <a:gd name="T33" fmla="*/ 236 h 703"/>
                <a:gd name="T34" fmla="*/ 242 w 480"/>
                <a:gd name="T35" fmla="*/ 145 h 703"/>
                <a:gd name="T36" fmla="*/ 151 w 480"/>
                <a:gd name="T37" fmla="*/ 224 h 703"/>
                <a:gd name="T38" fmla="*/ 151 w 480"/>
                <a:gd name="T39" fmla="*/ 242 h 703"/>
                <a:gd name="T40" fmla="*/ 157 w 480"/>
                <a:gd name="T41" fmla="*/ 266 h 703"/>
                <a:gd name="T42" fmla="*/ 236 w 480"/>
                <a:gd name="T43" fmla="*/ 327 h 703"/>
                <a:gd name="T44" fmla="*/ 236 w 480"/>
                <a:gd name="T45" fmla="*/ 32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0" h="703">
                  <a:moveTo>
                    <a:pt x="473" y="175"/>
                  </a:moveTo>
                  <a:cubicBezTo>
                    <a:pt x="473" y="175"/>
                    <a:pt x="479" y="205"/>
                    <a:pt x="479" y="218"/>
                  </a:cubicBezTo>
                  <a:cubicBezTo>
                    <a:pt x="479" y="218"/>
                    <a:pt x="479" y="218"/>
                    <a:pt x="479" y="248"/>
                  </a:cubicBezTo>
                  <a:cubicBezTo>
                    <a:pt x="479" y="327"/>
                    <a:pt x="412" y="412"/>
                    <a:pt x="363" y="490"/>
                  </a:cubicBezTo>
                  <a:cubicBezTo>
                    <a:pt x="363" y="502"/>
                    <a:pt x="351" y="508"/>
                    <a:pt x="345" y="521"/>
                  </a:cubicBezTo>
                  <a:cubicBezTo>
                    <a:pt x="339" y="533"/>
                    <a:pt x="333" y="545"/>
                    <a:pt x="321" y="557"/>
                  </a:cubicBezTo>
                  <a:cubicBezTo>
                    <a:pt x="297" y="605"/>
                    <a:pt x="266" y="654"/>
                    <a:pt x="242" y="702"/>
                  </a:cubicBezTo>
                  <a:cubicBezTo>
                    <a:pt x="194" y="630"/>
                    <a:pt x="145" y="557"/>
                    <a:pt x="103" y="478"/>
                  </a:cubicBezTo>
                  <a:cubicBezTo>
                    <a:pt x="60" y="412"/>
                    <a:pt x="6" y="333"/>
                    <a:pt x="0" y="266"/>
                  </a:cubicBezTo>
                  <a:cubicBezTo>
                    <a:pt x="0" y="260"/>
                    <a:pt x="0" y="248"/>
                    <a:pt x="0" y="248"/>
                  </a:cubicBezTo>
                  <a:cubicBezTo>
                    <a:pt x="0" y="248"/>
                    <a:pt x="0" y="248"/>
                    <a:pt x="0" y="218"/>
                  </a:cubicBezTo>
                  <a:cubicBezTo>
                    <a:pt x="12" y="72"/>
                    <a:pt x="127" y="0"/>
                    <a:pt x="236" y="0"/>
                  </a:cubicBezTo>
                  <a:cubicBezTo>
                    <a:pt x="315" y="0"/>
                    <a:pt x="412" y="36"/>
                    <a:pt x="460" y="145"/>
                  </a:cubicBezTo>
                  <a:cubicBezTo>
                    <a:pt x="460" y="157"/>
                    <a:pt x="467" y="163"/>
                    <a:pt x="473" y="175"/>
                  </a:cubicBezTo>
                  <a:lnTo>
                    <a:pt x="473" y="175"/>
                  </a:lnTo>
                  <a:close/>
                  <a:moveTo>
                    <a:pt x="236" y="327"/>
                  </a:moveTo>
                  <a:cubicBezTo>
                    <a:pt x="291" y="327"/>
                    <a:pt x="327" y="284"/>
                    <a:pt x="327" y="236"/>
                  </a:cubicBezTo>
                  <a:cubicBezTo>
                    <a:pt x="327" y="187"/>
                    <a:pt x="291" y="145"/>
                    <a:pt x="242" y="145"/>
                  </a:cubicBezTo>
                  <a:cubicBezTo>
                    <a:pt x="200" y="145"/>
                    <a:pt x="151" y="169"/>
                    <a:pt x="151" y="224"/>
                  </a:cubicBezTo>
                  <a:cubicBezTo>
                    <a:pt x="151" y="224"/>
                    <a:pt x="151" y="224"/>
                    <a:pt x="151" y="242"/>
                  </a:cubicBezTo>
                  <a:cubicBezTo>
                    <a:pt x="151" y="248"/>
                    <a:pt x="151" y="260"/>
                    <a:pt x="157" y="266"/>
                  </a:cubicBezTo>
                  <a:cubicBezTo>
                    <a:pt x="176" y="309"/>
                    <a:pt x="206" y="327"/>
                    <a:pt x="236" y="327"/>
                  </a:cubicBezTo>
                  <a:lnTo>
                    <a:pt x="236" y="327"/>
                  </a:lnTo>
                  <a:close/>
                </a:path>
              </a:pathLst>
            </a:custGeom>
            <a:solidFill>
              <a:srgbClr val="F1F0F0"/>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646"/>
              <a:endParaRPr lang="en-US" sz="5175">
                <a:solidFill>
                  <a:srgbClr val="445469"/>
                </a:solidFill>
                <a:latin typeface="Lato Light"/>
                <a:ea typeface="宋体" pitchFamily="2" charset="-122"/>
              </a:endParaRPr>
            </a:p>
          </p:txBody>
        </p:sp>
        <p:sp>
          <p:nvSpPr>
            <p:cNvPr id="65" name="Freeform 2264"/>
            <p:cNvSpPr>
              <a:spLocks noChangeArrowheads="1"/>
            </p:cNvSpPr>
            <p:nvPr/>
          </p:nvSpPr>
          <p:spPr bwMode="auto">
            <a:xfrm>
              <a:off x="4640011" y="4164136"/>
              <a:ext cx="2450975" cy="697987"/>
            </a:xfrm>
            <a:custGeom>
              <a:avLst/>
              <a:gdLst>
                <a:gd name="T0" fmla="*/ 97 w 3964"/>
                <a:gd name="T1" fmla="*/ 0 h 1129"/>
                <a:gd name="T2" fmla="*/ 97 w 3964"/>
                <a:gd name="T3" fmla="*/ 0 h 1129"/>
                <a:gd name="T4" fmla="*/ 3775 w 3964"/>
                <a:gd name="T5" fmla="*/ 0 h 1129"/>
                <a:gd name="T6" fmla="*/ 3775 w 3964"/>
                <a:gd name="T7" fmla="*/ 376 h 1129"/>
                <a:gd name="T8" fmla="*/ 3963 w 3964"/>
                <a:gd name="T9" fmla="*/ 564 h 1129"/>
                <a:gd name="T10" fmla="*/ 3775 w 3964"/>
                <a:gd name="T11" fmla="*/ 752 h 1129"/>
                <a:gd name="T12" fmla="*/ 3775 w 3964"/>
                <a:gd name="T13" fmla="*/ 1128 h 1129"/>
                <a:gd name="T14" fmla="*/ 97 w 3964"/>
                <a:gd name="T15" fmla="*/ 1128 h 1129"/>
                <a:gd name="T16" fmla="*/ 0 w 3964"/>
                <a:gd name="T17" fmla="*/ 1031 h 1129"/>
                <a:gd name="T18" fmla="*/ 0 w 3964"/>
                <a:gd name="T19" fmla="*/ 91 h 1129"/>
                <a:gd name="T20" fmla="*/ 97 w 3964"/>
                <a:gd name="T21" fmla="*/ 0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64" h="1129">
                  <a:moveTo>
                    <a:pt x="97" y="0"/>
                  </a:moveTo>
                  <a:lnTo>
                    <a:pt x="97" y="0"/>
                  </a:lnTo>
                  <a:cubicBezTo>
                    <a:pt x="3775" y="0"/>
                    <a:pt x="3775" y="0"/>
                    <a:pt x="3775" y="0"/>
                  </a:cubicBezTo>
                  <a:cubicBezTo>
                    <a:pt x="3775" y="376"/>
                    <a:pt x="3775" y="376"/>
                    <a:pt x="3775" y="376"/>
                  </a:cubicBezTo>
                  <a:cubicBezTo>
                    <a:pt x="3878" y="376"/>
                    <a:pt x="3963" y="461"/>
                    <a:pt x="3963" y="564"/>
                  </a:cubicBezTo>
                  <a:cubicBezTo>
                    <a:pt x="3963" y="667"/>
                    <a:pt x="3878" y="752"/>
                    <a:pt x="3775" y="752"/>
                  </a:cubicBezTo>
                  <a:cubicBezTo>
                    <a:pt x="3775" y="1128"/>
                    <a:pt x="3775" y="1128"/>
                    <a:pt x="3775" y="1128"/>
                  </a:cubicBezTo>
                  <a:cubicBezTo>
                    <a:pt x="97" y="1128"/>
                    <a:pt x="97" y="1128"/>
                    <a:pt x="97" y="1128"/>
                  </a:cubicBezTo>
                  <a:cubicBezTo>
                    <a:pt x="43" y="1128"/>
                    <a:pt x="0" y="1085"/>
                    <a:pt x="0" y="1031"/>
                  </a:cubicBezTo>
                  <a:cubicBezTo>
                    <a:pt x="0" y="91"/>
                    <a:pt x="0" y="91"/>
                    <a:pt x="0" y="91"/>
                  </a:cubicBezTo>
                  <a:cubicBezTo>
                    <a:pt x="0" y="43"/>
                    <a:pt x="43" y="0"/>
                    <a:pt x="97" y="0"/>
                  </a:cubicBezTo>
                </a:path>
              </a:pathLst>
            </a:custGeom>
            <a:solidFill>
              <a:srgbClr val="F79646"/>
            </a:solidFill>
            <a:ln>
              <a:noFill/>
            </a:ln>
            <a:effectLst/>
            <a:extLst/>
          </p:spPr>
          <p:txBody>
            <a:bodyPr wrap="none" anchor="ctr"/>
            <a:lstStyle/>
            <a:p>
              <a:pPr defTabSz="685646">
                <a:defRPr/>
              </a:pPr>
              <a:endParaRPr lang="en-US" sz="5175" kern="0">
                <a:solidFill>
                  <a:srgbClr val="445469"/>
                </a:solidFill>
                <a:latin typeface="Lato Light"/>
                <a:ea typeface="宋体" pitchFamily="2" charset="-122"/>
              </a:endParaRPr>
            </a:p>
          </p:txBody>
        </p:sp>
        <p:grpSp>
          <p:nvGrpSpPr>
            <p:cNvPr id="66" name="Group 386"/>
            <p:cNvGrpSpPr/>
            <p:nvPr/>
          </p:nvGrpSpPr>
          <p:grpSpPr>
            <a:xfrm>
              <a:off x="6453727" y="4332830"/>
              <a:ext cx="368058" cy="362625"/>
              <a:chOff x="13891985" y="9564330"/>
              <a:chExt cx="981488" cy="967001"/>
            </a:xfrm>
          </p:grpSpPr>
          <p:sp>
            <p:nvSpPr>
              <p:cNvPr id="67" name="Freeform 2292"/>
              <p:cNvSpPr>
                <a:spLocks noChangeArrowheads="1"/>
              </p:cNvSpPr>
              <p:nvPr/>
            </p:nvSpPr>
            <p:spPr bwMode="auto">
              <a:xfrm>
                <a:off x="14073746" y="9564330"/>
                <a:ext cx="799727" cy="450783"/>
              </a:xfrm>
              <a:custGeom>
                <a:avLst/>
                <a:gdLst>
                  <a:gd name="T0" fmla="*/ 194 w 486"/>
                  <a:gd name="T1" fmla="*/ 267 h 274"/>
                  <a:gd name="T2" fmla="*/ 0 w 486"/>
                  <a:gd name="T3" fmla="*/ 79 h 274"/>
                  <a:gd name="T4" fmla="*/ 0 w 486"/>
                  <a:gd name="T5" fmla="*/ 67 h 274"/>
                  <a:gd name="T6" fmla="*/ 0 w 486"/>
                  <a:gd name="T7" fmla="*/ 61 h 274"/>
                  <a:gd name="T8" fmla="*/ 188 w 486"/>
                  <a:gd name="T9" fmla="*/ 0 h 274"/>
                  <a:gd name="T10" fmla="*/ 388 w 486"/>
                  <a:gd name="T11" fmla="*/ 73 h 274"/>
                  <a:gd name="T12" fmla="*/ 485 w 486"/>
                  <a:gd name="T13" fmla="*/ 261 h 274"/>
                  <a:gd name="T14" fmla="*/ 479 w 486"/>
                  <a:gd name="T15" fmla="*/ 267 h 274"/>
                  <a:gd name="T16" fmla="*/ 473 w 486"/>
                  <a:gd name="T17" fmla="*/ 273 h 274"/>
                  <a:gd name="T18" fmla="*/ 200 w 486"/>
                  <a:gd name="T19" fmla="*/ 273 h 274"/>
                  <a:gd name="T20" fmla="*/ 194 w 486"/>
                  <a:gd name="T21" fmla="*/ 267 h 274"/>
                  <a:gd name="T22" fmla="*/ 194 w 486"/>
                  <a:gd name="T23" fmla="*/ 267 h 274"/>
                  <a:gd name="T24" fmla="*/ 158 w 486"/>
                  <a:gd name="T25" fmla="*/ 164 h 274"/>
                  <a:gd name="T26" fmla="*/ 176 w 486"/>
                  <a:gd name="T27" fmla="*/ 188 h 274"/>
                  <a:gd name="T28" fmla="*/ 261 w 486"/>
                  <a:gd name="T29" fmla="*/ 55 h 274"/>
                  <a:gd name="T30" fmla="*/ 237 w 486"/>
                  <a:gd name="T31" fmla="*/ 49 h 274"/>
                  <a:gd name="T32" fmla="*/ 158 w 486"/>
                  <a:gd name="T33" fmla="*/ 164 h 274"/>
                  <a:gd name="T34" fmla="*/ 158 w 486"/>
                  <a:gd name="T35" fmla="*/ 164 h 274"/>
                  <a:gd name="T36" fmla="*/ 188 w 486"/>
                  <a:gd name="T37" fmla="*/ 43 h 274"/>
                  <a:gd name="T38" fmla="*/ 164 w 486"/>
                  <a:gd name="T39" fmla="*/ 49 h 274"/>
                  <a:gd name="T40" fmla="*/ 109 w 486"/>
                  <a:gd name="T41" fmla="*/ 121 h 274"/>
                  <a:gd name="T42" fmla="*/ 134 w 486"/>
                  <a:gd name="T43" fmla="*/ 140 h 274"/>
                  <a:gd name="T44" fmla="*/ 194 w 486"/>
                  <a:gd name="T45" fmla="*/ 43 h 274"/>
                  <a:gd name="T46" fmla="*/ 188 w 486"/>
                  <a:gd name="T47" fmla="*/ 43 h 274"/>
                  <a:gd name="T48" fmla="*/ 188 w 486"/>
                  <a:gd name="T49" fmla="*/ 43 h 274"/>
                  <a:gd name="T50" fmla="*/ 109 w 486"/>
                  <a:gd name="T51" fmla="*/ 55 h 274"/>
                  <a:gd name="T52" fmla="*/ 103 w 486"/>
                  <a:gd name="T53" fmla="*/ 61 h 274"/>
                  <a:gd name="T54" fmla="*/ 67 w 486"/>
                  <a:gd name="T55" fmla="*/ 73 h 274"/>
                  <a:gd name="T56" fmla="*/ 85 w 486"/>
                  <a:gd name="T57" fmla="*/ 91 h 274"/>
                  <a:gd name="T58" fmla="*/ 109 w 486"/>
                  <a:gd name="T59" fmla="*/ 55 h 274"/>
                  <a:gd name="T60" fmla="*/ 109 w 486"/>
                  <a:gd name="T61" fmla="*/ 55 h 274"/>
                  <a:gd name="T62" fmla="*/ 340 w 486"/>
                  <a:gd name="T63" fmla="*/ 225 h 274"/>
                  <a:gd name="T64" fmla="*/ 358 w 486"/>
                  <a:gd name="T65" fmla="*/ 225 h 274"/>
                  <a:gd name="T66" fmla="*/ 400 w 486"/>
                  <a:gd name="T67" fmla="*/ 164 h 274"/>
                  <a:gd name="T68" fmla="*/ 388 w 486"/>
                  <a:gd name="T69" fmla="*/ 152 h 274"/>
                  <a:gd name="T70" fmla="*/ 340 w 486"/>
                  <a:gd name="T71" fmla="*/ 225 h 274"/>
                  <a:gd name="T72" fmla="*/ 340 w 486"/>
                  <a:gd name="T73" fmla="*/ 225 h 274"/>
                  <a:gd name="T74" fmla="*/ 406 w 486"/>
                  <a:gd name="T75" fmla="*/ 225 h 274"/>
                  <a:gd name="T76" fmla="*/ 425 w 486"/>
                  <a:gd name="T77" fmla="*/ 225 h 274"/>
                  <a:gd name="T78" fmla="*/ 418 w 486"/>
                  <a:gd name="T79" fmla="*/ 200 h 274"/>
                  <a:gd name="T80" fmla="*/ 406 w 486"/>
                  <a:gd name="T81" fmla="*/ 225 h 274"/>
                  <a:gd name="T82" fmla="*/ 406 w 486"/>
                  <a:gd name="T83" fmla="*/ 225 h 274"/>
                  <a:gd name="T84" fmla="*/ 267 w 486"/>
                  <a:gd name="T85" fmla="*/ 225 h 274"/>
                  <a:gd name="T86" fmla="*/ 297 w 486"/>
                  <a:gd name="T87" fmla="*/ 225 h 274"/>
                  <a:gd name="T88" fmla="*/ 364 w 486"/>
                  <a:gd name="T89" fmla="*/ 121 h 274"/>
                  <a:gd name="T90" fmla="*/ 358 w 486"/>
                  <a:gd name="T91" fmla="*/ 109 h 274"/>
                  <a:gd name="T92" fmla="*/ 346 w 486"/>
                  <a:gd name="T93" fmla="*/ 103 h 274"/>
                  <a:gd name="T94" fmla="*/ 267 w 486"/>
                  <a:gd name="T95" fmla="*/ 225 h 274"/>
                  <a:gd name="T96" fmla="*/ 267 w 486"/>
                  <a:gd name="T97" fmla="*/ 225 h 274"/>
                  <a:gd name="T98" fmla="*/ 225 w 486"/>
                  <a:gd name="T99" fmla="*/ 225 h 274"/>
                  <a:gd name="T100" fmla="*/ 322 w 486"/>
                  <a:gd name="T101" fmla="*/ 85 h 274"/>
                  <a:gd name="T102" fmla="*/ 297 w 486"/>
                  <a:gd name="T103" fmla="*/ 67 h 274"/>
                  <a:gd name="T104" fmla="*/ 200 w 486"/>
                  <a:gd name="T105" fmla="*/ 212 h 274"/>
                  <a:gd name="T106" fmla="*/ 219 w 486"/>
                  <a:gd name="T107" fmla="*/ 225 h 274"/>
                  <a:gd name="T108" fmla="*/ 225 w 486"/>
                  <a:gd name="T109" fmla="*/ 225 h 274"/>
                  <a:gd name="T110" fmla="*/ 225 w 486"/>
                  <a:gd name="T111" fmla="*/ 225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6" h="274">
                    <a:moveTo>
                      <a:pt x="194" y="267"/>
                    </a:moveTo>
                    <a:lnTo>
                      <a:pt x="0" y="79"/>
                    </a:lnTo>
                    <a:cubicBezTo>
                      <a:pt x="0" y="73"/>
                      <a:pt x="0" y="73"/>
                      <a:pt x="0" y="67"/>
                    </a:cubicBezTo>
                    <a:cubicBezTo>
                      <a:pt x="0" y="67"/>
                      <a:pt x="0" y="67"/>
                      <a:pt x="0" y="61"/>
                    </a:cubicBezTo>
                    <a:cubicBezTo>
                      <a:pt x="55" y="19"/>
                      <a:pt x="122" y="0"/>
                      <a:pt x="188" y="0"/>
                    </a:cubicBezTo>
                    <a:cubicBezTo>
                      <a:pt x="261" y="0"/>
                      <a:pt x="334" y="25"/>
                      <a:pt x="388" y="73"/>
                    </a:cubicBezTo>
                    <a:cubicBezTo>
                      <a:pt x="443" y="121"/>
                      <a:pt x="473" y="188"/>
                      <a:pt x="485" y="261"/>
                    </a:cubicBezTo>
                    <a:cubicBezTo>
                      <a:pt x="485" y="267"/>
                      <a:pt x="479" y="267"/>
                      <a:pt x="479" y="267"/>
                    </a:cubicBezTo>
                    <a:cubicBezTo>
                      <a:pt x="479" y="273"/>
                      <a:pt x="473" y="273"/>
                      <a:pt x="473" y="273"/>
                    </a:cubicBezTo>
                    <a:cubicBezTo>
                      <a:pt x="473" y="273"/>
                      <a:pt x="473" y="273"/>
                      <a:pt x="200" y="273"/>
                    </a:cubicBezTo>
                    <a:cubicBezTo>
                      <a:pt x="200" y="273"/>
                      <a:pt x="194" y="273"/>
                      <a:pt x="194" y="267"/>
                    </a:cubicBezTo>
                    <a:lnTo>
                      <a:pt x="194" y="267"/>
                    </a:lnTo>
                    <a:close/>
                    <a:moveTo>
                      <a:pt x="158" y="164"/>
                    </a:moveTo>
                    <a:lnTo>
                      <a:pt x="176" y="188"/>
                    </a:lnTo>
                    <a:cubicBezTo>
                      <a:pt x="176" y="188"/>
                      <a:pt x="176" y="188"/>
                      <a:pt x="261" y="55"/>
                    </a:cubicBezTo>
                    <a:cubicBezTo>
                      <a:pt x="255" y="55"/>
                      <a:pt x="243" y="49"/>
                      <a:pt x="237" y="49"/>
                    </a:cubicBezTo>
                    <a:cubicBezTo>
                      <a:pt x="237" y="49"/>
                      <a:pt x="237" y="49"/>
                      <a:pt x="158" y="164"/>
                    </a:cubicBezTo>
                    <a:lnTo>
                      <a:pt x="158" y="164"/>
                    </a:lnTo>
                    <a:close/>
                    <a:moveTo>
                      <a:pt x="188" y="43"/>
                    </a:moveTo>
                    <a:cubicBezTo>
                      <a:pt x="176" y="43"/>
                      <a:pt x="170" y="43"/>
                      <a:pt x="164" y="49"/>
                    </a:cubicBezTo>
                    <a:cubicBezTo>
                      <a:pt x="164" y="49"/>
                      <a:pt x="164" y="49"/>
                      <a:pt x="109" y="121"/>
                    </a:cubicBezTo>
                    <a:cubicBezTo>
                      <a:pt x="109" y="121"/>
                      <a:pt x="109" y="121"/>
                      <a:pt x="134" y="140"/>
                    </a:cubicBezTo>
                    <a:cubicBezTo>
                      <a:pt x="134" y="140"/>
                      <a:pt x="134" y="140"/>
                      <a:pt x="194" y="43"/>
                    </a:cubicBezTo>
                    <a:lnTo>
                      <a:pt x="188" y="43"/>
                    </a:lnTo>
                    <a:lnTo>
                      <a:pt x="188" y="43"/>
                    </a:lnTo>
                    <a:close/>
                    <a:moveTo>
                      <a:pt x="109" y="55"/>
                    </a:moveTo>
                    <a:cubicBezTo>
                      <a:pt x="103" y="61"/>
                      <a:pt x="103" y="61"/>
                      <a:pt x="103" y="61"/>
                    </a:cubicBezTo>
                    <a:cubicBezTo>
                      <a:pt x="91" y="67"/>
                      <a:pt x="79" y="67"/>
                      <a:pt x="67" y="73"/>
                    </a:cubicBezTo>
                    <a:cubicBezTo>
                      <a:pt x="67" y="73"/>
                      <a:pt x="67" y="73"/>
                      <a:pt x="85" y="91"/>
                    </a:cubicBezTo>
                    <a:cubicBezTo>
                      <a:pt x="85" y="91"/>
                      <a:pt x="85" y="91"/>
                      <a:pt x="109" y="55"/>
                    </a:cubicBezTo>
                    <a:lnTo>
                      <a:pt x="109" y="55"/>
                    </a:lnTo>
                    <a:close/>
                    <a:moveTo>
                      <a:pt x="340" y="225"/>
                    </a:moveTo>
                    <a:lnTo>
                      <a:pt x="358" y="225"/>
                    </a:lnTo>
                    <a:cubicBezTo>
                      <a:pt x="358" y="225"/>
                      <a:pt x="358" y="225"/>
                      <a:pt x="400" y="164"/>
                    </a:cubicBezTo>
                    <a:cubicBezTo>
                      <a:pt x="400" y="158"/>
                      <a:pt x="394" y="152"/>
                      <a:pt x="388" y="152"/>
                    </a:cubicBezTo>
                    <a:cubicBezTo>
                      <a:pt x="388" y="152"/>
                      <a:pt x="388" y="152"/>
                      <a:pt x="340" y="225"/>
                    </a:cubicBezTo>
                    <a:lnTo>
                      <a:pt x="340" y="225"/>
                    </a:lnTo>
                    <a:close/>
                    <a:moveTo>
                      <a:pt x="406" y="225"/>
                    </a:moveTo>
                    <a:lnTo>
                      <a:pt x="425" y="225"/>
                    </a:lnTo>
                    <a:cubicBezTo>
                      <a:pt x="425" y="218"/>
                      <a:pt x="425" y="212"/>
                      <a:pt x="418" y="200"/>
                    </a:cubicBezTo>
                    <a:cubicBezTo>
                      <a:pt x="418" y="200"/>
                      <a:pt x="418" y="200"/>
                      <a:pt x="406" y="225"/>
                    </a:cubicBezTo>
                    <a:lnTo>
                      <a:pt x="406" y="225"/>
                    </a:lnTo>
                    <a:close/>
                    <a:moveTo>
                      <a:pt x="267" y="225"/>
                    </a:moveTo>
                    <a:lnTo>
                      <a:pt x="297" y="225"/>
                    </a:lnTo>
                    <a:cubicBezTo>
                      <a:pt x="297" y="225"/>
                      <a:pt x="297" y="225"/>
                      <a:pt x="364" y="121"/>
                    </a:cubicBezTo>
                    <a:cubicBezTo>
                      <a:pt x="364" y="115"/>
                      <a:pt x="358" y="115"/>
                      <a:pt x="358" y="109"/>
                    </a:cubicBezTo>
                    <a:cubicBezTo>
                      <a:pt x="352" y="109"/>
                      <a:pt x="352" y="103"/>
                      <a:pt x="346" y="103"/>
                    </a:cubicBezTo>
                    <a:cubicBezTo>
                      <a:pt x="346" y="103"/>
                      <a:pt x="346" y="103"/>
                      <a:pt x="267" y="225"/>
                    </a:cubicBezTo>
                    <a:lnTo>
                      <a:pt x="267" y="225"/>
                    </a:lnTo>
                    <a:close/>
                    <a:moveTo>
                      <a:pt x="225" y="225"/>
                    </a:moveTo>
                    <a:lnTo>
                      <a:pt x="322" y="85"/>
                    </a:lnTo>
                    <a:cubicBezTo>
                      <a:pt x="310" y="79"/>
                      <a:pt x="303" y="73"/>
                      <a:pt x="297" y="67"/>
                    </a:cubicBezTo>
                    <a:cubicBezTo>
                      <a:pt x="297" y="67"/>
                      <a:pt x="297" y="67"/>
                      <a:pt x="200" y="212"/>
                    </a:cubicBezTo>
                    <a:cubicBezTo>
                      <a:pt x="200" y="212"/>
                      <a:pt x="200" y="212"/>
                      <a:pt x="219" y="225"/>
                    </a:cubicBezTo>
                    <a:cubicBezTo>
                      <a:pt x="219" y="225"/>
                      <a:pt x="219" y="225"/>
                      <a:pt x="225" y="225"/>
                    </a:cubicBezTo>
                    <a:lnTo>
                      <a:pt x="225" y="225"/>
                    </a:lnTo>
                    <a:close/>
                  </a:path>
                </a:pathLst>
              </a:custGeom>
              <a:solidFill>
                <a:srgbClr val="F1F0F0"/>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646"/>
                <a:endParaRPr lang="en-US" sz="5175">
                  <a:solidFill>
                    <a:srgbClr val="445469"/>
                  </a:solidFill>
                  <a:latin typeface="Lato Light"/>
                  <a:ea typeface="宋体" pitchFamily="2" charset="-122"/>
                </a:endParaRPr>
              </a:p>
            </p:txBody>
          </p:sp>
          <p:sp>
            <p:nvSpPr>
              <p:cNvPr id="68" name="Freeform 2293"/>
              <p:cNvSpPr>
                <a:spLocks noChangeArrowheads="1"/>
              </p:cNvSpPr>
              <p:nvPr/>
            </p:nvSpPr>
            <p:spPr bwMode="auto">
              <a:xfrm>
                <a:off x="13891985" y="9731554"/>
                <a:ext cx="443488" cy="712529"/>
              </a:xfrm>
              <a:custGeom>
                <a:avLst/>
                <a:gdLst>
                  <a:gd name="T0" fmla="*/ 261 w 268"/>
                  <a:gd name="T1" fmla="*/ 188 h 432"/>
                  <a:gd name="T2" fmla="*/ 267 w 268"/>
                  <a:gd name="T3" fmla="*/ 200 h 432"/>
                  <a:gd name="T4" fmla="*/ 128 w 268"/>
                  <a:gd name="T5" fmla="*/ 425 h 432"/>
                  <a:gd name="T6" fmla="*/ 121 w 268"/>
                  <a:gd name="T7" fmla="*/ 425 h 432"/>
                  <a:gd name="T8" fmla="*/ 121 w 268"/>
                  <a:gd name="T9" fmla="*/ 431 h 432"/>
                  <a:gd name="T10" fmla="*/ 115 w 268"/>
                  <a:gd name="T11" fmla="*/ 425 h 432"/>
                  <a:gd name="T12" fmla="*/ 0 w 268"/>
                  <a:gd name="T13" fmla="*/ 188 h 432"/>
                  <a:gd name="T14" fmla="*/ 67 w 268"/>
                  <a:gd name="T15" fmla="*/ 6 h 432"/>
                  <a:gd name="T16" fmla="*/ 73 w 268"/>
                  <a:gd name="T17" fmla="*/ 0 h 432"/>
                  <a:gd name="T18" fmla="*/ 79 w 268"/>
                  <a:gd name="T19" fmla="*/ 6 h 432"/>
                  <a:gd name="T20" fmla="*/ 261 w 268"/>
                  <a:gd name="T21" fmla="*/ 188 h 432"/>
                  <a:gd name="T22" fmla="*/ 261 w 268"/>
                  <a:gd name="T23" fmla="*/ 188 h 432"/>
                  <a:gd name="T24" fmla="*/ 206 w 268"/>
                  <a:gd name="T25" fmla="*/ 200 h 432"/>
                  <a:gd name="T26" fmla="*/ 79 w 268"/>
                  <a:gd name="T27" fmla="*/ 73 h 432"/>
                  <a:gd name="T28" fmla="*/ 61 w 268"/>
                  <a:gd name="T29" fmla="*/ 103 h 432"/>
                  <a:gd name="T30" fmla="*/ 49 w 268"/>
                  <a:gd name="T31" fmla="*/ 188 h 432"/>
                  <a:gd name="T32" fmla="*/ 73 w 268"/>
                  <a:gd name="T33" fmla="*/ 303 h 432"/>
                  <a:gd name="T34" fmla="*/ 109 w 268"/>
                  <a:gd name="T35" fmla="*/ 358 h 432"/>
                  <a:gd name="T36" fmla="*/ 206 w 268"/>
                  <a:gd name="T37" fmla="*/ 200 h 432"/>
                  <a:gd name="T38" fmla="*/ 206 w 268"/>
                  <a:gd name="T39" fmla="*/ 20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8" h="432">
                    <a:moveTo>
                      <a:pt x="261" y="188"/>
                    </a:moveTo>
                    <a:cubicBezTo>
                      <a:pt x="267" y="194"/>
                      <a:pt x="267" y="194"/>
                      <a:pt x="267" y="200"/>
                    </a:cubicBezTo>
                    <a:cubicBezTo>
                      <a:pt x="267" y="200"/>
                      <a:pt x="267" y="200"/>
                      <a:pt x="128" y="425"/>
                    </a:cubicBezTo>
                    <a:lnTo>
                      <a:pt x="121" y="425"/>
                    </a:lnTo>
                    <a:cubicBezTo>
                      <a:pt x="121" y="425"/>
                      <a:pt x="121" y="425"/>
                      <a:pt x="121" y="431"/>
                    </a:cubicBezTo>
                    <a:cubicBezTo>
                      <a:pt x="115" y="431"/>
                      <a:pt x="115" y="425"/>
                      <a:pt x="115" y="425"/>
                    </a:cubicBezTo>
                    <a:cubicBezTo>
                      <a:pt x="43" y="370"/>
                      <a:pt x="0" y="285"/>
                      <a:pt x="0" y="188"/>
                    </a:cubicBezTo>
                    <a:cubicBezTo>
                      <a:pt x="0" y="122"/>
                      <a:pt x="25" y="55"/>
                      <a:pt x="67" y="6"/>
                    </a:cubicBezTo>
                    <a:cubicBezTo>
                      <a:pt x="67" y="0"/>
                      <a:pt x="67" y="0"/>
                      <a:pt x="73" y="0"/>
                    </a:cubicBezTo>
                    <a:cubicBezTo>
                      <a:pt x="73" y="0"/>
                      <a:pt x="79" y="0"/>
                      <a:pt x="79" y="6"/>
                    </a:cubicBezTo>
                    <a:cubicBezTo>
                      <a:pt x="79" y="6"/>
                      <a:pt x="79" y="6"/>
                      <a:pt x="261" y="188"/>
                    </a:cubicBezTo>
                    <a:lnTo>
                      <a:pt x="261" y="188"/>
                    </a:lnTo>
                    <a:close/>
                    <a:moveTo>
                      <a:pt x="206" y="200"/>
                    </a:moveTo>
                    <a:lnTo>
                      <a:pt x="79" y="73"/>
                    </a:lnTo>
                    <a:cubicBezTo>
                      <a:pt x="73" y="79"/>
                      <a:pt x="67" y="91"/>
                      <a:pt x="61" y="103"/>
                    </a:cubicBezTo>
                    <a:cubicBezTo>
                      <a:pt x="55" y="134"/>
                      <a:pt x="49" y="164"/>
                      <a:pt x="49" y="188"/>
                    </a:cubicBezTo>
                    <a:cubicBezTo>
                      <a:pt x="49" y="231"/>
                      <a:pt x="55" y="267"/>
                      <a:pt x="73" y="303"/>
                    </a:cubicBezTo>
                    <a:cubicBezTo>
                      <a:pt x="85" y="322"/>
                      <a:pt x="97" y="340"/>
                      <a:pt x="109" y="358"/>
                    </a:cubicBezTo>
                    <a:cubicBezTo>
                      <a:pt x="109" y="358"/>
                      <a:pt x="109" y="358"/>
                      <a:pt x="206" y="200"/>
                    </a:cubicBezTo>
                    <a:lnTo>
                      <a:pt x="206" y="200"/>
                    </a:lnTo>
                    <a:close/>
                  </a:path>
                </a:pathLst>
              </a:custGeom>
              <a:solidFill>
                <a:srgbClr val="F1F0F0"/>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646"/>
                <a:endParaRPr lang="en-US" sz="5175">
                  <a:solidFill>
                    <a:srgbClr val="445469"/>
                  </a:solidFill>
                  <a:latin typeface="Lato Light"/>
                  <a:ea typeface="宋体" pitchFamily="2" charset="-122"/>
                </a:endParaRPr>
              </a:p>
            </p:txBody>
          </p:sp>
          <p:sp>
            <p:nvSpPr>
              <p:cNvPr id="69" name="Freeform 2294"/>
              <p:cNvSpPr>
                <a:spLocks noChangeArrowheads="1"/>
              </p:cNvSpPr>
              <p:nvPr/>
            </p:nvSpPr>
            <p:spPr bwMode="auto">
              <a:xfrm>
                <a:off x="14160990" y="10080548"/>
                <a:ext cx="712483" cy="450783"/>
              </a:xfrm>
              <a:custGeom>
                <a:avLst/>
                <a:gdLst>
                  <a:gd name="T0" fmla="*/ 418 w 431"/>
                  <a:gd name="T1" fmla="*/ 0 h 274"/>
                  <a:gd name="T2" fmla="*/ 424 w 431"/>
                  <a:gd name="T3" fmla="*/ 7 h 274"/>
                  <a:gd name="T4" fmla="*/ 430 w 431"/>
                  <a:gd name="T5" fmla="*/ 13 h 274"/>
                  <a:gd name="T6" fmla="*/ 333 w 431"/>
                  <a:gd name="T7" fmla="*/ 200 h 274"/>
                  <a:gd name="T8" fmla="*/ 133 w 431"/>
                  <a:gd name="T9" fmla="*/ 273 h 274"/>
                  <a:gd name="T10" fmla="*/ 6 w 431"/>
                  <a:gd name="T11" fmla="*/ 249 h 274"/>
                  <a:gd name="T12" fmla="*/ 0 w 431"/>
                  <a:gd name="T13" fmla="*/ 243 h 274"/>
                  <a:gd name="T14" fmla="*/ 0 w 431"/>
                  <a:gd name="T15" fmla="*/ 237 h 274"/>
                  <a:gd name="T16" fmla="*/ 139 w 431"/>
                  <a:gd name="T17" fmla="*/ 7 h 274"/>
                  <a:gd name="T18" fmla="*/ 151 w 431"/>
                  <a:gd name="T19" fmla="*/ 0 h 274"/>
                  <a:gd name="T20" fmla="*/ 418 w 431"/>
                  <a:gd name="T21" fmla="*/ 0 h 274"/>
                  <a:gd name="T22" fmla="*/ 418 w 431"/>
                  <a:gd name="T23"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1" h="274">
                    <a:moveTo>
                      <a:pt x="418" y="0"/>
                    </a:moveTo>
                    <a:cubicBezTo>
                      <a:pt x="418" y="0"/>
                      <a:pt x="424" y="0"/>
                      <a:pt x="424" y="7"/>
                    </a:cubicBezTo>
                    <a:cubicBezTo>
                      <a:pt x="424" y="7"/>
                      <a:pt x="430" y="7"/>
                      <a:pt x="430" y="13"/>
                    </a:cubicBezTo>
                    <a:cubicBezTo>
                      <a:pt x="418" y="85"/>
                      <a:pt x="388" y="152"/>
                      <a:pt x="333" y="200"/>
                    </a:cubicBezTo>
                    <a:cubicBezTo>
                      <a:pt x="279" y="249"/>
                      <a:pt x="206" y="273"/>
                      <a:pt x="133" y="273"/>
                    </a:cubicBezTo>
                    <a:cubicBezTo>
                      <a:pt x="91" y="273"/>
                      <a:pt x="42" y="267"/>
                      <a:pt x="6" y="249"/>
                    </a:cubicBezTo>
                    <a:cubicBezTo>
                      <a:pt x="0" y="249"/>
                      <a:pt x="0" y="243"/>
                      <a:pt x="0" y="243"/>
                    </a:cubicBezTo>
                    <a:cubicBezTo>
                      <a:pt x="0" y="237"/>
                      <a:pt x="0" y="237"/>
                      <a:pt x="0" y="237"/>
                    </a:cubicBezTo>
                    <a:cubicBezTo>
                      <a:pt x="0" y="237"/>
                      <a:pt x="0" y="237"/>
                      <a:pt x="139" y="7"/>
                    </a:cubicBezTo>
                    <a:cubicBezTo>
                      <a:pt x="145" y="0"/>
                      <a:pt x="145" y="0"/>
                      <a:pt x="151" y="0"/>
                    </a:cubicBezTo>
                    <a:cubicBezTo>
                      <a:pt x="151" y="0"/>
                      <a:pt x="151" y="0"/>
                      <a:pt x="418" y="0"/>
                    </a:cubicBezTo>
                    <a:lnTo>
                      <a:pt x="418" y="0"/>
                    </a:lnTo>
                  </a:path>
                </a:pathLst>
              </a:custGeom>
              <a:solidFill>
                <a:srgbClr val="F1F0F0"/>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646"/>
                <a:endParaRPr lang="en-US" sz="5175">
                  <a:solidFill>
                    <a:srgbClr val="445469"/>
                  </a:solidFill>
                  <a:latin typeface="Lato Light"/>
                  <a:ea typeface="宋体" pitchFamily="2" charset="-122"/>
                </a:endParaRPr>
              </a:p>
            </p:txBody>
          </p:sp>
        </p:grpSp>
        <p:sp>
          <p:nvSpPr>
            <p:cNvPr id="70" name="Freeform 2264"/>
            <p:cNvSpPr>
              <a:spLocks noChangeArrowheads="1"/>
            </p:cNvSpPr>
            <p:nvPr/>
          </p:nvSpPr>
          <p:spPr bwMode="auto">
            <a:xfrm>
              <a:off x="4640011" y="3263463"/>
              <a:ext cx="2450975" cy="697987"/>
            </a:xfrm>
            <a:custGeom>
              <a:avLst/>
              <a:gdLst>
                <a:gd name="T0" fmla="*/ 97 w 3964"/>
                <a:gd name="T1" fmla="*/ 0 h 1129"/>
                <a:gd name="T2" fmla="*/ 97 w 3964"/>
                <a:gd name="T3" fmla="*/ 0 h 1129"/>
                <a:gd name="T4" fmla="*/ 3775 w 3964"/>
                <a:gd name="T5" fmla="*/ 0 h 1129"/>
                <a:gd name="T6" fmla="*/ 3775 w 3964"/>
                <a:gd name="T7" fmla="*/ 376 h 1129"/>
                <a:gd name="T8" fmla="*/ 3963 w 3964"/>
                <a:gd name="T9" fmla="*/ 564 h 1129"/>
                <a:gd name="T10" fmla="*/ 3775 w 3964"/>
                <a:gd name="T11" fmla="*/ 752 h 1129"/>
                <a:gd name="T12" fmla="*/ 3775 w 3964"/>
                <a:gd name="T13" fmla="*/ 1128 h 1129"/>
                <a:gd name="T14" fmla="*/ 97 w 3964"/>
                <a:gd name="T15" fmla="*/ 1128 h 1129"/>
                <a:gd name="T16" fmla="*/ 0 w 3964"/>
                <a:gd name="T17" fmla="*/ 1031 h 1129"/>
                <a:gd name="T18" fmla="*/ 0 w 3964"/>
                <a:gd name="T19" fmla="*/ 91 h 1129"/>
                <a:gd name="T20" fmla="*/ 97 w 3964"/>
                <a:gd name="T21" fmla="*/ 0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64" h="1129">
                  <a:moveTo>
                    <a:pt x="97" y="0"/>
                  </a:moveTo>
                  <a:lnTo>
                    <a:pt x="97" y="0"/>
                  </a:lnTo>
                  <a:cubicBezTo>
                    <a:pt x="3775" y="0"/>
                    <a:pt x="3775" y="0"/>
                    <a:pt x="3775" y="0"/>
                  </a:cubicBezTo>
                  <a:cubicBezTo>
                    <a:pt x="3775" y="376"/>
                    <a:pt x="3775" y="376"/>
                    <a:pt x="3775" y="376"/>
                  </a:cubicBezTo>
                  <a:cubicBezTo>
                    <a:pt x="3878" y="376"/>
                    <a:pt x="3963" y="461"/>
                    <a:pt x="3963" y="564"/>
                  </a:cubicBezTo>
                  <a:cubicBezTo>
                    <a:pt x="3963" y="667"/>
                    <a:pt x="3878" y="752"/>
                    <a:pt x="3775" y="752"/>
                  </a:cubicBezTo>
                  <a:cubicBezTo>
                    <a:pt x="3775" y="1128"/>
                    <a:pt x="3775" y="1128"/>
                    <a:pt x="3775" y="1128"/>
                  </a:cubicBezTo>
                  <a:cubicBezTo>
                    <a:pt x="97" y="1128"/>
                    <a:pt x="97" y="1128"/>
                    <a:pt x="97" y="1128"/>
                  </a:cubicBezTo>
                  <a:cubicBezTo>
                    <a:pt x="43" y="1128"/>
                    <a:pt x="0" y="1085"/>
                    <a:pt x="0" y="1031"/>
                  </a:cubicBezTo>
                  <a:cubicBezTo>
                    <a:pt x="0" y="91"/>
                    <a:pt x="0" y="91"/>
                    <a:pt x="0" y="91"/>
                  </a:cubicBezTo>
                  <a:cubicBezTo>
                    <a:pt x="0" y="43"/>
                    <a:pt x="43" y="0"/>
                    <a:pt x="97" y="0"/>
                  </a:cubicBezTo>
                </a:path>
              </a:pathLst>
            </a:custGeom>
            <a:solidFill>
              <a:srgbClr val="8064A2"/>
            </a:solidFill>
            <a:ln>
              <a:noFill/>
            </a:ln>
            <a:effectLst/>
            <a:extLst/>
          </p:spPr>
          <p:txBody>
            <a:bodyPr wrap="none" anchor="ctr"/>
            <a:lstStyle/>
            <a:p>
              <a:pPr defTabSz="685646">
                <a:defRPr/>
              </a:pPr>
              <a:endParaRPr lang="en-US" sz="5175" kern="0">
                <a:solidFill>
                  <a:srgbClr val="445469"/>
                </a:solidFill>
                <a:latin typeface="Lato Light"/>
                <a:ea typeface="宋体" pitchFamily="2" charset="-122"/>
              </a:endParaRPr>
            </a:p>
          </p:txBody>
        </p:sp>
        <p:sp>
          <p:nvSpPr>
            <p:cNvPr id="71" name="Freeform 12"/>
            <p:cNvSpPr>
              <a:spLocks noEditPoints="1"/>
            </p:cNvSpPr>
            <p:nvPr/>
          </p:nvSpPr>
          <p:spPr bwMode="auto">
            <a:xfrm>
              <a:off x="6495503" y="3415834"/>
              <a:ext cx="349357" cy="349448"/>
            </a:xfrm>
            <a:custGeom>
              <a:avLst/>
              <a:gdLst>
                <a:gd name="T0" fmla="*/ 72 w 72"/>
                <a:gd name="T1" fmla="*/ 36 h 72"/>
                <a:gd name="T2" fmla="*/ 36 w 72"/>
                <a:gd name="T3" fmla="*/ 72 h 72"/>
                <a:gd name="T4" fmla="*/ 0 w 72"/>
                <a:gd name="T5" fmla="*/ 36 h 72"/>
                <a:gd name="T6" fmla="*/ 36 w 72"/>
                <a:gd name="T7" fmla="*/ 0 h 72"/>
                <a:gd name="T8" fmla="*/ 72 w 72"/>
                <a:gd name="T9" fmla="*/ 36 h 72"/>
                <a:gd name="T10" fmla="*/ 16 w 72"/>
                <a:gd name="T11" fmla="*/ 43 h 72"/>
                <a:gd name="T12" fmla="*/ 15 w 72"/>
                <a:gd name="T13" fmla="*/ 36 h 72"/>
                <a:gd name="T14" fmla="*/ 16 w 72"/>
                <a:gd name="T15" fmla="*/ 30 h 72"/>
                <a:gd name="T16" fmla="*/ 9 w 72"/>
                <a:gd name="T17" fmla="*/ 22 h 72"/>
                <a:gd name="T18" fmla="*/ 5 w 72"/>
                <a:gd name="T19" fmla="*/ 36 h 72"/>
                <a:gd name="T20" fmla="*/ 9 w 72"/>
                <a:gd name="T21" fmla="*/ 51 h 72"/>
                <a:gd name="T22" fmla="*/ 16 w 72"/>
                <a:gd name="T23" fmla="*/ 43 h 72"/>
                <a:gd name="T24" fmla="*/ 51 w 72"/>
                <a:gd name="T25" fmla="*/ 36 h 72"/>
                <a:gd name="T26" fmla="*/ 36 w 72"/>
                <a:gd name="T27" fmla="*/ 21 h 72"/>
                <a:gd name="T28" fmla="*/ 20 w 72"/>
                <a:gd name="T29" fmla="*/ 36 h 72"/>
                <a:gd name="T30" fmla="*/ 36 w 72"/>
                <a:gd name="T31" fmla="*/ 52 h 72"/>
                <a:gd name="T32" fmla="*/ 51 w 72"/>
                <a:gd name="T33" fmla="*/ 36 h 72"/>
                <a:gd name="T34" fmla="*/ 21 w 72"/>
                <a:gd name="T35" fmla="*/ 9 h 72"/>
                <a:gd name="T36" fmla="*/ 29 w 72"/>
                <a:gd name="T37" fmla="*/ 17 h 72"/>
                <a:gd name="T38" fmla="*/ 36 w 72"/>
                <a:gd name="T39" fmla="*/ 16 h 72"/>
                <a:gd name="T40" fmla="*/ 42 w 72"/>
                <a:gd name="T41" fmla="*/ 17 h 72"/>
                <a:gd name="T42" fmla="*/ 50 w 72"/>
                <a:gd name="T43" fmla="*/ 9 h 72"/>
                <a:gd name="T44" fmla="*/ 36 w 72"/>
                <a:gd name="T45" fmla="*/ 5 h 72"/>
                <a:gd name="T46" fmla="*/ 21 w 72"/>
                <a:gd name="T47" fmla="*/ 9 h 72"/>
                <a:gd name="T48" fmla="*/ 50 w 72"/>
                <a:gd name="T49" fmla="*/ 64 h 72"/>
                <a:gd name="T50" fmla="*/ 42 w 72"/>
                <a:gd name="T51" fmla="*/ 56 h 72"/>
                <a:gd name="T52" fmla="*/ 36 w 72"/>
                <a:gd name="T53" fmla="*/ 57 h 72"/>
                <a:gd name="T54" fmla="*/ 29 w 72"/>
                <a:gd name="T55" fmla="*/ 56 h 72"/>
                <a:gd name="T56" fmla="*/ 21 w 72"/>
                <a:gd name="T57" fmla="*/ 64 h 72"/>
                <a:gd name="T58" fmla="*/ 36 w 72"/>
                <a:gd name="T59" fmla="*/ 67 h 72"/>
                <a:gd name="T60" fmla="*/ 50 w 72"/>
                <a:gd name="T61" fmla="*/ 64 h 72"/>
                <a:gd name="T62" fmla="*/ 63 w 72"/>
                <a:gd name="T63" fmla="*/ 51 h 72"/>
                <a:gd name="T64" fmla="*/ 67 w 72"/>
                <a:gd name="T65" fmla="*/ 36 h 72"/>
                <a:gd name="T66" fmla="*/ 63 w 72"/>
                <a:gd name="T67" fmla="*/ 22 h 72"/>
                <a:gd name="T68" fmla="*/ 55 w 72"/>
                <a:gd name="T69" fmla="*/ 30 h 72"/>
                <a:gd name="T70" fmla="*/ 56 w 72"/>
                <a:gd name="T71" fmla="*/ 36 h 72"/>
                <a:gd name="T72" fmla="*/ 55 w 72"/>
                <a:gd name="T73" fmla="*/ 43 h 72"/>
                <a:gd name="T74" fmla="*/ 63 w 72"/>
                <a:gd name="T75" fmla="*/ 51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2" h="72">
                  <a:moveTo>
                    <a:pt x="72" y="36"/>
                  </a:moveTo>
                  <a:cubicBezTo>
                    <a:pt x="72" y="56"/>
                    <a:pt x="56" y="72"/>
                    <a:pt x="36" y="72"/>
                  </a:cubicBezTo>
                  <a:cubicBezTo>
                    <a:pt x="16" y="72"/>
                    <a:pt x="0" y="56"/>
                    <a:pt x="0" y="36"/>
                  </a:cubicBezTo>
                  <a:cubicBezTo>
                    <a:pt x="0" y="16"/>
                    <a:pt x="16" y="0"/>
                    <a:pt x="36" y="0"/>
                  </a:cubicBezTo>
                  <a:cubicBezTo>
                    <a:pt x="56" y="0"/>
                    <a:pt x="72" y="16"/>
                    <a:pt x="72" y="36"/>
                  </a:cubicBezTo>
                  <a:close/>
                  <a:moveTo>
                    <a:pt x="16" y="43"/>
                  </a:moveTo>
                  <a:cubicBezTo>
                    <a:pt x="16" y="41"/>
                    <a:pt x="15" y="39"/>
                    <a:pt x="15" y="36"/>
                  </a:cubicBezTo>
                  <a:cubicBezTo>
                    <a:pt x="15" y="34"/>
                    <a:pt x="16" y="32"/>
                    <a:pt x="16" y="30"/>
                  </a:cubicBezTo>
                  <a:cubicBezTo>
                    <a:pt x="9" y="22"/>
                    <a:pt x="9" y="22"/>
                    <a:pt x="9" y="22"/>
                  </a:cubicBezTo>
                  <a:cubicBezTo>
                    <a:pt x="6" y="26"/>
                    <a:pt x="5" y="31"/>
                    <a:pt x="5" y="36"/>
                  </a:cubicBezTo>
                  <a:cubicBezTo>
                    <a:pt x="5" y="42"/>
                    <a:pt x="6" y="46"/>
                    <a:pt x="9" y="51"/>
                  </a:cubicBezTo>
                  <a:lnTo>
                    <a:pt x="16" y="43"/>
                  </a:lnTo>
                  <a:close/>
                  <a:moveTo>
                    <a:pt x="51" y="36"/>
                  </a:moveTo>
                  <a:cubicBezTo>
                    <a:pt x="51" y="28"/>
                    <a:pt x="44" y="21"/>
                    <a:pt x="36" y="21"/>
                  </a:cubicBezTo>
                  <a:cubicBezTo>
                    <a:pt x="27" y="21"/>
                    <a:pt x="20" y="28"/>
                    <a:pt x="20" y="36"/>
                  </a:cubicBezTo>
                  <a:cubicBezTo>
                    <a:pt x="20" y="45"/>
                    <a:pt x="27" y="52"/>
                    <a:pt x="36" y="52"/>
                  </a:cubicBezTo>
                  <a:cubicBezTo>
                    <a:pt x="44" y="52"/>
                    <a:pt x="51" y="45"/>
                    <a:pt x="51" y="36"/>
                  </a:cubicBezTo>
                  <a:close/>
                  <a:moveTo>
                    <a:pt x="21" y="9"/>
                  </a:moveTo>
                  <a:cubicBezTo>
                    <a:pt x="29" y="17"/>
                    <a:pt x="29" y="17"/>
                    <a:pt x="29" y="17"/>
                  </a:cubicBezTo>
                  <a:cubicBezTo>
                    <a:pt x="31" y="16"/>
                    <a:pt x="33" y="16"/>
                    <a:pt x="36" y="16"/>
                  </a:cubicBezTo>
                  <a:cubicBezTo>
                    <a:pt x="38" y="16"/>
                    <a:pt x="40" y="16"/>
                    <a:pt x="42" y="17"/>
                  </a:cubicBezTo>
                  <a:cubicBezTo>
                    <a:pt x="50" y="9"/>
                    <a:pt x="50" y="9"/>
                    <a:pt x="50" y="9"/>
                  </a:cubicBezTo>
                  <a:cubicBezTo>
                    <a:pt x="46" y="7"/>
                    <a:pt x="41" y="5"/>
                    <a:pt x="36" y="5"/>
                  </a:cubicBezTo>
                  <a:cubicBezTo>
                    <a:pt x="31" y="5"/>
                    <a:pt x="26" y="7"/>
                    <a:pt x="21" y="9"/>
                  </a:cubicBezTo>
                  <a:close/>
                  <a:moveTo>
                    <a:pt x="50" y="64"/>
                  </a:moveTo>
                  <a:cubicBezTo>
                    <a:pt x="42" y="56"/>
                    <a:pt x="42" y="56"/>
                    <a:pt x="42" y="56"/>
                  </a:cubicBezTo>
                  <a:cubicBezTo>
                    <a:pt x="40" y="56"/>
                    <a:pt x="38" y="57"/>
                    <a:pt x="36" y="57"/>
                  </a:cubicBezTo>
                  <a:cubicBezTo>
                    <a:pt x="33" y="57"/>
                    <a:pt x="31" y="56"/>
                    <a:pt x="29" y="56"/>
                  </a:cubicBezTo>
                  <a:cubicBezTo>
                    <a:pt x="21" y="64"/>
                    <a:pt x="21" y="64"/>
                    <a:pt x="21" y="64"/>
                  </a:cubicBezTo>
                  <a:cubicBezTo>
                    <a:pt x="26" y="66"/>
                    <a:pt x="31" y="67"/>
                    <a:pt x="36" y="67"/>
                  </a:cubicBezTo>
                  <a:cubicBezTo>
                    <a:pt x="41" y="67"/>
                    <a:pt x="46" y="66"/>
                    <a:pt x="50" y="64"/>
                  </a:cubicBezTo>
                  <a:close/>
                  <a:moveTo>
                    <a:pt x="63" y="51"/>
                  </a:moveTo>
                  <a:cubicBezTo>
                    <a:pt x="65" y="46"/>
                    <a:pt x="67" y="42"/>
                    <a:pt x="67" y="36"/>
                  </a:cubicBezTo>
                  <a:cubicBezTo>
                    <a:pt x="67" y="31"/>
                    <a:pt x="65" y="26"/>
                    <a:pt x="63" y="22"/>
                  </a:cubicBezTo>
                  <a:cubicBezTo>
                    <a:pt x="55" y="30"/>
                    <a:pt x="55" y="30"/>
                    <a:pt x="55" y="30"/>
                  </a:cubicBezTo>
                  <a:cubicBezTo>
                    <a:pt x="56" y="32"/>
                    <a:pt x="56" y="34"/>
                    <a:pt x="56" y="36"/>
                  </a:cubicBezTo>
                  <a:cubicBezTo>
                    <a:pt x="56" y="39"/>
                    <a:pt x="56" y="41"/>
                    <a:pt x="55" y="43"/>
                  </a:cubicBezTo>
                  <a:lnTo>
                    <a:pt x="63" y="51"/>
                  </a:lnTo>
                  <a:close/>
                </a:path>
              </a:pathLst>
            </a:custGeom>
            <a:solidFill>
              <a:sysClr val="window" lastClr="FFFFFF"/>
            </a:solidFill>
            <a:ln>
              <a:noFill/>
            </a:ln>
            <a:extLst/>
          </p:spPr>
          <p:txBody>
            <a:bodyPr lIns="91424" tIns="45712" rIns="91424" bIns="45712"/>
            <a:lstStyle/>
            <a:p>
              <a:pPr defTabSz="685646">
                <a:defRPr/>
              </a:pPr>
              <a:endParaRPr lang="en-US" sz="1350" kern="0">
                <a:solidFill>
                  <a:srgbClr val="445469"/>
                </a:solidFill>
                <a:latin typeface="Lato Light"/>
                <a:ea typeface="宋体" pitchFamily="2" charset="-122"/>
              </a:endParaRPr>
            </a:p>
          </p:txBody>
        </p:sp>
        <p:sp>
          <p:nvSpPr>
            <p:cNvPr id="72" name="Freeform 63"/>
            <p:cNvSpPr>
              <a:spLocks noEditPoints="1"/>
            </p:cNvSpPr>
            <p:nvPr/>
          </p:nvSpPr>
          <p:spPr bwMode="auto">
            <a:xfrm>
              <a:off x="6487147" y="2563071"/>
              <a:ext cx="368058" cy="267947"/>
            </a:xfrm>
            <a:custGeom>
              <a:avLst/>
              <a:gdLst>
                <a:gd name="T0" fmla="*/ 62 w 78"/>
                <a:gd name="T1" fmla="*/ 57 h 57"/>
                <a:gd name="T2" fmla="*/ 18 w 78"/>
                <a:gd name="T3" fmla="*/ 57 h 57"/>
                <a:gd name="T4" fmla="*/ 0 w 78"/>
                <a:gd name="T5" fmla="*/ 39 h 57"/>
                <a:gd name="T6" fmla="*/ 11 w 78"/>
                <a:gd name="T7" fmla="*/ 23 h 57"/>
                <a:gd name="T8" fmla="*/ 11 w 78"/>
                <a:gd name="T9" fmla="*/ 21 h 57"/>
                <a:gd name="T10" fmla="*/ 31 w 78"/>
                <a:gd name="T11" fmla="*/ 0 h 57"/>
                <a:gd name="T12" fmla="*/ 50 w 78"/>
                <a:gd name="T13" fmla="*/ 13 h 57"/>
                <a:gd name="T14" fmla="*/ 57 w 78"/>
                <a:gd name="T15" fmla="*/ 11 h 57"/>
                <a:gd name="T16" fmla="*/ 67 w 78"/>
                <a:gd name="T17" fmla="*/ 21 h 57"/>
                <a:gd name="T18" fmla="*/ 66 w 78"/>
                <a:gd name="T19" fmla="*/ 27 h 57"/>
                <a:gd name="T20" fmla="*/ 78 w 78"/>
                <a:gd name="T21" fmla="*/ 42 h 57"/>
                <a:gd name="T22" fmla="*/ 62 w 78"/>
                <a:gd name="T23" fmla="*/ 57 h 57"/>
                <a:gd name="T24" fmla="*/ 51 w 78"/>
                <a:gd name="T25" fmla="*/ 31 h 57"/>
                <a:gd name="T26" fmla="*/ 42 w 78"/>
                <a:gd name="T27" fmla="*/ 31 h 57"/>
                <a:gd name="T28" fmla="*/ 42 w 78"/>
                <a:gd name="T29" fmla="*/ 17 h 57"/>
                <a:gd name="T30" fmla="*/ 40 w 78"/>
                <a:gd name="T31" fmla="*/ 16 h 57"/>
                <a:gd name="T32" fmla="*/ 33 w 78"/>
                <a:gd name="T33" fmla="*/ 16 h 57"/>
                <a:gd name="T34" fmla="*/ 31 w 78"/>
                <a:gd name="T35" fmla="*/ 17 h 57"/>
                <a:gd name="T36" fmla="*/ 31 w 78"/>
                <a:gd name="T37" fmla="*/ 31 h 57"/>
                <a:gd name="T38" fmla="*/ 22 w 78"/>
                <a:gd name="T39" fmla="*/ 31 h 57"/>
                <a:gd name="T40" fmla="*/ 21 w 78"/>
                <a:gd name="T41" fmla="*/ 33 h 57"/>
                <a:gd name="T42" fmla="*/ 21 w 78"/>
                <a:gd name="T43" fmla="*/ 34 h 57"/>
                <a:gd name="T44" fmla="*/ 36 w 78"/>
                <a:gd name="T45" fmla="*/ 48 h 57"/>
                <a:gd name="T46" fmla="*/ 36 w 78"/>
                <a:gd name="T47" fmla="*/ 48 h 57"/>
                <a:gd name="T48" fmla="*/ 37 w 78"/>
                <a:gd name="T49" fmla="*/ 48 h 57"/>
                <a:gd name="T50" fmla="*/ 51 w 78"/>
                <a:gd name="T51" fmla="*/ 34 h 57"/>
                <a:gd name="T52" fmla="*/ 52 w 78"/>
                <a:gd name="T53" fmla="*/ 33 h 57"/>
                <a:gd name="T54" fmla="*/ 51 w 78"/>
                <a:gd name="T55" fmla="*/ 31 h 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ysClr val="window" lastClr="FFFFFF"/>
            </a:solidFill>
            <a:ln>
              <a:noFill/>
            </a:ln>
            <a:extLst/>
          </p:spPr>
          <p:txBody>
            <a:bodyPr lIns="91424" tIns="45712" rIns="91424" bIns="45712"/>
            <a:lstStyle/>
            <a:p>
              <a:pPr defTabSz="685646">
                <a:defRPr/>
              </a:pPr>
              <a:endParaRPr lang="en-US" sz="1350" kern="0">
                <a:solidFill>
                  <a:srgbClr val="445469"/>
                </a:solidFill>
                <a:latin typeface="Lato Light"/>
                <a:ea typeface="宋体" pitchFamily="2" charset="-122"/>
              </a:endParaRPr>
            </a:p>
          </p:txBody>
        </p:sp>
        <p:sp>
          <p:nvSpPr>
            <p:cNvPr id="73" name="TextBox 75">
              <a:extLst>
                <a:ext uri="{FF2B5EF4-FFF2-40B4-BE49-F238E27FC236}">
                  <a16:creationId xmlns:a16="http://schemas.microsoft.com/office/drawing/2014/main" id="{9B2B05EB-8F48-4DDC-A92E-D0B2218C5938}"/>
                </a:ext>
              </a:extLst>
            </p:cNvPr>
            <p:cNvSpPr txBox="1"/>
            <p:nvPr/>
          </p:nvSpPr>
          <p:spPr>
            <a:xfrm>
              <a:off x="2754511" y="2643427"/>
              <a:ext cx="1485414" cy="201223"/>
            </a:xfrm>
            <a:prstGeom prst="rect">
              <a:avLst/>
            </a:prstGeom>
            <a:noFill/>
          </p:spPr>
          <p:txBody>
            <a:bodyPr wrap="square" lIns="82282" tIns="41141" rIns="82282" bIns="41141" rtlCol="0">
              <a:spAutoFit/>
            </a:bodyPr>
            <a:lstStyle/>
            <a:p>
              <a:pPr defTabSz="685646">
                <a:lnSpc>
                  <a:spcPct val="130000"/>
                </a:lnSpc>
              </a:pPr>
              <a:r>
                <a:rPr lang="zh-CN" altLang="en-US" sz="900" b="1" dirty="0">
                  <a:solidFill>
                    <a:prstClr val="white">
                      <a:lumMod val="95000"/>
                    </a:prstClr>
                  </a:solidFill>
                  <a:cs typeface="Lato Light"/>
                </a:rPr>
                <a:t>字符串处理 </a:t>
              </a:r>
              <a:r>
                <a:rPr lang="en-US" altLang="zh-CN" sz="900" b="1" dirty="0">
                  <a:solidFill>
                    <a:prstClr val="white">
                      <a:lumMod val="95000"/>
                    </a:prstClr>
                  </a:solidFill>
                  <a:cs typeface="Lato Light"/>
                </a:rPr>
                <a:t>[string processing]</a:t>
              </a:r>
              <a:endParaRPr lang="en-US" sz="900" dirty="0">
                <a:solidFill>
                  <a:prstClr val="white">
                    <a:lumMod val="95000"/>
                  </a:prstClr>
                </a:solidFill>
                <a:cs typeface="Lato Light"/>
              </a:endParaRPr>
            </a:p>
          </p:txBody>
        </p:sp>
        <p:sp>
          <p:nvSpPr>
            <p:cNvPr id="74" name="TextBox 75">
              <a:extLst>
                <a:ext uri="{FF2B5EF4-FFF2-40B4-BE49-F238E27FC236}">
                  <a16:creationId xmlns:a16="http://schemas.microsoft.com/office/drawing/2014/main" id="{92852535-6274-4C5C-B47E-414E4599E6E4}"/>
                </a:ext>
              </a:extLst>
            </p:cNvPr>
            <p:cNvSpPr txBox="1"/>
            <p:nvPr/>
          </p:nvSpPr>
          <p:spPr>
            <a:xfrm>
              <a:off x="2843354" y="3497130"/>
              <a:ext cx="1485414" cy="201223"/>
            </a:xfrm>
            <a:prstGeom prst="rect">
              <a:avLst/>
            </a:prstGeom>
            <a:noFill/>
          </p:spPr>
          <p:txBody>
            <a:bodyPr wrap="square" lIns="82282" tIns="41141" rIns="82282" bIns="41141" rtlCol="0">
              <a:spAutoFit/>
            </a:bodyPr>
            <a:lstStyle/>
            <a:p>
              <a:pPr defTabSz="685646">
                <a:lnSpc>
                  <a:spcPct val="130000"/>
                </a:lnSpc>
              </a:pPr>
              <a:r>
                <a:rPr lang="zh-CN" altLang="en-US" sz="900" dirty="0">
                  <a:solidFill>
                    <a:prstClr val="white">
                      <a:lumMod val="95000"/>
                    </a:prstClr>
                  </a:solidFill>
                  <a:cs typeface="Lato Light"/>
                </a:rPr>
                <a:t>缓存 </a:t>
              </a:r>
              <a:r>
                <a:rPr lang="en-US" altLang="zh-CN" sz="900" dirty="0">
                  <a:solidFill>
                    <a:prstClr val="white">
                      <a:lumMod val="95000"/>
                    </a:prstClr>
                  </a:solidFill>
                  <a:cs typeface="Lato Light"/>
                </a:rPr>
                <a:t>[</a:t>
              </a:r>
              <a:r>
                <a:rPr lang="en-US" sz="900" dirty="0">
                  <a:solidFill>
                    <a:prstClr val="white">
                      <a:lumMod val="95000"/>
                    </a:prstClr>
                  </a:solidFill>
                  <a:cs typeface="Lato Light"/>
                </a:rPr>
                <a:t>caching]</a:t>
              </a:r>
            </a:p>
          </p:txBody>
        </p:sp>
        <p:sp>
          <p:nvSpPr>
            <p:cNvPr id="75" name="TextBox 75">
              <a:extLst>
                <a:ext uri="{FF2B5EF4-FFF2-40B4-BE49-F238E27FC236}">
                  <a16:creationId xmlns:a16="http://schemas.microsoft.com/office/drawing/2014/main" id="{4A0085F9-854F-41B3-97A7-5CA733482B01}"/>
                </a:ext>
              </a:extLst>
            </p:cNvPr>
            <p:cNvSpPr txBox="1"/>
            <p:nvPr/>
          </p:nvSpPr>
          <p:spPr>
            <a:xfrm>
              <a:off x="2893031" y="4432984"/>
              <a:ext cx="1485414" cy="201223"/>
            </a:xfrm>
            <a:prstGeom prst="rect">
              <a:avLst/>
            </a:prstGeom>
            <a:noFill/>
          </p:spPr>
          <p:txBody>
            <a:bodyPr wrap="square" lIns="82282" tIns="41141" rIns="82282" bIns="41141" rtlCol="0">
              <a:spAutoFit/>
            </a:bodyPr>
            <a:lstStyle/>
            <a:p>
              <a:pPr defTabSz="685646">
                <a:lnSpc>
                  <a:spcPct val="130000"/>
                </a:lnSpc>
              </a:pPr>
              <a:r>
                <a:rPr lang="zh-CN" altLang="en-US" sz="900" b="1" dirty="0">
                  <a:solidFill>
                    <a:prstClr val="white">
                      <a:lumMod val="95000"/>
                    </a:prstClr>
                  </a:solidFill>
                  <a:cs typeface="Lato Light"/>
                </a:rPr>
                <a:t>事件总线</a:t>
              </a:r>
              <a:r>
                <a:rPr lang="en-US" altLang="zh-CN" sz="900" b="1" dirty="0">
                  <a:solidFill>
                    <a:prstClr val="white">
                      <a:lumMod val="95000"/>
                    </a:prstClr>
                  </a:solidFill>
                  <a:cs typeface="Lato Light"/>
                </a:rPr>
                <a:t>[</a:t>
              </a:r>
              <a:r>
                <a:rPr lang="en-US" altLang="zh-CN" sz="900" b="1" dirty="0" err="1">
                  <a:solidFill>
                    <a:prstClr val="white">
                      <a:lumMod val="95000"/>
                    </a:prstClr>
                  </a:solidFill>
                  <a:cs typeface="Lato Light"/>
                </a:rPr>
                <a:t>EventBus</a:t>
              </a:r>
              <a:r>
                <a:rPr lang="en-US" altLang="zh-CN" sz="900" b="1" dirty="0">
                  <a:solidFill>
                    <a:prstClr val="white">
                      <a:lumMod val="95000"/>
                    </a:prstClr>
                  </a:solidFill>
                  <a:cs typeface="Lato Light"/>
                </a:rPr>
                <a:t>】</a:t>
              </a:r>
              <a:endParaRPr lang="en-US" sz="900" dirty="0">
                <a:solidFill>
                  <a:prstClr val="white">
                    <a:lumMod val="95000"/>
                  </a:prstClr>
                </a:solidFill>
                <a:cs typeface="Lato Light"/>
              </a:endParaRPr>
            </a:p>
          </p:txBody>
        </p:sp>
        <p:sp>
          <p:nvSpPr>
            <p:cNvPr id="76" name="TextBox 75">
              <a:extLst>
                <a:ext uri="{FF2B5EF4-FFF2-40B4-BE49-F238E27FC236}">
                  <a16:creationId xmlns:a16="http://schemas.microsoft.com/office/drawing/2014/main" id="{0CD88A9B-3FEE-4C6B-BE5A-4C32057F7083}"/>
                </a:ext>
              </a:extLst>
            </p:cNvPr>
            <p:cNvSpPr txBox="1"/>
            <p:nvPr/>
          </p:nvSpPr>
          <p:spPr>
            <a:xfrm>
              <a:off x="4679700" y="2638567"/>
              <a:ext cx="1485414" cy="201223"/>
            </a:xfrm>
            <a:prstGeom prst="rect">
              <a:avLst/>
            </a:prstGeom>
            <a:noFill/>
          </p:spPr>
          <p:txBody>
            <a:bodyPr wrap="square" lIns="82282" tIns="41141" rIns="82282" bIns="41141" rtlCol="0">
              <a:spAutoFit/>
            </a:bodyPr>
            <a:lstStyle/>
            <a:p>
              <a:pPr algn="r" defTabSz="685646">
                <a:lnSpc>
                  <a:spcPct val="130000"/>
                </a:lnSpc>
              </a:pPr>
              <a:r>
                <a:rPr lang="zh-CN" altLang="en-US" sz="900" b="1" dirty="0">
                  <a:solidFill>
                    <a:prstClr val="white">
                      <a:lumMod val="95000"/>
                    </a:prstClr>
                  </a:solidFill>
                  <a:cs typeface="Lato Light"/>
                </a:rPr>
                <a:t>集合 </a:t>
              </a:r>
              <a:r>
                <a:rPr lang="en-US" altLang="zh-CN" sz="900" b="1" dirty="0">
                  <a:solidFill>
                    <a:prstClr val="white">
                      <a:lumMod val="95000"/>
                    </a:prstClr>
                  </a:solidFill>
                  <a:cs typeface="Lato Light"/>
                </a:rPr>
                <a:t>[collections]</a:t>
              </a:r>
              <a:endParaRPr lang="en-US" sz="900" dirty="0">
                <a:solidFill>
                  <a:prstClr val="white">
                    <a:lumMod val="95000"/>
                  </a:prstClr>
                </a:solidFill>
                <a:cs typeface="Lato Light"/>
              </a:endParaRPr>
            </a:p>
          </p:txBody>
        </p:sp>
        <p:sp>
          <p:nvSpPr>
            <p:cNvPr id="77" name="TextBox 75">
              <a:extLst>
                <a:ext uri="{FF2B5EF4-FFF2-40B4-BE49-F238E27FC236}">
                  <a16:creationId xmlns:a16="http://schemas.microsoft.com/office/drawing/2014/main" id="{4CCEEA2F-9227-4E5C-91D4-D97E2449833C}"/>
                </a:ext>
              </a:extLst>
            </p:cNvPr>
            <p:cNvSpPr txBox="1"/>
            <p:nvPr/>
          </p:nvSpPr>
          <p:spPr>
            <a:xfrm>
              <a:off x="5010089" y="3513212"/>
              <a:ext cx="1485414" cy="201223"/>
            </a:xfrm>
            <a:prstGeom prst="rect">
              <a:avLst/>
            </a:prstGeom>
            <a:noFill/>
          </p:spPr>
          <p:txBody>
            <a:bodyPr wrap="square" lIns="82282" tIns="41141" rIns="82282" bIns="41141" rtlCol="0">
              <a:spAutoFit/>
            </a:bodyPr>
            <a:lstStyle/>
            <a:p>
              <a:pPr algn="r" defTabSz="685646">
                <a:lnSpc>
                  <a:spcPct val="130000"/>
                </a:lnSpc>
              </a:pPr>
              <a:r>
                <a:rPr lang="zh-CN" altLang="en-US" sz="900" b="1" dirty="0">
                  <a:solidFill>
                    <a:prstClr val="white">
                      <a:lumMod val="95000"/>
                    </a:prstClr>
                  </a:solidFill>
                  <a:cs typeface="Lato Light"/>
                </a:rPr>
                <a:t>原生类型支持 </a:t>
              </a:r>
              <a:r>
                <a:rPr lang="en-US" altLang="zh-CN" sz="900" b="1" dirty="0">
                  <a:solidFill>
                    <a:prstClr val="white">
                      <a:lumMod val="95000"/>
                    </a:prstClr>
                  </a:solidFill>
                  <a:cs typeface="Lato Light"/>
                </a:rPr>
                <a:t>[primitives support]</a:t>
              </a:r>
              <a:endParaRPr lang="en-US" sz="900" dirty="0">
                <a:solidFill>
                  <a:prstClr val="white">
                    <a:lumMod val="95000"/>
                  </a:prstClr>
                </a:solidFill>
                <a:cs typeface="Lato Light"/>
              </a:endParaRPr>
            </a:p>
          </p:txBody>
        </p:sp>
        <p:sp>
          <p:nvSpPr>
            <p:cNvPr id="78" name="TextBox 75">
              <a:extLst>
                <a:ext uri="{FF2B5EF4-FFF2-40B4-BE49-F238E27FC236}">
                  <a16:creationId xmlns:a16="http://schemas.microsoft.com/office/drawing/2014/main" id="{A0F73862-1222-4125-98EC-87D8762EDD7D}"/>
                </a:ext>
              </a:extLst>
            </p:cNvPr>
            <p:cNvSpPr txBox="1"/>
            <p:nvPr/>
          </p:nvSpPr>
          <p:spPr>
            <a:xfrm>
              <a:off x="4799989" y="4443879"/>
              <a:ext cx="1485414" cy="201223"/>
            </a:xfrm>
            <a:prstGeom prst="rect">
              <a:avLst/>
            </a:prstGeom>
            <a:noFill/>
          </p:spPr>
          <p:txBody>
            <a:bodyPr wrap="square" lIns="82282" tIns="41141" rIns="82282" bIns="41141" rtlCol="0">
              <a:spAutoFit/>
            </a:bodyPr>
            <a:lstStyle/>
            <a:p>
              <a:pPr algn="r" defTabSz="685646">
                <a:lnSpc>
                  <a:spcPct val="130000"/>
                </a:lnSpc>
              </a:pPr>
              <a:r>
                <a:rPr lang="en-US" altLang="zh-CN" sz="900" dirty="0">
                  <a:solidFill>
                    <a:prstClr val="white">
                      <a:lumMod val="95000"/>
                    </a:prstClr>
                  </a:solidFill>
                  <a:cs typeface="Lato Light"/>
                </a:rPr>
                <a:t>IO</a:t>
              </a:r>
              <a:r>
                <a:rPr lang="zh-CN" altLang="en-US" sz="900" dirty="0">
                  <a:solidFill>
                    <a:prstClr val="white">
                      <a:lumMod val="95000"/>
                    </a:prstClr>
                  </a:solidFill>
                  <a:cs typeface="Lato Light"/>
                </a:rPr>
                <a:t>处理等</a:t>
              </a:r>
              <a:endParaRPr lang="en-US" sz="900" dirty="0">
                <a:solidFill>
                  <a:prstClr val="white">
                    <a:lumMod val="95000"/>
                  </a:prstClr>
                </a:solidFill>
                <a:cs typeface="Lato Light"/>
              </a:endParaRPr>
            </a:p>
          </p:txBody>
        </p:sp>
      </p:grpSp>
    </p:spTree>
    <p:extLst>
      <p:ext uri="{BB962C8B-B14F-4D97-AF65-F5344CB8AC3E}">
        <p14:creationId xmlns:p14="http://schemas.microsoft.com/office/powerpoint/2010/main" val="779227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p:txBody>
          <a:bodyPr/>
          <a:lstStyle/>
          <a:p>
            <a:r>
              <a:rPr lang="en-US" altLang="zh-CN" dirty="0" smtClean="0">
                <a:latin typeface="+mn-lt"/>
                <a:ea typeface="+mn-ea"/>
                <a:cs typeface="+mn-ea"/>
                <a:sym typeface="+mn-lt"/>
              </a:rPr>
              <a:t>Guava</a:t>
            </a:r>
            <a:r>
              <a:rPr lang="zh-CN" altLang="en-US" dirty="0" smtClean="0">
                <a:latin typeface="+mn-lt"/>
                <a:ea typeface="+mn-ea"/>
                <a:cs typeface="+mn-ea"/>
                <a:sym typeface="+mn-lt"/>
              </a:rPr>
              <a:t>如何获取？</a:t>
            </a:r>
            <a:endParaRPr lang="zh-CN" altLang="en-US" dirty="0">
              <a:latin typeface="+mn-lt"/>
              <a:ea typeface="+mn-ea"/>
              <a:cs typeface="+mn-ea"/>
              <a:sym typeface="+mn-lt"/>
            </a:endParaRPr>
          </a:p>
        </p:txBody>
      </p:sp>
      <p:sp>
        <p:nvSpPr>
          <p:cNvPr id="26" name="TextBox 1"/>
          <p:cNvSpPr txBox="1"/>
          <p:nvPr/>
        </p:nvSpPr>
        <p:spPr>
          <a:xfrm>
            <a:off x="2265760" y="3356992"/>
            <a:ext cx="6768752" cy="1477328"/>
          </a:xfrm>
          <a:prstGeom prst="rect">
            <a:avLst/>
          </a:prstGeom>
          <a:solidFill>
            <a:schemeClr val="bg1">
              <a:lumMod val="95000"/>
            </a:schemeClr>
          </a:solidFill>
          <a:ln>
            <a:solidFill>
              <a:schemeClr val="bg1">
                <a:lumMod val="50000"/>
              </a:schemeClr>
            </a:solidFill>
          </a:ln>
        </p:spPr>
        <p:txBody>
          <a:bodyPr wrap="square" rtlCol="0">
            <a:spAutoFit/>
          </a:bodyPr>
          <a:lstStyle/>
          <a:p>
            <a:r>
              <a:rPr lang="en-US" altLang="zh-CN" dirty="0"/>
              <a:t>&lt;dependency&gt;</a:t>
            </a:r>
            <a:br>
              <a:rPr lang="en-US" altLang="zh-CN" dirty="0"/>
            </a:br>
            <a:r>
              <a:rPr lang="en-US" altLang="zh-CN" dirty="0"/>
              <a:t>    &lt;</a:t>
            </a:r>
            <a:r>
              <a:rPr lang="en-US" altLang="zh-CN" dirty="0" err="1"/>
              <a:t>groupId</a:t>
            </a:r>
            <a:r>
              <a:rPr lang="en-US" altLang="zh-CN" dirty="0"/>
              <a:t>&gt;</a:t>
            </a:r>
            <a:r>
              <a:rPr lang="en-US" altLang="zh-CN" dirty="0" err="1"/>
              <a:t>com.google.guava</a:t>
            </a:r>
            <a:r>
              <a:rPr lang="en-US" altLang="zh-CN" dirty="0"/>
              <a:t>&lt;/</a:t>
            </a:r>
            <a:r>
              <a:rPr lang="en-US" altLang="zh-CN" dirty="0" err="1"/>
              <a:t>groupId</a:t>
            </a:r>
            <a:r>
              <a:rPr lang="en-US" altLang="zh-CN" dirty="0"/>
              <a:t>&gt;</a:t>
            </a:r>
            <a:br>
              <a:rPr lang="en-US" altLang="zh-CN" dirty="0"/>
            </a:br>
            <a:r>
              <a:rPr lang="en-US" altLang="zh-CN" dirty="0"/>
              <a:t>    &lt;</a:t>
            </a:r>
            <a:r>
              <a:rPr lang="en-US" altLang="zh-CN" dirty="0" err="1"/>
              <a:t>artifactId</a:t>
            </a:r>
            <a:r>
              <a:rPr lang="en-US" altLang="zh-CN" dirty="0"/>
              <a:t>&gt;guava&lt;/</a:t>
            </a:r>
            <a:r>
              <a:rPr lang="en-US" altLang="zh-CN" dirty="0" err="1"/>
              <a:t>artifactId</a:t>
            </a:r>
            <a:r>
              <a:rPr lang="en-US" altLang="zh-CN" dirty="0"/>
              <a:t>&gt;</a:t>
            </a:r>
            <a:br>
              <a:rPr lang="en-US" altLang="zh-CN" dirty="0"/>
            </a:br>
            <a:r>
              <a:rPr lang="en-US" altLang="zh-CN" dirty="0"/>
              <a:t>    &lt;version&gt;23.0&lt;/version&gt;</a:t>
            </a:r>
            <a:br>
              <a:rPr lang="en-US" altLang="zh-CN" dirty="0"/>
            </a:br>
            <a:r>
              <a:rPr lang="en-US" altLang="zh-CN" dirty="0"/>
              <a:t>&lt;/dependency&gt;</a:t>
            </a:r>
            <a:endParaRPr lang="zh-CN" altLang="en-US" dirty="0"/>
          </a:p>
        </p:txBody>
      </p:sp>
      <p:sp>
        <p:nvSpPr>
          <p:cNvPr id="27" name="TextBox 7"/>
          <p:cNvSpPr txBox="1"/>
          <p:nvPr/>
        </p:nvSpPr>
        <p:spPr>
          <a:xfrm>
            <a:off x="2307888" y="1782108"/>
            <a:ext cx="6768752" cy="369332"/>
          </a:xfrm>
          <a:prstGeom prst="rect">
            <a:avLst/>
          </a:prstGeom>
          <a:solidFill>
            <a:schemeClr val="bg1">
              <a:lumMod val="95000"/>
            </a:schemeClr>
          </a:solidFill>
          <a:ln>
            <a:solidFill>
              <a:schemeClr val="bg1">
                <a:lumMod val="50000"/>
              </a:schemeClr>
            </a:solidFill>
          </a:ln>
        </p:spPr>
        <p:txBody>
          <a:bodyPr wrap="square" rtlCol="0">
            <a:spAutoFit/>
          </a:bodyPr>
          <a:lstStyle/>
          <a:p>
            <a:r>
              <a:rPr lang="en-US" altLang="zh-CN" dirty="0"/>
              <a:t>https://github.com/google/guava/wiki</a:t>
            </a:r>
            <a:endParaRPr lang="zh-CN" altLang="en-US" dirty="0"/>
          </a:p>
        </p:txBody>
      </p:sp>
      <p:sp>
        <p:nvSpPr>
          <p:cNvPr id="28" name="TextBox 4"/>
          <p:cNvSpPr txBox="1"/>
          <p:nvPr/>
        </p:nvSpPr>
        <p:spPr>
          <a:xfrm>
            <a:off x="2214005" y="1345414"/>
            <a:ext cx="2059920" cy="369332"/>
          </a:xfrm>
          <a:prstGeom prst="rect">
            <a:avLst/>
          </a:prstGeom>
          <a:noFill/>
        </p:spPr>
        <p:txBody>
          <a:bodyPr wrap="square" rtlCol="0">
            <a:spAutoFit/>
          </a:bodyPr>
          <a:lstStyle/>
          <a:p>
            <a:r>
              <a:rPr lang="en-US" altLang="zh-CN" dirty="0"/>
              <a:t>Wiki</a:t>
            </a:r>
            <a:r>
              <a:rPr lang="zh-CN" altLang="en-US" dirty="0"/>
              <a:t>文档学习地址：</a:t>
            </a:r>
          </a:p>
        </p:txBody>
      </p:sp>
      <p:sp>
        <p:nvSpPr>
          <p:cNvPr id="29" name="TextBox 9"/>
          <p:cNvSpPr txBox="1"/>
          <p:nvPr/>
        </p:nvSpPr>
        <p:spPr>
          <a:xfrm>
            <a:off x="2265760" y="2852936"/>
            <a:ext cx="2059920" cy="369332"/>
          </a:xfrm>
          <a:prstGeom prst="rect">
            <a:avLst/>
          </a:prstGeom>
          <a:noFill/>
        </p:spPr>
        <p:txBody>
          <a:bodyPr wrap="square" rtlCol="0">
            <a:spAutoFit/>
          </a:bodyPr>
          <a:lstStyle/>
          <a:p>
            <a:r>
              <a:rPr lang="en-US" altLang="zh-CN" dirty="0"/>
              <a:t>Maven</a:t>
            </a:r>
            <a:r>
              <a:rPr lang="zh-CN" altLang="en-US" dirty="0"/>
              <a:t>：</a:t>
            </a:r>
          </a:p>
        </p:txBody>
      </p:sp>
    </p:spTree>
    <p:extLst>
      <p:ext uri="{BB962C8B-B14F-4D97-AF65-F5344CB8AC3E}">
        <p14:creationId xmlns:p14="http://schemas.microsoft.com/office/powerpoint/2010/main" val="3763782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24000" y="6590324"/>
            <a:ext cx="775136" cy="317331"/>
          </a:xfrm>
          <a:prstGeom prst="rect">
            <a:avLst/>
          </a:prstGeom>
        </p:spPr>
        <p:txBody>
          <a:bodyPr wrap="square">
            <a:spAutoFit/>
          </a:bodyPr>
          <a:lstStyle/>
          <a:p>
            <a:pPr>
              <a:defRPr/>
            </a:pP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模板下载：</a:t>
            </a:r>
            <a:r>
              <a:rPr lang="en-US" altLang="zh-CN" sz="133" kern="0" dirty="0">
                <a:solidFill>
                  <a:schemeClr val="bg1">
                    <a:lumMod val="95000"/>
                  </a:schemeClr>
                </a:solidFill>
                <a:ea typeface="微软雅黑" panose="020B0503020204020204" pitchFamily="34" charset="-122"/>
              </a:rPr>
              <a:t>www.1ppt.com/moban/     </a:t>
            </a:r>
            <a:r>
              <a:rPr lang="zh-CN" altLang="en-US" sz="133" kern="0" dirty="0">
                <a:solidFill>
                  <a:schemeClr val="bg1">
                    <a:lumMod val="95000"/>
                  </a:schemeClr>
                </a:solidFill>
                <a:ea typeface="微软雅黑" panose="020B0503020204020204" pitchFamily="34" charset="-122"/>
              </a:rPr>
              <a:t>行业</a:t>
            </a: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模板：</a:t>
            </a:r>
            <a:r>
              <a:rPr lang="en-US" altLang="zh-CN" sz="133" kern="0" dirty="0">
                <a:solidFill>
                  <a:schemeClr val="bg1">
                    <a:lumMod val="95000"/>
                  </a:schemeClr>
                </a:solidFill>
                <a:ea typeface="微软雅黑" panose="020B0503020204020204" pitchFamily="34" charset="-122"/>
              </a:rPr>
              <a:t>www.1ppt.com/hangye/ </a:t>
            </a:r>
          </a:p>
          <a:p>
            <a:pPr>
              <a:defRPr/>
            </a:pPr>
            <a:r>
              <a:rPr lang="zh-CN" altLang="en-US" sz="133" kern="0" dirty="0">
                <a:solidFill>
                  <a:schemeClr val="bg1">
                    <a:lumMod val="95000"/>
                  </a:schemeClr>
                </a:solidFill>
                <a:ea typeface="微软雅黑" panose="020B0503020204020204" pitchFamily="34" charset="-122"/>
              </a:rPr>
              <a:t>节日</a:t>
            </a: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模板：</a:t>
            </a:r>
            <a:r>
              <a:rPr lang="en-US" altLang="zh-CN" sz="133" kern="0" dirty="0">
                <a:solidFill>
                  <a:schemeClr val="bg1">
                    <a:lumMod val="95000"/>
                  </a:schemeClr>
                </a:solidFill>
                <a:ea typeface="微软雅黑" panose="020B0503020204020204" pitchFamily="34" charset="-122"/>
              </a:rPr>
              <a:t>www.1ppt.com/jieri/           PPT</a:t>
            </a:r>
            <a:r>
              <a:rPr lang="zh-CN" altLang="en-US" sz="133" kern="0" dirty="0">
                <a:solidFill>
                  <a:schemeClr val="bg1">
                    <a:lumMod val="95000"/>
                  </a:schemeClr>
                </a:solidFill>
                <a:ea typeface="微软雅黑" panose="020B0503020204020204" pitchFamily="34" charset="-122"/>
              </a:rPr>
              <a:t>素材下载：</a:t>
            </a:r>
            <a:r>
              <a:rPr lang="en-US" altLang="zh-CN" sz="133" kern="0" dirty="0">
                <a:solidFill>
                  <a:schemeClr val="bg1">
                    <a:lumMod val="95000"/>
                  </a:schemeClr>
                </a:solidFill>
                <a:ea typeface="微软雅黑" panose="020B0503020204020204" pitchFamily="34" charset="-122"/>
              </a:rPr>
              <a:t>www.1ppt.com/sucai/</a:t>
            </a:r>
          </a:p>
          <a:p>
            <a:pPr>
              <a:defRPr/>
            </a:pP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背景图片：</a:t>
            </a:r>
            <a:r>
              <a:rPr lang="en-US" altLang="zh-CN" sz="133" kern="0" dirty="0">
                <a:solidFill>
                  <a:schemeClr val="bg1">
                    <a:lumMod val="95000"/>
                  </a:schemeClr>
                </a:solidFill>
                <a:ea typeface="微软雅黑" panose="020B0503020204020204" pitchFamily="34" charset="-122"/>
              </a:rPr>
              <a:t>www.1ppt.com/beijing/      PPT</a:t>
            </a:r>
            <a:r>
              <a:rPr lang="zh-CN" altLang="en-US" sz="133" kern="0" dirty="0">
                <a:solidFill>
                  <a:schemeClr val="bg1">
                    <a:lumMod val="95000"/>
                  </a:schemeClr>
                </a:solidFill>
                <a:ea typeface="微软雅黑" panose="020B0503020204020204" pitchFamily="34" charset="-122"/>
              </a:rPr>
              <a:t>图表下载：</a:t>
            </a:r>
            <a:r>
              <a:rPr lang="en-US" altLang="zh-CN" sz="133" kern="0" dirty="0">
                <a:solidFill>
                  <a:schemeClr val="bg1">
                    <a:lumMod val="95000"/>
                  </a:schemeClr>
                </a:solidFill>
                <a:ea typeface="微软雅黑" panose="020B0503020204020204" pitchFamily="34" charset="-122"/>
              </a:rPr>
              <a:t>www.1ppt.com/tubiao/      </a:t>
            </a:r>
          </a:p>
          <a:p>
            <a:pPr>
              <a:defRPr/>
            </a:pPr>
            <a:r>
              <a:rPr lang="zh-CN" altLang="en-US" sz="133" kern="0" dirty="0">
                <a:solidFill>
                  <a:schemeClr val="bg1">
                    <a:lumMod val="95000"/>
                  </a:schemeClr>
                </a:solidFill>
                <a:ea typeface="微软雅黑" panose="020B0503020204020204" pitchFamily="34" charset="-122"/>
              </a:rPr>
              <a:t>优秀</a:t>
            </a:r>
            <a:r>
              <a:rPr lang="en-US" altLang="zh-CN" sz="133" kern="0" dirty="0">
                <a:solidFill>
                  <a:schemeClr val="bg1">
                    <a:lumMod val="95000"/>
                  </a:schemeClr>
                </a:solidFill>
                <a:ea typeface="微软雅黑" panose="020B0503020204020204" pitchFamily="34" charset="-122"/>
              </a:rPr>
              <a:t>PPT</a:t>
            </a:r>
            <a:r>
              <a:rPr lang="zh-CN" altLang="en-US" sz="133" kern="0" dirty="0">
                <a:solidFill>
                  <a:schemeClr val="bg1">
                    <a:lumMod val="95000"/>
                  </a:schemeClr>
                </a:solidFill>
                <a:ea typeface="微软雅黑" panose="020B0503020204020204" pitchFamily="34" charset="-122"/>
              </a:rPr>
              <a:t>下载：</a:t>
            </a:r>
            <a:r>
              <a:rPr lang="en-US" altLang="zh-CN" sz="133" kern="0" dirty="0">
                <a:solidFill>
                  <a:schemeClr val="bg1">
                    <a:lumMod val="95000"/>
                  </a:schemeClr>
                </a:solidFill>
                <a:ea typeface="微软雅黑" panose="020B0503020204020204" pitchFamily="34" charset="-122"/>
              </a:rPr>
              <a:t>www.1ppt.com/xiazai/        PPT</a:t>
            </a:r>
            <a:r>
              <a:rPr lang="zh-CN" altLang="en-US" sz="133" kern="0" dirty="0">
                <a:solidFill>
                  <a:schemeClr val="bg1">
                    <a:lumMod val="95000"/>
                  </a:schemeClr>
                </a:solidFill>
                <a:ea typeface="微软雅黑" panose="020B0503020204020204" pitchFamily="34" charset="-122"/>
              </a:rPr>
              <a:t>教程： </a:t>
            </a:r>
            <a:r>
              <a:rPr lang="en-US" altLang="zh-CN" sz="133" kern="0" dirty="0">
                <a:solidFill>
                  <a:schemeClr val="bg1">
                    <a:lumMod val="95000"/>
                  </a:schemeClr>
                </a:solidFill>
                <a:ea typeface="微软雅黑" panose="020B0503020204020204" pitchFamily="34" charset="-122"/>
              </a:rPr>
              <a:t>www.1ppt.com/powerpoint/      </a:t>
            </a:r>
          </a:p>
          <a:p>
            <a:pPr>
              <a:defRPr/>
            </a:pPr>
            <a:r>
              <a:rPr lang="en-US" altLang="zh-CN" sz="133" kern="0" dirty="0">
                <a:solidFill>
                  <a:schemeClr val="bg1">
                    <a:lumMod val="95000"/>
                  </a:schemeClr>
                </a:solidFill>
                <a:ea typeface="微软雅黑" panose="020B0503020204020204" pitchFamily="34" charset="-122"/>
              </a:rPr>
              <a:t>Word</a:t>
            </a:r>
            <a:r>
              <a:rPr lang="zh-CN" altLang="en-US" sz="133" kern="0" dirty="0">
                <a:solidFill>
                  <a:schemeClr val="bg1">
                    <a:lumMod val="95000"/>
                  </a:schemeClr>
                </a:solidFill>
                <a:ea typeface="微软雅黑" panose="020B0503020204020204" pitchFamily="34" charset="-122"/>
              </a:rPr>
              <a:t>教程： </a:t>
            </a:r>
            <a:r>
              <a:rPr lang="en-US" altLang="zh-CN" sz="133" kern="0" dirty="0">
                <a:solidFill>
                  <a:schemeClr val="bg1">
                    <a:lumMod val="95000"/>
                  </a:schemeClr>
                </a:solidFill>
                <a:ea typeface="微软雅黑" panose="020B0503020204020204" pitchFamily="34" charset="-122"/>
              </a:rPr>
              <a:t>www.1ppt.com/word/              Excel</a:t>
            </a:r>
            <a:r>
              <a:rPr lang="zh-CN" altLang="en-US" sz="133" kern="0" dirty="0">
                <a:solidFill>
                  <a:schemeClr val="bg1">
                    <a:lumMod val="95000"/>
                  </a:schemeClr>
                </a:solidFill>
                <a:ea typeface="微软雅黑" panose="020B0503020204020204" pitchFamily="34" charset="-122"/>
              </a:rPr>
              <a:t>教程：</a:t>
            </a:r>
            <a:r>
              <a:rPr lang="en-US" altLang="zh-CN" sz="133" kern="0" dirty="0">
                <a:solidFill>
                  <a:schemeClr val="bg1">
                    <a:lumMod val="95000"/>
                  </a:schemeClr>
                </a:solidFill>
                <a:ea typeface="微软雅黑" panose="020B0503020204020204" pitchFamily="34" charset="-122"/>
              </a:rPr>
              <a:t>www.1ppt.com/excel/  </a:t>
            </a:r>
          </a:p>
          <a:p>
            <a:pPr>
              <a:defRPr/>
            </a:pPr>
            <a:r>
              <a:rPr lang="zh-CN" altLang="en-US" sz="133" kern="0" dirty="0">
                <a:solidFill>
                  <a:schemeClr val="bg1">
                    <a:lumMod val="95000"/>
                  </a:schemeClr>
                </a:solidFill>
                <a:ea typeface="微软雅黑" panose="020B0503020204020204" pitchFamily="34" charset="-122"/>
              </a:rPr>
              <a:t>资料下载：</a:t>
            </a:r>
            <a:r>
              <a:rPr lang="en-US" altLang="zh-CN" sz="133" kern="0" dirty="0">
                <a:solidFill>
                  <a:schemeClr val="bg1">
                    <a:lumMod val="95000"/>
                  </a:schemeClr>
                </a:solidFill>
                <a:ea typeface="微软雅黑" panose="020B0503020204020204" pitchFamily="34" charset="-122"/>
              </a:rPr>
              <a:t>www.1ppt.com/ziliao/                PPT</a:t>
            </a:r>
            <a:r>
              <a:rPr lang="zh-CN" altLang="en-US" sz="133" kern="0" dirty="0">
                <a:solidFill>
                  <a:schemeClr val="bg1">
                    <a:lumMod val="95000"/>
                  </a:schemeClr>
                </a:solidFill>
                <a:ea typeface="微软雅黑" panose="020B0503020204020204" pitchFamily="34" charset="-122"/>
              </a:rPr>
              <a:t>课件下载：</a:t>
            </a:r>
            <a:r>
              <a:rPr lang="en-US" altLang="zh-CN" sz="133" kern="0" dirty="0">
                <a:solidFill>
                  <a:schemeClr val="bg1">
                    <a:lumMod val="95000"/>
                  </a:schemeClr>
                </a:solidFill>
                <a:ea typeface="微软雅黑" panose="020B0503020204020204" pitchFamily="34" charset="-122"/>
              </a:rPr>
              <a:t>www.1ppt.com/kejian/ </a:t>
            </a:r>
          </a:p>
          <a:p>
            <a:pPr>
              <a:defRPr/>
            </a:pPr>
            <a:r>
              <a:rPr lang="zh-CN" altLang="en-US" sz="133" kern="0" dirty="0">
                <a:solidFill>
                  <a:schemeClr val="bg1">
                    <a:lumMod val="95000"/>
                  </a:schemeClr>
                </a:solidFill>
                <a:ea typeface="微软雅黑" panose="020B0503020204020204" pitchFamily="34" charset="-122"/>
              </a:rPr>
              <a:t>范文下载：</a:t>
            </a:r>
            <a:r>
              <a:rPr lang="en-US" altLang="zh-CN" sz="133" kern="0" dirty="0">
                <a:solidFill>
                  <a:schemeClr val="bg1">
                    <a:lumMod val="95000"/>
                  </a:schemeClr>
                </a:solidFill>
                <a:ea typeface="微软雅黑" panose="020B0503020204020204" pitchFamily="34" charset="-122"/>
              </a:rPr>
              <a:t>www.1ppt.com/fanwen/             </a:t>
            </a:r>
            <a:r>
              <a:rPr lang="zh-CN" altLang="en-US" sz="133" kern="0" dirty="0">
                <a:solidFill>
                  <a:schemeClr val="bg1">
                    <a:lumMod val="95000"/>
                  </a:schemeClr>
                </a:solidFill>
                <a:ea typeface="微软雅黑" panose="020B0503020204020204" pitchFamily="34" charset="-122"/>
              </a:rPr>
              <a:t>试卷下载：</a:t>
            </a:r>
            <a:r>
              <a:rPr lang="en-US" altLang="zh-CN" sz="133" kern="0" dirty="0">
                <a:solidFill>
                  <a:schemeClr val="bg1">
                    <a:lumMod val="95000"/>
                  </a:schemeClr>
                </a:solidFill>
                <a:ea typeface="微软雅黑" panose="020B0503020204020204" pitchFamily="34" charset="-122"/>
              </a:rPr>
              <a:t>www.1ppt.com/shiti/  </a:t>
            </a:r>
          </a:p>
          <a:p>
            <a:pPr>
              <a:defRPr/>
            </a:pPr>
            <a:r>
              <a:rPr lang="zh-CN" altLang="en-US" sz="133" kern="0" dirty="0">
                <a:solidFill>
                  <a:schemeClr val="bg1">
                    <a:lumMod val="95000"/>
                  </a:schemeClr>
                </a:solidFill>
                <a:ea typeface="微软雅黑" panose="020B0503020204020204" pitchFamily="34" charset="-122"/>
              </a:rPr>
              <a:t>教案下载：</a:t>
            </a:r>
            <a:r>
              <a:rPr lang="en-US" altLang="zh-CN" sz="133" kern="0" dirty="0">
                <a:solidFill>
                  <a:schemeClr val="bg1">
                    <a:lumMod val="95000"/>
                  </a:schemeClr>
                </a:solidFill>
                <a:ea typeface="微软雅黑" panose="020B0503020204020204" pitchFamily="34" charset="-122"/>
              </a:rPr>
              <a:t>www.1ppt.com/jiaoan/        PPT</a:t>
            </a:r>
            <a:r>
              <a:rPr lang="zh-CN" altLang="en-US" sz="133" kern="0" dirty="0">
                <a:solidFill>
                  <a:schemeClr val="bg1">
                    <a:lumMod val="95000"/>
                  </a:schemeClr>
                </a:solidFill>
                <a:ea typeface="微软雅黑" panose="020B0503020204020204" pitchFamily="34" charset="-122"/>
              </a:rPr>
              <a:t>论坛：</a:t>
            </a:r>
            <a:r>
              <a:rPr lang="en-US" altLang="zh-CN" sz="133" kern="0" dirty="0">
                <a:solidFill>
                  <a:schemeClr val="bg1">
                    <a:lumMod val="95000"/>
                  </a:schemeClr>
                </a:solidFill>
                <a:ea typeface="微软雅黑" panose="020B0503020204020204" pitchFamily="34" charset="-122"/>
              </a:rPr>
              <a:t>www.1ppt.cn</a:t>
            </a:r>
          </a:p>
          <a:p>
            <a:pPr>
              <a:defRPr/>
            </a:pPr>
            <a:r>
              <a:rPr lang="en-US" altLang="zh-CN" sz="133" kern="0" dirty="0">
                <a:solidFill>
                  <a:schemeClr val="bg1">
                    <a:lumMod val="95000"/>
                  </a:schemeClr>
                </a:solidFill>
                <a:ea typeface="微软雅黑" panose="020B0503020204020204" pitchFamily="34" charset="-122"/>
              </a:rPr>
              <a:t> </a:t>
            </a:r>
            <a:endParaRPr lang="zh-CN" altLang="en-US" sz="133" kern="0" dirty="0">
              <a:solidFill>
                <a:schemeClr val="bg1">
                  <a:lumMod val="95000"/>
                </a:schemeClr>
              </a:solidFill>
              <a:ea typeface="微软雅黑" panose="020B0503020204020204" pitchFamily="34" charset="-122"/>
            </a:endParaRPr>
          </a:p>
        </p:txBody>
      </p:sp>
      <p:sp>
        <p:nvSpPr>
          <p:cNvPr id="12" name="文本框 11"/>
          <p:cNvSpPr txBox="1"/>
          <p:nvPr/>
        </p:nvSpPr>
        <p:spPr>
          <a:xfrm>
            <a:off x="5785596" y="2790751"/>
            <a:ext cx="3628370" cy="830997"/>
          </a:xfrm>
          <a:prstGeom prst="rect">
            <a:avLst/>
          </a:prstGeom>
          <a:noFill/>
        </p:spPr>
        <p:txBody>
          <a:bodyPr wrap="square" rtlCol="0">
            <a:spAutoFit/>
          </a:bodyPr>
          <a:lstStyle/>
          <a:p>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字符串处理</a:t>
            </a:r>
          </a:p>
        </p:txBody>
      </p:sp>
      <p:sp>
        <p:nvSpPr>
          <p:cNvPr id="14" name="文本框 13"/>
          <p:cNvSpPr txBox="1"/>
          <p:nvPr/>
        </p:nvSpPr>
        <p:spPr>
          <a:xfrm>
            <a:off x="3588292" y="2640068"/>
            <a:ext cx="1015021" cy="1015663"/>
          </a:xfrm>
          <a:prstGeom prst="rect">
            <a:avLst/>
          </a:prstGeom>
          <a:noFill/>
        </p:spPr>
        <p:txBody>
          <a:bodyPr wrap="none" rtlCol="0">
            <a:spAutoFit/>
          </a:bodyPr>
          <a:lstStyle/>
          <a:p>
            <a:r>
              <a:rPr lang="en-US" altLang="zh-CN" sz="6000" dirty="0">
                <a:solidFill>
                  <a:srgbClr val="2E4052"/>
                </a:solidFill>
                <a:latin typeface="Segoe UI" panose="020B0502040204020203" pitchFamily="34" charset="0"/>
                <a:ea typeface="微软雅黑" panose="020B0503020204020204" pitchFamily="34" charset="-122"/>
                <a:cs typeface="Segoe UI" panose="020B0502040204020203" pitchFamily="34" charset="0"/>
              </a:rPr>
              <a:t>02</a:t>
            </a:r>
            <a:endParaRPr lang="zh-CN" altLang="en-US" sz="6000" dirty="0">
              <a:solidFill>
                <a:srgbClr val="2E4052"/>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15" name="椭圆 14">
            <a:extLst>
              <a:ext uri="{FF2B5EF4-FFF2-40B4-BE49-F238E27FC236}">
                <a16:creationId xmlns:a16="http://schemas.microsoft.com/office/drawing/2014/main" id="{1B238BAF-BFFA-4D36-81D9-06631EE2610C}"/>
              </a:ext>
            </a:extLst>
          </p:cNvPr>
          <p:cNvSpPr/>
          <p:nvPr/>
        </p:nvSpPr>
        <p:spPr>
          <a:xfrm>
            <a:off x="3388951" y="2441048"/>
            <a:ext cx="1413688" cy="1413688"/>
          </a:xfrm>
          <a:prstGeom prst="ellipse">
            <a:avLst/>
          </a:prstGeom>
          <a:noFill/>
          <a:ln>
            <a:solidFill>
              <a:schemeClr val="bg1">
                <a:lumMod val="6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椭圆 15">
            <a:extLst>
              <a:ext uri="{FF2B5EF4-FFF2-40B4-BE49-F238E27FC236}">
                <a16:creationId xmlns:a16="http://schemas.microsoft.com/office/drawing/2014/main" id="{1B238BAF-BFFA-4D36-81D9-06631EE2610C}"/>
              </a:ext>
            </a:extLst>
          </p:cNvPr>
          <p:cNvSpPr/>
          <p:nvPr/>
        </p:nvSpPr>
        <p:spPr>
          <a:xfrm>
            <a:off x="3388951" y="2441048"/>
            <a:ext cx="1413688" cy="1413688"/>
          </a:xfrm>
          <a:prstGeom prst="ellipse">
            <a:avLst/>
          </a:prstGeom>
          <a:noFill/>
          <a:ln>
            <a:solidFill>
              <a:schemeClr val="bg1">
                <a:lumMod val="6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矩形 16"/>
          <p:cNvSpPr/>
          <p:nvPr/>
        </p:nvSpPr>
        <p:spPr>
          <a:xfrm>
            <a:off x="5271263" y="2790747"/>
            <a:ext cx="45719" cy="76944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460767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p:txBody>
          <a:bodyPr/>
          <a:lstStyle/>
          <a:p>
            <a:r>
              <a:rPr lang="en-US" altLang="zh-CN" b="1" dirty="0"/>
              <a:t>Joiner</a:t>
            </a:r>
            <a:r>
              <a:rPr lang="zh-CN" altLang="en-US" b="1" dirty="0"/>
              <a:t>：合并字符串</a:t>
            </a:r>
            <a:endParaRPr lang="zh-CN" altLang="en-US" dirty="0">
              <a:latin typeface="+mn-lt"/>
              <a:ea typeface="+mn-ea"/>
              <a:cs typeface="+mn-ea"/>
              <a:sym typeface="+mn-lt"/>
            </a:endParaRPr>
          </a:p>
        </p:txBody>
      </p:sp>
      <p:pic>
        <p:nvPicPr>
          <p:cNvPr id="2" name="图片 1"/>
          <p:cNvPicPr>
            <a:picLocks noChangeAspect="1"/>
          </p:cNvPicPr>
          <p:nvPr/>
        </p:nvPicPr>
        <p:blipFill>
          <a:blip r:embed="rId3"/>
          <a:stretch>
            <a:fillRect/>
          </a:stretch>
        </p:blipFill>
        <p:spPr>
          <a:xfrm>
            <a:off x="12472251" y="3220484"/>
            <a:ext cx="5210175" cy="3114675"/>
          </a:xfrm>
          <a:prstGeom prst="rect">
            <a:avLst/>
          </a:prstGeom>
        </p:spPr>
      </p:pic>
      <p:pic>
        <p:nvPicPr>
          <p:cNvPr id="3" name="图片 2"/>
          <p:cNvPicPr>
            <a:picLocks noChangeAspect="1"/>
          </p:cNvPicPr>
          <p:nvPr/>
        </p:nvPicPr>
        <p:blipFill>
          <a:blip r:embed="rId4"/>
          <a:stretch>
            <a:fillRect/>
          </a:stretch>
        </p:blipFill>
        <p:spPr>
          <a:xfrm>
            <a:off x="12530974" y="463102"/>
            <a:ext cx="9144000" cy="2674713"/>
          </a:xfrm>
          <a:prstGeom prst="rect">
            <a:avLst/>
          </a:prstGeom>
        </p:spPr>
      </p:pic>
      <p:sp>
        <p:nvSpPr>
          <p:cNvPr id="4" name="文本框 3"/>
          <p:cNvSpPr txBox="1"/>
          <p:nvPr/>
        </p:nvSpPr>
        <p:spPr>
          <a:xfrm>
            <a:off x="1985396" y="1191595"/>
            <a:ext cx="6518246"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p"/>
            </a:pPr>
            <a:r>
              <a:rPr lang="en-US" altLang="zh-CN" dirty="0"/>
              <a:t>Java</a:t>
            </a:r>
            <a:r>
              <a:rPr lang="zh-CN" altLang="en-US" dirty="0"/>
              <a:t>写法</a:t>
            </a:r>
            <a:endParaRPr lang="en-US" altLang="zh-CN" dirty="0"/>
          </a:p>
        </p:txBody>
      </p:sp>
      <p:sp>
        <p:nvSpPr>
          <p:cNvPr id="10" name="文本框 9"/>
          <p:cNvSpPr txBox="1"/>
          <p:nvPr/>
        </p:nvSpPr>
        <p:spPr>
          <a:xfrm>
            <a:off x="1985396" y="2476498"/>
            <a:ext cx="6518246"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p"/>
            </a:pPr>
            <a:r>
              <a:rPr lang="en-US" altLang="zh-CN" dirty="0"/>
              <a:t>Joiner</a:t>
            </a:r>
            <a:r>
              <a:rPr lang="zh-CN" altLang="en-US" dirty="0"/>
              <a:t>写法</a:t>
            </a:r>
            <a:endParaRPr lang="en-US" altLang="zh-CN" dirty="0"/>
          </a:p>
        </p:txBody>
      </p:sp>
      <p:sp>
        <p:nvSpPr>
          <p:cNvPr id="11" name="文本框 10"/>
          <p:cNvSpPr txBox="1"/>
          <p:nvPr/>
        </p:nvSpPr>
        <p:spPr>
          <a:xfrm>
            <a:off x="1985396" y="3576735"/>
            <a:ext cx="6518246"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p"/>
            </a:pPr>
            <a:r>
              <a:rPr lang="zh-CN" altLang="en-US" dirty="0"/>
              <a:t>针对空值的处理</a:t>
            </a:r>
            <a:endParaRPr lang="en-US" altLang="zh-CN" dirty="0"/>
          </a:p>
        </p:txBody>
      </p:sp>
      <p:pic>
        <p:nvPicPr>
          <p:cNvPr id="5" name="图片 4"/>
          <p:cNvPicPr>
            <a:picLocks noChangeAspect="1"/>
          </p:cNvPicPr>
          <p:nvPr/>
        </p:nvPicPr>
        <p:blipFill>
          <a:blip r:embed="rId5"/>
          <a:stretch>
            <a:fillRect/>
          </a:stretch>
        </p:blipFill>
        <p:spPr>
          <a:xfrm>
            <a:off x="12472251" y="6335158"/>
            <a:ext cx="9144000" cy="4759890"/>
          </a:xfrm>
          <a:prstGeom prst="rect">
            <a:avLst/>
          </a:prstGeom>
        </p:spPr>
      </p:pic>
    </p:spTree>
    <p:extLst>
      <p:ext uri="{BB962C8B-B14F-4D97-AF65-F5344CB8AC3E}">
        <p14:creationId xmlns:p14="http://schemas.microsoft.com/office/powerpoint/2010/main" val="1650276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29271 -0.22083 L -0.29271 -0.2206 C -0.2948 -0.22083 -0.29653 -0.22083 -0.29862 -0.22083 C -0.3 -0.22107 -0.30139 -0.22107 -0.30278 -0.22107 C -0.30382 -0.22107 -0.30469 -0.22107 -0.30573 -0.22107 C -0.30903 -0.22107 -0.31233 -0.22107 -0.3158 -0.22107 C -0.31667 -0.22107 -0.31771 -0.22107 -0.31858 -0.22107 C -0.3224 -0.2213 -0.32292 -0.2213 -0.32709 -0.2213 C -0.33438 -0.2213 -0.32257 -0.22107 -0.34219 -0.2213 C -0.34341 -0.2213 -0.34445 -0.22153 -0.34584 -0.22153 C -0.3474 -0.22153 -0.34914 -0.22153 -0.35087 -0.22153 C -0.35348 -0.22153 -0.35591 -0.22153 -0.35869 -0.22153 C -0.35938 -0.22153 -0.36007 -0.22153 -0.36077 -0.22176 C -0.36667 -0.22176 -0.37275 -0.22176 -0.37865 -0.22176 C -0.37935 -0.22176 -0.38004 -0.22199 -0.38073 -0.22199 C -0.38785 -0.22199 -0.39497 -0.22199 -0.40226 -0.22199 C -0.41407 -0.22245 -0.4033 -0.22222 -0.43438 -0.22245 C -0.43542 -0.22245 -0.43629 -0.22245 -0.43733 -0.22245 C -0.44271 -0.22269 -0.44827 -0.22269 -0.45382 -0.22269 C -0.45469 -0.22269 -0.45556 -0.22269 -0.4566 -0.22269 L -0.47726 -0.22292 C -0.48629 -0.22292 -0.49532 -0.22315 -0.50452 -0.22315 L -0.53525 -0.22338 C -0.54584 -0.22361 -0.53334 -0.22338 -0.56094 -0.22361 C -0.56164 -0.22361 -0.56233 -0.22361 -0.56303 -0.22361 L -0.62032 -0.22407 C -0.63091 -0.22431 -0.62066 -0.22407 -0.64671 -0.22431 C -0.66667 -0.22431 -0.68698 -0.22454 -0.7066 -0.22477 C -0.7158 -0.22477 -0.71858 -0.22477 -0.73178 -0.225 C -0.74723 -0.225 -0.75556 -0.22523 -0.77032 -0.22523 C -0.77639 -0.22523 -0.77657 -0.22523 -0.78612 -0.22546 C -0.79115 -0.22546 -0.79601 -0.22546 -0.80105 -0.22546 C -0.80608 -0.22546 -0.81112 -0.22546 -0.81615 -0.2257 C -0.81997 -0.2257 -0.82362 -0.2257 -0.82744 -0.2257 C -0.83195 -0.2257 -0.82969 -0.2257 -0.8375 -0.2257 C -0.8481 -0.22593 -0.84549 -0.22593 -0.85608 -0.22593 C -0.86181 -0.22616 -0.85782 -0.22593 -0.86528 -0.22616 C -0.87362 -0.22616 -0.88542 -0.22616 -0.89254 -0.22639 C -0.89566 -0.22639 -0.89879 -0.22662 -0.90191 -0.22662 C -0.91407 -0.22685 -0.89462 -0.22639 -0.90747 -0.22685 C -0.90816 -0.22685 -0.90903 -0.22685 -0.90973 -0.22685 C -0.91546 -0.22708 -0.91268 -0.22685 -0.9191 -0.22708 C -0.92726 -0.22732 -0.92535 -0.22732 -0.93195 -0.22732 C -0.93316 -0.22732 -0.93421 -0.22732 -0.93542 -0.22732 C -0.94341 -0.22755 -0.94601 -0.22732 -0.95469 -0.22732 C -0.95955 -0.22732 -0.96424 -0.22732 -0.9691 -0.22732 L -0.97101 -0.22732 L -0.97101 -0.22732 L -0.97101 -0.22732 L -0.97101 -0.22732 " pathEditMode="relative" rAng="0" ptsTypes="AAAAAAAAAAAAAAAAAAAAAAAAAAAAAAAAAAAAAAAAAAAAAAAAAA">
                                      <p:cBhvr>
                                        <p:cTn id="10" dur="2000" fill="hold"/>
                                        <p:tgtEl>
                                          <p:spTgt spid="2"/>
                                        </p:tgtEl>
                                        <p:attrNameLst>
                                          <p:attrName>ppt_x</p:attrName>
                                          <p:attrName>ppt_y</p:attrName>
                                        </p:attrNameLst>
                                      </p:cBhvr>
                                      <p:rCtr x="-33924" y="-324"/>
                                    </p:animMotion>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2"/>
                                        </p:tgtEl>
                                        <p:attrNameLst>
                                          <p:attrName>ppt_x</p:attrName>
                                        </p:attrNameLst>
                                      </p:cBhvr>
                                      <p:tavLst>
                                        <p:tav tm="0">
                                          <p:val>
                                            <p:strVal val="ppt_x"/>
                                          </p:val>
                                        </p:tav>
                                        <p:tav tm="100000">
                                          <p:val>
                                            <p:strVal val="ppt_x"/>
                                          </p:val>
                                        </p:tav>
                                      </p:tavLst>
                                    </p:anim>
                                    <p:anim calcmode="lin" valueType="num">
                                      <p:cBhvr additive="base">
                                        <p:cTn id="15" dur="500"/>
                                        <p:tgtEl>
                                          <p:spTgt spid="2"/>
                                        </p:tgtEl>
                                        <p:attrNameLst>
                                          <p:attrName>ppt_y</p:attrName>
                                        </p:attrNameLst>
                                      </p:cBhvr>
                                      <p:tavLst>
                                        <p:tav tm="0">
                                          <p:val>
                                            <p:strVal val="ppt_y"/>
                                          </p:val>
                                        </p:tav>
                                        <p:tav tm="100000">
                                          <p:val>
                                            <p:strVal val="1+ppt_h/2"/>
                                          </p:val>
                                        </p:tav>
                                      </p:tavLst>
                                    </p:anim>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16649 -0.10347 L -0.16649 -0.10324 C -0.17031 -0.10116 -0.17413 -0.09931 -0.1776 -0.0963 C -0.17847 -0.09537 -0.17934 -0.09444 -0.18038 -0.09375 C -0.18212 -0.09282 -0.18402 -0.09213 -0.18576 -0.09144 L -0.19132 -0.08889 C -0.19218 -0.08843 -0.19323 -0.08796 -0.19409 -0.08773 C -0.19652 -0.08681 -0.19896 -0.08611 -0.20139 -0.08519 C -0.20243 -0.08495 -0.2033 -0.08426 -0.20416 -0.08403 C -0.20885 -0.08241 -0.21354 -0.08102 -0.21788 -0.07917 C -0.22691 -0.07523 -0.22517 -0.07569 -0.23819 -0.07176 C -0.23993 -0.0713 -0.24184 -0.07106 -0.24357 -0.0706 C -0.24375 -0.0706 -0.25347 -0.06782 -0.25555 -0.0669 C -0.28559 -0.05463 -0.26093 -0.06481 -0.2868 -0.05231 C -0.28802 -0.05162 -0.28923 -0.05162 -0.29045 -0.05093 C -0.29566 -0.04792 -0.30087 -0.04444 -0.30607 -0.0412 C -0.30694 -0.04074 -0.30798 -0.04051 -0.30885 -0.04005 C -0.32257 -0.03264 -0.33559 -0.02176 -0.35017 -0.01806 C -0.36441 -0.01412 -0.34757 -0.01875 -0.38038 -0.00694 C -0.40451 0.00185 -0.42986 0.00556 -0.45277 0.01875 C -0.45503 0.01991 -0.45712 0.0213 -0.4592 0.02245 C -0.46041 0.02292 -0.4618 0.02315 -0.46302 0.02361 C -0.46944 0.02685 -0.47587 0.03009 -0.48229 0.03333 C -0.4835 0.03403 -0.48455 0.03519 -0.48593 0.03588 C -0.50087 0.04398 -0.48507 0.02894 -0.51614 0.05301 L -0.53368 0.06644 C -0.53472 0.06736 -0.53611 0.06782 -0.53732 0.06898 C -0.53889 0.07037 -0.54027 0.07245 -0.54184 0.07384 C -0.54722 0.07824 -0.55277 0.08194 -0.55833 0.08611 C -0.56475 0.09051 -0.57118 0.09514 -0.5776 0.09954 C -0.57882 0.10023 -0.58003 0.10139 -0.58125 0.10185 C -0.58402 0.10324 -0.58698 0.10417 -0.58958 0.10556 C -0.61614 0.12083 -0.5993 0.11435 -0.6309 0.13009 C -0.63264 0.13102 -0.63455 0.13079 -0.63646 0.13125 L -0.6868 0.15949 C -0.696 0.16551 -0.70468 0.17338 -0.71441 0.17778 C -0.71527 0.17824 -0.71632 0.17847 -0.71718 0.17894 C -0.72517 0.18426 -0.73246 0.1912 -0.74097 0.19491 C -0.74184 0.19537 -0.74288 0.1956 -0.74375 0.19606 C -0.74479 0.19676 -0.74548 0.19792 -0.74652 0.19861 C -0.75902 0.20625 -0.77187 0.2125 -0.78402 0.2206 C -0.79878 0.23032 -0.78472 0.2213 -0.80798 0.23519 C -0.8092 0.23611 -0.81041 0.23704 -0.81163 0.23773 C -0.8184 0.24144 -0.825 0.24514 -0.83177 0.24884 C -0.83264 0.24931 -0.83368 0.24954 -0.83455 0.25 C -0.83854 0.25185 -0.84253 0.25417 -0.84652 0.25602 C -0.85225 0.2588 -0.85816 0.26111 -0.86389 0.26343 C -0.86545 0.26389 -0.86701 0.26412 -0.86857 0.26458 C -0.87378 0.2669 -0.87899 0.26944 -0.8842 0.27199 C -0.88507 0.27245 -0.88593 0.27269 -0.8868 0.27315 L -0.896 0.27801 C -0.89687 0.27847 -0.89791 0.27894 -0.89878 0.2794 C -0.90347 0.28171 -0.90798 0.28426 -0.9125 0.28657 C -0.91562 0.28819 -0.91857 0.29028 -0.9217 0.29167 C -0.92274 0.2919 -0.92361 0.29213 -0.92448 0.29282 C -0.92951 0.2963 -0.93455 0.29954 -0.93923 0.3037 C -0.94375 0.30787 -0.94514 0.30949 -0.95017 0.31227 C -0.95191 0.31343 -0.95382 0.31389 -0.95573 0.31481 C -0.95694 0.31551 -0.95816 0.31644 -0.95937 0.31736 C -0.96024 0.31782 -0.96128 0.31806 -0.96215 0.31852 L -0.97413 0.32454 C -0.98316 0.33426 -0.97396 0.32616 -0.98316 0.33079 C -0.98472 0.33148 -0.99045 0.33796 -0.99062 0.33796 C -0.99132 0.33866 -0.99253 0.33866 -0.9934 0.33935 C -0.99427 0.33981 -0.99514 0.34097 -0.996 0.34167 C -0.99687 0.34236 -0.99791 0.34236 -0.99878 0.34306 C -0.99982 0.34352 -1.00052 0.34468 -1.00156 0.34537 C -1.00382 0.34676 -1.00399 0.34653 -1.00607 0.34653 L -1.00434 0.35162 L -1.00434 0.35185 L -1.00434 0.35162 " pathEditMode="relative" rAng="0" ptsTypes="AAAAAAAAAAAAAAAAAAAAAAAAAAAAAAAAAAAAAAAAAAAAAAAAAAAAAAAAAAAAAAAAAAAAAAA">
                                      <p:cBhvr>
                                        <p:cTn id="24" dur="2000" fill="hold"/>
                                        <p:tgtEl>
                                          <p:spTgt spid="3"/>
                                        </p:tgtEl>
                                        <p:attrNameLst>
                                          <p:attrName>ppt_x</p:attrName>
                                          <p:attrName>ppt_y</p:attrName>
                                        </p:attrNameLst>
                                      </p:cBhvr>
                                      <p:rCtr x="-41979" y="22755"/>
                                    </p:animMotion>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3"/>
                                        </p:tgtEl>
                                        <p:attrNameLst>
                                          <p:attrName>ppt_x</p:attrName>
                                        </p:attrNameLst>
                                      </p:cBhvr>
                                      <p:tavLst>
                                        <p:tav tm="0">
                                          <p:val>
                                            <p:strVal val="ppt_x"/>
                                          </p:val>
                                        </p:tav>
                                        <p:tav tm="100000">
                                          <p:val>
                                            <p:strVal val="ppt_x"/>
                                          </p:val>
                                        </p:tav>
                                      </p:tavLst>
                                    </p:anim>
                                    <p:anim calcmode="lin" valueType="num">
                                      <p:cBhvr additive="base">
                                        <p:cTn id="29" dur="500"/>
                                        <p:tgtEl>
                                          <p:spTgt spid="3"/>
                                        </p:tgtEl>
                                        <p:attrNameLst>
                                          <p:attrName>ppt_y</p:attrName>
                                        </p:attrNameLst>
                                      </p:cBhvr>
                                      <p:tavLst>
                                        <p:tav tm="0">
                                          <p:val>
                                            <p:strVal val="ppt_y"/>
                                          </p:val>
                                        </p:tav>
                                        <p:tav tm="100000">
                                          <p:val>
                                            <p:strVal val="1+ppt_h/2"/>
                                          </p:val>
                                        </p:tav>
                                      </p:tavLst>
                                    </p:anim>
                                    <p:set>
                                      <p:cBhvr>
                                        <p:cTn id="30" dur="1" fill="hold">
                                          <p:stCondLst>
                                            <p:cond delay="499"/>
                                          </p:stCondLst>
                                        </p:cTn>
                                        <p:tgtEl>
                                          <p:spTgt spid="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13663 -0.50902 L -0.13663 -0.50879 C -0.13924 -0.51111 -0.14149 -0.51365 -0.1441 -0.51527 C -0.14948 -0.51852 -0.16354 -0.52314 -0.16875 -0.525 C -0.18281 -0.52986 -0.1691 -0.52523 -0.18715 -0.52986 C -0.18958 -0.53055 -0.19201 -0.53171 -0.19445 -0.5324 C -0.19931 -0.53379 -0.20434 -0.53495 -0.2092 -0.53611 C -0.21129 -0.53657 -0.21354 -0.53657 -0.21563 -0.53727 C -0.22292 -0.53958 -0.23021 -0.54282 -0.23767 -0.54467 C -0.2441 -0.54629 -0.25052 -0.54768 -0.25695 -0.54953 C -0.25903 -0.55023 -0.26111 -0.55139 -0.26337 -0.55208 C -0.2967 -0.56227 -0.28559 -0.55764 -0.31476 -0.56782 C -0.31892 -0.56944 -0.32326 -0.57152 -0.3276 -0.57268 C -0.35295 -0.58078 -0.34236 -0.57685 -0.36059 -0.58148 C -0.36997 -0.58379 -0.37969 -0.58564 -0.38906 -0.58865 C -0.39028 -0.58912 -0.39149 -0.58958 -0.39271 -0.59004 C -0.39792 -0.5912 -0.40313 -0.59213 -0.40833 -0.59352 C -0.41111 -0.59444 -0.41372 -0.59652 -0.41649 -0.59722 C -0.42344 -0.59907 -0.43056 -0.5993 -0.43767 -0.60092 C -0.4474 -0.60324 -0.45712 -0.60764 -0.46701 -0.60949 C -0.47118 -0.61041 -0.47552 -0.61064 -0.47986 -0.61203 C -0.48698 -0.61412 -0.49392 -0.61713 -0.50087 -0.61921 C -0.50538 -0.62083 -0.51007 -0.62176 -0.51476 -0.62291 C -0.52257 -0.62523 -0.53056 -0.62801 -0.53854 -0.63032 C -0.54184 -0.63125 -0.54531 -0.63194 -0.54861 -0.63287 C -0.54983 -0.6331 -0.55104 -0.63379 -0.55226 -0.63402 C -0.55955 -0.63564 -0.56701 -0.63727 -0.57431 -0.63889 C -0.57743 -0.63958 -0.58038 -0.64051 -0.58351 -0.64143 C -0.59531 -0.64421 -0.60747 -0.64606 -0.61927 -0.65 C -0.6257 -0.65185 -0.63212 -0.65439 -0.63854 -0.65602 C -0.64149 -0.65671 -0.64462 -0.65671 -0.64774 -0.65717 C -0.66233 -0.66041 -0.67691 -0.66458 -0.69167 -0.66713 C -0.6941 -0.66736 -0.6967 -0.66759 -0.69913 -0.66828 C -0.70799 -0.6706 -0.71667 -0.67361 -0.7257 -0.67569 L -0.74132 -0.67939 C -0.74583 -0.68055 -0.75035 -0.68194 -0.75504 -0.68287 C -0.76823 -0.68588 -0.76233 -0.68472 -0.7724 -0.68657 C -0.77795 -0.68912 -0.77917 -0.68981 -0.78715 -0.69143 C -0.79236 -0.69259 -0.79757 -0.69305 -0.80278 -0.69398 C -0.81285 -0.69583 -0.80347 -0.69467 -0.81649 -0.69768 C -0.82101 -0.69861 -0.8257 -0.6993 -0.83021 -0.7 C -0.84358 -0.70602 -0.84826 -0.70833 -0.86962 -0.71227 L -0.87604 -0.71365 L -0.88715 -0.71852 C -0.88872 -0.71921 -0.8901 -0.72014 -0.89167 -0.72083 C -0.90451 -0.72639 -0.91337 -0.72893 -0.9257 -0.73564 L -0.94132 -0.74421 C -0.94375 -0.74537 -0.94601 -0.74699 -0.94861 -0.74791 C -0.94983 -0.74814 -0.95104 -0.74861 -0.95226 -0.74907 C -0.95417 -0.74977 -0.95781 -0.75162 -0.95781 -0.75139 C -0.95938 -0.7581 -0.95781 -0.75439 -0.96424 -0.76018 C -0.9651 -0.76088 -0.96597 -0.7618 -0.96701 -0.7625 C -0.97135 -0.76551 -0.97517 -0.76736 -0.97882 -0.77106 C -0.97917 -0.77152 -0.97951 -0.77199 -0.97969 -0.77222 L -0.97969 -0.77199 " pathEditMode="relative" rAng="0" ptsTypes="AAAAAAAAAAAAAAAAAAAAAAAAAAAAAAAAAAAAAAAAAAAAAAAAAAAAAAA">
                                      <p:cBhvr>
                                        <p:cTn id="38" dur="2000" fill="hold"/>
                                        <p:tgtEl>
                                          <p:spTgt spid="5"/>
                                        </p:tgtEl>
                                        <p:attrNameLst>
                                          <p:attrName>ppt_x</p:attrName>
                                          <p:attrName>ppt_y</p:attrName>
                                        </p:attrNameLst>
                                      </p:cBhvr>
                                      <p:rCtr x="-42153" y="-131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2041</Words>
  <Application>Microsoft Office PowerPoint</Application>
  <PresentationFormat>宽屏</PresentationFormat>
  <Paragraphs>226</Paragraphs>
  <Slides>32</Slides>
  <Notes>27</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32</vt:i4>
      </vt:variant>
    </vt:vector>
  </HeadingPairs>
  <TitlesOfParts>
    <vt:vector size="51" baseType="lpstr">
      <vt:lpstr>-apple-system</vt:lpstr>
      <vt:lpstr>Gill Sans SemiBold</vt:lpstr>
      <vt:lpstr>Helvetica Light</vt:lpstr>
      <vt:lpstr>Helvetica Neue Light</vt:lpstr>
      <vt:lpstr>Lato</vt:lpstr>
      <vt:lpstr>Lato Light</vt:lpstr>
      <vt:lpstr>Lato Regular</vt:lpstr>
      <vt:lpstr>PingFang SC</vt:lpstr>
      <vt:lpstr>等线</vt:lpstr>
      <vt:lpstr>等线 Light</vt:lpstr>
      <vt:lpstr>楷体</vt:lpstr>
      <vt:lpstr>宋体</vt:lpstr>
      <vt:lpstr>微软雅黑</vt:lpstr>
      <vt:lpstr>Arial</vt:lpstr>
      <vt:lpstr>Calibri</vt:lpstr>
      <vt:lpstr>Segoe UI</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汪吉</dc:creator>
  <cp:lastModifiedBy>汪吉</cp:lastModifiedBy>
  <cp:revision>4</cp:revision>
  <dcterms:created xsi:type="dcterms:W3CDTF">2018-07-10T08:07:39Z</dcterms:created>
  <dcterms:modified xsi:type="dcterms:W3CDTF">2018-07-10T08:16:09Z</dcterms:modified>
</cp:coreProperties>
</file>