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6" r:id="rId32"/>
    <p:sldId id="314" r:id="rId33"/>
    <p:sldId id="315" r:id="rId34"/>
    <p:sldId id="317" r:id="rId35"/>
    <p:sldId id="319" r:id="rId36"/>
    <p:sldId id="318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6A3E"/>
    <a:srgbClr val="CDB97A"/>
    <a:srgbClr val="73C09C"/>
    <a:srgbClr val="4E8858"/>
    <a:srgbClr val="3A7658"/>
    <a:srgbClr val="ACBA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1" autoAdjust="0"/>
    <p:restoredTop sz="94414" autoAdjust="0"/>
  </p:normalViewPr>
  <p:slideViewPr>
    <p:cSldViewPr snapToGrid="0">
      <p:cViewPr varScale="1">
        <p:scale>
          <a:sx n="68" d="100"/>
          <a:sy n="68" d="100"/>
        </p:scale>
        <p:origin x="-9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82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98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17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562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94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4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121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58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53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07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09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C90E-B052-42A6-91BA-5AB9C9CF1D1B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256-1A6E-4A9E-8C74-CBE3656BF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99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houhl@&#65370;&#65365;&#65347;&#65347;.edu.cn" TargetMode="External"/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6200000">
            <a:off x="-463943" y="-254683"/>
            <a:ext cx="2928996" cy="2928998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4E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6200000">
            <a:off x="1004503" y="11588"/>
            <a:ext cx="2928996" cy="2928998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CDB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6200000">
            <a:off x="-197245" y="1126299"/>
            <a:ext cx="2928996" cy="2928998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ACB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6200000">
            <a:off x="-1549795" y="916749"/>
            <a:ext cx="2928996" cy="2928998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73C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心圆 9"/>
          <p:cNvSpPr/>
          <p:nvPr/>
        </p:nvSpPr>
        <p:spPr>
          <a:xfrm>
            <a:off x="2617363" y="0"/>
            <a:ext cx="1371036" cy="1371036"/>
          </a:xfrm>
          <a:prstGeom prst="donut">
            <a:avLst>
              <a:gd name="adj" fmla="val 134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-85297" y="3952790"/>
            <a:ext cx="1371036" cy="1371036"/>
          </a:xfrm>
          <a:prstGeom prst="donut">
            <a:avLst>
              <a:gd name="adj" fmla="val 134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2838480" y="3528882"/>
            <a:ext cx="1371036" cy="1371036"/>
          </a:xfrm>
          <a:prstGeom prst="donut">
            <a:avLst>
              <a:gd name="adj" fmla="val 102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94018" y="5486964"/>
            <a:ext cx="1371036" cy="1371036"/>
          </a:xfrm>
          <a:prstGeom prst="donut">
            <a:avLst>
              <a:gd name="adj" fmla="val 134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4286821" y="-835622"/>
            <a:ext cx="1371036" cy="1371036"/>
          </a:xfrm>
          <a:prstGeom prst="donut">
            <a:avLst>
              <a:gd name="adj" fmla="val 134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6733" y="2125974"/>
            <a:ext cx="729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需求工程计划</a:t>
            </a:r>
            <a:endParaRPr kumimoji="1" lang="zh-CN" altLang="en-US" sz="5400" b="1" dirty="0">
              <a:solidFill>
                <a:srgbClr val="1BA0C9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715559" y="3078441"/>
            <a:ext cx="5381191" cy="0"/>
          </a:xfrm>
          <a:prstGeom prst="line">
            <a:avLst/>
          </a:prstGeom>
          <a:ln w="3810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01000" y="3691180"/>
            <a:ext cx="409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软件需求开发与设计</a:t>
            </a:r>
            <a:endParaRPr lang="zh-CN" altLang="en-US" sz="2800" dirty="0">
              <a:solidFill>
                <a:srgbClr val="ACBA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2639" y="3193366"/>
            <a:ext cx="105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G05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2437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时间管理计划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3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P10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651" y="1046924"/>
            <a:ext cx="1031019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里程碑图：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75050" y="1739899"/>
          <a:ext cx="4000500" cy="3733800"/>
        </p:xfrm>
        <a:graphic>
          <a:graphicData uri="http://schemas.openxmlformats.org/drawingml/2006/table">
            <a:tbl>
              <a:tblPr/>
              <a:tblGrid>
                <a:gridCol w="2190750"/>
                <a:gridCol w="180975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宋体"/>
                          <a:cs typeface="Arial"/>
                        </a:rPr>
                        <a:t>名称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宋体"/>
                          <a:cs typeface="Arial"/>
                        </a:rPr>
                        <a:t>完成时间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《项目章程》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2016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10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21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《需求工程计划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-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初步》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2016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10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23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《需求工程计划》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2016</a:t>
                      </a:r>
                      <a:r>
                        <a:rPr lang="zh-CN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10</a:t>
                      </a:r>
                      <a:r>
                        <a:rPr lang="zh-CN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30</a:t>
                      </a:r>
                      <a:r>
                        <a:rPr lang="zh-CN" sz="1400" b="1" dirty="0">
                          <a:solidFill>
                            <a:schemeClr val="tx1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 dirty="0">
                        <a:solidFill>
                          <a:schemeClr val="tx1"/>
                        </a:solidFill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《软件需求规格说明书》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2015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12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项目总结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2016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10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答辩</a:t>
                      </a:r>
                      <a:endParaRPr lang="zh-CN" sz="1400" b="1">
                        <a:latin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2017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年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月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1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latin typeface="宋体"/>
                          <a:cs typeface="Arial"/>
                        </a:rPr>
                        <a:t>日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时间管理计划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1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P11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51" y="1046924"/>
            <a:ext cx="1031019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甘特图：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28829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详见附件：甘特图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10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P12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项目组织结构：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79800" y="1314450"/>
          <a:ext cx="6400800" cy="5241925"/>
        </p:xfrm>
        <a:graphic>
          <a:graphicData uri="http://schemas.openxmlformats.org/presentationml/2006/ole">
            <p:oleObj spid="_x0000_s1026" r:id="rId3" imgW="4009707" imgH="3337880" progId="Visio.Drawing.15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9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P13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成员背景：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1739900"/>
            <a:ext cx="1035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人员姓名：王家南</a:t>
            </a:r>
          </a:p>
          <a:p>
            <a:r>
              <a:rPr lang="zh-CN" altLang="en-US" dirty="0" smtClean="0"/>
              <a:t>人员背景：性别男，籍贯浙江，在读大三学生，目前就读于浙江大学城市学院计算机与计算科学学院软件工程专业</a:t>
            </a:r>
            <a:r>
              <a:rPr lang="en-US" dirty="0" smtClean="0"/>
              <a:t>1402</a:t>
            </a:r>
            <a:r>
              <a:rPr lang="zh-CN" altLang="en-US" dirty="0" smtClean="0"/>
              <a:t>班级</a:t>
            </a:r>
          </a:p>
          <a:p>
            <a:r>
              <a:rPr lang="zh-CN" altLang="en-US" dirty="0" smtClean="0"/>
              <a:t>建议职位：项目经理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069" y="3050931"/>
            <a:ext cx="1112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人员姓名：薛雅文</a:t>
            </a:r>
          </a:p>
          <a:p>
            <a:r>
              <a:rPr lang="zh-CN" altLang="en-US" dirty="0" smtClean="0"/>
              <a:t>人员背景：性别女，籍贯浙江，在读大三学生，目前就读于浙江大学城市学院计算机与计算科学学院软件工程专业</a:t>
            </a:r>
            <a:r>
              <a:rPr lang="en-US" dirty="0" smtClean="0"/>
              <a:t>1402</a:t>
            </a:r>
            <a:r>
              <a:rPr lang="zh-CN" altLang="en-US" dirty="0" smtClean="0"/>
              <a:t>班级</a:t>
            </a:r>
          </a:p>
          <a:p>
            <a:r>
              <a:rPr lang="zh-CN" altLang="en-US" dirty="0" smtClean="0"/>
              <a:t>建议职位：软件工程组</a:t>
            </a:r>
          </a:p>
          <a:p>
            <a:r>
              <a:rPr lang="en-US" altLang="zh-CN" dirty="0" smtClean="0"/>
              <a:t>                                                        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797" y="4474983"/>
            <a:ext cx="1035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人员姓名：茹敏杰</a:t>
            </a:r>
          </a:p>
          <a:p>
            <a:r>
              <a:rPr lang="zh-CN" altLang="en-US" dirty="0" smtClean="0"/>
              <a:t>人员背景：性别男，籍贯浙江，在读大三学生，目前就读于浙江大学城市学院计算机与计算科学学院软件工程专业</a:t>
            </a:r>
            <a:r>
              <a:rPr lang="en-US" dirty="0" smtClean="0"/>
              <a:t>1402</a:t>
            </a:r>
            <a:r>
              <a:rPr lang="zh-CN" altLang="en-US" dirty="0" smtClean="0"/>
              <a:t>班级</a:t>
            </a:r>
          </a:p>
          <a:p>
            <a:r>
              <a:rPr lang="zh-CN" altLang="en-US" dirty="0" smtClean="0"/>
              <a:t>建议职位：</a:t>
            </a:r>
            <a:r>
              <a:rPr lang="en-US" dirty="0" smtClean="0"/>
              <a:t>CM</a:t>
            </a:r>
            <a:r>
              <a:rPr lang="zh-CN" altLang="en-US" dirty="0" smtClean="0"/>
              <a:t>工程师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P14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成员背景：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334" y="1571479"/>
            <a:ext cx="1112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人员姓名：王敏星</a:t>
            </a:r>
          </a:p>
          <a:p>
            <a:r>
              <a:rPr lang="zh-CN" altLang="en-US" dirty="0" smtClean="0"/>
              <a:t>人员背景：性别女，籍贯浙江，在读大三学生，目前就读于浙江大学城市学院计算机与计算科学学院软件工程专业</a:t>
            </a:r>
            <a:r>
              <a:rPr lang="en-US" dirty="0" smtClean="0"/>
              <a:t>1402</a:t>
            </a:r>
            <a:r>
              <a:rPr lang="zh-CN" altLang="en-US" dirty="0" smtClean="0"/>
              <a:t>班级</a:t>
            </a:r>
          </a:p>
          <a:p>
            <a:r>
              <a:rPr lang="zh-CN" altLang="en-US" dirty="0" smtClean="0"/>
              <a:t>建议职位：</a:t>
            </a:r>
            <a:r>
              <a:rPr lang="en-US" dirty="0" smtClean="0"/>
              <a:t>QA</a:t>
            </a:r>
            <a:r>
              <a:rPr lang="zh-CN" altLang="en-US" dirty="0" smtClean="0"/>
              <a:t>工程师</a:t>
            </a:r>
          </a:p>
          <a:p>
            <a:r>
              <a:rPr lang="en-US" altLang="zh-CN" dirty="0" smtClean="0"/>
              <a:t>                                                        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2019" y="3317435"/>
            <a:ext cx="1035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人员姓名：王浩楠</a:t>
            </a:r>
          </a:p>
          <a:p>
            <a:r>
              <a:rPr lang="zh-CN" altLang="en-US" dirty="0" smtClean="0"/>
              <a:t>人员背景：性别男，籍贯浙江，在读大三学生，目前就读于浙江大学城市学院计算机与计算科学学院软件工程专业</a:t>
            </a:r>
            <a:r>
              <a:rPr lang="en-US" dirty="0" smtClean="0"/>
              <a:t>1402</a:t>
            </a:r>
            <a:r>
              <a:rPr lang="zh-CN" altLang="en-US" dirty="0" smtClean="0"/>
              <a:t>班级</a:t>
            </a:r>
          </a:p>
          <a:p>
            <a:r>
              <a:rPr lang="zh-CN" altLang="en-US" dirty="0" smtClean="0"/>
              <a:t>建议职位：测试组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P15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角色与职责：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82700" y="1849966"/>
          <a:ext cx="9575799" cy="428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409700"/>
                <a:gridCol w="6769099"/>
              </a:tblGrid>
              <a:tr h="4284134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王家南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基本职责就是确保项目目标的实现，领导项目团队准时、优质地完成全部工作。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与客户沟通，了解项目的整体需求。并与客户保持一定的联系，即时反馈阶段性的成果，和即时更改客户提出的合理需求。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制定项目开发计划文档，量化任务，并合理分配给相应的人员。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跟踪项目的进度，协调项目组成员之间的合作。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监督产生项目进展各阶段的文档，并与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即时沟通，保证文档的完整和规范。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发过程中的需求变更，项目经理需要跟客户了解需求，在无法判断新的需求对项目的整理影响程度的情况下，需同项目组成员商量，最后决定是否接收客户的需求，然后再跟客户协商。确定要变更需求的情况下，需产生需求变更文档，更改开发计划，通知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项目提交测试后，项目经理需了解测试结果，根据测试的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的严重程度来重新更改开发计划。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向上汇报。向上级汇报项目的进展情况，需求变更等所有项目信息。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项目完成的时候需要项目总结，产生项目总结文档。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P16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角色与职责：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82700" y="1849966"/>
          <a:ext cx="9575799" cy="428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498600"/>
                <a:gridCol w="6502399"/>
              </a:tblGrid>
              <a:tr h="4284134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软件工程组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薛雅文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软件的程序设计与代码编写。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有关技术方案、文档的编写，软件单元的测试。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根据项目具体要求，承担开发任务，按计划完成任务目标。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配合系统分析人员完成软件系统以及模块的需求调研、需求分析。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独立完成软件系统及模块的编码。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协助测试人员完成软件系统及模块的测试。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负责编制与项目相关的技术文档。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部分软件功能模块设计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协助测试试人员完成软件系统及模块的测试。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P17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角色与职责：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2700" y="1849966"/>
          <a:ext cx="9575799" cy="428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409700"/>
                <a:gridCol w="6769099"/>
              </a:tblGrid>
              <a:tr h="4284134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王浩楠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编写测试计划、规划详细的测试方案、编写测试用例。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根据测试计划搭建和维护测试环境；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执行测试工作，提交测试报告。包括编写用于测试的自动测试脚本，完整地记录测试结果，编写完整的测试报告等相关的技术文档；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对测试中发现的问题进行详细分析和准确定位，与开发人员讨论缺陷解决方案。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提出对产品的进一步改进的建议，并评估改进方案是否合理；对测试结果进行总结与统计分析，对测试进行跟踪，并提出反馈意见。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为业务部门提供相应技术支持，确保软件质量指标。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P18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0" y="1046924"/>
            <a:ext cx="1071714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角色与职责：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24903" y="1568612"/>
          <a:ext cx="9575799" cy="203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409700"/>
                <a:gridCol w="6769099"/>
              </a:tblGrid>
              <a:tr h="203271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工程师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王敏星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工程师编制项目部质量管理体系策划书，经领导审批后下发执行。 　　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、现场监督检查是随机的、不定时的，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工程师对监督发现的不符合或缺陷做出记录，并将不符合或缺陷按重要性的不同以书面或口头形式通知责任方。目的在于向责任方提出改进工作的建议，提醒责任方引起重视，纠正不符合和缺陷。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99308" y="3749040"/>
          <a:ext cx="95757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409700"/>
                <a:gridCol w="6769099"/>
              </a:tblGrid>
              <a:tr h="307763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工程师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茹敏杰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制定、优化及推广软件配置管理的流程、变更管理流程及各类规范及制度。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密切与各产品的开发团队配合，为产品的配置管理活动提供支持。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为项目提供配置管理流程、工具方面的咨询、培训和支持，确保项目组成员理解并能正确使用配置管理流程、工具。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参与产品的基线管理、版本管理、发布管理、变更管理、配置审计等工作。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执行配置审核，保证配置管理库的可用性和完整性。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负责配置管理系统部署和日常维护，负责相关网络环境维护、数据备份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P19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" y="1046924"/>
            <a:ext cx="10717143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项目组织图：</a:t>
            </a:r>
            <a:r>
              <a:rPr lang="en-US" dirty="0" smtClean="0"/>
              <a:t>R</a:t>
            </a:r>
            <a:r>
              <a:rPr lang="en-US" dirty="0" smtClean="0"/>
              <a:t>=</a:t>
            </a:r>
            <a:r>
              <a:rPr lang="zh-CN" altLang="en-US" dirty="0" smtClean="0"/>
              <a:t>责任人（执行）</a:t>
            </a:r>
            <a:r>
              <a:rPr lang="en-US" dirty="0" smtClean="0"/>
              <a:t> A=</a:t>
            </a:r>
            <a:r>
              <a:rPr lang="zh-CN" altLang="en-US" dirty="0" smtClean="0"/>
              <a:t>负责人（负责）</a:t>
            </a:r>
            <a:r>
              <a:rPr lang="en-US" dirty="0" smtClean="0"/>
              <a:t> C=</a:t>
            </a:r>
            <a:r>
              <a:rPr lang="zh-CN" altLang="en-US" dirty="0" smtClean="0"/>
              <a:t>被咨询人（咨询）</a:t>
            </a:r>
            <a:r>
              <a:rPr lang="en-US" dirty="0" smtClean="0"/>
              <a:t> I=</a:t>
            </a:r>
            <a:r>
              <a:rPr lang="zh-CN" altLang="en-US" dirty="0" smtClean="0"/>
              <a:t>被通知人（知情）</a:t>
            </a:r>
          </a:p>
          <a:p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03400" y="1983544"/>
          <a:ext cx="8564487" cy="3423528"/>
        </p:xfrm>
        <a:graphic>
          <a:graphicData uri="http://schemas.openxmlformats.org/drawingml/2006/table">
            <a:tbl>
              <a:tblPr/>
              <a:tblGrid>
                <a:gridCol w="1318931"/>
                <a:gridCol w="1318931"/>
                <a:gridCol w="1185325"/>
                <a:gridCol w="1185325"/>
                <a:gridCol w="1185325"/>
                <a:gridCol w="1185325"/>
                <a:gridCol w="1185325"/>
              </a:tblGrid>
              <a:tr h="85588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活动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人员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王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家南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王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敏星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薛雅文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茹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敏杰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王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浩楠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882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编写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项目章程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I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I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I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I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882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编写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需求工程计划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RA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882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会议记录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Ｃ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Ｃ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RA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C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C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30" y="145143"/>
            <a:ext cx="2931885" cy="435428"/>
          </a:xfrm>
          <a:prstGeom prst="rect">
            <a:avLst/>
          </a:prstGeom>
          <a:solidFill>
            <a:srgbClr val="3A7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64115" y="145143"/>
            <a:ext cx="2931885" cy="435428"/>
          </a:xfrm>
          <a:prstGeom prst="rect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0" y="145143"/>
            <a:ext cx="2931885" cy="435428"/>
          </a:xfrm>
          <a:prstGeom prst="rect">
            <a:avLst/>
          </a:prstGeom>
          <a:solidFill>
            <a:srgbClr val="ACB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27885" y="145143"/>
            <a:ext cx="2931885" cy="435428"/>
          </a:xfrm>
          <a:prstGeom prst="rect">
            <a:avLst/>
          </a:prstGeom>
          <a:solidFill>
            <a:srgbClr val="4E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64115" y="580571"/>
            <a:ext cx="58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9543" y="1193499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36A3E"/>
                </a:solidFill>
              </a:rPr>
              <a:t>Contents</a:t>
            </a:r>
            <a:endParaRPr lang="zh-CN" altLang="en-US" sz="2400" dirty="0">
              <a:solidFill>
                <a:srgbClr val="436A3E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flipH="1">
            <a:off x="1538518" y="4056747"/>
            <a:ext cx="2743197" cy="1323439"/>
            <a:chOff x="1698172" y="2474690"/>
            <a:chExt cx="2743197" cy="1323439"/>
          </a:xfrm>
        </p:grpSpPr>
        <p:sp>
          <p:nvSpPr>
            <p:cNvPr id="42" name="文本框 41"/>
            <p:cNvSpPr txBox="1"/>
            <p:nvPr/>
          </p:nvSpPr>
          <p:spPr>
            <a:xfrm>
              <a:off x="1698172" y="2474690"/>
              <a:ext cx="13353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0" dirty="0" smtClean="0">
                  <a:solidFill>
                    <a:schemeClr val="bg1"/>
                  </a:solidFill>
                </a:rPr>
                <a:t>04</a:t>
              </a:r>
              <a:endParaRPr lang="zh-CN" alt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077025" y="2596477"/>
              <a:ext cx="1364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22166" y="1617785"/>
            <a:ext cx="796231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23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P20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项目范围说明书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4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获取并分析“软件工程系列课程教学辅助网站”的需求，进行需求开发与设计，编制相应的需求文档，制作相应的原型设计及设计文档，并在有时间与精力的情况下，进行网站原型开发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主要可交付成果：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4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相应的需求文档、相应的原型设计、设计文档及项目总结报告。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P21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见附件：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P22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14400" y="1268958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需求工程经费预算表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38622" y="2011678"/>
          <a:ext cx="5852160" cy="4107768"/>
        </p:xfrm>
        <a:graphic>
          <a:graphicData uri="http://schemas.openxmlformats.org/drawingml/2006/table">
            <a:tbl>
              <a:tblPr/>
              <a:tblGrid>
                <a:gridCol w="3309850"/>
                <a:gridCol w="2542310"/>
              </a:tblGrid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活动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经费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（元）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采购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《统一软件开发过程》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43.50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采购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《</a:t>
                      </a:r>
                      <a:r>
                        <a:rPr lang="en-US" sz="1400" b="1" dirty="0">
                          <a:latin typeface="宋体"/>
                          <a:cs typeface="Times New Roman"/>
                        </a:rPr>
                        <a:t>UML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用户指南》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51.00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项目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过程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1000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风险</a:t>
                      </a:r>
                      <a:r>
                        <a:rPr lang="zh-CN" sz="1400" b="1" dirty="0">
                          <a:latin typeface="宋体"/>
                          <a:cs typeface="Times New Roman"/>
                        </a:rPr>
                        <a:t>储备金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latin typeface="宋体"/>
                          <a:cs typeface="Times New Roman"/>
                        </a:rPr>
                        <a:t>3000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altLang="zh-CN" sz="1400" b="1" dirty="0" smtClean="0">
                        <a:latin typeface="宋体"/>
                        <a:cs typeface="Times New Roman"/>
                      </a:endParaRPr>
                    </a:p>
                    <a:p>
                      <a:pPr indent="1270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zh-CN" sz="1400" b="1" dirty="0" smtClean="0">
                          <a:latin typeface="宋体"/>
                          <a:cs typeface="Times New Roman"/>
                        </a:rPr>
                        <a:t>总计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3876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000000"/>
                        </a:solidFill>
                        <a:latin typeface="宋体"/>
                        <a:cs typeface="Times New Roman"/>
                      </a:endParaRPr>
                    </a:p>
                    <a:p>
                      <a:pPr indent="23876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4094.5</a:t>
                      </a:r>
                      <a:endParaRPr lang="zh-CN" sz="1400" b="1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P23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文档标准：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2608" lvl="1" indent="54000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文章标题：</a:t>
            </a:r>
          </a:p>
          <a:p>
            <a:pPr>
              <a:buNone/>
            </a:pPr>
            <a:r>
              <a:rPr lang="zh-CN" altLang="en-US" sz="2000" b="1" dirty="0" smtClean="0"/>
              <a:t>                      章</a:t>
            </a:r>
            <a:r>
              <a:rPr lang="zh-CN" altLang="en-US" sz="2000" b="1" dirty="0" smtClean="0"/>
              <a:t>标题：黑体，小二号字，加粗</a:t>
            </a:r>
          </a:p>
          <a:p>
            <a:pPr>
              <a:buNone/>
            </a:pPr>
            <a:r>
              <a:rPr lang="zh-CN" altLang="en-US" sz="2000" b="1" dirty="0" smtClean="0"/>
              <a:t>                     节</a:t>
            </a:r>
            <a:r>
              <a:rPr lang="zh-CN" altLang="en-US" sz="2000" b="1" dirty="0" smtClean="0"/>
              <a:t>标题：黑体，小三号字，加粗</a:t>
            </a:r>
          </a:p>
          <a:p>
            <a:pPr>
              <a:buNone/>
            </a:pPr>
            <a:r>
              <a:rPr lang="zh-CN" altLang="en-US" sz="2000" b="1" dirty="0" smtClean="0"/>
              <a:t>                     条</a:t>
            </a:r>
            <a:r>
              <a:rPr lang="zh-CN" altLang="en-US" sz="2000" b="1" dirty="0" smtClean="0"/>
              <a:t>标题：黑体，四号字，加粗</a:t>
            </a:r>
          </a:p>
          <a:p>
            <a:pPr>
              <a:buNone/>
            </a:pPr>
            <a:r>
              <a:rPr lang="zh-CN" altLang="en-US" sz="2000" b="1" dirty="0" smtClean="0"/>
              <a:t>                     款</a:t>
            </a:r>
            <a:r>
              <a:rPr lang="zh-CN" altLang="en-US" sz="2000" b="1" dirty="0" smtClean="0"/>
              <a:t>标题：黑体，小四号字，加粗</a:t>
            </a:r>
          </a:p>
          <a:p>
            <a:pPr marL="292608" lvl="1" indent="54000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1" dirty="0" smtClean="0"/>
              <a:t>               正文</a:t>
            </a:r>
            <a:r>
              <a:rPr lang="zh-CN" altLang="en-US" sz="2000" b="1" dirty="0" smtClean="0"/>
              <a:t>：宋体，小四号字体</a:t>
            </a: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P24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3046" y="1015740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里程碑要求：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327422" y="984739"/>
          <a:ext cx="8128000" cy="589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20279"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具体指标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202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具体标准</a:t>
                      </a:r>
                      <a:endParaRPr lang="zh-CN" altLang="en-US" dirty="0"/>
                    </a:p>
                  </a:txBody>
                  <a:tcPr/>
                </a:tc>
              </a:tr>
              <a:tr h="227987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项目章程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概括性的项目描述和产品描述。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概括性的项目描述，包括项目的总体范围和总体质量要求。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可测量的项目目标和相关的成功标准。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项目的主要风险，可以列出项目的主要风险类别。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总体里程碑进度计划。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总体预算，可以是一个概算区间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委派的项目经理及其职责和职权。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发起人或其他批准项目章程的人员的姓名和职权。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227987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人力资源管理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成本管理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风险管理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范围管理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时间管理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质量管理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沟通管理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P25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59656" y="664048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里程碑要求：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66572" y="607510"/>
          <a:ext cx="9039274" cy="662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566"/>
                <a:gridCol w="5134708"/>
              </a:tblGrid>
              <a:tr h="420279"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具体指标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202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具体标准</a:t>
                      </a:r>
                      <a:endParaRPr lang="zh-CN" altLang="en-US" dirty="0"/>
                    </a:p>
                  </a:txBody>
                  <a:tcPr/>
                </a:tc>
              </a:tr>
              <a:tr h="227987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项目前景和范围文档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项目和范围的目标。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产品或服务的需求和特性。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项目的需求和可交付物。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产品验收标准。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项目的边界。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项目约束条件。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项目假设。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最初的项目组织。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最初定义的风险。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进度里程碑。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对项目工作的初步分解。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初步的量级成本估算。</a:t>
                      </a:r>
                    </a:p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项目配置管理的需求。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审批要求。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227987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软件需求规格说明书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简介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任务概述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数据描述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功能需求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性能需求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运行需求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其它需求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P26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56603" y="818793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里程碑要求：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10300" y="818526"/>
          <a:ext cx="9039274" cy="606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566"/>
                <a:gridCol w="5134708"/>
              </a:tblGrid>
              <a:tr h="336991"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具体指标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6991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具体标准</a:t>
                      </a:r>
                      <a:endParaRPr lang="zh-CN" altLang="en-US" dirty="0"/>
                    </a:p>
                  </a:txBody>
                  <a:tcPr/>
                </a:tc>
              </a:tr>
              <a:tr h="336991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需求变更影响分析报告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需求变更的影响分析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185344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用户手册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引言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软件概述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运行环境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使用说明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运行说明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操作命令一览表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用户操作举例</a:t>
                      </a:r>
                      <a:endParaRPr lang="zh-CN" altLang="en-US" dirty="0"/>
                    </a:p>
                  </a:txBody>
                  <a:tcPr/>
                </a:tc>
              </a:tr>
              <a:tr h="1293722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测试用例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测试设计简介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测试方法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测试预计结果与分析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测试结论与建议</a:t>
                      </a:r>
                      <a:endParaRPr lang="zh-CN" altLang="en-US" dirty="0"/>
                    </a:p>
                  </a:txBody>
                  <a:tcPr/>
                </a:tc>
              </a:tr>
              <a:tr h="166328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编写目的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开发结果</a:t>
                      </a:r>
                    </a:p>
                    <a:p>
                      <a:pPr lvl="0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项目评价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经验教训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P27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7791" y="1072011"/>
            <a:ext cx="10058400" cy="4023360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干系人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登记册：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575582" y="1535593"/>
          <a:ext cx="972077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27"/>
                <a:gridCol w="1833862"/>
                <a:gridCol w="1721698"/>
                <a:gridCol w="1620129"/>
                <a:gridCol w="1620129"/>
                <a:gridCol w="162012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项目发起人、客户、教师用户代表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13357102333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Holley Yang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yangc@zucc.edu.cn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侯宏仑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上层项目经理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tuuuuuuudou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houhl@ｚｕｃｃ.edu.cn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王家南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18368889930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934115150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wwjjnn888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31401343@stu.zucc.edu.cn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王浩楠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13588331431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1253293121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Wanghaonan123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31401342@stu.zucc.edu.cn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茹敏杰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工程师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15924178781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605573464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ruminjie_912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31401340@stu.zucc.edu.cn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薛雅文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软件工程组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18368883625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2396671274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xueyawendwx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31401322@stu.zucc.edu.cn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王敏星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工程师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18368883521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764545418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「」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31401321@stu.zucc.edu.cn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P28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b="1" dirty="0" smtClean="0"/>
              <a:t>开发者与客户沟通计划</a:t>
            </a:r>
          </a:p>
          <a:p>
            <a:r>
              <a:rPr lang="zh-CN" altLang="en-US" sz="3600" dirty="0" smtClean="0"/>
              <a:t>在本次项目中，客户为杨枨老师，与客户的沟通计划为进行至少二次的谈话，谈话的时间与地点可以通过电子邮件或见面沟通来确定。其他沟通途径可以通过微信与短信电话来进行。</a:t>
            </a:r>
          </a:p>
          <a:p>
            <a:r>
              <a:rPr lang="zh-CN" altLang="en-US" sz="3600" b="1" dirty="0" smtClean="0"/>
              <a:t>开发者与用户沟通计划</a:t>
            </a:r>
          </a:p>
          <a:p>
            <a:r>
              <a:rPr lang="zh-CN" altLang="en-US" sz="3600" dirty="0" smtClean="0"/>
              <a:t>在本次项目中，用户为使用网站的教师、学生、游客及管理员，在需求开发过程中，需求分析员与用户的沟通计划为进行至少十次的谈话，谈话的时间与地点可以通过电子邮件或见面沟通来确定。其他沟通途径可以通过微信与短信电话来进行。</a:t>
            </a:r>
          </a:p>
          <a:p>
            <a:r>
              <a:rPr lang="zh-CN" altLang="en-US" sz="3600" b="1" dirty="0" smtClean="0"/>
              <a:t>开发者内部沟通计划</a:t>
            </a:r>
          </a:p>
          <a:p>
            <a:r>
              <a:rPr lang="zh-CN" altLang="en-US" sz="3600" dirty="0" smtClean="0"/>
              <a:t>开发者内部的沟通可以通过开会议、</a:t>
            </a:r>
            <a:r>
              <a:rPr lang="en-US" sz="3600" dirty="0" smtClean="0"/>
              <a:t>QQ</a:t>
            </a:r>
            <a:r>
              <a:rPr lang="zh-CN" altLang="en-US" sz="3600" dirty="0" smtClean="0"/>
              <a:t>联系、微信联系、电话联系、短信联系、邮件联系、网盘资源的共享来进行。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P29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3200" dirty="0" smtClean="0"/>
          </a:p>
          <a:p>
            <a:r>
              <a:rPr lang="zh-CN" altLang="en-US" sz="3200" dirty="0" smtClean="0"/>
              <a:t>本</a:t>
            </a:r>
            <a:r>
              <a:rPr lang="zh-CN" altLang="en-US" sz="3200" dirty="0" smtClean="0"/>
              <a:t>项目风险管理计划主要用于分析、记录在项目的需求、设计阶段的风险，以及风险准备金估算参考。其中主要列出各个阶段有可能的风险，对相应的风险进行粗略的定性分析，列出相应的控制解决方案，并列出风险识别表，以便在项目执行阶段及时记录、评估遇到的风险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021" y="841820"/>
            <a:ext cx="10310192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编写目的：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zh-CN" altLang="en-US" b="1" dirty="0" smtClean="0"/>
              <a:t>软件工程系列课程教学辅助网站”是为教师和同学服务，也为项目管理，需求工程，统一建模等软件工程化课程的教学方法提供试验基地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        而需求分析在该教学辅助网站开发流程中起着非常重要的作用，为了避免造成该网站开发的软件危机，本次项目就是针对</a:t>
            </a:r>
            <a:r>
              <a:rPr lang="en-US" b="1" dirty="0" smtClean="0"/>
              <a:t>“</a:t>
            </a:r>
            <a:r>
              <a:rPr lang="zh-CN" altLang="en-US" b="1" dirty="0" smtClean="0"/>
              <a:t>软件工程系列课程教学辅助网站”项目，进行需求开发与设计，充分了解并获取客户对该教学辅助网站的需求，并整理、编制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项目章程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需求工程计划</a:t>
            </a:r>
            <a:r>
              <a:rPr lang="en-US" b="1" dirty="0" smtClean="0"/>
              <a:t>-</a:t>
            </a:r>
            <a:r>
              <a:rPr lang="zh-CN" altLang="en-US" b="1" dirty="0" smtClean="0"/>
              <a:t>初步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需求开发计划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项目前景和范围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用例文档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可行性分析报告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需求规格说明书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需求变更控制文档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概要设计说明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等需求及过程性文档，并最终提交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项目总结报告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        本</a:t>
            </a:r>
            <a:r>
              <a:rPr lang="zh-CN" altLang="en-US" b="1" dirty="0" smtClean="0"/>
              <a:t>项目最终提交的需求文档将直接用于</a:t>
            </a:r>
            <a:r>
              <a:rPr lang="en-US" b="1" dirty="0" smtClean="0"/>
              <a:t>“</a:t>
            </a:r>
            <a:r>
              <a:rPr lang="zh-CN" altLang="en-US" b="1" dirty="0" smtClean="0"/>
              <a:t>软件工程系列课程教学辅助网站”项目的开发。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P30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b="1" dirty="0" smtClean="0"/>
              <a:t>需求获取方面的风险</a:t>
            </a:r>
            <a:endParaRPr lang="zh-CN" altLang="en-US" sz="2000" b="1" dirty="0" smtClean="0"/>
          </a:p>
          <a:p>
            <a:pPr lvl="0"/>
            <a:r>
              <a:rPr lang="zh-CN" altLang="en-US" dirty="0" smtClean="0"/>
              <a:t>产品前景和项目范围没有达成明确的共识引发的风险</a:t>
            </a:r>
          </a:p>
          <a:p>
            <a:pPr lvl="0"/>
            <a:r>
              <a:rPr lang="zh-CN" altLang="en-US" dirty="0" smtClean="0"/>
              <a:t>需求开发所需的时间分配不合理引发的风险</a:t>
            </a:r>
          </a:p>
          <a:p>
            <a:pPr lvl="0"/>
            <a:r>
              <a:rPr lang="zh-CN" altLang="en-US" dirty="0" smtClean="0"/>
              <a:t>需求规格说明的不完整性和不正确性引发的风险</a:t>
            </a:r>
          </a:p>
          <a:p>
            <a:pPr lvl="0"/>
            <a:r>
              <a:rPr lang="zh-CN" altLang="en-US" dirty="0" smtClean="0"/>
              <a:t>创新产品的需求不完全引发的风险</a:t>
            </a:r>
          </a:p>
          <a:p>
            <a:pPr lvl="0"/>
            <a:r>
              <a:rPr lang="zh-CN" altLang="en-US" dirty="0" smtClean="0"/>
              <a:t>忽视非功能需求引发的风险</a:t>
            </a:r>
          </a:p>
          <a:p>
            <a:pPr lvl="0"/>
            <a:r>
              <a:rPr lang="zh-CN" altLang="en-US" dirty="0" smtClean="0"/>
              <a:t>客户对产品需求意见不一致引发的风险</a:t>
            </a:r>
          </a:p>
          <a:p>
            <a:pPr lvl="0"/>
            <a:r>
              <a:rPr lang="zh-CN" altLang="en-US" dirty="0" smtClean="0"/>
              <a:t>未加说明的需求引发的风险</a:t>
            </a:r>
          </a:p>
          <a:p>
            <a:pPr lvl="0"/>
            <a:r>
              <a:rPr lang="zh-CN" altLang="en-US" dirty="0" smtClean="0"/>
              <a:t>对已有的产品作为需求基线来源引发的风险</a:t>
            </a:r>
          </a:p>
          <a:p>
            <a:pPr lvl="0"/>
            <a:r>
              <a:rPr lang="zh-CN" altLang="en-US" dirty="0" smtClean="0"/>
              <a:t>根据用户提议的解决方案引发的风险</a:t>
            </a:r>
          </a:p>
          <a:p>
            <a:r>
              <a:rPr lang="zh-CN" altLang="en-US" b="1" dirty="0" smtClean="0"/>
              <a:t>需求获取方面的风险</a:t>
            </a:r>
            <a:endParaRPr lang="zh-CN" altLang="en-US" sz="2000" b="1" dirty="0" smtClean="0"/>
          </a:p>
          <a:p>
            <a:pPr lvl="0"/>
            <a:r>
              <a:rPr lang="zh-CN" altLang="en-US" dirty="0" smtClean="0"/>
              <a:t>设定需求优先级引发的风险 </a:t>
            </a:r>
            <a:endParaRPr lang="zh-CN" altLang="en-US" sz="2000" dirty="0" smtClean="0"/>
          </a:p>
          <a:p>
            <a:pPr lvl="0"/>
            <a:r>
              <a:rPr lang="zh-CN" altLang="en-US" dirty="0" smtClean="0"/>
              <a:t>技术上难以实现的特性引发的风险 </a:t>
            </a:r>
            <a:endParaRPr lang="zh-CN" altLang="en-US" sz="2000" dirty="0" smtClean="0"/>
          </a:p>
          <a:p>
            <a:pPr lvl="0"/>
            <a:r>
              <a:rPr lang="zh-CN" altLang="en-US" dirty="0" smtClean="0"/>
              <a:t>不熟悉的技术、方法、语言、工具或者硬件引发的风险</a:t>
            </a:r>
            <a:endParaRPr lang="zh-CN" altLang="en-US" sz="200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P31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b="1" dirty="0" smtClean="0"/>
              <a:t>编写</a:t>
            </a:r>
            <a:r>
              <a:rPr lang="zh-CN" altLang="en-US" sz="2000" b="1" dirty="0" smtClean="0"/>
              <a:t>需求规格说明方面的风险</a:t>
            </a:r>
          </a:p>
          <a:p>
            <a:r>
              <a:rPr lang="zh-CN" altLang="en-US" sz="2000" dirty="0" smtClean="0"/>
              <a:t>需求理解引发的风险</a:t>
            </a:r>
          </a:p>
          <a:p>
            <a:r>
              <a:rPr lang="zh-CN" altLang="en-US" sz="2000" dirty="0" smtClean="0"/>
              <a:t>尽管问题待确定但迫于时间压力而继续向前引发的风险</a:t>
            </a:r>
          </a:p>
          <a:p>
            <a:r>
              <a:rPr lang="zh-CN" altLang="en-US" sz="2000" dirty="0" smtClean="0"/>
              <a:t>具有二义性的术语引发的风险</a:t>
            </a:r>
          </a:p>
          <a:p>
            <a:r>
              <a:rPr lang="zh-CN" altLang="en-US" sz="2000" dirty="0" smtClean="0"/>
              <a:t>需求中包括设计引发的风险</a:t>
            </a:r>
          </a:p>
          <a:p>
            <a:r>
              <a:rPr lang="zh-CN" altLang="en-US" sz="2000" b="1" dirty="0" smtClean="0"/>
              <a:t>需求确认方面的风险</a:t>
            </a:r>
            <a:r>
              <a:rPr lang="en-US" sz="2000" b="1" dirty="0" smtClean="0"/>
              <a:t>  </a:t>
            </a:r>
            <a:endParaRPr lang="zh-CN" altLang="en-US" sz="2000" b="1" dirty="0" smtClean="0"/>
          </a:p>
          <a:p>
            <a:pPr lvl="0"/>
            <a:r>
              <a:rPr lang="zh-CN" altLang="en-US" sz="2000" dirty="0" smtClean="0"/>
              <a:t>未经确认的需求引发的风险 </a:t>
            </a:r>
          </a:p>
          <a:p>
            <a:pPr lvl="0"/>
            <a:r>
              <a:rPr lang="zh-CN" altLang="en-US" sz="2000" dirty="0" smtClean="0"/>
              <a:t>审查熟练程度引发的风险 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P32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79" y="956603"/>
            <a:ext cx="10496843" cy="5064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b="1" dirty="0" smtClean="0"/>
              <a:t>需求管理方面的风险</a:t>
            </a:r>
          </a:p>
          <a:p>
            <a:pPr lvl="0"/>
            <a:r>
              <a:rPr lang="zh-CN" altLang="en-US" dirty="0" smtClean="0"/>
              <a:t>变更需求引发的风险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需求变更过程引发的风险 </a:t>
            </a:r>
            <a:endParaRPr lang="zh-CN" altLang="en-US" sz="1600" dirty="0" smtClean="0"/>
          </a:p>
          <a:p>
            <a:pPr lvl="0"/>
            <a:r>
              <a:rPr lang="zh-CN" altLang="en-US" dirty="0" smtClean="0"/>
              <a:t>为实现的需求引发的风险 </a:t>
            </a:r>
            <a:endParaRPr lang="zh-CN" altLang="en-US" sz="1600" dirty="0" smtClean="0"/>
          </a:p>
          <a:p>
            <a:pPr lvl="0"/>
            <a:r>
              <a:rPr lang="zh-CN" altLang="en-US" dirty="0" smtClean="0"/>
              <a:t>扩大目标范围引发的风险 </a:t>
            </a:r>
            <a:endParaRPr lang="zh-CN" altLang="en-US" sz="1600" dirty="0" smtClean="0"/>
          </a:p>
          <a:p>
            <a:r>
              <a:rPr lang="zh-CN" altLang="en-US" b="1" dirty="0" smtClean="0"/>
              <a:t>风险控制 </a:t>
            </a:r>
          </a:p>
          <a:p>
            <a:r>
              <a:rPr lang="zh-CN" altLang="en-US" b="1" dirty="0" smtClean="0"/>
              <a:t>需求获取方面的控制 </a:t>
            </a:r>
          </a:p>
          <a:p>
            <a:pPr lvl="0"/>
            <a:r>
              <a:rPr lang="zh-CN" altLang="en-US" dirty="0" smtClean="0"/>
              <a:t>在项目早期编写一份包括业务需求在内的前景和范围文档，并将它作为添加新需求和修改现有需求的指导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合理安排需求开发所需的时间，需求开发活动的工作量应占项目总工作量的</a:t>
            </a:r>
            <a:r>
              <a:rPr lang="en-US" dirty="0" smtClean="0"/>
              <a:t>10%-15%</a:t>
            </a:r>
            <a:r>
              <a:rPr lang="zh-CN" altLang="en-US" dirty="0" smtClean="0"/>
              <a:t>。</a:t>
            </a:r>
          </a:p>
          <a:p>
            <a:pPr lvl="0"/>
            <a:r>
              <a:rPr lang="zh-CN" altLang="en-US" dirty="0" smtClean="0"/>
              <a:t>强调市场调研、构建原型并成立客户小组，小组负责今早并经常获取对新产品前景的反馈信息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向客户询问以获得相应的质量特性需求，例如性能、易使用性、完整性和可靠性需求。尽可能精确的在软件需求规格说明中，对这些非功能性需求及其验收标准编写文档。</a:t>
            </a:r>
          </a:p>
          <a:p>
            <a:pPr lvl="0"/>
            <a:r>
              <a:rPr lang="zh-CN" altLang="en-US" dirty="0" smtClean="0"/>
              <a:t>确定主要客户，并采用产品代言人的方法，保证有足够的客户代表的积极参与，确保由合适的人对需求做出权威性的决策。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尽量识别客户可能做出的任何假设。提出自由回答的问题来鼓励客户分享更多的想法、期望、主意、信息和关注点，而不是我们以其他方式所听到的。 </a:t>
            </a:r>
          </a:p>
          <a:p>
            <a:pPr lvl="0"/>
            <a:r>
              <a:rPr lang="zh-CN" altLang="en-US" dirty="0" smtClean="0"/>
              <a:t>通过逆向工程发现的需求编写成文档，让客户评审这些需求，以确保其正确定和相关性。 </a:t>
            </a:r>
          </a:p>
          <a:p>
            <a:pPr lvl="0"/>
            <a:r>
              <a:rPr lang="zh-CN" altLang="en-US" dirty="0" smtClean="0"/>
              <a:t>分析人员必须提炼出隐藏在客户提出的解决方案背后的真正意图。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P33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sz="3200" b="1" dirty="0" smtClean="0"/>
              <a:t>需求分析方面的控制 </a:t>
            </a:r>
          </a:p>
          <a:p>
            <a:pPr lvl="0"/>
            <a:r>
              <a:rPr lang="zh-CN" altLang="en-US" b="1" dirty="0" smtClean="0"/>
              <a:t>要确保每个功能需求、特性或用例都设定了优先级，并安排在一个特定的系统版本或迭代中实现它们。 </a:t>
            </a:r>
          </a:p>
          <a:p>
            <a:pPr lvl="0"/>
            <a:r>
              <a:rPr lang="zh-CN" altLang="en-US" b="1" dirty="0" smtClean="0"/>
              <a:t>评估每个需求的可行性，确定哪些需求的实现时间可能比预期长，尽早采取措施。</a:t>
            </a:r>
          </a:p>
          <a:p>
            <a:pPr lvl="0"/>
            <a:r>
              <a:rPr lang="zh-CN" altLang="en-US" b="1" dirty="0" smtClean="0"/>
              <a:t>为满足某些需求而采取新技术时，要考虑到学习曲线的问题，只有通过一定的学习时间才能达到适当的熟练程度。要尽早确认那些高风险的需求，并留出足够的时间用户从错误中学习经验，实验以及制作原型。 </a:t>
            </a:r>
          </a:p>
          <a:p>
            <a:r>
              <a:rPr lang="zh-CN" altLang="en-US" sz="3200" b="1" dirty="0" smtClean="0"/>
              <a:t>编写需求规格说明方面的控制</a:t>
            </a:r>
            <a:r>
              <a:rPr lang="en-US" sz="3200" b="1" dirty="0" smtClean="0"/>
              <a:t>  </a:t>
            </a:r>
            <a:endParaRPr lang="zh-CN" altLang="en-US" sz="3200" b="1" dirty="0" smtClean="0"/>
          </a:p>
          <a:p>
            <a:pPr lvl="0"/>
            <a:r>
              <a:rPr lang="zh-CN" altLang="en-US" b="1" dirty="0" smtClean="0"/>
              <a:t>对需求文档进行正式评审的团队应该包括开发人员、测试人员和客户，以减小需求的不同理解造成的风险。</a:t>
            </a:r>
          </a:p>
          <a:p>
            <a:pPr lvl="0"/>
            <a:r>
              <a:rPr lang="zh-CN" altLang="en-US" b="1" dirty="0" smtClean="0"/>
              <a:t>应该记录下负责最终解释每个</a:t>
            </a:r>
            <a:r>
              <a:rPr lang="en-US" b="1" dirty="0" smtClean="0"/>
              <a:t>TBD</a:t>
            </a:r>
            <a:r>
              <a:rPr lang="zh-CN" altLang="en-US" b="1" dirty="0" smtClean="0"/>
              <a:t>的负责人的姓名和解决的截止日期。 </a:t>
            </a:r>
          </a:p>
          <a:p>
            <a:pPr lvl="0"/>
            <a:r>
              <a:rPr lang="zh-CN" altLang="en-US" b="1" dirty="0" smtClean="0"/>
              <a:t>创建一个数据字典来定义一些术语的条目和结构，对软件需求说明的评审可以帮助参</a:t>
            </a:r>
            <a:r>
              <a:rPr lang="zh-CN" altLang="en-US" sz="2000" b="1" dirty="0" smtClean="0"/>
              <a:t>与者对关键术语和概念达成一致的理解。 </a:t>
            </a:r>
            <a:endParaRPr lang="zh-CN" altLang="en-US" b="1" dirty="0" smtClean="0"/>
          </a:p>
          <a:p>
            <a:pPr lvl="0"/>
            <a:r>
              <a:rPr lang="zh-CN" altLang="en-US" b="1" dirty="0" smtClean="0"/>
              <a:t>对需求的评审，可以确保强调的是需要解决的业务问题是什么，而不是规定如何解决。</a:t>
            </a:r>
            <a:endParaRPr lang="zh-CN" altLang="en-US" sz="1600" b="1" dirty="0" smtClean="0"/>
          </a:p>
          <a:p>
            <a:r>
              <a:rPr lang="en-US" b="1" dirty="0" smtClean="0"/>
              <a:t>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风险管理计划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P34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sz="3200" b="1" dirty="0" smtClean="0"/>
              <a:t>需求确认方面的控制</a:t>
            </a:r>
            <a:r>
              <a:rPr lang="en-US" sz="3200" b="1" dirty="0" smtClean="0"/>
              <a:t>  </a:t>
            </a:r>
            <a:endParaRPr lang="zh-CN" altLang="en-US" sz="3200" b="1" dirty="0" smtClean="0"/>
          </a:p>
          <a:p>
            <a:pPr lvl="0"/>
            <a:r>
              <a:rPr lang="zh-CN" altLang="en-US" b="1" dirty="0" smtClean="0"/>
              <a:t>在构造设计开始之前，确认需求的正确性和质量，应该为质量保证活动预留出一定的 时间并提供资源，要确保客户参与需求审查活动。 </a:t>
            </a:r>
          </a:p>
          <a:p>
            <a:pPr lvl="0"/>
            <a:r>
              <a:rPr lang="zh-CN" altLang="en-US" b="1" dirty="0" smtClean="0"/>
              <a:t>要对参与需求文档审查的所有团队成员进行培训，请组织内部有经验的审查人员或者 外界的咨询顾问来评述早先的审查。 </a:t>
            </a:r>
          </a:p>
          <a:p>
            <a:r>
              <a:rPr lang="zh-CN" altLang="en-US" sz="3200" b="1" dirty="0" smtClean="0"/>
              <a:t>需求管理方面的控制 </a:t>
            </a:r>
            <a:endParaRPr lang="en-US" altLang="zh-CN" sz="3200" b="1" dirty="0" smtClean="0"/>
          </a:p>
          <a:p>
            <a:r>
              <a:rPr lang="zh-CN" altLang="en-US" b="1" dirty="0" smtClean="0"/>
              <a:t>应该</a:t>
            </a:r>
            <a:r>
              <a:rPr lang="zh-CN" altLang="en-US" b="1" dirty="0" smtClean="0"/>
              <a:t>推迟实现那些很可能还要发生变更的需求，待确定之后再实现，并在设计时要考 虑到应该使系统易于修改。 </a:t>
            </a:r>
            <a:endParaRPr lang="en-US" altLang="zh-CN" b="1" dirty="0" smtClean="0"/>
          </a:p>
          <a:p>
            <a:r>
              <a:rPr lang="zh-CN" altLang="en-US" b="1" dirty="0" smtClean="0"/>
              <a:t>需求</a:t>
            </a:r>
            <a:r>
              <a:rPr lang="zh-CN" altLang="en-US" b="1" dirty="0" smtClean="0"/>
              <a:t>变更过程要包括对提议的变更进行影响分析，组建变更控制委员会作出决策，使 用工具支持预定义的过程。 </a:t>
            </a:r>
            <a:endParaRPr lang="en-US" altLang="zh-CN" b="1" dirty="0" smtClean="0"/>
          </a:p>
          <a:p>
            <a:r>
              <a:rPr lang="zh-CN" altLang="en-US" b="1" dirty="0" smtClean="0"/>
              <a:t>需求</a:t>
            </a:r>
            <a:r>
              <a:rPr lang="zh-CN" altLang="en-US" b="1" dirty="0" smtClean="0"/>
              <a:t>跟踪矩阵有助于在设计、构造或者测试期间避免遗漏任何需求</a:t>
            </a:r>
            <a:r>
              <a:rPr lang="en-US" b="1" dirty="0" smtClean="0"/>
              <a:t>  </a:t>
            </a:r>
            <a:endParaRPr lang="en-US" b="1" dirty="0" smtClean="0"/>
          </a:p>
          <a:p>
            <a:r>
              <a:rPr lang="zh-CN" altLang="en-US" b="1" dirty="0" smtClean="0"/>
              <a:t>应该</a:t>
            </a:r>
            <a:r>
              <a:rPr lang="zh-CN" altLang="en-US" b="1" dirty="0" smtClean="0"/>
              <a:t>制定分阶段或者增量的交付产品的实现计划。在初始版本中先实现核心功能，在 以后的迭代中再逐步增加系统功能</a:t>
            </a:r>
          </a:p>
          <a:p>
            <a:pPr lvl="0"/>
            <a:endParaRPr lang="zh-CN" altLang="en-US" sz="1600" dirty="0" smtClean="0"/>
          </a:p>
          <a:p>
            <a:r>
              <a:rPr lang="en-US" b="1" dirty="0" smtClean="0"/>
              <a:t>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附件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P35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+mn-ea"/>
              </a:rPr>
              <a:t>WBS</a:t>
            </a:r>
            <a:r>
              <a:rPr lang="zh-CN" altLang="en-US" sz="2800" b="1" dirty="0" smtClean="0">
                <a:latin typeface="+mn-ea"/>
              </a:rPr>
              <a:t>图</a:t>
            </a:r>
          </a:p>
          <a:p>
            <a:r>
              <a:rPr lang="zh-CN" altLang="en-US" sz="2800" b="1" dirty="0" smtClean="0">
                <a:latin typeface="+mn-ea"/>
              </a:rPr>
              <a:t>详见：</a:t>
            </a:r>
            <a:r>
              <a:rPr lang="en-US" altLang="zh-CN" sz="2800" b="1" dirty="0" smtClean="0">
                <a:latin typeface="+mn-ea"/>
              </a:rPr>
              <a:t>G05-</a:t>
            </a:r>
            <a:r>
              <a:rPr lang="zh-CN" altLang="en-US" sz="2800" b="1" dirty="0" smtClean="0">
                <a:latin typeface="+mn-ea"/>
              </a:rPr>
              <a:t>需求工程计划</a:t>
            </a:r>
            <a:r>
              <a:rPr lang="en-US" altLang="zh-CN" sz="2800" b="1" dirty="0" smtClean="0">
                <a:latin typeface="+mn-ea"/>
              </a:rPr>
              <a:t>-WBS</a:t>
            </a:r>
            <a:r>
              <a:rPr lang="zh-CN" altLang="en-US" sz="2800" b="1" smtClean="0">
                <a:latin typeface="+mn-ea"/>
              </a:rPr>
              <a:t>图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+mn-ea"/>
              </a:rPr>
              <a:t>甘特图</a:t>
            </a:r>
          </a:p>
          <a:p>
            <a:r>
              <a:rPr lang="zh-CN" altLang="en-US" sz="2800" b="1" dirty="0" smtClean="0">
                <a:latin typeface="+mn-ea"/>
              </a:rPr>
              <a:t>详见：</a:t>
            </a:r>
            <a:r>
              <a:rPr lang="en-US" altLang="zh-CN" sz="2800" b="1" dirty="0" smtClean="0">
                <a:latin typeface="+mn-ea"/>
              </a:rPr>
              <a:t>G05-</a:t>
            </a:r>
            <a:r>
              <a:rPr lang="zh-CN" altLang="en-US" sz="2800" b="1" dirty="0" smtClean="0">
                <a:latin typeface="+mn-ea"/>
              </a:rPr>
              <a:t>需求工程计划</a:t>
            </a:r>
            <a:r>
              <a:rPr lang="en-US" altLang="zh-CN" sz="2800" b="1" dirty="0" smtClean="0">
                <a:latin typeface="+mn-ea"/>
              </a:rPr>
              <a:t>-</a:t>
            </a:r>
            <a:r>
              <a:rPr lang="zh-CN" altLang="en-US" sz="2800" b="1" dirty="0" smtClean="0">
                <a:latin typeface="+mn-ea"/>
              </a:rPr>
              <a:t>甘特图</a:t>
            </a:r>
            <a:endParaRPr lang="en-US" altLang="zh-CN" sz="2800" b="1" dirty="0" smtClean="0">
              <a:latin typeface="+mn-ea"/>
            </a:endParaRPr>
          </a:p>
          <a:p>
            <a:pPr lvl="0"/>
            <a:endParaRPr lang="zh-CN" altLang="en-US" sz="1600" dirty="0" smtClean="0"/>
          </a:p>
          <a:p>
            <a:r>
              <a:rPr lang="en-US" b="1" dirty="0" smtClean="0"/>
              <a:t>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106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P36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97280" y="1350498"/>
            <a:ext cx="10058400" cy="451859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王家南</a:t>
            </a:r>
            <a:r>
              <a:rPr lang="zh-CN" altLang="en-US" b="1" dirty="0" smtClean="0">
                <a:latin typeface="+mn-ea"/>
              </a:rPr>
              <a:t>：资料查找、文档编写</a:t>
            </a:r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茹敏杰：</a:t>
            </a:r>
            <a:r>
              <a:rPr lang="zh-CN" altLang="en-US" b="1" dirty="0" smtClean="0">
                <a:latin typeface="+mn-ea"/>
              </a:rPr>
              <a:t>资料查找、文档编写</a:t>
            </a:r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王浩楠：</a:t>
            </a:r>
            <a:r>
              <a:rPr lang="zh-CN" altLang="en-US" b="1" dirty="0" smtClean="0">
                <a:latin typeface="+mn-ea"/>
              </a:rPr>
              <a:t>资料查找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PPT</a:t>
            </a:r>
            <a:r>
              <a:rPr lang="zh-CN" altLang="en-US" b="1" dirty="0" smtClean="0">
                <a:latin typeface="+mn-ea"/>
              </a:rPr>
              <a:t>编写</a:t>
            </a:r>
            <a:endParaRPr lang="zh-CN" altLang="en-US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王敏星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zh-CN" altLang="en-US" b="1" dirty="0" smtClean="0">
                <a:latin typeface="+mn-ea"/>
              </a:rPr>
              <a:t>资料查找、文档编写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薛雅文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zh-CN" altLang="en-US" b="1" dirty="0" smtClean="0">
                <a:latin typeface="+mn-ea"/>
              </a:rPr>
              <a:t>资料查找、文档编写</a:t>
            </a:r>
            <a:endParaRPr lang="zh-CN" altLang="en-US" b="1" dirty="0">
              <a:latin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49680" y="1502898"/>
            <a:ext cx="10058400" cy="451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sz="1600" dirty="0" smtClean="0"/>
          </a:p>
          <a:p>
            <a:r>
              <a:rPr lang="en-US" b="1" dirty="0" smtClean="0"/>
              <a:t>  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16200000">
            <a:off x="-646839" y="-761429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CDB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6200000">
            <a:off x="905305" y="-551879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73C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6200000">
            <a:off x="-447245" y="790714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4E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6200000">
            <a:off x="-1999391" y="581164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73C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6200000">
            <a:off x="9354411" y="3895003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73C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6200000">
            <a:off x="10906555" y="4104553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4E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6200000">
            <a:off x="9554005" y="5447146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CDB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6200000">
            <a:off x="8001859" y="5237596"/>
            <a:ext cx="3104288" cy="3104290"/>
          </a:xfrm>
          <a:custGeom>
            <a:avLst/>
            <a:gdLst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2816 w 6155141"/>
              <a:gd name="connsiteY11" fmla="*/ 3122815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32325 w 6155141"/>
              <a:gd name="connsiteY4" fmla="*/ 3032327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  <a:gd name="connsiteX0" fmla="*/ 1351129 w 6155141"/>
              <a:gd name="connsiteY0" fmla="*/ 6155142 h 6155142"/>
              <a:gd name="connsiteX1" fmla="*/ 0 w 6155141"/>
              <a:gd name="connsiteY1" fmla="*/ 4804013 h 6155142"/>
              <a:gd name="connsiteX2" fmla="*/ 1351129 w 6155141"/>
              <a:gd name="connsiteY2" fmla="*/ 3452884 h 6155142"/>
              <a:gd name="connsiteX3" fmla="*/ 2987157 w 6155141"/>
              <a:gd name="connsiteY3" fmla="*/ 3055818 h 6155142"/>
              <a:gd name="connsiteX4" fmla="*/ 3018037 w 6155141"/>
              <a:gd name="connsiteY4" fmla="*/ 3025183 h 6155142"/>
              <a:gd name="connsiteX5" fmla="*/ 3055817 w 6155141"/>
              <a:gd name="connsiteY5" fmla="*/ 2987157 h 6155142"/>
              <a:gd name="connsiteX6" fmla="*/ 3452883 w 6155141"/>
              <a:gd name="connsiteY6" fmla="*/ 1351129 h 6155142"/>
              <a:gd name="connsiteX7" fmla="*/ 4804012 w 6155141"/>
              <a:gd name="connsiteY7" fmla="*/ 0 h 6155142"/>
              <a:gd name="connsiteX8" fmla="*/ 6155141 w 6155141"/>
              <a:gd name="connsiteY8" fmla="*/ 1351129 h 6155142"/>
              <a:gd name="connsiteX9" fmla="*/ 4804012 w 6155141"/>
              <a:gd name="connsiteY9" fmla="*/ 2702258 h 6155142"/>
              <a:gd name="connsiteX10" fmla="*/ 3167984 w 6155141"/>
              <a:gd name="connsiteY10" fmla="*/ 3099324 h 6155142"/>
              <a:gd name="connsiteX11" fmla="*/ 3125197 w 6155141"/>
              <a:gd name="connsiteY11" fmla="*/ 3125196 h 6155142"/>
              <a:gd name="connsiteX12" fmla="*/ 3099324 w 6155141"/>
              <a:gd name="connsiteY12" fmla="*/ 3167985 h 6155142"/>
              <a:gd name="connsiteX13" fmla="*/ 2702258 w 6155141"/>
              <a:gd name="connsiteY13" fmla="*/ 4804013 h 6155142"/>
              <a:gd name="connsiteX14" fmla="*/ 1351129 w 6155141"/>
              <a:gd name="connsiteY14" fmla="*/ 6155142 h 6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55141" h="6155142">
                <a:moveTo>
                  <a:pt x="1351129" y="6155142"/>
                </a:moveTo>
                <a:cubicBezTo>
                  <a:pt x="604921" y="6155142"/>
                  <a:pt x="0" y="5550221"/>
                  <a:pt x="0" y="4804013"/>
                </a:cubicBezTo>
                <a:cubicBezTo>
                  <a:pt x="0" y="4057805"/>
                  <a:pt x="604921" y="3452884"/>
                  <a:pt x="1351129" y="3452884"/>
                </a:cubicBezTo>
                <a:cubicBezTo>
                  <a:pt x="1896472" y="3452884"/>
                  <a:pt x="2441814" y="3320529"/>
                  <a:pt x="2987157" y="3055818"/>
                </a:cubicBezTo>
                <a:lnTo>
                  <a:pt x="3018037" y="3025183"/>
                </a:lnTo>
                <a:lnTo>
                  <a:pt x="3055817" y="2987157"/>
                </a:lnTo>
                <a:cubicBezTo>
                  <a:pt x="3320528" y="2441814"/>
                  <a:pt x="3452883" y="1896472"/>
                  <a:pt x="3452883" y="1351129"/>
                </a:cubicBezTo>
                <a:cubicBezTo>
                  <a:pt x="3452883" y="604921"/>
                  <a:pt x="4057804" y="0"/>
                  <a:pt x="4804012" y="0"/>
                </a:cubicBezTo>
                <a:cubicBezTo>
                  <a:pt x="5550220" y="0"/>
                  <a:pt x="6155141" y="604921"/>
                  <a:pt x="6155141" y="1351129"/>
                </a:cubicBezTo>
                <a:cubicBezTo>
                  <a:pt x="6155141" y="2097337"/>
                  <a:pt x="5550220" y="2702258"/>
                  <a:pt x="4804012" y="2702258"/>
                </a:cubicBezTo>
                <a:cubicBezTo>
                  <a:pt x="4258669" y="2702258"/>
                  <a:pt x="3713327" y="2834613"/>
                  <a:pt x="3167984" y="3099324"/>
                </a:cubicBezTo>
                <a:lnTo>
                  <a:pt x="3125197" y="3125196"/>
                </a:lnTo>
                <a:cubicBezTo>
                  <a:pt x="3117366" y="3140253"/>
                  <a:pt x="3107155" y="3152928"/>
                  <a:pt x="3099324" y="3167985"/>
                </a:cubicBezTo>
                <a:cubicBezTo>
                  <a:pt x="2834613" y="3713328"/>
                  <a:pt x="2702258" y="4258670"/>
                  <a:pt x="2702258" y="4804013"/>
                </a:cubicBezTo>
                <a:cubicBezTo>
                  <a:pt x="2702258" y="5550221"/>
                  <a:pt x="2097337" y="6155142"/>
                  <a:pt x="1351129" y="6155142"/>
                </a:cubicBezTo>
                <a:close/>
              </a:path>
            </a:pathLst>
          </a:custGeom>
          <a:solidFill>
            <a:srgbClr val="4E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76600" y="2342859"/>
            <a:ext cx="6457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11500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6600" y="4104553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600" dirty="0" smtClean="0">
                <a:solidFill>
                  <a:srgbClr val="436A3E"/>
                </a:solidFill>
              </a:rPr>
              <a:t>Thanks For Listening</a:t>
            </a:r>
            <a:endParaRPr lang="zh-CN" altLang="en-US" sz="3600" spc="600" dirty="0">
              <a:solidFill>
                <a:srgbClr val="436A3E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09950" y="4142653"/>
            <a:ext cx="5772150" cy="0"/>
          </a:xfrm>
          <a:prstGeom prst="line">
            <a:avLst/>
          </a:prstGeom>
          <a:ln w="28575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47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148" y="723366"/>
            <a:ext cx="10310192" cy="96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项目约束：</a:t>
            </a:r>
            <a:endParaRPr lang="en-US" altLang="zh-CN" dirty="0" smtClean="0"/>
          </a:p>
          <a:p>
            <a:r>
              <a:rPr lang="zh-CN" altLang="en-US" b="1" dirty="0" smtClean="0"/>
              <a:t>技术约束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必须</a:t>
            </a:r>
            <a:r>
              <a:rPr lang="zh-CN" altLang="en-US" b="1" dirty="0" smtClean="0"/>
              <a:t>准从的标准、流程、规范</a:t>
            </a:r>
            <a:r>
              <a:rPr lang="en-US" b="1" dirty="0" smtClean="0"/>
              <a:t>:</a:t>
            </a:r>
            <a:endParaRPr lang="zh-CN" altLang="en-US" b="1" dirty="0" smtClean="0"/>
          </a:p>
          <a:p>
            <a:r>
              <a:rPr lang="en-US" b="1" dirty="0" smtClean="0"/>
              <a:t>GB 8566-1988</a:t>
            </a:r>
            <a:r>
              <a:rPr lang="zh-CN" altLang="en-US" b="1" dirty="0" smtClean="0"/>
              <a:t>标准，软件开发标准流程、</a:t>
            </a:r>
            <a:r>
              <a:rPr lang="zh-CN" altLang="en-US" b="1" dirty="0" smtClean="0"/>
              <a:t>规程</a:t>
            </a:r>
            <a:endParaRPr lang="en-US" altLang="zh-CN" b="1" dirty="0" smtClean="0"/>
          </a:p>
          <a:p>
            <a:r>
              <a:rPr lang="zh-CN" altLang="en-US" b="1" dirty="0" smtClean="0"/>
              <a:t>采用</a:t>
            </a:r>
            <a:r>
              <a:rPr lang="zh-CN" altLang="en-US" b="1" dirty="0" smtClean="0"/>
              <a:t>的方法、技术、或</a:t>
            </a:r>
            <a:r>
              <a:rPr lang="zh-CN" altLang="en-US" b="1" dirty="0" smtClean="0"/>
              <a:t>工具：</a:t>
            </a:r>
            <a:endParaRPr lang="en-US" altLang="zh-CN" b="1" dirty="0" smtClean="0"/>
          </a:p>
          <a:p>
            <a:r>
              <a:rPr lang="zh-CN" altLang="en-US" b="1" dirty="0" smtClean="0"/>
              <a:t>需</a:t>
            </a:r>
            <a:r>
              <a:rPr lang="zh-CN" altLang="en-US" b="1" dirty="0" smtClean="0"/>
              <a:t>采用瀑布开发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zh-CN" altLang="en-US" b="1" dirty="0" smtClean="0"/>
              <a:t>服务器</a:t>
            </a:r>
            <a:r>
              <a:rPr lang="zh-CN" altLang="en-US" b="1" dirty="0" smtClean="0"/>
              <a:t>建议选用</a:t>
            </a:r>
            <a:r>
              <a:rPr lang="en-US" b="1" dirty="0" smtClean="0"/>
              <a:t>Intel CPU</a:t>
            </a:r>
            <a:r>
              <a:rPr lang="zh-CN" altLang="en-US" b="1" dirty="0" smtClean="0"/>
              <a:t>，可以选择</a:t>
            </a:r>
            <a:r>
              <a:rPr lang="en-US" b="1" dirty="0" smtClean="0"/>
              <a:t>Windows</a:t>
            </a:r>
            <a:r>
              <a:rPr lang="zh-CN" altLang="en-US" b="1" dirty="0" smtClean="0"/>
              <a:t>或者</a:t>
            </a:r>
            <a:r>
              <a:rPr lang="en-US" b="1" dirty="0" smtClean="0"/>
              <a:t>Linux</a:t>
            </a:r>
            <a:r>
              <a:rPr lang="zh-CN" altLang="en-US" b="1" dirty="0" smtClean="0"/>
              <a:t>。 </a:t>
            </a:r>
            <a:endParaRPr lang="en-US" altLang="zh-CN" b="1" dirty="0" smtClean="0"/>
          </a:p>
          <a:p>
            <a:r>
              <a:rPr lang="zh-CN" altLang="en-US" b="1" dirty="0" smtClean="0"/>
              <a:t>开发</a:t>
            </a:r>
            <a:r>
              <a:rPr lang="zh-CN" altLang="en-US" b="1" dirty="0" smtClean="0"/>
              <a:t>平台可以选择</a:t>
            </a:r>
            <a:r>
              <a:rPr lang="en-US" b="1" dirty="0" smtClean="0"/>
              <a:t>IIS</a:t>
            </a:r>
            <a:r>
              <a:rPr lang="zh-CN" altLang="en-US" b="1" dirty="0" smtClean="0"/>
              <a:t>，</a:t>
            </a:r>
            <a:r>
              <a:rPr lang="en-US" b="1" dirty="0" smtClean="0"/>
              <a:t>NET</a:t>
            </a:r>
            <a:r>
              <a:rPr lang="zh-CN" altLang="en-US" b="1" dirty="0" smtClean="0"/>
              <a:t>或者</a:t>
            </a:r>
            <a:r>
              <a:rPr lang="en-US" b="1" dirty="0" smtClean="0"/>
              <a:t>apache</a:t>
            </a:r>
            <a:r>
              <a:rPr lang="zh-CN" altLang="en-US" b="1" dirty="0" smtClean="0"/>
              <a:t>，</a:t>
            </a:r>
            <a:r>
              <a:rPr lang="en-US" b="1" dirty="0" smtClean="0"/>
              <a:t>tomcat/</a:t>
            </a:r>
            <a:r>
              <a:rPr lang="en-US" b="1" dirty="0" err="1" smtClean="0"/>
              <a:t>jboss</a:t>
            </a:r>
            <a:r>
              <a:rPr lang="zh-CN" altLang="en-US" b="1" dirty="0" smtClean="0"/>
              <a:t>平台，请提供对外服务所要求的相应的安全保障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必须</a:t>
            </a:r>
            <a:r>
              <a:rPr lang="zh-CN" altLang="en-US" b="1" dirty="0" smtClean="0"/>
              <a:t>达到的性能</a:t>
            </a:r>
            <a:r>
              <a:rPr lang="zh-CN" altLang="en-US" b="1" dirty="0" smtClean="0"/>
              <a:t>目标：</a:t>
            </a:r>
            <a:endParaRPr lang="zh-CN" altLang="en-US" b="1" dirty="0" smtClean="0"/>
          </a:p>
          <a:p>
            <a:r>
              <a:rPr lang="zh-CN" altLang="en-US" b="1" dirty="0" smtClean="0"/>
              <a:t>本网站要求提供对外服务的能力，保证至少</a:t>
            </a:r>
            <a:r>
              <a:rPr lang="en-US" b="1" dirty="0" smtClean="0"/>
              <a:t>300</a:t>
            </a:r>
            <a:r>
              <a:rPr lang="zh-CN" altLang="en-US" b="1" dirty="0" smtClean="0"/>
              <a:t>名同学上课辅助服务的要求，包括数据存储能力，网络服务吞吐能力，数据安全特性等。</a:t>
            </a:r>
            <a:r>
              <a:rPr lang="en-US" b="1" dirty="0" smtClean="0"/>
              <a:t>  </a:t>
            </a:r>
            <a:endParaRPr lang="zh-CN" altLang="en-US" b="1" dirty="0" smtClean="0"/>
          </a:p>
          <a:p>
            <a:pPr lvl="0"/>
            <a:r>
              <a:rPr lang="zh-CN" altLang="en-US" b="1" dirty="0" smtClean="0"/>
              <a:t>文档必须服从的</a:t>
            </a:r>
            <a:r>
              <a:rPr lang="zh-CN" altLang="en-US" b="1" dirty="0" smtClean="0"/>
              <a:t>格式：</a:t>
            </a:r>
            <a:endParaRPr lang="zh-CN" altLang="en-US" b="1" dirty="0" smtClean="0"/>
          </a:p>
          <a:p>
            <a:r>
              <a:rPr lang="en-US" b="1" dirty="0" smtClean="0"/>
              <a:t>ISO-9001-3</a:t>
            </a:r>
            <a:endParaRPr lang="zh-CN" altLang="en-US" b="1" dirty="0" smtClean="0"/>
          </a:p>
          <a:p>
            <a:r>
              <a:rPr lang="zh-CN" altLang="en-US" b="1" dirty="0" smtClean="0"/>
              <a:t>非技术约束：</a:t>
            </a:r>
          </a:p>
          <a:p>
            <a:r>
              <a:rPr lang="zh-CN" altLang="en-US" b="1" dirty="0" smtClean="0"/>
              <a:t>日期限定</a:t>
            </a:r>
            <a:r>
              <a:rPr lang="zh-CN" altLang="en-US" b="1" dirty="0" smtClean="0"/>
              <a:t>：</a:t>
            </a:r>
            <a:r>
              <a:rPr lang="en-US" b="1" dirty="0" smtClean="0"/>
              <a:t>2017</a:t>
            </a:r>
            <a:r>
              <a:rPr lang="zh-CN" altLang="en-US" b="1" dirty="0" smtClean="0"/>
              <a:t>年</a:t>
            </a:r>
            <a:r>
              <a:rPr lang="en-US" b="1" dirty="0" smtClean="0"/>
              <a:t>1</a:t>
            </a:r>
            <a:r>
              <a:rPr lang="zh-CN" altLang="en-US" b="1" dirty="0" smtClean="0"/>
              <a:t>月</a:t>
            </a:r>
            <a:r>
              <a:rPr lang="en-US" b="1" dirty="0" smtClean="0"/>
              <a:t>1</a:t>
            </a:r>
            <a:r>
              <a:rPr lang="zh-CN" altLang="en-US" b="1" dirty="0" smtClean="0"/>
              <a:t>日前上交所有项目</a:t>
            </a:r>
            <a:r>
              <a:rPr lang="zh-CN" altLang="en-US" b="1" dirty="0" smtClean="0"/>
              <a:t>文档</a:t>
            </a:r>
            <a:endParaRPr lang="zh-CN" altLang="en-US" b="1" dirty="0" smtClean="0"/>
          </a:p>
          <a:p>
            <a:r>
              <a:rPr lang="zh-CN" altLang="en-US" b="1" dirty="0" smtClean="0"/>
              <a:t>费用</a:t>
            </a:r>
            <a:r>
              <a:rPr lang="zh-CN" altLang="en-US" b="1" dirty="0" smtClean="0"/>
              <a:t>资源限定</a:t>
            </a:r>
            <a:r>
              <a:rPr lang="zh-CN" altLang="en-US" b="1" dirty="0" smtClean="0"/>
              <a:t>：无</a:t>
            </a:r>
            <a:endParaRPr lang="zh-CN" altLang="en-US" b="1" dirty="0" smtClean="0"/>
          </a:p>
          <a:p>
            <a:r>
              <a:rPr lang="zh-CN" altLang="en-US" b="1" dirty="0" smtClean="0"/>
              <a:t>客户</a:t>
            </a:r>
            <a:r>
              <a:rPr lang="zh-CN" altLang="en-US" b="1" dirty="0" smtClean="0"/>
              <a:t>或者用户的习惯或惯例</a:t>
            </a:r>
            <a:r>
              <a:rPr lang="zh-CN" altLang="en-US" b="1" dirty="0" smtClean="0"/>
              <a:t>：无</a:t>
            </a:r>
            <a:endParaRPr lang="zh-CN" altLang="en-US" b="1" dirty="0" smtClean="0"/>
          </a:p>
          <a:p>
            <a:r>
              <a:rPr lang="zh-CN" altLang="en-US" b="1" dirty="0" smtClean="0"/>
              <a:t>宗教</a:t>
            </a:r>
            <a:r>
              <a:rPr lang="zh-CN" altLang="en-US" b="1" dirty="0" smtClean="0"/>
              <a:t>、政治、文化、观念上的限制</a:t>
            </a:r>
            <a:r>
              <a:rPr lang="zh-CN" altLang="en-US" b="1" dirty="0" smtClean="0"/>
              <a:t>：</a:t>
            </a:r>
            <a:r>
              <a:rPr lang="zh-CN" altLang="en-US" b="1" dirty="0" smtClean="0"/>
              <a:t>无</a:t>
            </a:r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51" y="1046923"/>
            <a:ext cx="10310192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参考资料：</a:t>
            </a:r>
            <a:endParaRPr lang="en-US" altLang="zh-CN" dirty="0" smtClean="0"/>
          </a:p>
          <a:p>
            <a:pPr lvl="0"/>
            <a:r>
              <a:rPr lang="en-US" b="1" dirty="0" smtClean="0"/>
              <a:t>1</a:t>
            </a:r>
            <a:r>
              <a:rPr lang="zh-CN" altLang="en-US" b="1" dirty="0" smtClean="0"/>
              <a:t>、</a:t>
            </a:r>
            <a:r>
              <a:rPr lang="en-US" b="1" dirty="0" smtClean="0"/>
              <a:t>G05-</a:t>
            </a:r>
            <a:r>
              <a:rPr lang="zh-CN" altLang="en-US" b="1" dirty="0" smtClean="0"/>
              <a:t>项目</a:t>
            </a:r>
            <a:r>
              <a:rPr lang="zh-CN" altLang="en-US" b="1" dirty="0" smtClean="0"/>
              <a:t>章程</a:t>
            </a:r>
            <a:endParaRPr lang="en-US" altLang="zh-CN" b="1" dirty="0" smtClean="0"/>
          </a:p>
          <a:p>
            <a:pPr lvl="0"/>
            <a:endParaRPr lang="zh-CN" altLang="en-US" b="1" dirty="0" smtClean="0"/>
          </a:p>
          <a:p>
            <a:pPr lvl="0"/>
            <a:r>
              <a:rPr lang="en-US" altLang="zh-CN" b="1" dirty="0" smtClean="0"/>
              <a:t>2</a:t>
            </a:r>
            <a:r>
              <a:rPr lang="zh-CN" altLang="en-US" b="1" dirty="0" smtClean="0"/>
              <a:t>、百</a:t>
            </a:r>
            <a:r>
              <a:rPr lang="zh-CN" altLang="en-US" b="1" dirty="0" smtClean="0"/>
              <a:t>度文库：需求工程计划</a:t>
            </a:r>
            <a:r>
              <a:rPr lang="en-US" b="1" dirty="0" smtClean="0"/>
              <a:t>-</a:t>
            </a:r>
            <a:r>
              <a:rPr lang="zh-CN" altLang="en-US" b="1" dirty="0" smtClean="0"/>
              <a:t>初步模板</a:t>
            </a:r>
          </a:p>
          <a:p>
            <a:r>
              <a:rPr lang="en-US" b="1" dirty="0" smtClean="0"/>
              <a:t>[http://wenku.baidu.com/link?url=o1I_Aj4t4PSrNRJXl0hUw4I53T5j-SmmV4TeEk3LDanYFvBK-g8a7q3YdQ8_ESWD2hAV3NkOUEGIA_E8GJB1dsyIv8XR7dqiIC7SjY-XpD7</a:t>
            </a:r>
            <a:r>
              <a:rPr lang="en-US" b="1" dirty="0" smtClean="0"/>
              <a:t>]</a:t>
            </a:r>
          </a:p>
          <a:p>
            <a:endParaRPr lang="zh-CN" altLang="en-US" b="1" dirty="0" smtClean="0"/>
          </a:p>
          <a:p>
            <a:pPr lvl="0"/>
            <a:r>
              <a:rPr lang="en-US" b="1" dirty="0" smtClean="0"/>
              <a:t>3</a:t>
            </a:r>
            <a:r>
              <a:rPr lang="zh-CN" altLang="en-US" b="1" dirty="0" smtClean="0"/>
              <a:t>、</a:t>
            </a:r>
            <a:r>
              <a:rPr lang="en-US" b="1" dirty="0" smtClean="0"/>
              <a:t>GBT19001-2005</a:t>
            </a:r>
            <a:r>
              <a:rPr lang="zh-CN" altLang="en-US" b="1" dirty="0" smtClean="0"/>
              <a:t>质量管理体系</a:t>
            </a:r>
            <a:r>
              <a:rPr lang="zh-CN" altLang="en-US" b="1" dirty="0" smtClean="0"/>
              <a:t>要求</a:t>
            </a:r>
            <a:endParaRPr lang="en-US" altLang="zh-CN" b="1" dirty="0" smtClean="0"/>
          </a:p>
          <a:p>
            <a:pPr lvl="0"/>
            <a:endParaRPr lang="zh-CN" altLang="en-US" b="1" dirty="0" smtClean="0"/>
          </a:p>
          <a:p>
            <a:pPr lvl="0"/>
            <a:r>
              <a:rPr lang="en-US" b="1" dirty="0" smtClean="0"/>
              <a:t>4</a:t>
            </a:r>
            <a:r>
              <a:rPr lang="zh-CN" altLang="en-US" b="1" dirty="0" smtClean="0"/>
              <a:t>、</a:t>
            </a:r>
            <a:r>
              <a:rPr lang="en-US" b="1" dirty="0" smtClean="0"/>
              <a:t>GB-T </a:t>
            </a:r>
            <a:r>
              <a:rPr lang="en-US" b="1" dirty="0" smtClean="0"/>
              <a:t>8567-2006 </a:t>
            </a:r>
            <a:r>
              <a:rPr lang="zh-CN" altLang="en-US" b="1" dirty="0" smtClean="0"/>
              <a:t>计算机软件文档编制规范</a:t>
            </a:r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P6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651" y="1046924"/>
            <a:ext cx="103101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需要移交的文件：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01244" y="1458936"/>
          <a:ext cx="3924300" cy="4267200"/>
        </p:xfrm>
        <a:graphic>
          <a:graphicData uri="http://schemas.openxmlformats.org/drawingml/2006/table">
            <a:tbl>
              <a:tblPr/>
              <a:tblGrid>
                <a:gridCol w="3924300"/>
              </a:tblGrid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《项目章程》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《需求工程计划》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《前景和范围文档》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《软件需求规格说明书》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《需求变更影响分析报告》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《用户手册》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《测试用例》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《项目总结报告》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51" y="1046924"/>
            <a:ext cx="103101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非移交的文件：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需求</a:t>
            </a:r>
            <a:r>
              <a:rPr lang="zh-CN" altLang="en-US" sz="2400" b="1" dirty="0" smtClean="0"/>
              <a:t>开发结束后，以下文档开发人员不需要移交给客户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           《</a:t>
            </a:r>
            <a:r>
              <a:rPr lang="zh-CN" altLang="en-US" sz="2400" b="1" dirty="0" smtClean="0"/>
              <a:t>会议记录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用例文档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用户群分类文档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用户代表确认文档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等过程性文档。</a:t>
            </a:r>
          </a:p>
          <a:p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P8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651" y="1046924"/>
            <a:ext cx="1031019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验收标准：</a:t>
            </a:r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378200" y="1447795"/>
          <a:ext cx="5105400" cy="4838704"/>
        </p:xfrm>
        <a:graphic>
          <a:graphicData uri="http://schemas.openxmlformats.org/drawingml/2006/table">
            <a:tbl>
              <a:tblPr/>
              <a:tblGrid>
                <a:gridCol w="2960938"/>
                <a:gridCol w="2144462"/>
              </a:tblGrid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《项目章程》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验收标准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《需求工程计划》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《前景和范围文档》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《软件需求规格说明书》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《需求变更影响分析报告》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《用户手册》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《测试用例》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宋体"/>
                        </a:rPr>
                        <a:t>《项目总结报告》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宋体"/>
                        </a:rPr>
                        <a:t>文档规范，内容翔实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-278209" y="278209"/>
            <a:ext cx="1293904" cy="737486"/>
          </a:xfrm>
          <a:custGeom>
            <a:avLst/>
            <a:gdLst>
              <a:gd name="connsiteX0" fmla="*/ 0 w 1039401"/>
              <a:gd name="connsiteY0" fmla="*/ 592428 h 592429"/>
              <a:gd name="connsiteX1" fmla="*/ 0 w 1039401"/>
              <a:gd name="connsiteY1" fmla="*/ 425086 h 592429"/>
              <a:gd name="connsiteX2" fmla="*/ 434327 w 1039401"/>
              <a:gd name="connsiteY2" fmla="*/ 0 h 592429"/>
              <a:gd name="connsiteX3" fmla="*/ 450761 w 1039401"/>
              <a:gd name="connsiteY3" fmla="*/ 0 h 592429"/>
              <a:gd name="connsiteX4" fmla="*/ 450761 w 1039401"/>
              <a:gd name="connsiteY4" fmla="*/ 3789 h 592429"/>
              <a:gd name="connsiteX5" fmla="*/ 1039401 w 1039401"/>
              <a:gd name="connsiteY5" fmla="*/ 592429 h 592429"/>
              <a:gd name="connsiteX6" fmla="*/ 446973 w 1039401"/>
              <a:gd name="connsiteY6" fmla="*/ 592429 h 592429"/>
              <a:gd name="connsiteX7" fmla="*/ 446973 w 1039401"/>
              <a:gd name="connsiteY7" fmla="*/ 592428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1" h="592429">
                <a:moveTo>
                  <a:pt x="0" y="592428"/>
                </a:moveTo>
                <a:lnTo>
                  <a:pt x="0" y="425086"/>
                </a:lnTo>
                <a:lnTo>
                  <a:pt x="434327" y="0"/>
                </a:lnTo>
                <a:lnTo>
                  <a:pt x="450761" y="0"/>
                </a:lnTo>
                <a:lnTo>
                  <a:pt x="450761" y="3789"/>
                </a:lnTo>
                <a:lnTo>
                  <a:pt x="1039401" y="592429"/>
                </a:lnTo>
                <a:lnTo>
                  <a:pt x="446973" y="592429"/>
                </a:lnTo>
                <a:lnTo>
                  <a:pt x="446973" y="592428"/>
                </a:lnTo>
                <a:close/>
              </a:path>
            </a:pathLst>
          </a:cu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94031" y="528684"/>
            <a:ext cx="10525514" cy="13414"/>
          </a:xfrm>
          <a:prstGeom prst="line">
            <a:avLst/>
          </a:prstGeom>
          <a:ln w="19050">
            <a:solidFill>
              <a:srgbClr val="436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194031" y="489240"/>
            <a:ext cx="92302" cy="92302"/>
          </a:xfrm>
          <a:prstGeom prst="ellipse">
            <a:avLst/>
          </a:prstGeom>
          <a:solidFill>
            <a:srgbClr val="436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5591" y="0"/>
            <a:ext cx="400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5428" y="0"/>
            <a:ext cx="8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36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P9</a:t>
            </a:r>
            <a:endParaRPr lang="zh-CN" altLang="en-US" sz="3200" b="1" dirty="0">
              <a:solidFill>
                <a:srgbClr val="436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51" y="1046924"/>
            <a:ext cx="10310192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项目相关信息：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项目</a:t>
            </a:r>
            <a:r>
              <a:rPr lang="zh-CN" altLang="en-US" sz="2800" dirty="0" smtClean="0"/>
              <a:t>批准者：杨枨老师</a:t>
            </a:r>
          </a:p>
          <a:p>
            <a:r>
              <a:rPr lang="zh-CN" altLang="en-US" sz="2800" dirty="0" smtClean="0"/>
              <a:t>     项目</a:t>
            </a:r>
            <a:r>
              <a:rPr lang="zh-CN" altLang="en-US" sz="2800" dirty="0" smtClean="0"/>
              <a:t>批准日期：</a:t>
            </a:r>
            <a:r>
              <a:rPr lang="en-US" sz="2800" dirty="0" smtClean="0"/>
              <a:t>2016</a:t>
            </a:r>
            <a:r>
              <a:rPr lang="zh-CN" altLang="en-US" sz="2800" dirty="0" smtClean="0"/>
              <a:t>年</a:t>
            </a:r>
            <a:r>
              <a:rPr lang="en-US" sz="2800" dirty="0" smtClean="0"/>
              <a:t>9</a:t>
            </a:r>
            <a:r>
              <a:rPr lang="zh-CN" altLang="en-US" sz="2800" dirty="0" smtClean="0"/>
              <a:t>月</a:t>
            </a:r>
            <a:r>
              <a:rPr lang="en-US" sz="2800" dirty="0" smtClean="0"/>
              <a:t>21</a:t>
            </a:r>
            <a:r>
              <a:rPr lang="zh-CN" altLang="en-US" sz="2800" dirty="0" smtClean="0"/>
              <a:t>日</a:t>
            </a:r>
          </a:p>
          <a:p>
            <a:r>
              <a:rPr lang="zh-CN" altLang="en-US" sz="2800" dirty="0" smtClean="0"/>
              <a:t>     项目</a:t>
            </a:r>
            <a:r>
              <a:rPr lang="zh-CN" altLang="en-US" sz="2800" dirty="0" smtClean="0"/>
              <a:t>截止日期：</a:t>
            </a:r>
            <a:r>
              <a:rPr lang="en-US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日</a:t>
            </a:r>
          </a:p>
          <a:p>
            <a:endParaRPr lang="en-US" altLang="zh-CN" sz="2800" b="1" dirty="0" smtClean="0"/>
          </a:p>
          <a:p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 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3243</Words>
  <Application>Microsoft Office PowerPoint</Application>
  <PresentationFormat>自定义</PresentationFormat>
  <Paragraphs>857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Visio.Drawing.15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</dc:creator>
  <cp:lastModifiedBy>ASUS</cp:lastModifiedBy>
  <cp:revision>63</cp:revision>
  <dcterms:created xsi:type="dcterms:W3CDTF">2016-08-07T22:44:46Z</dcterms:created>
  <dcterms:modified xsi:type="dcterms:W3CDTF">2016-10-23T09:56:12Z</dcterms:modified>
</cp:coreProperties>
</file>