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2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25.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2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7.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8.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29.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3" r:id="rId3"/>
    <p:sldId id="261" r:id="rId4"/>
    <p:sldId id="288" r:id="rId5"/>
    <p:sldId id="274" r:id="rId6"/>
    <p:sldId id="317" r:id="rId7"/>
    <p:sldId id="287" r:id="rId8"/>
    <p:sldId id="290" r:id="rId9"/>
    <p:sldId id="289" r:id="rId10"/>
    <p:sldId id="318" r:id="rId11"/>
    <p:sldId id="319" r:id="rId12"/>
    <p:sldId id="321" r:id="rId13"/>
    <p:sldId id="280" r:id="rId14"/>
    <p:sldId id="291" r:id="rId15"/>
    <p:sldId id="341" r:id="rId16"/>
    <p:sldId id="320" r:id="rId17"/>
    <p:sldId id="284" r:id="rId18"/>
    <p:sldId id="275" r:id="rId19"/>
    <p:sldId id="292" r:id="rId20"/>
    <p:sldId id="342" r:id="rId21"/>
    <p:sldId id="343" r:id="rId22"/>
    <p:sldId id="344" r:id="rId23"/>
    <p:sldId id="276" r:id="rId24"/>
    <p:sldId id="345" r:id="rId25"/>
    <p:sldId id="346" r:id="rId26"/>
    <p:sldId id="347" r:id="rId27"/>
    <p:sldId id="348" r:id="rId28"/>
    <p:sldId id="349" r:id="rId29"/>
    <p:sldId id="277" r:id="rId30"/>
    <p:sldId id="25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1" d="100"/>
          <a:sy n="71" d="100"/>
        </p:scale>
        <p:origin x="-6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2016/10/23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306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2016/10/23</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emf"/><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16.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1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notesSlide" Target="../notesSlides/notesSlide17.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slideLayout" Target="../slideLayouts/slideLayout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18.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7.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slide" Target="slide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 Target="slide3.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2.xml"/><Relationship Id="rId30"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20.xml"/><Relationship Id="rId7"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s>
</file>

<file path=ppt/slides/_rels/slide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image" Target="../media/image5.emf"/><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6.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4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50.xml"/></Relationships>
</file>

<file path=ppt/slides/_rels/slide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38200" y="4816475"/>
            <a:ext cx="10515600" cy="676275"/>
          </a:xfrm>
        </p:spPr>
        <p:txBody>
          <a:bodyPr>
            <a:normAutofit/>
          </a:bodyPr>
          <a:lstStyle/>
          <a:p>
            <a:r>
              <a:rPr lang="en-US" altLang="zh-CN" dirty="0"/>
              <a:t>                                                                                                        </a:t>
            </a:r>
            <a:r>
              <a:rPr lang="zh-CN" altLang="en-US" sz="2800" b="1" dirty="0"/>
              <a:t>小组：</a:t>
            </a:r>
            <a:r>
              <a:rPr lang="en-US" altLang="zh-CN" sz="2800" b="1" dirty="0"/>
              <a:t>G05 </a:t>
            </a:r>
            <a:r>
              <a:rPr lang="en-US" altLang="zh-CN" sz="2800" dirty="0"/>
              <a:t> </a:t>
            </a:r>
            <a:r>
              <a:rPr lang="en-US" altLang="zh-CN" dirty="0"/>
              <a:t>            </a:t>
            </a:r>
          </a:p>
        </p:txBody>
      </p:sp>
      <p:sp>
        <p:nvSpPr>
          <p:cNvPr id="2" name="标题 1"/>
          <p:cNvSpPr>
            <a:spLocks noGrp="1"/>
          </p:cNvSpPr>
          <p:nvPr>
            <p:ph type="ctrTitle"/>
            <p:custDataLst>
              <p:tags r:id="rId3"/>
            </p:custDataLst>
          </p:nvPr>
        </p:nvSpPr>
        <p:spPr>
          <a:xfrm>
            <a:off x="838200" y="3881120"/>
            <a:ext cx="10515600" cy="1113155"/>
          </a:xfrm>
        </p:spPr>
        <p:txBody>
          <a:bodyPr>
            <a:normAutofit/>
          </a:bodyPr>
          <a:lstStyle/>
          <a:p>
            <a:r>
              <a:rPr lang="zh-CN" altLang="zh-CN" dirty="0"/>
              <a:t>系统可行性分析</a:t>
            </a:r>
          </a:p>
        </p:txBody>
      </p:sp>
      <p:sp>
        <p:nvSpPr>
          <p:cNvPr id="4" name="文本框 3"/>
          <p:cNvSpPr txBox="1"/>
          <p:nvPr/>
        </p:nvSpPr>
        <p:spPr>
          <a:xfrm>
            <a:off x="8787765" y="5608320"/>
            <a:ext cx="2696210" cy="1188720"/>
          </a:xfrm>
          <a:prstGeom prst="rect">
            <a:avLst/>
          </a:prstGeom>
          <a:noFill/>
        </p:spPr>
        <p:txBody>
          <a:bodyPr wrap="square" rtlCol="0">
            <a:spAutoFit/>
          </a:bodyPr>
          <a:lstStyle/>
          <a:p>
            <a:r>
              <a:rPr lang="zh-CN" altLang="en-US"/>
              <a:t>组长：王家南</a:t>
            </a:r>
          </a:p>
          <a:p>
            <a:r>
              <a:rPr lang="zh-CN" altLang="en-US"/>
              <a:t>成员：王敏星  薛雅文</a:t>
            </a:r>
          </a:p>
          <a:p>
            <a:r>
              <a:rPr lang="zh-CN" altLang="en-US"/>
              <a:t>           茹敏杰  王浩楠</a:t>
            </a:r>
            <a:r>
              <a:rPr lang="zh-CN" altLang="en-US" b="1" dirty="0" smtClean="0">
                <a:solidFill>
                  <a:schemeClr val="bg1"/>
                </a:solidFill>
                <a:latin typeface="+mn-ea"/>
                <a:sym typeface="+mn-ea"/>
              </a:rPr>
              <a:t>王家南</a:t>
            </a:r>
            <a:endParaRPr lang="zh-CN" altLang="en-US"/>
          </a:p>
        </p:txBody>
      </p:sp>
      <p:pic>
        <p:nvPicPr>
          <p:cNvPr id="6" name="图片 5" descr="zuhui"/>
          <p:cNvPicPr>
            <a:picLocks noChangeAspect="1"/>
          </p:cNvPicPr>
          <p:nvPr/>
        </p:nvPicPr>
        <p:blipFill>
          <a:blip r:embed="rId6"/>
          <a:stretch>
            <a:fillRect/>
          </a:stretch>
        </p:blipFill>
        <p:spPr>
          <a:xfrm>
            <a:off x="8913495" y="3301365"/>
            <a:ext cx="2174240" cy="151511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对现有系统的分析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03</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3.1功能图</a:t>
            </a:r>
          </a:p>
        </p:txBody>
      </p:sp>
      <p:sp>
        <p:nvSpPr>
          <p:cNvPr id="3" name="文本框 2"/>
          <p:cNvSpPr txBox="1"/>
          <p:nvPr/>
        </p:nvSpPr>
        <p:spPr>
          <a:xfrm>
            <a:off x="685165" y="1605280"/>
            <a:ext cx="2053590" cy="3931920"/>
          </a:xfrm>
          <a:prstGeom prst="rect">
            <a:avLst/>
          </a:prstGeom>
          <a:noFill/>
        </p:spPr>
        <p:txBody>
          <a:bodyPr wrap="square" rtlCol="0" anchor="t">
            <a:spAutoFit/>
          </a:bodyPr>
          <a:lstStyle/>
          <a:p>
            <a:r>
              <a:rPr lang="zh-CN" altLang="en-US"/>
              <a:t>内容资源管理——教师可以方便的发布、管理、组织教学内容</a:t>
            </a:r>
          </a:p>
          <a:p>
            <a:r>
              <a:rPr lang="zh-CN" altLang="en-US"/>
              <a:t>　　在线交流功能——异步和同步的交流协作工具</a:t>
            </a:r>
          </a:p>
          <a:p>
            <a:r>
              <a:rPr lang="zh-CN" altLang="en-US"/>
              <a:t>　　考核管理功能——自测、测验、考试、调查和记分册</a:t>
            </a:r>
          </a:p>
          <a:p>
            <a:r>
              <a:rPr lang="zh-CN" altLang="en-US"/>
              <a:t>　　系统管理功能——教务处老师的管理、统计功能</a:t>
            </a:r>
          </a:p>
        </p:txBody>
      </p:sp>
      <p:pic>
        <p:nvPicPr>
          <p:cNvPr id="5" name="图片 4"/>
          <p:cNvPicPr>
            <a:picLocks noChangeAspect="1"/>
          </p:cNvPicPr>
          <p:nvPr/>
        </p:nvPicPr>
        <p:blipFill>
          <a:blip r:embed="rId5"/>
          <a:stretch>
            <a:fillRect/>
          </a:stretch>
        </p:blipFill>
        <p:spPr>
          <a:xfrm>
            <a:off x="3082925" y="619760"/>
            <a:ext cx="8372475" cy="575056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所建议的系统</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04</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2704727" y="3684719"/>
            <a:ext cx="6782547"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custDataLst>
              <p:tags r:id="rId3"/>
            </p:custDataLst>
          </p:nvPr>
        </p:nvSpPr>
        <p:spPr>
          <a:xfrm>
            <a:off x="4186879"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01</a:t>
            </a:r>
            <a:endParaRPr lang="zh-CN" altLang="en-US" sz="2400" dirty="0">
              <a:solidFill>
                <a:schemeClr val="bg1"/>
              </a:solidFill>
            </a:endParaRPr>
          </a:p>
        </p:txBody>
      </p:sp>
      <p:sp>
        <p:nvSpPr>
          <p:cNvPr id="34" name="文本框 33"/>
          <p:cNvSpPr txBox="1"/>
          <p:nvPr>
            <p:custDataLst>
              <p:tags r:id="rId4"/>
            </p:custDataLst>
          </p:nvPr>
        </p:nvSpPr>
        <p:spPr>
          <a:xfrm>
            <a:off x="3206933"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在阿里云上租借服务器</a:t>
            </a:r>
          </a:p>
        </p:txBody>
      </p:sp>
      <p:sp>
        <p:nvSpPr>
          <p:cNvPr id="44" name="任意多边形 43"/>
          <p:cNvSpPr/>
          <p:nvPr>
            <p:custDataLst>
              <p:tags r:id="rId5"/>
            </p:custDataLst>
          </p:nvPr>
        </p:nvSpPr>
        <p:spPr>
          <a:xfrm>
            <a:off x="7406265"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02</a:t>
            </a:r>
            <a:endParaRPr lang="zh-CN" altLang="en-US" sz="2400">
              <a:solidFill>
                <a:schemeClr val="bg1"/>
              </a:solidFill>
            </a:endParaRPr>
          </a:p>
        </p:txBody>
      </p:sp>
      <p:sp>
        <p:nvSpPr>
          <p:cNvPr id="39" name="文本框 38"/>
          <p:cNvSpPr txBox="1"/>
          <p:nvPr>
            <p:custDataLst>
              <p:tags r:id="rId6"/>
            </p:custDataLst>
          </p:nvPr>
        </p:nvSpPr>
        <p:spPr>
          <a:xfrm>
            <a:off x="6426319"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	一些功能的实现采用开源的工具</a:t>
            </a:r>
          </a:p>
        </p:txBody>
      </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说明</a:t>
            </a:r>
          </a:p>
        </p:txBody>
      </p:sp>
      <p:sp>
        <p:nvSpPr>
          <p:cNvPr id="2" name="文本框 1"/>
          <p:cNvSpPr txBox="1"/>
          <p:nvPr/>
        </p:nvSpPr>
        <p:spPr>
          <a:xfrm>
            <a:off x="838200" y="1212215"/>
            <a:ext cx="9571355" cy="365760"/>
          </a:xfrm>
          <a:prstGeom prst="rect">
            <a:avLst/>
          </a:prstGeom>
          <a:noFill/>
        </p:spPr>
        <p:txBody>
          <a:bodyPr wrap="square" rtlCol="0" anchor="t">
            <a:spAutoFit/>
          </a:bodyPr>
          <a:lstStyle/>
          <a:p>
            <a:r>
              <a:rPr lang="zh-CN" altLang="en-US"/>
              <a:t>现有系统（ＢＢ平台）基本满足我们基本满足所有的需求，可以成为我们所建议系统的参考</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系统分析图</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5"/>
          <a:stretch>
            <a:fillRect/>
          </a:stretch>
        </p:blipFill>
        <p:spPr>
          <a:xfrm>
            <a:off x="839470" y="1472565"/>
            <a:ext cx="10367010" cy="482219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00417" y="402648"/>
            <a:ext cx="4165200" cy="1600200"/>
          </a:xfrm>
        </p:spPr>
        <p:txBody>
          <a:bodyPr/>
          <a:lstStyle/>
          <a:p>
            <a:r>
              <a:rPr lang="zh-CN" altLang="en-US" dirty="0"/>
              <a:t>顶层数据流图</a:t>
            </a:r>
            <a:br>
              <a:rPr lang="zh-CN" altLang="en-US" dirty="0"/>
            </a:br>
            <a:r>
              <a:rPr lang="zh-CN" altLang="en-US" dirty="0"/>
              <a:t/>
            </a:r>
            <a:br>
              <a:rPr lang="zh-CN" altLang="en-US" dirty="0"/>
            </a:br>
            <a:endParaRPr lang="zh-CN" altLang="en-US" dirty="0"/>
          </a:p>
        </p:txBody>
      </p:sp>
      <p:pic>
        <p:nvPicPr>
          <p:cNvPr id="5" name="图片 4"/>
          <p:cNvPicPr>
            <a:picLocks noChangeAspect="1"/>
          </p:cNvPicPr>
          <p:nvPr/>
        </p:nvPicPr>
        <p:blipFill>
          <a:blip r:embed="rId5"/>
          <a:stretch>
            <a:fillRect/>
          </a:stretch>
        </p:blipFill>
        <p:spPr>
          <a:xfrm>
            <a:off x="1129665" y="1459865"/>
            <a:ext cx="11095355" cy="5310505"/>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412184"/>
            <a:ext cx="10515599" cy="723445"/>
          </a:xfrm>
        </p:spPr>
        <p:txBody>
          <a:bodyPr/>
          <a:lstStyle/>
          <a:p>
            <a:r>
              <a:rPr lang="zh-CN" altLang="en-US" b="1">
                <a:sym typeface="+mn-ea"/>
              </a:rPr>
              <a:t>4.</a:t>
            </a:r>
            <a:r>
              <a:rPr lang="en-US" altLang="zh-CN" b="1">
                <a:sym typeface="+mn-ea"/>
              </a:rPr>
              <a:t>4 </a:t>
            </a:r>
            <a:r>
              <a:rPr lang="zh-CN" altLang="en-US" b="1">
                <a:sym typeface="+mn-ea"/>
              </a:rPr>
              <a:t>影响</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1737360"/>
          </a:xfrm>
          <a:prstGeom prst="rect">
            <a:avLst/>
          </a:prstGeom>
          <a:noFill/>
        </p:spPr>
        <p:txBody>
          <a:bodyPr wrap="square" rtlCol="0">
            <a:spAutoFit/>
          </a:bodyPr>
          <a:lstStyle/>
          <a:p>
            <a:endParaRPr lang="zh-CN" altLang="en-US" b="1"/>
          </a:p>
          <a:p>
            <a:r>
              <a:rPr lang="zh-CN" altLang="en-US" b="1"/>
              <a:t>小组之前没有经历软件开发的过程，对详细的业务流程没有把握，待进一步学习后进行精进。</a:t>
            </a:r>
          </a:p>
          <a:p>
            <a:endParaRPr lang="zh-CN" altLang="en-US" b="1"/>
          </a:p>
          <a:p>
            <a:endParaRPr lang="en-US" altLang="zh-CN" b="1"/>
          </a:p>
          <a:p>
            <a:endParaRPr lang="en-US" altLang="zh-CN" b="1"/>
          </a:p>
        </p:txBody>
      </p:sp>
      <p:sp>
        <p:nvSpPr>
          <p:cNvPr id="3" name="标题 1"/>
          <p:cNvSpPr>
            <a:spLocks noGrp="1"/>
          </p:cNvSpPr>
          <p:nvPr>
            <p:custDataLst>
              <p:tags r:id="rId5"/>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a:sym typeface="+mn-ea"/>
              </a:rPr>
              <a:t>4.3	改进之处</a:t>
            </a:r>
            <a:endParaRPr lang="zh-CN" altLang="en-US" dirty="0"/>
          </a:p>
        </p:txBody>
      </p:sp>
      <p:sp>
        <p:nvSpPr>
          <p:cNvPr id="5" name="文本框 4"/>
          <p:cNvSpPr txBox="1"/>
          <p:nvPr/>
        </p:nvSpPr>
        <p:spPr>
          <a:xfrm>
            <a:off x="1168400" y="3135630"/>
            <a:ext cx="8931910" cy="3108960"/>
          </a:xfrm>
          <a:prstGeom prst="rect">
            <a:avLst/>
          </a:prstGeom>
          <a:noFill/>
        </p:spPr>
        <p:txBody>
          <a:bodyPr wrap="square" rtlCol="0">
            <a:spAutoFit/>
          </a:bodyPr>
          <a:lstStyle/>
          <a:p>
            <a:endParaRPr lang="zh-CN" altLang="en-US" b="1"/>
          </a:p>
          <a:p>
            <a:r>
              <a:rPr lang="en-US" altLang="zh-CN" b="1"/>
              <a:t>1 </a:t>
            </a:r>
            <a:r>
              <a:rPr lang="zh-CN" altLang="en-US" b="1"/>
              <a:t>测评并提高学员学习效果。</a:t>
            </a:r>
          </a:p>
          <a:p>
            <a:r>
              <a:rPr lang="en-US" altLang="zh-CN" b="1"/>
              <a:t>2 </a:t>
            </a:r>
            <a:r>
              <a:rPr lang="zh-CN" altLang="en-US" b="1"/>
              <a:t>提高教师工作效率。</a:t>
            </a:r>
          </a:p>
          <a:p>
            <a:r>
              <a:rPr lang="en-US" altLang="zh-CN" b="1"/>
              <a:t>3 </a:t>
            </a:r>
            <a:r>
              <a:rPr lang="zh-CN" altLang="en-US" b="1"/>
              <a:t>实现基于课堂、网络辅助的教与学活动。</a:t>
            </a:r>
          </a:p>
          <a:p>
            <a:r>
              <a:rPr lang="en-US" altLang="zh-CN" b="1"/>
              <a:t>4 </a:t>
            </a:r>
            <a:r>
              <a:rPr lang="zh-CN" altLang="en-US" b="1"/>
              <a:t>实现远程教育。</a:t>
            </a:r>
          </a:p>
          <a:p>
            <a:r>
              <a:rPr lang="en-US" altLang="zh-CN" b="1"/>
              <a:t>5 </a:t>
            </a:r>
            <a:r>
              <a:rPr lang="zh-CN" altLang="en-US" b="1"/>
              <a:t>发挥网络优势，通过采用混合课程，完美结合面授学习与在线学习优势。</a:t>
            </a:r>
          </a:p>
          <a:p>
            <a:r>
              <a:rPr lang="en-US" altLang="zh-CN" b="1"/>
              <a:t>6 </a:t>
            </a:r>
            <a:r>
              <a:rPr lang="zh-CN" altLang="en-US" b="1"/>
              <a:t>利用一个平台框架，集成课程与学习管理功能，集成教学机构学生信息、安全性及认证协议。</a:t>
            </a:r>
          </a:p>
          <a:p>
            <a:endParaRPr lang="zh-CN" altLang="en-US" b="1"/>
          </a:p>
          <a:p>
            <a:endParaRPr lang="en-US" altLang="zh-CN" b="1"/>
          </a:p>
          <a:p>
            <a:endParaRPr lang="en-US" altLang="zh-CN" b="1"/>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705569" y="3785912"/>
            <a:ext cx="10780862"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3"/>
            </p:custDataLst>
          </p:nvPr>
        </p:nvGrpSpPr>
        <p:grpSpPr>
          <a:xfrm>
            <a:off x="9567953" y="2594533"/>
            <a:ext cx="1565594" cy="3142878"/>
            <a:chOff x="850673" y="2594533"/>
            <a:chExt cx="1565594" cy="3142878"/>
          </a:xfrm>
        </p:grpSpPr>
        <p:sp>
          <p:nvSpPr>
            <p:cNvPr id="43" name="任意多边形 42"/>
            <p:cNvSpPr/>
            <p:nvPr>
              <p:custDataLst>
                <p:tags r:id="rId2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4.4.7</a:t>
              </a:r>
            </a:p>
          </p:txBody>
        </p:sp>
        <p:sp>
          <p:nvSpPr>
            <p:cNvPr id="34" name="文本框 33"/>
            <p:cNvSpPr txBox="1"/>
            <p:nvPr>
              <p:custDataLst>
                <p:tags r:id="rId2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对经费开支的影响</a:t>
              </a:r>
            </a:p>
          </p:txBody>
        </p:sp>
      </p:grpSp>
      <p:sp>
        <p:nvSpPr>
          <p:cNvPr id="44" name="任意多边形 43"/>
          <p:cNvSpPr/>
          <p:nvPr>
            <p:custDataLst>
              <p:tags r:id="rId4"/>
            </p:custDataLst>
          </p:nvPr>
        </p:nvSpPr>
        <p:spPr>
          <a:xfrm>
            <a:off x="2555240" y="2594610"/>
            <a:ext cx="885825" cy="1255395"/>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4.4.2</a:t>
            </a:r>
          </a:p>
        </p:txBody>
      </p:sp>
      <p:sp>
        <p:nvSpPr>
          <p:cNvPr id="39" name="文本框 38"/>
          <p:cNvSpPr txBox="1"/>
          <p:nvPr>
            <p:custDataLst>
              <p:tags r:id="rId5"/>
            </p:custDataLst>
          </p:nvPr>
        </p:nvSpPr>
        <p:spPr>
          <a:xfrm>
            <a:off x="1875155" y="4153535"/>
            <a:ext cx="1565910" cy="1584325"/>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对软件的影响</a:t>
            </a:r>
          </a:p>
        </p:txBody>
      </p:sp>
      <p:grpSp>
        <p:nvGrpSpPr>
          <p:cNvPr id="13" name="组合 12"/>
          <p:cNvGrpSpPr/>
          <p:nvPr>
            <p:custDataLst>
              <p:tags r:id="rId6"/>
            </p:custDataLst>
          </p:nvPr>
        </p:nvGrpSpPr>
        <p:grpSpPr>
          <a:xfrm>
            <a:off x="3441139" y="2594533"/>
            <a:ext cx="1565594" cy="3142878"/>
            <a:chOff x="4456504" y="2594533"/>
            <a:chExt cx="1565594" cy="3142878"/>
          </a:xfrm>
        </p:grpSpPr>
        <p:sp>
          <p:nvSpPr>
            <p:cNvPr id="45" name="任意多边形 44"/>
            <p:cNvSpPr/>
            <p:nvPr>
              <p:custDataLst>
                <p:tags r:id="rId20"/>
              </p:custDataLst>
            </p:nvPr>
          </p:nvSpPr>
          <p:spPr>
            <a:xfrm>
              <a:off x="495700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4.4.3</a:t>
              </a:r>
            </a:p>
          </p:txBody>
        </p:sp>
        <p:sp>
          <p:nvSpPr>
            <p:cNvPr id="40" name="文本框 39"/>
            <p:cNvSpPr txBox="1"/>
            <p:nvPr>
              <p:custDataLst>
                <p:tags r:id="rId21"/>
              </p:custDataLst>
            </p:nvPr>
          </p:nvSpPr>
          <p:spPr>
            <a:xfrm>
              <a:off x="4456504"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对运行环境的影响</a:t>
              </a:r>
            </a:p>
          </p:txBody>
        </p:sp>
      </p:grpSp>
      <p:grpSp>
        <p:nvGrpSpPr>
          <p:cNvPr id="8" name="组合 7"/>
          <p:cNvGrpSpPr/>
          <p:nvPr>
            <p:custDataLst>
              <p:tags r:id="rId7"/>
            </p:custDataLst>
          </p:nvPr>
        </p:nvGrpSpPr>
        <p:grpSpPr>
          <a:xfrm>
            <a:off x="5373716" y="2594533"/>
            <a:ext cx="2782131" cy="3142878"/>
            <a:chOff x="5042881" y="2594533"/>
            <a:chExt cx="2782131" cy="3142878"/>
          </a:xfrm>
        </p:grpSpPr>
        <p:sp>
          <p:nvSpPr>
            <p:cNvPr id="46" name="任意多边形 45"/>
            <p:cNvSpPr/>
            <p:nvPr>
              <p:custDataLst>
                <p:tags r:id="rId18"/>
              </p:custDataLst>
            </p:nvPr>
          </p:nvSpPr>
          <p:spPr>
            <a:xfrm>
              <a:off x="504288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4.4.4</a:t>
              </a:r>
            </a:p>
          </p:txBody>
        </p:sp>
        <p:sp>
          <p:nvSpPr>
            <p:cNvPr id="41" name="文本框 40"/>
            <p:cNvSpPr txBox="1"/>
            <p:nvPr>
              <p:custDataLst>
                <p:tags r:id="rId19"/>
              </p:custDataLst>
            </p:nvPr>
          </p:nvSpPr>
          <p:spPr>
            <a:xfrm>
              <a:off x="625941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对开发的影响</a:t>
              </a:r>
            </a:p>
          </p:txBody>
        </p:sp>
      </p:grpSp>
      <p:grpSp>
        <p:nvGrpSpPr>
          <p:cNvPr id="7" name="组合 6"/>
          <p:cNvGrpSpPr/>
          <p:nvPr>
            <p:custDataLst>
              <p:tags r:id="rId8"/>
            </p:custDataLst>
          </p:nvPr>
        </p:nvGrpSpPr>
        <p:grpSpPr>
          <a:xfrm>
            <a:off x="5034018" y="2594533"/>
            <a:ext cx="2685609" cy="3142878"/>
            <a:chOff x="6602468" y="2594533"/>
            <a:chExt cx="2685609" cy="3142878"/>
          </a:xfrm>
        </p:grpSpPr>
        <p:sp>
          <p:nvSpPr>
            <p:cNvPr id="47" name="任意多边形 46"/>
            <p:cNvSpPr/>
            <p:nvPr>
              <p:custDataLst>
                <p:tags r:id="rId16"/>
              </p:custDataLst>
            </p:nvPr>
          </p:nvSpPr>
          <p:spPr>
            <a:xfrm>
              <a:off x="8402180"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4.4.5</a:t>
              </a:r>
            </a:p>
          </p:txBody>
        </p:sp>
        <p:sp>
          <p:nvSpPr>
            <p:cNvPr id="42" name="文本框 41"/>
            <p:cNvSpPr txBox="1"/>
            <p:nvPr>
              <p:custDataLst>
                <p:tags r:id="rId17"/>
              </p:custDataLst>
            </p:nvPr>
          </p:nvSpPr>
          <p:spPr>
            <a:xfrm>
              <a:off x="660246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对系统运行过程的影响</a:t>
              </a:r>
            </a:p>
          </p:txBody>
        </p:sp>
      </p:grpSp>
      <p:grpSp>
        <p:nvGrpSpPr>
          <p:cNvPr id="2" name="组合 1"/>
          <p:cNvGrpSpPr/>
          <p:nvPr>
            <p:custDataLst>
              <p:tags r:id="rId9"/>
            </p:custDataLst>
          </p:nvPr>
        </p:nvGrpSpPr>
        <p:grpSpPr>
          <a:xfrm>
            <a:off x="7992634" y="2594533"/>
            <a:ext cx="1565594" cy="3142878"/>
            <a:chOff x="9865249" y="2594533"/>
            <a:chExt cx="1565594" cy="3142878"/>
          </a:xfrm>
        </p:grpSpPr>
        <p:sp>
          <p:nvSpPr>
            <p:cNvPr id="24" name="任意多边形 23"/>
            <p:cNvSpPr/>
            <p:nvPr>
              <p:custDataLst>
                <p:tags r:id="rId14"/>
              </p:custDataLst>
            </p:nvPr>
          </p:nvSpPr>
          <p:spPr>
            <a:xfrm>
              <a:off x="1020509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4.4.6</a:t>
              </a:r>
            </a:p>
          </p:txBody>
        </p:sp>
        <p:sp>
          <p:nvSpPr>
            <p:cNvPr id="26" name="文本框 25"/>
            <p:cNvSpPr txBox="1"/>
            <p:nvPr>
              <p:custDataLst>
                <p:tags r:id="rId15"/>
              </p:custDataLst>
            </p:nvPr>
          </p:nvSpPr>
          <p:spPr>
            <a:xfrm>
              <a:off x="9865249"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对地点和设施的影响</a:t>
              </a:r>
            </a:p>
          </p:txBody>
        </p:sp>
      </p:grpSp>
      <p:sp>
        <p:nvSpPr>
          <p:cNvPr id="6" name="文本框 5"/>
          <p:cNvSpPr txBox="1"/>
          <p:nvPr>
            <p:custDataLst>
              <p:tags r:id="rId10"/>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sym typeface="+mn-ea"/>
              </a:rPr>
              <a:t>所建议的系统</a:t>
            </a:r>
            <a:endParaRPr lang="zh-CN" altLang="en-US" dirty="0"/>
          </a:p>
          <a:p>
            <a:endParaRPr lang="zh-CN" altLang="en-US" dirty="0">
              <a:latin typeface="+mj-lt"/>
              <a:ea typeface="+mj-ea"/>
            </a:endParaRPr>
          </a:p>
        </p:txBody>
      </p:sp>
      <p:grpSp>
        <p:nvGrpSpPr>
          <p:cNvPr id="16" name="组合 15"/>
          <p:cNvGrpSpPr/>
          <p:nvPr>
            <p:custDataLst>
              <p:tags r:id="rId11"/>
            </p:custDataLst>
          </p:nvPr>
        </p:nvGrpSpPr>
        <p:grpSpPr>
          <a:xfrm>
            <a:off x="832258" y="2594533"/>
            <a:ext cx="1565594" cy="3142878"/>
            <a:chOff x="850673" y="2594533"/>
            <a:chExt cx="1565594" cy="3142878"/>
          </a:xfrm>
        </p:grpSpPr>
        <p:sp>
          <p:nvSpPr>
            <p:cNvPr id="17" name="任意多边形 16"/>
            <p:cNvSpPr/>
            <p:nvPr>
              <p:custDataLst>
                <p:tags r:id="rId1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4.4.1</a:t>
              </a:r>
            </a:p>
          </p:txBody>
        </p:sp>
        <p:sp>
          <p:nvSpPr>
            <p:cNvPr id="18" name="文本框 17"/>
            <p:cNvSpPr txBox="1"/>
            <p:nvPr>
              <p:custDataLst>
                <p:tags r:id="rId1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zh-CN" altLang="en-US" dirty="0">
                  <a:solidFill>
                    <a:schemeClr val="bg1">
                      <a:lumMod val="50000"/>
                    </a:schemeClr>
                  </a:solidFill>
                </a:rPr>
                <a:t>对设备的</a:t>
              </a:r>
            </a:p>
            <a:p>
              <a:pPr algn="ctr">
                <a:lnSpc>
                  <a:spcPct val="130000"/>
                </a:lnSpc>
              </a:pPr>
              <a:r>
                <a:rPr lang="zh-CN" altLang="en-US" dirty="0">
                  <a:solidFill>
                    <a:schemeClr val="bg1">
                      <a:lumMod val="50000"/>
                    </a:schemeClr>
                  </a:solidFill>
                </a:rPr>
                <a:t>影响</a:t>
              </a:r>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496479" y="1946738"/>
            <a:ext cx="5319692" cy="1490870"/>
            <a:chOff x="1984716" y="1278391"/>
            <a:chExt cx="3304381" cy="962818"/>
          </a:xfrm>
        </p:grpSpPr>
        <p:sp>
          <p:nvSpPr>
            <p:cNvPr id="8" name="五边形 23"/>
            <p:cNvSpPr/>
            <p:nvPr>
              <p:custDataLst>
                <p:tags r:id="rId9"/>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0"/>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数据的设计不是很完整</a:t>
              </a:r>
            </a:p>
          </p:txBody>
        </p:sp>
        <p:sp>
          <p:nvSpPr>
            <p:cNvPr id="10" name="任意多边形 9"/>
            <p:cNvSpPr/>
            <p:nvPr>
              <p:custDataLst>
                <p:tags r:id="rId11"/>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2"/>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496479" y="4234461"/>
            <a:ext cx="5319692" cy="1490870"/>
            <a:chOff x="3877016" y="2451024"/>
            <a:chExt cx="3304381" cy="962818"/>
          </a:xfrm>
        </p:grpSpPr>
        <p:sp>
          <p:nvSpPr>
            <p:cNvPr id="42" name="五边形 23"/>
            <p:cNvSpPr/>
            <p:nvPr>
              <p:custDataLst>
                <p:tags r:id="rId5"/>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6"/>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面向的对象不是所有大众</a:t>
              </a:r>
            </a:p>
          </p:txBody>
        </p:sp>
        <p:sp>
          <p:nvSpPr>
            <p:cNvPr id="40" name="任意多边形 39"/>
            <p:cNvSpPr/>
            <p:nvPr>
              <p:custDataLst>
                <p:tags r:id="rId7"/>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8"/>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4.5 </a:t>
            </a:r>
            <a:r>
              <a:rPr lang="zh-CN" altLang="en-US" dirty="0">
                <a:latin typeface="+mj-lt"/>
                <a:ea typeface="+mj-ea"/>
              </a:rPr>
              <a:t>局限性</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155333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b="0" dirty="0"/>
              <a:t>4.6 	可行性分析</a:t>
            </a:r>
          </a:p>
        </p:txBody>
      </p:sp>
      <p:graphicFrame>
        <p:nvGraphicFramePr>
          <p:cNvPr id="2" name="表格 1"/>
          <p:cNvGraphicFramePr/>
          <p:nvPr/>
        </p:nvGraphicFramePr>
        <p:xfrm>
          <a:off x="1828800" y="1151255"/>
          <a:ext cx="9294495" cy="5580380"/>
        </p:xfrm>
        <a:graphic>
          <a:graphicData uri="http://schemas.openxmlformats.org/drawingml/2006/table">
            <a:tbl>
              <a:tblPr firstRow="1" bandRow="1">
                <a:tableStyleId>{5C22544A-7EE6-4342-B048-85BDC9FD1C3A}</a:tableStyleId>
              </a:tblPr>
              <a:tblGrid>
                <a:gridCol w="2456180"/>
                <a:gridCol w="6838315"/>
              </a:tblGrid>
              <a:tr h="1259205">
                <a:tc>
                  <a:txBody>
                    <a:bodyPr/>
                    <a:lstStyle/>
                    <a:p>
                      <a:pPr>
                        <a:buNone/>
                      </a:pPr>
                      <a:r>
                        <a:rPr lang="zh-CN" altLang="en-US"/>
                        <a:t>4.6.1  </a:t>
                      </a:r>
                      <a:r>
                        <a:rPr lang="zh-CN" altLang="en-US" sz="1800">
                          <a:sym typeface="+mn-ea"/>
                        </a:rPr>
                        <a:t>采购的可能性</a:t>
                      </a:r>
                    </a:p>
                    <a:p>
                      <a:pPr>
                        <a:buNone/>
                      </a:pPr>
                      <a:endParaRPr lang="zh-CN" altLang="en-US"/>
                    </a:p>
                  </a:txBody>
                  <a:tcPr/>
                </a:tc>
                <a:tc>
                  <a:txBody>
                    <a:bodyPr/>
                    <a:lstStyle/>
                    <a:p>
                      <a:pPr>
                        <a:buNone/>
                      </a:pPr>
                      <a:r>
                        <a:rPr lang="en-US" altLang="zh-CN"/>
                        <a:t>ｋａｉＢＢ的公告板系统    Java论坛系统 JForum等如：</a:t>
                      </a:r>
                    </a:p>
                    <a:p>
                      <a:pPr>
                        <a:buNone/>
                      </a:pPr>
                      <a:r>
                        <a:rPr lang="en-US" altLang="zh-CN"/>
                        <a:t>1</a:t>
                      </a:r>
                      <a:r>
                        <a:rPr lang="zh-CN" altLang="en-US"/>
                        <a:t>） Flash上传模块PLupload </a:t>
                      </a:r>
                      <a:r>
                        <a:rPr lang="en-US" altLang="zh-CN"/>
                        <a:t>2</a:t>
                      </a:r>
                      <a:r>
                        <a:rPr lang="zh-CN" altLang="en-US"/>
                        <a:t>）Java论坛系统 JForum</a:t>
                      </a:r>
                    </a:p>
                    <a:p>
                      <a:pPr>
                        <a:buNone/>
                      </a:pPr>
                      <a:r>
                        <a:rPr lang="en-US" altLang="zh-CN"/>
                        <a:t>3</a:t>
                      </a:r>
                      <a:r>
                        <a:rPr lang="zh-CN" altLang="en-US"/>
                        <a:t>）Web邮件系统 SquirrelMail </a:t>
                      </a:r>
                      <a:r>
                        <a:rPr lang="en-US" altLang="zh-CN"/>
                        <a:t>4</a:t>
                      </a:r>
                      <a:r>
                        <a:rPr lang="zh-CN" altLang="en-US"/>
                        <a:t>）Web的多媒体播放器 html5media</a:t>
                      </a:r>
                    </a:p>
                  </a:txBody>
                  <a:tcPr/>
                </a:tc>
              </a:tr>
              <a:tr h="1804035">
                <a:tc>
                  <a:txBody>
                    <a:bodyPr/>
                    <a:lstStyle/>
                    <a:p>
                      <a:pPr>
                        <a:buNone/>
                      </a:pPr>
                      <a:r>
                        <a:rPr lang="zh-CN" altLang="en-US"/>
                        <a:t>4.6.2  </a:t>
                      </a:r>
                      <a:r>
                        <a:rPr lang="zh-CN" altLang="en-US" sz="1800">
                          <a:sym typeface="+mn-ea"/>
                        </a:rPr>
                        <a:t>技术可行性</a:t>
                      </a:r>
                    </a:p>
                    <a:p>
                      <a:pPr>
                        <a:buNone/>
                      </a:pPr>
                      <a:endParaRPr lang="zh-CN" altLang="en-US"/>
                    </a:p>
                  </a:txBody>
                  <a:tcPr/>
                </a:tc>
                <a:tc>
                  <a:txBody>
                    <a:bodyPr/>
                    <a:lstStyle/>
                    <a:p>
                      <a:pPr>
                        <a:buNone/>
                      </a:pPr>
                      <a:r>
                        <a:rPr lang="zh-CN" altLang="en-US"/>
                        <a:t>搭建网站的结构--HTML与XHTML</a:t>
                      </a:r>
                    </a:p>
                    <a:p>
                      <a:pPr>
                        <a:buNone/>
                      </a:pPr>
                      <a:r>
                        <a:rPr lang="zh-CN" altLang="en-US"/>
                        <a:t>CSS(Cascading Style Sheets,级联样式表) JavaScript</a:t>
                      </a:r>
                    </a:p>
                    <a:p>
                      <a:pPr>
                        <a:buNone/>
                      </a:pPr>
                      <a:r>
                        <a:rPr lang="zh-CN" altLang="en-US"/>
                        <a:t> ASP   PHP JSP</a:t>
                      </a:r>
                    </a:p>
                    <a:p>
                      <a:pPr>
                        <a:buNone/>
                      </a:pPr>
                      <a:r>
                        <a:rPr lang="zh-CN" altLang="en-US"/>
                        <a:t>数据库与SQL语句</a:t>
                      </a:r>
                    </a:p>
                    <a:p>
                      <a:pPr>
                        <a:buNone/>
                      </a:pPr>
                      <a:r>
                        <a:rPr lang="zh-CN" altLang="en-US"/>
                        <a:t>客户端交互技术--AJAX</a:t>
                      </a:r>
                    </a:p>
                    <a:p>
                      <a:pPr>
                        <a:buNone/>
                      </a:pPr>
                      <a:r>
                        <a:rPr lang="zh-CN" altLang="en-US"/>
                        <a:t>常用网页设计软件：</a:t>
                      </a:r>
                    </a:p>
                  </a:txBody>
                  <a:tcPr/>
                </a:tc>
              </a:tr>
              <a:tr h="1257935">
                <a:tc>
                  <a:txBody>
                    <a:bodyPr/>
                    <a:lstStyle/>
                    <a:p>
                      <a:pPr>
                        <a:buNone/>
                      </a:pPr>
                      <a:r>
                        <a:rPr lang="zh-CN" altLang="en-US"/>
                        <a:t>4.6.3   操作可行性</a:t>
                      </a:r>
                    </a:p>
                  </a:txBody>
                  <a:tcPr/>
                </a:tc>
                <a:tc>
                  <a:txBody>
                    <a:bodyPr/>
                    <a:lstStyle/>
                    <a:p>
                      <a:pPr>
                        <a:buNone/>
                      </a:pPr>
                      <a:r>
                        <a:rPr lang="zh-CN" altLang="en-US"/>
                        <a:t> 客户端采用图形化界面，操作简单，功能明确.</a:t>
                      </a:r>
                    </a:p>
                  </a:txBody>
                  <a:tcPr/>
                </a:tc>
              </a:tr>
              <a:tr h="1259205">
                <a:tc>
                  <a:txBody>
                    <a:bodyPr/>
                    <a:lstStyle/>
                    <a:p>
                      <a:pPr>
                        <a:buNone/>
                      </a:pPr>
                      <a:r>
                        <a:rPr lang="zh-CN" altLang="en-US"/>
                        <a:t>4.6.4   经济可行性</a:t>
                      </a:r>
                    </a:p>
                  </a:txBody>
                  <a:tcPr/>
                </a:tc>
                <a:tc>
                  <a:txBody>
                    <a:bodyPr/>
                    <a:lstStyle/>
                    <a:p>
                      <a:pPr>
                        <a:buNone/>
                      </a:pPr>
                      <a:r>
                        <a:rPr lang="zh-CN" altLang="en-US"/>
                        <a:t>自主开发，开发费用很少</a:t>
                      </a:r>
                    </a:p>
                  </a:txBody>
                  <a:tcPr/>
                </a:tc>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362" y="239021"/>
            <a:ext cx="0" cy="613611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a:off x="4694436" y="608023"/>
            <a:ext cx="5643379" cy="561260"/>
            <a:chOff x="4694152" y="1083949"/>
            <a:chExt cx="5643648" cy="540000"/>
          </a:xfrm>
        </p:grpSpPr>
        <p:sp>
          <p:nvSpPr>
            <p:cNvPr id="17" name="MH_Entry_1">
              <a:hlinkClick r:id="rId28" action="ppaction://hlinksldjump"/>
            </p:cNvPr>
            <p:cNvSpPr txBox="1"/>
            <p:nvPr>
              <p:custDataLst>
                <p:tags r:id="rId24"/>
              </p:custDataLst>
            </p:nvPr>
          </p:nvSpPr>
          <p:spPr>
            <a:xfrm>
              <a:off x="5243320" y="1083949"/>
              <a:ext cx="5094480" cy="540000"/>
            </a:xfrm>
            <a:prstGeom prst="rect">
              <a:avLst/>
            </a:prstGeom>
            <a:noFill/>
          </p:spPr>
          <p:txBody>
            <a:bodyPr wrap="square" lIns="180000" anchor="ctr" anchorCtr="0">
              <a:normAutofit/>
            </a:bodyPr>
            <a:lstStyle/>
            <a:p>
              <a:pPr>
                <a:defRPr/>
              </a:pPr>
              <a:r>
                <a:rPr lang="zh-CN" altLang="zh-CN" sz="2000" kern="0" spc="100" dirty="0"/>
                <a:t>引言</a:t>
              </a:r>
            </a:p>
          </p:txBody>
        </p:sp>
        <p:sp>
          <p:nvSpPr>
            <p:cNvPr id="22" name="MH_Number_1">
              <a:hlinkClick r:id="rId28" action="ppaction://hlinksldjump"/>
            </p:cNvPr>
            <p:cNvSpPr/>
            <p:nvPr>
              <p:custDataLst>
                <p:tags r:id="rId25"/>
              </p:custDataLst>
            </p:nvPr>
          </p:nvSpPr>
          <p:spPr>
            <a:xfrm>
              <a:off x="4694152" y="1131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2" name="组合 11"/>
          <p:cNvGrpSpPr/>
          <p:nvPr>
            <p:custDataLst>
              <p:tags r:id="rId4"/>
            </p:custDataLst>
          </p:nvPr>
        </p:nvGrpSpPr>
        <p:grpSpPr>
          <a:xfrm>
            <a:off x="4694436" y="1435151"/>
            <a:ext cx="5643379" cy="561260"/>
            <a:chOff x="4694152" y="1910293"/>
            <a:chExt cx="5643648" cy="540000"/>
          </a:xfrm>
        </p:grpSpPr>
        <p:sp>
          <p:nvSpPr>
            <p:cNvPr id="27" name="MH_Entry_2">
              <a:hlinkClick r:id="rId29" action="ppaction://hlinksldjump"/>
            </p:cNvPr>
            <p:cNvSpPr txBox="1"/>
            <p:nvPr>
              <p:custDataLst>
                <p:tags r:id="rId22"/>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a:t>可行性研究的前提</a:t>
              </a:r>
            </a:p>
          </p:txBody>
        </p:sp>
        <p:sp>
          <p:nvSpPr>
            <p:cNvPr id="28" name="MH_Number_2">
              <a:hlinkClick r:id="rId29" action="ppaction://hlinksldjump"/>
            </p:cNvPr>
            <p:cNvSpPr/>
            <p:nvPr>
              <p:custDataLst>
                <p:tags r:id="rId23"/>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11" name="组合 10"/>
          <p:cNvGrpSpPr/>
          <p:nvPr>
            <p:custDataLst>
              <p:tags r:id="rId5"/>
            </p:custDataLst>
          </p:nvPr>
        </p:nvGrpSpPr>
        <p:grpSpPr>
          <a:xfrm>
            <a:off x="4694436" y="2261644"/>
            <a:ext cx="5643379" cy="561260"/>
            <a:chOff x="4694152" y="2736637"/>
            <a:chExt cx="5643648" cy="540000"/>
          </a:xfrm>
        </p:grpSpPr>
        <p:sp>
          <p:nvSpPr>
            <p:cNvPr id="30" name="MH_Entry_3">
              <a:hlinkClick r:id="rId30" action="ppaction://hlinksldjump"/>
            </p:cNvPr>
            <p:cNvSpPr txBox="1"/>
            <p:nvPr>
              <p:custDataLst>
                <p:tags r:id="rId20"/>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a:t>对现有系统的分析</a:t>
              </a:r>
            </a:p>
          </p:txBody>
        </p:sp>
        <p:sp>
          <p:nvSpPr>
            <p:cNvPr id="31" name="MH_Number_3">
              <a:hlinkClick r:id="rId30" action="ppaction://hlinksldjump"/>
            </p:cNvPr>
            <p:cNvSpPr/>
            <p:nvPr>
              <p:custDataLst>
                <p:tags r:id="rId21"/>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10" name="组合 9"/>
          <p:cNvGrpSpPr/>
          <p:nvPr>
            <p:custDataLst>
              <p:tags r:id="rId6"/>
            </p:custDataLst>
          </p:nvPr>
        </p:nvGrpSpPr>
        <p:grpSpPr>
          <a:xfrm>
            <a:off x="4694436" y="3047497"/>
            <a:ext cx="5643379" cy="561260"/>
            <a:chOff x="4694152" y="3562981"/>
            <a:chExt cx="5643648" cy="540000"/>
          </a:xfrm>
        </p:grpSpPr>
        <p:sp>
          <p:nvSpPr>
            <p:cNvPr id="33" name="MH_Entry_4">
              <a:hlinkClick r:id="rId29" action="ppaction://hlinksldjump"/>
            </p:cNvPr>
            <p:cNvSpPr txBox="1"/>
            <p:nvPr>
              <p:custDataLst>
                <p:tags r:id="rId18"/>
              </p:custDataLst>
            </p:nvPr>
          </p:nvSpPr>
          <p:spPr>
            <a:xfrm>
              <a:off x="5243320" y="3562981"/>
              <a:ext cx="5094480" cy="540000"/>
            </a:xfrm>
            <a:prstGeom prst="rect">
              <a:avLst/>
            </a:prstGeom>
            <a:noFill/>
          </p:spPr>
          <p:txBody>
            <a:bodyPr wrap="square" lIns="180000" anchor="ctr" anchorCtr="0">
              <a:normAutofit/>
            </a:bodyPr>
            <a:lstStyle/>
            <a:p>
              <a:pPr>
                <a:defRPr/>
              </a:pPr>
              <a:r>
                <a:rPr lang="zh-CN" altLang="en-US" sz="2000" kern="0" spc="100" dirty="0"/>
                <a:t>所建议的系统</a:t>
              </a:r>
            </a:p>
          </p:txBody>
        </p:sp>
        <p:sp>
          <p:nvSpPr>
            <p:cNvPr id="34" name="MH_Number_4">
              <a:hlinkClick r:id="rId29" action="ppaction://hlinksldjump"/>
            </p:cNvPr>
            <p:cNvSpPr/>
            <p:nvPr>
              <p:custDataLst>
                <p:tags r:id="rId19"/>
              </p:custDataLst>
            </p:nvPr>
          </p:nvSpPr>
          <p:spPr>
            <a:xfrm>
              <a:off x="4694152" y="361036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9" name="组合 8"/>
          <p:cNvGrpSpPr/>
          <p:nvPr>
            <p:custDataLst>
              <p:tags r:id="rId7"/>
            </p:custDataLst>
          </p:nvPr>
        </p:nvGrpSpPr>
        <p:grpSpPr>
          <a:xfrm>
            <a:off x="4692531" y="3950825"/>
            <a:ext cx="5643379" cy="561260"/>
            <a:chOff x="4694152" y="4389325"/>
            <a:chExt cx="5643648" cy="540000"/>
          </a:xfrm>
        </p:grpSpPr>
        <p:sp>
          <p:nvSpPr>
            <p:cNvPr id="36" name="MH_Entry_5">
              <a:hlinkClick r:id="rId29" action="ppaction://hlinksldjump"/>
            </p:cNvPr>
            <p:cNvSpPr txBox="1"/>
            <p:nvPr>
              <p:custDataLst>
                <p:tags r:id="rId16"/>
              </p:custDataLst>
            </p:nvPr>
          </p:nvSpPr>
          <p:spPr>
            <a:xfrm>
              <a:off x="5243320" y="4389325"/>
              <a:ext cx="5094480" cy="540000"/>
            </a:xfrm>
            <a:prstGeom prst="rect">
              <a:avLst/>
            </a:prstGeom>
            <a:noFill/>
          </p:spPr>
          <p:txBody>
            <a:bodyPr wrap="square" lIns="180000" anchor="ctr" anchorCtr="0">
              <a:normAutofit/>
            </a:bodyPr>
            <a:lstStyle/>
            <a:p>
              <a:pPr>
                <a:defRPr/>
              </a:pPr>
              <a:r>
                <a:rPr lang="zh-CN" altLang="en-US" sz="2000" kern="0" spc="100" dirty="0"/>
                <a:t>可选择的其他系统方案</a:t>
              </a:r>
            </a:p>
          </p:txBody>
        </p:sp>
        <p:sp>
          <p:nvSpPr>
            <p:cNvPr id="37" name="MH_Number_5">
              <a:hlinkClick r:id="rId29" action="ppaction://hlinksldjump"/>
            </p:cNvPr>
            <p:cNvSpPr/>
            <p:nvPr>
              <p:custDataLst>
                <p:tags r:id="rId17"/>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grpSp>
        <p:nvGrpSpPr>
          <p:cNvPr id="8" name="组合 7"/>
          <p:cNvGrpSpPr/>
          <p:nvPr>
            <p:custDataLst>
              <p:tags r:id="rId8"/>
            </p:custDataLst>
          </p:nvPr>
        </p:nvGrpSpPr>
        <p:grpSpPr>
          <a:xfrm>
            <a:off x="4694436" y="4852883"/>
            <a:ext cx="5643379" cy="561260"/>
            <a:chOff x="4694152" y="5215669"/>
            <a:chExt cx="5643648" cy="540000"/>
          </a:xfrm>
        </p:grpSpPr>
        <p:sp>
          <p:nvSpPr>
            <p:cNvPr id="39" name="MH_Entry_6">
              <a:hlinkClick r:id="rId29" action="ppaction://hlinksldjump"/>
            </p:cNvPr>
            <p:cNvSpPr txBox="1"/>
            <p:nvPr>
              <p:custDataLst>
                <p:tags r:id="rId14"/>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投资及效益分析</a:t>
              </a:r>
            </a:p>
          </p:txBody>
        </p:sp>
        <p:sp>
          <p:nvSpPr>
            <p:cNvPr id="40" name="MH_Number_6">
              <a:hlinkClick r:id="rId29" action="ppaction://hlinksldjump"/>
            </p:cNvPr>
            <p:cNvSpPr/>
            <p:nvPr>
              <p:custDataLst>
                <p:tags r:id="rId15"/>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6</a:t>
              </a:r>
              <a:endParaRPr lang="zh-CN" altLang="en-US" sz="2400" kern="0" dirty="0">
                <a:solidFill>
                  <a:schemeClr val="bg1"/>
                </a:solidFill>
              </a:endParaRPr>
            </a:p>
          </p:txBody>
        </p:sp>
      </p:grpSp>
      <p:sp>
        <p:nvSpPr>
          <p:cNvPr id="24" name="MH_Others_2"/>
          <p:cNvSpPr txBox="1"/>
          <p:nvPr>
            <p:custDataLst>
              <p:tags r:id="rId9"/>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endParaRPr lang="zh-CN" altLang="en-US" sz="5400" b="1" kern="0" dirty="0">
              <a:solidFill>
                <a:schemeClr val="accent1"/>
              </a:solidFill>
              <a:latin typeface="+mj-lt"/>
              <a:ea typeface="+mj-ea"/>
              <a:cs typeface="+mj-cs"/>
            </a:endParaRPr>
          </a:p>
        </p:txBody>
      </p:sp>
      <p:sp>
        <p:nvSpPr>
          <p:cNvPr id="25" name="MH_Others_3"/>
          <p:cNvSpPr txBox="1"/>
          <p:nvPr>
            <p:custDataLst>
              <p:tags r:id="rId10"/>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chemeClr val="tx1">
                    <a:lumMod val="20000"/>
                    <a:lumOff val="80000"/>
                  </a:schemeClr>
                </a:solidFill>
                <a:latin typeface="华文细黑" panose="02010600040101010101" pitchFamily="2" charset="-122"/>
                <a:ea typeface="华文细黑" panose="02010600040101010101" pitchFamily="2" charset="-122"/>
              </a:rPr>
              <a:t>CONTENTS</a:t>
            </a:r>
            <a:endParaRPr lang="zh-CN" altLang="en-US" sz="2800" kern="0" spc="300" dirty="0">
              <a:solidFill>
                <a:schemeClr val="tx1">
                  <a:lumMod val="20000"/>
                  <a:lumOff val="80000"/>
                </a:schemeClr>
              </a:solidFill>
              <a:latin typeface="华文细黑" panose="02010600040101010101" pitchFamily="2" charset="-122"/>
              <a:ea typeface="华文细黑" panose="02010600040101010101" pitchFamily="2" charset="-122"/>
            </a:endParaRPr>
          </a:p>
        </p:txBody>
      </p:sp>
      <p:grpSp>
        <p:nvGrpSpPr>
          <p:cNvPr id="3" name="组合 2"/>
          <p:cNvGrpSpPr/>
          <p:nvPr>
            <p:custDataLst>
              <p:tags r:id="rId11"/>
            </p:custDataLst>
          </p:nvPr>
        </p:nvGrpSpPr>
        <p:grpSpPr>
          <a:xfrm>
            <a:off x="4694555" y="5696585"/>
            <a:ext cx="5643245" cy="561340"/>
            <a:chOff x="4694152" y="5215669"/>
            <a:chExt cx="5643648" cy="540000"/>
          </a:xfrm>
        </p:grpSpPr>
        <p:sp>
          <p:nvSpPr>
            <p:cNvPr id="4" name="MH_Entry_6">
              <a:hlinkClick r:id="rId29" action="ppaction://hlinksldjump"/>
            </p:cNvPr>
            <p:cNvSpPr txBox="1"/>
            <p:nvPr>
              <p:custDataLst>
                <p:tags r:id="rId12"/>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项目小组</a:t>
              </a:r>
            </a:p>
          </p:txBody>
        </p:sp>
        <p:sp>
          <p:nvSpPr>
            <p:cNvPr id="5" name="MH_Number_6">
              <a:hlinkClick r:id="rId29" action="ppaction://hlinksldjump"/>
            </p:cNvPr>
            <p:cNvSpPr/>
            <p:nvPr>
              <p:custDataLst>
                <p:tags r:id="rId13"/>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7</a:t>
              </a: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投资及效益分析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05</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930344"/>
            <a:ext cx="10515599" cy="723445"/>
          </a:xfrm>
        </p:spPr>
        <p:txBody>
          <a:bodyPr/>
          <a:lstStyle/>
          <a:p>
            <a:r>
              <a:rPr lang="zh-CN" altLang="en-US" b="1">
                <a:sym typeface="+mn-ea"/>
              </a:rPr>
              <a:t>5.2	收益</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2560320"/>
          </a:xfrm>
          <a:prstGeom prst="rect">
            <a:avLst/>
          </a:prstGeom>
          <a:noFill/>
        </p:spPr>
        <p:txBody>
          <a:bodyPr wrap="square" rtlCol="0">
            <a:spAutoFit/>
          </a:bodyPr>
          <a:lstStyle/>
          <a:p>
            <a:endParaRPr lang="zh-CN" altLang="en-US" b="1"/>
          </a:p>
          <a:p>
            <a:r>
              <a:rPr lang="zh-CN" altLang="en-US" b="1"/>
              <a:t>5.1.1	设备成本</a:t>
            </a:r>
          </a:p>
          <a:p>
            <a:r>
              <a:rPr lang="zh-CN" altLang="en-US" b="1"/>
              <a:t>域名：100元/年。云服务器2核 4GB 1M 220元/月。</a:t>
            </a:r>
          </a:p>
          <a:p>
            <a:r>
              <a:rPr lang="zh-CN" altLang="en-US" b="1"/>
              <a:t>5.1.2	学习成本</a:t>
            </a:r>
          </a:p>
          <a:p>
            <a:r>
              <a:rPr lang="zh-CN" altLang="en-US" b="1"/>
              <a:t>所用书籍：0元（图书馆可借）</a:t>
            </a:r>
          </a:p>
          <a:p>
            <a:r>
              <a:rPr lang="zh-CN" altLang="en-US" b="1"/>
              <a:t> 网上学习：0元（网上查找资料一般免费，重点在于查找资料的方法）</a:t>
            </a:r>
          </a:p>
          <a:p>
            <a:endParaRPr lang="zh-CN" altLang="en-US" b="1"/>
          </a:p>
          <a:p>
            <a:endParaRPr lang="en-US" altLang="zh-CN" b="1"/>
          </a:p>
          <a:p>
            <a:endParaRPr lang="en-US" altLang="zh-CN" b="1"/>
          </a:p>
        </p:txBody>
      </p:sp>
      <p:sp>
        <p:nvSpPr>
          <p:cNvPr id="3" name="标题 1"/>
          <p:cNvSpPr>
            <a:spLocks noGrp="1"/>
          </p:cNvSpPr>
          <p:nvPr>
            <p:custDataLst>
              <p:tags r:id="rId5"/>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5.1	支出</a:t>
            </a:r>
          </a:p>
        </p:txBody>
      </p:sp>
      <p:sp>
        <p:nvSpPr>
          <p:cNvPr id="5" name="文本框 4"/>
          <p:cNvSpPr txBox="1"/>
          <p:nvPr/>
        </p:nvSpPr>
        <p:spPr>
          <a:xfrm>
            <a:off x="1168400" y="3120390"/>
            <a:ext cx="8931910" cy="2286000"/>
          </a:xfrm>
          <a:prstGeom prst="rect">
            <a:avLst/>
          </a:prstGeom>
          <a:noFill/>
        </p:spPr>
        <p:txBody>
          <a:bodyPr wrap="square" rtlCol="0">
            <a:spAutoFit/>
          </a:bodyPr>
          <a:lstStyle/>
          <a:p>
            <a:endParaRPr lang="zh-CN" altLang="en-US" b="1" dirty="0"/>
          </a:p>
          <a:p>
            <a:endParaRPr lang="zh-CN" altLang="en-US" b="1" dirty="0"/>
          </a:p>
          <a:p>
            <a:r>
              <a:rPr lang="zh-CN" altLang="en-US" b="1" dirty="0"/>
              <a:t>开发出一个软件工程系列课程教学辅助网站。 让该专业学生与不是这个专业但对软件工程感兴趣的学生可以更加方便的听课，可以使学生与软件工程系列课程有更加紧密的联系，有更加深刻的认识</a:t>
            </a:r>
          </a:p>
          <a:p>
            <a:endParaRPr lang="zh-CN" altLang="en-US" b="1" dirty="0"/>
          </a:p>
          <a:p>
            <a:endParaRPr lang="en-US" altLang="zh-CN" b="1" dirty="0"/>
          </a:p>
          <a:p>
            <a:endParaRPr lang="en-US" altLang="zh-CN" b="1" dirty="0"/>
          </a:p>
        </p:txBody>
      </p:sp>
      <p:sp>
        <p:nvSpPr>
          <p:cNvPr id="6" name="标题 1"/>
          <p:cNvSpPr>
            <a:spLocks noGrp="1"/>
          </p:cNvSpPr>
          <p:nvPr>
            <p:custDataLst>
              <p:tags r:id="rId6"/>
            </p:custDataLst>
          </p:nvPr>
        </p:nvSpPr>
        <p:spPr>
          <a:xfrm>
            <a:off x="838200" y="468294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a:sym typeface="+mn-ea"/>
              </a:rPr>
              <a:t>5.</a:t>
            </a:r>
            <a:r>
              <a:rPr lang="en-US" altLang="zh-CN" b="1">
                <a:sym typeface="+mn-ea"/>
              </a:rPr>
              <a:t>3  </a:t>
            </a:r>
            <a:r>
              <a:rPr lang="zh-CN" altLang="en-US" b="1">
                <a:sym typeface="+mn-ea"/>
              </a:rPr>
              <a:t>收益／投资比</a:t>
            </a:r>
          </a:p>
        </p:txBody>
      </p:sp>
      <p:sp>
        <p:nvSpPr>
          <p:cNvPr id="7" name="文本框 6"/>
          <p:cNvSpPr txBox="1"/>
          <p:nvPr/>
        </p:nvSpPr>
        <p:spPr>
          <a:xfrm>
            <a:off x="1168400" y="5213350"/>
            <a:ext cx="8931910" cy="1200329"/>
          </a:xfrm>
          <a:prstGeom prst="rect">
            <a:avLst/>
          </a:prstGeom>
          <a:noFill/>
        </p:spPr>
        <p:txBody>
          <a:bodyPr wrap="square" rtlCol="0">
            <a:spAutoFit/>
          </a:bodyPr>
          <a:lstStyle/>
          <a:p>
            <a:r>
              <a:rPr lang="zh-CN" altLang="en-US" b="1" dirty="0" smtClean="0"/>
              <a:t>    这个</a:t>
            </a:r>
            <a:r>
              <a:rPr lang="zh-CN" altLang="en-US" b="1" dirty="0"/>
              <a:t>软件工程系列教学辅助网站主要是为学生与老师提供一个交流的平台以及资料共享提供一个平台。  学生，教师可以更加方便的听课，可以使学生与软件工程系列课程有更加紧密的联系，有更加深刻的认识。另外通过这个项目，可以使那些对软件工程有兴趣的同学参与进来。而经济成本却只有设备成本一点点，所以投资</a:t>
            </a:r>
            <a:r>
              <a:rPr lang="en-US" altLang="zh-CN" b="1" dirty="0"/>
              <a:t>/</a:t>
            </a:r>
            <a:r>
              <a:rPr lang="zh-CN" altLang="en-US" b="1" dirty="0"/>
              <a:t>效益比很高。</a:t>
            </a:r>
            <a:endParaRPr lang="zh-CN" altLang="en-US" b="1"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项目小组</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06</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6.1 </a:t>
            </a:r>
            <a:r>
              <a:rPr lang="zh-CN" altLang="en-US" dirty="0">
                <a:latin typeface="+mj-lt"/>
                <a:ea typeface="+mj-ea"/>
              </a:rPr>
              <a:t>小组成员</a:t>
            </a:r>
          </a:p>
        </p:txBody>
      </p:sp>
      <p:graphicFrame>
        <p:nvGraphicFramePr>
          <p:cNvPr id="2" name="表格 1"/>
          <p:cNvGraphicFramePr/>
          <p:nvPr/>
        </p:nvGraphicFramePr>
        <p:xfrm>
          <a:off x="1417955" y="1447800"/>
          <a:ext cx="8941435" cy="4678680"/>
        </p:xfrm>
        <a:graphic>
          <a:graphicData uri="http://schemas.openxmlformats.org/drawingml/2006/table">
            <a:tbl>
              <a:tblPr firstRow="1" bandRow="1">
                <a:tableStyleId>{5C22544A-7EE6-4342-B048-85BDC9FD1C3A}</a:tableStyleId>
              </a:tblPr>
              <a:tblGrid>
                <a:gridCol w="1490345"/>
                <a:gridCol w="1490345"/>
                <a:gridCol w="1490345"/>
                <a:gridCol w="1489710"/>
                <a:gridCol w="1490345"/>
                <a:gridCol w="1490345"/>
              </a:tblGrid>
              <a:tr h="779780">
                <a:tc>
                  <a:txBody>
                    <a:bodyPr/>
                    <a:lstStyle/>
                    <a:p>
                      <a:pPr>
                        <a:buNone/>
                      </a:pPr>
                      <a:r>
                        <a:rPr lang="zh-CN" altLang="en-US"/>
                        <a:t>分组编号</a:t>
                      </a:r>
                    </a:p>
                  </a:txBody>
                  <a:tcPr/>
                </a:tc>
                <a:tc>
                  <a:txBody>
                    <a:bodyPr/>
                    <a:lstStyle/>
                    <a:p>
                      <a:pPr>
                        <a:buNone/>
                      </a:pPr>
                      <a:r>
                        <a:rPr lang="zh-CN" altLang="en-US"/>
                        <a:t>姓名</a:t>
                      </a:r>
                    </a:p>
                  </a:txBody>
                  <a:tcPr/>
                </a:tc>
                <a:tc>
                  <a:txBody>
                    <a:bodyPr/>
                    <a:lstStyle/>
                    <a:p>
                      <a:pPr>
                        <a:buNone/>
                      </a:pPr>
                      <a:r>
                        <a:rPr lang="zh-CN" altLang="en-US"/>
                        <a:t>是否组长</a:t>
                      </a:r>
                    </a:p>
                  </a:txBody>
                  <a:tcPr/>
                </a:tc>
                <a:tc>
                  <a:txBody>
                    <a:bodyPr/>
                    <a:lstStyle/>
                    <a:p>
                      <a:pPr>
                        <a:buNone/>
                      </a:pPr>
                      <a:r>
                        <a:rPr lang="zh-CN" altLang="en-US"/>
                        <a:t>学号</a:t>
                      </a:r>
                    </a:p>
                  </a:txBody>
                  <a:tcPr/>
                </a:tc>
                <a:tc>
                  <a:txBody>
                    <a:bodyPr/>
                    <a:lstStyle/>
                    <a:p>
                      <a:pPr>
                        <a:buNone/>
                      </a:pPr>
                      <a:r>
                        <a:rPr lang="zh-CN" altLang="en-US"/>
                        <a:t>班级</a:t>
                      </a:r>
                    </a:p>
                  </a:txBody>
                  <a:tcPr/>
                </a:tc>
                <a:tc>
                  <a:txBody>
                    <a:bodyPr/>
                    <a:lstStyle/>
                    <a:p>
                      <a:pPr>
                        <a:buNone/>
                      </a:pPr>
                      <a:r>
                        <a:rPr lang="zh-CN" altLang="en-US"/>
                        <a:t>任课教师（选一个）</a:t>
                      </a:r>
                    </a:p>
                  </a:txBody>
                  <a:tcPr/>
                </a:tc>
              </a:tr>
              <a:tr h="779780">
                <a:tc>
                  <a:txBody>
                    <a:bodyPr/>
                    <a:lstStyle/>
                    <a:p>
                      <a:pPr>
                        <a:buNone/>
                      </a:pPr>
                      <a:r>
                        <a:rPr lang="zh-CN" altLang="en-US"/>
                        <a:t>PRD-G05</a:t>
                      </a:r>
                    </a:p>
                  </a:txBody>
                  <a:tcPr/>
                </a:tc>
                <a:tc>
                  <a:txBody>
                    <a:bodyPr/>
                    <a:lstStyle/>
                    <a:p>
                      <a:pPr>
                        <a:buNone/>
                      </a:pPr>
                      <a:r>
                        <a:rPr lang="zh-CN" altLang="en-US"/>
                        <a:t>王家南</a:t>
                      </a:r>
                    </a:p>
                  </a:txBody>
                  <a:tcPr/>
                </a:tc>
                <a:tc>
                  <a:txBody>
                    <a:bodyPr/>
                    <a:lstStyle/>
                    <a:p>
                      <a:pPr>
                        <a:buNone/>
                      </a:pPr>
                      <a:r>
                        <a:rPr lang="zh-CN" altLang="en-US"/>
                        <a:t>是</a:t>
                      </a:r>
                    </a:p>
                  </a:txBody>
                  <a:tcPr/>
                </a:tc>
                <a:tc>
                  <a:txBody>
                    <a:bodyPr/>
                    <a:lstStyle/>
                    <a:p>
                      <a:pPr>
                        <a:buNone/>
                      </a:pPr>
                      <a:r>
                        <a:rPr lang="zh-CN" altLang="en-US"/>
                        <a:t>31401343</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薛雅文</a:t>
                      </a:r>
                    </a:p>
                  </a:txBody>
                  <a:tcPr/>
                </a:tc>
                <a:tc>
                  <a:txBody>
                    <a:bodyPr/>
                    <a:lstStyle/>
                    <a:p>
                      <a:pPr>
                        <a:buNone/>
                      </a:pPr>
                      <a:r>
                        <a:rPr lang="zh-CN" altLang="en-US"/>
                        <a:t>否</a:t>
                      </a:r>
                    </a:p>
                  </a:txBody>
                  <a:tcPr/>
                </a:tc>
                <a:tc>
                  <a:txBody>
                    <a:bodyPr/>
                    <a:lstStyle/>
                    <a:p>
                      <a:pPr>
                        <a:buNone/>
                      </a:pPr>
                      <a:r>
                        <a:rPr lang="zh-CN" altLang="en-US"/>
                        <a:t>31401322</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王敏星</a:t>
                      </a:r>
                    </a:p>
                  </a:txBody>
                  <a:tcPr/>
                </a:tc>
                <a:tc>
                  <a:txBody>
                    <a:bodyPr/>
                    <a:lstStyle/>
                    <a:p>
                      <a:pPr>
                        <a:buNone/>
                      </a:pPr>
                      <a:r>
                        <a:rPr lang="zh-CN" altLang="en-US"/>
                        <a:t>否</a:t>
                      </a:r>
                    </a:p>
                  </a:txBody>
                  <a:tcPr/>
                </a:tc>
                <a:tc>
                  <a:txBody>
                    <a:bodyPr/>
                    <a:lstStyle/>
                    <a:p>
                      <a:pPr>
                        <a:buNone/>
                      </a:pPr>
                      <a:r>
                        <a:rPr lang="zh-CN" altLang="en-US"/>
                        <a:t>31401321</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茹敏杰</a:t>
                      </a:r>
                    </a:p>
                  </a:txBody>
                  <a:tcPr/>
                </a:tc>
                <a:tc>
                  <a:txBody>
                    <a:bodyPr/>
                    <a:lstStyle/>
                    <a:p>
                      <a:pPr>
                        <a:buNone/>
                      </a:pPr>
                      <a:r>
                        <a:rPr lang="zh-CN" altLang="en-US"/>
                        <a:t>否</a:t>
                      </a:r>
                    </a:p>
                  </a:txBody>
                  <a:tcPr/>
                </a:tc>
                <a:tc>
                  <a:txBody>
                    <a:bodyPr/>
                    <a:lstStyle/>
                    <a:p>
                      <a:pPr>
                        <a:buNone/>
                      </a:pPr>
                      <a:r>
                        <a:rPr lang="zh-CN" altLang="en-US"/>
                        <a:t>31401340</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王浩楠</a:t>
                      </a:r>
                    </a:p>
                  </a:txBody>
                  <a:tcPr/>
                </a:tc>
                <a:tc>
                  <a:txBody>
                    <a:bodyPr/>
                    <a:lstStyle/>
                    <a:p>
                      <a:pPr>
                        <a:buNone/>
                      </a:pPr>
                      <a:r>
                        <a:rPr lang="zh-CN" altLang="en-US"/>
                        <a:t>否</a:t>
                      </a:r>
                    </a:p>
                  </a:txBody>
                  <a:tcPr/>
                </a:tc>
                <a:tc>
                  <a:txBody>
                    <a:bodyPr/>
                    <a:lstStyle/>
                    <a:p>
                      <a:pPr>
                        <a:buNone/>
                      </a:pPr>
                      <a:r>
                        <a:rPr lang="zh-CN" altLang="en-US"/>
                        <a:t>31401342</a:t>
                      </a:r>
                    </a:p>
                  </a:txBody>
                  <a:tcPr/>
                </a:tc>
                <a:tc>
                  <a:txBody>
                    <a:bodyPr/>
                    <a:lstStyle/>
                    <a:p>
                      <a:pPr>
                        <a:buNone/>
                      </a:pPr>
                      <a:r>
                        <a:rPr lang="zh-CN" altLang="en-US"/>
                        <a:t>软件工程1402</a:t>
                      </a:r>
                    </a:p>
                  </a:txBody>
                  <a:tcPr/>
                </a:tc>
                <a:tc>
                  <a:txBody>
                    <a:bodyPr/>
                    <a:lstStyle/>
                    <a:p>
                      <a:pPr>
                        <a:buNone/>
                      </a:pPr>
                      <a:r>
                        <a:rPr lang="zh-CN" altLang="en-US"/>
                        <a:t>侯宏仑</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5852160"/>
          </a:xfrm>
          <a:prstGeom prst="rect">
            <a:avLst/>
          </a:prstGeom>
          <a:noFill/>
        </p:spPr>
        <p:txBody>
          <a:bodyPr wrap="square" rtlCol="0">
            <a:spAutoFit/>
          </a:bodyPr>
          <a:lstStyle/>
          <a:p>
            <a:endParaRPr lang="zh-CN" altLang="en-US" b="1"/>
          </a:p>
          <a:p>
            <a:r>
              <a:rPr lang="zh-CN" altLang="en-US" b="1"/>
              <a:t>优势分析：</a:t>
            </a:r>
          </a:p>
          <a:p>
            <a:r>
              <a:rPr lang="zh-CN" altLang="en-US" b="1"/>
              <a:t>	1：小组共5人(2女3男)有最佳的性别比例，可以优势互补。</a:t>
            </a:r>
          </a:p>
          <a:p>
            <a:r>
              <a:rPr lang="zh-CN" altLang="en-US" b="1"/>
              <a:t>	2：小组成员成绩出色，有较好的成绩基础。</a:t>
            </a:r>
          </a:p>
          <a:p>
            <a:r>
              <a:rPr lang="zh-CN" altLang="en-US" b="1"/>
              <a:t>	3：小组成员执行能力强并且有较强的资料搜集·理解能力。</a:t>
            </a:r>
          </a:p>
          <a:p>
            <a:r>
              <a:rPr lang="zh-CN" altLang="en-US" b="1"/>
              <a:t>	4：小组成员性格积极乐观，敢冒风险，愿意付出</a:t>
            </a:r>
          </a:p>
          <a:p>
            <a:r>
              <a:rPr lang="zh-CN" altLang="en-US" b="1"/>
              <a:t>	5：小组成员对于课程目标达成一致。</a:t>
            </a:r>
          </a:p>
          <a:p>
            <a:r>
              <a:rPr lang="zh-CN" altLang="en-US" b="1"/>
              <a:t>劣势分析：</a:t>
            </a:r>
          </a:p>
          <a:p>
            <a:r>
              <a:rPr lang="zh-CN" altLang="en-US" b="1"/>
              <a:t>	1：涉及到多项技术与工具需要熟练掌握，小组成员掌握程度不够</a:t>
            </a:r>
          </a:p>
          <a:p>
            <a:r>
              <a:rPr lang="zh-CN" altLang="en-US" b="1"/>
              <a:t>	2：对于软件项目开发的关键技术掌握不完全。</a:t>
            </a:r>
          </a:p>
          <a:p>
            <a:r>
              <a:rPr lang="zh-CN" altLang="en-US" b="1"/>
              <a:t>	3：总体编码能力不突出</a:t>
            </a:r>
          </a:p>
          <a:p>
            <a:r>
              <a:rPr lang="zh-CN" altLang="en-US" b="1"/>
              <a:t>	4：没有参与过软件工程化项目开发</a:t>
            </a:r>
          </a:p>
          <a:p>
            <a:r>
              <a:rPr lang="zh-CN" altLang="en-US" b="1"/>
              <a:t>机会分析：</a:t>
            </a:r>
          </a:p>
          <a:p>
            <a:r>
              <a:rPr lang="zh-CN" altLang="en-US" b="1"/>
              <a:t>	可以向实际参加开发过程的专业人员请教</a:t>
            </a:r>
          </a:p>
          <a:p>
            <a:r>
              <a:rPr lang="zh-CN" altLang="en-US" b="1"/>
              <a:t>威胁分析：</a:t>
            </a:r>
          </a:p>
          <a:p>
            <a:r>
              <a:rPr lang="zh-CN" altLang="en-US" b="1"/>
              <a:t>	1:某些小组有该类似经验。</a:t>
            </a:r>
          </a:p>
          <a:p>
            <a:r>
              <a:rPr lang="zh-CN" altLang="en-US" b="1"/>
              <a:t>	2:在开发管理过程中，用户需求随时发生改变导致进度偏移。</a:t>
            </a:r>
          </a:p>
          <a:p>
            <a:r>
              <a:rPr lang="zh-CN" altLang="en-US" b="1"/>
              <a:t>	3:与用户交流不够彻底，导致误解用户部分需求，项目进度发生偏差。</a:t>
            </a:r>
          </a:p>
          <a:p>
            <a:endParaRPr lang="zh-CN" altLang="en-US" b="1"/>
          </a:p>
          <a:p>
            <a:endParaRPr lang="en-US" altLang="zh-CN" b="1"/>
          </a:p>
          <a:p>
            <a:endParaRPr lang="en-US" altLang="zh-CN" b="1"/>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6.2	小组SWOT分析</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0939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6.3	小组目标</a:t>
            </a:r>
          </a:p>
        </p:txBody>
      </p:sp>
      <p:sp>
        <p:nvSpPr>
          <p:cNvPr id="4" name="文本框 3"/>
          <p:cNvSpPr txBox="1"/>
          <p:nvPr/>
        </p:nvSpPr>
        <p:spPr>
          <a:xfrm>
            <a:off x="1219200" y="1219200"/>
            <a:ext cx="9555480" cy="365760"/>
          </a:xfrm>
          <a:prstGeom prst="rect">
            <a:avLst/>
          </a:prstGeom>
          <a:noFill/>
        </p:spPr>
        <p:txBody>
          <a:bodyPr wrap="square" rtlCol="0">
            <a:spAutoFit/>
          </a:bodyPr>
          <a:lstStyle/>
          <a:p>
            <a:r>
              <a:rPr lang="zh-CN" altLang="en-US"/>
              <a:t>按照里程碑要求保质保量准时完成任务</a:t>
            </a:r>
          </a:p>
        </p:txBody>
      </p:sp>
      <p:pic>
        <p:nvPicPr>
          <p:cNvPr id="5" name="图片 4"/>
          <p:cNvPicPr>
            <a:picLocks noChangeAspect="1"/>
          </p:cNvPicPr>
          <p:nvPr/>
        </p:nvPicPr>
        <p:blipFill>
          <a:blip r:embed="rId5"/>
          <a:stretch>
            <a:fillRect/>
          </a:stretch>
        </p:blipFill>
        <p:spPr>
          <a:xfrm>
            <a:off x="1160145" y="1857375"/>
            <a:ext cx="10449560" cy="4483100"/>
          </a:xfrm>
          <a:prstGeom prst="rect">
            <a:avLst/>
          </a:prstGeom>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957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6.4	小组时间</a:t>
            </a:r>
          </a:p>
        </p:txBody>
      </p:sp>
      <p:pic>
        <p:nvPicPr>
          <p:cNvPr id="6" name="图片 5"/>
          <p:cNvPicPr>
            <a:picLocks noChangeAspect="1"/>
          </p:cNvPicPr>
          <p:nvPr/>
        </p:nvPicPr>
        <p:blipFill>
          <a:blip r:embed="rId5"/>
          <a:stretch>
            <a:fillRect/>
          </a:stretch>
        </p:blipFill>
        <p:spPr>
          <a:xfrm>
            <a:off x="1063625" y="1102995"/>
            <a:ext cx="10290810" cy="3578860"/>
          </a:xfrm>
          <a:prstGeom prst="rect">
            <a:avLst/>
          </a:prstGeom>
        </p:spPr>
      </p:pic>
      <p:sp>
        <p:nvSpPr>
          <p:cNvPr id="7" name="文本框 6"/>
          <p:cNvSpPr txBox="1"/>
          <p:nvPr/>
        </p:nvSpPr>
        <p:spPr>
          <a:xfrm>
            <a:off x="1063625" y="4799965"/>
            <a:ext cx="10086340" cy="2286000"/>
          </a:xfrm>
          <a:prstGeom prst="rect">
            <a:avLst/>
          </a:prstGeom>
          <a:noFill/>
          <a:ln w="9525">
            <a:noFill/>
          </a:ln>
        </p:spPr>
        <p:txBody>
          <a:bodyPr wrap="square">
            <a:spAutoFit/>
          </a:bodyPr>
          <a:lstStyle/>
          <a:p>
            <a:pPr marL="0" indent="0"/>
            <a:r>
              <a:rPr lang="zh-CN" altLang="en-US" b="0" u="none">
                <a:latin typeface="宋体" panose="02010600030101010101" pitchFamily="2" charset="-122"/>
                <a:ea typeface="宋体" panose="02010600030101010101" pitchFamily="2" charset="-122"/>
                <a:cs typeface="宋体" panose="02010600030101010101" pitchFamily="2" charset="-122"/>
              </a:rPr>
              <a:t>具体时间安排：</a:t>
            </a:r>
          </a:p>
          <a:p>
            <a:pPr marL="0" indent="0"/>
            <a:r>
              <a:rPr lang="zh-CN" altLang="en-US" b="0" u="none">
                <a:latin typeface="宋体" panose="02010600030101010101" pitchFamily="2" charset="-122"/>
                <a:ea typeface="宋体" panose="02010600030101010101" pitchFamily="2" charset="-122"/>
                <a:cs typeface="宋体" panose="02010600030101010101" pitchFamily="2" charset="-122"/>
              </a:rPr>
              <a:t>周一到周四（日常）</a:t>
            </a:r>
            <a:r>
              <a:rPr lang="en-US" altLang="zh-CN" b="0" u="none">
                <a:latin typeface="宋体" panose="02010600030101010101" pitchFamily="2" charset="-122"/>
                <a:ea typeface="宋体" panose="02010600030101010101" pitchFamily="2" charset="-122"/>
                <a:cs typeface="宋体" panose="02010600030101010101" pitchFamily="2" charset="-122"/>
              </a:rPr>
              <a:t>:</a:t>
            </a:r>
          </a:p>
          <a:p>
            <a:pPr marL="0" indent="0"/>
            <a:r>
              <a:rPr lang="en-US" altLang="zh-CN" b="0" u="none">
                <a:latin typeface="宋体" panose="02010600030101010101" pitchFamily="2" charset="-122"/>
                <a:ea typeface="宋体" panose="02010600030101010101" pitchFamily="2" charset="-122"/>
                <a:cs typeface="宋体" panose="02010600030101010101" pitchFamily="2" charset="-122"/>
              </a:rPr>
              <a:t>·20:00 </a:t>
            </a:r>
            <a:r>
              <a:rPr lang="zh-CN" altLang="en-US" b="0" u="none">
                <a:latin typeface="宋体" panose="02010600030101010101" pitchFamily="2" charset="-122"/>
                <a:ea typeface="宋体" panose="02010600030101010101" pitchFamily="2" charset="-122"/>
                <a:cs typeface="宋体" panose="02010600030101010101" pitchFamily="2" charset="-122"/>
              </a:rPr>
              <a:t>确认下一天的目标，并上传今天每个组员的进度</a:t>
            </a:r>
          </a:p>
          <a:p>
            <a:pPr marL="0" indent="0"/>
            <a:r>
              <a:rPr lang="en-US" altLang="zh-CN" b="0" u="none">
                <a:latin typeface="宋体" panose="02010600030101010101" pitchFamily="2" charset="-122"/>
                <a:ea typeface="宋体" panose="02010600030101010101" pitchFamily="2" charset="-122"/>
                <a:cs typeface="宋体" panose="02010600030101010101" pitchFamily="2" charset="-122"/>
              </a:rPr>
              <a:t>·20:20-21:00 </a:t>
            </a:r>
            <a:r>
              <a:rPr lang="zh-CN" altLang="en-US" b="0" u="none">
                <a:latin typeface="宋体" panose="02010600030101010101" pitchFamily="2" charset="-122"/>
                <a:ea typeface="宋体" panose="02010600030101010101" pitchFamily="2" charset="-122"/>
                <a:cs typeface="宋体" panose="02010600030101010101" pitchFamily="2" charset="-122"/>
              </a:rPr>
              <a:t>小组</a:t>
            </a:r>
            <a:r>
              <a:rPr lang="en-US" altLang="zh-CN" b="0" u="none">
                <a:latin typeface="宋体" panose="02010600030101010101" pitchFamily="2" charset="-122"/>
                <a:ea typeface="宋体" panose="02010600030101010101" pitchFamily="2" charset="-122"/>
                <a:cs typeface="宋体" panose="02010600030101010101" pitchFamily="2" charset="-122"/>
              </a:rPr>
              <a:t>qq</a:t>
            </a:r>
            <a:r>
              <a:rPr lang="zh-CN" altLang="en-US" b="0" u="none">
                <a:latin typeface="宋体" panose="02010600030101010101" pitchFamily="2" charset="-122"/>
                <a:ea typeface="宋体" panose="02010600030101010101" pitchFamily="2" charset="-122"/>
                <a:cs typeface="宋体" panose="02010600030101010101" pitchFamily="2" charset="-122"/>
              </a:rPr>
              <a:t>开会讨论，调整进度。</a:t>
            </a:r>
          </a:p>
          <a:p>
            <a:pPr marL="0" indent="0"/>
            <a:r>
              <a:rPr lang="zh-CN" altLang="en-US" b="0" u="none">
                <a:latin typeface="宋体" panose="02010600030101010101" pitchFamily="2" charset="-122"/>
                <a:ea typeface="宋体" panose="02010600030101010101" pitchFamily="2" charset="-122"/>
                <a:cs typeface="宋体" panose="02010600030101010101" pitchFamily="2" charset="-122"/>
              </a:rPr>
              <a:t>周五：</a:t>
            </a:r>
            <a:r>
              <a:rPr lang="en-US" altLang="zh-CN" b="0" u="none">
                <a:latin typeface="宋体" panose="02010600030101010101" pitchFamily="2" charset="-122"/>
                <a:ea typeface="宋体" panose="02010600030101010101" pitchFamily="2" charset="-122"/>
                <a:cs typeface="宋体" panose="02010600030101010101" pitchFamily="2" charset="-122"/>
              </a:rPr>
              <a:t>18:30 </a:t>
            </a:r>
            <a:r>
              <a:rPr lang="zh-CN" altLang="en-US" b="0" u="none">
                <a:latin typeface="宋体" panose="02010600030101010101" pitchFamily="2" charset="-122"/>
                <a:ea typeface="宋体" panose="02010600030101010101" pitchFamily="2" charset="-122"/>
                <a:cs typeface="宋体" panose="02010600030101010101" pitchFamily="2" charset="-122"/>
              </a:rPr>
              <a:t>小组一周进度汇总，改善</a:t>
            </a:r>
          </a:p>
          <a:p>
            <a:pPr marL="0" indent="0"/>
            <a:r>
              <a:rPr lang="zh-CN" altLang="en-US" b="0" u="none">
                <a:latin typeface="宋体" panose="02010600030101010101" pitchFamily="2" charset="-122"/>
                <a:ea typeface="宋体" panose="02010600030101010101" pitchFamily="2" charset="-122"/>
                <a:cs typeface="宋体" panose="02010600030101010101" pitchFamily="2" charset="-122"/>
              </a:rPr>
              <a:t>周六：改善部分内容，</a:t>
            </a:r>
            <a:r>
              <a:rPr lang="en-US" altLang="zh-CN" b="0" u="none">
                <a:latin typeface="宋体" panose="02010600030101010101" pitchFamily="2" charset="-122"/>
                <a:ea typeface="宋体" panose="02010600030101010101" pitchFamily="2" charset="-122"/>
                <a:cs typeface="宋体" panose="02010600030101010101" pitchFamily="2" charset="-122"/>
              </a:rPr>
              <a:t>18:00</a:t>
            </a:r>
            <a:r>
              <a:rPr lang="zh-CN" altLang="en-US" b="0" u="none">
                <a:latin typeface="宋体" panose="02010600030101010101" pitchFamily="2" charset="-122"/>
                <a:ea typeface="宋体" panose="02010600030101010101" pitchFamily="2" charset="-122"/>
                <a:cs typeface="宋体" panose="02010600030101010101" pitchFamily="2" charset="-122"/>
              </a:rPr>
              <a:t>点前上传讨论组，汇总。</a:t>
            </a:r>
          </a:p>
          <a:p>
            <a:pPr marL="0" indent="0"/>
            <a:r>
              <a:rPr lang="zh-CN" altLang="en-US" b="0" u="none">
                <a:latin typeface="宋体" panose="02010600030101010101" pitchFamily="2" charset="-122"/>
                <a:ea typeface="宋体" panose="02010600030101010101" pitchFamily="2" charset="-122"/>
                <a:cs typeface="宋体" panose="02010600030101010101" pitchFamily="2" charset="-122"/>
              </a:rPr>
              <a:t>周末：</a:t>
            </a:r>
            <a:r>
              <a:rPr lang="en-US" altLang="zh-CN" b="0" u="none">
                <a:latin typeface="宋体" panose="02010600030101010101" pitchFamily="2" charset="-122"/>
                <a:ea typeface="宋体" panose="02010600030101010101" pitchFamily="2" charset="-122"/>
                <a:cs typeface="宋体" panose="02010600030101010101" pitchFamily="2" charset="-122"/>
              </a:rPr>
              <a:t>19:00-20:00 </a:t>
            </a:r>
            <a:r>
              <a:rPr lang="zh-CN" altLang="en-US" b="0" u="none">
                <a:latin typeface="宋体" panose="02010600030101010101" pitchFamily="2" charset="-122"/>
                <a:ea typeface="宋体" panose="02010600030101010101" pitchFamily="2" charset="-122"/>
                <a:cs typeface="宋体" panose="02010600030101010101" pitchFamily="2" charset="-122"/>
              </a:rPr>
              <a:t>确认下一个星期总目标及周一到周四的小目标，分配具体任务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结论</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07</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837055"/>
            <a:ext cx="8201025" cy="4937760"/>
          </a:xfrm>
          <a:prstGeom prst="rect">
            <a:avLst/>
          </a:prstGeom>
          <a:noFill/>
        </p:spPr>
        <p:txBody>
          <a:bodyPr wrap="square" rtlCol="0">
            <a:spAutoFit/>
          </a:bodyPr>
          <a:lstStyle/>
          <a:p>
            <a:r>
              <a:rPr lang="zh-CN" altLang="en-US" sz="2400" b="1"/>
              <a:t>在进行可行性研究报告的编制时，必须有一个研究的结论。结论可以是：</a:t>
            </a:r>
          </a:p>
          <a:p>
            <a:r>
              <a:rPr lang="zh-CN" altLang="en-US" sz="2400" b="1"/>
              <a:t>a．可以立即开始进行；</a:t>
            </a:r>
          </a:p>
          <a:p>
            <a:endParaRPr lang="zh-CN" altLang="en-US" sz="2400" b="1"/>
          </a:p>
          <a:p>
            <a:r>
              <a:rPr lang="zh-CN" altLang="en-US" sz="2400" b="1"/>
              <a:t>b．需要推迟到某些条件（例如资金、人力、设备等）落实之后才能开始进行；</a:t>
            </a:r>
          </a:p>
          <a:p>
            <a:endParaRPr lang="zh-CN" altLang="en-US" sz="2400" b="1"/>
          </a:p>
          <a:p>
            <a:r>
              <a:rPr lang="zh-CN" altLang="en-US" sz="2400" b="1"/>
              <a:t>c．需要对开发目标进行某些修改之后才能开始进行；</a:t>
            </a:r>
          </a:p>
          <a:p>
            <a:endParaRPr lang="zh-CN" altLang="en-US" sz="2400" b="1"/>
          </a:p>
          <a:p>
            <a:r>
              <a:rPr lang="zh-CN" altLang="en-US" sz="2400" b="1"/>
              <a:t>d．不能进行或不必进行（例如因技术不成熟、经济上不合算等）。</a:t>
            </a:r>
          </a:p>
          <a:p>
            <a:endParaRPr lang="zh-CN" altLang="en-US" b="1"/>
          </a:p>
          <a:p>
            <a:endParaRPr lang="en-US" altLang="zh-CN" b="1"/>
          </a:p>
          <a:p>
            <a:endParaRPr lang="en-US" altLang="zh-CN" b="1"/>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7.结论</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小组分工</a:t>
            </a:r>
          </a:p>
        </p:txBody>
      </p:sp>
      <p:sp>
        <p:nvSpPr>
          <p:cNvPr id="4" name="文本框 3"/>
          <p:cNvSpPr txBox="1"/>
          <p:nvPr/>
        </p:nvSpPr>
        <p:spPr>
          <a:xfrm>
            <a:off x="1356360" y="1508760"/>
            <a:ext cx="9250680" cy="2677656"/>
          </a:xfrm>
          <a:prstGeom prst="rect">
            <a:avLst/>
          </a:prstGeom>
          <a:noFill/>
        </p:spPr>
        <p:txBody>
          <a:bodyPr wrap="square" rtlCol="0">
            <a:spAutoFit/>
          </a:bodyPr>
          <a:lstStyle/>
          <a:p>
            <a:r>
              <a:rPr lang="zh-CN" altLang="en-US" sz="2400" dirty="0"/>
              <a:t>王家南（组长）               协作组员工作与部分数据流图 功能图 部分</a:t>
            </a:r>
          </a:p>
          <a:p>
            <a:r>
              <a:rPr lang="zh-CN" altLang="en-US" sz="2400" dirty="0"/>
              <a:t>                                         细节的修改</a:t>
            </a:r>
          </a:p>
          <a:p>
            <a:r>
              <a:rPr lang="zh-CN" altLang="en-US" sz="2400" dirty="0"/>
              <a:t>王敏星（组员</a:t>
            </a:r>
            <a:r>
              <a:rPr lang="en-US" altLang="zh-CN" sz="2400" dirty="0" smtClean="0"/>
              <a:t>)                  </a:t>
            </a:r>
            <a:r>
              <a:rPr lang="zh-CN" altLang="en-US" sz="2400" dirty="0" smtClean="0"/>
              <a:t>第一</a:t>
            </a:r>
            <a:r>
              <a:rPr lang="zh-CN" altLang="en-US" sz="2400" dirty="0"/>
              <a:t>，</a:t>
            </a:r>
            <a:r>
              <a:rPr lang="zh-CN" altLang="en-US" sz="2400" dirty="0" smtClean="0"/>
              <a:t>五章内容，对经济</a:t>
            </a:r>
            <a:r>
              <a:rPr lang="zh-CN" altLang="en-US" sz="2400" dirty="0"/>
              <a:t>，操作，技术</a:t>
            </a:r>
            <a:r>
              <a:rPr lang="zh-CN" altLang="en-US" sz="2400" dirty="0" smtClean="0"/>
              <a:t>可</a:t>
            </a:r>
            <a:endParaRPr lang="en-US" altLang="zh-CN" sz="2400" dirty="0" smtClean="0"/>
          </a:p>
          <a:p>
            <a:r>
              <a:rPr lang="en-US" altLang="zh-CN" sz="2400" dirty="0"/>
              <a:t> </a:t>
            </a:r>
            <a:r>
              <a:rPr lang="en-US" altLang="zh-CN" sz="2400" dirty="0" smtClean="0"/>
              <a:t>                                        </a:t>
            </a:r>
            <a:r>
              <a:rPr lang="zh-CN" altLang="en-US" sz="2400" dirty="0" smtClean="0"/>
              <a:t>行</a:t>
            </a:r>
            <a:r>
              <a:rPr lang="zh-CN" altLang="en-US" sz="2400" dirty="0"/>
              <a:t>性</a:t>
            </a:r>
            <a:r>
              <a:rPr lang="zh-CN" altLang="en-US" sz="2400" dirty="0" smtClean="0"/>
              <a:t>分析</a:t>
            </a:r>
            <a:endParaRPr lang="en-US" altLang="zh-CN" sz="2400" dirty="0" smtClean="0"/>
          </a:p>
          <a:p>
            <a:r>
              <a:rPr lang="zh-CN" altLang="en-US" sz="2400" dirty="0" smtClean="0"/>
              <a:t>薛雅文</a:t>
            </a:r>
            <a:r>
              <a:rPr lang="zh-CN" altLang="en-US" sz="2400" dirty="0"/>
              <a:t>（组员）               第二</a:t>
            </a:r>
            <a:r>
              <a:rPr lang="zh-CN" altLang="en-US" sz="2400" dirty="0" smtClean="0"/>
              <a:t>章内容，</a:t>
            </a:r>
            <a:r>
              <a:rPr lang="zh-CN" altLang="en-US" sz="2400" dirty="0"/>
              <a:t>制作</a:t>
            </a:r>
            <a:r>
              <a:rPr lang="en-US" altLang="zh-CN" sz="2400" dirty="0" err="1"/>
              <a:t>ppt</a:t>
            </a:r>
            <a:r>
              <a:rPr lang="zh-CN" altLang="en-US" sz="2400" dirty="0"/>
              <a:t>，提出 </a:t>
            </a:r>
            <a:r>
              <a:rPr lang="zh-CN" altLang="en-US" sz="2400" dirty="0" smtClean="0"/>
              <a:t>意见</a:t>
            </a:r>
            <a:endParaRPr lang="zh-CN" altLang="en-US" sz="2400" dirty="0"/>
          </a:p>
          <a:p>
            <a:r>
              <a:rPr lang="zh-CN" altLang="en-US" sz="2400" dirty="0"/>
              <a:t>茹敏杰（组员）               </a:t>
            </a:r>
            <a:r>
              <a:rPr lang="zh-CN" altLang="en-US" sz="2400" dirty="0" smtClean="0"/>
              <a:t>部分</a:t>
            </a:r>
            <a:r>
              <a:rPr lang="zh-CN" altLang="en-US" sz="2400" dirty="0"/>
              <a:t>流程图，技术可行性调查</a:t>
            </a:r>
          </a:p>
          <a:p>
            <a:r>
              <a:rPr lang="zh-CN" altLang="en-US" sz="2400" dirty="0"/>
              <a:t>王浩楠（组员）               </a:t>
            </a:r>
            <a:r>
              <a:rPr lang="zh-CN" altLang="en-US" sz="2400" dirty="0" smtClean="0"/>
              <a:t>4</a:t>
            </a:r>
            <a:r>
              <a:rPr lang="zh-CN" altLang="en-US" sz="2400" dirty="0"/>
              <a:t>.4影响，4.5局限性，和部分可行性分析</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引言</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01</a:t>
            </a:r>
            <a:endParaRPr lang="zh-CN" altLang="en-US" sz="3200" dirty="0">
              <a:solidFill>
                <a:schemeClr val="bg1"/>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3594761" y="4641851"/>
            <a:ext cx="5002479" cy="880408"/>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chemeClr val="accent4">
              <a:lumMod val="50000"/>
              <a:alpha val="54000"/>
            </a:schemeClr>
          </a:solidFill>
          <a:ln>
            <a:noFill/>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引言</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137285" y="1117600"/>
            <a:ext cx="9917430" cy="6949440"/>
          </a:xfrm>
          <a:prstGeom prst="rect">
            <a:avLst/>
          </a:prstGeom>
          <a:noFill/>
        </p:spPr>
        <p:txBody>
          <a:bodyPr wrap="square" rtlCol="0">
            <a:spAutoFit/>
          </a:bodyPr>
          <a:lstStyle/>
          <a:p>
            <a:r>
              <a:rPr lang="en-US" altLang="zh-CN" b="1"/>
              <a:t>1.1     </a:t>
            </a:r>
            <a:r>
              <a:rPr lang="zh-CN" altLang="en-US" b="1"/>
              <a:t>编写目的</a:t>
            </a:r>
            <a:r>
              <a:rPr lang="en-US" altLang="zh-CN"/>
              <a:t>:  1)</a:t>
            </a:r>
            <a:r>
              <a:rPr lang="zh-CN" altLang="en-US"/>
              <a:t>学生获得更多的资料</a:t>
            </a:r>
          </a:p>
          <a:p>
            <a:r>
              <a:rPr lang="en-US" altLang="zh-CN"/>
              <a:t>                           2)</a:t>
            </a:r>
            <a:r>
              <a:rPr lang="zh-CN" altLang="en-US"/>
              <a:t>师生更好的沟通</a:t>
            </a:r>
          </a:p>
          <a:p>
            <a:r>
              <a:rPr lang="zh-CN" altLang="en-US"/>
              <a:t>                           </a:t>
            </a:r>
            <a:r>
              <a:rPr lang="en-US" altLang="zh-CN"/>
              <a:t>3)</a:t>
            </a:r>
            <a:r>
              <a:rPr lang="zh-CN" altLang="en-US"/>
              <a:t>为对这系列课程有兴趣的人提供平台</a:t>
            </a:r>
          </a:p>
          <a:p>
            <a:r>
              <a:rPr lang="en-US" altLang="zh-CN" b="1"/>
              <a:t>1.2     </a:t>
            </a:r>
            <a:r>
              <a:rPr lang="zh-CN" altLang="en-US" b="1"/>
              <a:t>背景</a:t>
            </a:r>
          </a:p>
          <a:p>
            <a:r>
              <a:rPr lang="zh-CN" altLang="en-US"/>
              <a:t>         设置软件工程系列课程辅助网站</a:t>
            </a:r>
            <a:r>
              <a:rPr lang="en-US" altLang="zh-CN"/>
              <a:t>,</a:t>
            </a:r>
            <a:r>
              <a:rPr lang="zh-CN" altLang="en-US"/>
              <a:t>是为了让学生可以更好的学好这几门核心课程，方便同学下载资料，学生和老师能够进行及时有效的沟通，所以，由软件工程专业的学生来开发一个项目管理与软件需求的教学网站，为学生提供可以下载资料以及在线听课的平台，也为老师和学生交流以及老师及时发布最新消息提供了一个平台。</a:t>
            </a:r>
          </a:p>
          <a:p>
            <a:r>
              <a:rPr lang="en-US" altLang="zh-CN" b="1"/>
              <a:t>1.3     </a:t>
            </a:r>
            <a:r>
              <a:rPr lang="zh-CN" altLang="en-US" b="1"/>
              <a:t>项目产品的主要用途</a:t>
            </a:r>
            <a:r>
              <a:rPr lang="en-US" altLang="zh-CN"/>
              <a:t>:为学生,教师之间提供一个</a:t>
            </a:r>
            <a:r>
              <a:rPr lang="zh-CN" altLang="en-US"/>
              <a:t>互相</a:t>
            </a:r>
            <a:r>
              <a:rPr lang="en-US" altLang="zh-CN"/>
              <a:t>交流,</a:t>
            </a:r>
            <a:r>
              <a:rPr lang="zh-CN" altLang="en-US"/>
              <a:t>资源共享</a:t>
            </a:r>
            <a:r>
              <a:rPr lang="en-US" altLang="zh-CN"/>
              <a:t>的</a:t>
            </a:r>
            <a:r>
              <a:rPr lang="zh-CN" altLang="en-US"/>
              <a:t>公共</a:t>
            </a:r>
            <a:r>
              <a:rPr lang="en-US" altLang="zh-CN"/>
              <a:t>平台</a:t>
            </a:r>
            <a:r>
              <a:rPr lang="zh-CN" altLang="en-US"/>
              <a:t> </a:t>
            </a:r>
          </a:p>
          <a:p>
            <a:r>
              <a:rPr lang="zh-CN" altLang="en-US"/>
              <a:t> 1.	为分组学生与任课教师提供一个在线交流的平台</a:t>
            </a:r>
          </a:p>
          <a:p>
            <a:r>
              <a:rPr lang="zh-CN" altLang="en-US"/>
              <a:t> 2.	为学生与任课老师提供一个资源上传下载的平台，可以同时允许10人下载，人均速度可  以达到50kb/s.</a:t>
            </a:r>
          </a:p>
          <a:p>
            <a:r>
              <a:rPr lang="zh-CN" altLang="en-US"/>
              <a:t>3.	为学生和老师提供一个作业上交和点评的平台</a:t>
            </a:r>
          </a:p>
          <a:p>
            <a:r>
              <a:rPr lang="zh-CN" altLang="en-US"/>
              <a:t>4.	学生可以在线观看教学视频和浏览简化版课件</a:t>
            </a:r>
          </a:p>
          <a:p>
            <a:r>
              <a:rPr lang="zh-CN" altLang="en-US"/>
              <a:t>5.	游客可以发布留言</a:t>
            </a:r>
          </a:p>
          <a:p>
            <a:r>
              <a:rPr lang="zh-CN" altLang="en-US"/>
              <a:t>6.	任课教师可以发布最新消息</a:t>
            </a:r>
          </a:p>
          <a:p>
            <a:r>
              <a:rPr lang="zh-CN" altLang="en-US"/>
              <a:t>7.	任课教师可以添删课程</a:t>
            </a:r>
          </a:p>
          <a:p>
            <a:r>
              <a:rPr lang="zh-CN" altLang="en-US"/>
              <a:t>8.	网站可以提供相关网页链接,管理员可以更新链接.</a:t>
            </a:r>
          </a:p>
          <a:p>
            <a:r>
              <a:rPr lang="zh-CN" altLang="en-US"/>
              <a:t>9.	网站可以提供密码找回功能.</a:t>
            </a:r>
          </a:p>
          <a:p>
            <a:r>
              <a:rPr lang="zh-CN" altLang="en-US"/>
              <a:t>10.	用户可以根据文章标题进行搜索. </a:t>
            </a:r>
          </a:p>
          <a:p>
            <a:r>
              <a:rPr lang="zh-CN" altLang="en-US"/>
              <a:t>                        </a:t>
            </a:r>
          </a:p>
          <a:p>
            <a:endParaRPr lang="en-US" altLang="zh-CN" b="1"/>
          </a:p>
          <a:p>
            <a:endParaRPr lang="en-US" altLang="zh-CN" b="1"/>
          </a:p>
          <a:p>
            <a:endParaRPr lang="en-US" altLang="zh-CN" b="1"/>
          </a:p>
          <a:p>
            <a:endParaRPr lang="en-US" altLang="zh-CN" b="1"/>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引言</a:t>
            </a:r>
          </a:p>
        </p:txBody>
      </p:sp>
      <p:sp>
        <p:nvSpPr>
          <p:cNvPr id="3" name="文本框 2"/>
          <p:cNvSpPr txBox="1"/>
          <p:nvPr/>
        </p:nvSpPr>
        <p:spPr>
          <a:xfrm>
            <a:off x="837565" y="1489075"/>
            <a:ext cx="8875395" cy="3108960"/>
          </a:xfrm>
          <a:prstGeom prst="rect">
            <a:avLst/>
          </a:prstGeom>
          <a:noFill/>
        </p:spPr>
        <p:txBody>
          <a:bodyPr wrap="square" rtlCol="0" anchor="t">
            <a:spAutoFit/>
          </a:bodyPr>
          <a:lstStyle/>
          <a:p>
            <a:r>
              <a:rPr lang="zh-CN" altLang="en-US">
                <a:sym typeface="+mn-ea"/>
              </a:rPr>
              <a:t>                        </a:t>
            </a:r>
            <a:endParaRPr lang="zh-CN" altLang="en-US"/>
          </a:p>
          <a:p>
            <a:r>
              <a:rPr lang="en-US" altLang="zh-CN" b="1">
                <a:sym typeface="+mn-ea"/>
              </a:rPr>
              <a:t>1.4     </a:t>
            </a:r>
            <a:r>
              <a:rPr lang="zh-CN" altLang="en-US" b="1">
                <a:sym typeface="+mn-ea"/>
              </a:rPr>
              <a:t>定义</a:t>
            </a:r>
            <a:r>
              <a:rPr lang="en-US" altLang="zh-CN" b="1">
                <a:sym typeface="+mn-ea"/>
              </a:rPr>
              <a:t>:</a:t>
            </a:r>
            <a:endParaRPr lang="en-US" altLang="zh-CN" b="1"/>
          </a:p>
          <a:p>
            <a:r>
              <a:rPr lang="en-US" altLang="zh-CN">
                <a:sym typeface="+mn-ea"/>
              </a:rPr>
              <a:t>        明确系统开经济可行性：估计开发费用以及最终获得的收入或利益，</a:t>
            </a:r>
            <a:r>
              <a:rPr lang="zh-CN" altLang="en-US">
                <a:sym typeface="+mn-ea"/>
              </a:rPr>
              <a:t>两者</a:t>
            </a:r>
            <a:r>
              <a:rPr lang="en-US" altLang="zh-CN">
                <a:sym typeface="+mn-ea"/>
              </a:rPr>
              <a:t>衡量。</a:t>
            </a:r>
            <a:endParaRPr lang="en-US" altLang="zh-CN"/>
          </a:p>
          <a:p>
            <a:r>
              <a:rPr lang="en-US" altLang="zh-CN">
                <a:sym typeface="+mn-ea"/>
              </a:rPr>
              <a:t>                     技术可行性：分析功能，性能以及限制条件，能否是一个技术上可实现的系统。</a:t>
            </a:r>
            <a:endParaRPr lang="en-US" altLang="zh-CN"/>
          </a:p>
          <a:p>
            <a:r>
              <a:rPr lang="en-US" altLang="zh-CN">
                <a:sym typeface="+mn-ea"/>
              </a:rPr>
              <a:t>                     法律可行性：可能导致的责任，有无违法问题。</a:t>
            </a:r>
            <a:endParaRPr lang="en-US" altLang="zh-CN"/>
          </a:p>
          <a:p>
            <a:r>
              <a:rPr lang="en-US" altLang="zh-CN" b="1">
                <a:sym typeface="+mn-ea"/>
              </a:rPr>
              <a:t>1.5     </a:t>
            </a:r>
            <a:r>
              <a:rPr lang="zh-CN" altLang="en-US" b="1">
                <a:sym typeface="+mn-ea"/>
              </a:rPr>
              <a:t>参考资料</a:t>
            </a:r>
            <a:r>
              <a:rPr lang="en-US" altLang="zh-CN" b="1">
                <a:sym typeface="+mn-ea"/>
              </a:rPr>
              <a:t>:</a:t>
            </a:r>
          </a:p>
          <a:p>
            <a:r>
              <a:rPr lang="zh-CN" altLang="en-US"/>
              <a:t>《网页制作与网站建设技术大全(CS5版)》 张翔著 清华大学出版社</a:t>
            </a:r>
          </a:p>
          <a:p>
            <a:r>
              <a:rPr lang="zh-CN" altLang="en-US"/>
              <a:t>《网页设计完全学习手册》 金影文化 著 人民邮电出版社</a:t>
            </a:r>
          </a:p>
          <a:p>
            <a:r>
              <a:rPr lang="zh-CN" altLang="en-US"/>
              <a:t>《DreamWeaver CS3完美网页设计 技术入门篇》 朱印宏 袁衍明 著 中国电力出版社</a:t>
            </a:r>
          </a:p>
          <a:p>
            <a:r>
              <a:rPr lang="zh-CN" altLang="en-US"/>
              <a:t>《软件工程导论(第六版)》 张海藩 牟永敏 著 清华大学出版社</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可行性研究的前提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2.</a:t>
            </a:r>
            <a:r>
              <a:rPr lang="en-US" altLang="zh-CN" dirty="0"/>
              <a:t>1</a:t>
            </a:r>
            <a:r>
              <a:rPr lang="zh-CN" altLang="en-US" dirty="0"/>
              <a:t>要求</a:t>
            </a:r>
          </a:p>
        </p:txBody>
      </p:sp>
      <p:graphicFrame>
        <p:nvGraphicFramePr>
          <p:cNvPr id="5" name="内容占位符 4"/>
          <p:cNvGraphicFramePr>
            <a:graphicFrameLocks noGrp="1"/>
          </p:cNvGraphicFramePr>
          <p:nvPr>
            <p:ph sz="half" idx="1"/>
          </p:nvPr>
        </p:nvGraphicFramePr>
        <p:xfrm>
          <a:off x="1139825" y="1117600"/>
          <a:ext cx="9638030" cy="5301615"/>
        </p:xfrm>
        <a:graphic>
          <a:graphicData uri="http://schemas.openxmlformats.org/drawingml/2006/table">
            <a:tbl>
              <a:tblPr firstRow="1" bandRow="1">
                <a:tableStyleId>{5C22544A-7EE6-4342-B048-85BDC9FD1C3A}</a:tableStyleId>
              </a:tblPr>
              <a:tblGrid>
                <a:gridCol w="2123440"/>
                <a:gridCol w="7514590"/>
              </a:tblGrid>
              <a:tr h="737235">
                <a:tc>
                  <a:txBody>
                    <a:bodyPr/>
                    <a:lstStyle/>
                    <a:p>
                      <a:pPr>
                        <a:buNone/>
                      </a:pPr>
                      <a:r>
                        <a:rPr lang="zh-CN" altLang="en-US"/>
                        <a:t>功能</a:t>
                      </a:r>
                    </a:p>
                  </a:txBody>
                  <a:tcPr/>
                </a:tc>
                <a:tc>
                  <a:txBody>
                    <a:bodyPr/>
                    <a:lstStyle/>
                    <a:p>
                      <a:pPr>
                        <a:buNone/>
                      </a:pPr>
                      <a:r>
                        <a:rPr lang="zh-CN" altLang="en-US"/>
                        <a:t>能够在线观看和下载教师的教学资料，跟踪并上传作业，团队可在讨论版交流;</a:t>
                      </a:r>
                    </a:p>
                  </a:txBody>
                  <a:tcPr/>
                </a:tc>
              </a:tr>
              <a:tr h="737870">
                <a:tc>
                  <a:txBody>
                    <a:bodyPr/>
                    <a:lstStyle/>
                    <a:p>
                      <a:pPr>
                        <a:buNone/>
                      </a:pPr>
                      <a:r>
                        <a:rPr lang="zh-CN" altLang="en-US"/>
                        <a:t>性能</a:t>
                      </a:r>
                    </a:p>
                  </a:txBody>
                  <a:tcPr/>
                </a:tc>
                <a:tc>
                  <a:txBody>
                    <a:bodyPr/>
                    <a:lstStyle/>
                    <a:p>
                      <a:pPr>
                        <a:buNone/>
                      </a:pPr>
                      <a:r>
                        <a:rPr lang="zh-CN" altLang="en-US"/>
                        <a:t>快速稳定，对服务器上的数据必须进行及时准确的刷新</a:t>
                      </a:r>
                    </a:p>
                  </a:txBody>
                  <a:tcPr/>
                </a:tc>
              </a:tr>
              <a:tr h="737235">
                <a:tc>
                  <a:txBody>
                    <a:bodyPr/>
                    <a:lstStyle/>
                    <a:p>
                      <a:pPr>
                        <a:buNone/>
                      </a:pPr>
                      <a:r>
                        <a:rPr lang="zh-CN" altLang="en-US"/>
                        <a:t>输出</a:t>
                      </a:r>
                    </a:p>
                  </a:txBody>
                  <a:tcPr/>
                </a:tc>
                <a:tc>
                  <a:txBody>
                    <a:bodyPr/>
                    <a:lstStyle/>
                    <a:p>
                      <a:pPr>
                        <a:buNone/>
                      </a:pPr>
                      <a:r>
                        <a:rPr lang="zh-CN" altLang="en-US"/>
                        <a:t>能够快速准确的反应相关英文，汉字，视频，文档;</a:t>
                      </a:r>
                    </a:p>
                  </a:txBody>
                  <a:tcPr/>
                </a:tc>
              </a:tr>
              <a:tr h="474345">
                <a:tc>
                  <a:txBody>
                    <a:bodyPr/>
                    <a:lstStyle/>
                    <a:p>
                      <a:pPr>
                        <a:buNone/>
                      </a:pPr>
                      <a:r>
                        <a:rPr lang="zh-CN" altLang="en-US"/>
                        <a:t>输入</a:t>
                      </a:r>
                    </a:p>
                  </a:txBody>
                  <a:tcPr/>
                </a:tc>
                <a:tc>
                  <a:txBody>
                    <a:bodyPr/>
                    <a:lstStyle/>
                    <a:p>
                      <a:pPr>
                        <a:buNone/>
                      </a:pPr>
                      <a:r>
                        <a:rPr lang="zh-CN" altLang="en-US"/>
                        <a:t>英文，汉字输入;</a:t>
                      </a:r>
                    </a:p>
                  </a:txBody>
                  <a:tcPr/>
                </a:tc>
              </a:tr>
              <a:tr h="1053465">
                <a:tc>
                  <a:txBody>
                    <a:bodyPr/>
                    <a:lstStyle/>
                    <a:p>
                      <a:pPr>
                        <a:buNone/>
                      </a:pPr>
                      <a:r>
                        <a:rPr lang="zh-CN" altLang="en-US"/>
                        <a:t>安全与密保</a:t>
                      </a:r>
                    </a:p>
                  </a:txBody>
                  <a:tcPr/>
                </a:tc>
                <a:tc>
                  <a:txBody>
                    <a:bodyPr/>
                    <a:lstStyle/>
                    <a:p>
                      <a:pPr>
                        <a:buNone/>
                      </a:pPr>
                      <a:r>
                        <a:rPr lang="zh-CN" altLang="en-US"/>
                        <a:t>不能轻易被攻击，不能让非管理人员篡改,删除信息，对断电，死机，系统崩溃等问题有有力措施保障数据不受损失;</a:t>
                      </a:r>
                    </a:p>
                  </a:txBody>
                  <a:tcPr/>
                </a:tc>
              </a:tr>
              <a:tr h="1087120">
                <a:tc>
                  <a:txBody>
                    <a:bodyPr/>
                    <a:lstStyle/>
                    <a:p>
                      <a:pPr>
                        <a:buNone/>
                      </a:pPr>
                      <a:r>
                        <a:rPr lang="zh-CN" altLang="en-US"/>
                        <a:t>相连接的其他系统</a:t>
                      </a:r>
                    </a:p>
                  </a:txBody>
                  <a:tcPr/>
                </a:tc>
                <a:tc>
                  <a:txBody>
                    <a:bodyPr/>
                    <a:lstStyle/>
                    <a:p>
                      <a:pPr>
                        <a:buNone/>
                      </a:pPr>
                      <a:r>
                        <a:rPr lang="zh-CN" altLang="en-US"/>
                        <a:t>学校选课系统：http://124.160.104.166/</a:t>
                      </a:r>
                    </a:p>
                    <a:p>
                      <a:pPr>
                        <a:buNone/>
                      </a:pPr>
                      <a:r>
                        <a:rPr lang="zh-CN" altLang="en-US"/>
                        <a:t>学校网页：http://jsxy.zucc.edu.cn/</a:t>
                      </a:r>
                    </a:p>
                    <a:p>
                      <a:pPr>
                        <a:buNone/>
                      </a:pPr>
                      <a:r>
                        <a:rPr lang="zh-CN" altLang="en-US"/>
                        <a:t>BB平台：https://bb.zucc.edu.cn/;</a:t>
                      </a:r>
                    </a:p>
                  </a:txBody>
                  <a:tcPr/>
                </a:tc>
              </a:tr>
              <a:tr h="474345">
                <a:tc>
                  <a:txBody>
                    <a:bodyPr/>
                    <a:lstStyle/>
                    <a:p>
                      <a:pPr>
                        <a:buNone/>
                      </a:pPr>
                      <a:r>
                        <a:rPr lang="zh-CN" altLang="en-US"/>
                        <a:t>完成预期</a:t>
                      </a:r>
                    </a:p>
                  </a:txBody>
                  <a:tcPr/>
                </a:tc>
                <a:tc>
                  <a:txBody>
                    <a:bodyPr/>
                    <a:lstStyle/>
                    <a:p>
                      <a:pPr>
                        <a:buNone/>
                      </a:pPr>
                      <a:r>
                        <a:rPr lang="en-US" altLang="zh-CN"/>
                        <a:t>2016</a:t>
                      </a:r>
                      <a:r>
                        <a:rPr lang="zh-CN" altLang="en-US"/>
                        <a:t>年</a:t>
                      </a:r>
                      <a:r>
                        <a:rPr lang="en-US" altLang="zh-CN"/>
                        <a:t>12</a:t>
                      </a:r>
                      <a:r>
                        <a:rPr lang="zh-CN" altLang="en-US"/>
                        <a:t>月</a:t>
                      </a:r>
                      <a:r>
                        <a:rPr lang="en-US" altLang="zh-CN"/>
                        <a:t>27</a:t>
                      </a:r>
                      <a:r>
                        <a:rPr lang="zh-CN" altLang="en-US"/>
                        <a:t>日</a:t>
                      </a:r>
                    </a:p>
                  </a:txBody>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6" y="1804035"/>
            <a:ext cx="3489026"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A.处理速度的提高，确保起码同时可容纳10人下载，人均速度50kb/s以上。</a:t>
            </a:r>
          </a:p>
          <a:p>
            <a:r>
              <a:rPr lang="zh-CN" altLang="en-US" sz="2400" dirty="0"/>
              <a:t>B.管理信息服务的改进，能够及时跟进信息反馈和处理。</a:t>
            </a:r>
          </a:p>
          <a:p>
            <a:r>
              <a:rPr lang="zh-CN" altLang="en-US" sz="2400" dirty="0"/>
              <a:t>C.网站界面简洁大方，人性化；</a:t>
            </a:r>
          </a:p>
          <a:p>
            <a:r>
              <a:rPr lang="zh-CN" altLang="en-US" sz="2400" dirty="0"/>
              <a:t>D.功能全面。</a:t>
            </a:r>
          </a:p>
        </p:txBody>
      </p:sp>
      <p:sp>
        <p:nvSpPr>
          <p:cNvPr id="3" name="文本框 2"/>
          <p:cNvSpPr txBox="1"/>
          <p:nvPr>
            <p:custDataLst>
              <p:tags r:id="rId3"/>
            </p:custDataLst>
          </p:nvPr>
        </p:nvSpPr>
        <p:spPr>
          <a:xfrm>
            <a:off x="5163671" y="1390015"/>
            <a:ext cx="6824494" cy="481838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a．所建议系统的运行寿命的最小值:1年</a:t>
            </a:r>
          </a:p>
          <a:p>
            <a:r>
              <a:rPr lang="zh-CN" altLang="en-US" sz="2400" dirty="0"/>
              <a:t>b．经费、投资方面的来源和限制:无</a:t>
            </a:r>
          </a:p>
          <a:p>
            <a:r>
              <a:rPr lang="zh-CN" altLang="en-US" sz="2400" dirty="0"/>
              <a:t>c．硬件、软件、运行环境和开发环境方面的条件和限制:</a:t>
            </a:r>
          </a:p>
          <a:p>
            <a:r>
              <a:rPr lang="zh-CN" altLang="en-US" sz="2400" dirty="0"/>
              <a:t>软件环境：Windows xp sp3/Windows7/</a:t>
            </a:r>
          </a:p>
          <a:p>
            <a:pPr marL="0" indent="0">
              <a:buNone/>
            </a:pPr>
            <a:r>
              <a:rPr lang="zh-CN" altLang="en-US" sz="2400" dirty="0"/>
              <a:t>redhat enterprise 5等</a:t>
            </a:r>
          </a:p>
          <a:p>
            <a:r>
              <a:rPr lang="zh-CN" altLang="en-US" sz="2400" dirty="0"/>
              <a:t>硬件环境：E7500+4G内存+320G硬盘+百兆兆网卡+百兆局域网</a:t>
            </a:r>
          </a:p>
          <a:p>
            <a:r>
              <a:rPr lang="zh-CN" altLang="en-US" sz="2400" dirty="0"/>
              <a:t>d．可利用的信息和资源:网上资源，图书馆专业书。</a:t>
            </a:r>
          </a:p>
          <a:p>
            <a:r>
              <a:rPr lang="en-US" altLang="zh-CN" sz="2400" dirty="0"/>
              <a:t>e.</a:t>
            </a:r>
            <a:r>
              <a:rPr lang="zh-CN" altLang="en-US" sz="2400" dirty="0"/>
              <a:t>系统投入使用的最晚时间:预计2017年1月</a:t>
            </a:r>
            <a:r>
              <a:rPr lang="zh-CN" altLang="en-US" dirty="0"/>
              <a:t>。</a:t>
            </a:r>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2.2 目标                            2.3 条件、假定和限制</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dirty="0">
                <a:solidFill>
                  <a:schemeClr val="accent1"/>
                </a:solidFill>
              </a:rPr>
              <a:t>2.4进行可行性研究的方法</a:t>
            </a:r>
          </a:p>
        </p:txBody>
      </p:sp>
      <p:sp>
        <p:nvSpPr>
          <p:cNvPr id="3" name="文本框 2"/>
          <p:cNvSpPr txBox="1"/>
          <p:nvPr>
            <p:custDataLst>
              <p:tags r:id="rId3"/>
            </p:custDataLst>
          </p:nvPr>
        </p:nvSpPr>
        <p:spPr>
          <a:xfrm>
            <a:off x="838200" y="1825625"/>
            <a:ext cx="10515600" cy="17297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通过调查和参考分析开发教学辅助网站所具备的能力及实现的方法，确定总体结构。利用sql server数据库，Dreamweaver等软件工具实现。</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2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13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3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4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8"/>
  <p:tag name="KSO_WM_SLIDE_INDEX" val="18"/>
  <p:tag name="KSO_WM_SLIDE_ITEM_CNT" val="4"/>
  <p:tag name="KSO_WM_SLIDE_LAYOUT" val="a_l"/>
  <p:tag name="KSO_WM_SLIDE_LAYOUT_CNT" val="1_1"/>
  <p:tag name="KSO_WM_SLIDE_TYPE" val="text"/>
  <p:tag name="KSO_WM_BEAUTIFY_FLAG" val="#wm#"/>
  <p:tag name="KSO_WM_SLIDE_POSITION" val="263*142"/>
  <p:tag name="KSO_WM_SLIDE_SIZE" val="410*336"/>
  <p:tag name="KSO_WM_DIAGRAM_GROUP_CODE" val="l1-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6.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47.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1*i*32"/>
  <p:tag name="KSO_WM_TEMPLATE_CATEGORY" val="custom"/>
  <p:tag name="KSO_WM_TEMPLATE_INDEX" val="160117"/>
  <p:tag name="KSO_WM_UNIT_INDEX" val="32"/>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1"/>
  <p:tag name="KSO_WM_SLIDE_INDEX" val="21"/>
  <p:tag name="KSO_WM_SLIDE_ITEM_CNT" val="2"/>
  <p:tag name="KSO_WM_SLIDE_LAYOUT" val="a_m"/>
  <p:tag name="KSO_WM_SLIDE_LAYOUT_CNT" val="1_1"/>
  <p:tag name="KSO_WM_SLIDE_TYPE" val="text"/>
  <p:tag name="KSO_WM_BEAUTIFY_FLAG" val="#wm#"/>
  <p:tag name="KSO_WM_SLIDE_POSITION" val="213*200"/>
  <p:tag name="KSO_WM_SLIDE_SIZE" val="534*251"/>
  <p:tag name="KSO_WM_DIAGRAM_GROUP_CODE" val="m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1*m_i*1_1"/>
  <p:tag name="KSO_WM_UNIT_CLEAR" val="1"/>
  <p:tag name="KSO_WM_UNIT_LAYERLEVEL" val="1_1"/>
  <p:tag name="KSO_WM_DIAGRAM_GROUP_CODE" val="m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1*m_i*1_2"/>
  <p:tag name="KSO_WM_UNIT_CLEAR" val="1"/>
  <p:tag name="KSO_WM_UNIT_LAYERLEVEL" val="1_1"/>
  <p:tag name="KSO_WM_DIAGRAM_GROUP_CODE" val="m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1*m_h_f*1_1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1*m_i*1_3"/>
  <p:tag name="KSO_WM_UNIT_CLEAR" val="1"/>
  <p:tag name="KSO_WM_UNIT_LAYERLEVEL" val="1_1"/>
  <p:tag name="KSO_WM_DIAGRAM_GROUP_CODE" val="m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1*m_h_f*1_2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7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5"/>
  <p:tag name="KSO_WM_SLIDE_INDEX" val="25"/>
  <p:tag name="KSO_WM_SLIDE_ITEM_CNT" val="6"/>
  <p:tag name="KSO_WM_SLIDE_LAYOUT" val="a_m"/>
  <p:tag name="KSO_WM_SLIDE_LAYOUT_CNT" val="1_1"/>
  <p:tag name="KSO_WM_SLIDE_TYPE" val="text"/>
  <p:tag name="KSO_WM_BEAUTIFY_FLAG" val="#wm#"/>
  <p:tag name="KSO_WM_SLIDE_POSITION" val="56*204"/>
  <p:tag name="KSO_WM_SLIDE_SIZE" val="849*248"/>
  <p:tag name="KSO_WM_DIAGRAM_GROUP_CODE" val="m1-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5*m_i*1_1"/>
  <p:tag name="KSO_WM_UNIT_CLEAR" val="1"/>
  <p:tag name="KSO_WM_UNIT_LAYERLEVEL" val="1_1"/>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5*m_i*1_3"/>
  <p:tag name="KSO_WM_UNIT_CLEAR" val="1"/>
  <p:tag name="KSO_WM_UNIT_LAYERLEVEL" val="1_1"/>
  <p:tag name="KSO_WM_DIAGRAM_GROUP_CODE" val="m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5*m_h_f*1_2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6"/>
  <p:tag name="KSO_WM_TEMPLATE_CATEGORY" val="custom"/>
  <p:tag name="KSO_WM_TEMPLATE_INDEX" val="160117"/>
  <p:tag name="KSO_WM_UNIT_INDEX" val="26"/>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7"/>
  <p:tag name="KSO_WM_UNIT_ID" val="custom160117_25*m_i*1_7"/>
  <p:tag name="KSO_WM_UNIT_CLEAR" val="1"/>
  <p:tag name="KSO_WM_UNIT_LAYERLEVEL" val="1_1"/>
  <p:tag name="KSO_WM_DIAGRAM_GROUP_CODE" val="m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6_1"/>
  <p:tag name="KSO_WM_UNIT_ID" val="custom160117_25*m_h_f*1_6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6"/>
  <p:tag name="KSO_WM_UNIT_ID" val="custom160117_25*m_i*1_6"/>
  <p:tag name="KSO_WM_UNIT_CLEAR" val="1"/>
  <p:tag name="KSO_WM_UNIT_LAYERLEVEL" val="1_1"/>
  <p:tag name="KSO_WM_DIAGRAM_GROUP_CODE" val="m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5_1"/>
  <p:tag name="KSO_WM_UNIT_ID" val="custom160117_25*m_h_f*1_5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5"/>
  <p:tag name="KSO_WM_UNIT_ID" val="custom160117_25*m_i*1_5"/>
  <p:tag name="KSO_WM_UNIT_CLEAR" val="1"/>
  <p:tag name="KSO_WM_UNIT_LAYERLEVEL" val="1_1"/>
  <p:tag name="KSO_WM_DIAGRAM_GROUP_CODE" val="m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4_1"/>
  <p:tag name="KSO_WM_UNIT_ID" val="custom160117_25*m_h_f*1_4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4"/>
  <p:tag name="KSO_WM_UNIT_ID" val="custom160117_25*m_i*1_4"/>
  <p:tag name="KSO_WM_UNIT_CLEAR" val="1"/>
  <p:tag name="KSO_WM_UNIT_LAYERLEVEL" val="1_1"/>
  <p:tag name="KSO_WM_DIAGRAM_GROUP_CODE" val="m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3_1"/>
  <p:tag name="KSO_WM_UNIT_ID" val="custom160117_25*m_h_f*1_3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1518</Words>
  <Application>Microsoft Office PowerPoint</Application>
  <PresentationFormat>自定义</PresentationFormat>
  <Paragraphs>301</Paragraphs>
  <Slides>30</Slides>
  <Notes>30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系统可行性分析</vt:lpstr>
      <vt:lpstr>PowerPoint 演示文稿</vt:lpstr>
      <vt:lpstr>引言</vt:lpstr>
      <vt:lpstr>引言</vt:lpstr>
      <vt:lpstr>PowerPoint 演示文稿</vt:lpstr>
      <vt:lpstr>可行性研究的前提</vt:lpstr>
      <vt:lpstr>2.1要求</vt:lpstr>
      <vt:lpstr>PowerPoint 演示文稿</vt:lpstr>
      <vt:lpstr>PowerPoint 演示文稿</vt:lpstr>
      <vt:lpstr>对现有系统的分析</vt:lpstr>
      <vt:lpstr>PowerPoint 演示文稿</vt:lpstr>
      <vt:lpstr>所建议的系统</vt:lpstr>
      <vt:lpstr>PowerPoint 演示文稿</vt:lpstr>
      <vt:lpstr>系统分析图  </vt:lpstr>
      <vt:lpstr>顶层数据流图  </vt:lpstr>
      <vt:lpstr>4.4 影响</vt:lpstr>
      <vt:lpstr>PowerPoint 演示文稿</vt:lpstr>
      <vt:lpstr>PowerPoint 演示文稿</vt:lpstr>
      <vt:lpstr>PowerPoint 演示文稿</vt:lpstr>
      <vt:lpstr> 投资及效益分析</vt:lpstr>
      <vt:lpstr>5.2 收益</vt:lpstr>
      <vt:lpstr> 项目小组</vt:lpstr>
      <vt:lpstr>PowerPoint 演示文稿</vt:lpstr>
      <vt:lpstr>PowerPoint 演示文稿</vt:lpstr>
      <vt:lpstr>PowerPoint 演示文稿</vt:lpstr>
      <vt:lpstr>PowerPoint 演示文稿</vt:lpstr>
      <vt:lpstr>结论</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asus</cp:lastModifiedBy>
  <cp:revision>211</cp:revision>
  <dcterms:created xsi:type="dcterms:W3CDTF">2015-09-25T03:48:00Z</dcterms:created>
  <dcterms:modified xsi:type="dcterms:W3CDTF">2016-10-23T07:58:15Z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