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0.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notesSlides/notesSlide13.xml" ContentType="application/vnd.openxmlformats-officedocument.presentationml.notesSlide+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5.xml" ContentType="application/vnd.openxmlformats-officedocument.presentationml.notesSlide+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7.xml" ContentType="application/vnd.openxmlformats-officedocument.presentationml.notesSlide+xml"/>
  <Override PartName="/ppt/tags/tag73.xml" ContentType="application/vnd.openxmlformats-officedocument.presentationml.tags+xml"/>
  <Override PartName="/ppt/notesSlides/notesSlide18.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9.xml" ContentType="application/vnd.openxmlformats-officedocument.presentationml.notesSlide+xml"/>
  <Override PartName="/ppt/tags/tag77.xml" ContentType="application/vnd.openxmlformats-officedocument.presentationml.tags+xml"/>
  <Override PartName="/ppt/notesSlides/notesSlide20.xml" ContentType="application/vnd.openxmlformats-officedocument.presentationml.notesSlide+xml"/>
  <Override PartName="/ppt/tags/tag78.xml" ContentType="application/vnd.openxmlformats-officedocument.presentationml.tags+xml"/>
  <Override PartName="/ppt/notesSlides/notesSlide21.xml" ContentType="application/vnd.openxmlformats-officedocument.presentationml.notesSlide+xml"/>
  <Override PartName="/ppt/tags/tag79.xml" ContentType="application/vnd.openxmlformats-officedocument.presentationml.tags+xml"/>
  <Override PartName="/ppt/notesSlides/notesSlide22.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4.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6.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9.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0.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1.xml" ContentType="application/vnd.openxmlformats-officedocument.presentationml.notesSlide+xml"/>
  <Override PartName="/ppt/tags/tag109.xml" ContentType="application/vnd.openxmlformats-officedocument.presentationml.tags+xml"/>
  <Override PartName="/ppt/notesSlides/notesSlide3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3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35.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36.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37.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63" r:id="rId3"/>
    <p:sldId id="261" r:id="rId4"/>
    <p:sldId id="288" r:id="rId5"/>
    <p:sldId id="358" r:id="rId6"/>
    <p:sldId id="317" r:id="rId7"/>
    <p:sldId id="368" r:id="rId8"/>
    <p:sldId id="290" r:id="rId9"/>
    <p:sldId id="369" r:id="rId10"/>
    <p:sldId id="370" r:id="rId11"/>
    <p:sldId id="318" r:id="rId12"/>
    <p:sldId id="372" r:id="rId13"/>
    <p:sldId id="319" r:id="rId14"/>
    <p:sldId id="373" r:id="rId15"/>
    <p:sldId id="321" r:id="rId16"/>
    <p:sldId id="374" r:id="rId17"/>
    <p:sldId id="342" r:id="rId18"/>
    <p:sldId id="375" r:id="rId19"/>
    <p:sldId id="344" r:id="rId20"/>
    <p:sldId id="280" r:id="rId21"/>
    <p:sldId id="291" r:id="rId22"/>
    <p:sldId id="341" r:id="rId23"/>
    <p:sldId id="320" r:id="rId24"/>
    <p:sldId id="376" r:id="rId25"/>
    <p:sldId id="348" r:id="rId26"/>
    <p:sldId id="349" r:id="rId27"/>
    <p:sldId id="377" r:id="rId28"/>
    <p:sldId id="378" r:id="rId29"/>
    <p:sldId id="379" r:id="rId30"/>
    <p:sldId id="380" r:id="rId31"/>
    <p:sldId id="381" r:id="rId32"/>
    <p:sldId id="277" r:id="rId33"/>
    <p:sldId id="382" r:id="rId34"/>
    <p:sldId id="383" r:id="rId35"/>
    <p:sldId id="384" r:id="rId36"/>
    <p:sldId id="385" r:id="rId37"/>
    <p:sldId id="386" r:id="rId38"/>
    <p:sldId id="25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982"/>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p:scale>
          <a:sx n="78" d="100"/>
          <a:sy n="78" d="100"/>
        </p:scale>
        <p:origin x="-34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t>2017/1/2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t>‹#›</a:t>
            </a:fld>
            <a:endParaRPr lang="zh-CN" altLang="en-US"/>
          </a:p>
        </p:txBody>
      </p:sp>
    </p:spTree>
    <p:extLst>
      <p:ext uri="{BB962C8B-B14F-4D97-AF65-F5344CB8AC3E}">
        <p14:creationId xmlns:p14="http://schemas.microsoft.com/office/powerpoint/2010/main" val="397388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2017/1/2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811588"/>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2017/1/2</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5.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9.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slideLayout" Target="../slideLayouts/slideLayout7.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slide" Target="slide1.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slide" Target="slide3.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notesSlide" Target="../notesSlides/notesSlide2.xml"/><Relationship Id="rId30"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7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79.xml"/></Relationships>
</file>

<file path=ppt/slides/_rels/slide23.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83.xml"/></Relationships>
</file>

<file path=ppt/slides/_rels/slide24.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25.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33.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notesSlide" Target="../notesSlides/notesSlide33.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notesSlide" Target="../notesSlides/notesSlide37.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5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838200" y="4816475"/>
            <a:ext cx="10515600" cy="676275"/>
          </a:xfrm>
        </p:spPr>
        <p:txBody>
          <a:bodyPr>
            <a:normAutofit/>
          </a:bodyPr>
          <a:lstStyle/>
          <a:p>
            <a:r>
              <a:rPr lang="en-US" altLang="zh-CN" dirty="0"/>
              <a:t>                                                                                                        </a:t>
            </a:r>
            <a:r>
              <a:rPr lang="zh-CN" altLang="en-US" sz="2800" b="1" dirty="0"/>
              <a:t>小组：</a:t>
            </a:r>
            <a:r>
              <a:rPr lang="en-US" altLang="zh-CN" sz="2800" b="1" dirty="0"/>
              <a:t>G05 </a:t>
            </a:r>
            <a:r>
              <a:rPr lang="en-US" altLang="zh-CN" sz="2800" dirty="0"/>
              <a:t> </a:t>
            </a:r>
            <a:r>
              <a:rPr lang="en-US" altLang="zh-CN" dirty="0"/>
              <a:t>            </a:t>
            </a:r>
          </a:p>
        </p:txBody>
      </p:sp>
      <p:sp>
        <p:nvSpPr>
          <p:cNvPr id="2" name="标题 1"/>
          <p:cNvSpPr>
            <a:spLocks noGrp="1"/>
          </p:cNvSpPr>
          <p:nvPr>
            <p:ph type="ctrTitle"/>
            <p:custDataLst>
              <p:tags r:id="rId3"/>
            </p:custDataLst>
          </p:nvPr>
        </p:nvSpPr>
        <p:spPr>
          <a:xfrm>
            <a:off x="838200" y="3881120"/>
            <a:ext cx="10515600" cy="1113155"/>
          </a:xfrm>
        </p:spPr>
        <p:txBody>
          <a:bodyPr>
            <a:normAutofit/>
          </a:bodyPr>
          <a:lstStyle/>
          <a:p>
            <a:r>
              <a:rPr lang="zh-CN" altLang="zh-CN" b="1" dirty="0"/>
              <a:t>项目总结开发</a:t>
            </a:r>
            <a:r>
              <a:rPr lang="zh-CN" altLang="zh-CN" b="1" dirty="0" smtClean="0"/>
              <a:t>报告</a:t>
            </a:r>
            <a:endParaRPr lang="zh-CN" altLang="zh-CN" dirty="0"/>
          </a:p>
        </p:txBody>
      </p:sp>
      <p:sp>
        <p:nvSpPr>
          <p:cNvPr id="4" name="文本框 3"/>
          <p:cNvSpPr txBox="1"/>
          <p:nvPr/>
        </p:nvSpPr>
        <p:spPr>
          <a:xfrm>
            <a:off x="8787765" y="5608320"/>
            <a:ext cx="2696210" cy="1188720"/>
          </a:xfrm>
          <a:prstGeom prst="rect">
            <a:avLst/>
          </a:prstGeom>
          <a:noFill/>
        </p:spPr>
        <p:txBody>
          <a:bodyPr wrap="square" rtlCol="0">
            <a:spAutoFit/>
          </a:bodyPr>
          <a:lstStyle/>
          <a:p>
            <a:r>
              <a:rPr lang="zh-CN" altLang="en-US"/>
              <a:t>组长：王家南</a:t>
            </a:r>
          </a:p>
          <a:p>
            <a:r>
              <a:rPr lang="zh-CN" altLang="en-US"/>
              <a:t>成员：王敏星  薛雅文</a:t>
            </a:r>
          </a:p>
          <a:p>
            <a:r>
              <a:rPr lang="zh-CN" altLang="en-US"/>
              <a:t>           茹敏杰  王浩楠</a:t>
            </a:r>
            <a:r>
              <a:rPr lang="zh-CN" altLang="en-US" b="1" dirty="0" smtClean="0">
                <a:solidFill>
                  <a:schemeClr val="bg1"/>
                </a:solidFill>
                <a:latin typeface="+mn-ea"/>
                <a:sym typeface="+mn-ea"/>
              </a:rPr>
              <a:t>王家南</a:t>
            </a:r>
            <a:endParaRPr lang="zh-CN" altLang="en-US"/>
          </a:p>
        </p:txBody>
      </p:sp>
      <p:pic>
        <p:nvPicPr>
          <p:cNvPr id="6" name="图片 5" descr="zuhui"/>
          <p:cNvPicPr>
            <a:picLocks noChangeAspect="1"/>
          </p:cNvPicPr>
          <p:nvPr/>
        </p:nvPicPr>
        <p:blipFill>
          <a:blip r:embed="rId6"/>
          <a:stretch>
            <a:fillRect/>
          </a:stretch>
        </p:blipFill>
        <p:spPr>
          <a:xfrm>
            <a:off x="8913495" y="3301365"/>
            <a:ext cx="2174240" cy="151511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37515" y="1507526"/>
            <a:ext cx="10496095" cy="5162215"/>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sz="2400" dirty="0"/>
              <a:t>由于该项目是在教学环境中的，不涉及费用。</a:t>
            </a:r>
          </a:p>
          <a:p>
            <a:endParaRPr lang="zh-CN" altLang="en-US" sz="2400" dirty="0"/>
          </a:p>
        </p:txBody>
      </p:sp>
      <p:sp>
        <p:nvSpPr>
          <p:cNvPr id="4" name="文本框 3"/>
          <p:cNvSpPr txBox="1"/>
          <p:nvPr>
            <p:custDataLst>
              <p:tags r:id="rId3"/>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smtClean="0">
                <a:solidFill>
                  <a:schemeClr val="accent1"/>
                </a:solidFill>
              </a:rPr>
              <a:t>2.4</a:t>
            </a:r>
            <a:r>
              <a:rPr lang="zh-CN" altLang="en-US" dirty="0" smtClean="0">
                <a:solidFill>
                  <a:schemeClr val="accent1"/>
                </a:solidFill>
              </a:rPr>
              <a:t>费用</a:t>
            </a:r>
            <a:endParaRPr lang="en-US" altLang="zh-CN" dirty="0">
              <a:solidFill>
                <a:schemeClr val="accent1"/>
              </a:solidFill>
            </a:endParaRPr>
          </a:p>
        </p:txBody>
      </p:sp>
    </p:spTree>
    <p:custDataLst>
      <p:tags r:id="rId1"/>
    </p:custDataLst>
    <p:extLst>
      <p:ext uri="{BB962C8B-B14F-4D97-AF65-F5344CB8AC3E}">
        <p14:creationId xmlns:p14="http://schemas.microsoft.com/office/powerpoint/2010/main" val="4083438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pPr lvl="0"/>
            <a:r>
              <a:rPr lang="zh-CN" altLang="zh-CN" b="1" dirty="0"/>
              <a:t>开发工作评价</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03</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6" name="文本框 5"/>
          <p:cNvSpPr txBox="1"/>
          <p:nvPr/>
        </p:nvSpPr>
        <p:spPr>
          <a:xfrm>
            <a:off x="1310640" y="796834"/>
            <a:ext cx="8773795" cy="4893647"/>
          </a:xfrm>
          <a:prstGeom prst="rect">
            <a:avLst/>
          </a:prstGeom>
          <a:noFill/>
        </p:spPr>
        <p:txBody>
          <a:bodyPr wrap="square" rtlCol="0">
            <a:spAutoFit/>
          </a:bodyPr>
          <a:lstStyle/>
          <a:p>
            <a:pPr lvl="1"/>
            <a:r>
              <a:rPr lang="en-US" altLang="zh-CN" sz="2400" b="1" dirty="0" smtClean="0"/>
              <a:t>3.1</a:t>
            </a:r>
            <a:r>
              <a:rPr lang="zh-CN" altLang="zh-CN" sz="2400" b="1" dirty="0" smtClean="0"/>
              <a:t>对</a:t>
            </a:r>
            <a:r>
              <a:rPr lang="zh-CN" altLang="zh-CN" sz="2400" b="1" dirty="0"/>
              <a:t>生产效率的评价</a:t>
            </a:r>
          </a:p>
          <a:p>
            <a:r>
              <a:rPr lang="zh-CN" altLang="zh-CN" sz="2400" dirty="0"/>
              <a:t>文件的平均生产效率：每人月生产</a:t>
            </a:r>
            <a:r>
              <a:rPr lang="en-US" altLang="zh-CN" sz="2400" dirty="0"/>
              <a:t>21</a:t>
            </a:r>
            <a:r>
              <a:rPr lang="zh-CN" altLang="zh-CN" sz="2400" dirty="0"/>
              <a:t>千字数。</a:t>
            </a:r>
          </a:p>
          <a:p>
            <a:r>
              <a:rPr lang="zh-CN" altLang="zh-CN" sz="2400" dirty="0"/>
              <a:t>开发的反复性比较多。</a:t>
            </a:r>
          </a:p>
          <a:p>
            <a:r>
              <a:rPr lang="zh-CN" altLang="zh-CN" sz="2400" dirty="0"/>
              <a:t>需求获取不透彻，导致返工严重</a:t>
            </a:r>
          </a:p>
          <a:p>
            <a:r>
              <a:rPr lang="zh-CN" altLang="zh-CN" sz="2400" dirty="0"/>
              <a:t>综合以上，此项目的开发效率不高，有相当部分的时间被浪费</a:t>
            </a:r>
          </a:p>
          <a:p>
            <a:pPr lvl="1"/>
            <a:r>
              <a:rPr lang="en-US" altLang="zh-CN" sz="2400" b="1" dirty="0"/>
              <a:t>3</a:t>
            </a:r>
            <a:r>
              <a:rPr lang="en-US" altLang="zh-CN" sz="2400" b="1" dirty="0" smtClean="0"/>
              <a:t>.2</a:t>
            </a:r>
            <a:r>
              <a:rPr lang="zh-CN" altLang="zh-CN" sz="2400" b="1" dirty="0"/>
              <a:t>对产品质量的评价</a:t>
            </a:r>
          </a:p>
          <a:p>
            <a:r>
              <a:rPr lang="zh-CN" altLang="zh-CN" sz="2400" dirty="0"/>
              <a:t>经过我们各位组员的共同努力，完成了软件工程系列课程教学辅助网站的需求获取与管理。对照最终的评审表，我们完成了要求的所有文档，这对我们来说是成功的。但是还是存在问题。</a:t>
            </a:r>
          </a:p>
          <a:p>
            <a:r>
              <a:rPr lang="zh-CN" altLang="zh-CN" sz="2400" dirty="0"/>
              <a:t>用户需求的理解上存在一些问题，导致用户不满意我们做的一些设计并且我们可能遗漏了一些隐性的需求；</a:t>
            </a:r>
          </a:p>
          <a:p>
            <a:r>
              <a:rPr lang="zh-CN" altLang="zh-CN" sz="2400" dirty="0"/>
              <a:t>所有的文档都参考了文档模板，但是由于缺少经验，文档的质量不高</a:t>
            </a:r>
          </a:p>
        </p:txBody>
      </p:sp>
    </p:spTree>
    <p:custDataLst>
      <p:tags r:id="rId1"/>
    </p:custDataLst>
    <p:extLst>
      <p:ext uri="{BB962C8B-B14F-4D97-AF65-F5344CB8AC3E}">
        <p14:creationId xmlns:p14="http://schemas.microsoft.com/office/powerpoint/2010/main" val="3633815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5794" y="743132"/>
            <a:ext cx="9869624" cy="4524315"/>
          </a:xfrm>
          <a:prstGeom prst="rect">
            <a:avLst/>
          </a:prstGeom>
          <a:noFill/>
        </p:spPr>
        <p:txBody>
          <a:bodyPr wrap="square" rtlCol="0" anchor="t">
            <a:spAutoFit/>
          </a:bodyPr>
          <a:lstStyle/>
          <a:p>
            <a:pPr lvl="1"/>
            <a:r>
              <a:rPr lang="en-US" altLang="zh-CN" sz="2400" b="1" dirty="0" smtClean="0"/>
              <a:t>3.3</a:t>
            </a:r>
            <a:r>
              <a:rPr lang="zh-CN" altLang="zh-CN" sz="2400" b="1" dirty="0" smtClean="0"/>
              <a:t>对</a:t>
            </a:r>
            <a:r>
              <a:rPr lang="zh-CN" altLang="zh-CN" sz="2400" b="1" dirty="0"/>
              <a:t>技术方法的评价</a:t>
            </a:r>
          </a:p>
          <a:p>
            <a:r>
              <a:rPr lang="zh-CN" altLang="zh-CN" sz="2400" dirty="0"/>
              <a:t>给出在开发中所使用的技术、方法、工具、手段的评价。</a:t>
            </a:r>
          </a:p>
          <a:p>
            <a:r>
              <a:rPr lang="en-US" altLang="zh-CN" sz="2400" dirty="0"/>
              <a:t> </a:t>
            </a:r>
            <a:endParaRPr lang="zh-CN" altLang="zh-CN" sz="2400" dirty="0"/>
          </a:p>
          <a:p>
            <a:pPr lvl="1"/>
            <a:r>
              <a:rPr lang="en-US" altLang="zh-CN" sz="2400" b="1" dirty="0" smtClean="0"/>
              <a:t>3.4</a:t>
            </a:r>
            <a:r>
              <a:rPr lang="zh-CN" altLang="zh-CN" sz="2400" b="1" dirty="0" smtClean="0"/>
              <a:t>出错</a:t>
            </a:r>
            <a:r>
              <a:rPr lang="zh-CN" altLang="zh-CN" sz="2400" b="1" dirty="0"/>
              <a:t>原因的分析</a:t>
            </a:r>
          </a:p>
          <a:p>
            <a:r>
              <a:rPr lang="zh-CN" altLang="zh-CN" sz="2400" dirty="0"/>
              <a:t>项目进度计划制定不合理，工作分解不准确；</a:t>
            </a:r>
          </a:p>
          <a:p>
            <a:r>
              <a:rPr lang="zh-CN" altLang="zh-CN" sz="2400" dirty="0"/>
              <a:t>缺乏对项目情况的实时了解；</a:t>
            </a:r>
          </a:p>
          <a:p>
            <a:r>
              <a:rPr lang="zh-CN" altLang="zh-CN" sz="2400" dirty="0"/>
              <a:t>无法准确调度资源；</a:t>
            </a:r>
          </a:p>
          <a:p>
            <a:r>
              <a:rPr lang="zh-CN" altLang="zh-CN" sz="2400" dirty="0"/>
              <a:t>没有及时跟踪项目中出现的变化；</a:t>
            </a:r>
          </a:p>
          <a:p>
            <a:r>
              <a:rPr lang="zh-CN" altLang="zh-CN" sz="2400" dirty="0"/>
              <a:t>项目经理经验缺乏，无法准确应对各种项目开发过程发生的情况；</a:t>
            </a:r>
          </a:p>
          <a:p>
            <a:r>
              <a:rPr lang="zh-CN" altLang="zh-CN" sz="2400" dirty="0"/>
              <a:t>职责分工不明确，没有确实落实责任到人；</a:t>
            </a:r>
          </a:p>
          <a:p>
            <a:r>
              <a:rPr lang="zh-CN" altLang="zh-CN" sz="2400" dirty="0"/>
              <a:t>忽略项目开发过程中出现的问题；</a:t>
            </a:r>
          </a:p>
          <a:p>
            <a:r>
              <a:rPr lang="zh-CN" altLang="zh-CN" sz="2400" dirty="0"/>
              <a:t>组员缺少相应的技能；</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5794" y="743132"/>
            <a:ext cx="9869624" cy="4154984"/>
          </a:xfrm>
          <a:prstGeom prst="rect">
            <a:avLst/>
          </a:prstGeom>
          <a:noFill/>
        </p:spPr>
        <p:txBody>
          <a:bodyPr wrap="square" rtlCol="0" anchor="t">
            <a:spAutoFit/>
          </a:bodyPr>
          <a:lstStyle/>
          <a:p>
            <a:pPr lvl="1"/>
            <a:r>
              <a:rPr lang="en-US" altLang="zh-CN" sz="2400" b="1" dirty="0" smtClean="0"/>
              <a:t>3.5  </a:t>
            </a:r>
            <a:r>
              <a:rPr lang="zh-CN" altLang="zh-CN" sz="2400" b="1" dirty="0" smtClean="0"/>
              <a:t>风险</a:t>
            </a:r>
            <a:r>
              <a:rPr lang="zh-CN" altLang="zh-CN" sz="2400" b="1" dirty="0"/>
              <a:t>管理</a:t>
            </a:r>
          </a:p>
          <a:p>
            <a:pPr lvl="0"/>
            <a:r>
              <a:rPr lang="en-US" altLang="zh-CN" sz="2400" dirty="0" smtClean="0"/>
              <a:t>  A  </a:t>
            </a:r>
            <a:r>
              <a:rPr lang="zh-CN" altLang="zh-CN" sz="2400" dirty="0" smtClean="0"/>
              <a:t>初期</a:t>
            </a:r>
            <a:r>
              <a:rPr lang="zh-CN" altLang="zh-CN" sz="2400" dirty="0"/>
              <a:t>预计的风险</a:t>
            </a:r>
          </a:p>
          <a:p>
            <a:r>
              <a:rPr lang="en-US" altLang="zh-CN" sz="2400" dirty="0" smtClean="0"/>
              <a:t>      </a:t>
            </a:r>
            <a:r>
              <a:rPr lang="zh-CN" altLang="zh-CN" sz="2400" dirty="0" smtClean="0"/>
              <a:t>详</a:t>
            </a:r>
            <a:r>
              <a:rPr lang="zh-CN" altLang="zh-CN" sz="2400" dirty="0"/>
              <a:t>见</a:t>
            </a:r>
            <a:r>
              <a:rPr lang="en-US" altLang="zh-CN" sz="2400" dirty="0"/>
              <a:t>G05-</a:t>
            </a:r>
            <a:r>
              <a:rPr lang="zh-CN" altLang="zh-CN" sz="2400" dirty="0"/>
              <a:t>需求工程计划</a:t>
            </a:r>
          </a:p>
          <a:p>
            <a:pPr lvl="0"/>
            <a:r>
              <a:rPr lang="en-US" altLang="zh-CN" sz="2400" dirty="0" smtClean="0"/>
              <a:t>  B </a:t>
            </a:r>
            <a:r>
              <a:rPr lang="zh-CN" altLang="zh-CN" sz="2400" dirty="0" smtClean="0"/>
              <a:t>实际</a:t>
            </a:r>
            <a:r>
              <a:rPr lang="zh-CN" altLang="zh-CN" sz="2400" dirty="0"/>
              <a:t>发生的风险</a:t>
            </a:r>
          </a:p>
          <a:p>
            <a:r>
              <a:rPr lang="en-US" altLang="zh-CN" sz="2400" dirty="0" smtClean="0"/>
              <a:t>      </a:t>
            </a:r>
            <a:r>
              <a:rPr lang="zh-CN" altLang="zh-CN" sz="2400" dirty="0" smtClean="0"/>
              <a:t>管理员</a:t>
            </a:r>
            <a:r>
              <a:rPr lang="zh-CN" altLang="zh-CN" sz="2400" dirty="0"/>
              <a:t>访谈第</a:t>
            </a:r>
            <a:r>
              <a:rPr lang="en-US" altLang="zh-CN" sz="2400" dirty="0"/>
              <a:t>3</a:t>
            </a:r>
            <a:r>
              <a:rPr lang="zh-CN" altLang="zh-CN" sz="2400" dirty="0"/>
              <a:t>次录音丢失</a:t>
            </a:r>
          </a:p>
          <a:p>
            <a:r>
              <a:rPr lang="en-US" altLang="zh-CN" sz="2400" dirty="0" smtClean="0"/>
              <a:t>      </a:t>
            </a:r>
            <a:r>
              <a:rPr lang="zh-CN" altLang="zh-CN" sz="2400" dirty="0" smtClean="0"/>
              <a:t>会议记录</a:t>
            </a:r>
            <a:r>
              <a:rPr lang="zh-CN" altLang="zh-CN" sz="2400" dirty="0"/>
              <a:t>员未记录会议录音</a:t>
            </a:r>
          </a:p>
          <a:p>
            <a:r>
              <a:rPr lang="en-US" altLang="zh-CN" sz="2400" dirty="0" smtClean="0"/>
              <a:t>      </a:t>
            </a:r>
            <a:r>
              <a:rPr lang="zh-CN" altLang="zh-CN" sz="2400" dirty="0" smtClean="0"/>
              <a:t>组员</a:t>
            </a:r>
            <a:r>
              <a:rPr lang="zh-CN" altLang="zh-CN" sz="2400" dirty="0"/>
              <a:t>提交的文档不符合标准</a:t>
            </a:r>
          </a:p>
          <a:p>
            <a:r>
              <a:rPr lang="en-US" altLang="zh-CN" sz="2400" dirty="0" smtClean="0"/>
              <a:t>      </a:t>
            </a:r>
            <a:r>
              <a:rPr lang="zh-CN" altLang="zh-CN" sz="2400" dirty="0" smtClean="0"/>
              <a:t>无法</a:t>
            </a:r>
            <a:r>
              <a:rPr lang="zh-CN" altLang="zh-CN" sz="2400" dirty="0"/>
              <a:t>按照既定的计划完成任务</a:t>
            </a:r>
          </a:p>
          <a:p>
            <a:pPr lvl="0"/>
            <a:r>
              <a:rPr lang="en-US" altLang="zh-CN" sz="2400" dirty="0" smtClean="0"/>
              <a:t>   C </a:t>
            </a:r>
            <a:r>
              <a:rPr lang="zh-CN" altLang="zh-CN" sz="2400" dirty="0" smtClean="0"/>
              <a:t>风险</a:t>
            </a:r>
            <a:r>
              <a:rPr lang="zh-CN" altLang="zh-CN" sz="2400" dirty="0"/>
              <a:t>消除情况。</a:t>
            </a:r>
          </a:p>
          <a:p>
            <a:r>
              <a:rPr lang="en-US" altLang="zh-CN" sz="2400" dirty="0" smtClean="0"/>
              <a:t>    TBD</a:t>
            </a:r>
            <a:endParaRPr lang="zh-CN" altLang="zh-CN" sz="2400" dirty="0"/>
          </a:p>
          <a:p>
            <a:r>
              <a:rPr lang="en-US" altLang="zh-CN" sz="2400" dirty="0"/>
              <a:t> </a:t>
            </a:r>
            <a:endParaRPr lang="zh-CN" altLang="zh-CN" sz="2400" dirty="0"/>
          </a:p>
        </p:txBody>
      </p:sp>
    </p:spTree>
    <p:custDataLst>
      <p:tags r:id="rId1"/>
    </p:custDataLst>
    <p:extLst>
      <p:ext uri="{BB962C8B-B14F-4D97-AF65-F5344CB8AC3E}">
        <p14:creationId xmlns:p14="http://schemas.microsoft.com/office/powerpoint/2010/main" val="3807649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缺陷与处理</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04</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5794" y="181430"/>
            <a:ext cx="9869624" cy="3046988"/>
          </a:xfrm>
          <a:prstGeom prst="rect">
            <a:avLst/>
          </a:prstGeom>
          <a:noFill/>
        </p:spPr>
        <p:txBody>
          <a:bodyPr wrap="square" rtlCol="0" anchor="t">
            <a:spAutoFit/>
          </a:bodyPr>
          <a:lstStyle/>
          <a:p>
            <a:pPr lvl="1"/>
            <a:r>
              <a:rPr lang="en-US" altLang="zh-CN" sz="2400" b="1" dirty="0" smtClean="0"/>
              <a:t>4. </a:t>
            </a:r>
            <a:r>
              <a:rPr lang="zh-CN" altLang="en-US" sz="2400" b="1" dirty="0" smtClean="0"/>
              <a:t>缺陷与处理</a:t>
            </a:r>
            <a:endParaRPr lang="en-US" altLang="zh-CN" sz="2400" b="1" dirty="0"/>
          </a:p>
          <a:p>
            <a:pPr lvl="1"/>
            <a:endParaRPr lang="en-US" altLang="zh-CN" sz="2400" b="1" dirty="0" smtClean="0"/>
          </a:p>
          <a:p>
            <a:pPr lvl="1"/>
            <a:endParaRPr lang="en-US" altLang="zh-CN" sz="2400" b="1" dirty="0"/>
          </a:p>
          <a:p>
            <a:pPr lvl="1"/>
            <a:endParaRPr lang="en-US" altLang="zh-CN" sz="2400" b="1" dirty="0" smtClean="0"/>
          </a:p>
          <a:p>
            <a:pPr lvl="1"/>
            <a:endParaRPr lang="en-US" altLang="zh-CN" sz="2400" b="1" dirty="0"/>
          </a:p>
          <a:p>
            <a:pPr lvl="1"/>
            <a:endParaRPr lang="en-US" altLang="zh-CN" sz="2400" b="1" dirty="0" smtClean="0"/>
          </a:p>
          <a:p>
            <a:pPr lvl="1"/>
            <a:endParaRPr lang="en-US" altLang="zh-CN" sz="2400" b="1" dirty="0"/>
          </a:p>
          <a:p>
            <a:pPr lvl="1"/>
            <a:endParaRPr lang="en-US" altLang="zh-CN" sz="2400" b="1" dirty="0" smtClean="0"/>
          </a:p>
        </p:txBody>
      </p:sp>
      <p:graphicFrame>
        <p:nvGraphicFramePr>
          <p:cNvPr id="2" name="表格 1"/>
          <p:cNvGraphicFramePr>
            <a:graphicFrameLocks noGrp="1"/>
          </p:cNvGraphicFramePr>
          <p:nvPr>
            <p:extLst>
              <p:ext uri="{D42A27DB-BD31-4B8C-83A1-F6EECF244321}">
                <p14:modId xmlns:p14="http://schemas.microsoft.com/office/powerpoint/2010/main" val="2363797329"/>
              </p:ext>
            </p:extLst>
          </p:nvPr>
        </p:nvGraphicFramePr>
        <p:xfrm>
          <a:off x="815794" y="613954"/>
          <a:ext cx="10862400" cy="6244045"/>
        </p:xfrm>
        <a:graphic>
          <a:graphicData uri="http://schemas.openxmlformats.org/drawingml/2006/table">
            <a:tbl>
              <a:tblPr firstRow="1" firstCol="1" bandRow="1">
                <a:tableStyleId>{5C22544A-7EE6-4342-B048-85BDC9FD1C3A}</a:tableStyleId>
              </a:tblPr>
              <a:tblGrid>
                <a:gridCol w="2476046"/>
                <a:gridCol w="4114800"/>
                <a:gridCol w="4271554"/>
              </a:tblGrid>
              <a:tr h="168757">
                <a:tc>
                  <a:txBody>
                    <a:bodyPr/>
                    <a:lstStyle/>
                    <a:p>
                      <a:pPr>
                        <a:lnSpc>
                          <a:spcPts val="1200"/>
                        </a:lnSpc>
                        <a:spcAft>
                          <a:spcPts val="0"/>
                        </a:spcAft>
                      </a:pPr>
                      <a:r>
                        <a:rPr lang="en-US" sz="1000" dirty="0">
                          <a:effectLst/>
                        </a:rPr>
                        <a:t> </a:t>
                      </a:r>
                      <a:endParaRPr lang="zh-CN" sz="800" dirty="0">
                        <a:effectLst/>
                        <a:latin typeface="宋体"/>
                        <a:cs typeface="Times New Roman"/>
                      </a:endParaRPr>
                    </a:p>
                  </a:txBody>
                  <a:tcPr marL="56376" marR="56376" marT="0" marB="0"/>
                </a:tc>
                <a:tc>
                  <a:txBody>
                    <a:bodyPr/>
                    <a:lstStyle/>
                    <a:p>
                      <a:pPr>
                        <a:lnSpc>
                          <a:spcPts val="1200"/>
                        </a:lnSpc>
                        <a:spcAft>
                          <a:spcPts val="0"/>
                        </a:spcAft>
                      </a:pPr>
                      <a:r>
                        <a:rPr lang="zh-CN" sz="1000">
                          <a:effectLst/>
                        </a:rPr>
                        <a:t>缺陷</a:t>
                      </a:r>
                      <a:endParaRPr lang="zh-CN" sz="800">
                        <a:effectLst/>
                        <a:latin typeface="宋体"/>
                        <a:cs typeface="Times New Roman"/>
                      </a:endParaRPr>
                    </a:p>
                  </a:txBody>
                  <a:tcPr marL="56376" marR="56376" marT="0" marB="0"/>
                </a:tc>
                <a:tc>
                  <a:txBody>
                    <a:bodyPr/>
                    <a:lstStyle/>
                    <a:p>
                      <a:pPr>
                        <a:lnSpc>
                          <a:spcPts val="1200"/>
                        </a:lnSpc>
                        <a:spcAft>
                          <a:spcPts val="0"/>
                        </a:spcAft>
                      </a:pPr>
                      <a:r>
                        <a:rPr lang="zh-CN" sz="1000">
                          <a:effectLst/>
                        </a:rPr>
                        <a:t>处理情况</a:t>
                      </a:r>
                      <a:endParaRPr lang="zh-CN" sz="800">
                        <a:effectLst/>
                        <a:latin typeface="宋体"/>
                        <a:cs typeface="Times New Roman"/>
                      </a:endParaRPr>
                    </a:p>
                  </a:txBody>
                  <a:tcPr marL="56376" marR="56376" marT="0" marB="0"/>
                </a:tc>
              </a:tr>
              <a:tr h="675032">
                <a:tc>
                  <a:txBody>
                    <a:bodyPr/>
                    <a:lstStyle/>
                    <a:p>
                      <a:pPr>
                        <a:lnSpc>
                          <a:spcPts val="1200"/>
                        </a:lnSpc>
                        <a:spcAft>
                          <a:spcPts val="0"/>
                        </a:spcAft>
                      </a:pPr>
                      <a:r>
                        <a:rPr lang="zh-CN" sz="1000">
                          <a:effectLst/>
                        </a:rPr>
                        <a:t>《项目章程》评审</a:t>
                      </a:r>
                      <a:endParaRPr lang="zh-CN" sz="80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zh-CN" sz="1000">
                          <a:effectLst/>
                        </a:rPr>
                        <a:t>应覆盖里程碑</a:t>
                      </a:r>
                      <a:endParaRPr lang="zh-CN" sz="800">
                        <a:effectLst/>
                      </a:endParaRPr>
                    </a:p>
                    <a:p>
                      <a:pPr marL="342900" lvl="0" indent="-342900">
                        <a:lnSpc>
                          <a:spcPts val="1200"/>
                        </a:lnSpc>
                        <a:spcAft>
                          <a:spcPts val="0"/>
                        </a:spcAft>
                        <a:buFont typeface="+mj-lt"/>
                        <a:buAutoNum type="arabicPeriod"/>
                      </a:pPr>
                      <a:r>
                        <a:rPr lang="zh-CN" sz="1000">
                          <a:effectLst/>
                        </a:rPr>
                        <a:t>里程碑任务细化，责任到人</a:t>
                      </a:r>
                      <a:endParaRPr lang="zh-CN" sz="800">
                        <a:effectLst/>
                      </a:endParaRPr>
                    </a:p>
                    <a:p>
                      <a:pPr marL="342900" lvl="0" indent="-342900">
                        <a:lnSpc>
                          <a:spcPts val="1200"/>
                        </a:lnSpc>
                        <a:spcAft>
                          <a:spcPts val="0"/>
                        </a:spcAft>
                        <a:buFont typeface="+mj-lt"/>
                        <a:buAutoNum type="arabicPeriod"/>
                      </a:pPr>
                      <a:r>
                        <a:rPr lang="zh-CN" sz="1000">
                          <a:effectLst/>
                        </a:rPr>
                        <a:t>明确里程碑交付物</a:t>
                      </a:r>
                      <a:endParaRPr lang="zh-CN" sz="800">
                        <a:effectLst/>
                      </a:endParaRPr>
                    </a:p>
                    <a:p>
                      <a:pPr marL="342900" lvl="0" indent="-342900">
                        <a:lnSpc>
                          <a:spcPts val="1200"/>
                        </a:lnSpc>
                        <a:spcAft>
                          <a:spcPts val="0"/>
                        </a:spcAft>
                        <a:buFont typeface="+mj-lt"/>
                        <a:buAutoNum type="arabicPeriod"/>
                      </a:pPr>
                      <a:r>
                        <a:rPr lang="zh-CN" sz="1000">
                          <a:effectLst/>
                        </a:rPr>
                        <a:t>文档目标错误</a:t>
                      </a:r>
                      <a:endParaRPr lang="zh-CN" sz="80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zh-CN" sz="1000">
                          <a:effectLst/>
                        </a:rPr>
                        <a:t>王家南负责</a:t>
                      </a:r>
                      <a:endParaRPr lang="zh-CN" sz="800">
                        <a:effectLst/>
                        <a:latin typeface="宋体"/>
                        <a:cs typeface="Times New Roman"/>
                      </a:endParaRPr>
                    </a:p>
                  </a:txBody>
                  <a:tcPr marL="56376" marR="56376" marT="0" marB="0"/>
                </a:tc>
              </a:tr>
              <a:tr h="1181306">
                <a:tc>
                  <a:txBody>
                    <a:bodyPr/>
                    <a:lstStyle/>
                    <a:p>
                      <a:pPr>
                        <a:lnSpc>
                          <a:spcPts val="1200"/>
                        </a:lnSpc>
                        <a:spcAft>
                          <a:spcPts val="0"/>
                        </a:spcAft>
                      </a:pPr>
                      <a:r>
                        <a:rPr lang="zh-CN" sz="1000">
                          <a:effectLst/>
                        </a:rPr>
                        <a:t>《可行性分析报告》评审</a:t>
                      </a:r>
                      <a:endParaRPr lang="zh-CN" sz="80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zh-CN" sz="1000">
                          <a:effectLst/>
                        </a:rPr>
                        <a:t>资源只有时间</a:t>
                      </a:r>
                      <a:endParaRPr lang="zh-CN" sz="800">
                        <a:effectLst/>
                      </a:endParaRPr>
                    </a:p>
                    <a:p>
                      <a:pPr marL="342900" lvl="0" indent="-342900">
                        <a:lnSpc>
                          <a:spcPts val="1200"/>
                        </a:lnSpc>
                        <a:spcAft>
                          <a:spcPts val="0"/>
                        </a:spcAft>
                        <a:buFont typeface="+mj-lt"/>
                        <a:buAutoNum type="arabicPeriod"/>
                      </a:pPr>
                      <a:r>
                        <a:rPr lang="zh-CN" sz="1000">
                          <a:effectLst/>
                        </a:rPr>
                        <a:t>经济可行性为时间上的可行性</a:t>
                      </a:r>
                      <a:endParaRPr lang="zh-CN" sz="800">
                        <a:effectLst/>
                      </a:endParaRPr>
                    </a:p>
                    <a:p>
                      <a:pPr marL="342900" lvl="0" indent="-342900">
                        <a:lnSpc>
                          <a:spcPts val="1200"/>
                        </a:lnSpc>
                        <a:spcAft>
                          <a:spcPts val="0"/>
                        </a:spcAft>
                        <a:buFont typeface="+mj-lt"/>
                        <a:buAutoNum type="arabicPeriod"/>
                      </a:pPr>
                      <a:r>
                        <a:rPr lang="en-US" sz="1000">
                          <a:effectLst/>
                        </a:rPr>
                        <a:t>SWOT</a:t>
                      </a:r>
                      <a:r>
                        <a:rPr lang="zh-CN" sz="1000">
                          <a:effectLst/>
                        </a:rPr>
                        <a:t>补充需要有本产品的分析以及竞品分析</a:t>
                      </a:r>
                      <a:endParaRPr lang="zh-CN" sz="800">
                        <a:effectLst/>
                      </a:endParaRPr>
                    </a:p>
                    <a:p>
                      <a:pPr marL="342900" lvl="0" indent="-342900">
                        <a:lnSpc>
                          <a:spcPts val="1200"/>
                        </a:lnSpc>
                        <a:spcAft>
                          <a:spcPts val="0"/>
                        </a:spcAft>
                        <a:buFont typeface="+mj-lt"/>
                        <a:buAutoNum type="arabicPeriod"/>
                      </a:pPr>
                      <a:r>
                        <a:rPr lang="zh-CN" sz="1000">
                          <a:effectLst/>
                        </a:rPr>
                        <a:t>风险分析需要有风险评估以及风险对应措施。</a:t>
                      </a:r>
                      <a:endParaRPr lang="zh-CN" sz="800">
                        <a:effectLst/>
                      </a:endParaRPr>
                    </a:p>
                    <a:p>
                      <a:pPr marL="342900" lvl="0" indent="-342900">
                        <a:lnSpc>
                          <a:spcPts val="1200"/>
                        </a:lnSpc>
                        <a:spcAft>
                          <a:spcPts val="0"/>
                        </a:spcAft>
                        <a:buFont typeface="+mj-lt"/>
                        <a:buAutoNum type="arabicPeriod"/>
                      </a:pPr>
                      <a:r>
                        <a:rPr lang="zh-CN" sz="1000">
                          <a:effectLst/>
                        </a:rPr>
                        <a:t>需要有假定限制</a:t>
                      </a:r>
                      <a:endParaRPr lang="zh-CN" sz="800">
                        <a:effectLst/>
                      </a:endParaRPr>
                    </a:p>
                    <a:p>
                      <a:pPr marL="342900" lvl="0" indent="-342900">
                        <a:lnSpc>
                          <a:spcPts val="1200"/>
                        </a:lnSpc>
                        <a:spcAft>
                          <a:spcPts val="0"/>
                        </a:spcAft>
                        <a:buFont typeface="+mj-lt"/>
                        <a:buAutoNum type="arabicPeriod"/>
                      </a:pPr>
                      <a:r>
                        <a:rPr lang="en-US" sz="1000">
                          <a:effectLst/>
                        </a:rPr>
                        <a:t>PPT</a:t>
                      </a:r>
                      <a:r>
                        <a:rPr lang="zh-CN" sz="1000">
                          <a:effectLst/>
                        </a:rPr>
                        <a:t>修改</a:t>
                      </a:r>
                      <a:endParaRPr lang="zh-CN" sz="80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zh-CN" sz="1000">
                          <a:effectLst/>
                        </a:rPr>
                        <a:t>王家南添加假定解释</a:t>
                      </a:r>
                      <a:endParaRPr lang="zh-CN" sz="800">
                        <a:effectLst/>
                      </a:endParaRPr>
                    </a:p>
                    <a:p>
                      <a:pPr marL="342900" lvl="0" indent="-342900">
                        <a:lnSpc>
                          <a:spcPts val="1200"/>
                        </a:lnSpc>
                        <a:spcAft>
                          <a:spcPts val="0"/>
                        </a:spcAft>
                        <a:buFont typeface="+mj-lt"/>
                        <a:buAutoNum type="arabicPeriod"/>
                      </a:pPr>
                      <a:r>
                        <a:rPr lang="zh-CN" sz="1000">
                          <a:effectLst/>
                        </a:rPr>
                        <a:t>茹敏杰修改</a:t>
                      </a:r>
                      <a:r>
                        <a:rPr lang="en-US" sz="1000">
                          <a:effectLst/>
                        </a:rPr>
                        <a:t>SWOT</a:t>
                      </a:r>
                      <a:r>
                        <a:rPr lang="zh-CN" sz="1000">
                          <a:effectLst/>
                        </a:rPr>
                        <a:t>分析</a:t>
                      </a:r>
                      <a:endParaRPr lang="zh-CN" sz="800">
                        <a:effectLst/>
                      </a:endParaRPr>
                    </a:p>
                    <a:p>
                      <a:pPr marL="342900" lvl="0" indent="-342900">
                        <a:lnSpc>
                          <a:spcPts val="1200"/>
                        </a:lnSpc>
                        <a:spcAft>
                          <a:spcPts val="0"/>
                        </a:spcAft>
                        <a:buFont typeface="+mj-lt"/>
                        <a:buAutoNum type="arabicPeriod"/>
                      </a:pPr>
                      <a:r>
                        <a:rPr lang="zh-CN" sz="1000">
                          <a:effectLst/>
                        </a:rPr>
                        <a:t>王敏星修改时间可行性，约束可行性以及风险分析。</a:t>
                      </a:r>
                      <a:endParaRPr lang="zh-CN" sz="800">
                        <a:effectLst/>
                      </a:endParaRPr>
                    </a:p>
                    <a:p>
                      <a:pPr marL="342900" lvl="0" indent="-342900">
                        <a:lnSpc>
                          <a:spcPts val="1200"/>
                        </a:lnSpc>
                        <a:spcAft>
                          <a:spcPts val="0"/>
                        </a:spcAft>
                        <a:buFont typeface="+mj-lt"/>
                        <a:buAutoNum type="arabicPeriod"/>
                      </a:pPr>
                      <a:r>
                        <a:rPr lang="zh-CN" sz="1000">
                          <a:effectLst/>
                        </a:rPr>
                        <a:t>薛雅文</a:t>
                      </a:r>
                      <a:r>
                        <a:rPr lang="en-US" sz="1000">
                          <a:effectLst/>
                        </a:rPr>
                        <a:t>PPT</a:t>
                      </a:r>
                      <a:r>
                        <a:rPr lang="zh-CN" sz="1000">
                          <a:effectLst/>
                        </a:rPr>
                        <a:t>修改</a:t>
                      </a:r>
                      <a:endParaRPr lang="zh-CN" sz="800">
                        <a:effectLst/>
                      </a:endParaRPr>
                    </a:p>
                    <a:p>
                      <a:pPr marL="342900" lvl="0" indent="-342900">
                        <a:lnSpc>
                          <a:spcPts val="1200"/>
                        </a:lnSpc>
                        <a:spcAft>
                          <a:spcPts val="0"/>
                        </a:spcAft>
                        <a:buFont typeface="+mj-lt"/>
                        <a:buAutoNum type="arabicPeriod"/>
                      </a:pPr>
                      <a:r>
                        <a:rPr lang="zh-CN" sz="1000">
                          <a:effectLst/>
                        </a:rPr>
                        <a:t>王浩楠技术可行性修改</a:t>
                      </a:r>
                      <a:endParaRPr lang="zh-CN" sz="800">
                        <a:effectLst/>
                        <a:latin typeface="宋体"/>
                        <a:cs typeface="Times New Roman"/>
                      </a:endParaRPr>
                    </a:p>
                  </a:txBody>
                  <a:tcPr marL="56376" marR="56376" marT="0" marB="0"/>
                </a:tc>
              </a:tr>
              <a:tr h="506274">
                <a:tc>
                  <a:txBody>
                    <a:bodyPr/>
                    <a:lstStyle/>
                    <a:p>
                      <a:pPr>
                        <a:lnSpc>
                          <a:spcPts val="1200"/>
                        </a:lnSpc>
                        <a:spcAft>
                          <a:spcPts val="0"/>
                        </a:spcAft>
                      </a:pPr>
                      <a:r>
                        <a:rPr lang="zh-CN" sz="1000">
                          <a:effectLst/>
                        </a:rPr>
                        <a:t>《项目总体计划》评审</a:t>
                      </a:r>
                      <a:endParaRPr lang="zh-CN" sz="80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en-US" sz="1000">
                          <a:effectLst/>
                        </a:rPr>
                        <a:t>WBS</a:t>
                      </a:r>
                      <a:r>
                        <a:rPr lang="zh-CN" sz="1000">
                          <a:effectLst/>
                        </a:rPr>
                        <a:t>错误，需要输入输出，负责人。</a:t>
                      </a:r>
                      <a:endParaRPr lang="zh-CN" sz="800">
                        <a:effectLst/>
                      </a:endParaRPr>
                    </a:p>
                    <a:p>
                      <a:pPr marL="342900" lvl="0" indent="-342900">
                        <a:lnSpc>
                          <a:spcPts val="1200"/>
                        </a:lnSpc>
                        <a:spcAft>
                          <a:spcPts val="0"/>
                        </a:spcAft>
                        <a:buFont typeface="+mj-lt"/>
                        <a:buAutoNum type="arabicPeriod"/>
                      </a:pPr>
                      <a:r>
                        <a:rPr lang="en-US" sz="1000">
                          <a:effectLst/>
                        </a:rPr>
                        <a:t>OBS</a:t>
                      </a:r>
                      <a:r>
                        <a:rPr lang="zh-CN" sz="1000">
                          <a:effectLst/>
                        </a:rPr>
                        <a:t>，不够细化</a:t>
                      </a:r>
                      <a:endParaRPr lang="zh-CN" sz="800">
                        <a:effectLst/>
                      </a:endParaRPr>
                    </a:p>
                    <a:p>
                      <a:pPr marL="342900" lvl="0" indent="-342900">
                        <a:lnSpc>
                          <a:spcPts val="1200"/>
                        </a:lnSpc>
                        <a:spcAft>
                          <a:spcPts val="0"/>
                        </a:spcAft>
                        <a:buFont typeface="+mj-lt"/>
                        <a:buAutoNum type="arabicPeriod"/>
                      </a:pPr>
                      <a:r>
                        <a:rPr lang="zh-CN" sz="1000">
                          <a:effectLst/>
                        </a:rPr>
                        <a:t>里程碑细化，需要有检查点</a:t>
                      </a:r>
                      <a:endParaRPr lang="zh-CN" sz="80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zh-CN" sz="1000">
                          <a:effectLst/>
                        </a:rPr>
                        <a:t>茹敏杰</a:t>
                      </a:r>
                      <a:r>
                        <a:rPr lang="en-US" sz="1000">
                          <a:effectLst/>
                        </a:rPr>
                        <a:t>WBS</a:t>
                      </a:r>
                      <a:r>
                        <a:rPr lang="zh-CN" sz="1000">
                          <a:effectLst/>
                        </a:rPr>
                        <a:t>重做，</a:t>
                      </a:r>
                      <a:r>
                        <a:rPr lang="en-US" sz="1000">
                          <a:effectLst/>
                        </a:rPr>
                        <a:t>OBS</a:t>
                      </a:r>
                      <a:r>
                        <a:rPr lang="zh-CN" sz="1000">
                          <a:effectLst/>
                        </a:rPr>
                        <a:t>细化</a:t>
                      </a:r>
                      <a:endParaRPr lang="zh-CN" sz="800">
                        <a:effectLst/>
                      </a:endParaRPr>
                    </a:p>
                    <a:p>
                      <a:pPr marL="342900" lvl="0" indent="-342900">
                        <a:lnSpc>
                          <a:spcPts val="1200"/>
                        </a:lnSpc>
                        <a:spcAft>
                          <a:spcPts val="0"/>
                        </a:spcAft>
                        <a:buFont typeface="+mj-lt"/>
                        <a:buAutoNum type="arabicPeriod"/>
                      </a:pPr>
                      <a:r>
                        <a:rPr lang="zh-CN" sz="1000">
                          <a:effectLst/>
                        </a:rPr>
                        <a:t>王家南修改里程碑相关，以及剩余部分修改。</a:t>
                      </a:r>
                      <a:endParaRPr lang="zh-CN" sz="800">
                        <a:effectLst/>
                        <a:latin typeface="宋体"/>
                        <a:cs typeface="Times New Roman"/>
                      </a:endParaRPr>
                    </a:p>
                  </a:txBody>
                  <a:tcPr marL="56376" marR="56376" marT="0" marB="0"/>
                </a:tc>
              </a:tr>
              <a:tr h="1687580">
                <a:tc>
                  <a:txBody>
                    <a:bodyPr/>
                    <a:lstStyle/>
                    <a:p>
                      <a:pPr>
                        <a:lnSpc>
                          <a:spcPts val="1200"/>
                        </a:lnSpc>
                        <a:spcAft>
                          <a:spcPts val="0"/>
                        </a:spcAft>
                      </a:pPr>
                      <a:r>
                        <a:rPr lang="zh-CN" sz="1000">
                          <a:effectLst/>
                        </a:rPr>
                        <a:t>《需求工程项目计划》评审</a:t>
                      </a:r>
                      <a:endParaRPr lang="zh-CN" sz="80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zh-CN" sz="1000" dirty="0">
                          <a:effectLst/>
                        </a:rPr>
                        <a:t>文档需要有输入以及输出物</a:t>
                      </a:r>
                      <a:endParaRPr lang="zh-CN" sz="800" dirty="0">
                        <a:effectLst/>
                      </a:endParaRPr>
                    </a:p>
                    <a:p>
                      <a:pPr marL="342900" lvl="0" indent="-342900">
                        <a:lnSpc>
                          <a:spcPts val="1200"/>
                        </a:lnSpc>
                        <a:spcAft>
                          <a:spcPts val="0"/>
                        </a:spcAft>
                        <a:buFont typeface="+mj-lt"/>
                        <a:buAutoNum type="arabicPeriod"/>
                      </a:pPr>
                      <a:r>
                        <a:rPr lang="zh-CN" sz="1000" dirty="0">
                          <a:effectLst/>
                        </a:rPr>
                        <a:t>甘特图格式错误需要包含全部阶段，需要全部提及</a:t>
                      </a:r>
                      <a:endParaRPr lang="zh-CN" sz="800" dirty="0">
                        <a:effectLst/>
                      </a:endParaRPr>
                    </a:p>
                    <a:p>
                      <a:pPr marL="342900" lvl="0" indent="-342900">
                        <a:lnSpc>
                          <a:spcPts val="1200"/>
                        </a:lnSpc>
                        <a:spcAft>
                          <a:spcPts val="0"/>
                        </a:spcAft>
                        <a:buFont typeface="+mj-lt"/>
                        <a:buAutoNum type="arabicPeriod"/>
                      </a:pPr>
                      <a:r>
                        <a:rPr lang="en-US" sz="1000" dirty="0">
                          <a:effectLst/>
                        </a:rPr>
                        <a:t>WBS</a:t>
                      </a:r>
                      <a:r>
                        <a:rPr lang="zh-CN" sz="1000" dirty="0">
                          <a:effectLst/>
                        </a:rPr>
                        <a:t>细化，需要编制</a:t>
                      </a:r>
                      <a:r>
                        <a:rPr lang="en-US" sz="1000" dirty="0">
                          <a:effectLst/>
                        </a:rPr>
                        <a:t>WBS</a:t>
                      </a:r>
                      <a:r>
                        <a:rPr lang="zh-CN" sz="1000" dirty="0">
                          <a:effectLst/>
                        </a:rPr>
                        <a:t>字典</a:t>
                      </a:r>
                      <a:endParaRPr lang="zh-CN" sz="800" dirty="0">
                        <a:effectLst/>
                      </a:endParaRPr>
                    </a:p>
                    <a:p>
                      <a:pPr marL="342900" lvl="0" indent="-342900">
                        <a:lnSpc>
                          <a:spcPts val="1200"/>
                        </a:lnSpc>
                        <a:spcAft>
                          <a:spcPts val="0"/>
                        </a:spcAft>
                        <a:buFont typeface="+mj-lt"/>
                        <a:buAutoNum type="arabicPeriod"/>
                      </a:pPr>
                      <a:r>
                        <a:rPr lang="en-US" sz="1000" dirty="0">
                          <a:effectLst/>
                        </a:rPr>
                        <a:t>8</a:t>
                      </a:r>
                      <a:r>
                        <a:rPr lang="zh-CN" sz="1000" dirty="0">
                          <a:effectLst/>
                        </a:rPr>
                        <a:t>个子计划错误，参考</a:t>
                      </a:r>
                      <a:r>
                        <a:rPr lang="en-US" sz="1000" dirty="0">
                          <a:effectLst/>
                        </a:rPr>
                        <a:t>PMBOOK</a:t>
                      </a:r>
                      <a:endParaRPr lang="zh-CN" sz="800" dirty="0">
                        <a:effectLst/>
                      </a:endParaRPr>
                    </a:p>
                    <a:p>
                      <a:pPr marL="342900" lvl="0" indent="-342900">
                        <a:lnSpc>
                          <a:spcPts val="1200"/>
                        </a:lnSpc>
                        <a:spcAft>
                          <a:spcPts val="0"/>
                        </a:spcAft>
                        <a:buFont typeface="+mj-lt"/>
                        <a:buAutoNum type="arabicPeriod"/>
                      </a:pPr>
                      <a:r>
                        <a:rPr lang="zh-CN" sz="1000" dirty="0">
                          <a:effectLst/>
                        </a:rPr>
                        <a:t>版本错误，需要版本号规定</a:t>
                      </a:r>
                      <a:endParaRPr lang="zh-CN" sz="800" dirty="0">
                        <a:effectLst/>
                      </a:endParaRPr>
                    </a:p>
                    <a:p>
                      <a:pPr marL="342900" lvl="0" indent="-342900">
                        <a:lnSpc>
                          <a:spcPts val="1200"/>
                        </a:lnSpc>
                        <a:spcAft>
                          <a:spcPts val="0"/>
                        </a:spcAft>
                        <a:buFont typeface="+mj-lt"/>
                        <a:buAutoNum type="arabicPeriod"/>
                      </a:pPr>
                      <a:r>
                        <a:rPr lang="zh-CN" sz="1000" dirty="0">
                          <a:effectLst/>
                        </a:rPr>
                        <a:t>缺少前景与范围文档</a:t>
                      </a:r>
                      <a:endParaRPr lang="zh-CN" sz="800" dirty="0">
                        <a:effectLst/>
                      </a:endParaRPr>
                    </a:p>
                    <a:p>
                      <a:pPr marL="342900" lvl="0" indent="-342900">
                        <a:lnSpc>
                          <a:spcPts val="1200"/>
                        </a:lnSpc>
                        <a:spcAft>
                          <a:spcPts val="0"/>
                        </a:spcAft>
                        <a:buFont typeface="+mj-lt"/>
                        <a:buAutoNum type="arabicPeriod"/>
                      </a:pPr>
                      <a:r>
                        <a:rPr lang="zh-CN" sz="1000" dirty="0">
                          <a:effectLst/>
                        </a:rPr>
                        <a:t>缺少参考</a:t>
                      </a:r>
                      <a:endParaRPr lang="zh-CN" sz="800" dirty="0">
                        <a:effectLst/>
                      </a:endParaRPr>
                    </a:p>
                    <a:p>
                      <a:pPr marL="342900" lvl="0" indent="-342900">
                        <a:lnSpc>
                          <a:spcPts val="1200"/>
                        </a:lnSpc>
                        <a:spcAft>
                          <a:spcPts val="0"/>
                        </a:spcAft>
                        <a:buFont typeface="+mj-lt"/>
                        <a:buAutoNum type="arabicPeriod"/>
                      </a:pPr>
                      <a:r>
                        <a:rPr lang="zh-CN" sz="1000" dirty="0">
                          <a:effectLst/>
                        </a:rPr>
                        <a:t>缺少组内考评</a:t>
                      </a:r>
                      <a:endParaRPr lang="zh-CN" sz="800" dirty="0">
                        <a:effectLst/>
                      </a:endParaRPr>
                    </a:p>
                    <a:p>
                      <a:pPr marL="342900" lvl="0" indent="-342900">
                        <a:lnSpc>
                          <a:spcPts val="1200"/>
                        </a:lnSpc>
                        <a:spcAft>
                          <a:spcPts val="0"/>
                        </a:spcAft>
                        <a:buFont typeface="+mj-lt"/>
                        <a:buAutoNum type="arabicPeriod"/>
                      </a:pPr>
                      <a:r>
                        <a:rPr lang="zh-CN" sz="1000" dirty="0">
                          <a:effectLst/>
                        </a:rPr>
                        <a:t>干系人定义不够细化缺少住址</a:t>
                      </a:r>
                      <a:endParaRPr lang="zh-CN" sz="800" dirty="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zh-CN" sz="1000">
                          <a:effectLst/>
                        </a:rPr>
                        <a:t>茹敏杰时间、配置管理计划，</a:t>
                      </a:r>
                      <a:r>
                        <a:rPr lang="en-US" sz="1000">
                          <a:effectLst/>
                        </a:rPr>
                        <a:t>WBS</a:t>
                      </a:r>
                      <a:r>
                        <a:rPr lang="zh-CN" sz="1000">
                          <a:effectLst/>
                        </a:rPr>
                        <a:t>修改编写</a:t>
                      </a:r>
                      <a:r>
                        <a:rPr lang="en-US" sz="1000">
                          <a:effectLst/>
                        </a:rPr>
                        <a:t>WBS</a:t>
                      </a:r>
                      <a:r>
                        <a:rPr lang="zh-CN" sz="1000">
                          <a:effectLst/>
                        </a:rPr>
                        <a:t>字典，甘特图修改</a:t>
                      </a:r>
                      <a:endParaRPr lang="zh-CN" sz="800">
                        <a:effectLst/>
                      </a:endParaRPr>
                    </a:p>
                    <a:p>
                      <a:pPr marL="342900" lvl="0" indent="-342900">
                        <a:lnSpc>
                          <a:spcPts val="1200"/>
                        </a:lnSpc>
                        <a:spcAft>
                          <a:spcPts val="0"/>
                        </a:spcAft>
                        <a:buFont typeface="+mj-lt"/>
                        <a:buAutoNum type="arabicPeriod"/>
                      </a:pPr>
                      <a:r>
                        <a:rPr lang="zh-CN" sz="1000">
                          <a:effectLst/>
                        </a:rPr>
                        <a:t>薛雅文范围、采购管理计划</a:t>
                      </a:r>
                      <a:endParaRPr lang="zh-CN" sz="800">
                        <a:effectLst/>
                      </a:endParaRPr>
                    </a:p>
                    <a:p>
                      <a:pPr marL="342900" lvl="0" indent="-342900">
                        <a:lnSpc>
                          <a:spcPts val="1200"/>
                        </a:lnSpc>
                        <a:spcAft>
                          <a:spcPts val="0"/>
                        </a:spcAft>
                        <a:buFont typeface="+mj-lt"/>
                        <a:buAutoNum type="arabicPeriod"/>
                      </a:pPr>
                      <a:r>
                        <a:rPr lang="zh-CN" sz="1000">
                          <a:effectLst/>
                        </a:rPr>
                        <a:t>王敏星质量、沟通管理计划</a:t>
                      </a:r>
                      <a:endParaRPr lang="zh-CN" sz="800">
                        <a:effectLst/>
                      </a:endParaRPr>
                    </a:p>
                    <a:p>
                      <a:pPr marL="342900" lvl="0" indent="-342900">
                        <a:lnSpc>
                          <a:spcPts val="1200"/>
                        </a:lnSpc>
                        <a:spcAft>
                          <a:spcPts val="0"/>
                        </a:spcAft>
                        <a:buFont typeface="+mj-lt"/>
                        <a:buAutoNum type="arabicPeriod"/>
                      </a:pPr>
                      <a:r>
                        <a:rPr lang="zh-CN" sz="1000">
                          <a:effectLst/>
                        </a:rPr>
                        <a:t>王家南风险、成本管理计划，版本确定，修改参考，添加组内考评，修改干系人定义表</a:t>
                      </a:r>
                      <a:endParaRPr lang="zh-CN" sz="800">
                        <a:effectLst/>
                      </a:endParaRPr>
                    </a:p>
                    <a:p>
                      <a:pPr marL="342900" lvl="0" indent="-342900">
                        <a:lnSpc>
                          <a:spcPts val="1200"/>
                        </a:lnSpc>
                        <a:spcAft>
                          <a:spcPts val="0"/>
                        </a:spcAft>
                        <a:buFont typeface="+mj-lt"/>
                        <a:buAutoNum type="arabicPeriod"/>
                      </a:pPr>
                      <a:r>
                        <a:rPr lang="zh-CN" sz="1000">
                          <a:effectLst/>
                        </a:rPr>
                        <a:t>王浩楠修改人力资源管理计划、编制前景与范围文档</a:t>
                      </a:r>
                      <a:endParaRPr lang="zh-CN" sz="800">
                        <a:effectLst/>
                      </a:endParaRPr>
                    </a:p>
                    <a:p>
                      <a:pPr marL="342900" lvl="0" indent="-342900">
                        <a:lnSpc>
                          <a:spcPts val="1200"/>
                        </a:lnSpc>
                        <a:spcAft>
                          <a:spcPts val="0"/>
                        </a:spcAft>
                        <a:buFont typeface="+mj-lt"/>
                        <a:buAutoNum type="arabicPeriod"/>
                      </a:pPr>
                      <a:r>
                        <a:rPr lang="zh-CN" sz="1000">
                          <a:effectLst/>
                        </a:rPr>
                        <a:t>于</a:t>
                      </a:r>
                      <a:r>
                        <a:rPr lang="en-US" sz="1000">
                          <a:effectLst/>
                        </a:rPr>
                        <a:t>11</a:t>
                      </a:r>
                      <a:r>
                        <a:rPr lang="zh-CN" sz="1000">
                          <a:effectLst/>
                        </a:rPr>
                        <a:t>月</a:t>
                      </a:r>
                      <a:r>
                        <a:rPr lang="en-US" sz="1000">
                          <a:effectLst/>
                        </a:rPr>
                        <a:t>14</a:t>
                      </a:r>
                      <a:r>
                        <a:rPr lang="zh-CN" sz="1000">
                          <a:effectLst/>
                        </a:rPr>
                        <a:t>日对《需求工程项目计划》进行了组内评审</a:t>
                      </a:r>
                      <a:endParaRPr lang="zh-CN" sz="800">
                        <a:effectLst/>
                        <a:latin typeface="宋体"/>
                        <a:cs typeface="Times New Roman"/>
                      </a:endParaRPr>
                    </a:p>
                  </a:txBody>
                  <a:tcPr marL="56376" marR="56376" marT="0" marB="0"/>
                </a:tc>
              </a:tr>
              <a:tr h="2025096">
                <a:tc>
                  <a:txBody>
                    <a:bodyPr/>
                    <a:lstStyle/>
                    <a:p>
                      <a:pPr>
                        <a:lnSpc>
                          <a:spcPts val="1200"/>
                        </a:lnSpc>
                        <a:spcAft>
                          <a:spcPts val="0"/>
                        </a:spcAft>
                      </a:pPr>
                      <a:r>
                        <a:rPr lang="en-US" sz="1000" dirty="0">
                          <a:effectLst/>
                        </a:rPr>
                        <a:t>SRS</a:t>
                      </a:r>
                      <a:r>
                        <a:rPr lang="zh-CN" sz="1000" dirty="0">
                          <a:effectLst/>
                        </a:rPr>
                        <a:t>小组间评审</a:t>
                      </a:r>
                      <a:endParaRPr lang="zh-CN" sz="800" dirty="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zh-CN" sz="1000">
                          <a:effectLst/>
                        </a:rPr>
                        <a:t>缺少用户手册</a:t>
                      </a:r>
                      <a:endParaRPr lang="zh-CN" sz="800">
                        <a:effectLst/>
                      </a:endParaRPr>
                    </a:p>
                    <a:p>
                      <a:pPr marL="342900" lvl="0" indent="-342900">
                        <a:lnSpc>
                          <a:spcPts val="1200"/>
                        </a:lnSpc>
                        <a:spcAft>
                          <a:spcPts val="0"/>
                        </a:spcAft>
                        <a:buFont typeface="+mj-lt"/>
                        <a:buAutoNum type="arabicPeriod"/>
                      </a:pPr>
                      <a:r>
                        <a:rPr lang="zh-CN" sz="1000">
                          <a:effectLst/>
                        </a:rPr>
                        <a:t>上下文图修改</a:t>
                      </a:r>
                      <a:endParaRPr lang="zh-CN" sz="800">
                        <a:effectLst/>
                      </a:endParaRPr>
                    </a:p>
                    <a:p>
                      <a:pPr marL="342900" lvl="0" indent="-342900">
                        <a:lnSpc>
                          <a:spcPts val="1200"/>
                        </a:lnSpc>
                        <a:spcAft>
                          <a:spcPts val="0"/>
                        </a:spcAft>
                        <a:buFont typeface="+mj-lt"/>
                        <a:buAutoNum type="arabicPeriod"/>
                      </a:pPr>
                      <a:r>
                        <a:rPr lang="zh-CN" sz="1000">
                          <a:effectLst/>
                        </a:rPr>
                        <a:t>前景与范围文档修改</a:t>
                      </a:r>
                      <a:endParaRPr lang="zh-CN" sz="800">
                        <a:effectLst/>
                      </a:endParaRPr>
                    </a:p>
                    <a:p>
                      <a:pPr marL="342900" lvl="0" indent="-342900">
                        <a:lnSpc>
                          <a:spcPts val="1200"/>
                        </a:lnSpc>
                        <a:spcAft>
                          <a:spcPts val="0"/>
                        </a:spcAft>
                        <a:buFont typeface="+mj-lt"/>
                        <a:buAutoNum type="arabicPeriod"/>
                      </a:pPr>
                      <a:r>
                        <a:rPr lang="zh-CN" sz="1000">
                          <a:effectLst/>
                        </a:rPr>
                        <a:t>缺少小组内评审</a:t>
                      </a:r>
                      <a:endParaRPr lang="zh-CN" sz="800">
                        <a:effectLst/>
                      </a:endParaRPr>
                    </a:p>
                    <a:p>
                      <a:pPr marL="342900" lvl="0" indent="-342900">
                        <a:lnSpc>
                          <a:spcPts val="1200"/>
                        </a:lnSpc>
                        <a:spcAft>
                          <a:spcPts val="0"/>
                        </a:spcAft>
                        <a:buFont typeface="+mj-lt"/>
                        <a:buAutoNum type="arabicPeriod"/>
                      </a:pPr>
                      <a:r>
                        <a:rPr lang="zh-CN" sz="1000">
                          <a:effectLst/>
                        </a:rPr>
                        <a:t>缺少</a:t>
                      </a:r>
                      <a:r>
                        <a:rPr lang="en-US" sz="1000">
                          <a:effectLst/>
                        </a:rPr>
                        <a:t>JAD</a:t>
                      </a:r>
                      <a:r>
                        <a:rPr lang="zh-CN" sz="1000">
                          <a:effectLst/>
                        </a:rPr>
                        <a:t>会议</a:t>
                      </a:r>
                      <a:endParaRPr lang="zh-CN" sz="800">
                        <a:effectLst/>
                      </a:endParaRPr>
                    </a:p>
                    <a:p>
                      <a:pPr marL="342900" lvl="0" indent="-342900">
                        <a:lnSpc>
                          <a:spcPts val="1200"/>
                        </a:lnSpc>
                        <a:spcAft>
                          <a:spcPts val="0"/>
                        </a:spcAft>
                        <a:buFont typeface="+mj-lt"/>
                        <a:buAutoNum type="arabicPeriod"/>
                      </a:pPr>
                      <a:r>
                        <a:rPr lang="zh-CN" sz="1000">
                          <a:effectLst/>
                        </a:rPr>
                        <a:t>用例文档用例格式错误需要详细说明操作</a:t>
                      </a:r>
                      <a:endParaRPr lang="zh-CN" sz="800">
                        <a:effectLst/>
                      </a:endParaRPr>
                    </a:p>
                    <a:p>
                      <a:pPr marL="342900" lvl="0" indent="-342900">
                        <a:lnSpc>
                          <a:spcPts val="1200"/>
                        </a:lnSpc>
                        <a:spcAft>
                          <a:spcPts val="0"/>
                        </a:spcAft>
                        <a:buFont typeface="+mj-lt"/>
                        <a:buAutoNum type="arabicPeriod"/>
                      </a:pPr>
                      <a:r>
                        <a:rPr lang="zh-CN" sz="1000">
                          <a:effectLst/>
                        </a:rPr>
                        <a:t>缺少时序图</a:t>
                      </a:r>
                      <a:endParaRPr lang="zh-CN" sz="800">
                        <a:effectLst/>
                      </a:endParaRPr>
                    </a:p>
                    <a:p>
                      <a:pPr marL="342900" lvl="0" indent="-342900">
                        <a:lnSpc>
                          <a:spcPts val="1200"/>
                        </a:lnSpc>
                        <a:spcAft>
                          <a:spcPts val="0"/>
                        </a:spcAft>
                        <a:buFont typeface="+mj-lt"/>
                        <a:buAutoNum type="arabicPeriod"/>
                      </a:pPr>
                      <a:r>
                        <a:rPr lang="zh-CN" sz="1000">
                          <a:effectLst/>
                        </a:rPr>
                        <a:t>缺少用户确认证据</a:t>
                      </a:r>
                      <a:endParaRPr lang="zh-CN" sz="800">
                        <a:effectLst/>
                      </a:endParaRPr>
                    </a:p>
                    <a:p>
                      <a:pPr marL="342900" lvl="0" indent="-342900">
                        <a:lnSpc>
                          <a:spcPts val="1200"/>
                        </a:lnSpc>
                        <a:spcAft>
                          <a:spcPts val="0"/>
                        </a:spcAft>
                        <a:buFont typeface="+mj-lt"/>
                        <a:buAutoNum type="arabicPeriod"/>
                      </a:pPr>
                      <a:r>
                        <a:rPr lang="zh-CN" sz="1000">
                          <a:effectLst/>
                        </a:rPr>
                        <a:t>未记录每个用户的非功能性需求</a:t>
                      </a:r>
                      <a:endParaRPr lang="zh-CN" sz="800">
                        <a:effectLst/>
                      </a:endParaRPr>
                    </a:p>
                    <a:p>
                      <a:pPr marL="342900" lvl="0" indent="-342900">
                        <a:lnSpc>
                          <a:spcPts val="1200"/>
                        </a:lnSpc>
                        <a:spcAft>
                          <a:spcPts val="0"/>
                        </a:spcAft>
                        <a:buFont typeface="+mj-lt"/>
                        <a:buAutoNum type="arabicPeriod"/>
                      </a:pPr>
                      <a:r>
                        <a:rPr lang="zh-CN" sz="1000">
                          <a:effectLst/>
                        </a:rPr>
                        <a:t>缺少优先级排序及打分</a:t>
                      </a:r>
                      <a:endParaRPr lang="zh-CN" sz="800">
                        <a:effectLst/>
                      </a:endParaRPr>
                    </a:p>
                    <a:p>
                      <a:pPr marL="342900" lvl="0" indent="-342900">
                        <a:lnSpc>
                          <a:spcPts val="1200"/>
                        </a:lnSpc>
                        <a:spcAft>
                          <a:spcPts val="0"/>
                        </a:spcAft>
                        <a:buFont typeface="+mj-lt"/>
                        <a:buAutoNum type="arabicPeriod"/>
                      </a:pPr>
                      <a:r>
                        <a:rPr lang="zh-CN" sz="1000">
                          <a:effectLst/>
                        </a:rPr>
                        <a:t>缺少文档内链接或索引关系</a:t>
                      </a:r>
                      <a:endParaRPr lang="zh-CN" sz="800">
                        <a:effectLst/>
                      </a:endParaRPr>
                    </a:p>
                    <a:p>
                      <a:pPr marL="342900" lvl="0" indent="-342900">
                        <a:lnSpc>
                          <a:spcPts val="1200"/>
                        </a:lnSpc>
                        <a:spcAft>
                          <a:spcPts val="0"/>
                        </a:spcAft>
                        <a:buFont typeface="+mj-lt"/>
                        <a:buAutoNum type="arabicPeriod"/>
                      </a:pPr>
                      <a:r>
                        <a:rPr lang="zh-CN" sz="1000">
                          <a:effectLst/>
                        </a:rPr>
                        <a:t>数据字典缺少页面及窗口定义</a:t>
                      </a:r>
                      <a:endParaRPr lang="zh-CN" sz="800">
                        <a:effectLst/>
                        <a:latin typeface="宋体"/>
                        <a:cs typeface="Times New Roman"/>
                      </a:endParaRPr>
                    </a:p>
                  </a:txBody>
                  <a:tcPr marL="56376" marR="56376" marT="0" marB="0"/>
                </a:tc>
                <a:tc>
                  <a:txBody>
                    <a:bodyPr/>
                    <a:lstStyle/>
                    <a:p>
                      <a:pPr marL="342900" lvl="0" indent="-342900">
                        <a:lnSpc>
                          <a:spcPts val="1200"/>
                        </a:lnSpc>
                        <a:spcAft>
                          <a:spcPts val="0"/>
                        </a:spcAft>
                        <a:buFont typeface="+mj-lt"/>
                        <a:buAutoNum type="arabicPeriod"/>
                      </a:pPr>
                      <a:r>
                        <a:rPr lang="zh-CN" sz="1000" dirty="0">
                          <a:effectLst/>
                        </a:rPr>
                        <a:t>召开小组召开</a:t>
                      </a:r>
                      <a:r>
                        <a:rPr lang="en-US" sz="1000" dirty="0">
                          <a:effectLst/>
                        </a:rPr>
                        <a:t>JAD</a:t>
                      </a:r>
                      <a:r>
                        <a:rPr lang="zh-CN" sz="1000" dirty="0">
                          <a:effectLst/>
                        </a:rPr>
                        <a:t>会议、进行小组内评审</a:t>
                      </a:r>
                      <a:endParaRPr lang="zh-CN" sz="800" dirty="0">
                        <a:effectLst/>
                      </a:endParaRPr>
                    </a:p>
                    <a:p>
                      <a:pPr marL="342900" lvl="0" indent="-342900">
                        <a:lnSpc>
                          <a:spcPts val="1200"/>
                        </a:lnSpc>
                        <a:spcAft>
                          <a:spcPts val="0"/>
                        </a:spcAft>
                        <a:buFont typeface="+mj-lt"/>
                        <a:buAutoNum type="arabicPeriod"/>
                      </a:pPr>
                      <a:r>
                        <a:rPr lang="zh-CN" sz="1000" dirty="0">
                          <a:effectLst/>
                        </a:rPr>
                        <a:t>王家南修改上下文图、制作时序图、添加非功能形需求</a:t>
                      </a:r>
                      <a:endParaRPr lang="zh-CN" sz="800" dirty="0">
                        <a:effectLst/>
                      </a:endParaRPr>
                    </a:p>
                    <a:p>
                      <a:pPr marL="342900" lvl="0" indent="-342900">
                        <a:lnSpc>
                          <a:spcPts val="1200"/>
                        </a:lnSpc>
                        <a:spcAft>
                          <a:spcPts val="0"/>
                        </a:spcAft>
                        <a:buFont typeface="+mj-lt"/>
                        <a:buAutoNum type="arabicPeriod"/>
                      </a:pPr>
                      <a:r>
                        <a:rPr lang="zh-CN" sz="1000" dirty="0">
                          <a:effectLst/>
                        </a:rPr>
                        <a:t>王浩楠修改前景与范围文档、添加优先级并进行打分。</a:t>
                      </a:r>
                      <a:endParaRPr lang="zh-CN" sz="800" dirty="0">
                        <a:effectLst/>
                      </a:endParaRPr>
                    </a:p>
                    <a:p>
                      <a:pPr marL="342900" lvl="0" indent="-342900">
                        <a:lnSpc>
                          <a:spcPts val="1200"/>
                        </a:lnSpc>
                        <a:spcAft>
                          <a:spcPts val="0"/>
                        </a:spcAft>
                        <a:buFont typeface="+mj-lt"/>
                        <a:buAutoNum type="arabicPeriod"/>
                      </a:pPr>
                      <a:r>
                        <a:rPr lang="zh-CN" sz="1000" dirty="0">
                          <a:effectLst/>
                        </a:rPr>
                        <a:t>茹敏杰数据字典添加页面以及窗口定义，添加索引、修改用例文档</a:t>
                      </a:r>
                      <a:endParaRPr lang="zh-CN" sz="800" dirty="0">
                        <a:effectLst/>
                      </a:endParaRPr>
                    </a:p>
                    <a:p>
                      <a:pPr marL="342900" lvl="0" indent="-342900">
                        <a:lnSpc>
                          <a:spcPts val="1200"/>
                        </a:lnSpc>
                        <a:spcAft>
                          <a:spcPts val="0"/>
                        </a:spcAft>
                        <a:buFont typeface="+mj-lt"/>
                        <a:buAutoNum type="arabicPeriod"/>
                      </a:pPr>
                      <a:r>
                        <a:rPr lang="zh-CN" sz="1000" dirty="0">
                          <a:effectLst/>
                        </a:rPr>
                        <a:t>王敏星、薛雅文导出邮件证据、编写用户手册。</a:t>
                      </a:r>
                      <a:endParaRPr lang="zh-CN" sz="800" dirty="0">
                        <a:effectLst/>
                        <a:latin typeface="宋体"/>
                        <a:cs typeface="Times New Roman"/>
                      </a:endParaRPr>
                    </a:p>
                  </a:txBody>
                  <a:tcPr marL="56376" marR="56376" marT="0" marB="0"/>
                </a:tc>
              </a:tr>
            </a:tbl>
          </a:graphicData>
        </a:graphic>
      </p:graphicFrame>
    </p:spTree>
    <p:custDataLst>
      <p:tags r:id="rId1"/>
    </p:custDataLst>
    <p:extLst>
      <p:ext uri="{BB962C8B-B14F-4D97-AF65-F5344CB8AC3E}">
        <p14:creationId xmlns:p14="http://schemas.microsoft.com/office/powerpoint/2010/main" val="4259321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pPr lvl="0"/>
            <a:r>
              <a:rPr lang="zh-CN" altLang="en-US" dirty="0" smtClean="0"/>
              <a:t>	</a:t>
            </a:r>
            <a:r>
              <a:rPr lang="zh-CN" altLang="zh-CN" b="1" dirty="0"/>
              <a:t>经验与教训</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05</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5794" y="181430"/>
            <a:ext cx="9869624" cy="2677656"/>
          </a:xfrm>
          <a:prstGeom prst="rect">
            <a:avLst/>
          </a:prstGeom>
          <a:noFill/>
        </p:spPr>
        <p:txBody>
          <a:bodyPr wrap="square" rtlCol="0" anchor="t">
            <a:spAutoFit/>
          </a:bodyPr>
          <a:lstStyle/>
          <a:p>
            <a:pPr lvl="1"/>
            <a:r>
              <a:rPr lang="en-US" altLang="zh-CN" sz="2400" b="1" dirty="0" smtClean="0"/>
              <a:t>5.</a:t>
            </a:r>
            <a:r>
              <a:rPr lang="en-US" altLang="zh-CN" sz="2400" b="1" dirty="0"/>
              <a:t>	</a:t>
            </a:r>
            <a:r>
              <a:rPr lang="zh-CN" altLang="en-US" sz="2400" b="1" dirty="0"/>
              <a:t>经验与教训</a:t>
            </a:r>
            <a:endParaRPr lang="en-US" altLang="zh-CN" sz="2400" b="1" dirty="0" smtClean="0"/>
          </a:p>
          <a:p>
            <a:pPr lvl="1"/>
            <a:endParaRPr lang="en-US" altLang="zh-CN" sz="2400" b="1" dirty="0"/>
          </a:p>
          <a:p>
            <a:pPr lvl="1"/>
            <a:endParaRPr lang="en-US" altLang="zh-CN" sz="2400" b="1" dirty="0" smtClean="0"/>
          </a:p>
          <a:p>
            <a:pPr lvl="1"/>
            <a:endParaRPr lang="en-US" altLang="zh-CN" sz="2400" b="1" dirty="0"/>
          </a:p>
          <a:p>
            <a:pPr lvl="1"/>
            <a:endParaRPr lang="en-US" altLang="zh-CN" sz="2400" b="1" dirty="0" smtClean="0"/>
          </a:p>
          <a:p>
            <a:pPr lvl="1"/>
            <a:endParaRPr lang="en-US" altLang="zh-CN" sz="2400" b="1" dirty="0"/>
          </a:p>
          <a:p>
            <a:pPr lvl="1"/>
            <a:endParaRPr lang="en-US" altLang="zh-CN" sz="2400" b="1" dirty="0" smtClean="0"/>
          </a:p>
        </p:txBody>
      </p:sp>
      <p:graphicFrame>
        <p:nvGraphicFramePr>
          <p:cNvPr id="4" name="表格 3"/>
          <p:cNvGraphicFramePr>
            <a:graphicFrameLocks noGrp="1"/>
          </p:cNvGraphicFramePr>
          <p:nvPr>
            <p:extLst>
              <p:ext uri="{D42A27DB-BD31-4B8C-83A1-F6EECF244321}">
                <p14:modId xmlns:p14="http://schemas.microsoft.com/office/powerpoint/2010/main" val="380611966"/>
              </p:ext>
            </p:extLst>
          </p:nvPr>
        </p:nvGraphicFramePr>
        <p:xfrm>
          <a:off x="1058092" y="757645"/>
          <a:ext cx="9940834" cy="5956666"/>
        </p:xfrm>
        <a:graphic>
          <a:graphicData uri="http://schemas.openxmlformats.org/drawingml/2006/table">
            <a:tbl>
              <a:tblPr firstRow="1" firstCol="1" bandRow="1">
                <a:tableStyleId>{5C22544A-7EE6-4342-B048-85BDC9FD1C3A}</a:tableStyleId>
              </a:tblPr>
              <a:tblGrid>
                <a:gridCol w="4970417"/>
                <a:gridCol w="4970417"/>
              </a:tblGrid>
              <a:tr h="270757">
                <a:tc>
                  <a:txBody>
                    <a:bodyPr/>
                    <a:lstStyle/>
                    <a:p>
                      <a:pPr>
                        <a:lnSpc>
                          <a:spcPts val="1200"/>
                        </a:lnSpc>
                        <a:spcAft>
                          <a:spcPts val="0"/>
                        </a:spcAft>
                      </a:pPr>
                      <a:r>
                        <a:rPr lang="zh-CN" sz="1000" dirty="0">
                          <a:effectLst/>
                        </a:rPr>
                        <a:t>教训</a:t>
                      </a:r>
                      <a:endParaRPr lang="zh-CN" sz="1000" dirty="0">
                        <a:effectLst/>
                        <a:latin typeface="宋体"/>
                        <a:cs typeface="Times New Roman"/>
                      </a:endParaRPr>
                    </a:p>
                  </a:txBody>
                  <a:tcPr marL="68580" marR="68580" marT="0" marB="0"/>
                </a:tc>
                <a:tc>
                  <a:txBody>
                    <a:bodyPr/>
                    <a:lstStyle/>
                    <a:p>
                      <a:pPr>
                        <a:lnSpc>
                          <a:spcPts val="1200"/>
                        </a:lnSpc>
                        <a:spcAft>
                          <a:spcPts val="0"/>
                        </a:spcAft>
                      </a:pPr>
                      <a:r>
                        <a:rPr lang="zh-CN" sz="1000">
                          <a:effectLst/>
                        </a:rPr>
                        <a:t>经验</a:t>
                      </a:r>
                      <a:endParaRPr lang="zh-CN" sz="1000">
                        <a:effectLst/>
                        <a:latin typeface="宋体"/>
                        <a:cs typeface="Times New Roman"/>
                      </a:endParaRPr>
                    </a:p>
                  </a:txBody>
                  <a:tcPr marL="68580" marR="68580" marT="0" marB="0"/>
                </a:tc>
              </a:tr>
              <a:tr h="541516">
                <a:tc>
                  <a:txBody>
                    <a:bodyPr/>
                    <a:lstStyle/>
                    <a:p>
                      <a:pPr>
                        <a:lnSpc>
                          <a:spcPts val="1200"/>
                        </a:lnSpc>
                        <a:spcAft>
                          <a:spcPts val="0"/>
                        </a:spcAft>
                      </a:pPr>
                      <a:r>
                        <a:rPr lang="zh-CN" sz="1000">
                          <a:effectLst/>
                        </a:rPr>
                        <a:t>项目开始时我们做整个需求开发与管理阶段的甘特图与</a:t>
                      </a:r>
                      <a:r>
                        <a:rPr lang="en-US" sz="1000">
                          <a:effectLst/>
                        </a:rPr>
                        <a:t>WBS</a:t>
                      </a:r>
                      <a:r>
                        <a:rPr lang="zh-CN" sz="1000">
                          <a:effectLst/>
                        </a:rPr>
                        <a:t>，最后发现完全不符合实际</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当开发新项目时，如果缺乏经验，不要做长期的工作安排，先安排近期的工作</a:t>
                      </a:r>
                      <a:endParaRPr lang="zh-CN" sz="1000">
                        <a:effectLst/>
                        <a:latin typeface="宋体"/>
                        <a:cs typeface="Times New Roman"/>
                      </a:endParaRPr>
                    </a:p>
                  </a:txBody>
                  <a:tcPr marL="68580" marR="68580" marT="0" marB="0"/>
                </a:tc>
              </a:tr>
              <a:tr h="541516">
                <a:tc>
                  <a:txBody>
                    <a:bodyPr/>
                    <a:lstStyle/>
                    <a:p>
                      <a:pPr>
                        <a:lnSpc>
                          <a:spcPts val="1200"/>
                        </a:lnSpc>
                        <a:spcAft>
                          <a:spcPts val="0"/>
                        </a:spcAft>
                      </a:pPr>
                      <a:r>
                        <a:rPr lang="zh-CN" sz="1000">
                          <a:effectLst/>
                        </a:rPr>
                        <a:t>错误理解了用户提出需求，用户是站在用户的专业角度提的。</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获取需求前需要先详细了解用户的工作流程、工作习惯、了解用户的行业规范</a:t>
                      </a:r>
                      <a:endParaRPr lang="zh-CN" sz="1000">
                        <a:effectLst/>
                        <a:latin typeface="宋体"/>
                        <a:cs typeface="Times New Roman"/>
                      </a:endParaRPr>
                    </a:p>
                  </a:txBody>
                  <a:tcPr marL="68580" marR="68580" marT="0" marB="0"/>
                </a:tc>
              </a:tr>
              <a:tr h="541516">
                <a:tc>
                  <a:txBody>
                    <a:bodyPr/>
                    <a:lstStyle/>
                    <a:p>
                      <a:pPr>
                        <a:lnSpc>
                          <a:spcPts val="1200"/>
                        </a:lnSpc>
                        <a:spcAft>
                          <a:spcPts val="0"/>
                        </a:spcAft>
                      </a:pPr>
                      <a:r>
                        <a:rPr lang="zh-CN" sz="1000">
                          <a:effectLst/>
                        </a:rPr>
                        <a:t>在界面原型设计时，我们过度重视了界面的美观。忽略了业务功能</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应当首先满足用户业务需求，再加入惊喜元素</a:t>
                      </a:r>
                      <a:endParaRPr lang="zh-CN" sz="1000">
                        <a:effectLst/>
                        <a:latin typeface="宋体"/>
                        <a:cs typeface="Times New Roman"/>
                      </a:endParaRPr>
                    </a:p>
                  </a:txBody>
                  <a:tcPr marL="68580" marR="68580" marT="0" marB="0"/>
                </a:tc>
              </a:tr>
              <a:tr h="541516">
                <a:tc>
                  <a:txBody>
                    <a:bodyPr/>
                    <a:lstStyle/>
                    <a:p>
                      <a:pPr>
                        <a:lnSpc>
                          <a:spcPts val="1200"/>
                        </a:lnSpc>
                        <a:spcAft>
                          <a:spcPts val="0"/>
                        </a:spcAft>
                      </a:pPr>
                      <a:r>
                        <a:rPr lang="zh-CN" sz="1000">
                          <a:effectLst/>
                        </a:rPr>
                        <a:t>丢失了管理员的第</a:t>
                      </a:r>
                      <a:r>
                        <a:rPr lang="en-US" sz="1000">
                          <a:effectLst/>
                        </a:rPr>
                        <a:t>3</a:t>
                      </a:r>
                      <a:r>
                        <a:rPr lang="zh-CN" sz="1000">
                          <a:effectLst/>
                        </a:rPr>
                        <a:t>次录音记录</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加强对重要文件、资料的备份、完善文件方法</a:t>
                      </a:r>
                      <a:endParaRPr lang="zh-CN" sz="1000">
                        <a:effectLst/>
                        <a:latin typeface="宋体"/>
                        <a:cs typeface="Times New Roman"/>
                      </a:endParaRPr>
                    </a:p>
                  </a:txBody>
                  <a:tcPr marL="68580" marR="68580" marT="0" marB="0"/>
                </a:tc>
              </a:tr>
              <a:tr h="1083029">
                <a:tc>
                  <a:txBody>
                    <a:bodyPr/>
                    <a:lstStyle/>
                    <a:p>
                      <a:pPr>
                        <a:lnSpc>
                          <a:spcPts val="1200"/>
                        </a:lnSpc>
                        <a:spcAft>
                          <a:spcPts val="0"/>
                        </a:spcAft>
                      </a:pPr>
                      <a:r>
                        <a:rPr lang="zh-CN" sz="1000">
                          <a:effectLst/>
                        </a:rPr>
                        <a:t>分工不均匀，有的组员觉得自己任务很重，有的组员觉得自己任务很轻</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项目经理应当对项目成员的责任进行合理的分配并清楚地说明，同时应该强调不同分工、不同环节的成员应当互相协作，共同完善</a:t>
                      </a:r>
                      <a:endParaRPr lang="zh-CN" sz="1000">
                        <a:effectLst/>
                      </a:endParaRPr>
                    </a:p>
                    <a:p>
                      <a:pPr>
                        <a:lnSpc>
                          <a:spcPts val="1200"/>
                        </a:lnSpc>
                        <a:spcAft>
                          <a:spcPts val="0"/>
                        </a:spcAft>
                      </a:pPr>
                      <a:r>
                        <a:rPr lang="en-US" sz="1000">
                          <a:effectLst/>
                        </a:rPr>
                        <a:t> </a:t>
                      </a:r>
                      <a:endParaRPr lang="zh-CN" sz="1000">
                        <a:effectLst/>
                        <a:latin typeface="宋体"/>
                        <a:cs typeface="Times New Roman"/>
                      </a:endParaRPr>
                    </a:p>
                  </a:txBody>
                  <a:tcPr marL="68580" marR="68580" marT="0" marB="0"/>
                </a:tc>
              </a:tr>
              <a:tr h="812272">
                <a:tc>
                  <a:txBody>
                    <a:bodyPr/>
                    <a:lstStyle/>
                    <a:p>
                      <a:pPr>
                        <a:lnSpc>
                          <a:spcPts val="1200"/>
                        </a:lnSpc>
                        <a:spcAft>
                          <a:spcPts val="0"/>
                        </a:spcAft>
                      </a:pPr>
                      <a:r>
                        <a:rPr lang="zh-CN" sz="1000">
                          <a:effectLst/>
                        </a:rPr>
                        <a:t>编写</a:t>
                      </a:r>
                      <a:r>
                        <a:rPr lang="zh-CN" sz="1200">
                          <a:effectLst/>
                        </a:rPr>
                        <a:t>《需求工程项目计划》时出现了子计划的重复编写，浪费了不必要的时间</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a:effectLst/>
                        </a:rPr>
                        <a:t>缺乏沟通意识，项目的一些总要信息没有进行充分有效的沟通，往往造成各做各事、重复劳动，造成不必要的损失</a:t>
                      </a:r>
                      <a:endParaRPr lang="zh-CN" sz="1000">
                        <a:effectLst/>
                        <a:latin typeface="宋体"/>
                        <a:cs typeface="Times New Roman"/>
                      </a:endParaRPr>
                    </a:p>
                  </a:txBody>
                  <a:tcPr marL="68580" marR="68580" marT="0" marB="0"/>
                </a:tc>
              </a:tr>
              <a:tr h="812272">
                <a:tc>
                  <a:txBody>
                    <a:bodyPr/>
                    <a:lstStyle/>
                    <a:p>
                      <a:pPr>
                        <a:lnSpc>
                          <a:spcPts val="1200"/>
                        </a:lnSpc>
                        <a:spcAft>
                          <a:spcPts val="0"/>
                        </a:spcAft>
                      </a:pPr>
                      <a:r>
                        <a:rPr lang="zh-CN" sz="1200" dirty="0">
                          <a:effectLst/>
                        </a:rPr>
                        <a:t>项目经理没有充分分析可能的风险，对风险的策略考虑比较简单，列出的风险应对措施对后面的风险防范没有指导作用</a:t>
                      </a:r>
                      <a:endParaRPr lang="zh-CN" sz="1000" dirty="0">
                        <a:effectLst/>
                        <a:latin typeface="宋体"/>
                        <a:cs typeface="Times New Roman"/>
                      </a:endParaRPr>
                    </a:p>
                  </a:txBody>
                  <a:tcPr marL="68580" marR="68580" marT="0" marB="0"/>
                </a:tc>
                <a:tc>
                  <a:txBody>
                    <a:bodyPr/>
                    <a:lstStyle/>
                    <a:p>
                      <a:pPr>
                        <a:lnSpc>
                          <a:spcPts val="1200"/>
                        </a:lnSpc>
                        <a:spcAft>
                          <a:spcPts val="0"/>
                        </a:spcAft>
                      </a:pPr>
                      <a:r>
                        <a:rPr lang="zh-CN" sz="1200">
                          <a:effectLst/>
                        </a:rPr>
                        <a:t>项目经理需记录识别记录已经发生的风险，多学习项目管理知识。</a:t>
                      </a:r>
                      <a:endParaRPr lang="zh-CN" sz="1000">
                        <a:effectLst/>
                        <a:latin typeface="宋体"/>
                        <a:cs typeface="Times New Roman"/>
                      </a:endParaRPr>
                    </a:p>
                  </a:txBody>
                  <a:tcPr marL="68580" marR="68580" marT="0" marB="0"/>
                </a:tc>
              </a:tr>
              <a:tr h="812272">
                <a:tc>
                  <a:txBody>
                    <a:bodyPr/>
                    <a:lstStyle/>
                    <a:p>
                      <a:pPr>
                        <a:lnSpc>
                          <a:spcPts val="1200"/>
                        </a:lnSpc>
                        <a:spcAft>
                          <a:spcPts val="0"/>
                        </a:spcAft>
                      </a:pPr>
                      <a:r>
                        <a:rPr lang="zh-CN" sz="1200">
                          <a:effectLst/>
                        </a:rPr>
                        <a:t>项目经理管理不到位，没有从总体上把握整个项目，而是埋头于自己的工作，导致项目组成员之间忙的忙，闲的闲，资源浪费</a:t>
                      </a:r>
                      <a:endParaRPr lang="zh-CN" sz="1000">
                        <a:effectLst/>
                        <a:latin typeface="宋体"/>
                        <a:cs typeface="Times New Roman"/>
                      </a:endParaRPr>
                    </a:p>
                  </a:txBody>
                  <a:tcPr marL="68580" marR="68580" marT="0" marB="0"/>
                </a:tc>
                <a:tc>
                  <a:txBody>
                    <a:bodyPr/>
                    <a:lstStyle/>
                    <a:p>
                      <a:pPr>
                        <a:lnSpc>
                          <a:spcPts val="1200"/>
                        </a:lnSpc>
                        <a:spcAft>
                          <a:spcPts val="0"/>
                        </a:spcAft>
                      </a:pPr>
                      <a:r>
                        <a:rPr lang="zh-CN" sz="1200" dirty="0">
                          <a:effectLst/>
                        </a:rPr>
                        <a:t>加强责任意识的训练，提升管理素质</a:t>
                      </a:r>
                      <a:endParaRPr lang="zh-CN" sz="1000" dirty="0">
                        <a:effectLst/>
                        <a:latin typeface="宋体"/>
                        <a:cs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95152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en-US" altLang="zh-CN" dirty="0"/>
              <a:t>	</a:t>
            </a:r>
            <a:r>
              <a:rPr lang="zh-CN" altLang="en-US" dirty="0"/>
              <a:t>附表</a:t>
            </a:r>
            <a:r>
              <a:rPr lang="en-US" altLang="zh-CN" dirty="0"/>
              <a:t>:</a:t>
            </a:r>
            <a:r>
              <a:rPr lang="zh-CN" altLang="en-US" dirty="0"/>
              <a:t>项目总结报告</a:t>
            </a:r>
            <a:endParaRPr lang="zh-CN" altLang="en-US" dirty="0"/>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06</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362" y="239021"/>
            <a:ext cx="0" cy="6136118"/>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3" name="组合 12"/>
          <p:cNvGrpSpPr/>
          <p:nvPr>
            <p:custDataLst>
              <p:tags r:id="rId3"/>
            </p:custDataLst>
          </p:nvPr>
        </p:nvGrpSpPr>
        <p:grpSpPr>
          <a:xfrm>
            <a:off x="4694436" y="608023"/>
            <a:ext cx="5643379" cy="561260"/>
            <a:chOff x="4694152" y="1083949"/>
            <a:chExt cx="5643648" cy="540000"/>
          </a:xfrm>
        </p:grpSpPr>
        <p:sp>
          <p:nvSpPr>
            <p:cNvPr id="17" name="MH_Entry_1">
              <a:hlinkClick r:id="rId28" action="ppaction://hlinksldjump"/>
            </p:cNvPr>
            <p:cNvSpPr txBox="1"/>
            <p:nvPr>
              <p:custDataLst>
                <p:tags r:id="rId24"/>
              </p:custDataLst>
            </p:nvPr>
          </p:nvSpPr>
          <p:spPr>
            <a:xfrm>
              <a:off x="5243320" y="1083949"/>
              <a:ext cx="5094480" cy="540000"/>
            </a:xfrm>
            <a:prstGeom prst="rect">
              <a:avLst/>
            </a:prstGeom>
            <a:noFill/>
          </p:spPr>
          <p:txBody>
            <a:bodyPr wrap="square" lIns="180000" anchor="ctr" anchorCtr="0">
              <a:normAutofit/>
            </a:bodyPr>
            <a:lstStyle/>
            <a:p>
              <a:pPr>
                <a:defRPr/>
              </a:pPr>
              <a:r>
                <a:rPr lang="zh-CN" altLang="zh-CN" sz="2000" kern="0" spc="100" dirty="0"/>
                <a:t>引言</a:t>
              </a:r>
            </a:p>
          </p:txBody>
        </p:sp>
        <p:sp>
          <p:nvSpPr>
            <p:cNvPr id="22" name="MH_Number_1">
              <a:hlinkClick r:id="rId28" action="ppaction://hlinksldjump"/>
            </p:cNvPr>
            <p:cNvSpPr/>
            <p:nvPr>
              <p:custDataLst>
                <p:tags r:id="rId25"/>
              </p:custDataLst>
            </p:nvPr>
          </p:nvSpPr>
          <p:spPr>
            <a:xfrm>
              <a:off x="4694152" y="11313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2" name="组合 11"/>
          <p:cNvGrpSpPr/>
          <p:nvPr>
            <p:custDataLst>
              <p:tags r:id="rId4"/>
            </p:custDataLst>
          </p:nvPr>
        </p:nvGrpSpPr>
        <p:grpSpPr>
          <a:xfrm>
            <a:off x="4694436" y="1435151"/>
            <a:ext cx="5643379" cy="561260"/>
            <a:chOff x="4694152" y="1910293"/>
            <a:chExt cx="5643648" cy="540000"/>
          </a:xfrm>
        </p:grpSpPr>
        <p:sp>
          <p:nvSpPr>
            <p:cNvPr id="27" name="MH_Entry_2">
              <a:hlinkClick r:id="rId29" action="ppaction://hlinksldjump"/>
            </p:cNvPr>
            <p:cNvSpPr txBox="1"/>
            <p:nvPr>
              <p:custDataLst>
                <p:tags r:id="rId22"/>
              </p:custDataLst>
            </p:nvPr>
          </p:nvSpPr>
          <p:spPr>
            <a:xfrm>
              <a:off x="5243320" y="1910293"/>
              <a:ext cx="5094480" cy="540000"/>
            </a:xfrm>
            <a:prstGeom prst="rect">
              <a:avLst/>
            </a:prstGeom>
            <a:noFill/>
          </p:spPr>
          <p:txBody>
            <a:bodyPr wrap="square" lIns="180000" anchor="ctr" anchorCtr="0">
              <a:normAutofit/>
            </a:bodyPr>
            <a:lstStyle/>
            <a:p>
              <a:pPr>
                <a:defRPr/>
              </a:pPr>
              <a:r>
                <a:rPr lang="zh-CN" altLang="en-US" sz="2000" kern="0" spc="100" dirty="0" smtClean="0"/>
                <a:t>实际开发结果</a:t>
              </a:r>
              <a:endParaRPr lang="zh-CN" altLang="en-US" sz="2000" kern="0" spc="100" dirty="0"/>
            </a:p>
          </p:txBody>
        </p:sp>
        <p:sp>
          <p:nvSpPr>
            <p:cNvPr id="28" name="MH_Number_2">
              <a:hlinkClick r:id="rId29" action="ppaction://hlinksldjump"/>
            </p:cNvPr>
            <p:cNvSpPr/>
            <p:nvPr>
              <p:custDataLst>
                <p:tags r:id="rId23"/>
              </p:custDataLst>
            </p:nvPr>
          </p:nvSpPr>
          <p:spPr>
            <a:xfrm>
              <a:off x="4694152" y="195767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11" name="组合 10"/>
          <p:cNvGrpSpPr/>
          <p:nvPr>
            <p:custDataLst>
              <p:tags r:id="rId5"/>
            </p:custDataLst>
          </p:nvPr>
        </p:nvGrpSpPr>
        <p:grpSpPr>
          <a:xfrm>
            <a:off x="4694436" y="2261644"/>
            <a:ext cx="5643379" cy="561260"/>
            <a:chOff x="4694152" y="2736637"/>
            <a:chExt cx="5643648" cy="540000"/>
          </a:xfrm>
        </p:grpSpPr>
        <p:sp>
          <p:nvSpPr>
            <p:cNvPr id="30" name="MH_Entry_3">
              <a:hlinkClick r:id="rId30" action="ppaction://hlinksldjump"/>
            </p:cNvPr>
            <p:cNvSpPr txBox="1"/>
            <p:nvPr>
              <p:custDataLst>
                <p:tags r:id="rId20"/>
              </p:custDataLst>
            </p:nvPr>
          </p:nvSpPr>
          <p:spPr>
            <a:xfrm>
              <a:off x="5243320" y="2736637"/>
              <a:ext cx="5094480" cy="540000"/>
            </a:xfrm>
            <a:prstGeom prst="rect">
              <a:avLst/>
            </a:prstGeom>
            <a:noFill/>
          </p:spPr>
          <p:txBody>
            <a:bodyPr wrap="square" lIns="180000" anchor="ctr" anchorCtr="0">
              <a:normAutofit/>
            </a:bodyPr>
            <a:lstStyle/>
            <a:p>
              <a:pPr>
                <a:defRPr/>
              </a:pPr>
              <a:r>
                <a:rPr lang="zh-CN" altLang="en-US" sz="2000" kern="0" spc="100" dirty="0" smtClean="0"/>
                <a:t>开发工作评价</a:t>
              </a:r>
              <a:endParaRPr lang="zh-CN" altLang="en-US" sz="2000" kern="0" spc="100" dirty="0"/>
            </a:p>
          </p:txBody>
        </p:sp>
        <p:sp>
          <p:nvSpPr>
            <p:cNvPr id="31" name="MH_Number_3">
              <a:hlinkClick r:id="rId30" action="ppaction://hlinksldjump"/>
            </p:cNvPr>
            <p:cNvSpPr/>
            <p:nvPr>
              <p:custDataLst>
                <p:tags r:id="rId21"/>
              </p:custDataLst>
            </p:nvPr>
          </p:nvSpPr>
          <p:spPr>
            <a:xfrm>
              <a:off x="4694152" y="278402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10" name="组合 9"/>
          <p:cNvGrpSpPr/>
          <p:nvPr>
            <p:custDataLst>
              <p:tags r:id="rId6"/>
            </p:custDataLst>
          </p:nvPr>
        </p:nvGrpSpPr>
        <p:grpSpPr>
          <a:xfrm>
            <a:off x="4694436" y="3047497"/>
            <a:ext cx="5643379" cy="561260"/>
            <a:chOff x="4694152" y="3562981"/>
            <a:chExt cx="5643648" cy="540000"/>
          </a:xfrm>
        </p:grpSpPr>
        <p:sp>
          <p:nvSpPr>
            <p:cNvPr id="33" name="MH_Entry_4">
              <a:hlinkClick r:id="rId29" action="ppaction://hlinksldjump"/>
            </p:cNvPr>
            <p:cNvSpPr txBox="1"/>
            <p:nvPr>
              <p:custDataLst>
                <p:tags r:id="rId18"/>
              </p:custDataLst>
            </p:nvPr>
          </p:nvSpPr>
          <p:spPr>
            <a:xfrm>
              <a:off x="5243320" y="3562981"/>
              <a:ext cx="5094480" cy="540000"/>
            </a:xfrm>
            <a:prstGeom prst="rect">
              <a:avLst/>
            </a:prstGeom>
            <a:noFill/>
          </p:spPr>
          <p:txBody>
            <a:bodyPr wrap="square" lIns="180000" anchor="ctr" anchorCtr="0">
              <a:normAutofit/>
            </a:bodyPr>
            <a:lstStyle/>
            <a:p>
              <a:pPr>
                <a:defRPr/>
              </a:pPr>
              <a:r>
                <a:rPr lang="zh-CN" altLang="en-US" sz="2000" kern="0" spc="100" dirty="0" smtClean="0"/>
                <a:t>缺陷与处理</a:t>
              </a:r>
              <a:endParaRPr lang="zh-CN" altLang="en-US" sz="2000" kern="0" spc="100" dirty="0"/>
            </a:p>
          </p:txBody>
        </p:sp>
        <p:sp>
          <p:nvSpPr>
            <p:cNvPr id="34" name="MH_Number_4">
              <a:hlinkClick r:id="rId29" action="ppaction://hlinksldjump"/>
            </p:cNvPr>
            <p:cNvSpPr/>
            <p:nvPr>
              <p:custDataLst>
                <p:tags r:id="rId19"/>
              </p:custDataLst>
            </p:nvPr>
          </p:nvSpPr>
          <p:spPr>
            <a:xfrm>
              <a:off x="4694152" y="3610367"/>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9" name="组合 8"/>
          <p:cNvGrpSpPr/>
          <p:nvPr>
            <p:custDataLst>
              <p:tags r:id="rId7"/>
            </p:custDataLst>
          </p:nvPr>
        </p:nvGrpSpPr>
        <p:grpSpPr>
          <a:xfrm>
            <a:off x="4692531" y="3950825"/>
            <a:ext cx="5643379" cy="561260"/>
            <a:chOff x="4694152" y="4389325"/>
            <a:chExt cx="5643648" cy="540000"/>
          </a:xfrm>
        </p:grpSpPr>
        <p:sp>
          <p:nvSpPr>
            <p:cNvPr id="36" name="MH_Entry_5">
              <a:hlinkClick r:id="rId29" action="ppaction://hlinksldjump"/>
            </p:cNvPr>
            <p:cNvSpPr txBox="1"/>
            <p:nvPr>
              <p:custDataLst>
                <p:tags r:id="rId16"/>
              </p:custDataLst>
            </p:nvPr>
          </p:nvSpPr>
          <p:spPr>
            <a:xfrm>
              <a:off x="5243320" y="4389325"/>
              <a:ext cx="5094480" cy="540000"/>
            </a:xfrm>
            <a:prstGeom prst="rect">
              <a:avLst/>
            </a:prstGeom>
            <a:noFill/>
          </p:spPr>
          <p:txBody>
            <a:bodyPr wrap="square" lIns="180000" anchor="ctr" anchorCtr="0">
              <a:normAutofit/>
            </a:bodyPr>
            <a:lstStyle/>
            <a:p>
              <a:pPr>
                <a:defRPr/>
              </a:pPr>
              <a:r>
                <a:rPr lang="zh-CN" altLang="en-US" sz="2000" kern="0" spc="100" dirty="0" smtClean="0"/>
                <a:t>经验与教训</a:t>
              </a:r>
              <a:endParaRPr lang="zh-CN" altLang="en-US" sz="2000" kern="0" spc="100" dirty="0"/>
            </a:p>
          </p:txBody>
        </p:sp>
        <p:sp>
          <p:nvSpPr>
            <p:cNvPr id="37" name="MH_Number_5">
              <a:hlinkClick r:id="rId29" action="ppaction://hlinksldjump"/>
            </p:cNvPr>
            <p:cNvSpPr/>
            <p:nvPr>
              <p:custDataLst>
                <p:tags r:id="rId17"/>
              </p:custDataLst>
            </p:nvPr>
          </p:nvSpPr>
          <p:spPr>
            <a:xfrm>
              <a:off x="4694152" y="4436711"/>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grpSp>
        <p:nvGrpSpPr>
          <p:cNvPr id="8" name="组合 7"/>
          <p:cNvGrpSpPr/>
          <p:nvPr>
            <p:custDataLst>
              <p:tags r:id="rId8"/>
            </p:custDataLst>
          </p:nvPr>
        </p:nvGrpSpPr>
        <p:grpSpPr>
          <a:xfrm>
            <a:off x="4694436" y="4852883"/>
            <a:ext cx="5643379" cy="561260"/>
            <a:chOff x="4694152" y="5215669"/>
            <a:chExt cx="5643648" cy="540000"/>
          </a:xfrm>
        </p:grpSpPr>
        <p:sp>
          <p:nvSpPr>
            <p:cNvPr id="39" name="MH_Entry_6">
              <a:hlinkClick r:id="rId29" action="ppaction://hlinksldjump"/>
            </p:cNvPr>
            <p:cNvSpPr txBox="1"/>
            <p:nvPr>
              <p:custDataLst>
                <p:tags r:id="rId14"/>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smtClean="0"/>
                <a:t>项目总结报告表</a:t>
              </a:r>
              <a:endParaRPr lang="zh-CN" altLang="en-US" sz="2000" kern="0" spc="100" dirty="0"/>
            </a:p>
          </p:txBody>
        </p:sp>
        <p:sp>
          <p:nvSpPr>
            <p:cNvPr id="40" name="MH_Number_6">
              <a:hlinkClick r:id="rId29" action="ppaction://hlinksldjump"/>
            </p:cNvPr>
            <p:cNvSpPr/>
            <p:nvPr>
              <p:custDataLst>
                <p:tags r:id="rId15"/>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6</a:t>
              </a:r>
              <a:endParaRPr lang="zh-CN" altLang="en-US" sz="2400" kern="0" dirty="0">
                <a:solidFill>
                  <a:schemeClr val="bg1"/>
                </a:solidFill>
              </a:endParaRPr>
            </a:p>
          </p:txBody>
        </p:sp>
      </p:grpSp>
      <p:sp>
        <p:nvSpPr>
          <p:cNvPr id="24" name="MH_Others_2"/>
          <p:cNvSpPr txBox="1"/>
          <p:nvPr>
            <p:custDataLst>
              <p:tags r:id="rId9"/>
            </p:custDataLst>
          </p:nvPr>
        </p:nvSpPr>
        <p:spPr>
          <a:xfrm>
            <a:off x="1720484" y="2822941"/>
            <a:ext cx="1766661" cy="785812"/>
          </a:xfrm>
          <a:prstGeom prst="rect">
            <a:avLst/>
          </a:prstGeom>
          <a:noFill/>
        </p:spPr>
        <p:txBody>
          <a:bodyPr wrap="square" anchor="ctr" anchorCtr="0">
            <a:normAutofit fontScale="92500" lnSpcReduction="10000"/>
          </a:bodyPr>
          <a:lstStyle/>
          <a:p>
            <a:pPr algn="ctr">
              <a:defRPr/>
            </a:pPr>
            <a:r>
              <a:rPr lang="zh-CN" altLang="en-US" sz="5400" b="1" kern="0" smtClean="0">
                <a:solidFill>
                  <a:schemeClr val="accent1"/>
                </a:solidFill>
                <a:latin typeface="+mj-lt"/>
                <a:ea typeface="+mj-ea"/>
                <a:cs typeface="+mj-cs"/>
              </a:rPr>
              <a:t>目录</a:t>
            </a:r>
            <a:endParaRPr lang="zh-CN" altLang="en-US" sz="5400" b="1" kern="0" dirty="0">
              <a:solidFill>
                <a:schemeClr val="accent1"/>
              </a:solidFill>
              <a:latin typeface="+mj-lt"/>
              <a:ea typeface="+mj-ea"/>
              <a:cs typeface="+mj-cs"/>
            </a:endParaRPr>
          </a:p>
        </p:txBody>
      </p:sp>
      <p:sp>
        <p:nvSpPr>
          <p:cNvPr id="25" name="MH_Others_3"/>
          <p:cNvSpPr txBox="1"/>
          <p:nvPr>
            <p:custDataLst>
              <p:tags r:id="rId10"/>
            </p:custDataLst>
          </p:nvPr>
        </p:nvSpPr>
        <p:spPr>
          <a:xfrm>
            <a:off x="1720484" y="3346217"/>
            <a:ext cx="1766661" cy="785812"/>
          </a:xfrm>
          <a:prstGeom prst="rect">
            <a:avLst/>
          </a:prstGeom>
          <a:noFill/>
        </p:spPr>
        <p:txBody>
          <a:bodyPr wrap="none" anchor="ctr" anchorCtr="0">
            <a:noAutofit/>
          </a:bodyPr>
          <a:lstStyle/>
          <a:p>
            <a:pPr algn="ctr">
              <a:defRPr/>
            </a:pPr>
            <a:r>
              <a:rPr lang="en-US" altLang="zh-CN" sz="2800" kern="0" spc="300" dirty="0">
                <a:solidFill>
                  <a:schemeClr val="tx1">
                    <a:lumMod val="20000"/>
                    <a:lumOff val="80000"/>
                  </a:schemeClr>
                </a:solidFill>
                <a:latin typeface="华文细黑" panose="02010600040101010101" pitchFamily="2" charset="-122"/>
                <a:ea typeface="华文细黑" panose="02010600040101010101" pitchFamily="2" charset="-122"/>
              </a:rPr>
              <a:t>CONTENTS</a:t>
            </a:r>
            <a:endParaRPr lang="zh-CN" altLang="en-US" sz="2800" kern="0" spc="300" dirty="0">
              <a:solidFill>
                <a:schemeClr val="tx1">
                  <a:lumMod val="20000"/>
                  <a:lumOff val="80000"/>
                </a:schemeClr>
              </a:solidFill>
              <a:latin typeface="华文细黑" panose="02010600040101010101" pitchFamily="2" charset="-122"/>
              <a:ea typeface="华文细黑" panose="02010600040101010101" pitchFamily="2" charset="-122"/>
            </a:endParaRPr>
          </a:p>
        </p:txBody>
      </p:sp>
      <p:grpSp>
        <p:nvGrpSpPr>
          <p:cNvPr id="3" name="组合 2"/>
          <p:cNvGrpSpPr/>
          <p:nvPr>
            <p:custDataLst>
              <p:tags r:id="rId11"/>
            </p:custDataLst>
          </p:nvPr>
        </p:nvGrpSpPr>
        <p:grpSpPr>
          <a:xfrm>
            <a:off x="4694555" y="5696585"/>
            <a:ext cx="5643245" cy="561340"/>
            <a:chOff x="4694152" y="5215669"/>
            <a:chExt cx="5643648" cy="540000"/>
          </a:xfrm>
        </p:grpSpPr>
        <p:sp>
          <p:nvSpPr>
            <p:cNvPr id="4" name="MH_Entry_6">
              <a:hlinkClick r:id="rId29" action="ppaction://hlinksldjump"/>
            </p:cNvPr>
            <p:cNvSpPr txBox="1"/>
            <p:nvPr>
              <p:custDataLst>
                <p:tags r:id="rId12"/>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smtClean="0"/>
                <a:t>小组成员项目总结</a:t>
              </a:r>
              <a:endParaRPr lang="zh-CN" altLang="en-US" sz="2000" kern="0" spc="100" dirty="0"/>
            </a:p>
          </p:txBody>
        </p:sp>
        <p:sp>
          <p:nvSpPr>
            <p:cNvPr id="5" name="MH_Number_6">
              <a:hlinkClick r:id="rId29" action="ppaction://hlinksldjump"/>
            </p:cNvPr>
            <p:cNvSpPr/>
            <p:nvPr>
              <p:custDataLst>
                <p:tags r:id="rId13"/>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7</a:t>
              </a: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258404905"/>
              </p:ext>
            </p:extLst>
          </p:nvPr>
        </p:nvGraphicFramePr>
        <p:xfrm>
          <a:off x="1828801" y="836022"/>
          <a:ext cx="8477793" cy="5501099"/>
        </p:xfrm>
        <a:graphic>
          <a:graphicData uri="http://schemas.openxmlformats.org/drawingml/2006/table">
            <a:tbl>
              <a:tblPr firstRow="1" firstCol="1" lastRow="1" lastCol="1" bandRow="1" bandCol="1">
                <a:tableStyleId>{5C22544A-7EE6-4342-B048-85BDC9FD1C3A}</a:tableStyleId>
              </a:tblPr>
              <a:tblGrid>
                <a:gridCol w="720985"/>
                <a:gridCol w="120578"/>
                <a:gridCol w="3233247"/>
                <a:gridCol w="120578"/>
                <a:gridCol w="927337"/>
                <a:gridCol w="120578"/>
                <a:gridCol w="3234490"/>
              </a:tblGrid>
              <a:tr h="627018">
                <a:tc>
                  <a:txBody>
                    <a:bodyPr/>
                    <a:lstStyle/>
                    <a:p>
                      <a:pPr>
                        <a:lnSpc>
                          <a:spcPct val="150000"/>
                        </a:lnSpc>
                        <a:spcAft>
                          <a:spcPts val="0"/>
                        </a:spcAft>
                      </a:pPr>
                      <a:r>
                        <a:rPr lang="zh-CN" sz="1200" dirty="0">
                          <a:effectLst/>
                        </a:rPr>
                        <a:t>项目</a:t>
                      </a:r>
                      <a:endParaRPr lang="zh-CN" sz="1000" dirty="0">
                        <a:effectLst/>
                        <a:latin typeface="宋体"/>
                        <a:cs typeface="Times New Roman"/>
                      </a:endParaRPr>
                    </a:p>
                  </a:txBody>
                  <a:tcPr marL="36195" marR="36195" marT="0" marB="0"/>
                </a:tc>
                <a:tc gridSpan="3">
                  <a:txBody>
                    <a:bodyPr/>
                    <a:lstStyle/>
                    <a:p>
                      <a:pPr>
                        <a:lnSpc>
                          <a:spcPct val="150000"/>
                        </a:lnSpc>
                        <a:spcAft>
                          <a:spcPts val="0"/>
                        </a:spcAft>
                      </a:pPr>
                      <a:r>
                        <a:rPr lang="zh-CN" sz="1200">
                          <a:effectLst/>
                        </a:rPr>
                        <a:t>软件工程系列课程教学辅助网站</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a:txBody>
                    <a:bodyPr/>
                    <a:lstStyle/>
                    <a:p>
                      <a:pPr>
                        <a:lnSpc>
                          <a:spcPct val="150000"/>
                        </a:lnSpc>
                        <a:spcAft>
                          <a:spcPts val="0"/>
                        </a:spcAft>
                      </a:pPr>
                      <a:r>
                        <a:rPr lang="zh-CN" sz="1200">
                          <a:effectLst/>
                        </a:rPr>
                        <a:t>编写</a:t>
                      </a:r>
                      <a:endParaRPr lang="zh-CN" sz="1000">
                        <a:effectLst/>
                        <a:latin typeface="宋体"/>
                        <a:cs typeface="Times New Roman"/>
                      </a:endParaRPr>
                    </a:p>
                  </a:txBody>
                  <a:tcPr marL="36195" marR="36195" marT="0" marB="0"/>
                </a:tc>
                <a:tc gridSpan="2">
                  <a:txBody>
                    <a:bodyPr/>
                    <a:lstStyle/>
                    <a:p>
                      <a:pPr>
                        <a:lnSpc>
                          <a:spcPct val="150000"/>
                        </a:lnSpc>
                        <a:spcAft>
                          <a:spcPts val="0"/>
                        </a:spcAft>
                      </a:pPr>
                      <a:r>
                        <a:rPr lang="en-US" sz="1200">
                          <a:effectLst/>
                        </a:rPr>
                        <a:t>0001</a:t>
                      </a:r>
                      <a:endParaRPr lang="zh-CN" sz="1000">
                        <a:effectLst/>
                        <a:latin typeface="宋体"/>
                        <a:cs typeface="Times New Roman"/>
                      </a:endParaRPr>
                    </a:p>
                  </a:txBody>
                  <a:tcPr marL="36195" marR="36195" marT="0" marB="0"/>
                </a:tc>
                <a:tc hMerge="1">
                  <a:txBody>
                    <a:bodyPr/>
                    <a:lstStyle/>
                    <a:p>
                      <a:endParaRPr lang="zh-CN" altLang="en-US"/>
                    </a:p>
                  </a:txBody>
                  <a:tcPr/>
                </a:tc>
              </a:tr>
              <a:tr h="1299755">
                <a:tc gridSpan="7">
                  <a:txBody>
                    <a:bodyPr/>
                    <a:lstStyle/>
                    <a:p>
                      <a:pPr>
                        <a:lnSpc>
                          <a:spcPct val="150000"/>
                        </a:lnSpc>
                        <a:spcAft>
                          <a:spcPts val="0"/>
                        </a:spcAft>
                      </a:pPr>
                      <a:r>
                        <a:rPr lang="zh-CN" sz="1200" dirty="0">
                          <a:effectLst/>
                        </a:rPr>
                        <a:t>一般性信息：软件工程系列课程教学辅助网站是一个关于软件工程课程的信息交流社区。其主要目的是提供一个平台，使教师与学生之间能有更多关于软件工程的交流。学生可以查看老师上传的课件，同时可以通过论坛进一步进行交流。教师可以开设答疑课堂，与学生进行实时交流。管理员可以通过后台管理管理网站的运行；</a:t>
                      </a:r>
                      <a:endParaRPr lang="zh-CN" sz="1000" dirty="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4939">
                <a:tc gridSpan="7">
                  <a:txBody>
                    <a:bodyPr/>
                    <a:lstStyle/>
                    <a:p>
                      <a:pPr>
                        <a:lnSpc>
                          <a:spcPct val="150000"/>
                        </a:lnSpc>
                        <a:spcAft>
                          <a:spcPts val="0"/>
                        </a:spcAft>
                      </a:pPr>
                      <a:r>
                        <a:rPr lang="en-US" sz="1200">
                          <a:effectLst/>
                        </a:rPr>
                        <a:t>1.</a:t>
                      </a:r>
                      <a:r>
                        <a:rPr lang="zh-CN" sz="1200">
                          <a:effectLst/>
                        </a:rPr>
                        <a:t>生产效率 低</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4939">
                <a:tc gridSpan="7">
                  <a:txBody>
                    <a:bodyPr/>
                    <a:lstStyle/>
                    <a:p>
                      <a:pPr>
                        <a:lnSpc>
                          <a:spcPct val="150000"/>
                        </a:lnSpc>
                        <a:spcAft>
                          <a:spcPts val="0"/>
                        </a:spcAft>
                      </a:pPr>
                      <a:r>
                        <a:rPr lang="en-US" sz="1200">
                          <a:effectLst/>
                        </a:rPr>
                        <a:t>2.</a:t>
                      </a:r>
                      <a:r>
                        <a:rPr lang="zh-CN" sz="1200">
                          <a:effectLst/>
                        </a:rPr>
                        <a:t>质量 中</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4939">
                <a:tc gridSpan="7">
                  <a:txBody>
                    <a:bodyPr/>
                    <a:lstStyle/>
                    <a:p>
                      <a:pPr>
                        <a:lnSpc>
                          <a:spcPct val="150000"/>
                        </a:lnSpc>
                        <a:spcAft>
                          <a:spcPts val="0"/>
                        </a:spcAft>
                      </a:pPr>
                      <a:r>
                        <a:rPr lang="en-US" sz="1200">
                          <a:effectLst/>
                        </a:rPr>
                        <a:t>3.</a:t>
                      </a:r>
                      <a:r>
                        <a:rPr lang="zh-CN" sz="1200">
                          <a:effectLst/>
                        </a:rPr>
                        <a:t>项目工期 </a:t>
                      </a:r>
                      <a:r>
                        <a:rPr lang="en-US" sz="1200">
                          <a:effectLst/>
                        </a:rPr>
                        <a:t>3</a:t>
                      </a:r>
                      <a:r>
                        <a:rPr lang="zh-CN" sz="1200">
                          <a:effectLst/>
                        </a:rPr>
                        <a:t>个月</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49877">
                <a:tc gridSpan="2">
                  <a:txBody>
                    <a:bodyPr/>
                    <a:lstStyle/>
                    <a:p>
                      <a:pPr>
                        <a:lnSpc>
                          <a:spcPct val="150000"/>
                        </a:lnSpc>
                        <a:spcAft>
                          <a:spcPts val="0"/>
                        </a:spcAft>
                      </a:pPr>
                      <a:r>
                        <a:rPr lang="zh-CN" sz="1200">
                          <a:effectLst/>
                        </a:rPr>
                        <a:t>起始日期</a:t>
                      </a:r>
                      <a:endParaRPr lang="zh-CN" sz="1000">
                        <a:effectLst/>
                        <a:latin typeface="宋体"/>
                        <a:cs typeface="Times New Roman"/>
                      </a:endParaRPr>
                    </a:p>
                  </a:txBody>
                  <a:tcPr marL="36195" marR="36195" marT="0" marB="0"/>
                </a:tc>
                <a:tc hMerge="1">
                  <a:txBody>
                    <a:bodyPr/>
                    <a:lstStyle/>
                    <a:p>
                      <a:endParaRPr lang="zh-CN" altLang="en-US"/>
                    </a:p>
                  </a:txBody>
                  <a:tcPr/>
                </a:tc>
                <a:tc>
                  <a:txBody>
                    <a:bodyPr/>
                    <a:lstStyle/>
                    <a:p>
                      <a:pPr>
                        <a:lnSpc>
                          <a:spcPct val="150000"/>
                        </a:lnSpc>
                        <a:spcAft>
                          <a:spcPts val="0"/>
                        </a:spcAft>
                      </a:pPr>
                      <a:r>
                        <a:rPr lang="zh-CN" sz="1200">
                          <a:effectLst/>
                        </a:rPr>
                        <a:t>初始估算</a:t>
                      </a:r>
                      <a:endParaRPr lang="zh-CN" sz="1000">
                        <a:effectLst/>
                        <a:latin typeface="宋体"/>
                        <a:cs typeface="Times New Roman"/>
                      </a:endParaRPr>
                    </a:p>
                  </a:txBody>
                  <a:tcPr marL="36195" marR="36195" marT="0" marB="0"/>
                </a:tc>
                <a:tc gridSpan="3">
                  <a:txBody>
                    <a:bodyPr/>
                    <a:lstStyle/>
                    <a:p>
                      <a:pPr>
                        <a:lnSpc>
                          <a:spcPct val="150000"/>
                        </a:lnSpc>
                        <a:spcAft>
                          <a:spcPts val="0"/>
                        </a:spcAft>
                      </a:pPr>
                      <a:r>
                        <a:rPr lang="zh-CN" sz="1200">
                          <a:effectLst/>
                        </a:rPr>
                        <a:t>实际</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a:txBody>
                    <a:bodyPr/>
                    <a:lstStyle/>
                    <a:p>
                      <a:pPr>
                        <a:lnSpc>
                          <a:spcPct val="150000"/>
                        </a:lnSpc>
                        <a:spcAft>
                          <a:spcPts val="0"/>
                        </a:spcAft>
                      </a:pPr>
                      <a:r>
                        <a:rPr lang="zh-CN" sz="1200">
                          <a:effectLst/>
                        </a:rPr>
                        <a:t>延误</a:t>
                      </a:r>
                      <a:endParaRPr lang="zh-CN" sz="1000">
                        <a:effectLst/>
                        <a:latin typeface="宋体"/>
                        <a:cs typeface="Times New Roman"/>
                      </a:endParaRPr>
                    </a:p>
                  </a:txBody>
                  <a:tcPr marL="36195" marR="36195" marT="0" marB="0"/>
                </a:tc>
              </a:tr>
              <a:tr h="974816">
                <a:tc gridSpan="2">
                  <a:txBody>
                    <a:bodyPr/>
                    <a:lstStyle/>
                    <a:p>
                      <a:pPr>
                        <a:lnSpc>
                          <a:spcPct val="150000"/>
                        </a:lnSpc>
                        <a:spcAft>
                          <a:spcPts val="0"/>
                        </a:spcAft>
                      </a:pPr>
                      <a:r>
                        <a:rPr lang="en-US" sz="1200">
                          <a:effectLst/>
                        </a:rPr>
                        <a:t>2016</a:t>
                      </a:r>
                      <a:r>
                        <a:rPr lang="zh-CN" sz="1200">
                          <a:effectLst/>
                        </a:rPr>
                        <a:t>年</a:t>
                      </a:r>
                      <a:r>
                        <a:rPr lang="en-US" sz="1200">
                          <a:effectLst/>
                        </a:rPr>
                        <a:t>10</a:t>
                      </a:r>
                      <a:r>
                        <a:rPr lang="zh-CN" sz="1200">
                          <a:effectLst/>
                        </a:rPr>
                        <a:t>月</a:t>
                      </a:r>
                      <a:r>
                        <a:rPr lang="en-US" sz="1200">
                          <a:effectLst/>
                        </a:rPr>
                        <a:t>1</a:t>
                      </a:r>
                      <a:r>
                        <a:rPr lang="zh-CN" sz="1200">
                          <a:effectLst/>
                        </a:rPr>
                        <a:t>日</a:t>
                      </a:r>
                      <a:endParaRPr lang="zh-CN" sz="1000">
                        <a:effectLst/>
                        <a:latin typeface="宋体"/>
                        <a:cs typeface="Times New Roman"/>
                      </a:endParaRPr>
                    </a:p>
                  </a:txBody>
                  <a:tcPr marL="36195" marR="36195" marT="0" marB="0"/>
                </a:tc>
                <a:tc hMerge="1">
                  <a:txBody>
                    <a:bodyPr/>
                    <a:lstStyle/>
                    <a:p>
                      <a:endParaRPr lang="zh-CN" altLang="en-US"/>
                    </a:p>
                  </a:txBody>
                  <a:tcPr/>
                </a:tc>
                <a:tc>
                  <a:txBody>
                    <a:bodyPr/>
                    <a:lstStyle/>
                    <a:p>
                      <a:pPr>
                        <a:lnSpc>
                          <a:spcPct val="150000"/>
                        </a:lnSpc>
                        <a:spcAft>
                          <a:spcPts val="0"/>
                        </a:spcAft>
                      </a:pPr>
                      <a:r>
                        <a:rPr lang="en-US" sz="1200">
                          <a:effectLst/>
                        </a:rPr>
                        <a:t>3</a:t>
                      </a:r>
                      <a:r>
                        <a:rPr lang="zh-CN" sz="1200">
                          <a:effectLst/>
                        </a:rPr>
                        <a:t>个月</a:t>
                      </a:r>
                      <a:endParaRPr lang="zh-CN" sz="1000">
                        <a:effectLst/>
                        <a:latin typeface="宋体"/>
                        <a:cs typeface="Times New Roman"/>
                      </a:endParaRPr>
                    </a:p>
                  </a:txBody>
                  <a:tcPr marL="36195" marR="36195" marT="0" marB="0"/>
                </a:tc>
                <a:tc gridSpan="3">
                  <a:txBody>
                    <a:bodyPr/>
                    <a:lstStyle/>
                    <a:p>
                      <a:pPr>
                        <a:lnSpc>
                          <a:spcPct val="150000"/>
                        </a:lnSpc>
                        <a:spcAft>
                          <a:spcPts val="0"/>
                        </a:spcAft>
                      </a:pPr>
                      <a:r>
                        <a:rPr lang="en-US" sz="1200" dirty="0">
                          <a:effectLst/>
                        </a:rPr>
                        <a:t>3</a:t>
                      </a:r>
                      <a:r>
                        <a:rPr lang="zh-CN" sz="1200" dirty="0">
                          <a:effectLst/>
                        </a:rPr>
                        <a:t>个月</a:t>
                      </a:r>
                      <a:endParaRPr lang="zh-CN" sz="1000" dirty="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a:txBody>
                    <a:bodyPr/>
                    <a:lstStyle/>
                    <a:p>
                      <a:pPr>
                        <a:lnSpc>
                          <a:spcPct val="150000"/>
                        </a:lnSpc>
                        <a:spcAft>
                          <a:spcPts val="0"/>
                        </a:spcAft>
                      </a:pPr>
                      <a:r>
                        <a:rPr lang="en-US" sz="1200">
                          <a:effectLst/>
                        </a:rPr>
                        <a:t>0</a:t>
                      </a:r>
                      <a:endParaRPr lang="zh-CN" sz="1000">
                        <a:effectLst/>
                        <a:latin typeface="宋体"/>
                        <a:cs typeface="Times New Roman"/>
                      </a:endParaRPr>
                    </a:p>
                  </a:txBody>
                  <a:tcPr marL="36195" marR="36195" marT="0" marB="0"/>
                </a:tc>
              </a:tr>
              <a:tr h="324939">
                <a:tc gridSpan="7">
                  <a:txBody>
                    <a:bodyPr/>
                    <a:lstStyle/>
                    <a:p>
                      <a:pPr>
                        <a:lnSpc>
                          <a:spcPct val="150000"/>
                        </a:lnSpc>
                        <a:spcAft>
                          <a:spcPts val="0"/>
                        </a:spcAft>
                      </a:pPr>
                      <a:r>
                        <a:rPr lang="en-US" sz="1200">
                          <a:effectLst/>
                        </a:rPr>
                        <a:t>4.</a:t>
                      </a:r>
                      <a:r>
                        <a:rPr lang="zh-CN" sz="1200">
                          <a:effectLst/>
                        </a:rPr>
                        <a:t>过程裁剪情况 裁剪了系统概要设计</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49877">
                <a:tc gridSpan="7">
                  <a:txBody>
                    <a:bodyPr/>
                    <a:lstStyle/>
                    <a:p>
                      <a:pPr>
                        <a:lnSpc>
                          <a:spcPct val="150000"/>
                        </a:lnSpc>
                        <a:spcAft>
                          <a:spcPts val="0"/>
                        </a:spcAft>
                      </a:pPr>
                      <a:r>
                        <a:rPr lang="en-US" sz="1200" dirty="0">
                          <a:effectLst/>
                        </a:rPr>
                        <a:t>5.</a:t>
                      </a:r>
                      <a:r>
                        <a:rPr lang="zh-CN" sz="1200" dirty="0">
                          <a:effectLst/>
                        </a:rPr>
                        <a:t>使用的工具 </a:t>
                      </a:r>
                      <a:r>
                        <a:rPr lang="en-US" sz="1200" dirty="0" err="1">
                          <a:effectLst/>
                        </a:rPr>
                        <a:t>microsoft</a:t>
                      </a:r>
                      <a:r>
                        <a:rPr lang="en-US" sz="1200" dirty="0">
                          <a:effectLst/>
                        </a:rPr>
                        <a:t> office</a:t>
                      </a:r>
                      <a:r>
                        <a:rPr lang="zh-CN" sz="1200" dirty="0">
                          <a:effectLst/>
                        </a:rPr>
                        <a:t>、</a:t>
                      </a:r>
                      <a:r>
                        <a:rPr lang="en-US" sz="1200" dirty="0" err="1">
                          <a:effectLst/>
                        </a:rPr>
                        <a:t>microsoft</a:t>
                      </a:r>
                      <a:r>
                        <a:rPr lang="en-US" sz="1200" dirty="0">
                          <a:effectLst/>
                        </a:rPr>
                        <a:t> project</a:t>
                      </a:r>
                      <a:r>
                        <a:rPr lang="zh-CN" sz="1200" dirty="0">
                          <a:effectLst/>
                        </a:rPr>
                        <a:t>、</a:t>
                      </a:r>
                      <a:r>
                        <a:rPr lang="en-US" sz="1200" dirty="0" err="1">
                          <a:effectLst/>
                        </a:rPr>
                        <a:t>microsoft</a:t>
                      </a:r>
                      <a:r>
                        <a:rPr lang="en-US" sz="1200" dirty="0">
                          <a:effectLst/>
                        </a:rPr>
                        <a:t> </a:t>
                      </a:r>
                      <a:r>
                        <a:rPr lang="en-US" sz="1200" dirty="0" err="1">
                          <a:effectLst/>
                        </a:rPr>
                        <a:t>visio</a:t>
                      </a:r>
                      <a:r>
                        <a:rPr lang="zh-CN" sz="1200" dirty="0">
                          <a:effectLst/>
                        </a:rPr>
                        <a:t>、</a:t>
                      </a:r>
                      <a:r>
                        <a:rPr lang="en-US" sz="1000" dirty="0" err="1">
                          <a:effectLst/>
                        </a:rPr>
                        <a:t>Axure</a:t>
                      </a:r>
                      <a:r>
                        <a:rPr lang="en-US" sz="1000" dirty="0">
                          <a:effectLst/>
                        </a:rPr>
                        <a:t> RP</a:t>
                      </a:r>
                      <a:r>
                        <a:rPr lang="zh-CN" sz="1000" dirty="0">
                          <a:effectLst/>
                        </a:rPr>
                        <a:t>、</a:t>
                      </a:r>
                      <a:r>
                        <a:rPr lang="en-US" sz="1000" dirty="0">
                          <a:effectLst/>
                        </a:rPr>
                        <a:t>WBS Chart Pro</a:t>
                      </a:r>
                      <a:r>
                        <a:rPr lang="zh-CN" sz="1000" dirty="0">
                          <a:effectLst/>
                        </a:rPr>
                        <a:t>、</a:t>
                      </a:r>
                      <a:r>
                        <a:rPr lang="en-US" sz="1000" dirty="0">
                          <a:effectLst/>
                        </a:rPr>
                        <a:t>Rational Rose</a:t>
                      </a:r>
                      <a:r>
                        <a:rPr lang="zh-CN" sz="1000" dirty="0">
                          <a:effectLst/>
                        </a:rPr>
                        <a:t>、</a:t>
                      </a:r>
                      <a:r>
                        <a:rPr lang="en-US" sz="1000" dirty="0">
                          <a:effectLst/>
                        </a:rPr>
                        <a:t>Rational </a:t>
                      </a:r>
                      <a:r>
                        <a:rPr lang="en-US" sz="1000" dirty="0" err="1">
                          <a:effectLst/>
                        </a:rPr>
                        <a:t>Requisitepro</a:t>
                      </a:r>
                      <a:endParaRPr lang="zh-CN" sz="1000" dirty="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179541508"/>
              </p:ext>
            </p:extLst>
          </p:nvPr>
        </p:nvGraphicFramePr>
        <p:xfrm>
          <a:off x="888273" y="561705"/>
          <a:ext cx="10136777" cy="5997253"/>
        </p:xfrm>
        <a:graphic>
          <a:graphicData uri="http://schemas.openxmlformats.org/drawingml/2006/table">
            <a:tbl>
              <a:tblPr firstRow="1" firstCol="1" lastRow="1" lastCol="1" bandRow="1" bandCol="1">
                <a:tableStyleId>{5C22544A-7EE6-4342-B048-85BDC9FD1C3A}</a:tableStyleId>
              </a:tblPr>
              <a:tblGrid>
                <a:gridCol w="3165002"/>
                <a:gridCol w="3168251"/>
                <a:gridCol w="157600"/>
                <a:gridCol w="157600"/>
                <a:gridCol w="157600"/>
                <a:gridCol w="157600"/>
                <a:gridCol w="3173124"/>
              </a:tblGrid>
              <a:tr h="230429">
                <a:tc gridSpan="7">
                  <a:txBody>
                    <a:bodyPr/>
                    <a:lstStyle/>
                    <a:p>
                      <a:pPr>
                        <a:lnSpc>
                          <a:spcPct val="150000"/>
                        </a:lnSpc>
                        <a:spcAft>
                          <a:spcPts val="0"/>
                        </a:spcAft>
                      </a:pPr>
                      <a:r>
                        <a:rPr lang="zh-CN" sz="1200" dirty="0">
                          <a:effectLst/>
                        </a:rPr>
                        <a:t>风险管理</a:t>
                      </a:r>
                      <a:endParaRPr lang="zh-CN" sz="1000" dirty="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29">
                <a:tc gridSpan="7">
                  <a:txBody>
                    <a:bodyPr/>
                    <a:lstStyle/>
                    <a:p>
                      <a:pPr>
                        <a:lnSpc>
                          <a:spcPct val="150000"/>
                        </a:lnSpc>
                        <a:spcAft>
                          <a:spcPts val="0"/>
                        </a:spcAft>
                      </a:pPr>
                      <a:r>
                        <a:rPr lang="en-US" sz="1200" dirty="0">
                          <a:effectLst/>
                        </a:rPr>
                        <a:t>1.</a:t>
                      </a:r>
                      <a:r>
                        <a:rPr lang="zh-CN" sz="1200" dirty="0">
                          <a:effectLst/>
                        </a:rPr>
                        <a:t>初期预估的风险</a:t>
                      </a:r>
                      <a:endParaRPr lang="zh-CN" sz="1000" dirty="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29">
                <a:tc gridSpan="7">
                  <a:txBody>
                    <a:bodyPr/>
                    <a:lstStyle/>
                    <a:p>
                      <a:pPr>
                        <a:lnSpc>
                          <a:spcPct val="150000"/>
                        </a:lnSpc>
                        <a:spcAft>
                          <a:spcPts val="0"/>
                        </a:spcAft>
                      </a:pPr>
                      <a:r>
                        <a:rPr lang="zh-CN" sz="1200">
                          <a:effectLst/>
                        </a:rPr>
                        <a:t>规模</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21715">
                <a:tc gridSpan="3">
                  <a:txBody>
                    <a:bodyPr/>
                    <a:lstStyle/>
                    <a:p>
                      <a:pPr>
                        <a:lnSpc>
                          <a:spcPct val="150000"/>
                        </a:lnSpc>
                        <a:spcAft>
                          <a:spcPts val="0"/>
                        </a:spcAft>
                      </a:pPr>
                      <a:r>
                        <a:rPr lang="zh-CN" sz="1200">
                          <a:effectLst/>
                        </a:rPr>
                        <a:t>估算项</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gridSpan="2">
                  <a:txBody>
                    <a:bodyPr/>
                    <a:lstStyle/>
                    <a:p>
                      <a:pPr>
                        <a:lnSpc>
                          <a:spcPct val="150000"/>
                        </a:lnSpc>
                        <a:spcAft>
                          <a:spcPts val="0"/>
                        </a:spcAft>
                      </a:pPr>
                      <a:r>
                        <a:rPr lang="zh-CN" sz="1200">
                          <a:effectLst/>
                        </a:rPr>
                        <a:t>估算规模</a:t>
                      </a:r>
                      <a:endParaRPr lang="zh-CN" sz="1000">
                        <a:effectLst/>
                        <a:latin typeface="宋体"/>
                        <a:cs typeface="Times New Roman"/>
                      </a:endParaRPr>
                    </a:p>
                  </a:txBody>
                  <a:tcPr marL="36195" marR="36195" marT="0" marB="0"/>
                </a:tc>
                <a:tc hMerge="1">
                  <a:txBody>
                    <a:bodyPr/>
                    <a:lstStyle/>
                    <a:p>
                      <a:endParaRPr lang="zh-CN" altLang="en-US"/>
                    </a:p>
                  </a:txBody>
                  <a:tcPr/>
                </a:tc>
                <a:tc gridSpan="2">
                  <a:txBody>
                    <a:bodyPr/>
                    <a:lstStyle/>
                    <a:p>
                      <a:pPr>
                        <a:lnSpc>
                          <a:spcPct val="150000"/>
                        </a:lnSpc>
                        <a:spcAft>
                          <a:spcPts val="0"/>
                        </a:spcAft>
                      </a:pPr>
                      <a:r>
                        <a:rPr lang="zh-CN" sz="1200">
                          <a:effectLst/>
                        </a:rPr>
                        <a:t>实际规模</a:t>
                      </a:r>
                      <a:endParaRPr lang="zh-CN" sz="1000">
                        <a:effectLst/>
                        <a:latin typeface="宋体"/>
                        <a:cs typeface="Times New Roman"/>
                      </a:endParaRPr>
                    </a:p>
                  </a:txBody>
                  <a:tcPr marL="36195" marR="36195" marT="0" marB="0"/>
                </a:tc>
                <a:tc hMerge="1">
                  <a:txBody>
                    <a:bodyPr/>
                    <a:lstStyle/>
                    <a:p>
                      <a:endParaRPr lang="zh-CN" altLang="en-US"/>
                    </a:p>
                  </a:txBody>
                  <a:tcPr/>
                </a:tc>
              </a:tr>
              <a:tr h="230429">
                <a:tc gridSpan="3">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r>
              <a:tr h="230429">
                <a:tc gridSpan="7">
                  <a:txBody>
                    <a:bodyPr/>
                    <a:lstStyle/>
                    <a:p>
                      <a:pPr>
                        <a:lnSpc>
                          <a:spcPct val="150000"/>
                        </a:lnSpc>
                        <a:spcAft>
                          <a:spcPts val="0"/>
                        </a:spcAft>
                      </a:pPr>
                      <a:r>
                        <a:rPr lang="zh-CN" sz="1200">
                          <a:effectLst/>
                        </a:rPr>
                        <a:t>工作量</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29">
                <a:tc gridSpan="7">
                  <a:txBody>
                    <a:bodyPr/>
                    <a:lstStyle/>
                    <a:p>
                      <a:pPr>
                        <a:lnSpc>
                          <a:spcPct val="150000"/>
                        </a:lnSpc>
                        <a:spcAft>
                          <a:spcPts val="0"/>
                        </a:spcAft>
                      </a:pPr>
                      <a:r>
                        <a:rPr lang="en-US" sz="1200">
                          <a:effectLst/>
                        </a:rPr>
                        <a:t>1.</a:t>
                      </a:r>
                      <a:r>
                        <a:rPr lang="zh-CN" sz="1200">
                          <a:effectLst/>
                        </a:rPr>
                        <a:t>团队最大规模</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29">
                <a:tc gridSpan="7">
                  <a:txBody>
                    <a:bodyPr/>
                    <a:lstStyle/>
                    <a:p>
                      <a:pPr>
                        <a:lnSpc>
                          <a:spcPct val="150000"/>
                        </a:lnSpc>
                        <a:spcAft>
                          <a:spcPts val="0"/>
                        </a:spcAft>
                      </a:pPr>
                      <a:r>
                        <a:rPr lang="en-US" sz="1200">
                          <a:effectLst/>
                        </a:rPr>
                        <a:t>2.</a:t>
                      </a:r>
                      <a:r>
                        <a:rPr lang="zh-CN" sz="1200">
                          <a:effectLst/>
                        </a:rPr>
                        <a:t>估算工作量</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29">
                <a:tc gridSpan="7">
                  <a:txBody>
                    <a:bodyPr/>
                    <a:lstStyle/>
                    <a:p>
                      <a:pPr>
                        <a:lnSpc>
                          <a:spcPct val="150000"/>
                        </a:lnSpc>
                        <a:spcAft>
                          <a:spcPts val="0"/>
                        </a:spcAft>
                      </a:pPr>
                      <a:r>
                        <a:rPr lang="en-US" sz="1200">
                          <a:effectLst/>
                        </a:rPr>
                        <a:t>3.</a:t>
                      </a:r>
                      <a:r>
                        <a:rPr lang="zh-CN" sz="1200">
                          <a:effectLst/>
                        </a:rPr>
                        <a:t>实际工作量</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29">
                <a:tc gridSpan="7">
                  <a:txBody>
                    <a:bodyPr/>
                    <a:lstStyle/>
                    <a:p>
                      <a:pPr>
                        <a:lnSpc>
                          <a:spcPct val="150000"/>
                        </a:lnSpc>
                        <a:spcAft>
                          <a:spcPts val="0"/>
                        </a:spcAft>
                      </a:pPr>
                      <a:r>
                        <a:rPr lang="en-US" sz="1200">
                          <a:effectLst/>
                        </a:rPr>
                        <a:t>4.</a:t>
                      </a:r>
                      <a:r>
                        <a:rPr lang="zh-CN" sz="1200">
                          <a:effectLst/>
                        </a:rPr>
                        <a:t>工作量在各阶段的分布</a:t>
                      </a:r>
                      <a:endParaRPr lang="zh-CN" sz="1000">
                        <a:effectLst/>
                        <a:latin typeface="宋体"/>
                        <a:cs typeface="Times New Roman"/>
                      </a:endParaRPr>
                    </a:p>
                  </a:txBody>
                  <a:tcPr marL="36195" marR="3619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82573">
                <a:tc>
                  <a:txBody>
                    <a:bodyPr/>
                    <a:lstStyle/>
                    <a:p>
                      <a:pPr>
                        <a:lnSpc>
                          <a:spcPct val="150000"/>
                        </a:lnSpc>
                        <a:spcAft>
                          <a:spcPts val="0"/>
                        </a:spcAft>
                      </a:pPr>
                      <a:r>
                        <a:rPr lang="zh-CN" sz="1200">
                          <a:effectLst/>
                        </a:rPr>
                        <a:t>阶段</a:t>
                      </a:r>
                      <a:endParaRPr lang="zh-CN" sz="1000">
                        <a:effectLst/>
                        <a:latin typeface="宋体"/>
                        <a:cs typeface="Times New Roman"/>
                      </a:endParaRPr>
                    </a:p>
                  </a:txBody>
                  <a:tcPr marL="36195" marR="36195" marT="0" marB="0"/>
                </a:tc>
                <a:tc>
                  <a:txBody>
                    <a:bodyPr/>
                    <a:lstStyle/>
                    <a:p>
                      <a:pPr>
                        <a:lnSpc>
                          <a:spcPct val="150000"/>
                        </a:lnSpc>
                        <a:spcAft>
                          <a:spcPts val="0"/>
                        </a:spcAft>
                      </a:pPr>
                      <a:r>
                        <a:rPr lang="zh-CN" sz="1200">
                          <a:effectLst/>
                        </a:rPr>
                        <a:t>任务</a:t>
                      </a:r>
                      <a:r>
                        <a:rPr lang="en-US" sz="1200">
                          <a:effectLst/>
                        </a:rPr>
                        <a:t>(</a:t>
                      </a:r>
                      <a:r>
                        <a:rPr lang="zh-CN" sz="1200">
                          <a:effectLst/>
                        </a:rPr>
                        <a:t>人时</a:t>
                      </a:r>
                      <a:r>
                        <a:rPr lang="en-US" sz="1200">
                          <a:effectLst/>
                        </a:rPr>
                        <a:t>)</a:t>
                      </a:r>
                      <a:endParaRPr lang="zh-CN" sz="1000">
                        <a:effectLst/>
                        <a:latin typeface="宋体"/>
                        <a:cs typeface="Times New Roman"/>
                      </a:endParaRPr>
                    </a:p>
                  </a:txBody>
                  <a:tcPr marL="36195" marR="36195" marT="0" marB="0"/>
                </a:tc>
                <a:tc gridSpan="2">
                  <a:txBody>
                    <a:bodyPr/>
                    <a:lstStyle/>
                    <a:p>
                      <a:pPr>
                        <a:lnSpc>
                          <a:spcPct val="150000"/>
                        </a:lnSpc>
                        <a:spcAft>
                          <a:spcPts val="0"/>
                        </a:spcAft>
                      </a:pPr>
                      <a:r>
                        <a:rPr lang="zh-CN" sz="1200">
                          <a:effectLst/>
                        </a:rPr>
                        <a:t>审查</a:t>
                      </a:r>
                      <a:r>
                        <a:rPr lang="en-US" sz="1200">
                          <a:effectLst/>
                        </a:rPr>
                        <a:t>(</a:t>
                      </a:r>
                      <a:r>
                        <a:rPr lang="zh-CN" sz="1200">
                          <a:effectLst/>
                        </a:rPr>
                        <a:t>人时</a:t>
                      </a:r>
                      <a:r>
                        <a:rPr lang="en-US" sz="1200">
                          <a:effectLst/>
                        </a:rPr>
                        <a:t>)</a:t>
                      </a:r>
                      <a:endParaRPr lang="zh-CN" sz="1000">
                        <a:effectLst/>
                        <a:latin typeface="宋体"/>
                        <a:cs typeface="Times New Roman"/>
                      </a:endParaRPr>
                    </a:p>
                  </a:txBody>
                  <a:tcPr marL="36195" marR="36195" marT="0" marB="0"/>
                </a:tc>
                <a:tc hMerge="1">
                  <a:txBody>
                    <a:bodyPr/>
                    <a:lstStyle/>
                    <a:p>
                      <a:endParaRPr lang="zh-CN" altLang="en-US"/>
                    </a:p>
                  </a:txBody>
                  <a:tcPr/>
                </a:tc>
                <a:tc gridSpan="2">
                  <a:txBody>
                    <a:bodyPr/>
                    <a:lstStyle/>
                    <a:p>
                      <a:pPr>
                        <a:lnSpc>
                          <a:spcPct val="150000"/>
                        </a:lnSpc>
                        <a:spcAft>
                          <a:spcPts val="0"/>
                        </a:spcAft>
                      </a:pPr>
                      <a:r>
                        <a:rPr lang="zh-CN" sz="1200">
                          <a:effectLst/>
                        </a:rPr>
                        <a:t>返工</a:t>
                      </a:r>
                      <a:r>
                        <a:rPr lang="en-US" sz="1200">
                          <a:effectLst/>
                        </a:rPr>
                        <a:t>(</a:t>
                      </a:r>
                      <a:r>
                        <a:rPr lang="zh-CN" sz="1200">
                          <a:effectLst/>
                        </a:rPr>
                        <a:t>人时</a:t>
                      </a:r>
                      <a:r>
                        <a:rPr lang="en-US" sz="1200">
                          <a:effectLst/>
                        </a:rPr>
                        <a:t>)</a:t>
                      </a:r>
                      <a:endParaRPr lang="zh-CN" sz="1000">
                        <a:effectLst/>
                        <a:latin typeface="宋体"/>
                        <a:cs typeface="Times New Roman"/>
                      </a:endParaRPr>
                    </a:p>
                  </a:txBody>
                  <a:tcPr marL="36195" marR="36195" marT="0" marB="0"/>
                </a:tc>
                <a:tc hMerge="1">
                  <a:txBody>
                    <a:bodyPr/>
                    <a:lstStyle/>
                    <a:p>
                      <a:endParaRPr lang="zh-CN" altLang="en-US"/>
                    </a:p>
                  </a:txBody>
                  <a:tcPr/>
                </a:tc>
                <a:tc>
                  <a:txBody>
                    <a:bodyPr/>
                    <a:lstStyle/>
                    <a:p>
                      <a:pPr>
                        <a:lnSpc>
                          <a:spcPct val="150000"/>
                        </a:lnSpc>
                        <a:spcAft>
                          <a:spcPts val="0"/>
                        </a:spcAft>
                      </a:pPr>
                      <a:r>
                        <a:rPr lang="zh-CN" sz="1200">
                          <a:effectLst/>
                        </a:rPr>
                        <a:t>总计</a:t>
                      </a:r>
                      <a:r>
                        <a:rPr lang="en-US" sz="1200">
                          <a:effectLst/>
                        </a:rPr>
                        <a:t>(</a:t>
                      </a:r>
                      <a:r>
                        <a:rPr lang="zh-CN" sz="1200">
                          <a:effectLst/>
                        </a:rPr>
                        <a:t>人时</a:t>
                      </a:r>
                      <a:r>
                        <a:rPr lang="en-US" sz="1200">
                          <a:effectLst/>
                        </a:rPr>
                        <a:t>)</a:t>
                      </a:r>
                      <a:endParaRPr lang="zh-CN" sz="1000">
                        <a:effectLst/>
                        <a:latin typeface="宋体"/>
                        <a:cs typeface="Times New Roman"/>
                      </a:endParaRPr>
                    </a:p>
                  </a:txBody>
                  <a:tcPr marL="36195" marR="36195" marT="0" marB="0"/>
                </a:tc>
              </a:tr>
              <a:tr h="230429">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r>
              <a:tr h="230429">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r>
              <a:tr h="230429">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r>
              <a:tr h="230429">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r>
              <a:tr h="230429">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r>
              <a:tr h="230429">
                <a:tc>
                  <a:txBody>
                    <a:bodyPr/>
                    <a:lstStyle/>
                    <a:p>
                      <a:pPr>
                        <a:lnSpc>
                          <a:spcPct val="150000"/>
                        </a:lnSpc>
                        <a:spcAft>
                          <a:spcPts val="0"/>
                        </a:spcAft>
                      </a:pPr>
                      <a:r>
                        <a:rPr lang="zh-CN" sz="1200">
                          <a:effectLst/>
                        </a:rPr>
                        <a:t>总计</a:t>
                      </a:r>
                      <a:r>
                        <a:rPr lang="en-US" sz="1200">
                          <a:effectLst/>
                        </a:rPr>
                        <a:t>(</a:t>
                      </a:r>
                      <a:r>
                        <a:rPr lang="zh-CN" sz="1200">
                          <a:effectLst/>
                        </a:rPr>
                        <a:t>人时</a:t>
                      </a:r>
                      <a:r>
                        <a:rPr lang="en-US" sz="1200">
                          <a:effectLst/>
                        </a:rPr>
                        <a:t>)</a:t>
                      </a:r>
                      <a:endParaRPr lang="zh-CN" sz="1000">
                        <a:effectLst/>
                        <a:latin typeface="宋体"/>
                        <a:cs typeface="Times New Roman"/>
                      </a:endParaRPr>
                    </a:p>
                  </a:txBody>
                  <a:tcPr marL="36195" marR="36195" marT="0" marB="0"/>
                </a:tc>
                <a:tc>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gridSpan="2">
                  <a:txBody>
                    <a:bodyPr/>
                    <a:lstStyle/>
                    <a:p>
                      <a:pPr>
                        <a:lnSpc>
                          <a:spcPct val="150000"/>
                        </a:lnSpc>
                        <a:spcAft>
                          <a:spcPts val="0"/>
                        </a:spcAft>
                      </a:pPr>
                      <a:r>
                        <a:rPr lang="en-US" sz="1200">
                          <a:effectLst/>
                        </a:rPr>
                        <a:t> </a:t>
                      </a:r>
                      <a:endParaRPr lang="zh-CN" sz="1000">
                        <a:effectLst/>
                        <a:latin typeface="宋体"/>
                        <a:cs typeface="Times New Roman"/>
                      </a:endParaRPr>
                    </a:p>
                  </a:txBody>
                  <a:tcPr marL="36195" marR="36195" marT="0" marB="0"/>
                </a:tc>
                <a:tc hMerge="1">
                  <a:txBody>
                    <a:bodyPr/>
                    <a:lstStyle/>
                    <a:p>
                      <a:endParaRPr lang="zh-CN" altLang="en-US"/>
                    </a:p>
                  </a:txBody>
                  <a:tcPr/>
                </a:tc>
                <a:tc>
                  <a:txBody>
                    <a:bodyPr/>
                    <a:lstStyle/>
                    <a:p>
                      <a:pPr>
                        <a:lnSpc>
                          <a:spcPct val="150000"/>
                        </a:lnSpc>
                        <a:spcAft>
                          <a:spcPts val="0"/>
                        </a:spcAft>
                      </a:pPr>
                      <a:r>
                        <a:rPr lang="en-US" sz="1200" dirty="0">
                          <a:effectLst/>
                        </a:rPr>
                        <a:t> </a:t>
                      </a:r>
                      <a:endParaRPr lang="zh-CN" sz="1000" dirty="0">
                        <a:effectLst/>
                        <a:latin typeface="宋体"/>
                        <a:cs typeface="Times New Roman"/>
                      </a:endParaRPr>
                    </a:p>
                  </a:txBody>
                  <a:tcPr marL="36195" marR="36195" marT="0" marB="0"/>
                </a:tc>
              </a:tr>
            </a:tbl>
          </a:graphicData>
        </a:graphic>
      </p:graphicFrame>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667840932"/>
              </p:ext>
            </p:extLst>
          </p:nvPr>
        </p:nvGraphicFramePr>
        <p:xfrm>
          <a:off x="1981201" y="838202"/>
          <a:ext cx="9448801" cy="5588001"/>
        </p:xfrm>
        <a:graphic>
          <a:graphicData uri="http://schemas.openxmlformats.org/drawingml/2006/table">
            <a:tbl>
              <a:tblPr firstRow="1" firstCol="1" lastRow="1" lastCol="1" bandRow="1" bandCol="1">
                <a:tableStyleId>{5C22544A-7EE6-4342-B048-85BDC9FD1C3A}</a:tableStyleId>
              </a:tblPr>
              <a:tblGrid>
                <a:gridCol w="2824785"/>
                <a:gridCol w="2656465"/>
                <a:gridCol w="673281"/>
                <a:gridCol w="504961"/>
                <a:gridCol w="673281"/>
                <a:gridCol w="2116028"/>
              </a:tblGrid>
              <a:tr h="698501">
                <a:tc>
                  <a:txBody>
                    <a:bodyPr/>
                    <a:lstStyle/>
                    <a:p>
                      <a:pPr algn="just">
                        <a:lnSpc>
                          <a:spcPct val="150000"/>
                        </a:lnSpc>
                        <a:spcAft>
                          <a:spcPts val="0"/>
                        </a:spcAft>
                      </a:pPr>
                      <a:r>
                        <a:rPr lang="zh-CN" sz="1400" dirty="0">
                          <a:effectLst/>
                        </a:rPr>
                        <a:t>质量成本</a:t>
                      </a:r>
                      <a:r>
                        <a:rPr lang="en-US" sz="1400" dirty="0">
                          <a:effectLst/>
                        </a:rPr>
                        <a:t>(COQ)</a:t>
                      </a:r>
                      <a:endParaRPr lang="zh-CN" sz="1400" dirty="0">
                        <a:effectLst/>
                        <a:latin typeface="宋体"/>
                        <a:cs typeface="Times New Roman"/>
                      </a:endParaRPr>
                    </a:p>
                  </a:txBody>
                  <a:tcPr marL="12172" marR="12172" marT="0" marB="0"/>
                </a:tc>
                <a:tc gridSpan="5">
                  <a:txBody>
                    <a:bodyPr/>
                    <a:lstStyle/>
                    <a:p>
                      <a:pPr algn="just">
                        <a:lnSpc>
                          <a:spcPct val="150000"/>
                        </a:lnSpc>
                        <a:spcAft>
                          <a:spcPts val="0"/>
                        </a:spcAft>
                      </a:pPr>
                      <a:r>
                        <a:rPr lang="en-US" sz="1400">
                          <a:effectLst/>
                        </a:rPr>
                        <a:t>COQ=(</a:t>
                      </a:r>
                      <a:r>
                        <a:rPr lang="zh-CN" sz="1400">
                          <a:effectLst/>
                        </a:rPr>
                        <a:t>审查工作量＋返工工作量＋测试工作量＋培训工作量</a:t>
                      </a:r>
                      <a:r>
                        <a:rPr lang="en-US" sz="1400">
                          <a:effectLst/>
                        </a:rPr>
                        <a:t>)/</a:t>
                      </a:r>
                      <a:r>
                        <a:rPr lang="zh-CN" sz="1400">
                          <a:effectLst/>
                        </a:rPr>
                        <a:t>总工作量×</a:t>
                      </a:r>
                      <a:r>
                        <a:rPr lang="en-US" sz="1400">
                          <a:effectLst/>
                        </a:rPr>
                        <a:t>100%</a:t>
                      </a:r>
                      <a:endParaRPr lang="zh-CN" sz="140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9250">
                <a:tc>
                  <a:txBody>
                    <a:bodyPr/>
                    <a:lstStyle/>
                    <a:p>
                      <a:pPr algn="just">
                        <a:lnSpc>
                          <a:spcPct val="150000"/>
                        </a:lnSpc>
                        <a:spcAft>
                          <a:spcPts val="0"/>
                        </a:spcAft>
                      </a:pPr>
                      <a:r>
                        <a:rPr lang="zh-CN" sz="1400" dirty="0">
                          <a:effectLst/>
                        </a:rPr>
                        <a:t>质量成本</a:t>
                      </a:r>
                      <a:r>
                        <a:rPr lang="en-US" sz="1400" dirty="0">
                          <a:effectLst/>
                        </a:rPr>
                        <a:t>(COQ)</a:t>
                      </a:r>
                      <a:r>
                        <a:rPr lang="zh-CN" sz="1400" dirty="0">
                          <a:effectLst/>
                        </a:rPr>
                        <a:t>值</a:t>
                      </a:r>
                      <a:endParaRPr lang="zh-CN" sz="1400" dirty="0">
                        <a:effectLst/>
                        <a:latin typeface="宋体"/>
                        <a:cs typeface="Times New Roman"/>
                      </a:endParaRPr>
                    </a:p>
                  </a:txBody>
                  <a:tcPr marL="12172" marR="12172" marT="0" marB="0"/>
                </a:tc>
                <a:tc gridSpan="5">
                  <a:txBody>
                    <a:bodyPr/>
                    <a:lstStyle/>
                    <a:p>
                      <a:pPr algn="just">
                        <a:lnSpc>
                          <a:spcPct val="150000"/>
                        </a:lnSpc>
                        <a:spcAft>
                          <a:spcPts val="0"/>
                        </a:spcAft>
                      </a:pPr>
                      <a:r>
                        <a:rPr lang="en-US" sz="1400">
                          <a:effectLst/>
                        </a:rPr>
                        <a:t>COQ=</a:t>
                      </a:r>
                      <a:endParaRPr lang="zh-CN" sz="140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9250">
                <a:tc gridSpan="6">
                  <a:txBody>
                    <a:bodyPr/>
                    <a:lstStyle/>
                    <a:p>
                      <a:pPr algn="just">
                        <a:lnSpc>
                          <a:spcPct val="150000"/>
                        </a:lnSpc>
                        <a:spcAft>
                          <a:spcPts val="0"/>
                        </a:spcAft>
                      </a:pPr>
                      <a:r>
                        <a:rPr lang="en-US" sz="1400">
                          <a:effectLst/>
                        </a:rPr>
                        <a:t>5.</a:t>
                      </a:r>
                      <a:r>
                        <a:rPr lang="zh-CN" sz="1400">
                          <a:effectLst/>
                        </a:rPr>
                        <a:t>工作量在各阶段的分布比例和偏差</a:t>
                      </a:r>
                      <a:endParaRPr lang="zh-CN" sz="140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9250">
                <a:tc>
                  <a:txBody>
                    <a:bodyPr/>
                    <a:lstStyle/>
                    <a:p>
                      <a:pPr algn="just">
                        <a:lnSpc>
                          <a:spcPct val="150000"/>
                        </a:lnSpc>
                        <a:spcAft>
                          <a:spcPts val="0"/>
                        </a:spcAft>
                      </a:pPr>
                      <a:r>
                        <a:rPr lang="zh-CN" sz="1400">
                          <a:effectLst/>
                        </a:rPr>
                        <a:t>阶段</a:t>
                      </a:r>
                      <a:endParaRPr lang="zh-CN" sz="1400">
                        <a:effectLst/>
                        <a:latin typeface="宋体"/>
                        <a:cs typeface="Times New Roman"/>
                      </a:endParaRPr>
                    </a:p>
                  </a:txBody>
                  <a:tcPr marL="12172" marR="12172" marT="0" marB="0" anchor="ctr"/>
                </a:tc>
                <a:tc gridSpan="2">
                  <a:txBody>
                    <a:bodyPr/>
                    <a:lstStyle/>
                    <a:p>
                      <a:pPr algn="just">
                        <a:lnSpc>
                          <a:spcPct val="150000"/>
                        </a:lnSpc>
                        <a:spcAft>
                          <a:spcPts val="0"/>
                        </a:spcAft>
                      </a:pPr>
                      <a:r>
                        <a:rPr lang="zh-CN" sz="1400">
                          <a:effectLst/>
                        </a:rPr>
                        <a:t>估算值</a:t>
                      </a:r>
                      <a:endParaRPr lang="zh-CN" sz="1400">
                        <a:effectLst/>
                        <a:latin typeface="宋体"/>
                        <a:cs typeface="Times New Roman"/>
                      </a:endParaRPr>
                    </a:p>
                  </a:txBody>
                  <a:tcPr marL="12172" marR="12172" marT="0" marB="0" anchor="ctr"/>
                </a:tc>
                <a:tc hMerge="1">
                  <a:txBody>
                    <a:bodyPr/>
                    <a:lstStyle/>
                    <a:p>
                      <a:endParaRPr lang="zh-CN" altLang="en-US"/>
                    </a:p>
                  </a:txBody>
                  <a:tcPr/>
                </a:tc>
                <a:tc gridSpan="2">
                  <a:txBody>
                    <a:bodyPr/>
                    <a:lstStyle/>
                    <a:p>
                      <a:pPr algn="just">
                        <a:lnSpc>
                          <a:spcPct val="150000"/>
                        </a:lnSpc>
                        <a:spcAft>
                          <a:spcPts val="0"/>
                        </a:spcAft>
                      </a:pPr>
                      <a:r>
                        <a:rPr lang="zh-CN" sz="1400">
                          <a:effectLst/>
                        </a:rPr>
                        <a:t>实际值</a:t>
                      </a:r>
                      <a:endParaRPr lang="zh-CN" sz="1400">
                        <a:effectLst/>
                        <a:latin typeface="宋体"/>
                        <a:cs typeface="Times New Roman"/>
                      </a:endParaRPr>
                    </a:p>
                  </a:txBody>
                  <a:tcPr marL="12172" marR="12172" marT="0" marB="0" anchor="ctr"/>
                </a:tc>
                <a:tc hMerge="1">
                  <a:txBody>
                    <a:bodyPr/>
                    <a:lstStyle/>
                    <a:p>
                      <a:endParaRPr lang="zh-CN" altLang="en-US"/>
                    </a:p>
                  </a:txBody>
                  <a:tcPr/>
                </a:tc>
                <a:tc>
                  <a:txBody>
                    <a:bodyPr/>
                    <a:lstStyle/>
                    <a:p>
                      <a:pPr algn="just">
                        <a:lnSpc>
                          <a:spcPct val="150000"/>
                        </a:lnSpc>
                        <a:spcAft>
                          <a:spcPts val="0"/>
                        </a:spcAft>
                      </a:pPr>
                      <a:r>
                        <a:rPr lang="zh-CN" sz="1400">
                          <a:effectLst/>
                        </a:rPr>
                        <a:t>偏差</a:t>
                      </a:r>
                      <a:r>
                        <a:rPr lang="en-US" sz="1400">
                          <a:effectLst/>
                        </a:rPr>
                        <a:t>(</a:t>
                      </a:r>
                      <a:r>
                        <a:rPr lang="zh-CN" sz="1400">
                          <a:effectLst/>
                        </a:rPr>
                        <a:t>％</a:t>
                      </a:r>
                      <a:r>
                        <a:rPr lang="en-US" sz="1400">
                          <a:effectLst/>
                        </a:rPr>
                        <a:t>)</a:t>
                      </a:r>
                      <a:endParaRPr lang="zh-CN" sz="1400">
                        <a:effectLst/>
                        <a:latin typeface="宋体"/>
                        <a:cs typeface="Times New Roman"/>
                      </a:endParaRPr>
                    </a:p>
                  </a:txBody>
                  <a:tcPr marL="12172" marR="12172" marT="0" marB="0" anchor="ctr"/>
                </a:tc>
              </a:tr>
              <a:tr h="1746250">
                <a:tc>
                  <a:txBody>
                    <a:bodyPr/>
                    <a:lstStyle/>
                    <a:p>
                      <a:pPr algn="just">
                        <a:lnSpc>
                          <a:spcPct val="150000"/>
                        </a:lnSpc>
                        <a:spcAft>
                          <a:spcPts val="0"/>
                        </a:spcAft>
                      </a:pPr>
                      <a:r>
                        <a:rPr lang="en-US" sz="1400" dirty="0">
                          <a:effectLst/>
                        </a:rPr>
                        <a:t> </a:t>
                      </a:r>
                      <a:endParaRPr lang="zh-CN" sz="1400" dirty="0">
                        <a:effectLst/>
                        <a:latin typeface="宋体"/>
                        <a:cs typeface="Times New Roman"/>
                      </a:endParaRPr>
                    </a:p>
                  </a:txBody>
                  <a:tcPr marL="12172" marR="12172" marT="0" marB="0" anchor="ctr"/>
                </a:tc>
                <a:tc>
                  <a:txBody>
                    <a:bodyPr/>
                    <a:lstStyle/>
                    <a:p>
                      <a:pPr algn="just">
                        <a:lnSpc>
                          <a:spcPct val="150000"/>
                        </a:lnSpc>
                        <a:spcAft>
                          <a:spcPts val="0"/>
                        </a:spcAft>
                      </a:pPr>
                      <a:r>
                        <a:rPr lang="zh-CN" sz="1400" dirty="0">
                          <a:effectLst/>
                        </a:rPr>
                        <a:t>工作量</a:t>
                      </a:r>
                      <a:r>
                        <a:rPr lang="en-US" sz="1400" dirty="0">
                          <a:effectLst/>
                        </a:rPr>
                        <a:t>(</a:t>
                      </a:r>
                      <a:r>
                        <a:rPr lang="zh-CN" sz="1400" dirty="0">
                          <a:effectLst/>
                        </a:rPr>
                        <a:t>人日</a:t>
                      </a:r>
                      <a:r>
                        <a:rPr lang="en-US" sz="1400" dirty="0">
                          <a:effectLst/>
                        </a:rPr>
                        <a:t>)</a:t>
                      </a:r>
                      <a:endParaRPr lang="zh-CN" sz="1400" dirty="0">
                        <a:effectLst/>
                        <a:latin typeface="宋体"/>
                        <a:cs typeface="Times New Roman"/>
                      </a:endParaRPr>
                    </a:p>
                  </a:txBody>
                  <a:tcPr marL="12172" marR="12172" marT="0" marB="0" anchor="ctr"/>
                </a:tc>
                <a:tc>
                  <a:txBody>
                    <a:bodyPr/>
                    <a:lstStyle/>
                    <a:p>
                      <a:pPr algn="just">
                        <a:lnSpc>
                          <a:spcPct val="150000"/>
                        </a:lnSpc>
                        <a:spcAft>
                          <a:spcPts val="0"/>
                        </a:spcAft>
                      </a:pPr>
                      <a:r>
                        <a:rPr lang="zh-CN" sz="1400">
                          <a:effectLst/>
                        </a:rPr>
                        <a:t>工作量</a:t>
                      </a:r>
                      <a:r>
                        <a:rPr lang="en-US" sz="1400">
                          <a:effectLst/>
                        </a:rPr>
                        <a:t>(</a:t>
                      </a:r>
                      <a:r>
                        <a:rPr lang="zh-CN" sz="1400">
                          <a:effectLst/>
                        </a:rPr>
                        <a:t>％</a:t>
                      </a:r>
                      <a:r>
                        <a:rPr lang="en-US" sz="1400">
                          <a:effectLst/>
                        </a:rPr>
                        <a:t>)</a:t>
                      </a:r>
                      <a:endParaRPr lang="zh-CN" sz="1400">
                        <a:effectLst/>
                        <a:latin typeface="宋体"/>
                        <a:cs typeface="Times New Roman"/>
                      </a:endParaRPr>
                    </a:p>
                  </a:txBody>
                  <a:tcPr marL="12172" marR="12172" marT="0" marB="0" anchor="ctr"/>
                </a:tc>
                <a:tc>
                  <a:txBody>
                    <a:bodyPr/>
                    <a:lstStyle/>
                    <a:p>
                      <a:pPr algn="just">
                        <a:lnSpc>
                          <a:spcPct val="150000"/>
                        </a:lnSpc>
                        <a:spcAft>
                          <a:spcPts val="0"/>
                        </a:spcAft>
                      </a:pPr>
                      <a:r>
                        <a:rPr lang="zh-CN" sz="1400">
                          <a:effectLst/>
                        </a:rPr>
                        <a:t>工作量</a:t>
                      </a:r>
                      <a:r>
                        <a:rPr lang="en-US" sz="1400">
                          <a:effectLst/>
                        </a:rPr>
                        <a:t>(</a:t>
                      </a:r>
                      <a:r>
                        <a:rPr lang="zh-CN" sz="1400">
                          <a:effectLst/>
                        </a:rPr>
                        <a:t>人日</a:t>
                      </a:r>
                      <a:r>
                        <a:rPr lang="en-US" sz="1400">
                          <a:effectLst/>
                        </a:rPr>
                        <a:t>)</a:t>
                      </a:r>
                      <a:endParaRPr lang="zh-CN" sz="1400">
                        <a:effectLst/>
                        <a:latin typeface="宋体"/>
                        <a:cs typeface="Times New Roman"/>
                      </a:endParaRPr>
                    </a:p>
                  </a:txBody>
                  <a:tcPr marL="12172" marR="12172" marT="0" marB="0" anchor="ctr"/>
                </a:tc>
                <a:tc>
                  <a:txBody>
                    <a:bodyPr/>
                    <a:lstStyle/>
                    <a:p>
                      <a:pPr algn="just">
                        <a:lnSpc>
                          <a:spcPct val="150000"/>
                        </a:lnSpc>
                        <a:spcAft>
                          <a:spcPts val="0"/>
                        </a:spcAft>
                      </a:pPr>
                      <a:r>
                        <a:rPr lang="zh-CN" sz="1400">
                          <a:effectLst/>
                        </a:rPr>
                        <a:t>工作量</a:t>
                      </a:r>
                      <a:r>
                        <a:rPr lang="en-US" sz="1400">
                          <a:effectLst/>
                        </a:rPr>
                        <a:t>(</a:t>
                      </a:r>
                      <a:r>
                        <a:rPr lang="zh-CN" sz="1400">
                          <a:effectLst/>
                        </a:rPr>
                        <a:t>％</a:t>
                      </a:r>
                      <a:r>
                        <a:rPr lang="en-US" sz="1400">
                          <a:effectLst/>
                        </a:rPr>
                        <a:t>)</a:t>
                      </a:r>
                      <a:endParaRPr lang="zh-CN" sz="1400">
                        <a:effectLst/>
                        <a:latin typeface="宋体"/>
                        <a:cs typeface="Times New Roman"/>
                      </a:endParaRPr>
                    </a:p>
                  </a:txBody>
                  <a:tcPr marL="12172" marR="12172" marT="0" marB="0" anchor="ctr"/>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nchor="ctr"/>
                </a:tc>
              </a:tr>
              <a:tr h="349250">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r>
              <a:tr h="349250">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r>
              <a:tr h="349250">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dirty="0">
                          <a:effectLst/>
                        </a:rPr>
                        <a:t> </a:t>
                      </a:r>
                      <a:endParaRPr lang="zh-CN" sz="1400" dirty="0">
                        <a:effectLst/>
                        <a:latin typeface="宋体"/>
                        <a:cs typeface="Times New Roman"/>
                      </a:endParaRPr>
                    </a:p>
                  </a:txBody>
                  <a:tcPr marL="12172" marR="12172" marT="0" marB="0"/>
                </a:tc>
              </a:tr>
              <a:tr h="349250">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r>
              <a:tr h="349250">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r>
              <a:tr h="349250">
                <a:tc>
                  <a:txBody>
                    <a:bodyPr/>
                    <a:lstStyle/>
                    <a:p>
                      <a:pPr algn="just">
                        <a:lnSpc>
                          <a:spcPct val="150000"/>
                        </a:lnSpc>
                        <a:spcAft>
                          <a:spcPts val="0"/>
                        </a:spcAft>
                      </a:pPr>
                      <a:r>
                        <a:rPr lang="zh-CN" sz="1400">
                          <a:effectLst/>
                        </a:rPr>
                        <a:t>总计</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100</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 </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a:effectLst/>
                        </a:rPr>
                        <a:t>100</a:t>
                      </a:r>
                      <a:endParaRPr lang="zh-CN" sz="1400">
                        <a:effectLst/>
                        <a:latin typeface="宋体"/>
                        <a:cs typeface="Times New Roman"/>
                      </a:endParaRPr>
                    </a:p>
                  </a:txBody>
                  <a:tcPr marL="12172" marR="12172" marT="0" marB="0"/>
                </a:tc>
                <a:tc>
                  <a:txBody>
                    <a:bodyPr/>
                    <a:lstStyle/>
                    <a:p>
                      <a:pPr algn="just">
                        <a:lnSpc>
                          <a:spcPct val="150000"/>
                        </a:lnSpc>
                        <a:spcAft>
                          <a:spcPts val="0"/>
                        </a:spcAft>
                      </a:pPr>
                      <a:r>
                        <a:rPr lang="en-US" sz="1400" dirty="0">
                          <a:effectLst/>
                        </a:rPr>
                        <a:t> </a:t>
                      </a:r>
                      <a:endParaRPr lang="zh-CN" sz="1400" dirty="0">
                        <a:effectLst/>
                        <a:latin typeface="宋体"/>
                        <a:cs typeface="Times New Roman"/>
                      </a:endParaRPr>
                    </a:p>
                  </a:txBody>
                  <a:tcPr marL="12172" marR="12172" marT="0" marB="0"/>
                </a:tc>
              </a:tr>
            </a:tbl>
          </a:graphicData>
        </a:graphic>
      </p:graphicFrame>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4271134626"/>
              </p:ext>
            </p:extLst>
          </p:nvPr>
        </p:nvGraphicFramePr>
        <p:xfrm>
          <a:off x="1712836" y="882883"/>
          <a:ext cx="8250560" cy="4609236"/>
        </p:xfrm>
        <a:graphic>
          <a:graphicData uri="http://schemas.openxmlformats.org/drawingml/2006/table">
            <a:tbl>
              <a:tblPr firstRow="1" firstCol="1" lastRow="1" lastCol="1" bandRow="1" bandCol="1">
                <a:tableStyleId>{5C22544A-7EE6-4342-B048-85BDC9FD1C3A}</a:tableStyleId>
              </a:tblPr>
              <a:tblGrid>
                <a:gridCol w="2466563"/>
                <a:gridCol w="2319588"/>
                <a:gridCol w="587899"/>
                <a:gridCol w="440925"/>
                <a:gridCol w="587899"/>
                <a:gridCol w="1847686"/>
              </a:tblGrid>
              <a:tr h="329231">
                <a:tc gridSpan="6">
                  <a:txBody>
                    <a:bodyPr/>
                    <a:lstStyle/>
                    <a:p>
                      <a:pPr algn="l">
                        <a:lnSpc>
                          <a:spcPct val="100000"/>
                        </a:lnSpc>
                        <a:spcAft>
                          <a:spcPts val="0"/>
                        </a:spcAft>
                      </a:pPr>
                      <a:r>
                        <a:rPr lang="zh-CN" sz="1600" dirty="0">
                          <a:effectLst/>
                        </a:rPr>
                        <a:t>缺陷</a:t>
                      </a:r>
                      <a:endParaRPr lang="zh-CN" sz="1600" dirty="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9231">
                <a:tc gridSpan="6">
                  <a:txBody>
                    <a:bodyPr/>
                    <a:lstStyle/>
                    <a:p>
                      <a:pPr algn="l">
                        <a:lnSpc>
                          <a:spcPct val="100000"/>
                        </a:lnSpc>
                        <a:spcAft>
                          <a:spcPts val="0"/>
                        </a:spcAft>
                      </a:pPr>
                      <a:r>
                        <a:rPr lang="en-US" sz="1600">
                          <a:effectLst/>
                        </a:rPr>
                        <a:t>1.</a:t>
                      </a:r>
                      <a:r>
                        <a:rPr lang="zh-CN" sz="1600">
                          <a:effectLst/>
                        </a:rPr>
                        <a:t>缺陷分布情况</a:t>
                      </a:r>
                      <a:endParaRPr lang="zh-CN" sz="160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9231">
                <a:tc rowSpan="2">
                  <a:txBody>
                    <a:bodyPr/>
                    <a:lstStyle/>
                    <a:p>
                      <a:pPr algn="l">
                        <a:lnSpc>
                          <a:spcPct val="100000"/>
                        </a:lnSpc>
                        <a:spcAft>
                          <a:spcPts val="0"/>
                        </a:spcAft>
                      </a:pPr>
                      <a:r>
                        <a:rPr lang="zh-CN" sz="1600" dirty="0">
                          <a:effectLst/>
                        </a:rPr>
                        <a:t>缺陷检测阶段</a:t>
                      </a:r>
                      <a:endParaRPr lang="zh-CN" sz="1600" dirty="0">
                        <a:effectLst/>
                        <a:latin typeface="宋体"/>
                        <a:cs typeface="Times New Roman"/>
                      </a:endParaRPr>
                    </a:p>
                  </a:txBody>
                  <a:tcPr marL="12172" marR="12172" marT="0" marB="0" anchor="ctr"/>
                </a:tc>
                <a:tc gridSpan="2">
                  <a:txBody>
                    <a:bodyPr/>
                    <a:lstStyle/>
                    <a:p>
                      <a:pPr algn="l">
                        <a:lnSpc>
                          <a:spcPct val="100000"/>
                        </a:lnSpc>
                        <a:spcAft>
                          <a:spcPts val="0"/>
                        </a:spcAft>
                      </a:pPr>
                      <a:r>
                        <a:rPr lang="zh-CN" sz="1600">
                          <a:effectLst/>
                        </a:rPr>
                        <a:t>估算值</a:t>
                      </a:r>
                      <a:endParaRPr lang="zh-CN" sz="1600">
                        <a:effectLst/>
                        <a:latin typeface="宋体"/>
                        <a:cs typeface="Times New Roman"/>
                      </a:endParaRPr>
                    </a:p>
                  </a:txBody>
                  <a:tcPr marL="12172" marR="12172" marT="0" marB="0" anchor="ctr"/>
                </a:tc>
                <a:tc hMerge="1">
                  <a:txBody>
                    <a:bodyPr/>
                    <a:lstStyle/>
                    <a:p>
                      <a:endParaRPr lang="zh-CN" altLang="en-US"/>
                    </a:p>
                  </a:txBody>
                  <a:tcPr/>
                </a:tc>
                <a:tc gridSpan="2">
                  <a:txBody>
                    <a:bodyPr/>
                    <a:lstStyle/>
                    <a:p>
                      <a:pPr algn="l">
                        <a:lnSpc>
                          <a:spcPct val="100000"/>
                        </a:lnSpc>
                        <a:spcAft>
                          <a:spcPts val="0"/>
                        </a:spcAft>
                      </a:pPr>
                      <a:r>
                        <a:rPr lang="zh-CN" sz="1600">
                          <a:effectLst/>
                        </a:rPr>
                        <a:t>实际值</a:t>
                      </a:r>
                      <a:endParaRPr lang="zh-CN" sz="1600">
                        <a:effectLst/>
                        <a:latin typeface="宋体"/>
                        <a:cs typeface="Times New Roman"/>
                      </a:endParaRPr>
                    </a:p>
                  </a:txBody>
                  <a:tcPr marL="12172" marR="12172" marT="0" marB="0" anchor="ctr"/>
                </a:tc>
                <a:tc hMerge="1">
                  <a:txBody>
                    <a:bodyPr/>
                    <a:lstStyle/>
                    <a:p>
                      <a:endParaRPr lang="zh-CN" altLang="en-US"/>
                    </a:p>
                  </a:txBody>
                  <a:tcPr/>
                </a:tc>
                <a:tc rowSpan="2">
                  <a:txBody>
                    <a:bodyPr/>
                    <a:lstStyle/>
                    <a:p>
                      <a:pPr algn="l">
                        <a:lnSpc>
                          <a:spcPct val="100000"/>
                        </a:lnSpc>
                        <a:spcAft>
                          <a:spcPts val="0"/>
                        </a:spcAft>
                      </a:pPr>
                      <a:r>
                        <a:rPr lang="zh-CN" sz="1600">
                          <a:effectLst/>
                        </a:rPr>
                        <a:t>偏差</a:t>
                      </a:r>
                      <a:r>
                        <a:rPr lang="en-US" sz="1600">
                          <a:effectLst/>
                        </a:rPr>
                        <a:t>(</a:t>
                      </a:r>
                      <a:r>
                        <a:rPr lang="zh-CN" sz="1600">
                          <a:effectLst/>
                        </a:rPr>
                        <a:t>％</a:t>
                      </a:r>
                      <a:r>
                        <a:rPr lang="en-US" sz="1600">
                          <a:effectLst/>
                        </a:rPr>
                        <a:t>)</a:t>
                      </a:r>
                      <a:endParaRPr lang="zh-CN" sz="1600">
                        <a:effectLst/>
                        <a:latin typeface="宋体"/>
                        <a:cs typeface="Times New Roman"/>
                      </a:endParaRPr>
                    </a:p>
                  </a:txBody>
                  <a:tcPr marL="12172" marR="12172" marT="0" marB="0" anchor="ctr"/>
                </a:tc>
              </a:tr>
              <a:tr h="1316926">
                <a:tc vMerge="1">
                  <a:txBody>
                    <a:bodyPr/>
                    <a:lstStyle/>
                    <a:p>
                      <a:endParaRPr lang="zh-CN" altLang="en-US"/>
                    </a:p>
                  </a:txBody>
                  <a:tcPr/>
                </a:tc>
                <a:tc>
                  <a:txBody>
                    <a:bodyPr/>
                    <a:lstStyle/>
                    <a:p>
                      <a:pPr algn="l">
                        <a:lnSpc>
                          <a:spcPct val="100000"/>
                        </a:lnSpc>
                        <a:spcAft>
                          <a:spcPts val="0"/>
                        </a:spcAft>
                      </a:pPr>
                      <a:r>
                        <a:rPr lang="zh-CN" sz="1600">
                          <a:effectLst/>
                        </a:rPr>
                        <a:t>缺陷数量</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zh-CN" sz="1600">
                          <a:effectLst/>
                        </a:rPr>
                        <a:t>占总缺陷数</a:t>
                      </a:r>
                      <a:r>
                        <a:rPr lang="en-US" sz="1600">
                          <a:effectLst/>
                        </a:rPr>
                        <a:t>(</a:t>
                      </a:r>
                      <a:r>
                        <a:rPr lang="zh-CN" sz="1600">
                          <a:effectLst/>
                        </a:rPr>
                        <a:t>％</a:t>
                      </a:r>
                      <a:r>
                        <a:rPr lang="en-US" sz="1600">
                          <a:effectLst/>
                        </a:rPr>
                        <a:t>)</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zh-CN" sz="1600">
                          <a:effectLst/>
                        </a:rPr>
                        <a:t>缺陷数量</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zh-CN" sz="1600">
                          <a:effectLst/>
                        </a:rPr>
                        <a:t>占总缺陷数</a:t>
                      </a:r>
                      <a:r>
                        <a:rPr lang="en-US" sz="1600">
                          <a:effectLst/>
                        </a:rPr>
                        <a:t>(</a:t>
                      </a:r>
                      <a:r>
                        <a:rPr lang="zh-CN" sz="1600">
                          <a:effectLst/>
                        </a:rPr>
                        <a:t>％</a:t>
                      </a:r>
                      <a:r>
                        <a:rPr lang="en-US" sz="1600">
                          <a:effectLst/>
                        </a:rPr>
                        <a:t>)</a:t>
                      </a:r>
                      <a:endParaRPr lang="zh-CN" sz="1600">
                        <a:effectLst/>
                        <a:latin typeface="宋体"/>
                        <a:cs typeface="Times New Roman"/>
                      </a:endParaRPr>
                    </a:p>
                  </a:txBody>
                  <a:tcPr marL="12172" marR="12172" marT="0" marB="0"/>
                </a:tc>
                <a:tc vMerge="1">
                  <a:txBody>
                    <a:bodyPr/>
                    <a:lstStyle/>
                    <a:p>
                      <a:endParaRPr lang="zh-CN" altLang="en-US"/>
                    </a:p>
                  </a:txBody>
                  <a:tcPr/>
                </a:tc>
              </a:tr>
              <a:tr h="329231">
                <a:tc>
                  <a:txBody>
                    <a:bodyPr/>
                    <a:lstStyle/>
                    <a:p>
                      <a:pPr algn="l">
                        <a:lnSpc>
                          <a:spcPct val="100000"/>
                        </a:lnSpc>
                        <a:spcAft>
                          <a:spcPts val="0"/>
                        </a:spcAft>
                      </a:pPr>
                      <a:r>
                        <a:rPr lang="zh-CN" sz="1600">
                          <a:effectLst/>
                        </a:rPr>
                        <a:t>需求评审</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r>
              <a:tr h="329231">
                <a:tc>
                  <a:txBody>
                    <a:bodyPr/>
                    <a:lstStyle/>
                    <a:p>
                      <a:pPr algn="l">
                        <a:lnSpc>
                          <a:spcPct val="100000"/>
                        </a:lnSpc>
                        <a:spcAft>
                          <a:spcPts val="0"/>
                        </a:spcAft>
                      </a:pPr>
                      <a:r>
                        <a:rPr lang="zh-CN" sz="1600">
                          <a:effectLst/>
                        </a:rPr>
                        <a:t>设计评审</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r>
              <a:tr h="329231">
                <a:tc>
                  <a:txBody>
                    <a:bodyPr/>
                    <a:lstStyle/>
                    <a:p>
                      <a:pPr algn="l">
                        <a:lnSpc>
                          <a:spcPct val="100000"/>
                        </a:lnSpc>
                        <a:spcAft>
                          <a:spcPts val="0"/>
                        </a:spcAft>
                      </a:pPr>
                      <a:r>
                        <a:rPr lang="zh-CN" sz="1600">
                          <a:effectLst/>
                        </a:rPr>
                        <a:t>代码测试</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TBD</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r>
              <a:tr h="329231">
                <a:tc>
                  <a:txBody>
                    <a:bodyPr/>
                    <a:lstStyle/>
                    <a:p>
                      <a:pPr algn="l">
                        <a:lnSpc>
                          <a:spcPct val="100000"/>
                        </a:lnSpc>
                        <a:spcAft>
                          <a:spcPts val="0"/>
                        </a:spcAft>
                      </a:pPr>
                      <a:r>
                        <a:rPr lang="zh-CN" sz="1600">
                          <a:effectLst/>
                        </a:rPr>
                        <a:t>系统测试</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dirty="0">
                          <a:effectLst/>
                        </a:rPr>
                        <a:t>TBD</a:t>
                      </a:r>
                      <a:endParaRPr lang="zh-CN" sz="1600" dirty="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r>
              <a:tr h="329231">
                <a:tc>
                  <a:txBody>
                    <a:bodyPr/>
                    <a:lstStyle/>
                    <a:p>
                      <a:pPr algn="l">
                        <a:lnSpc>
                          <a:spcPct val="100000"/>
                        </a:lnSpc>
                        <a:spcAft>
                          <a:spcPts val="0"/>
                        </a:spcAft>
                      </a:pPr>
                      <a:r>
                        <a:rPr lang="zh-CN" sz="1600">
                          <a:effectLst/>
                        </a:rPr>
                        <a:t>验收测试</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TBD</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dirty="0">
                          <a:effectLst/>
                        </a:rPr>
                        <a:t> </a:t>
                      </a:r>
                      <a:endParaRPr lang="zh-CN" sz="1600" dirty="0">
                        <a:effectLst/>
                        <a:latin typeface="宋体"/>
                        <a:cs typeface="Times New Roman"/>
                      </a:endParaRPr>
                    </a:p>
                  </a:txBody>
                  <a:tcPr marL="12172" marR="12172" marT="0" marB="0"/>
                </a:tc>
              </a:tr>
              <a:tr h="329231">
                <a:tc>
                  <a:txBody>
                    <a:bodyPr/>
                    <a:lstStyle/>
                    <a:p>
                      <a:pPr algn="l">
                        <a:lnSpc>
                          <a:spcPct val="100000"/>
                        </a:lnSpc>
                        <a:spcAft>
                          <a:spcPts val="0"/>
                        </a:spcAft>
                      </a:pPr>
                      <a:r>
                        <a:rPr lang="zh-CN" sz="1600">
                          <a:effectLst/>
                        </a:rPr>
                        <a:t>总计</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100</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100</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r>
              <a:tr h="329231">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gn="l">
                        <a:lnSpc>
                          <a:spcPct val="100000"/>
                        </a:lnSpc>
                        <a:spcAft>
                          <a:spcPts val="0"/>
                        </a:spcAft>
                      </a:pPr>
                      <a:r>
                        <a:rPr lang="en-US" sz="1600" dirty="0">
                          <a:effectLst/>
                        </a:rPr>
                        <a:t> </a:t>
                      </a:r>
                      <a:endParaRPr lang="zh-CN" sz="1600" dirty="0">
                        <a:effectLst/>
                        <a:latin typeface="宋体"/>
                        <a:cs typeface="Times New Roman"/>
                      </a:endParaRPr>
                    </a:p>
                  </a:txBody>
                  <a:tcPr marL="12172" marR="12172" marT="0" marB="0"/>
                </a:tc>
              </a:tr>
            </a:tbl>
          </a:graphicData>
        </a:graphic>
      </p:graphicFrame>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718506937"/>
              </p:ext>
            </p:extLst>
          </p:nvPr>
        </p:nvGraphicFramePr>
        <p:xfrm>
          <a:off x="1310640" y="-705612"/>
          <a:ext cx="8333371" cy="7643241"/>
        </p:xfrm>
        <a:graphic>
          <a:graphicData uri="http://schemas.openxmlformats.org/drawingml/2006/table">
            <a:tbl>
              <a:tblPr firstRow="1" firstCol="1" lastRow="1" lastCol="1" bandRow="1" bandCol="1">
                <a:tableStyleId>{5C22544A-7EE6-4342-B048-85BDC9FD1C3A}</a:tableStyleId>
              </a:tblPr>
              <a:tblGrid>
                <a:gridCol w="2491320"/>
                <a:gridCol w="2342870"/>
                <a:gridCol w="593800"/>
                <a:gridCol w="445350"/>
                <a:gridCol w="593800"/>
                <a:gridCol w="1866231"/>
              </a:tblGrid>
              <a:tr h="0">
                <a:tc gridSpan="6">
                  <a:txBody>
                    <a:bodyPr/>
                    <a:lstStyle/>
                    <a:p>
                      <a:pPr>
                        <a:lnSpc>
                          <a:spcPct val="150000"/>
                        </a:lnSpc>
                        <a:spcAft>
                          <a:spcPts val="0"/>
                        </a:spcAft>
                      </a:pPr>
                      <a:r>
                        <a:rPr lang="en-US" sz="1600" dirty="0">
                          <a:effectLst/>
                        </a:rPr>
                        <a:t>2.</a:t>
                      </a:r>
                      <a:r>
                        <a:rPr lang="zh-CN" sz="1600" dirty="0">
                          <a:effectLst/>
                        </a:rPr>
                        <a:t>缺陷消除率</a:t>
                      </a:r>
                      <a:endParaRPr lang="zh-CN" sz="1600" dirty="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9057">
                <a:tc rowSpan="2">
                  <a:txBody>
                    <a:bodyPr/>
                    <a:lstStyle/>
                    <a:p>
                      <a:pPr>
                        <a:lnSpc>
                          <a:spcPct val="150000"/>
                        </a:lnSpc>
                        <a:spcAft>
                          <a:spcPts val="0"/>
                        </a:spcAft>
                      </a:pPr>
                      <a:r>
                        <a:rPr lang="zh-CN" sz="1600" dirty="0">
                          <a:effectLst/>
                        </a:rPr>
                        <a:t>缺陷检测阶段</a:t>
                      </a:r>
                      <a:endParaRPr lang="zh-CN" sz="1600" dirty="0">
                        <a:effectLst/>
                        <a:latin typeface="宋体"/>
                        <a:cs typeface="Times New Roman"/>
                      </a:endParaRPr>
                    </a:p>
                  </a:txBody>
                  <a:tcPr marL="12172" marR="12172" marT="0" marB="0" anchor="ctr"/>
                </a:tc>
                <a:tc gridSpan="4">
                  <a:txBody>
                    <a:bodyPr/>
                    <a:lstStyle/>
                    <a:p>
                      <a:pPr>
                        <a:lnSpc>
                          <a:spcPct val="150000"/>
                        </a:lnSpc>
                        <a:spcAft>
                          <a:spcPts val="0"/>
                        </a:spcAft>
                      </a:pPr>
                      <a:r>
                        <a:rPr lang="zh-CN" sz="1600">
                          <a:effectLst/>
                        </a:rPr>
                        <a:t>缺陷引人阶段</a:t>
                      </a:r>
                      <a:endParaRPr lang="zh-CN" sz="1600">
                        <a:effectLst/>
                        <a:latin typeface="宋体"/>
                        <a:cs typeface="Times New Roman"/>
                      </a:endParaRPr>
                    </a:p>
                  </a:txBody>
                  <a:tcPr marL="12172" marR="1217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nSpc>
                          <a:spcPct val="150000"/>
                        </a:lnSpc>
                        <a:spcAft>
                          <a:spcPts val="0"/>
                        </a:spcAft>
                      </a:pPr>
                      <a:r>
                        <a:rPr lang="zh-CN" sz="1600">
                          <a:effectLst/>
                        </a:rPr>
                        <a:t>缺陷消除率</a:t>
                      </a:r>
                      <a:r>
                        <a:rPr lang="en-US" sz="1600">
                          <a:effectLst/>
                        </a:rPr>
                        <a:t>(</a:t>
                      </a:r>
                      <a:r>
                        <a:rPr lang="zh-CN" sz="1600">
                          <a:effectLst/>
                        </a:rPr>
                        <a:t>％</a:t>
                      </a:r>
                      <a:r>
                        <a:rPr lang="en-US" sz="1600">
                          <a:effectLst/>
                        </a:rPr>
                        <a:t>)</a:t>
                      </a:r>
                      <a:endParaRPr lang="zh-CN" sz="1600">
                        <a:effectLst/>
                        <a:latin typeface="宋体"/>
                        <a:cs typeface="Times New Roman"/>
                      </a:endParaRPr>
                    </a:p>
                  </a:txBody>
                  <a:tcPr marL="12172" marR="12172" marT="0" marB="0" anchor="ctr"/>
                </a:tc>
              </a:tr>
              <a:tr h="249057">
                <a:tc vMerge="1">
                  <a:txBody>
                    <a:bodyPr/>
                    <a:lstStyle/>
                    <a:p>
                      <a:endParaRPr lang="zh-CN" altLang="en-US"/>
                    </a:p>
                  </a:txBody>
                  <a:tcPr/>
                </a:tc>
                <a:tc>
                  <a:txBody>
                    <a:bodyPr/>
                    <a:lstStyle/>
                    <a:p>
                      <a:pPr>
                        <a:lnSpc>
                          <a:spcPct val="150000"/>
                        </a:lnSpc>
                        <a:spcAft>
                          <a:spcPts val="0"/>
                        </a:spcAft>
                      </a:pPr>
                      <a:r>
                        <a:rPr lang="zh-CN" sz="1600">
                          <a:effectLst/>
                        </a:rPr>
                        <a:t>需求</a:t>
                      </a:r>
                      <a:endParaRPr lang="zh-CN" sz="1600">
                        <a:effectLst/>
                        <a:latin typeface="宋体"/>
                        <a:cs typeface="Times New Roman"/>
                      </a:endParaRPr>
                    </a:p>
                  </a:txBody>
                  <a:tcPr marL="12172" marR="12172" marT="0" marB="0"/>
                </a:tc>
                <a:tc>
                  <a:txBody>
                    <a:bodyPr/>
                    <a:lstStyle/>
                    <a:p>
                      <a:pPr>
                        <a:lnSpc>
                          <a:spcPct val="150000"/>
                        </a:lnSpc>
                        <a:spcAft>
                          <a:spcPts val="0"/>
                        </a:spcAft>
                      </a:pPr>
                      <a:r>
                        <a:rPr lang="zh-CN" sz="1600">
                          <a:effectLst/>
                        </a:rPr>
                        <a:t>设计</a:t>
                      </a:r>
                      <a:endParaRPr lang="zh-CN" sz="1600">
                        <a:effectLst/>
                        <a:latin typeface="宋体"/>
                        <a:cs typeface="Times New Roman"/>
                      </a:endParaRPr>
                    </a:p>
                  </a:txBody>
                  <a:tcPr marL="12172" marR="12172" marT="0" marB="0"/>
                </a:tc>
                <a:tc>
                  <a:txBody>
                    <a:bodyPr/>
                    <a:lstStyle/>
                    <a:p>
                      <a:pPr>
                        <a:lnSpc>
                          <a:spcPct val="150000"/>
                        </a:lnSpc>
                        <a:spcAft>
                          <a:spcPts val="0"/>
                        </a:spcAft>
                      </a:pPr>
                      <a:r>
                        <a:rPr lang="zh-CN" sz="1600">
                          <a:effectLst/>
                        </a:rPr>
                        <a:t>实现</a:t>
                      </a:r>
                      <a:endParaRPr lang="zh-CN" sz="1600">
                        <a:effectLst/>
                        <a:latin typeface="宋体"/>
                        <a:cs typeface="Times New Roman"/>
                      </a:endParaRPr>
                    </a:p>
                  </a:txBody>
                  <a:tcPr marL="12172" marR="12172" marT="0" marB="0"/>
                </a:tc>
                <a:tc>
                  <a:txBody>
                    <a:bodyPr/>
                    <a:lstStyle/>
                    <a:p>
                      <a:pPr>
                        <a:lnSpc>
                          <a:spcPct val="150000"/>
                        </a:lnSpc>
                        <a:spcAft>
                          <a:spcPts val="0"/>
                        </a:spcAft>
                      </a:pPr>
                      <a:r>
                        <a:rPr lang="zh-CN" sz="1600">
                          <a:effectLst/>
                        </a:rPr>
                        <a:t>其他</a:t>
                      </a:r>
                      <a:endParaRPr lang="zh-CN" sz="1600">
                        <a:effectLst/>
                        <a:latin typeface="宋体"/>
                        <a:cs typeface="Times New Roman"/>
                      </a:endParaRPr>
                    </a:p>
                  </a:txBody>
                  <a:tcPr marL="12172" marR="12172" marT="0" marB="0"/>
                </a:tc>
                <a:tc vMerge="1">
                  <a:txBody>
                    <a:bodyPr/>
                    <a:lstStyle/>
                    <a:p>
                      <a:endParaRPr lang="zh-CN" altLang="en-US"/>
                    </a:p>
                  </a:txBody>
                  <a:tcPr/>
                </a:tc>
              </a:tr>
              <a:tr h="256948">
                <a:tc>
                  <a:txBody>
                    <a:bodyPr/>
                    <a:lstStyle/>
                    <a:p>
                      <a:pPr>
                        <a:lnSpc>
                          <a:spcPct val="150000"/>
                        </a:lnSpc>
                        <a:spcAft>
                          <a:spcPts val="0"/>
                        </a:spcAft>
                      </a:pPr>
                      <a:r>
                        <a:rPr lang="zh-CN" sz="1600">
                          <a:effectLst/>
                        </a:rPr>
                        <a:t>需求评审</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nchor="ctr"/>
                </a:tc>
              </a:tr>
              <a:tr h="256948">
                <a:tc>
                  <a:txBody>
                    <a:bodyPr/>
                    <a:lstStyle/>
                    <a:p>
                      <a:pPr>
                        <a:lnSpc>
                          <a:spcPct val="150000"/>
                        </a:lnSpc>
                        <a:spcAft>
                          <a:spcPts val="0"/>
                        </a:spcAft>
                      </a:pPr>
                      <a:r>
                        <a:rPr lang="zh-CN" sz="1600">
                          <a:effectLst/>
                        </a:rPr>
                        <a:t>设计评审</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nchor="ctr"/>
                </a:tc>
              </a:tr>
              <a:tr h="256948">
                <a:tc>
                  <a:txBody>
                    <a:bodyPr/>
                    <a:lstStyle/>
                    <a:p>
                      <a:pPr>
                        <a:lnSpc>
                          <a:spcPct val="150000"/>
                        </a:lnSpc>
                        <a:spcAft>
                          <a:spcPts val="0"/>
                        </a:spcAft>
                      </a:pPr>
                      <a:r>
                        <a:rPr lang="zh-CN" sz="1600">
                          <a:effectLst/>
                        </a:rPr>
                        <a:t>代码测试</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TBD</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nchor="ctr"/>
                </a:tc>
              </a:tr>
              <a:tr h="256948">
                <a:tc>
                  <a:txBody>
                    <a:bodyPr/>
                    <a:lstStyle/>
                    <a:p>
                      <a:pPr>
                        <a:lnSpc>
                          <a:spcPct val="150000"/>
                        </a:lnSpc>
                        <a:spcAft>
                          <a:spcPts val="0"/>
                        </a:spcAft>
                      </a:pPr>
                      <a:r>
                        <a:rPr lang="zh-CN" sz="1600">
                          <a:effectLst/>
                        </a:rPr>
                        <a:t>系统测试</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TBD</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dirty="0">
                          <a:effectLst/>
                        </a:rPr>
                        <a:t> </a:t>
                      </a:r>
                      <a:endParaRPr lang="zh-CN" sz="1600" dirty="0">
                        <a:effectLst/>
                        <a:latin typeface="宋体"/>
                        <a:cs typeface="Times New Roman"/>
                      </a:endParaRPr>
                    </a:p>
                  </a:txBody>
                  <a:tcPr marL="12172" marR="12172" marT="0" marB="0" anchor="ctr"/>
                </a:tc>
              </a:tr>
              <a:tr h="256948">
                <a:tc>
                  <a:txBody>
                    <a:bodyPr/>
                    <a:lstStyle/>
                    <a:p>
                      <a:pPr>
                        <a:lnSpc>
                          <a:spcPct val="150000"/>
                        </a:lnSpc>
                        <a:spcAft>
                          <a:spcPts val="0"/>
                        </a:spcAft>
                      </a:pPr>
                      <a:r>
                        <a:rPr lang="zh-CN" sz="1600">
                          <a:effectLst/>
                        </a:rPr>
                        <a:t>验收测试</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TBD</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tc>
                <a:tc>
                  <a:txBody>
                    <a:bodyPr/>
                    <a:lstStyle/>
                    <a:p>
                      <a:pPr>
                        <a:lnSpc>
                          <a:spcPct val="150000"/>
                        </a:lnSpc>
                        <a:spcAft>
                          <a:spcPts val="0"/>
                        </a:spcAft>
                      </a:pPr>
                      <a:r>
                        <a:rPr lang="en-US" sz="1600">
                          <a:effectLst/>
                        </a:rPr>
                        <a:t> </a:t>
                      </a:r>
                      <a:endParaRPr lang="zh-CN" sz="1600">
                        <a:effectLst/>
                        <a:latin typeface="宋体"/>
                        <a:cs typeface="Times New Roman"/>
                      </a:endParaRPr>
                    </a:p>
                  </a:txBody>
                  <a:tcPr marL="12172" marR="12172" marT="0" marB="0" anchor="ctr"/>
                </a:tc>
              </a:tr>
              <a:tr h="249057">
                <a:tc gridSpan="6">
                  <a:txBody>
                    <a:bodyPr/>
                    <a:lstStyle/>
                    <a:p>
                      <a:pPr>
                        <a:lnSpc>
                          <a:spcPct val="150000"/>
                        </a:lnSpc>
                        <a:spcAft>
                          <a:spcPts val="0"/>
                        </a:spcAft>
                      </a:pPr>
                      <a:r>
                        <a:rPr lang="zh-CN" sz="1600">
                          <a:effectLst/>
                        </a:rPr>
                        <a:t>因果分析</a:t>
                      </a:r>
                      <a:endParaRPr lang="zh-CN" sz="160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9057">
                <a:tc gridSpan="2">
                  <a:txBody>
                    <a:bodyPr/>
                    <a:lstStyle/>
                    <a:p>
                      <a:pPr>
                        <a:lnSpc>
                          <a:spcPct val="150000"/>
                        </a:lnSpc>
                        <a:spcAft>
                          <a:spcPts val="0"/>
                        </a:spcAft>
                      </a:pPr>
                      <a:r>
                        <a:rPr lang="zh-CN" sz="1600">
                          <a:effectLst/>
                        </a:rPr>
                        <a:t>偏差</a:t>
                      </a:r>
                      <a:endParaRPr lang="zh-CN" sz="1600">
                        <a:effectLst/>
                        <a:latin typeface="宋体"/>
                        <a:cs typeface="Times New Roman"/>
                      </a:endParaRPr>
                    </a:p>
                  </a:txBody>
                  <a:tcPr marL="12172" marR="12172" marT="0" marB="0"/>
                </a:tc>
                <a:tc hMerge="1">
                  <a:txBody>
                    <a:bodyPr/>
                    <a:lstStyle/>
                    <a:p>
                      <a:endParaRPr lang="zh-CN" altLang="en-US"/>
                    </a:p>
                  </a:txBody>
                  <a:tcPr/>
                </a:tc>
                <a:tc gridSpan="4">
                  <a:txBody>
                    <a:bodyPr/>
                    <a:lstStyle/>
                    <a:p>
                      <a:pPr>
                        <a:lnSpc>
                          <a:spcPct val="150000"/>
                        </a:lnSpc>
                        <a:spcAft>
                          <a:spcPts val="0"/>
                        </a:spcAft>
                      </a:pPr>
                      <a:r>
                        <a:rPr lang="zh-CN" sz="1600">
                          <a:effectLst/>
                        </a:rPr>
                        <a:t>偏差原因</a:t>
                      </a:r>
                      <a:endParaRPr lang="zh-CN" sz="160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33094">
                <a:tc gridSpan="2">
                  <a:txBody>
                    <a:bodyPr/>
                    <a:lstStyle/>
                    <a:p>
                      <a:pPr>
                        <a:lnSpc>
                          <a:spcPct val="150000"/>
                        </a:lnSpc>
                        <a:spcAft>
                          <a:spcPts val="0"/>
                        </a:spcAft>
                      </a:pPr>
                      <a:r>
                        <a:rPr lang="en-US" sz="1600" dirty="0">
                          <a:effectLst/>
                        </a:rPr>
                        <a:t> </a:t>
                      </a:r>
                      <a:endParaRPr lang="zh-CN" sz="1600" dirty="0">
                        <a:effectLst/>
                      </a:endParaRPr>
                    </a:p>
                    <a:p>
                      <a:pPr>
                        <a:lnSpc>
                          <a:spcPct val="150000"/>
                        </a:lnSpc>
                        <a:spcAft>
                          <a:spcPts val="0"/>
                        </a:spcAft>
                      </a:pPr>
                      <a:r>
                        <a:rPr lang="en-US" sz="1600" dirty="0">
                          <a:effectLst/>
                        </a:rPr>
                        <a:t> </a:t>
                      </a:r>
                      <a:endParaRPr lang="zh-CN" sz="1600" dirty="0">
                        <a:effectLst/>
                      </a:endParaRPr>
                    </a:p>
                    <a:p>
                      <a:pPr>
                        <a:lnSpc>
                          <a:spcPct val="150000"/>
                        </a:lnSpc>
                        <a:spcAft>
                          <a:spcPts val="0"/>
                        </a:spcAft>
                      </a:pPr>
                      <a:r>
                        <a:rPr lang="en-US" sz="1600" dirty="0">
                          <a:effectLst/>
                        </a:rPr>
                        <a:t> </a:t>
                      </a:r>
                      <a:endParaRPr lang="zh-CN" sz="1600" dirty="0">
                        <a:effectLst/>
                      </a:endParaRPr>
                    </a:p>
                    <a:p>
                      <a:pPr>
                        <a:lnSpc>
                          <a:spcPct val="150000"/>
                        </a:lnSpc>
                        <a:spcAft>
                          <a:spcPts val="0"/>
                        </a:spcAft>
                      </a:pPr>
                      <a:r>
                        <a:rPr lang="en-US" sz="1600" dirty="0">
                          <a:effectLst/>
                        </a:rPr>
                        <a:t> </a:t>
                      </a:r>
                      <a:endParaRPr lang="zh-CN" sz="1600" dirty="0">
                        <a:effectLst/>
                        <a:latin typeface="宋体"/>
                        <a:cs typeface="Times New Roman"/>
                      </a:endParaRPr>
                    </a:p>
                  </a:txBody>
                  <a:tcPr marL="12172" marR="12172" marT="0" marB="0"/>
                </a:tc>
                <a:tc hMerge="1">
                  <a:txBody>
                    <a:bodyPr/>
                    <a:lstStyle/>
                    <a:p>
                      <a:endParaRPr lang="zh-CN" altLang="en-US"/>
                    </a:p>
                  </a:txBody>
                  <a:tcPr/>
                </a:tc>
                <a:tc gridSpan="4">
                  <a:txBody>
                    <a:bodyPr/>
                    <a:lstStyle/>
                    <a:p>
                      <a:pPr>
                        <a:lnSpc>
                          <a:spcPct val="150000"/>
                        </a:lnSpc>
                        <a:spcAft>
                          <a:spcPts val="0"/>
                        </a:spcAft>
                      </a:pPr>
                      <a:r>
                        <a:rPr lang="en-US" sz="1600" dirty="0">
                          <a:effectLst/>
                        </a:rPr>
                        <a:t> </a:t>
                      </a:r>
                      <a:endParaRPr lang="zh-CN" sz="1600" dirty="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9057">
                <a:tc gridSpan="6">
                  <a:txBody>
                    <a:bodyPr/>
                    <a:lstStyle/>
                    <a:p>
                      <a:pPr>
                        <a:lnSpc>
                          <a:spcPct val="150000"/>
                        </a:lnSpc>
                        <a:spcAft>
                          <a:spcPts val="0"/>
                        </a:spcAft>
                      </a:pPr>
                      <a:r>
                        <a:rPr lang="zh-CN" sz="1600">
                          <a:effectLst/>
                        </a:rPr>
                        <a:t>提交的过程资产</a:t>
                      </a:r>
                      <a:endParaRPr lang="zh-CN" sz="160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54252">
                <a:tc gridSpan="6">
                  <a:txBody>
                    <a:bodyPr/>
                    <a:lstStyle/>
                    <a:p>
                      <a:pPr>
                        <a:lnSpc>
                          <a:spcPct val="150000"/>
                        </a:lnSpc>
                        <a:spcAft>
                          <a:spcPts val="0"/>
                        </a:spcAft>
                      </a:pPr>
                      <a:r>
                        <a:rPr lang="en-US" sz="1600" dirty="0">
                          <a:effectLst/>
                        </a:rPr>
                        <a:t> </a:t>
                      </a:r>
                      <a:endParaRPr lang="zh-CN" sz="1600" dirty="0">
                        <a:effectLst/>
                      </a:endParaRPr>
                    </a:p>
                    <a:p>
                      <a:pPr>
                        <a:lnSpc>
                          <a:spcPct val="150000"/>
                        </a:lnSpc>
                        <a:spcAft>
                          <a:spcPts val="0"/>
                        </a:spcAft>
                      </a:pPr>
                      <a:r>
                        <a:rPr lang="en-US" sz="1600" dirty="0">
                          <a:effectLst/>
                        </a:rPr>
                        <a:t> </a:t>
                      </a:r>
                      <a:endParaRPr lang="zh-CN" sz="1600" dirty="0">
                        <a:effectLst/>
                      </a:endParaRPr>
                    </a:p>
                    <a:p>
                      <a:pPr>
                        <a:lnSpc>
                          <a:spcPct val="150000"/>
                        </a:lnSpc>
                        <a:spcAft>
                          <a:spcPts val="0"/>
                        </a:spcAft>
                      </a:pPr>
                      <a:r>
                        <a:rPr lang="en-US" sz="1600" dirty="0">
                          <a:effectLst/>
                        </a:rPr>
                        <a:t> </a:t>
                      </a:r>
                      <a:endParaRPr lang="zh-CN" sz="1600" dirty="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9057">
                <a:tc gridSpan="6">
                  <a:txBody>
                    <a:bodyPr/>
                    <a:lstStyle/>
                    <a:p>
                      <a:pPr>
                        <a:lnSpc>
                          <a:spcPct val="150000"/>
                        </a:lnSpc>
                        <a:spcAft>
                          <a:spcPts val="0"/>
                        </a:spcAft>
                      </a:pPr>
                      <a:r>
                        <a:rPr lang="zh-CN" sz="1600" dirty="0">
                          <a:effectLst/>
                        </a:rPr>
                        <a:t>总结论</a:t>
                      </a:r>
                      <a:endParaRPr lang="zh-CN" sz="1600" dirty="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3979">
                <a:tc gridSpan="6">
                  <a:txBody>
                    <a:bodyPr/>
                    <a:lstStyle/>
                    <a:p>
                      <a:pPr>
                        <a:lnSpc>
                          <a:spcPct val="150000"/>
                        </a:lnSpc>
                        <a:spcAft>
                          <a:spcPts val="0"/>
                        </a:spcAft>
                      </a:pPr>
                      <a:r>
                        <a:rPr lang="en-US" sz="1600" dirty="0">
                          <a:effectLst/>
                        </a:rPr>
                        <a:t> </a:t>
                      </a:r>
                      <a:endParaRPr lang="zh-CN" sz="1600" dirty="0">
                        <a:effectLst/>
                      </a:endParaRPr>
                    </a:p>
                    <a:p>
                      <a:pPr>
                        <a:lnSpc>
                          <a:spcPct val="150000"/>
                        </a:lnSpc>
                        <a:spcAft>
                          <a:spcPts val="0"/>
                        </a:spcAft>
                      </a:pPr>
                      <a:r>
                        <a:rPr lang="en-US" sz="1600" dirty="0">
                          <a:effectLst/>
                        </a:rPr>
                        <a:t> </a:t>
                      </a:r>
                      <a:endParaRPr lang="zh-CN" sz="1600" dirty="0">
                        <a:effectLst/>
                      </a:endParaRPr>
                    </a:p>
                    <a:p>
                      <a:pPr>
                        <a:lnSpc>
                          <a:spcPct val="150000"/>
                        </a:lnSpc>
                        <a:spcAft>
                          <a:spcPts val="0"/>
                        </a:spcAft>
                      </a:pPr>
                      <a:r>
                        <a:rPr lang="en-US" sz="1600" dirty="0">
                          <a:effectLst/>
                        </a:rPr>
                        <a:t> </a:t>
                      </a:r>
                      <a:endParaRPr lang="zh-CN" sz="1600" dirty="0">
                        <a:effectLst/>
                      </a:endParaRPr>
                    </a:p>
                    <a:p>
                      <a:pPr>
                        <a:lnSpc>
                          <a:spcPct val="150000"/>
                        </a:lnSpc>
                        <a:spcAft>
                          <a:spcPts val="0"/>
                        </a:spcAft>
                      </a:pPr>
                      <a:r>
                        <a:rPr lang="en-US" sz="1600" dirty="0">
                          <a:effectLst/>
                        </a:rPr>
                        <a:t> </a:t>
                      </a:r>
                      <a:endParaRPr lang="zh-CN" sz="1600" dirty="0">
                        <a:effectLst/>
                        <a:latin typeface="宋体"/>
                        <a:cs typeface="Times New Roman"/>
                      </a:endParaRPr>
                    </a:p>
                  </a:txBody>
                  <a:tcPr marL="12172" marR="12172"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ustDataLst>
      <p:tags r:id="rId1"/>
    </p:custDataLst>
    <p:extLst>
      <p:ext uri="{BB962C8B-B14F-4D97-AF65-F5344CB8AC3E}">
        <p14:creationId xmlns:p14="http://schemas.microsoft.com/office/powerpoint/2010/main" val="757380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pPr>
              <a:defRPr/>
            </a:pPr>
            <a:r>
              <a:rPr lang="zh-CN" altLang="en-US" kern="0" spc="100" dirty="0"/>
              <a:t>小组成员项目总结</a:t>
            </a:r>
            <a:endParaRPr lang="zh-CN" altLang="en-US" kern="0" spc="100" dirty="0"/>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07</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39" y="794592"/>
            <a:ext cx="8201025" cy="646331"/>
          </a:xfrm>
          <a:prstGeom prst="rect">
            <a:avLst/>
          </a:prstGeom>
          <a:noFill/>
        </p:spPr>
        <p:txBody>
          <a:bodyPr wrap="square" rtlCol="0">
            <a:spAutoFit/>
          </a:bodyPr>
          <a:lstStyle/>
          <a:p>
            <a:r>
              <a:rPr lang="zh-CN" altLang="en-US" b="1" dirty="0" smtClean="0"/>
              <a:t>人员阶段评分</a:t>
            </a:r>
            <a:endParaRPr lang="en-US" altLang="zh-CN" b="1" dirty="0"/>
          </a:p>
          <a:p>
            <a:endParaRPr lang="en-US" altLang="zh-CN" b="1" dirty="0"/>
          </a:p>
        </p:txBody>
      </p:sp>
      <p:graphicFrame>
        <p:nvGraphicFramePr>
          <p:cNvPr id="2" name="表格 1"/>
          <p:cNvGraphicFramePr>
            <a:graphicFrameLocks noGrp="1"/>
          </p:cNvGraphicFramePr>
          <p:nvPr>
            <p:extLst>
              <p:ext uri="{D42A27DB-BD31-4B8C-83A1-F6EECF244321}">
                <p14:modId xmlns:p14="http://schemas.microsoft.com/office/powerpoint/2010/main" val="1105845815"/>
              </p:ext>
            </p:extLst>
          </p:nvPr>
        </p:nvGraphicFramePr>
        <p:xfrm>
          <a:off x="1435607" y="1849401"/>
          <a:ext cx="7951088" cy="3424654"/>
        </p:xfrm>
        <a:graphic>
          <a:graphicData uri="http://schemas.openxmlformats.org/drawingml/2006/table">
            <a:tbl>
              <a:tblPr>
                <a:tableStyleId>{5C22544A-7EE6-4342-B048-85BDC9FD1C3A}</a:tableStyleId>
              </a:tblPr>
              <a:tblGrid>
                <a:gridCol w="1330936"/>
                <a:gridCol w="1332050"/>
                <a:gridCol w="1333163"/>
                <a:gridCol w="1333163"/>
                <a:gridCol w="1288613"/>
                <a:gridCol w="1333163"/>
              </a:tblGrid>
              <a:tr h="844434">
                <a:tc>
                  <a:txBody>
                    <a:bodyPr/>
                    <a:lstStyle/>
                    <a:p>
                      <a:pPr marL="0" marR="0" algn="just">
                        <a:spcBef>
                          <a:spcPts val="0"/>
                        </a:spcBef>
                        <a:spcAft>
                          <a:spcPts val="0"/>
                        </a:spcAft>
                      </a:pPr>
                      <a:r>
                        <a:rPr lang="zh-CN" altLang="en-US" sz="1800" kern="100" dirty="0">
                          <a:effectLst/>
                        </a:rPr>
                        <a:t>姓名</a:t>
                      </a:r>
                      <a:endParaRPr lang="zh-CN" altLang="en-US" sz="1800" kern="100" dirty="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沟通</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质量完成情况</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工作态度</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工作量</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总分</a:t>
                      </a:r>
                      <a:endParaRPr lang="zh-CN" altLang="en-US" sz="1800" kern="100">
                        <a:effectLst/>
                        <a:latin typeface="等线"/>
                        <a:cs typeface="Times New Roman"/>
                      </a:endParaRPr>
                    </a:p>
                  </a:txBody>
                  <a:tcPr marL="68580" marR="68580"/>
                </a:tc>
              </a:tr>
              <a:tr h="516044">
                <a:tc>
                  <a:txBody>
                    <a:bodyPr/>
                    <a:lstStyle/>
                    <a:p>
                      <a:pPr marL="0" marR="0" algn="just">
                        <a:spcBef>
                          <a:spcPts val="0"/>
                        </a:spcBef>
                        <a:spcAft>
                          <a:spcPts val="0"/>
                        </a:spcAft>
                      </a:pPr>
                      <a:r>
                        <a:rPr lang="zh-CN" altLang="en-US" sz="1800" kern="100">
                          <a:effectLst/>
                        </a:rPr>
                        <a:t>王家南</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 </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 </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 </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 </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zh-CN" altLang="en-US" sz="1800" kern="100">
                          <a:effectLst/>
                        </a:rPr>
                        <a:t> </a:t>
                      </a:r>
                      <a:endParaRPr lang="zh-CN" altLang="en-US" sz="1800" kern="100">
                        <a:effectLst/>
                        <a:latin typeface="等线"/>
                        <a:cs typeface="Times New Roman"/>
                      </a:endParaRPr>
                    </a:p>
                  </a:txBody>
                  <a:tcPr marL="68580" marR="68580"/>
                </a:tc>
              </a:tr>
              <a:tr h="516044">
                <a:tc>
                  <a:txBody>
                    <a:bodyPr/>
                    <a:lstStyle/>
                    <a:p>
                      <a:pPr marL="0" marR="0" algn="just">
                        <a:spcBef>
                          <a:spcPts val="0"/>
                        </a:spcBef>
                        <a:spcAft>
                          <a:spcPts val="0"/>
                        </a:spcAft>
                      </a:pPr>
                      <a:r>
                        <a:rPr lang="zh-CN" altLang="en-US" sz="1800" kern="100">
                          <a:effectLst/>
                        </a:rPr>
                        <a:t>茹敏杰</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21</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20</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22</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23</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86</a:t>
                      </a:r>
                      <a:endParaRPr lang="en-US" altLang="zh-CN" sz="1800" kern="100">
                        <a:effectLst/>
                        <a:latin typeface="等线"/>
                        <a:cs typeface="Times New Roman"/>
                      </a:endParaRPr>
                    </a:p>
                  </a:txBody>
                  <a:tcPr marL="68580" marR="68580"/>
                </a:tc>
              </a:tr>
              <a:tr h="516044">
                <a:tc>
                  <a:txBody>
                    <a:bodyPr/>
                    <a:lstStyle/>
                    <a:p>
                      <a:pPr marL="0" marR="0" algn="just">
                        <a:spcBef>
                          <a:spcPts val="0"/>
                        </a:spcBef>
                        <a:spcAft>
                          <a:spcPts val="0"/>
                        </a:spcAft>
                      </a:pPr>
                      <a:r>
                        <a:rPr lang="zh-CN" altLang="en-US" sz="1800" kern="100">
                          <a:effectLst/>
                        </a:rPr>
                        <a:t>王敏星</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22</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20</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22</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22</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86</a:t>
                      </a:r>
                      <a:endParaRPr lang="en-US" altLang="zh-CN" sz="1800" kern="100">
                        <a:effectLst/>
                        <a:latin typeface="等线"/>
                        <a:cs typeface="Times New Roman"/>
                      </a:endParaRPr>
                    </a:p>
                  </a:txBody>
                  <a:tcPr marL="68580" marR="68580"/>
                </a:tc>
              </a:tr>
              <a:tr h="516044">
                <a:tc>
                  <a:txBody>
                    <a:bodyPr/>
                    <a:lstStyle/>
                    <a:p>
                      <a:pPr marL="0" marR="0" algn="just">
                        <a:spcBef>
                          <a:spcPts val="0"/>
                        </a:spcBef>
                        <a:spcAft>
                          <a:spcPts val="0"/>
                        </a:spcAft>
                      </a:pPr>
                      <a:r>
                        <a:rPr lang="zh-CN" altLang="en-US" sz="1800" kern="100">
                          <a:effectLst/>
                        </a:rPr>
                        <a:t>薛雅文</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21</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20</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22</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22</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85</a:t>
                      </a:r>
                      <a:endParaRPr lang="en-US" altLang="zh-CN" sz="1800" kern="100">
                        <a:effectLst/>
                        <a:latin typeface="等线"/>
                        <a:cs typeface="Times New Roman"/>
                      </a:endParaRPr>
                    </a:p>
                  </a:txBody>
                  <a:tcPr marL="68580" marR="68580"/>
                </a:tc>
              </a:tr>
              <a:tr h="516044">
                <a:tc>
                  <a:txBody>
                    <a:bodyPr/>
                    <a:lstStyle/>
                    <a:p>
                      <a:pPr marL="0" marR="0" algn="just">
                        <a:spcBef>
                          <a:spcPts val="0"/>
                        </a:spcBef>
                        <a:spcAft>
                          <a:spcPts val="0"/>
                        </a:spcAft>
                      </a:pPr>
                      <a:r>
                        <a:rPr lang="zh-CN" altLang="en-US" sz="1800" kern="100">
                          <a:effectLst/>
                        </a:rPr>
                        <a:t>王浩楠</a:t>
                      </a:r>
                      <a:endParaRPr lang="zh-CN" altLang="en-US"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20</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19</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21</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a:effectLst/>
                        </a:rPr>
                        <a:t>20</a:t>
                      </a:r>
                      <a:endParaRPr lang="en-US" altLang="zh-CN" sz="1800" kern="100">
                        <a:effectLst/>
                        <a:latin typeface="等线"/>
                        <a:cs typeface="Times New Roman"/>
                      </a:endParaRPr>
                    </a:p>
                  </a:txBody>
                  <a:tcPr marL="68580" marR="68580"/>
                </a:tc>
                <a:tc>
                  <a:txBody>
                    <a:bodyPr/>
                    <a:lstStyle/>
                    <a:p>
                      <a:pPr marL="0" marR="0" algn="just">
                        <a:spcBef>
                          <a:spcPts val="0"/>
                        </a:spcBef>
                        <a:spcAft>
                          <a:spcPts val="0"/>
                        </a:spcAft>
                      </a:pPr>
                      <a:r>
                        <a:rPr lang="en-US" altLang="zh-CN" sz="1800" kern="100" dirty="0">
                          <a:effectLst/>
                        </a:rPr>
                        <a:t>80</a:t>
                      </a:r>
                      <a:endParaRPr lang="en-US" altLang="zh-CN" sz="1800" kern="100" dirty="0">
                        <a:effectLst/>
                        <a:latin typeface="等线"/>
                        <a:cs typeface="Times New Roman"/>
                      </a:endParaRPr>
                    </a:p>
                  </a:txBody>
                  <a:tcPr marL="68580" marR="68580"/>
                </a:tc>
              </a:tr>
            </a:tbl>
          </a:graphicData>
        </a:graphic>
      </p:graphicFrame>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1101629"/>
            <a:ext cx="8201025" cy="369332"/>
          </a:xfrm>
          <a:prstGeom prst="rect">
            <a:avLst/>
          </a:prstGeom>
          <a:noFill/>
        </p:spPr>
        <p:txBody>
          <a:bodyPr wrap="square" rtlCol="0">
            <a:spAutoFit/>
          </a:bodyPr>
          <a:lstStyle/>
          <a:p>
            <a:r>
              <a:rPr lang="zh-CN" altLang="en-US" b="1" dirty="0" smtClean="0"/>
              <a:t>组长对组员的评价</a:t>
            </a:r>
            <a:endParaRPr lang="en-US" altLang="zh-CN" b="1" dirty="0"/>
          </a:p>
        </p:txBody>
      </p:sp>
      <p:sp>
        <p:nvSpPr>
          <p:cNvPr id="5" name="矩形 4"/>
          <p:cNvSpPr/>
          <p:nvPr/>
        </p:nvSpPr>
        <p:spPr>
          <a:xfrm>
            <a:off x="1310640" y="1828800"/>
            <a:ext cx="8833104" cy="4524315"/>
          </a:xfrm>
          <a:prstGeom prst="rect">
            <a:avLst/>
          </a:prstGeom>
        </p:spPr>
        <p:txBody>
          <a:bodyPr wrap="square">
            <a:spAutoFit/>
          </a:bodyPr>
          <a:lstStyle/>
          <a:p>
            <a:r>
              <a:rPr lang="zh-CN" altLang="en-US" b="1" dirty="0"/>
              <a:t>对茹敏杰的评价</a:t>
            </a:r>
            <a:endParaRPr lang="zh-CN" altLang="en-US" dirty="0"/>
          </a:p>
          <a:p>
            <a:r>
              <a:rPr lang="zh-CN" altLang="en-US" b="1" dirty="0"/>
              <a:t>在这个学期的课程学习中，我觉得你的进步十分大，你在这个学期中突破了自己，做了些以前我替你做的事，我认为这是一个很好的兆头，迈出第一步后，第二步就不会那么困难，期望你迈过了这个坎后能取得更大的自我提升。你在本课程的学习中也体现出了强大的上进心，你积极地参与项目的讨论，当项目进度上出现问题时你能义无反顾地及时补上去，这点让我感动，希望你能保持这份品质，相信这份品质能帮你以后走的更远。同时通过长达一学期对你的持续考核，我也发现了你的一些问题，你时间紧迫感不强，容易松懈，缺乏对持续改进的追求，缺乏一些尝试新事物的勇气。如果写一份麻烦文档是带着强烈的责任感去写，那应该是自己先能仔细研究一遍，试着去写一些而不是第一反应是问别人怎么写。希望你以后能够更加自信，靠别人远没有靠自己来的可靠。</a:t>
            </a:r>
            <a:endParaRPr lang="zh-CN" altLang="en-US" dirty="0"/>
          </a:p>
          <a:p>
            <a:r>
              <a:rPr lang="zh-CN" altLang="en-US" b="1" dirty="0"/>
              <a:t>总体来说你在这个学期的表现十分的出色，希望以后的你更加自信强大！</a:t>
            </a:r>
            <a:endParaRPr lang="zh-CN" altLang="en-US" dirty="0"/>
          </a:p>
          <a:p>
            <a:r>
              <a:rPr lang="zh-CN" altLang="en-US" b="1" dirty="0"/>
              <a:t>																		</a:t>
            </a:r>
            <a:endParaRPr lang="zh-CN" altLang="en-US" dirty="0"/>
          </a:p>
          <a:p>
            <a:r>
              <a:rPr lang="zh-CN" altLang="en-US" b="1" dirty="0"/>
              <a:t>																评写人：王家南</a:t>
            </a:r>
            <a:endParaRPr lang="zh-CN" altLang="en-US" dirty="0"/>
          </a:p>
        </p:txBody>
      </p:sp>
    </p:spTree>
    <p:custDataLst>
      <p:tags r:id="rId1"/>
    </p:custDataLst>
    <p:extLst>
      <p:ext uri="{BB962C8B-B14F-4D97-AF65-F5344CB8AC3E}">
        <p14:creationId xmlns:p14="http://schemas.microsoft.com/office/powerpoint/2010/main" val="639534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1101629"/>
            <a:ext cx="8201025" cy="369332"/>
          </a:xfrm>
          <a:prstGeom prst="rect">
            <a:avLst/>
          </a:prstGeom>
          <a:noFill/>
        </p:spPr>
        <p:txBody>
          <a:bodyPr wrap="square" rtlCol="0">
            <a:spAutoFit/>
          </a:bodyPr>
          <a:lstStyle/>
          <a:p>
            <a:r>
              <a:rPr lang="zh-CN" altLang="en-US" b="1" dirty="0" smtClean="0"/>
              <a:t>组长对组员的评价</a:t>
            </a:r>
            <a:endParaRPr lang="en-US" altLang="zh-CN" b="1" dirty="0"/>
          </a:p>
        </p:txBody>
      </p:sp>
      <p:sp>
        <p:nvSpPr>
          <p:cNvPr id="5" name="矩形 4"/>
          <p:cNvSpPr/>
          <p:nvPr/>
        </p:nvSpPr>
        <p:spPr>
          <a:xfrm>
            <a:off x="1310640" y="1828800"/>
            <a:ext cx="8833104" cy="4247317"/>
          </a:xfrm>
          <a:prstGeom prst="rect">
            <a:avLst/>
          </a:prstGeom>
        </p:spPr>
        <p:txBody>
          <a:bodyPr wrap="square">
            <a:spAutoFit/>
          </a:bodyPr>
          <a:lstStyle/>
          <a:p>
            <a:r>
              <a:rPr lang="zh-CN" altLang="en-US" b="1" dirty="0"/>
              <a:t>对王敏星的评价</a:t>
            </a:r>
            <a:endParaRPr lang="zh-CN" altLang="en-US" dirty="0"/>
          </a:p>
          <a:p>
            <a:r>
              <a:rPr lang="zh-CN" altLang="en-US" b="1" dirty="0"/>
              <a:t>在这个学期的学习中，我发现了一个不一样的你，以前我对你的印象是能力强、女强人。这个学期我发现你有强烈的责任心，希望小组能最后取得好成绩的信念。我相信这是你动力的源泉。你敢于指出我管理上的问题，能最后纠正我的错误。这是我十分赞赏的。出于对你能力的信任我把</a:t>
            </a:r>
            <a:r>
              <a:rPr lang="en-US" altLang="zh-CN" b="1" dirty="0"/>
              <a:t>QA</a:t>
            </a:r>
            <a:r>
              <a:rPr lang="zh-CN" altLang="en-US" b="1" dirty="0"/>
              <a:t>的管理交给了你，因为你不仅能够高标准要求自己，也能高标准要求他人，你能在规定的时间内准时完成任务，我认为这是优秀管理者应当具备的品质。有了你的协助小组少走了一些弯路。同时通过一个学期对你持续的考核，我发现你的一些问题，你是有些强势的，有时不会听别人的意见，尤其是在认为自己观点是正确的时候。这对项目小组的协同进步会造成不利的影响，在团队合作时需要考虑下个人言行会对团队造成的影响。</a:t>
            </a:r>
            <a:endParaRPr lang="zh-CN" altLang="en-US" dirty="0"/>
          </a:p>
          <a:p>
            <a:r>
              <a:rPr lang="zh-CN" altLang="en-US" b="1" dirty="0"/>
              <a:t>我也有理由相信你能做的更好。</a:t>
            </a:r>
            <a:endParaRPr lang="zh-CN" altLang="en-US" dirty="0"/>
          </a:p>
          <a:p>
            <a:r>
              <a:rPr lang="zh-CN" altLang="en-US" b="1" dirty="0"/>
              <a:t>总体来说你在这个学期的表现十分的出色，希望你以后能够起到模范带头的作用！</a:t>
            </a:r>
            <a:endParaRPr lang="zh-CN" altLang="en-US" dirty="0"/>
          </a:p>
          <a:p>
            <a:r>
              <a:rPr lang="zh-CN" altLang="en-US" b="1" dirty="0"/>
              <a:t>															评价人：王家南</a:t>
            </a:r>
            <a:endParaRPr lang="zh-CN" altLang="en-US" dirty="0"/>
          </a:p>
          <a:p>
            <a:endParaRPr lang="zh-CN" altLang="en-US" dirty="0"/>
          </a:p>
        </p:txBody>
      </p:sp>
    </p:spTree>
    <p:custDataLst>
      <p:tags r:id="rId1"/>
    </p:custDataLst>
    <p:extLst>
      <p:ext uri="{BB962C8B-B14F-4D97-AF65-F5344CB8AC3E}">
        <p14:creationId xmlns:p14="http://schemas.microsoft.com/office/powerpoint/2010/main" val="820320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1101629"/>
            <a:ext cx="8201025" cy="369332"/>
          </a:xfrm>
          <a:prstGeom prst="rect">
            <a:avLst/>
          </a:prstGeom>
          <a:noFill/>
        </p:spPr>
        <p:txBody>
          <a:bodyPr wrap="square" rtlCol="0">
            <a:spAutoFit/>
          </a:bodyPr>
          <a:lstStyle/>
          <a:p>
            <a:r>
              <a:rPr lang="zh-CN" altLang="en-US" b="1" dirty="0" smtClean="0"/>
              <a:t>组长对组员的评价</a:t>
            </a:r>
            <a:endParaRPr lang="en-US" altLang="zh-CN" b="1" dirty="0"/>
          </a:p>
        </p:txBody>
      </p:sp>
      <p:sp>
        <p:nvSpPr>
          <p:cNvPr id="5" name="矩形 4"/>
          <p:cNvSpPr/>
          <p:nvPr/>
        </p:nvSpPr>
        <p:spPr>
          <a:xfrm>
            <a:off x="1310640" y="1828800"/>
            <a:ext cx="8833104" cy="3970318"/>
          </a:xfrm>
          <a:prstGeom prst="rect">
            <a:avLst/>
          </a:prstGeom>
        </p:spPr>
        <p:txBody>
          <a:bodyPr wrap="square">
            <a:spAutoFit/>
          </a:bodyPr>
          <a:lstStyle/>
          <a:p>
            <a:r>
              <a:rPr lang="zh-CN" altLang="en-US" b="1" dirty="0"/>
              <a:t>对薛雅文的评价</a:t>
            </a:r>
            <a:endParaRPr lang="zh-CN" altLang="en-US" dirty="0"/>
          </a:p>
          <a:p>
            <a:r>
              <a:rPr lang="zh-CN" altLang="en-US" b="1" dirty="0"/>
              <a:t>在我和你在这个项目合作之前我对你知之甚少，但是通过一个学期的合作后，我发现你是一个十分细心、有责任心、友善的女孩。你对分配给你的任务，尽心尽责地完成，也喜欢去思考问题。你的细心与责任心是我们小组不可多得的利器。你的表现让我惊喜，因此我也有意识的多把一些对外展示的任务交给你，你也完成的不错。你会将一些资料准备得很齐全，你对细节的掌控十分棒，能够发现细节上的一些问题，这点帮了我们组很大的忙。同时通过对你一个学期的持续考核，我发现了你存在的一些问题，我感觉你对一些未知的事物是有些抵抗的。缺少敢于挑战的勇气，缺乏主动性。我希望你能敢于尝试一些自己不熟悉的领域。</a:t>
            </a:r>
            <a:endParaRPr lang="zh-CN" altLang="en-US" dirty="0"/>
          </a:p>
          <a:p>
            <a:r>
              <a:rPr lang="zh-CN" altLang="en-US" b="1" dirty="0"/>
              <a:t>总体上来说你在团队中的表现相当优秀做好了自己的本职，希望今后你不仅能够做好自己的本职，也能带动身边的人往好的方向前进。</a:t>
            </a:r>
            <a:endParaRPr lang="zh-CN" altLang="en-US" dirty="0"/>
          </a:p>
          <a:p>
            <a:r>
              <a:rPr lang="zh-CN" altLang="en-US" b="1" dirty="0"/>
              <a:t>															评价人：王家南</a:t>
            </a:r>
            <a:endParaRPr lang="zh-CN" altLang="en-US" dirty="0"/>
          </a:p>
          <a:p>
            <a:endParaRPr lang="zh-CN" altLang="en-US" dirty="0"/>
          </a:p>
        </p:txBody>
      </p:sp>
    </p:spTree>
    <p:custDataLst>
      <p:tags r:id="rId1"/>
    </p:custDataLst>
    <p:extLst>
      <p:ext uri="{BB962C8B-B14F-4D97-AF65-F5344CB8AC3E}">
        <p14:creationId xmlns:p14="http://schemas.microsoft.com/office/powerpoint/2010/main" val="354924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引言</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smtClean="0">
                <a:solidFill>
                  <a:schemeClr val="bg1"/>
                </a:solidFill>
              </a:rPr>
              <a:t>01</a:t>
            </a:r>
            <a:endParaRPr lang="zh-CN" altLang="en-US" sz="3200"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1101629"/>
            <a:ext cx="8201025" cy="369332"/>
          </a:xfrm>
          <a:prstGeom prst="rect">
            <a:avLst/>
          </a:prstGeom>
          <a:noFill/>
        </p:spPr>
        <p:txBody>
          <a:bodyPr wrap="square" rtlCol="0">
            <a:spAutoFit/>
          </a:bodyPr>
          <a:lstStyle/>
          <a:p>
            <a:r>
              <a:rPr lang="zh-CN" altLang="en-US" b="1" dirty="0" smtClean="0"/>
              <a:t>组长对组员的评价</a:t>
            </a:r>
            <a:endParaRPr lang="en-US" altLang="zh-CN" b="1" dirty="0"/>
          </a:p>
        </p:txBody>
      </p:sp>
      <p:sp>
        <p:nvSpPr>
          <p:cNvPr id="5" name="矩形 4"/>
          <p:cNvSpPr/>
          <p:nvPr/>
        </p:nvSpPr>
        <p:spPr>
          <a:xfrm>
            <a:off x="1310640" y="1828800"/>
            <a:ext cx="8833104" cy="3970318"/>
          </a:xfrm>
          <a:prstGeom prst="rect">
            <a:avLst/>
          </a:prstGeom>
        </p:spPr>
        <p:txBody>
          <a:bodyPr wrap="square">
            <a:spAutoFit/>
          </a:bodyPr>
          <a:lstStyle/>
          <a:p>
            <a:r>
              <a:rPr lang="zh-CN" altLang="en-US" b="1" dirty="0"/>
              <a:t>对薛雅文的评价</a:t>
            </a:r>
            <a:endParaRPr lang="zh-CN" altLang="en-US" dirty="0"/>
          </a:p>
          <a:p>
            <a:r>
              <a:rPr lang="zh-CN" altLang="en-US" b="1" dirty="0"/>
              <a:t>在我和你在这个项目合作之前我对你知之甚少，但是通过一个学期的合作后，我发现你是一个十分细心、有责任心、友善的女孩。你对分配给你的任务，尽心尽责地完成，也喜欢去思考问题。你的细心与责任心是我们小组不可多得的利器。你的表现让我惊喜，因此我也有意识的多把一些对外展示的任务交给你，你也完成的不错。你会将一些资料准备得很齐全，你对细节的掌控十分棒，能够发现细节上的一些问题，这点帮了我们组很大的忙。同时通过对你一个学期的持续考核，我发现了你存在的一些问题，我感觉你对一些未知的事物是有些抵抗的。缺少敢于挑战的勇气，缺乏主动性。我希望你能敢于尝试一些自己不熟悉的领域。</a:t>
            </a:r>
            <a:endParaRPr lang="zh-CN" altLang="en-US" dirty="0"/>
          </a:p>
          <a:p>
            <a:r>
              <a:rPr lang="zh-CN" altLang="en-US" b="1" dirty="0"/>
              <a:t>总体上来说你在团队中的表现相当优秀做好了自己的本职，希望今后你不仅能够做好自己的本职，也能带动身边的人往好的方向前进。</a:t>
            </a:r>
            <a:endParaRPr lang="zh-CN" altLang="en-US" dirty="0"/>
          </a:p>
          <a:p>
            <a:r>
              <a:rPr lang="zh-CN" altLang="en-US" b="1" dirty="0"/>
              <a:t>															评价人：王家南</a:t>
            </a:r>
            <a:endParaRPr lang="zh-CN" altLang="en-US" dirty="0"/>
          </a:p>
          <a:p>
            <a:endParaRPr lang="zh-CN" altLang="en-US" dirty="0"/>
          </a:p>
        </p:txBody>
      </p:sp>
    </p:spTree>
    <p:custDataLst>
      <p:tags r:id="rId1"/>
    </p:custDataLst>
    <p:extLst>
      <p:ext uri="{BB962C8B-B14F-4D97-AF65-F5344CB8AC3E}">
        <p14:creationId xmlns:p14="http://schemas.microsoft.com/office/powerpoint/2010/main" val="3549248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1191240" y="525907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200912" y="226368"/>
            <a:ext cx="8201025" cy="369332"/>
          </a:xfrm>
          <a:prstGeom prst="rect">
            <a:avLst/>
          </a:prstGeom>
          <a:noFill/>
        </p:spPr>
        <p:txBody>
          <a:bodyPr wrap="square" rtlCol="0">
            <a:spAutoFit/>
          </a:bodyPr>
          <a:lstStyle/>
          <a:p>
            <a:r>
              <a:rPr lang="zh-CN" altLang="en-US" b="1" dirty="0"/>
              <a:t>组员</a:t>
            </a:r>
            <a:r>
              <a:rPr lang="zh-CN" altLang="en-US" b="1" dirty="0" smtClean="0"/>
              <a:t>个人总结      组长：王家南</a:t>
            </a:r>
            <a:endParaRPr lang="en-US" altLang="zh-CN" b="1" dirty="0"/>
          </a:p>
        </p:txBody>
      </p:sp>
      <p:sp>
        <p:nvSpPr>
          <p:cNvPr id="5" name="矩形 4"/>
          <p:cNvSpPr/>
          <p:nvPr/>
        </p:nvSpPr>
        <p:spPr>
          <a:xfrm>
            <a:off x="1115568" y="729812"/>
            <a:ext cx="9990328" cy="6186309"/>
          </a:xfrm>
          <a:prstGeom prst="rect">
            <a:avLst/>
          </a:prstGeom>
        </p:spPr>
        <p:txBody>
          <a:bodyPr wrap="square">
            <a:spAutoFit/>
          </a:bodyPr>
          <a:lstStyle/>
          <a:p>
            <a:r>
              <a:rPr lang="en-US" altLang="zh-CN" dirty="0" smtClean="0"/>
              <a:t>    </a:t>
            </a:r>
            <a:r>
              <a:rPr lang="zh-CN" altLang="zh-CN" dirty="0" smtClean="0"/>
              <a:t>时间</a:t>
            </a:r>
            <a:r>
              <a:rPr lang="zh-CN" altLang="zh-CN" dirty="0"/>
              <a:t>飞逝，转眼间</a:t>
            </a:r>
            <a:r>
              <a:rPr lang="en-US" altLang="zh-CN" dirty="0"/>
              <a:t>2016</a:t>
            </a:r>
            <a:r>
              <a:rPr lang="zh-CN" altLang="zh-CN" dirty="0"/>
              <a:t>年就过去了，在</a:t>
            </a:r>
            <a:r>
              <a:rPr lang="en-US" altLang="zh-CN" dirty="0"/>
              <a:t>2017</a:t>
            </a:r>
            <a:r>
              <a:rPr lang="zh-CN" altLang="zh-CN" dirty="0"/>
              <a:t>年的第一天回首这个学期做项目开发时自己跳进去的坑，不经感慨一番，特此总结下在这个项目中我都做了些什么。</a:t>
            </a:r>
          </a:p>
          <a:p>
            <a:pPr lvl="0"/>
            <a:r>
              <a:rPr lang="zh-CN" altLang="zh-CN" b="1" dirty="0"/>
              <a:t>做了什么</a:t>
            </a:r>
          </a:p>
          <a:p>
            <a:r>
              <a:rPr lang="en-US" altLang="zh-CN" dirty="0" smtClean="0"/>
              <a:t>   </a:t>
            </a:r>
            <a:r>
              <a:rPr lang="zh-CN" altLang="zh-CN" dirty="0" smtClean="0"/>
              <a:t>我们</a:t>
            </a:r>
            <a:r>
              <a:rPr lang="zh-CN" altLang="zh-CN" dirty="0"/>
              <a:t>团队是在</a:t>
            </a:r>
            <a:r>
              <a:rPr lang="en-US" altLang="zh-CN" dirty="0"/>
              <a:t>2016</a:t>
            </a:r>
            <a:r>
              <a:rPr lang="zh-CN" altLang="zh-CN" dirty="0"/>
              <a:t>年</a:t>
            </a:r>
            <a:r>
              <a:rPr lang="en-US" altLang="zh-CN" dirty="0"/>
              <a:t>9</a:t>
            </a:r>
            <a:r>
              <a:rPr lang="zh-CN" altLang="zh-CN" dirty="0"/>
              <a:t>月</a:t>
            </a:r>
            <a:r>
              <a:rPr lang="en-US" altLang="zh-CN" dirty="0"/>
              <a:t>20</a:t>
            </a:r>
            <a:r>
              <a:rPr lang="zh-CN" altLang="zh-CN" dirty="0"/>
              <a:t>日组建的，同时很荣幸地成为了我们</a:t>
            </a:r>
            <a:r>
              <a:rPr lang="en-US" altLang="zh-CN" dirty="0"/>
              <a:t>G05</a:t>
            </a:r>
            <a:r>
              <a:rPr lang="zh-CN" altLang="zh-CN" dirty="0"/>
              <a:t>小组的</a:t>
            </a:r>
            <a:r>
              <a:rPr lang="en-US" altLang="zh-CN" dirty="0"/>
              <a:t>PM</a:t>
            </a:r>
            <a:r>
              <a:rPr lang="zh-CN" altLang="zh-CN" dirty="0"/>
              <a:t>（项目经理），这个职位是组员对我的信任与认可，我也希望</a:t>
            </a:r>
            <a:r>
              <a:rPr lang="en-US" altLang="zh-CN" dirty="0"/>
              <a:t>G05</a:t>
            </a:r>
            <a:r>
              <a:rPr lang="zh-CN" altLang="zh-CN" dirty="0"/>
              <a:t>小组能够在我的带领下取得好的成绩。但是当时的我没有意识到项目经理这四个字真正的含义。第一个跳进去的坑是编写《项目可行性报告》，当时我们士气很高，到处寻找项目可行报告的模板，想着快速写完这份文档。完全没有考虑这份文档到底是做什么用的，我洋洋洒洒地写了系统的全部数据流图，自以为做的不错。但是却错的离谱，我指挥组员写了一大堆我们自己都看不懂的东西。事实证明我们错了，我们偏离了自己的实际情况，完全变为了为写文档而写文档，最后的文档完全没有任何参考指导价值。第二个跳进去的坑是项目章程，我在项目章程里写了项目目标、干系人分析、风险与预防、主要里程碑与时间、干系人参与评估矩阵、人员角色与资质分工、里程碑与时间</a:t>
            </a:r>
            <a:r>
              <a:rPr lang="en-US" altLang="zh-CN" dirty="0"/>
              <a:t>….</a:t>
            </a:r>
            <a:r>
              <a:rPr lang="zh-CN" altLang="zh-CN" dirty="0"/>
              <a:t>等等，最后在侯老师的评审上我知道了项目章程只要</a:t>
            </a:r>
            <a:r>
              <a:rPr lang="en-US" altLang="zh-CN" dirty="0" err="1"/>
              <a:t>OnePage</a:t>
            </a:r>
            <a:r>
              <a:rPr lang="zh-CN" altLang="zh-CN" dirty="0"/>
              <a:t>，项目章程最重要的作用是对项目经理进行授权</a:t>
            </a:r>
            <a:r>
              <a:rPr lang="en-US" altLang="zh-CN" dirty="0"/>
              <a:t>…</a:t>
            </a:r>
            <a:r>
              <a:rPr lang="zh-CN" altLang="zh-CN" dirty="0"/>
              <a:t>。第三个跳进去的坑是《需求工程计划》的编写，由于我对工作量的错误估计与我的一些个人观点，出现了有些组员工作量的偏多，在他人看来我是在偏袒谁，由此也引发了一些小矛盾，在此之后我的想法也发生了改变，我先前的观点是能者多劳，有能力的人应当多承担一些任务与责任。多做点活，也是多收获些。这次出现的问题也说明了我完全还没有从总体上去把握整个项目，还是站在以前个人工作的角度。一个项目要做好，绝对不是项目组中有一两个特别能干的人就可以的</a:t>
            </a:r>
            <a:r>
              <a:rPr lang="zh-CN" altLang="zh-CN" dirty="0" smtClean="0"/>
              <a:t>，</a:t>
            </a:r>
            <a:r>
              <a:rPr lang="zh-CN" altLang="zh-CN" dirty="0"/>
              <a:t>这需要一个团队的通力合作。我能明显在这次事件后我们团队士气的大伤。在此之后我尽量开始平均分配工作任务</a:t>
            </a:r>
            <a:r>
              <a:rPr lang="zh-CN" altLang="zh-CN" dirty="0" smtClean="0"/>
              <a:t>，</a:t>
            </a:r>
            <a:r>
              <a:rPr lang="zh-CN" altLang="zh-CN" dirty="0"/>
              <a:t>将一些合适的工作多分配一些给能力稍弱的组员。第三次跳到坑里是因为我的管理能力，也是在编写</a:t>
            </a:r>
            <a:r>
              <a:rPr lang="en-US" altLang="zh-CN" dirty="0"/>
              <a:t>8</a:t>
            </a:r>
            <a:r>
              <a:rPr lang="zh-CN" altLang="zh-CN" dirty="0"/>
              <a:t>个子计划的时候发生的。我没有做好沟通协调工作，导致组员各做各的，但是其实各子计划是你中有我，我中有你的。</a:t>
            </a:r>
            <a:endParaRPr lang="zh-CN" altLang="en-US" dirty="0"/>
          </a:p>
        </p:txBody>
      </p:sp>
    </p:spTree>
    <p:custDataLst>
      <p:tags r:id="rId1"/>
    </p:custDataLst>
    <p:extLst>
      <p:ext uri="{BB962C8B-B14F-4D97-AF65-F5344CB8AC3E}">
        <p14:creationId xmlns:p14="http://schemas.microsoft.com/office/powerpoint/2010/main" val="1296390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9600" y="121920"/>
            <a:ext cx="11106912" cy="7017306"/>
          </a:xfrm>
          <a:prstGeom prst="rect">
            <a:avLst/>
          </a:prstGeom>
        </p:spPr>
        <p:txBody>
          <a:bodyPr wrap="square">
            <a:spAutoFit/>
          </a:bodyPr>
          <a:lstStyle/>
          <a:p>
            <a:r>
              <a:rPr lang="zh-CN" altLang="zh-CN" dirty="0" smtClean="0"/>
              <a:t>最后</a:t>
            </a:r>
            <a:r>
              <a:rPr lang="zh-CN" altLang="zh-CN" dirty="0"/>
              <a:t>结果是整合在一起后惨不忍睹。大家也不知道谁的版本能作为标准。也是从这个时间点开始我认识到例会的好处。面对面的交流远比通过</a:t>
            </a:r>
            <a:r>
              <a:rPr lang="en-US" altLang="zh-CN" dirty="0"/>
              <a:t>QQ</a:t>
            </a:r>
            <a:r>
              <a:rPr lang="zh-CN" altLang="zh-CN" dirty="0"/>
              <a:t>微信交流来的高效多。很多交流工具难以讲清的问题也能很好的解决。同时全组成员在一起开会也可以很好使组员对目标达成一致。</a:t>
            </a:r>
          </a:p>
          <a:p>
            <a:r>
              <a:rPr lang="zh-CN" altLang="zh-CN" dirty="0"/>
              <a:t>第四次跳到坑里是制作界面原型的时候。由于诸多女性的优势，我决定由组内的女生来做界面原型，其他人根据界面原型来写需求规格说明书。在第一次客户访谈客户的过程中，杨老师对我们的界面原型的一些部分表示了认可，这使我认为界面原型的美观是十分重要的，对界面原型的要求中，美观占了很大的部分。这也直接导致了我们界面原型业务逻辑的不足，过多重视了美观而轻视了用户提出的功能性需求。这也导致了后面我们痛苦的频繁返工。</a:t>
            </a:r>
          </a:p>
          <a:p>
            <a:r>
              <a:rPr lang="zh-CN" altLang="zh-CN" dirty="0"/>
              <a:t>在这次项目开发中我跳进去的坑还有很多，我也不一一列出了，跳到坑里不仅是对自己的打击，更是对团队士气的伤害。希望在以后的项目开发中，我不会再跳入类似的坑中。</a:t>
            </a:r>
          </a:p>
          <a:p>
            <a:r>
              <a:rPr lang="zh-CN" altLang="zh-CN" dirty="0"/>
              <a:t>虽然遇到了些挫折，但是我也是有所收获的。</a:t>
            </a:r>
          </a:p>
          <a:p>
            <a:pPr lvl="0"/>
            <a:r>
              <a:rPr lang="zh-CN" altLang="zh-CN" b="1" dirty="0"/>
              <a:t>收获</a:t>
            </a:r>
          </a:p>
          <a:p>
            <a:r>
              <a:rPr lang="zh-CN" altLang="zh-CN" dirty="0"/>
              <a:t>第一次成为一个开发团队的项目经理</a:t>
            </a:r>
          </a:p>
          <a:p>
            <a:r>
              <a:rPr lang="zh-CN" altLang="zh-CN" dirty="0"/>
              <a:t>第一次高频率的管理自己与他人</a:t>
            </a:r>
          </a:p>
          <a:p>
            <a:r>
              <a:rPr lang="zh-CN" altLang="zh-CN" dirty="0"/>
              <a:t>学会了如何使用各种工具，来制作文档</a:t>
            </a:r>
          </a:p>
          <a:p>
            <a:r>
              <a:rPr lang="zh-CN" altLang="zh-CN" dirty="0"/>
              <a:t>对需求的获取与管理有了深刻的印象</a:t>
            </a:r>
          </a:p>
          <a:p>
            <a:r>
              <a:rPr lang="zh-CN" altLang="zh-CN" dirty="0"/>
              <a:t>对软件工程的看法发生了转变。原先觉得写文档是一件费时费力的事，完全没有必要。现在我觉得文档是整个项目的基石，文档能给更多的标准约束与参照，使软件开发的标准化成为可能。</a:t>
            </a:r>
          </a:p>
          <a:p>
            <a:r>
              <a:rPr lang="zh-CN" altLang="zh-CN" dirty="0"/>
              <a:t>增加了自己管理的经验。</a:t>
            </a:r>
          </a:p>
          <a:p>
            <a:pPr lvl="0"/>
            <a:r>
              <a:rPr lang="zh-CN" altLang="zh-CN" b="1" dirty="0"/>
              <a:t>不足</a:t>
            </a:r>
          </a:p>
          <a:p>
            <a:r>
              <a:rPr lang="zh-CN" altLang="zh-CN" dirty="0"/>
              <a:t>管理能力不足，无法很好地协同组员进行高效地工作。</a:t>
            </a:r>
          </a:p>
          <a:p>
            <a:r>
              <a:rPr lang="zh-CN" altLang="zh-CN" dirty="0"/>
              <a:t>无法做到真正的独当一面</a:t>
            </a:r>
          </a:p>
          <a:p>
            <a:r>
              <a:rPr lang="zh-CN" altLang="zh-CN" dirty="0"/>
              <a:t>软件工程相关知识、技术缺少。</a:t>
            </a:r>
          </a:p>
          <a:p>
            <a:r>
              <a:rPr lang="zh-CN" altLang="zh-CN" dirty="0"/>
              <a:t>没有很好的记录习惯</a:t>
            </a:r>
          </a:p>
          <a:p>
            <a:endParaRPr lang="zh-CN" altLang="en-US"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1191240" y="525907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748426"/>
            <a:ext cx="8201025" cy="369332"/>
          </a:xfrm>
          <a:prstGeom prst="rect">
            <a:avLst/>
          </a:prstGeom>
          <a:noFill/>
        </p:spPr>
        <p:txBody>
          <a:bodyPr wrap="square" rtlCol="0">
            <a:spAutoFit/>
          </a:bodyPr>
          <a:lstStyle/>
          <a:p>
            <a:r>
              <a:rPr lang="zh-CN" altLang="en-US" b="1" dirty="0"/>
              <a:t>组员</a:t>
            </a:r>
            <a:r>
              <a:rPr lang="zh-CN" altLang="en-US" b="1" dirty="0" smtClean="0"/>
              <a:t>个人总结      组员：王敏星</a:t>
            </a:r>
            <a:endParaRPr lang="en-US" altLang="zh-CN" b="1" dirty="0"/>
          </a:p>
        </p:txBody>
      </p:sp>
      <p:sp>
        <p:nvSpPr>
          <p:cNvPr id="5" name="矩形 4"/>
          <p:cNvSpPr/>
          <p:nvPr/>
        </p:nvSpPr>
        <p:spPr>
          <a:xfrm>
            <a:off x="1115568" y="1678585"/>
            <a:ext cx="9990328" cy="3970318"/>
          </a:xfrm>
          <a:prstGeom prst="rect">
            <a:avLst/>
          </a:prstGeom>
        </p:spPr>
        <p:txBody>
          <a:bodyPr wrap="square">
            <a:spAutoFit/>
          </a:bodyPr>
          <a:lstStyle/>
          <a:p>
            <a:r>
              <a:rPr lang="zh-CN" altLang="zh-CN" dirty="0"/>
              <a:t> 时间过得很快，很快这一学期就接近尾声了。第一次经历这么联系紧密的团队合作，我觉得对于一个团队，沟通是一件相当重要的事情。起初在团队建立的时候，我觉得沟通成为了我们组一个令人头疼的问题。起初我们每个人的工作任务都是由项目经理分配的，每个人都独自做自己的部分，完全不知道别的小组成员在干什么，这就导致了我们的频繁返工，让人很是头疼。然后在需求工程项目计划评审之后，我们组有些做项目的感觉了，沟通也变得好了起来，任务分配都是在小组例会的时候定下来的，所以后面工作的进展也挺好的。对于这学期，我觉得我做的还是挺好的，我是一个执行力很强的人</a:t>
            </a:r>
            <a:r>
              <a:rPr lang="en-US" altLang="zh-CN" dirty="0"/>
              <a:t>,</a:t>
            </a:r>
            <a:r>
              <a:rPr lang="zh-CN" altLang="zh-CN" dirty="0"/>
              <a:t>对于分配下来的任务，我会立即执行，所以有足够的时间去完成项目经理交给我的工作，不会出现太大的偏差。下面说说我最累的阶段吧，就是制作界面原型的阶段吧。我们组再完成</a:t>
            </a:r>
            <a:r>
              <a:rPr lang="en-US" altLang="zh-CN" dirty="0"/>
              <a:t>SRS</a:t>
            </a:r>
            <a:r>
              <a:rPr lang="zh-CN" altLang="zh-CN" dirty="0"/>
              <a:t>这个里程碑的时候，以界面原型为前置任务，所以那段时间都在赶界面原型，做完改，改完做，觉得界面原型耗完了自己所有的耐心，不过在这过程中我也掌握了对</a:t>
            </a:r>
            <a:r>
              <a:rPr lang="en-US" altLang="zh-CN" dirty="0" err="1"/>
              <a:t>Axure</a:t>
            </a:r>
            <a:r>
              <a:rPr lang="en-US" altLang="zh-CN" dirty="0"/>
              <a:t> </a:t>
            </a:r>
            <a:r>
              <a:rPr lang="en-US" altLang="zh-CN" dirty="0" err="1"/>
              <a:t>Rp</a:t>
            </a:r>
            <a:r>
              <a:rPr lang="zh-CN" altLang="zh-CN" dirty="0"/>
              <a:t>这个工具的使用，然后相结合这学期学的</a:t>
            </a:r>
            <a:r>
              <a:rPr lang="en-US" altLang="zh-CN" dirty="0"/>
              <a:t>WEB</a:t>
            </a:r>
            <a:r>
              <a:rPr lang="zh-CN" altLang="zh-CN" dirty="0"/>
              <a:t>课与</a:t>
            </a:r>
            <a:r>
              <a:rPr lang="en-US" altLang="zh-CN" dirty="0"/>
              <a:t>MAYA</a:t>
            </a:r>
            <a:r>
              <a:rPr lang="zh-CN" altLang="zh-CN" dirty="0"/>
              <a:t>课，感觉自己对前端还是很有兴趣的。不过也是因为我们组一切以界面原型为前提，而照成了大量而频繁的返工情况。在团队的工作中，我也发现了自己的不足。我是一个非常自我的人，在一件事上，如果我觉得正确，就不会听取别人的意见，去做自己觉得对的事，我觉得这样对于团队合作应该是不利的。</a:t>
            </a:r>
            <a:endParaRPr lang="zh-CN" altLang="en-US" dirty="0"/>
          </a:p>
        </p:txBody>
      </p:sp>
    </p:spTree>
    <p:custDataLst>
      <p:tags r:id="rId1"/>
    </p:custDataLst>
    <p:extLst>
      <p:ext uri="{BB962C8B-B14F-4D97-AF65-F5344CB8AC3E}">
        <p14:creationId xmlns:p14="http://schemas.microsoft.com/office/powerpoint/2010/main" val="820921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1191240" y="525907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748426"/>
            <a:ext cx="8201025" cy="369332"/>
          </a:xfrm>
          <a:prstGeom prst="rect">
            <a:avLst/>
          </a:prstGeom>
          <a:noFill/>
        </p:spPr>
        <p:txBody>
          <a:bodyPr wrap="square" rtlCol="0">
            <a:spAutoFit/>
          </a:bodyPr>
          <a:lstStyle/>
          <a:p>
            <a:r>
              <a:rPr lang="zh-CN" altLang="en-US" b="1" dirty="0"/>
              <a:t>组员</a:t>
            </a:r>
            <a:r>
              <a:rPr lang="zh-CN" altLang="en-US" b="1" dirty="0" smtClean="0"/>
              <a:t>个人总结      组员：薛雅文</a:t>
            </a:r>
            <a:endParaRPr lang="en-US" altLang="zh-CN" b="1" dirty="0"/>
          </a:p>
        </p:txBody>
      </p:sp>
      <p:sp>
        <p:nvSpPr>
          <p:cNvPr id="5" name="矩形 4"/>
          <p:cNvSpPr/>
          <p:nvPr/>
        </p:nvSpPr>
        <p:spPr>
          <a:xfrm>
            <a:off x="1115568" y="1678585"/>
            <a:ext cx="9990328" cy="3970318"/>
          </a:xfrm>
          <a:prstGeom prst="rect">
            <a:avLst/>
          </a:prstGeom>
        </p:spPr>
        <p:txBody>
          <a:bodyPr wrap="square">
            <a:spAutoFit/>
          </a:bodyPr>
          <a:lstStyle/>
          <a:p>
            <a:r>
              <a:rPr lang="zh-CN" altLang="zh-CN" dirty="0"/>
              <a:t> </a:t>
            </a:r>
            <a:r>
              <a:rPr lang="en-US" altLang="zh-CN" dirty="0"/>
              <a:t> </a:t>
            </a:r>
            <a:r>
              <a:rPr lang="zh-CN" altLang="zh-CN" dirty="0"/>
              <a:t>自项目小组成立以来，我深刻的体会到了一个团队的内部沟通和方法是多么重要。</a:t>
            </a:r>
          </a:p>
          <a:p>
            <a:r>
              <a:rPr lang="zh-CN" altLang="zh-CN" dirty="0"/>
              <a:t>从刚开始布置任务的时候，每个人就只执着于自己负责的部分，完全不知道其他人的任务是什么，而且由于第一次接触项目工程，完全不知道写什么，怎么写，只能从网上查找资料或模板，没有正规和完整的提前去学习，所以在编写文档的时候，浪费了很多时间。接下来的任务联系越来越紧密，缺乏沟通的问题逐渐暴露出来，返工的次数也渐渐增多，直到我们抱怨才意识到我们的方法很存在问题。</a:t>
            </a:r>
          </a:p>
          <a:p>
            <a:r>
              <a:rPr lang="zh-CN" altLang="zh-CN" dirty="0"/>
              <a:t>解决沟通问题后，接下来的任务也越来越重，我负责的教师和管理员的界面，其实一开始这分工就不合理，教师和学生的界面相似，所以两个人合作就容易出现分歧，往往只要学生界面稍微改动了一个小地方，我为了保持统一也要改动，这就浪费了很多时间。二者与用户确认界面的时候，还没有完全确认好功能点，就将样式都美化，导致只要用户一点不满意，我们的改动就很大。三者就是所有的用例文档和测试文档都是以界面原型为前置任务，所以开始的时候很赶，说了这么多，就是没有把时间充分合理分配和忽略实现方法的重要性。</a:t>
            </a:r>
          </a:p>
          <a:p>
            <a:r>
              <a:rPr lang="en-US" altLang="zh-CN" dirty="0"/>
              <a:t>   </a:t>
            </a:r>
            <a:r>
              <a:rPr lang="zh-CN" altLang="zh-CN" dirty="0"/>
              <a:t>但是难能可贵的是我们组的每一次会议都有真实召开，不管下雨还是当天开会内容的简短，都会如是开会。还有后期在我们松懈的时候，组长也会提醒鼓劲，总体来说这次合作还不错。</a:t>
            </a:r>
            <a:endParaRPr lang="zh-CN" altLang="en-US" dirty="0"/>
          </a:p>
        </p:txBody>
      </p:sp>
    </p:spTree>
    <p:custDataLst>
      <p:tags r:id="rId1"/>
    </p:custDataLst>
    <p:extLst>
      <p:ext uri="{BB962C8B-B14F-4D97-AF65-F5344CB8AC3E}">
        <p14:creationId xmlns:p14="http://schemas.microsoft.com/office/powerpoint/2010/main" val="702970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1191240" y="525907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748426"/>
            <a:ext cx="8201025" cy="369332"/>
          </a:xfrm>
          <a:prstGeom prst="rect">
            <a:avLst/>
          </a:prstGeom>
          <a:noFill/>
        </p:spPr>
        <p:txBody>
          <a:bodyPr wrap="square" rtlCol="0">
            <a:spAutoFit/>
          </a:bodyPr>
          <a:lstStyle/>
          <a:p>
            <a:r>
              <a:rPr lang="zh-CN" altLang="en-US" b="1" dirty="0"/>
              <a:t>组员</a:t>
            </a:r>
            <a:r>
              <a:rPr lang="zh-CN" altLang="en-US" b="1" dirty="0" smtClean="0"/>
              <a:t>个人总结      组员：茹敏杰</a:t>
            </a:r>
            <a:endParaRPr lang="en-US" altLang="zh-CN" b="1" dirty="0"/>
          </a:p>
        </p:txBody>
      </p:sp>
      <p:sp>
        <p:nvSpPr>
          <p:cNvPr id="5" name="矩形 4"/>
          <p:cNvSpPr/>
          <p:nvPr/>
        </p:nvSpPr>
        <p:spPr>
          <a:xfrm>
            <a:off x="1115568" y="1678585"/>
            <a:ext cx="9990328" cy="4247317"/>
          </a:xfrm>
          <a:prstGeom prst="rect">
            <a:avLst/>
          </a:prstGeom>
        </p:spPr>
        <p:txBody>
          <a:bodyPr wrap="square">
            <a:spAutoFit/>
          </a:bodyPr>
          <a:lstStyle/>
          <a:p>
            <a:r>
              <a:rPr lang="zh-CN" altLang="en-US" dirty="0"/>
              <a:t>这次的小组项目让我体验了一点团队项目的工作，开学初的时候虽然返工严重但时间还是充足的，但是在编写</a:t>
            </a:r>
            <a:r>
              <a:rPr lang="en-US" altLang="zh-CN" dirty="0"/>
              <a:t>SRS</a:t>
            </a:r>
            <a:r>
              <a:rPr lang="zh-CN" altLang="en-US" dirty="0"/>
              <a:t>的后面阶段，各个课程的大作业开始发放，而我负责的用例文档每周都需要修改，这让我感觉到了时间安排很重要。</a:t>
            </a:r>
          </a:p>
          <a:p>
            <a:r>
              <a:rPr lang="zh-CN" altLang="en-US" dirty="0"/>
              <a:t>项目的前半阶段，我主要负责</a:t>
            </a:r>
            <a:r>
              <a:rPr lang="en-US" altLang="zh-CN" dirty="0"/>
              <a:t>WBS</a:t>
            </a:r>
            <a:r>
              <a:rPr lang="zh-CN" altLang="en-US" dirty="0"/>
              <a:t>、</a:t>
            </a:r>
            <a:r>
              <a:rPr lang="en-US" altLang="zh-CN" dirty="0"/>
              <a:t>OBS</a:t>
            </a:r>
            <a:r>
              <a:rPr lang="zh-CN" altLang="en-US" dirty="0"/>
              <a:t>以及甘特图的编制，</a:t>
            </a:r>
            <a:r>
              <a:rPr lang="en-US" altLang="zh-CN" dirty="0"/>
              <a:t>WBS</a:t>
            </a:r>
            <a:r>
              <a:rPr lang="zh-CN" altLang="en-US" dirty="0"/>
              <a:t>因为我不知道怎么编写，所以参考了错误的模板在第一次评审后我需要重新编制，而甘特图我也是在不断的修改中才勉强完成，这是项目前期我最花时间的地方。现在看来我之前一直在浪费时间，这些图在</a:t>
            </a:r>
            <a:r>
              <a:rPr lang="en-US" altLang="zh-CN" dirty="0"/>
              <a:t>PMBOOK</a:t>
            </a:r>
            <a:r>
              <a:rPr lang="zh-CN" altLang="en-US" dirty="0"/>
              <a:t>中都有提到，如果我在编制这些图时能够去看一下</a:t>
            </a:r>
            <a:r>
              <a:rPr lang="en-US" altLang="zh-CN" dirty="0"/>
              <a:t>PMBOOK</a:t>
            </a:r>
            <a:r>
              <a:rPr lang="zh-CN" altLang="en-US" dirty="0"/>
              <a:t>，我肯定可以很快的做完。</a:t>
            </a:r>
          </a:p>
          <a:p>
            <a:r>
              <a:rPr lang="zh-CN" altLang="en-US" dirty="0"/>
              <a:t>项目的后半段我的时间主要花在了用例文档上。在编制</a:t>
            </a:r>
            <a:r>
              <a:rPr lang="en-US" altLang="zh-CN" dirty="0"/>
              <a:t>SRS</a:t>
            </a:r>
            <a:r>
              <a:rPr lang="zh-CN" altLang="en-US" dirty="0"/>
              <a:t>的三周内，我的用例文档每周都要大改，这花费了我大量的时间，效果也不理想。我现在觉得当初应该不要那么着急的一次性编完用例文档，这只会让后面的修改工作的工作量增大。我应该是先编写一个或者编写教师的一部分，在访谈杨老师时可以先放杨老师看一下是否可以，这样可以减少后面的返工的时间，也能使我安心得编写用例不用担心大改的出现。</a:t>
            </a:r>
          </a:p>
          <a:p>
            <a:r>
              <a:rPr lang="zh-CN" altLang="en-US" dirty="0"/>
              <a:t>我觉得这学期我已经尽力了，任务没有敷衍了事，虽然做任务时会有一点懈怠，但是我可以准时提交文档。这学期我也发现自己对时间的管理很差，任务很多时我会不知道怎么才能有效的安排时间。</a:t>
            </a:r>
          </a:p>
        </p:txBody>
      </p:sp>
    </p:spTree>
    <p:custDataLst>
      <p:tags r:id="rId1"/>
    </p:custDataLst>
    <p:extLst>
      <p:ext uri="{BB962C8B-B14F-4D97-AF65-F5344CB8AC3E}">
        <p14:creationId xmlns:p14="http://schemas.microsoft.com/office/powerpoint/2010/main" val="70297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1191240" y="525907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748426"/>
            <a:ext cx="8201025" cy="369332"/>
          </a:xfrm>
          <a:prstGeom prst="rect">
            <a:avLst/>
          </a:prstGeom>
          <a:noFill/>
        </p:spPr>
        <p:txBody>
          <a:bodyPr wrap="square" rtlCol="0">
            <a:spAutoFit/>
          </a:bodyPr>
          <a:lstStyle/>
          <a:p>
            <a:r>
              <a:rPr lang="zh-CN" altLang="en-US" b="1" dirty="0"/>
              <a:t>组员</a:t>
            </a:r>
            <a:r>
              <a:rPr lang="zh-CN" altLang="en-US" b="1" dirty="0" smtClean="0"/>
              <a:t>个人总结      组员：王浩楠</a:t>
            </a:r>
            <a:endParaRPr lang="en-US" altLang="zh-CN" b="1" dirty="0"/>
          </a:p>
        </p:txBody>
      </p:sp>
      <p:sp>
        <p:nvSpPr>
          <p:cNvPr id="5" name="矩形 4"/>
          <p:cNvSpPr/>
          <p:nvPr/>
        </p:nvSpPr>
        <p:spPr>
          <a:xfrm>
            <a:off x="1115568" y="1678585"/>
            <a:ext cx="9990328" cy="1754326"/>
          </a:xfrm>
          <a:prstGeom prst="rect">
            <a:avLst/>
          </a:prstGeom>
        </p:spPr>
        <p:txBody>
          <a:bodyPr wrap="square">
            <a:spAutoFit/>
          </a:bodyPr>
          <a:lstStyle/>
          <a:p>
            <a:r>
              <a:rPr lang="zh-CN" altLang="en-US" dirty="0"/>
              <a:t>在一个学期的软件项目的制作，我们小组经历了需求分析，用户界面设计等方面，总的来说非常的顺利的进行下来了。我在其中也是完成了分配的任务，但是其中也是有小挫折的。有时分配下来的任务的编写文档，我按照模板不知道要怎么写，在网上找了相似的文档才有了一个大概的了解，并且完成了文档的编写。不过质量还是不尽如人意，在后期的项目过程中，我也是做用例文档之类的内容编号或者截取界面原型图的工作。最后，在这次的项目实践中，跟着小组的成员经历了软件项目开发的流程，让我对软件项目开发有了更深的理解，也从中学到了很多。</a:t>
            </a:r>
          </a:p>
        </p:txBody>
      </p:sp>
    </p:spTree>
    <p:custDataLst>
      <p:tags r:id="rId1"/>
    </p:custDataLst>
    <p:extLst>
      <p:ext uri="{BB962C8B-B14F-4D97-AF65-F5344CB8AC3E}">
        <p14:creationId xmlns:p14="http://schemas.microsoft.com/office/powerpoint/2010/main" val="70297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1191240" y="525907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748426"/>
            <a:ext cx="8201025" cy="369332"/>
          </a:xfrm>
          <a:prstGeom prst="rect">
            <a:avLst/>
          </a:prstGeom>
          <a:noFill/>
        </p:spPr>
        <p:txBody>
          <a:bodyPr wrap="square" rtlCol="0">
            <a:spAutoFit/>
          </a:bodyPr>
          <a:lstStyle/>
          <a:p>
            <a:r>
              <a:rPr lang="zh-CN" altLang="en-US" b="1" dirty="0" smtClean="0"/>
              <a:t>小组分工：</a:t>
            </a:r>
            <a:endParaRPr lang="en-US" altLang="zh-CN" b="1" dirty="0"/>
          </a:p>
        </p:txBody>
      </p:sp>
      <p:sp>
        <p:nvSpPr>
          <p:cNvPr id="5" name="矩形 4"/>
          <p:cNvSpPr/>
          <p:nvPr/>
        </p:nvSpPr>
        <p:spPr>
          <a:xfrm>
            <a:off x="1115568" y="1678585"/>
            <a:ext cx="9990328" cy="1477328"/>
          </a:xfrm>
          <a:prstGeom prst="rect">
            <a:avLst/>
          </a:prstGeom>
        </p:spPr>
        <p:txBody>
          <a:bodyPr wrap="square">
            <a:spAutoFit/>
          </a:bodyPr>
          <a:lstStyle/>
          <a:p>
            <a:r>
              <a:rPr lang="zh-CN" altLang="en-US" dirty="0" smtClean="0"/>
              <a:t>王家南：编写项目总结报告，对组员的评价和个人总结</a:t>
            </a:r>
            <a:endParaRPr lang="en-US" altLang="zh-CN" dirty="0" smtClean="0"/>
          </a:p>
          <a:p>
            <a:r>
              <a:rPr lang="zh-CN" altLang="en-US" dirty="0"/>
              <a:t>王敏</a:t>
            </a:r>
            <a:r>
              <a:rPr lang="zh-CN" altLang="en-US" dirty="0" smtClean="0"/>
              <a:t>星：编写个人总结</a:t>
            </a:r>
            <a:endParaRPr lang="en-US" altLang="zh-CN" dirty="0" smtClean="0"/>
          </a:p>
          <a:p>
            <a:r>
              <a:rPr lang="zh-CN" altLang="en-US" dirty="0" smtClean="0"/>
              <a:t>薛雅文：编写个人总结和制作</a:t>
            </a:r>
            <a:r>
              <a:rPr lang="en-US" altLang="zh-CN" dirty="0" smtClean="0"/>
              <a:t>PPT</a:t>
            </a:r>
          </a:p>
          <a:p>
            <a:r>
              <a:rPr lang="zh-CN" altLang="en-US" dirty="0" smtClean="0"/>
              <a:t>茹敏杰：编写个人总结</a:t>
            </a:r>
            <a:endParaRPr lang="en-US" altLang="zh-CN" dirty="0" smtClean="0"/>
          </a:p>
          <a:p>
            <a:r>
              <a:rPr lang="zh-CN" altLang="en-US" dirty="0"/>
              <a:t>王浩</a:t>
            </a:r>
            <a:r>
              <a:rPr lang="zh-CN" altLang="en-US" dirty="0" smtClean="0"/>
              <a:t>楠：编写个人总结</a:t>
            </a:r>
            <a:endParaRPr lang="zh-CN" altLang="en-US" dirty="0"/>
          </a:p>
        </p:txBody>
      </p:sp>
    </p:spTree>
    <p:custDataLst>
      <p:tags r:id="rId1"/>
    </p:custDataLst>
    <p:extLst>
      <p:ext uri="{BB962C8B-B14F-4D97-AF65-F5344CB8AC3E}">
        <p14:creationId xmlns:p14="http://schemas.microsoft.com/office/powerpoint/2010/main" val="1877148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p:nvPr>
            <p:custDataLst>
              <p:tags r:id="rId2"/>
            </p:custDataLst>
          </p:nvPr>
        </p:nvSpPr>
        <p:spPr bwMode="auto">
          <a:xfrm>
            <a:off x="3594761" y="4641851"/>
            <a:ext cx="5002479" cy="880408"/>
          </a:xfrm>
          <a:custGeom>
            <a:avLst/>
            <a:gdLst>
              <a:gd name="T0" fmla="*/ 883871 w 2156199"/>
              <a:gd name="T1" fmla="*/ 284555 h 380596"/>
              <a:gd name="T2" fmla="*/ 902119 w 2156199"/>
              <a:gd name="T3" fmla="*/ 312818 h 380596"/>
              <a:gd name="T4" fmla="*/ 976894 w 2156199"/>
              <a:gd name="T5" fmla="*/ 304449 h 380596"/>
              <a:gd name="T6" fmla="*/ 965094 w 2156199"/>
              <a:gd name="T7" fmla="*/ 265210 h 380596"/>
              <a:gd name="T8" fmla="*/ 1025737 w 2156199"/>
              <a:gd name="T9" fmla="*/ 110996 h 380596"/>
              <a:gd name="T10" fmla="*/ 1074992 w 2156199"/>
              <a:gd name="T11" fmla="*/ 286750 h 380596"/>
              <a:gd name="T12" fmla="*/ 974973 w 2156199"/>
              <a:gd name="T13" fmla="*/ 364269 h 380596"/>
              <a:gd name="T14" fmla="*/ 859999 w 2156199"/>
              <a:gd name="T15" fmla="*/ 379224 h 380596"/>
              <a:gd name="T16" fmla="*/ 785910 w 2156199"/>
              <a:gd name="T17" fmla="*/ 304312 h 380596"/>
              <a:gd name="T18" fmla="*/ 796886 w 2156199"/>
              <a:gd name="T19" fmla="*/ 237358 h 380596"/>
              <a:gd name="T20" fmla="*/ 946847 w 2156199"/>
              <a:gd name="T21" fmla="*/ 210467 h 380596"/>
              <a:gd name="T22" fmla="*/ 979226 w 2156199"/>
              <a:gd name="T23" fmla="*/ 201274 h 380596"/>
              <a:gd name="T24" fmla="*/ 940947 w 2156199"/>
              <a:gd name="T25" fmla="*/ 167934 h 380596"/>
              <a:gd name="T26" fmla="*/ 893201 w 2156199"/>
              <a:gd name="T27" fmla="*/ 181654 h 380596"/>
              <a:gd name="T28" fmla="*/ 801277 w 2156199"/>
              <a:gd name="T29" fmla="*/ 144473 h 380596"/>
              <a:gd name="T30" fmla="*/ 878246 w 2156199"/>
              <a:gd name="T31" fmla="*/ 106880 h 380596"/>
              <a:gd name="T32" fmla="*/ 1307446 w 2156199"/>
              <a:gd name="T33" fmla="*/ 103999 h 380596"/>
              <a:gd name="T34" fmla="*/ 1412816 w 2156199"/>
              <a:gd name="T35" fmla="*/ 145845 h 380596"/>
              <a:gd name="T36" fmla="*/ 1424341 w 2156199"/>
              <a:gd name="T37" fmla="*/ 301568 h 380596"/>
              <a:gd name="T38" fmla="*/ 1326379 w 2156199"/>
              <a:gd name="T39" fmla="*/ 235986 h 380596"/>
              <a:gd name="T40" fmla="*/ 1268755 w 2156199"/>
              <a:gd name="T41" fmla="*/ 182478 h 380596"/>
              <a:gd name="T42" fmla="*/ 1227595 w 2156199"/>
              <a:gd name="T43" fmla="*/ 302666 h 380596"/>
              <a:gd name="T44" fmla="*/ 1131828 w 2156199"/>
              <a:gd name="T45" fmla="*/ 244767 h 380596"/>
              <a:gd name="T46" fmla="*/ 1240766 w 2156199"/>
              <a:gd name="T47" fmla="*/ 120737 h 380596"/>
              <a:gd name="T48" fmla="*/ 1942988 w 2156199"/>
              <a:gd name="T49" fmla="*/ 102352 h 380596"/>
              <a:gd name="T50" fmla="*/ 2131777 w 2156199"/>
              <a:gd name="T51" fmla="*/ 127048 h 380596"/>
              <a:gd name="T52" fmla="*/ 2041773 w 2156199"/>
              <a:gd name="T53" fmla="*/ 177264 h 380596"/>
              <a:gd name="T54" fmla="*/ 2002671 w 2156199"/>
              <a:gd name="T55" fmla="*/ 161897 h 380596"/>
              <a:gd name="T56" fmla="*/ 1959727 w 2156199"/>
              <a:gd name="T57" fmla="*/ 179734 h 380596"/>
              <a:gd name="T58" fmla="*/ 1991146 w 2156199"/>
              <a:gd name="T59" fmla="*/ 205527 h 380596"/>
              <a:gd name="T60" fmla="*/ 2100769 w 2156199"/>
              <a:gd name="T61" fmla="*/ 208820 h 380596"/>
              <a:gd name="T62" fmla="*/ 2156199 w 2156199"/>
              <a:gd name="T63" fmla="*/ 277146 h 380596"/>
              <a:gd name="T64" fmla="*/ 2119840 w 2156199"/>
              <a:gd name="T65" fmla="*/ 365366 h 380596"/>
              <a:gd name="T66" fmla="*/ 1926113 w 2156199"/>
              <a:gd name="T67" fmla="*/ 378675 h 380596"/>
              <a:gd name="T68" fmla="*/ 1856552 w 2156199"/>
              <a:gd name="T69" fmla="*/ 292513 h 380596"/>
              <a:gd name="T70" fmla="*/ 1974133 w 2156199"/>
              <a:gd name="T71" fmla="*/ 313504 h 380596"/>
              <a:gd name="T72" fmla="*/ 2020370 w 2156199"/>
              <a:gd name="T73" fmla="*/ 318581 h 380596"/>
              <a:gd name="T74" fmla="*/ 2049868 w 2156199"/>
              <a:gd name="T75" fmla="*/ 284555 h 380596"/>
              <a:gd name="T76" fmla="*/ 1996908 w 2156199"/>
              <a:gd name="T77" fmla="*/ 272756 h 380596"/>
              <a:gd name="T78" fmla="*/ 1895380 w 2156199"/>
              <a:gd name="T79" fmla="*/ 265347 h 380596"/>
              <a:gd name="T80" fmla="*/ 1857238 w 2156199"/>
              <a:gd name="T81" fmla="*/ 189338 h 380596"/>
              <a:gd name="T82" fmla="*/ 1907453 w 2156199"/>
              <a:gd name="T83" fmla="*/ 107154 h 380596"/>
              <a:gd name="T84" fmla="*/ 1583312 w 2156199"/>
              <a:gd name="T85" fmla="*/ 204430 h 380596"/>
              <a:gd name="T86" fmla="*/ 1732313 w 2156199"/>
              <a:gd name="T87" fmla="*/ 171502 h 380596"/>
              <a:gd name="T88" fmla="*/ 1625570 w 2156199"/>
              <a:gd name="T89" fmla="*/ 326676 h 380596"/>
              <a:gd name="T90" fmla="*/ 1524590 w 2156199"/>
              <a:gd name="T91" fmla="*/ 374559 h 380596"/>
              <a:gd name="T92" fmla="*/ 357820 w 2156199"/>
              <a:gd name="T93" fmla="*/ 38691 h 380596"/>
              <a:gd name="T94" fmla="*/ 184124 w 2156199"/>
              <a:gd name="T95" fmla="*/ 371815 h 380596"/>
              <a:gd name="T96" fmla="*/ 0 w 2156199"/>
              <a:gd name="T97" fmla="*/ 45002 h 380596"/>
              <a:gd name="T98" fmla="*/ 536797 w 2156199"/>
              <a:gd name="T99" fmla="*/ 126774 h 380596"/>
              <a:gd name="T100" fmla="*/ 632701 w 2156199"/>
              <a:gd name="T101" fmla="*/ 102489 h 380596"/>
              <a:gd name="T102" fmla="*/ 723665 w 2156199"/>
              <a:gd name="T103" fmla="*/ 172325 h 380596"/>
              <a:gd name="T104" fmla="*/ 664531 w 2156199"/>
              <a:gd name="T105" fmla="*/ 371266 h 380596"/>
              <a:gd name="T106" fmla="*/ 600596 w 2156199"/>
              <a:gd name="T107" fmla="*/ 176578 h 380596"/>
              <a:gd name="T108" fmla="*/ 541599 w 2156199"/>
              <a:gd name="T109" fmla="*/ 193179 h 380596"/>
              <a:gd name="T110" fmla="*/ 480957 w 2156199"/>
              <a:gd name="T111" fmla="*/ 371266 h 380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56199" h="380596">
                <a:moveTo>
                  <a:pt x="914330" y="263426"/>
                </a:moveTo>
                <a:cubicBezTo>
                  <a:pt x="911769" y="263426"/>
                  <a:pt x="907607" y="264295"/>
                  <a:pt x="901845" y="266033"/>
                </a:cubicBezTo>
                <a:cubicBezTo>
                  <a:pt x="896082" y="267771"/>
                  <a:pt x="891738" y="270058"/>
                  <a:pt x="888811" y="272893"/>
                </a:cubicBezTo>
                <a:cubicBezTo>
                  <a:pt x="885884" y="275728"/>
                  <a:pt x="884237" y="279616"/>
                  <a:pt x="883871" y="284555"/>
                </a:cubicBezTo>
                <a:cubicBezTo>
                  <a:pt x="883506" y="289494"/>
                  <a:pt x="883551" y="292604"/>
                  <a:pt x="884009" y="293885"/>
                </a:cubicBezTo>
                <a:cubicBezTo>
                  <a:pt x="884466" y="295165"/>
                  <a:pt x="884969" y="296903"/>
                  <a:pt x="885518" y="299098"/>
                </a:cubicBezTo>
                <a:cubicBezTo>
                  <a:pt x="886067" y="301294"/>
                  <a:pt x="887713" y="303672"/>
                  <a:pt x="890457" y="306233"/>
                </a:cubicBezTo>
                <a:cubicBezTo>
                  <a:pt x="893201" y="308794"/>
                  <a:pt x="897089" y="310989"/>
                  <a:pt x="902119" y="312818"/>
                </a:cubicBezTo>
                <a:cubicBezTo>
                  <a:pt x="907150" y="314648"/>
                  <a:pt x="911312" y="315563"/>
                  <a:pt x="914605" y="315563"/>
                </a:cubicBezTo>
                <a:lnTo>
                  <a:pt x="945338" y="315563"/>
                </a:lnTo>
                <a:cubicBezTo>
                  <a:pt x="951740" y="315563"/>
                  <a:pt x="957777" y="314922"/>
                  <a:pt x="963448" y="313642"/>
                </a:cubicBezTo>
                <a:cubicBezTo>
                  <a:pt x="969119" y="312361"/>
                  <a:pt x="973601" y="309297"/>
                  <a:pt x="976894" y="304449"/>
                </a:cubicBezTo>
                <a:cubicBezTo>
                  <a:pt x="980187" y="299601"/>
                  <a:pt x="981559" y="294845"/>
                  <a:pt x="981010" y="290180"/>
                </a:cubicBezTo>
                <a:cubicBezTo>
                  <a:pt x="980461" y="285515"/>
                  <a:pt x="980004" y="281811"/>
                  <a:pt x="979638" y="279067"/>
                </a:cubicBezTo>
                <a:cubicBezTo>
                  <a:pt x="979272" y="276323"/>
                  <a:pt x="977946" y="273625"/>
                  <a:pt x="975659" y="270972"/>
                </a:cubicBezTo>
                <a:cubicBezTo>
                  <a:pt x="973372" y="268320"/>
                  <a:pt x="969851" y="266399"/>
                  <a:pt x="965094" y="265210"/>
                </a:cubicBezTo>
                <a:cubicBezTo>
                  <a:pt x="960338" y="264021"/>
                  <a:pt x="955125" y="263426"/>
                  <a:pt x="949454" y="263426"/>
                </a:cubicBezTo>
                <a:lnTo>
                  <a:pt x="914330" y="263426"/>
                </a:lnTo>
                <a:close/>
                <a:moveTo>
                  <a:pt x="1001590" y="106194"/>
                </a:moveTo>
                <a:cubicBezTo>
                  <a:pt x="1006895" y="106194"/>
                  <a:pt x="1014944" y="107795"/>
                  <a:pt x="1025737" y="110996"/>
                </a:cubicBezTo>
                <a:cubicBezTo>
                  <a:pt x="1036530" y="114197"/>
                  <a:pt x="1045815" y="120234"/>
                  <a:pt x="1053589" y="129106"/>
                </a:cubicBezTo>
                <a:cubicBezTo>
                  <a:pt x="1061364" y="137979"/>
                  <a:pt x="1066898" y="149229"/>
                  <a:pt x="1070190" y="162858"/>
                </a:cubicBezTo>
                <a:cubicBezTo>
                  <a:pt x="1073483" y="176487"/>
                  <a:pt x="1075130" y="188240"/>
                  <a:pt x="1075130" y="198119"/>
                </a:cubicBezTo>
                <a:cubicBezTo>
                  <a:pt x="1075130" y="208180"/>
                  <a:pt x="1075084" y="237724"/>
                  <a:pt x="1074992" y="286750"/>
                </a:cubicBezTo>
                <a:cubicBezTo>
                  <a:pt x="1074901" y="335777"/>
                  <a:pt x="1058940" y="364132"/>
                  <a:pt x="1027109" y="371815"/>
                </a:cubicBezTo>
                <a:cubicBezTo>
                  <a:pt x="1010828" y="375839"/>
                  <a:pt x="998663" y="377852"/>
                  <a:pt x="990614" y="377852"/>
                </a:cubicBezTo>
                <a:cubicBezTo>
                  <a:pt x="983114" y="377852"/>
                  <a:pt x="979363" y="376022"/>
                  <a:pt x="979363" y="372364"/>
                </a:cubicBezTo>
                <a:cubicBezTo>
                  <a:pt x="979363" y="365046"/>
                  <a:pt x="977900" y="362348"/>
                  <a:pt x="974973" y="364269"/>
                </a:cubicBezTo>
                <a:cubicBezTo>
                  <a:pt x="972046" y="366190"/>
                  <a:pt x="967930" y="368522"/>
                  <a:pt x="962625" y="371266"/>
                </a:cubicBezTo>
                <a:cubicBezTo>
                  <a:pt x="957320" y="374010"/>
                  <a:pt x="950505" y="376022"/>
                  <a:pt x="942182" y="377303"/>
                </a:cubicBezTo>
                <a:cubicBezTo>
                  <a:pt x="933859" y="378583"/>
                  <a:pt x="925855" y="379224"/>
                  <a:pt x="918172" y="379224"/>
                </a:cubicBezTo>
                <a:lnTo>
                  <a:pt x="859999" y="379224"/>
                </a:lnTo>
                <a:cubicBezTo>
                  <a:pt x="853962" y="379224"/>
                  <a:pt x="845730" y="378218"/>
                  <a:pt x="835303" y="376205"/>
                </a:cubicBezTo>
                <a:cubicBezTo>
                  <a:pt x="824875" y="374193"/>
                  <a:pt x="815683" y="369117"/>
                  <a:pt x="807725" y="360976"/>
                </a:cubicBezTo>
                <a:cubicBezTo>
                  <a:pt x="799767" y="352835"/>
                  <a:pt x="794371" y="344786"/>
                  <a:pt x="791535" y="336829"/>
                </a:cubicBezTo>
                <a:cubicBezTo>
                  <a:pt x="788700" y="328871"/>
                  <a:pt x="786825" y="318032"/>
                  <a:pt x="785910" y="304312"/>
                </a:cubicBezTo>
                <a:cubicBezTo>
                  <a:pt x="785361" y="297178"/>
                  <a:pt x="785087" y="291141"/>
                  <a:pt x="785087" y="286202"/>
                </a:cubicBezTo>
                <a:cubicBezTo>
                  <a:pt x="785087" y="281628"/>
                  <a:pt x="785270" y="277878"/>
                  <a:pt x="785636" y="274951"/>
                </a:cubicBezTo>
                <a:cubicBezTo>
                  <a:pt x="786550" y="269097"/>
                  <a:pt x="787419" y="263609"/>
                  <a:pt x="788242" y="258487"/>
                </a:cubicBezTo>
                <a:cubicBezTo>
                  <a:pt x="789066" y="253365"/>
                  <a:pt x="791947" y="246322"/>
                  <a:pt x="796886" y="237358"/>
                </a:cubicBezTo>
                <a:cubicBezTo>
                  <a:pt x="801825" y="228394"/>
                  <a:pt x="808960" y="221443"/>
                  <a:pt x="818290" y="216503"/>
                </a:cubicBezTo>
                <a:cubicBezTo>
                  <a:pt x="827619" y="211564"/>
                  <a:pt x="836217" y="209095"/>
                  <a:pt x="844083" y="209095"/>
                </a:cubicBezTo>
                <a:lnTo>
                  <a:pt x="925855" y="209095"/>
                </a:lnTo>
                <a:cubicBezTo>
                  <a:pt x="927136" y="209095"/>
                  <a:pt x="934133" y="209552"/>
                  <a:pt x="946847" y="210467"/>
                </a:cubicBezTo>
                <a:cubicBezTo>
                  <a:pt x="959561" y="211381"/>
                  <a:pt x="966512" y="212159"/>
                  <a:pt x="967701" y="212799"/>
                </a:cubicBezTo>
                <a:cubicBezTo>
                  <a:pt x="968890" y="213439"/>
                  <a:pt x="971131" y="214628"/>
                  <a:pt x="974424" y="216366"/>
                </a:cubicBezTo>
                <a:cubicBezTo>
                  <a:pt x="977717" y="218104"/>
                  <a:pt x="979363" y="217235"/>
                  <a:pt x="979363" y="213759"/>
                </a:cubicBezTo>
                <a:cubicBezTo>
                  <a:pt x="979363" y="210284"/>
                  <a:pt x="979318" y="206122"/>
                  <a:pt x="979226" y="201274"/>
                </a:cubicBezTo>
                <a:cubicBezTo>
                  <a:pt x="979135" y="196426"/>
                  <a:pt x="978312" y="191624"/>
                  <a:pt x="976757" y="186868"/>
                </a:cubicBezTo>
                <a:cubicBezTo>
                  <a:pt x="975202" y="182112"/>
                  <a:pt x="972137" y="178407"/>
                  <a:pt x="967564" y="175755"/>
                </a:cubicBezTo>
                <a:cubicBezTo>
                  <a:pt x="962991" y="173102"/>
                  <a:pt x="958097" y="171136"/>
                  <a:pt x="952884" y="169855"/>
                </a:cubicBezTo>
                <a:cubicBezTo>
                  <a:pt x="947670" y="168575"/>
                  <a:pt x="943691" y="167934"/>
                  <a:pt x="940947" y="167934"/>
                </a:cubicBezTo>
                <a:lnTo>
                  <a:pt x="911037" y="167934"/>
                </a:lnTo>
                <a:cubicBezTo>
                  <a:pt x="908659" y="167934"/>
                  <a:pt x="905458" y="168712"/>
                  <a:pt x="901433" y="170267"/>
                </a:cubicBezTo>
                <a:cubicBezTo>
                  <a:pt x="897409" y="171822"/>
                  <a:pt x="895396" y="172919"/>
                  <a:pt x="895396" y="173560"/>
                </a:cubicBezTo>
                <a:cubicBezTo>
                  <a:pt x="895396" y="174200"/>
                  <a:pt x="894665" y="176898"/>
                  <a:pt x="893201" y="181654"/>
                </a:cubicBezTo>
                <a:lnTo>
                  <a:pt x="891280" y="188514"/>
                </a:lnTo>
                <a:cubicBezTo>
                  <a:pt x="828900" y="188514"/>
                  <a:pt x="797801" y="184490"/>
                  <a:pt x="797984" y="176441"/>
                </a:cubicBezTo>
                <a:cubicBezTo>
                  <a:pt x="798167" y="168392"/>
                  <a:pt x="798258" y="162446"/>
                  <a:pt x="798258" y="158605"/>
                </a:cubicBezTo>
                <a:cubicBezTo>
                  <a:pt x="798258" y="154763"/>
                  <a:pt x="799264" y="150052"/>
                  <a:pt x="801277" y="144473"/>
                </a:cubicBezTo>
                <a:cubicBezTo>
                  <a:pt x="803289" y="138893"/>
                  <a:pt x="806948" y="133451"/>
                  <a:pt x="812253" y="128146"/>
                </a:cubicBezTo>
                <a:cubicBezTo>
                  <a:pt x="817558" y="122841"/>
                  <a:pt x="824052" y="118451"/>
                  <a:pt x="831735" y="114975"/>
                </a:cubicBezTo>
                <a:cubicBezTo>
                  <a:pt x="839419" y="111499"/>
                  <a:pt x="847742" y="109304"/>
                  <a:pt x="856706" y="108389"/>
                </a:cubicBezTo>
                <a:cubicBezTo>
                  <a:pt x="865670" y="107474"/>
                  <a:pt x="872850" y="106971"/>
                  <a:pt x="878246" y="106880"/>
                </a:cubicBezTo>
                <a:cubicBezTo>
                  <a:pt x="883643" y="106788"/>
                  <a:pt x="904223" y="106651"/>
                  <a:pt x="939987" y="106468"/>
                </a:cubicBezTo>
                <a:cubicBezTo>
                  <a:pt x="975750" y="106285"/>
                  <a:pt x="996285" y="106194"/>
                  <a:pt x="1001590" y="106194"/>
                </a:cubicBezTo>
                <a:close/>
                <a:moveTo>
                  <a:pt x="1301958" y="103999"/>
                </a:moveTo>
                <a:lnTo>
                  <a:pt x="1307446" y="103999"/>
                </a:lnTo>
                <a:cubicBezTo>
                  <a:pt x="1316409" y="104365"/>
                  <a:pt x="1325648" y="104776"/>
                  <a:pt x="1335160" y="105233"/>
                </a:cubicBezTo>
                <a:cubicBezTo>
                  <a:pt x="1344673" y="105691"/>
                  <a:pt x="1354734" y="107246"/>
                  <a:pt x="1365344" y="109898"/>
                </a:cubicBezTo>
                <a:cubicBezTo>
                  <a:pt x="1375955" y="112551"/>
                  <a:pt x="1385467" y="117170"/>
                  <a:pt x="1393882" y="123756"/>
                </a:cubicBezTo>
                <a:cubicBezTo>
                  <a:pt x="1402297" y="130341"/>
                  <a:pt x="1408608" y="137704"/>
                  <a:pt x="1412816" y="145845"/>
                </a:cubicBezTo>
                <a:cubicBezTo>
                  <a:pt x="1417024" y="153986"/>
                  <a:pt x="1419905" y="163132"/>
                  <a:pt x="1421460" y="173285"/>
                </a:cubicBezTo>
                <a:cubicBezTo>
                  <a:pt x="1423014" y="183438"/>
                  <a:pt x="1423838" y="197844"/>
                  <a:pt x="1423929" y="216503"/>
                </a:cubicBezTo>
                <a:cubicBezTo>
                  <a:pt x="1424021" y="235163"/>
                  <a:pt x="1424158" y="263426"/>
                  <a:pt x="1424341" y="301294"/>
                </a:cubicBezTo>
                <a:lnTo>
                  <a:pt x="1424341" y="301568"/>
                </a:lnTo>
                <a:cubicBezTo>
                  <a:pt x="1424341" y="339253"/>
                  <a:pt x="1407968" y="362211"/>
                  <a:pt x="1375223" y="370443"/>
                </a:cubicBezTo>
                <a:cubicBezTo>
                  <a:pt x="1370101" y="371906"/>
                  <a:pt x="1365344" y="372638"/>
                  <a:pt x="1360954" y="372638"/>
                </a:cubicBezTo>
                <a:cubicBezTo>
                  <a:pt x="1337538" y="372638"/>
                  <a:pt x="1325922" y="353521"/>
                  <a:pt x="1326105" y="315288"/>
                </a:cubicBezTo>
                <a:cubicBezTo>
                  <a:pt x="1326288" y="270103"/>
                  <a:pt x="1326379" y="243669"/>
                  <a:pt x="1326379" y="235986"/>
                </a:cubicBezTo>
                <a:cubicBezTo>
                  <a:pt x="1326379" y="228303"/>
                  <a:pt x="1325099" y="219842"/>
                  <a:pt x="1322538" y="210604"/>
                </a:cubicBezTo>
                <a:cubicBezTo>
                  <a:pt x="1319977" y="201366"/>
                  <a:pt x="1315220" y="194277"/>
                  <a:pt x="1308269" y="189338"/>
                </a:cubicBezTo>
                <a:cubicBezTo>
                  <a:pt x="1301317" y="184398"/>
                  <a:pt x="1294594" y="181975"/>
                  <a:pt x="1288100" y="182066"/>
                </a:cubicBezTo>
                <a:cubicBezTo>
                  <a:pt x="1281606" y="182157"/>
                  <a:pt x="1275158" y="182295"/>
                  <a:pt x="1268755" y="182478"/>
                </a:cubicBezTo>
                <a:cubicBezTo>
                  <a:pt x="1262352" y="182661"/>
                  <a:pt x="1255629" y="185084"/>
                  <a:pt x="1248586" y="189749"/>
                </a:cubicBezTo>
                <a:cubicBezTo>
                  <a:pt x="1241544" y="194414"/>
                  <a:pt x="1236193" y="200497"/>
                  <a:pt x="1232534" y="207997"/>
                </a:cubicBezTo>
                <a:cubicBezTo>
                  <a:pt x="1228875" y="215497"/>
                  <a:pt x="1227092" y="224278"/>
                  <a:pt x="1227183" y="234340"/>
                </a:cubicBezTo>
                <a:cubicBezTo>
                  <a:pt x="1227275" y="244401"/>
                  <a:pt x="1227412" y="267176"/>
                  <a:pt x="1227595" y="302666"/>
                </a:cubicBezTo>
                <a:cubicBezTo>
                  <a:pt x="1227778" y="338155"/>
                  <a:pt x="1211862" y="360473"/>
                  <a:pt x="1179849" y="369620"/>
                </a:cubicBezTo>
                <a:cubicBezTo>
                  <a:pt x="1176922" y="370534"/>
                  <a:pt x="1174086" y="370992"/>
                  <a:pt x="1171342" y="370992"/>
                </a:cubicBezTo>
                <a:cubicBezTo>
                  <a:pt x="1144817" y="370992"/>
                  <a:pt x="1131554" y="329191"/>
                  <a:pt x="1131554" y="245590"/>
                </a:cubicBezTo>
                <a:cubicBezTo>
                  <a:pt x="1131554" y="245407"/>
                  <a:pt x="1131646" y="245133"/>
                  <a:pt x="1131828" y="244767"/>
                </a:cubicBezTo>
                <a:cubicBezTo>
                  <a:pt x="1131828" y="152568"/>
                  <a:pt x="1147835" y="106514"/>
                  <a:pt x="1179849" y="106606"/>
                </a:cubicBezTo>
                <a:cubicBezTo>
                  <a:pt x="1211862" y="106697"/>
                  <a:pt x="1227869" y="111225"/>
                  <a:pt x="1227869" y="120188"/>
                </a:cubicBezTo>
                <a:cubicBezTo>
                  <a:pt x="1227869" y="129152"/>
                  <a:pt x="1229104" y="132216"/>
                  <a:pt x="1231574" y="129381"/>
                </a:cubicBezTo>
                <a:cubicBezTo>
                  <a:pt x="1234043" y="126545"/>
                  <a:pt x="1237107" y="123664"/>
                  <a:pt x="1240766" y="120737"/>
                </a:cubicBezTo>
                <a:cubicBezTo>
                  <a:pt x="1244425" y="117810"/>
                  <a:pt x="1249684" y="114792"/>
                  <a:pt x="1256544" y="111682"/>
                </a:cubicBezTo>
                <a:cubicBezTo>
                  <a:pt x="1263404" y="108572"/>
                  <a:pt x="1271316" y="106468"/>
                  <a:pt x="1280280" y="105371"/>
                </a:cubicBezTo>
                <a:cubicBezTo>
                  <a:pt x="1287414" y="104456"/>
                  <a:pt x="1294640" y="103999"/>
                  <a:pt x="1301958" y="103999"/>
                </a:cubicBezTo>
                <a:close/>
                <a:moveTo>
                  <a:pt x="1942988" y="102352"/>
                </a:moveTo>
                <a:lnTo>
                  <a:pt x="2060432" y="102352"/>
                </a:lnTo>
                <a:cubicBezTo>
                  <a:pt x="2067750" y="102352"/>
                  <a:pt x="2075478" y="102764"/>
                  <a:pt x="2083619" y="103587"/>
                </a:cubicBezTo>
                <a:cubicBezTo>
                  <a:pt x="2091760" y="104410"/>
                  <a:pt x="2099946" y="106423"/>
                  <a:pt x="2108178" y="109624"/>
                </a:cubicBezTo>
                <a:cubicBezTo>
                  <a:pt x="2116410" y="112825"/>
                  <a:pt x="2124276" y="118633"/>
                  <a:pt x="2131777" y="127048"/>
                </a:cubicBezTo>
                <a:cubicBezTo>
                  <a:pt x="2139277" y="135463"/>
                  <a:pt x="2143073" y="142049"/>
                  <a:pt x="2143164" y="146805"/>
                </a:cubicBezTo>
                <a:cubicBezTo>
                  <a:pt x="2143256" y="151562"/>
                  <a:pt x="2143622" y="158559"/>
                  <a:pt x="2144262" y="167797"/>
                </a:cubicBezTo>
                <a:cubicBezTo>
                  <a:pt x="2144902" y="177035"/>
                  <a:pt x="2128210" y="181654"/>
                  <a:pt x="2094184" y="181654"/>
                </a:cubicBezTo>
                <a:cubicBezTo>
                  <a:pt x="2060158" y="181654"/>
                  <a:pt x="2042687" y="180191"/>
                  <a:pt x="2041773" y="177264"/>
                </a:cubicBezTo>
                <a:cubicBezTo>
                  <a:pt x="2040858" y="174337"/>
                  <a:pt x="2039395" y="171730"/>
                  <a:pt x="2037383" y="169444"/>
                </a:cubicBezTo>
                <a:cubicBezTo>
                  <a:pt x="2035370" y="167157"/>
                  <a:pt x="2032672" y="165328"/>
                  <a:pt x="2029288" y="163955"/>
                </a:cubicBezTo>
                <a:cubicBezTo>
                  <a:pt x="2025903" y="162583"/>
                  <a:pt x="2021650" y="161897"/>
                  <a:pt x="2016528" y="161897"/>
                </a:cubicBezTo>
                <a:cubicBezTo>
                  <a:pt x="2011406" y="161897"/>
                  <a:pt x="2006787" y="161897"/>
                  <a:pt x="2002671" y="161897"/>
                </a:cubicBezTo>
                <a:cubicBezTo>
                  <a:pt x="1998555" y="161897"/>
                  <a:pt x="1994164" y="161897"/>
                  <a:pt x="1989499" y="161897"/>
                </a:cubicBezTo>
                <a:cubicBezTo>
                  <a:pt x="1984835" y="161897"/>
                  <a:pt x="1979712" y="162812"/>
                  <a:pt x="1974133" y="164641"/>
                </a:cubicBezTo>
                <a:cubicBezTo>
                  <a:pt x="1968553" y="166471"/>
                  <a:pt x="1964712" y="168803"/>
                  <a:pt x="1962608" y="171639"/>
                </a:cubicBezTo>
                <a:cubicBezTo>
                  <a:pt x="1960504" y="174474"/>
                  <a:pt x="1959544" y="177173"/>
                  <a:pt x="1959727" y="179734"/>
                </a:cubicBezTo>
                <a:cubicBezTo>
                  <a:pt x="1959910" y="182295"/>
                  <a:pt x="1960047" y="184764"/>
                  <a:pt x="1960138" y="187142"/>
                </a:cubicBezTo>
                <a:cubicBezTo>
                  <a:pt x="1960230" y="189521"/>
                  <a:pt x="1961465" y="192402"/>
                  <a:pt x="1963843" y="195786"/>
                </a:cubicBezTo>
                <a:cubicBezTo>
                  <a:pt x="1966221" y="199170"/>
                  <a:pt x="1969605" y="201640"/>
                  <a:pt x="1973996" y="203195"/>
                </a:cubicBezTo>
                <a:cubicBezTo>
                  <a:pt x="1978386" y="204750"/>
                  <a:pt x="1984103" y="205527"/>
                  <a:pt x="1991146" y="205527"/>
                </a:cubicBezTo>
                <a:cubicBezTo>
                  <a:pt x="1998189" y="205527"/>
                  <a:pt x="2008662" y="205527"/>
                  <a:pt x="2022565" y="205527"/>
                </a:cubicBezTo>
                <a:cubicBezTo>
                  <a:pt x="2036468" y="205527"/>
                  <a:pt x="2045477" y="205527"/>
                  <a:pt x="2049593" y="205527"/>
                </a:cubicBezTo>
                <a:cubicBezTo>
                  <a:pt x="2053709" y="205527"/>
                  <a:pt x="2061301" y="205848"/>
                  <a:pt x="2072369" y="206488"/>
                </a:cubicBezTo>
                <a:cubicBezTo>
                  <a:pt x="2083436" y="207128"/>
                  <a:pt x="2092903" y="207906"/>
                  <a:pt x="2100769" y="208820"/>
                </a:cubicBezTo>
                <a:cubicBezTo>
                  <a:pt x="2108635" y="209735"/>
                  <a:pt x="2116273" y="212113"/>
                  <a:pt x="2123682" y="215955"/>
                </a:cubicBezTo>
                <a:cubicBezTo>
                  <a:pt x="2131091" y="219796"/>
                  <a:pt x="2137356" y="225101"/>
                  <a:pt x="2142478" y="231870"/>
                </a:cubicBezTo>
                <a:cubicBezTo>
                  <a:pt x="2147601" y="238639"/>
                  <a:pt x="2151076" y="244904"/>
                  <a:pt x="2152906" y="250666"/>
                </a:cubicBezTo>
                <a:cubicBezTo>
                  <a:pt x="2154735" y="256429"/>
                  <a:pt x="2155833" y="265255"/>
                  <a:pt x="2156199" y="277146"/>
                </a:cubicBezTo>
                <a:lnTo>
                  <a:pt x="2156199" y="301294"/>
                </a:lnTo>
                <a:cubicBezTo>
                  <a:pt x="2155833" y="305501"/>
                  <a:pt x="2155329" y="311446"/>
                  <a:pt x="2154689" y="319130"/>
                </a:cubicBezTo>
                <a:cubicBezTo>
                  <a:pt x="2154049" y="326813"/>
                  <a:pt x="2151076" y="335045"/>
                  <a:pt x="2145771" y="343826"/>
                </a:cubicBezTo>
                <a:cubicBezTo>
                  <a:pt x="2140466" y="352607"/>
                  <a:pt x="2131822" y="359787"/>
                  <a:pt x="2119840" y="365366"/>
                </a:cubicBezTo>
                <a:cubicBezTo>
                  <a:pt x="2107858" y="370946"/>
                  <a:pt x="2094092" y="374879"/>
                  <a:pt x="2078543" y="377166"/>
                </a:cubicBezTo>
                <a:cubicBezTo>
                  <a:pt x="2062993" y="379452"/>
                  <a:pt x="2051377" y="380596"/>
                  <a:pt x="2043694" y="380596"/>
                </a:cubicBezTo>
                <a:lnTo>
                  <a:pt x="1963843" y="380596"/>
                </a:lnTo>
                <a:cubicBezTo>
                  <a:pt x="1957074" y="380596"/>
                  <a:pt x="1944498" y="379955"/>
                  <a:pt x="1926113" y="378675"/>
                </a:cubicBezTo>
                <a:cubicBezTo>
                  <a:pt x="1907728" y="377394"/>
                  <a:pt x="1893824" y="373370"/>
                  <a:pt x="1884404" y="366601"/>
                </a:cubicBezTo>
                <a:cubicBezTo>
                  <a:pt x="1874982" y="359833"/>
                  <a:pt x="1868305" y="351509"/>
                  <a:pt x="1864372" y="341631"/>
                </a:cubicBezTo>
                <a:cubicBezTo>
                  <a:pt x="1860439" y="331752"/>
                  <a:pt x="1858427" y="325304"/>
                  <a:pt x="1858335" y="322285"/>
                </a:cubicBezTo>
                <a:cubicBezTo>
                  <a:pt x="1858244" y="319267"/>
                  <a:pt x="1857649" y="309343"/>
                  <a:pt x="1856552" y="292513"/>
                </a:cubicBezTo>
                <a:cubicBezTo>
                  <a:pt x="1856552" y="292513"/>
                  <a:pt x="1874159" y="292513"/>
                  <a:pt x="1909374" y="292513"/>
                </a:cubicBezTo>
                <a:cubicBezTo>
                  <a:pt x="1944589" y="292513"/>
                  <a:pt x="1962471" y="294022"/>
                  <a:pt x="1963020" y="297040"/>
                </a:cubicBezTo>
                <a:cubicBezTo>
                  <a:pt x="1963568" y="300059"/>
                  <a:pt x="1964757" y="303169"/>
                  <a:pt x="1966587" y="306370"/>
                </a:cubicBezTo>
                <a:cubicBezTo>
                  <a:pt x="1968416" y="309571"/>
                  <a:pt x="1970931" y="311950"/>
                  <a:pt x="1974133" y="313504"/>
                </a:cubicBezTo>
                <a:cubicBezTo>
                  <a:pt x="1977334" y="315059"/>
                  <a:pt x="1983417" y="316294"/>
                  <a:pt x="1992381" y="317209"/>
                </a:cubicBezTo>
                <a:cubicBezTo>
                  <a:pt x="2001344" y="318124"/>
                  <a:pt x="2006192" y="318581"/>
                  <a:pt x="2006924" y="318581"/>
                </a:cubicBezTo>
                <a:cubicBezTo>
                  <a:pt x="2007656" y="318581"/>
                  <a:pt x="2008479" y="318581"/>
                  <a:pt x="2009394" y="318581"/>
                </a:cubicBezTo>
                <a:cubicBezTo>
                  <a:pt x="2010308" y="318581"/>
                  <a:pt x="2013967" y="318581"/>
                  <a:pt x="2020370" y="318581"/>
                </a:cubicBezTo>
                <a:cubicBezTo>
                  <a:pt x="2026772" y="318581"/>
                  <a:pt x="2032901" y="317300"/>
                  <a:pt x="2038755" y="314739"/>
                </a:cubicBezTo>
                <a:cubicBezTo>
                  <a:pt x="2044608" y="312178"/>
                  <a:pt x="2048496" y="308977"/>
                  <a:pt x="2050417" y="305135"/>
                </a:cubicBezTo>
                <a:cubicBezTo>
                  <a:pt x="2052337" y="301294"/>
                  <a:pt x="2052886" y="297498"/>
                  <a:pt x="2052063" y="293748"/>
                </a:cubicBezTo>
                <a:cubicBezTo>
                  <a:pt x="2051240" y="289997"/>
                  <a:pt x="2050508" y="286933"/>
                  <a:pt x="2049868" y="284555"/>
                </a:cubicBezTo>
                <a:cubicBezTo>
                  <a:pt x="2049227" y="282177"/>
                  <a:pt x="2047855" y="279936"/>
                  <a:pt x="2045752" y="277832"/>
                </a:cubicBezTo>
                <a:cubicBezTo>
                  <a:pt x="2043648" y="275728"/>
                  <a:pt x="2039715" y="274356"/>
                  <a:pt x="2033953" y="273716"/>
                </a:cubicBezTo>
                <a:cubicBezTo>
                  <a:pt x="2028190" y="273076"/>
                  <a:pt x="2023159" y="272756"/>
                  <a:pt x="2018860" y="272756"/>
                </a:cubicBezTo>
                <a:cubicBezTo>
                  <a:pt x="2014561" y="272756"/>
                  <a:pt x="2007244" y="272756"/>
                  <a:pt x="1996908" y="272756"/>
                </a:cubicBezTo>
                <a:cubicBezTo>
                  <a:pt x="1986572" y="272756"/>
                  <a:pt x="1976603" y="272756"/>
                  <a:pt x="1966998" y="272756"/>
                </a:cubicBezTo>
                <a:cubicBezTo>
                  <a:pt x="1957394" y="272756"/>
                  <a:pt x="1947607" y="272298"/>
                  <a:pt x="1937637" y="271384"/>
                </a:cubicBezTo>
                <a:cubicBezTo>
                  <a:pt x="1927667" y="270469"/>
                  <a:pt x="1919893" y="269783"/>
                  <a:pt x="1914313" y="269326"/>
                </a:cubicBezTo>
                <a:cubicBezTo>
                  <a:pt x="1908734" y="268868"/>
                  <a:pt x="1902422" y="267542"/>
                  <a:pt x="1895380" y="265347"/>
                </a:cubicBezTo>
                <a:cubicBezTo>
                  <a:pt x="1888336" y="263152"/>
                  <a:pt x="1881751" y="258121"/>
                  <a:pt x="1875623" y="250255"/>
                </a:cubicBezTo>
                <a:cubicBezTo>
                  <a:pt x="1869494" y="242389"/>
                  <a:pt x="1865104" y="234568"/>
                  <a:pt x="1862451" y="226794"/>
                </a:cubicBezTo>
                <a:cubicBezTo>
                  <a:pt x="1859799" y="219019"/>
                  <a:pt x="1858198" y="212113"/>
                  <a:pt x="1857649" y="206076"/>
                </a:cubicBezTo>
                <a:cubicBezTo>
                  <a:pt x="1857101" y="200039"/>
                  <a:pt x="1856963" y="194460"/>
                  <a:pt x="1857238" y="189338"/>
                </a:cubicBezTo>
                <a:cubicBezTo>
                  <a:pt x="1857512" y="184215"/>
                  <a:pt x="1857787" y="178224"/>
                  <a:pt x="1858061" y="171364"/>
                </a:cubicBezTo>
                <a:cubicBezTo>
                  <a:pt x="1858335" y="164504"/>
                  <a:pt x="1859890" y="156364"/>
                  <a:pt x="1862726" y="146943"/>
                </a:cubicBezTo>
                <a:cubicBezTo>
                  <a:pt x="1865561" y="137521"/>
                  <a:pt x="1870866" y="129335"/>
                  <a:pt x="1878641" y="122384"/>
                </a:cubicBezTo>
                <a:cubicBezTo>
                  <a:pt x="1886416" y="115432"/>
                  <a:pt x="1896020" y="110356"/>
                  <a:pt x="1907453" y="107154"/>
                </a:cubicBezTo>
                <a:cubicBezTo>
                  <a:pt x="1918887" y="103953"/>
                  <a:pt x="1930732" y="102352"/>
                  <a:pt x="1942988" y="102352"/>
                </a:cubicBezTo>
                <a:close/>
                <a:moveTo>
                  <a:pt x="1530902" y="2744"/>
                </a:moveTo>
                <a:cubicBezTo>
                  <a:pt x="1562915" y="2744"/>
                  <a:pt x="1578876" y="36359"/>
                  <a:pt x="1578785" y="103587"/>
                </a:cubicBezTo>
                <a:cubicBezTo>
                  <a:pt x="1578693" y="170816"/>
                  <a:pt x="1580202" y="204430"/>
                  <a:pt x="1583312" y="204430"/>
                </a:cubicBezTo>
                <a:cubicBezTo>
                  <a:pt x="1586422" y="204430"/>
                  <a:pt x="1601240" y="187600"/>
                  <a:pt x="1627766" y="153940"/>
                </a:cubicBezTo>
                <a:cubicBezTo>
                  <a:pt x="1654291" y="120280"/>
                  <a:pt x="1687494" y="103450"/>
                  <a:pt x="1727373" y="103450"/>
                </a:cubicBezTo>
                <a:cubicBezTo>
                  <a:pt x="1748228" y="103450"/>
                  <a:pt x="1758655" y="109578"/>
                  <a:pt x="1758655" y="121835"/>
                </a:cubicBezTo>
                <a:cubicBezTo>
                  <a:pt x="1758655" y="133177"/>
                  <a:pt x="1749874" y="149732"/>
                  <a:pt x="1732313" y="171502"/>
                </a:cubicBezTo>
                <a:cubicBezTo>
                  <a:pt x="1695543" y="216869"/>
                  <a:pt x="1696092" y="262786"/>
                  <a:pt x="1733959" y="309251"/>
                </a:cubicBezTo>
                <a:cubicBezTo>
                  <a:pt x="1752070" y="331569"/>
                  <a:pt x="1761125" y="348491"/>
                  <a:pt x="1761125" y="360016"/>
                </a:cubicBezTo>
                <a:cubicBezTo>
                  <a:pt x="1761125" y="372821"/>
                  <a:pt x="1750240" y="379224"/>
                  <a:pt x="1728471" y="379224"/>
                </a:cubicBezTo>
                <a:cubicBezTo>
                  <a:pt x="1686762" y="379224"/>
                  <a:pt x="1652462" y="361708"/>
                  <a:pt x="1625570" y="326676"/>
                </a:cubicBezTo>
                <a:cubicBezTo>
                  <a:pt x="1598679" y="291644"/>
                  <a:pt x="1584181" y="274128"/>
                  <a:pt x="1582078" y="274128"/>
                </a:cubicBezTo>
                <a:cubicBezTo>
                  <a:pt x="1579974" y="274128"/>
                  <a:pt x="1578922" y="288442"/>
                  <a:pt x="1578922" y="317072"/>
                </a:cubicBezTo>
                <a:cubicBezTo>
                  <a:pt x="1578922" y="345701"/>
                  <a:pt x="1562915" y="364497"/>
                  <a:pt x="1530902" y="373461"/>
                </a:cubicBezTo>
                <a:cubicBezTo>
                  <a:pt x="1528706" y="374193"/>
                  <a:pt x="1526603" y="374559"/>
                  <a:pt x="1524590" y="374559"/>
                </a:cubicBezTo>
                <a:cubicBezTo>
                  <a:pt x="1496601" y="374559"/>
                  <a:pt x="1482607" y="314648"/>
                  <a:pt x="1482607" y="194826"/>
                </a:cubicBezTo>
                <a:cubicBezTo>
                  <a:pt x="1482607" y="66772"/>
                  <a:pt x="1498705" y="2744"/>
                  <a:pt x="1530902" y="2744"/>
                </a:cubicBezTo>
                <a:close/>
                <a:moveTo>
                  <a:pt x="186319" y="1098"/>
                </a:moveTo>
                <a:cubicBezTo>
                  <a:pt x="300653" y="1098"/>
                  <a:pt x="357820" y="13629"/>
                  <a:pt x="357820" y="38691"/>
                </a:cubicBezTo>
                <a:cubicBezTo>
                  <a:pt x="357820" y="40703"/>
                  <a:pt x="357454" y="42807"/>
                  <a:pt x="356722" y="45002"/>
                </a:cubicBezTo>
                <a:cubicBezTo>
                  <a:pt x="346295" y="74455"/>
                  <a:pt x="323428" y="89181"/>
                  <a:pt x="288122" y="89181"/>
                </a:cubicBezTo>
                <a:cubicBezTo>
                  <a:pt x="252815" y="89181"/>
                  <a:pt x="235162" y="133863"/>
                  <a:pt x="235162" y="223226"/>
                </a:cubicBezTo>
                <a:cubicBezTo>
                  <a:pt x="235162" y="312590"/>
                  <a:pt x="218149" y="362119"/>
                  <a:pt x="184124" y="371815"/>
                </a:cubicBezTo>
                <a:cubicBezTo>
                  <a:pt x="181014" y="372730"/>
                  <a:pt x="178087" y="373187"/>
                  <a:pt x="175343" y="373187"/>
                </a:cubicBezTo>
                <a:cubicBezTo>
                  <a:pt x="146988" y="373187"/>
                  <a:pt x="132810" y="328002"/>
                  <a:pt x="132810" y="237632"/>
                </a:cubicBezTo>
                <a:cubicBezTo>
                  <a:pt x="132810" y="138665"/>
                  <a:pt x="110675" y="89181"/>
                  <a:pt x="66405" y="89181"/>
                </a:cubicBezTo>
                <a:cubicBezTo>
                  <a:pt x="22135" y="89181"/>
                  <a:pt x="0" y="74455"/>
                  <a:pt x="0" y="45002"/>
                </a:cubicBezTo>
                <a:cubicBezTo>
                  <a:pt x="0" y="15733"/>
                  <a:pt x="62106" y="1098"/>
                  <a:pt x="186319" y="1098"/>
                </a:cubicBezTo>
                <a:close/>
                <a:moveTo>
                  <a:pt x="486719" y="0"/>
                </a:moveTo>
                <a:cubicBezTo>
                  <a:pt x="518733" y="0"/>
                  <a:pt x="534785" y="21587"/>
                  <a:pt x="534877" y="64759"/>
                </a:cubicBezTo>
                <a:cubicBezTo>
                  <a:pt x="534968" y="107932"/>
                  <a:pt x="535608" y="128603"/>
                  <a:pt x="536797" y="126774"/>
                </a:cubicBezTo>
                <a:cubicBezTo>
                  <a:pt x="537986" y="124945"/>
                  <a:pt x="540868" y="121560"/>
                  <a:pt x="545441" y="116621"/>
                </a:cubicBezTo>
                <a:cubicBezTo>
                  <a:pt x="550014" y="111682"/>
                  <a:pt x="559801" y="107886"/>
                  <a:pt x="574802" y="105233"/>
                </a:cubicBezTo>
                <a:cubicBezTo>
                  <a:pt x="589803" y="102581"/>
                  <a:pt x="601419" y="101392"/>
                  <a:pt x="609651" y="101666"/>
                </a:cubicBezTo>
                <a:cubicBezTo>
                  <a:pt x="617883" y="101941"/>
                  <a:pt x="625566" y="102215"/>
                  <a:pt x="632701" y="102489"/>
                </a:cubicBezTo>
                <a:cubicBezTo>
                  <a:pt x="639835" y="102764"/>
                  <a:pt x="648616" y="104044"/>
                  <a:pt x="659043" y="106331"/>
                </a:cubicBezTo>
                <a:cubicBezTo>
                  <a:pt x="669471" y="108618"/>
                  <a:pt x="679120" y="112231"/>
                  <a:pt x="687993" y="117170"/>
                </a:cubicBezTo>
                <a:cubicBezTo>
                  <a:pt x="696865" y="122109"/>
                  <a:pt x="704320" y="129335"/>
                  <a:pt x="710357" y="138848"/>
                </a:cubicBezTo>
                <a:cubicBezTo>
                  <a:pt x="716393" y="148360"/>
                  <a:pt x="720830" y="159519"/>
                  <a:pt x="723665" y="172325"/>
                </a:cubicBezTo>
                <a:cubicBezTo>
                  <a:pt x="726501" y="185130"/>
                  <a:pt x="727918" y="198301"/>
                  <a:pt x="727918" y="211839"/>
                </a:cubicBezTo>
                <a:cubicBezTo>
                  <a:pt x="727918" y="225559"/>
                  <a:pt x="727873" y="252862"/>
                  <a:pt x="727781" y="293748"/>
                </a:cubicBezTo>
                <a:cubicBezTo>
                  <a:pt x="727690" y="334633"/>
                  <a:pt x="711454" y="359650"/>
                  <a:pt x="679075" y="368796"/>
                </a:cubicBezTo>
                <a:cubicBezTo>
                  <a:pt x="673770" y="370443"/>
                  <a:pt x="668922" y="371266"/>
                  <a:pt x="664531" y="371266"/>
                </a:cubicBezTo>
                <a:cubicBezTo>
                  <a:pt x="641665" y="371266"/>
                  <a:pt x="630231" y="350869"/>
                  <a:pt x="630231" y="310074"/>
                </a:cubicBezTo>
                <a:cubicBezTo>
                  <a:pt x="630048" y="261597"/>
                  <a:pt x="629911" y="231138"/>
                  <a:pt x="629820" y="218699"/>
                </a:cubicBezTo>
                <a:cubicBezTo>
                  <a:pt x="629728" y="206259"/>
                  <a:pt x="626984" y="196426"/>
                  <a:pt x="621588" y="189200"/>
                </a:cubicBezTo>
                <a:cubicBezTo>
                  <a:pt x="616191" y="181975"/>
                  <a:pt x="609194" y="177767"/>
                  <a:pt x="600596" y="176578"/>
                </a:cubicBezTo>
                <a:cubicBezTo>
                  <a:pt x="591998" y="175389"/>
                  <a:pt x="585870" y="174932"/>
                  <a:pt x="582211" y="175206"/>
                </a:cubicBezTo>
                <a:cubicBezTo>
                  <a:pt x="578552" y="175480"/>
                  <a:pt x="574848" y="175801"/>
                  <a:pt x="571098" y="176166"/>
                </a:cubicBezTo>
                <a:cubicBezTo>
                  <a:pt x="567347" y="176532"/>
                  <a:pt x="562683" y="177859"/>
                  <a:pt x="557103" y="180145"/>
                </a:cubicBezTo>
                <a:cubicBezTo>
                  <a:pt x="551524" y="182432"/>
                  <a:pt x="546356" y="186777"/>
                  <a:pt x="541599" y="193179"/>
                </a:cubicBezTo>
                <a:cubicBezTo>
                  <a:pt x="536843" y="199582"/>
                  <a:pt x="534511" y="212296"/>
                  <a:pt x="534602" y="231321"/>
                </a:cubicBezTo>
                <a:cubicBezTo>
                  <a:pt x="534694" y="250346"/>
                  <a:pt x="534785" y="276140"/>
                  <a:pt x="534877" y="308702"/>
                </a:cubicBezTo>
                <a:cubicBezTo>
                  <a:pt x="534968" y="341265"/>
                  <a:pt x="519007" y="361845"/>
                  <a:pt x="486993" y="370443"/>
                </a:cubicBezTo>
                <a:cubicBezTo>
                  <a:pt x="484798" y="370992"/>
                  <a:pt x="482786" y="371266"/>
                  <a:pt x="480957" y="371266"/>
                </a:cubicBezTo>
                <a:cubicBezTo>
                  <a:pt x="452785" y="371266"/>
                  <a:pt x="438699" y="311355"/>
                  <a:pt x="438699" y="191533"/>
                </a:cubicBezTo>
                <a:cubicBezTo>
                  <a:pt x="438516" y="191350"/>
                  <a:pt x="438424" y="191076"/>
                  <a:pt x="438424" y="190710"/>
                </a:cubicBezTo>
                <a:cubicBezTo>
                  <a:pt x="438424" y="63570"/>
                  <a:pt x="454523" y="0"/>
                  <a:pt x="486719" y="0"/>
                </a:cubicBezTo>
                <a:close/>
              </a:path>
            </a:pathLst>
          </a:custGeom>
          <a:solidFill>
            <a:schemeClr val="accent4">
              <a:lumMod val="50000"/>
              <a:alpha val="54000"/>
            </a:schemeClr>
          </a:solidFill>
          <a:ln>
            <a:noFill/>
          </a:ln>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引言</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137284" y="1117600"/>
            <a:ext cx="10749915" cy="6740307"/>
          </a:xfrm>
          <a:prstGeom prst="rect">
            <a:avLst/>
          </a:prstGeom>
          <a:noFill/>
        </p:spPr>
        <p:txBody>
          <a:bodyPr wrap="square" rtlCol="0">
            <a:spAutoFit/>
          </a:bodyPr>
          <a:lstStyle/>
          <a:p>
            <a:pPr lvl="1"/>
            <a:r>
              <a:rPr lang="en-US" altLang="zh-CN" b="1" dirty="0" smtClean="0"/>
              <a:t>1.1 </a:t>
            </a:r>
            <a:r>
              <a:rPr lang="zh-CN" altLang="zh-CN" b="1" dirty="0" smtClean="0"/>
              <a:t>标识</a:t>
            </a:r>
            <a:endParaRPr lang="zh-CN" altLang="zh-CN" sz="1000" b="1" dirty="0"/>
          </a:p>
          <a:p>
            <a:r>
              <a:rPr lang="zh-CN" altLang="zh-CN" dirty="0"/>
              <a:t>产品名称：软件工程系列课程教学辅助网站；</a:t>
            </a:r>
          </a:p>
          <a:p>
            <a:r>
              <a:rPr lang="zh-CN" altLang="zh-CN" dirty="0"/>
              <a:t>标识号：</a:t>
            </a:r>
            <a:r>
              <a:rPr lang="en-US" altLang="zh-CN" dirty="0"/>
              <a:t>0001</a:t>
            </a:r>
            <a:r>
              <a:rPr lang="zh-CN" altLang="zh-CN" dirty="0"/>
              <a:t>；</a:t>
            </a:r>
          </a:p>
          <a:p>
            <a:r>
              <a:rPr lang="zh-CN" altLang="zh-CN" dirty="0"/>
              <a:t>版本号：</a:t>
            </a:r>
            <a:r>
              <a:rPr lang="en-US" altLang="zh-CN" dirty="0"/>
              <a:t>1.0</a:t>
            </a:r>
            <a:r>
              <a:rPr lang="zh-CN" altLang="zh-CN" dirty="0"/>
              <a:t>；</a:t>
            </a:r>
          </a:p>
          <a:p>
            <a:r>
              <a:rPr lang="zh-CN" altLang="zh-CN" dirty="0"/>
              <a:t>发行号：</a:t>
            </a:r>
            <a:r>
              <a:rPr lang="en-US" altLang="zh-CN" dirty="0"/>
              <a:t>2017</a:t>
            </a:r>
            <a:r>
              <a:rPr lang="zh-CN" altLang="zh-CN" dirty="0"/>
              <a:t>；</a:t>
            </a:r>
          </a:p>
          <a:p>
            <a:pPr lvl="1"/>
            <a:r>
              <a:rPr lang="en-US" altLang="zh-CN" b="1" dirty="0" smtClean="0"/>
              <a:t>1.2 </a:t>
            </a:r>
            <a:r>
              <a:rPr lang="zh-CN" altLang="zh-CN" b="1" dirty="0" smtClean="0"/>
              <a:t>系统概述</a:t>
            </a:r>
            <a:endParaRPr lang="zh-CN" altLang="zh-CN" b="1" dirty="0"/>
          </a:p>
          <a:p>
            <a:pPr lvl="0"/>
            <a:r>
              <a:rPr lang="zh-CN" altLang="zh-CN" b="1" dirty="0"/>
              <a:t>系统的用途：</a:t>
            </a:r>
            <a:endParaRPr lang="zh-CN" altLang="zh-CN" dirty="0"/>
          </a:p>
          <a:p>
            <a:r>
              <a:rPr lang="zh-CN" altLang="zh-CN" dirty="0"/>
              <a:t>软件工程系列课程教学辅助网站是一个关于软件工程课程的信息交流社区。其主要目的是提供一个平台，使教师与学生之间能有更多关于软件工程的交流。学生可以查看老师上传的课件，同时可以通过论坛进一步进行交流。教师可以开设答疑课堂，与学生进行实时交流。管理员可以通过后台管理管理网站的运行；</a:t>
            </a:r>
          </a:p>
          <a:p>
            <a:pPr lvl="0"/>
            <a:r>
              <a:rPr lang="zh-CN" altLang="zh-CN" b="1" dirty="0"/>
              <a:t>开发时间</a:t>
            </a:r>
            <a:r>
              <a:rPr lang="zh-CN" altLang="zh-CN" dirty="0"/>
              <a:t>：</a:t>
            </a:r>
          </a:p>
          <a:p>
            <a:r>
              <a:rPr lang="en-US" altLang="zh-CN" dirty="0"/>
              <a:t>2016</a:t>
            </a:r>
            <a:r>
              <a:rPr lang="zh-CN" altLang="zh-CN" dirty="0"/>
              <a:t>年</a:t>
            </a:r>
            <a:r>
              <a:rPr lang="en-US" altLang="zh-CN" dirty="0"/>
              <a:t>10</a:t>
            </a:r>
            <a:r>
              <a:rPr lang="zh-CN" altLang="zh-CN" dirty="0"/>
              <a:t>月</a:t>
            </a:r>
            <a:r>
              <a:rPr lang="en-US" altLang="zh-CN" dirty="0"/>
              <a:t>31</a:t>
            </a:r>
            <a:r>
              <a:rPr lang="zh-CN" altLang="zh-CN" dirty="0"/>
              <a:t>日</a:t>
            </a:r>
            <a:r>
              <a:rPr lang="en-US" altLang="zh-CN" dirty="0"/>
              <a:t>-2017</a:t>
            </a:r>
            <a:r>
              <a:rPr lang="zh-CN" altLang="zh-CN" dirty="0"/>
              <a:t>年</a:t>
            </a:r>
            <a:r>
              <a:rPr lang="en-US" altLang="zh-CN" dirty="0"/>
              <a:t>1</a:t>
            </a:r>
            <a:r>
              <a:rPr lang="zh-CN" altLang="zh-CN" dirty="0"/>
              <a:t>月</a:t>
            </a:r>
            <a:r>
              <a:rPr lang="en-US" altLang="zh-CN" dirty="0"/>
              <a:t>2</a:t>
            </a:r>
            <a:r>
              <a:rPr lang="zh-CN" altLang="zh-CN" dirty="0"/>
              <a:t>日；</a:t>
            </a:r>
          </a:p>
          <a:p>
            <a:pPr lvl="0"/>
            <a:r>
              <a:rPr lang="zh-CN" altLang="zh-CN" b="1" dirty="0"/>
              <a:t>客户：</a:t>
            </a:r>
            <a:endParaRPr lang="zh-CN" altLang="zh-CN" dirty="0"/>
          </a:p>
          <a:p>
            <a:r>
              <a:rPr lang="zh-CN" altLang="zh-CN" dirty="0"/>
              <a:t>杨枨，侯宏仑；</a:t>
            </a:r>
          </a:p>
          <a:p>
            <a:pPr lvl="0"/>
            <a:r>
              <a:rPr lang="zh-CN" altLang="zh-CN" b="1" dirty="0"/>
              <a:t>用户：</a:t>
            </a:r>
            <a:endParaRPr lang="zh-CN" altLang="zh-CN" dirty="0"/>
          </a:p>
          <a:p>
            <a:r>
              <a:rPr lang="zh-CN" altLang="zh-CN" dirty="0"/>
              <a:t>浙江大学城市全体教师、学生和网站管理员；</a:t>
            </a:r>
          </a:p>
          <a:p>
            <a:pPr lvl="0"/>
            <a:r>
              <a:rPr lang="zh-CN" altLang="zh-CN" b="1" dirty="0"/>
              <a:t>开发方：</a:t>
            </a:r>
            <a:endParaRPr lang="zh-CN" altLang="zh-CN" dirty="0"/>
          </a:p>
          <a:p>
            <a:r>
              <a:rPr lang="en-US" altLang="zh-CN" dirty="0"/>
              <a:t>G05</a:t>
            </a:r>
            <a:r>
              <a:rPr lang="zh-CN" altLang="zh-CN" dirty="0"/>
              <a:t>小组；</a:t>
            </a:r>
          </a:p>
          <a:p>
            <a:pPr lvl="0"/>
            <a:r>
              <a:rPr lang="zh-CN" altLang="zh-CN" b="1" dirty="0"/>
              <a:t>系统运行场地</a:t>
            </a:r>
            <a:r>
              <a:rPr lang="zh-CN" altLang="zh-CN" dirty="0"/>
              <a:t>：</a:t>
            </a:r>
          </a:p>
          <a:p>
            <a:r>
              <a:rPr lang="zh-CN" altLang="zh-CN" dirty="0"/>
              <a:t>浙江大学城市学院；</a:t>
            </a:r>
          </a:p>
          <a:p>
            <a:endParaRPr lang="en-US" altLang="zh-CN" b="1" dirty="0"/>
          </a:p>
          <a:p>
            <a:endParaRPr lang="en-US" altLang="zh-CN" b="1" dirty="0"/>
          </a:p>
          <a:p>
            <a:endParaRPr lang="en-US" altLang="zh-CN" b="1" dirty="0"/>
          </a:p>
          <a:p>
            <a:endParaRPr lang="en-US" altLang="zh-CN" b="1"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5" name="文本框 4"/>
          <p:cNvSpPr txBox="1"/>
          <p:nvPr/>
        </p:nvSpPr>
        <p:spPr>
          <a:xfrm>
            <a:off x="931545" y="463550"/>
            <a:ext cx="5231130" cy="579120"/>
          </a:xfrm>
          <a:prstGeom prst="rect">
            <a:avLst/>
          </a:prstGeom>
          <a:noFill/>
        </p:spPr>
        <p:txBody>
          <a:bodyPr wrap="square" rtlCol="0">
            <a:spAutoFit/>
          </a:bodyPr>
          <a:lstStyle/>
          <a:p>
            <a:r>
              <a:rPr lang="en-US" altLang="zh-CN" sz="3200" b="1" dirty="0">
                <a:sym typeface="+mn-ea"/>
              </a:rPr>
              <a:t>1.3     </a:t>
            </a:r>
            <a:r>
              <a:rPr lang="zh-CN" altLang="en-US" sz="3200" b="1" dirty="0" smtClean="0">
                <a:sym typeface="+mn-ea"/>
              </a:rPr>
              <a:t>文档概述</a:t>
            </a:r>
            <a:endParaRPr lang="zh-CN" altLang="en-US" sz="3200" dirty="0"/>
          </a:p>
        </p:txBody>
      </p:sp>
      <p:sp>
        <p:nvSpPr>
          <p:cNvPr id="6" name="文本框 5"/>
          <p:cNvSpPr txBox="1"/>
          <p:nvPr/>
        </p:nvSpPr>
        <p:spPr>
          <a:xfrm>
            <a:off x="1532255" y="1383725"/>
            <a:ext cx="8552180" cy="4524315"/>
          </a:xfrm>
          <a:prstGeom prst="rect">
            <a:avLst/>
          </a:prstGeom>
          <a:noFill/>
        </p:spPr>
        <p:txBody>
          <a:bodyPr wrap="square" rtlCol="0">
            <a:spAutoFit/>
          </a:bodyPr>
          <a:lstStyle/>
          <a:p>
            <a:pPr lvl="1"/>
            <a:endParaRPr lang="zh-CN" altLang="zh-CN" sz="2400" b="1" dirty="0"/>
          </a:p>
          <a:p>
            <a:r>
              <a:rPr lang="en-US" altLang="zh-CN" sz="2400" dirty="0"/>
              <a:t>1.</a:t>
            </a:r>
            <a:r>
              <a:rPr lang="zh-CN" altLang="zh-CN" sz="2400" dirty="0"/>
              <a:t>《项目开发总结报告》是在软件工程系列课程教学辅助网站的需求开发已经基本结束的情况下撰写的，目的是使我们在以后的项目开发中来更好的实施项目定制开发；让我们在今后的项目开发中有更多有据的资料来规范我们的开发过程和提高我们的开发效率。</a:t>
            </a:r>
          </a:p>
          <a:p>
            <a:r>
              <a:rPr lang="en-US" altLang="zh-CN" sz="2400" dirty="0"/>
              <a:t>2.</a:t>
            </a:r>
            <a:r>
              <a:rPr lang="zh-CN" altLang="zh-CN" sz="2400" dirty="0"/>
              <a:t>本文档应作为</a:t>
            </a:r>
            <a:r>
              <a:rPr lang="en-US" altLang="zh-CN" sz="2400" dirty="0"/>
              <a:t>G05</a:t>
            </a:r>
            <a:r>
              <a:rPr lang="zh-CN" altLang="zh-CN" sz="2400" dirty="0"/>
              <a:t>开发小组的财富，未经过批准不得擅自借阅他人</a:t>
            </a:r>
          </a:p>
          <a:p>
            <a:pPr lvl="0"/>
            <a:r>
              <a:rPr lang="zh-CN" altLang="zh-CN" sz="2400" b="1" dirty="0"/>
              <a:t>引用文件</a:t>
            </a:r>
          </a:p>
          <a:p>
            <a:r>
              <a:rPr lang="zh-CN" altLang="zh-CN" sz="2400" dirty="0"/>
              <a:t>文档格式要求按照</a:t>
            </a:r>
            <a:r>
              <a:rPr lang="en-US" altLang="zh-CN" sz="2400" dirty="0"/>
              <a:t>GB-T-8567-2006</a:t>
            </a:r>
            <a:r>
              <a:rPr lang="zh-CN" altLang="zh-CN" sz="2400" dirty="0"/>
              <a:t>国家标准规范要求进行。包括以下文件：</a:t>
            </a:r>
          </a:p>
          <a:p>
            <a:r>
              <a:rPr lang="zh-CN" altLang="zh-CN" sz="2400" dirty="0"/>
              <a:t>项目开发总结报告</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pPr lvl="0"/>
            <a:r>
              <a:rPr lang="zh-CN" altLang="zh-CN" b="1" dirty="0"/>
              <a:t>实际开发</a:t>
            </a:r>
            <a:r>
              <a:rPr lang="zh-CN" altLang="zh-CN" b="1" dirty="0" smtClean="0"/>
              <a:t>结果</a:t>
            </a:r>
            <a:endParaRPr lang="zh-CN" altLang="en-US" dirty="0"/>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02</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5" name="文本框 4"/>
          <p:cNvSpPr txBox="1"/>
          <p:nvPr/>
        </p:nvSpPr>
        <p:spPr>
          <a:xfrm>
            <a:off x="931545" y="463550"/>
            <a:ext cx="5231130" cy="579120"/>
          </a:xfrm>
          <a:prstGeom prst="rect">
            <a:avLst/>
          </a:prstGeom>
          <a:noFill/>
        </p:spPr>
        <p:txBody>
          <a:bodyPr wrap="square" rtlCol="0">
            <a:spAutoFit/>
          </a:bodyPr>
          <a:lstStyle/>
          <a:p>
            <a:r>
              <a:rPr lang="en-US" altLang="zh-CN" sz="3200" b="1" dirty="0" smtClean="0">
                <a:sym typeface="+mn-ea"/>
              </a:rPr>
              <a:t>2</a:t>
            </a:r>
            <a:r>
              <a:rPr lang="en-US" altLang="zh-CN" sz="3200" b="1" dirty="0" smtClean="0">
                <a:sym typeface="+mn-ea"/>
              </a:rPr>
              <a:t>.1     </a:t>
            </a:r>
            <a:r>
              <a:rPr lang="zh-CN" altLang="en-US" sz="3200" b="1" dirty="0" smtClean="0">
                <a:sym typeface="+mn-ea"/>
              </a:rPr>
              <a:t>产品</a:t>
            </a:r>
            <a:endParaRPr lang="zh-CN" altLang="en-US" sz="3200" dirty="0"/>
          </a:p>
        </p:txBody>
      </p:sp>
      <p:sp>
        <p:nvSpPr>
          <p:cNvPr id="6" name="文本框 5"/>
          <p:cNvSpPr txBox="1"/>
          <p:nvPr/>
        </p:nvSpPr>
        <p:spPr>
          <a:xfrm>
            <a:off x="1532255" y="1761490"/>
            <a:ext cx="8552180" cy="4154984"/>
          </a:xfrm>
          <a:prstGeom prst="rect">
            <a:avLst/>
          </a:prstGeom>
          <a:noFill/>
        </p:spPr>
        <p:txBody>
          <a:bodyPr wrap="square" rtlCol="0">
            <a:spAutoFit/>
          </a:bodyPr>
          <a:lstStyle/>
          <a:p>
            <a:r>
              <a:rPr lang="zh-CN" altLang="zh-CN" sz="2400" dirty="0" smtClean="0"/>
              <a:t>最终</a:t>
            </a:r>
            <a:r>
              <a:rPr lang="zh-CN" altLang="zh-CN" sz="2400" dirty="0"/>
              <a:t>制成的产品，包括：</a:t>
            </a:r>
          </a:p>
          <a:p>
            <a:pPr lvl="0"/>
            <a:r>
              <a:rPr lang="zh-CN" altLang="zh-CN" sz="2400" dirty="0"/>
              <a:t>界面原型</a:t>
            </a:r>
          </a:p>
          <a:p>
            <a:pPr lvl="0"/>
            <a:r>
              <a:rPr lang="zh-CN" altLang="zh-CN" sz="2400" dirty="0"/>
              <a:t>《范围与前景》文档</a:t>
            </a:r>
          </a:p>
          <a:p>
            <a:pPr lvl="0"/>
            <a:r>
              <a:rPr lang="zh-CN" altLang="zh-CN" sz="2400" dirty="0"/>
              <a:t>《需求规格说明书》文档</a:t>
            </a:r>
          </a:p>
          <a:p>
            <a:pPr lvl="0"/>
            <a:r>
              <a:rPr lang="zh-CN" altLang="zh-CN" sz="2400" dirty="0"/>
              <a:t>《用例文档》</a:t>
            </a:r>
          </a:p>
          <a:p>
            <a:pPr lvl="0"/>
            <a:r>
              <a:rPr lang="zh-CN" altLang="zh-CN" sz="2400" dirty="0"/>
              <a:t>《测试用例文档》</a:t>
            </a:r>
          </a:p>
          <a:p>
            <a:pPr lvl="0"/>
            <a:r>
              <a:rPr lang="zh-CN" altLang="zh-CN" sz="2400" dirty="0"/>
              <a:t>《测试计划》文档</a:t>
            </a:r>
          </a:p>
          <a:p>
            <a:pPr lvl="0"/>
            <a:r>
              <a:rPr lang="zh-CN" altLang="zh-CN" sz="2400" dirty="0"/>
              <a:t>《安装部署计划》文档</a:t>
            </a:r>
          </a:p>
          <a:p>
            <a:pPr lvl="0"/>
            <a:r>
              <a:rPr lang="zh-CN" altLang="zh-CN" sz="2400" dirty="0"/>
              <a:t>《系统设计与实现计划》文档</a:t>
            </a:r>
          </a:p>
          <a:p>
            <a:pPr lvl="0"/>
            <a:r>
              <a:rPr lang="zh-CN" altLang="zh-CN" sz="2400" dirty="0"/>
              <a:t>《系统维护计划》文档</a:t>
            </a:r>
          </a:p>
          <a:p>
            <a:pPr lvl="0"/>
            <a:r>
              <a:rPr lang="zh-CN" altLang="zh-CN" sz="2400" dirty="0"/>
              <a:t>《需求变更》文档</a:t>
            </a:r>
          </a:p>
        </p:txBody>
      </p:sp>
    </p:spTree>
    <p:custDataLst>
      <p:tags r:id="rId1"/>
    </p:custDataLst>
    <p:extLst>
      <p:ext uri="{BB962C8B-B14F-4D97-AF65-F5344CB8AC3E}">
        <p14:creationId xmlns:p14="http://schemas.microsoft.com/office/powerpoint/2010/main" val="4134398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37516" y="1507526"/>
            <a:ext cx="3489026" cy="5162215"/>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2400" dirty="0" smtClean="0"/>
              <a:t>   主要功能：</a:t>
            </a:r>
            <a:endParaRPr lang="en-US" altLang="zh-CN" sz="2400" dirty="0" smtClean="0"/>
          </a:p>
          <a:p>
            <a:pPr lvl="0"/>
            <a:r>
              <a:rPr lang="zh-CN" altLang="zh-CN" sz="2400" dirty="0"/>
              <a:t>获取教师信息</a:t>
            </a:r>
          </a:p>
          <a:p>
            <a:pPr lvl="0"/>
            <a:r>
              <a:rPr lang="zh-CN" altLang="zh-CN" sz="2400" dirty="0"/>
              <a:t>获取学生信息</a:t>
            </a:r>
          </a:p>
          <a:p>
            <a:pPr lvl="0"/>
            <a:r>
              <a:rPr lang="zh-CN" altLang="zh-CN" sz="2400" dirty="0"/>
              <a:t>获取课程信息</a:t>
            </a:r>
          </a:p>
          <a:p>
            <a:pPr lvl="0"/>
            <a:r>
              <a:rPr lang="zh-CN" altLang="zh-CN" sz="2400" dirty="0"/>
              <a:t>论坛交流</a:t>
            </a:r>
          </a:p>
          <a:p>
            <a:pPr lvl="0"/>
            <a:r>
              <a:rPr lang="zh-CN" altLang="zh-CN" sz="2400" dirty="0"/>
              <a:t>答疑课堂在线交流</a:t>
            </a:r>
          </a:p>
          <a:p>
            <a:pPr lvl="0"/>
            <a:r>
              <a:rPr lang="zh-CN" altLang="zh-CN" sz="2400" dirty="0"/>
              <a:t>登录</a:t>
            </a:r>
            <a:r>
              <a:rPr lang="en-US" altLang="zh-CN" sz="2400" dirty="0"/>
              <a:t>/</a:t>
            </a:r>
            <a:r>
              <a:rPr lang="zh-CN" altLang="zh-CN" sz="2400" dirty="0"/>
              <a:t>注册</a:t>
            </a:r>
            <a:r>
              <a:rPr lang="en-US" altLang="zh-CN" sz="2400" dirty="0"/>
              <a:t>/</a:t>
            </a:r>
            <a:r>
              <a:rPr lang="zh-CN" altLang="zh-CN" sz="2400" dirty="0"/>
              <a:t>注销</a:t>
            </a:r>
          </a:p>
          <a:p>
            <a:pPr lvl="0"/>
            <a:r>
              <a:rPr lang="zh-CN" altLang="zh-CN" sz="2400" dirty="0"/>
              <a:t>文件上传下载</a:t>
            </a:r>
          </a:p>
          <a:p>
            <a:pPr lvl="0"/>
            <a:r>
              <a:rPr lang="zh-CN" altLang="zh-CN" sz="2400" dirty="0"/>
              <a:t>消息通知</a:t>
            </a:r>
          </a:p>
          <a:p>
            <a:pPr lvl="0"/>
            <a:r>
              <a:rPr lang="zh-CN" altLang="zh-CN" sz="2400" dirty="0"/>
              <a:t>浏览网站页面</a:t>
            </a:r>
          </a:p>
          <a:p>
            <a:pPr lvl="0"/>
            <a:r>
              <a:rPr lang="zh-CN" altLang="zh-CN" sz="2400" dirty="0"/>
              <a:t>数据备份</a:t>
            </a:r>
          </a:p>
          <a:p>
            <a:endParaRPr lang="zh-CN" altLang="en-US" sz="2400" dirty="0"/>
          </a:p>
        </p:txBody>
      </p:sp>
      <p:sp>
        <p:nvSpPr>
          <p:cNvPr id="3" name="文本框 2"/>
          <p:cNvSpPr txBox="1"/>
          <p:nvPr>
            <p:custDataLst>
              <p:tags r:id="rId3"/>
            </p:custDataLst>
          </p:nvPr>
        </p:nvSpPr>
        <p:spPr>
          <a:xfrm>
            <a:off x="5163671" y="1390015"/>
            <a:ext cx="6824494" cy="481838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smtClean="0"/>
              <a:t>性能：</a:t>
            </a:r>
            <a:endParaRPr lang="en-US" altLang="zh-CN" dirty="0" smtClean="0"/>
          </a:p>
          <a:p>
            <a:pPr lvl="0"/>
            <a:r>
              <a:rPr lang="en-US" altLang="zh-CN" dirty="0"/>
              <a:t>200</a:t>
            </a:r>
            <a:r>
              <a:rPr lang="zh-CN" altLang="zh-CN" dirty="0"/>
              <a:t>人同时并发访问，浏览器在</a:t>
            </a:r>
            <a:r>
              <a:rPr lang="en-US" altLang="zh-CN" dirty="0"/>
              <a:t>1</a:t>
            </a:r>
            <a:r>
              <a:rPr lang="zh-CN" altLang="zh-CN" dirty="0"/>
              <a:t>秒钟内做出反应。</a:t>
            </a:r>
          </a:p>
          <a:p>
            <a:pPr lvl="0"/>
            <a:r>
              <a:rPr lang="zh-CN" altLang="zh-CN" dirty="0"/>
              <a:t>文件下载的速度达到</a:t>
            </a:r>
            <a:r>
              <a:rPr lang="en-US" altLang="zh-CN" dirty="0"/>
              <a:t>1MB/S</a:t>
            </a:r>
            <a:endParaRPr lang="zh-CN" altLang="zh-CN" dirty="0"/>
          </a:p>
          <a:p>
            <a:pPr marL="0" indent="0">
              <a:buNone/>
            </a:pPr>
            <a:endParaRPr lang="en-US" altLang="zh-CN" dirty="0"/>
          </a:p>
        </p:txBody>
      </p:sp>
      <p:sp>
        <p:nvSpPr>
          <p:cNvPr id="4" name="文本框 3"/>
          <p:cNvSpPr txBox="1"/>
          <p:nvPr>
            <p:custDataLst>
              <p:tags r:id="rId4"/>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smtClean="0">
                <a:solidFill>
                  <a:schemeClr val="accent1"/>
                </a:solidFill>
              </a:rPr>
              <a:t>2.2   </a:t>
            </a:r>
            <a:r>
              <a:rPr lang="zh-CN" altLang="en-US" dirty="0" smtClean="0">
                <a:solidFill>
                  <a:schemeClr val="accent1"/>
                </a:solidFill>
              </a:rPr>
              <a:t>主要功能与性能</a:t>
            </a:r>
            <a:r>
              <a:rPr lang="en-US" altLang="zh-CN" dirty="0" smtClean="0">
                <a:solidFill>
                  <a:schemeClr val="accent1"/>
                </a:solidFill>
              </a:rPr>
              <a:t>                        </a:t>
            </a:r>
            <a:endParaRPr lang="en-US" altLang="zh-CN"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smtClean="0">
                <a:solidFill>
                  <a:schemeClr val="accent1"/>
                </a:solidFill>
              </a:rPr>
              <a:t>2.3   </a:t>
            </a:r>
            <a:r>
              <a:rPr lang="zh-CN" altLang="en-US" dirty="0" smtClean="0">
                <a:solidFill>
                  <a:schemeClr val="accent1"/>
                </a:solidFill>
              </a:rPr>
              <a:t>进度</a:t>
            </a:r>
            <a:endParaRPr lang="en-US" altLang="zh-CN" dirty="0">
              <a:solidFill>
                <a:schemeClr val="accent1"/>
              </a:solidFill>
            </a:endParaRPr>
          </a:p>
        </p:txBody>
      </p:sp>
      <p:sp>
        <p:nvSpPr>
          <p:cNvPr id="5" name="矩形 4"/>
          <p:cNvSpPr/>
          <p:nvPr/>
        </p:nvSpPr>
        <p:spPr>
          <a:xfrm>
            <a:off x="3006635" y="785698"/>
            <a:ext cx="9704294" cy="400110"/>
          </a:xfrm>
          <a:prstGeom prst="rect">
            <a:avLst/>
          </a:prstGeom>
        </p:spPr>
        <p:txBody>
          <a:bodyPr wrap="square">
            <a:spAutoFit/>
          </a:bodyPr>
          <a:lstStyle/>
          <a:p>
            <a:r>
              <a:rPr lang="zh-CN" altLang="zh-CN" sz="2000" dirty="0" smtClean="0"/>
              <a:t>老师</a:t>
            </a:r>
            <a:r>
              <a:rPr lang="zh-CN" altLang="zh-CN" sz="2000" dirty="0"/>
              <a:t>给了明确的里程碑点。基本能根据里程碑的时间点完成任务。</a:t>
            </a:r>
          </a:p>
        </p:txBody>
      </p:sp>
      <p:graphicFrame>
        <p:nvGraphicFramePr>
          <p:cNvPr id="6" name="表格 5"/>
          <p:cNvGraphicFramePr>
            <a:graphicFrameLocks noGrp="1"/>
          </p:cNvGraphicFramePr>
          <p:nvPr>
            <p:extLst>
              <p:ext uri="{D42A27DB-BD31-4B8C-83A1-F6EECF244321}">
                <p14:modId xmlns:p14="http://schemas.microsoft.com/office/powerpoint/2010/main" val="495591371"/>
              </p:ext>
            </p:extLst>
          </p:nvPr>
        </p:nvGraphicFramePr>
        <p:xfrm>
          <a:off x="561702" y="1358536"/>
          <a:ext cx="10485768" cy="5355769"/>
        </p:xfrm>
        <a:graphic>
          <a:graphicData uri="http://schemas.openxmlformats.org/drawingml/2006/table">
            <a:tbl>
              <a:tblPr firstRow="1" firstCol="1" bandRow="1">
                <a:tableStyleId>{5C22544A-7EE6-4342-B048-85BDC9FD1C3A}</a:tableStyleId>
              </a:tblPr>
              <a:tblGrid>
                <a:gridCol w="1234112"/>
                <a:gridCol w="852126"/>
                <a:gridCol w="852126"/>
                <a:gridCol w="852126"/>
                <a:gridCol w="852126"/>
                <a:gridCol w="730394"/>
                <a:gridCol w="730394"/>
                <a:gridCol w="730394"/>
                <a:gridCol w="730394"/>
                <a:gridCol w="730394"/>
                <a:gridCol w="730394"/>
                <a:gridCol w="730394"/>
                <a:gridCol w="730394"/>
              </a:tblGrid>
              <a:tr h="357051">
                <a:tc>
                  <a:txBody>
                    <a:bodyPr/>
                    <a:lstStyle/>
                    <a:p>
                      <a:pPr>
                        <a:lnSpc>
                          <a:spcPts val="1200"/>
                        </a:lnSpc>
                        <a:spcAft>
                          <a:spcPts val="0"/>
                        </a:spcAft>
                      </a:pPr>
                      <a:r>
                        <a:rPr lang="en-US" sz="1200" dirty="0">
                          <a:effectLst/>
                        </a:rPr>
                        <a:t>   </a:t>
                      </a:r>
                      <a:r>
                        <a:rPr lang="zh-CN" sz="1200" dirty="0">
                          <a:effectLst/>
                        </a:rPr>
                        <a:t>周目</a:t>
                      </a:r>
                      <a:endParaRPr lang="zh-CN" sz="1000" dirty="0">
                        <a:effectLst/>
                      </a:endParaRPr>
                    </a:p>
                    <a:p>
                      <a:pPr>
                        <a:lnSpc>
                          <a:spcPts val="1200"/>
                        </a:lnSpc>
                        <a:spcAft>
                          <a:spcPts val="0"/>
                        </a:spcAft>
                      </a:pPr>
                      <a:r>
                        <a:rPr lang="zh-CN" sz="1200" dirty="0">
                          <a:effectLst/>
                        </a:rPr>
                        <a:t>任务</a:t>
                      </a:r>
                      <a:endParaRPr lang="zh-CN" sz="1000" dirty="0">
                        <a:effectLst/>
                        <a:latin typeface="宋体"/>
                        <a:cs typeface="Times New Roman"/>
                      </a:endParaRPr>
                    </a:p>
                  </a:txBody>
                  <a:tcPr marL="67651" marR="67651" marT="0" marB="0"/>
                </a:tc>
                <a:tc>
                  <a:txBody>
                    <a:bodyPr/>
                    <a:lstStyle/>
                    <a:p>
                      <a:pPr>
                        <a:lnSpc>
                          <a:spcPts val="1200"/>
                        </a:lnSpc>
                        <a:spcAft>
                          <a:spcPts val="0"/>
                        </a:spcAft>
                      </a:pPr>
                      <a:r>
                        <a:rPr lang="en-US" sz="1200">
                          <a:effectLst/>
                        </a:rPr>
                        <a:t>2</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3</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4</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5</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6</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7</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8</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9</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10</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11</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12</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13</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a:effectLst/>
                        </a:rPr>
                        <a:t>编制《可行性研究报告》</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24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178526">
                <a:tc>
                  <a:txBody>
                    <a:bodyPr/>
                    <a:lstStyle/>
                    <a:p>
                      <a:pPr>
                        <a:lnSpc>
                          <a:spcPts val="1200"/>
                        </a:lnSpc>
                        <a:spcAft>
                          <a:spcPts val="0"/>
                        </a:spcAft>
                      </a:pPr>
                      <a:r>
                        <a:rPr lang="zh-CN" sz="1200">
                          <a:effectLst/>
                        </a:rPr>
                        <a:t>编制《项目章程》</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24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24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a:effectLst/>
                        </a:rPr>
                        <a:t>编制《需求工程项目计划》</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24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178526">
                <a:tc>
                  <a:txBody>
                    <a:bodyPr/>
                    <a:lstStyle/>
                    <a:p>
                      <a:pPr>
                        <a:lnSpc>
                          <a:spcPts val="1200"/>
                        </a:lnSpc>
                        <a:spcAft>
                          <a:spcPts val="0"/>
                        </a:spcAft>
                      </a:pPr>
                      <a:r>
                        <a:rPr lang="zh-CN" sz="1200">
                          <a:effectLst/>
                        </a:rPr>
                        <a:t>《</a:t>
                      </a:r>
                      <a:r>
                        <a:rPr lang="en-US" sz="1200">
                          <a:effectLst/>
                        </a:rPr>
                        <a:t>QA</a:t>
                      </a:r>
                      <a:r>
                        <a:rPr lang="zh-CN" sz="1200">
                          <a:effectLst/>
                        </a:rPr>
                        <a:t>计划》</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24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24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24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a:effectLst/>
                        </a:rPr>
                        <a:t>编制《范围与前景文档》</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a:effectLst/>
                        </a:rPr>
                        <a:t>界面原型制作及修改</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a:effectLst/>
                        </a:rPr>
                        <a:t>编制《需求规格书》</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178526">
                <a:tc>
                  <a:txBody>
                    <a:bodyPr/>
                    <a:lstStyle/>
                    <a:p>
                      <a:pPr>
                        <a:lnSpc>
                          <a:spcPts val="1200"/>
                        </a:lnSpc>
                        <a:spcAft>
                          <a:spcPts val="0"/>
                        </a:spcAft>
                      </a:pPr>
                      <a:r>
                        <a:rPr lang="zh-CN" sz="1200">
                          <a:effectLst/>
                        </a:rPr>
                        <a:t>编制《用例文档》</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178526">
                <a:tc>
                  <a:txBody>
                    <a:bodyPr/>
                    <a:lstStyle/>
                    <a:p>
                      <a:pPr>
                        <a:lnSpc>
                          <a:spcPts val="1200"/>
                        </a:lnSpc>
                        <a:spcAft>
                          <a:spcPts val="0"/>
                        </a:spcAft>
                      </a:pPr>
                      <a:r>
                        <a:rPr lang="zh-CN" sz="1200">
                          <a:effectLst/>
                        </a:rPr>
                        <a:t>编制《测试用例》</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178526">
                <a:tc>
                  <a:txBody>
                    <a:bodyPr/>
                    <a:lstStyle/>
                    <a:p>
                      <a:pPr>
                        <a:lnSpc>
                          <a:spcPts val="1200"/>
                        </a:lnSpc>
                        <a:spcAft>
                          <a:spcPts val="0"/>
                        </a:spcAft>
                      </a:pPr>
                      <a:r>
                        <a:rPr lang="zh-CN" sz="1200">
                          <a:effectLst/>
                        </a:rPr>
                        <a:t>编制《用户手册》</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178526">
                <a:tc>
                  <a:txBody>
                    <a:bodyPr/>
                    <a:lstStyle/>
                    <a:p>
                      <a:pPr>
                        <a:lnSpc>
                          <a:spcPts val="1200"/>
                        </a:lnSpc>
                        <a:spcAft>
                          <a:spcPts val="0"/>
                        </a:spcAft>
                      </a:pPr>
                      <a:r>
                        <a:rPr lang="zh-CN" sz="1200">
                          <a:effectLst/>
                        </a:rPr>
                        <a:t>编制《数据字典》</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178526">
                <a:tc>
                  <a:txBody>
                    <a:bodyPr/>
                    <a:lstStyle/>
                    <a:p>
                      <a:pPr>
                        <a:lnSpc>
                          <a:spcPts val="1200"/>
                        </a:lnSpc>
                        <a:spcAft>
                          <a:spcPts val="0"/>
                        </a:spcAft>
                      </a:pPr>
                      <a:r>
                        <a:rPr lang="zh-CN" sz="1200">
                          <a:effectLst/>
                        </a:rPr>
                        <a:t>编制《测试用例》</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dirty="0">
                          <a:effectLst/>
                        </a:rPr>
                        <a:t> </a:t>
                      </a:r>
                      <a:endParaRPr lang="zh-CN" sz="1000" dirty="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a:effectLst/>
                        </a:rPr>
                        <a:t>编制《需求变更说明书》</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r>
              <a:tr h="178526">
                <a:tc>
                  <a:txBody>
                    <a:bodyPr/>
                    <a:lstStyle/>
                    <a:p>
                      <a:pPr>
                        <a:lnSpc>
                          <a:spcPts val="1200"/>
                        </a:lnSpc>
                        <a:spcAft>
                          <a:spcPts val="0"/>
                        </a:spcAft>
                      </a:pPr>
                      <a:r>
                        <a:rPr lang="zh-CN" sz="1200">
                          <a:effectLst/>
                        </a:rPr>
                        <a:t>编制《测试计划》</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a:effectLst/>
                        </a:rPr>
                        <a:t>编制《安装部署计划》</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a:effectLst/>
                        </a:rPr>
                        <a:t>编制《系统设计与实现》文档</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dirty="0">
                          <a:effectLst/>
                        </a:rPr>
                        <a:t> </a:t>
                      </a:r>
                      <a:endParaRPr lang="zh-CN" sz="1000" dirty="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a:effectLst/>
                        </a:rPr>
                        <a:t>编制《系统维护计划》文档</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a:effectLst/>
                        </a:rPr>
                        <a:t>√</a:t>
                      </a:r>
                      <a:endParaRPr lang="zh-CN" sz="1000">
                        <a:effectLst/>
                        <a:latin typeface="宋体"/>
                        <a:cs typeface="Times New Roman"/>
                      </a:endParaRPr>
                    </a:p>
                  </a:txBody>
                  <a:tcPr marL="67651" marR="67651" marT="0" marB="0"/>
                </a:tc>
              </a:tr>
              <a:tr h="357051">
                <a:tc>
                  <a:txBody>
                    <a:bodyPr/>
                    <a:lstStyle/>
                    <a:p>
                      <a:pPr>
                        <a:lnSpc>
                          <a:spcPts val="1200"/>
                        </a:lnSpc>
                        <a:spcAft>
                          <a:spcPts val="0"/>
                        </a:spcAft>
                      </a:pPr>
                      <a:r>
                        <a:rPr lang="zh-CN" sz="1200" dirty="0">
                          <a:effectLst/>
                        </a:rPr>
                        <a:t>编制《项目总结报告》</a:t>
                      </a:r>
                      <a:endParaRPr lang="zh-CN" sz="1000" dirty="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dirty="0">
                          <a:effectLst/>
                        </a:rPr>
                        <a:t> </a:t>
                      </a:r>
                      <a:endParaRPr lang="zh-CN" sz="1000" dirty="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en-US" sz="1200">
                          <a:effectLst/>
                        </a:rPr>
                        <a:t> </a:t>
                      </a:r>
                      <a:endParaRPr lang="zh-CN" sz="1000">
                        <a:effectLst/>
                        <a:latin typeface="宋体"/>
                        <a:cs typeface="Times New Roman"/>
                      </a:endParaRPr>
                    </a:p>
                  </a:txBody>
                  <a:tcPr marL="67651" marR="67651" marT="0" marB="0"/>
                </a:tc>
                <a:tc>
                  <a:txBody>
                    <a:bodyPr/>
                    <a:lstStyle/>
                    <a:p>
                      <a:pPr>
                        <a:lnSpc>
                          <a:spcPts val="1200"/>
                        </a:lnSpc>
                        <a:spcAft>
                          <a:spcPts val="0"/>
                        </a:spcAft>
                      </a:pPr>
                      <a:r>
                        <a:rPr lang="zh-CN" sz="2400" dirty="0">
                          <a:effectLst/>
                        </a:rPr>
                        <a:t>√</a:t>
                      </a:r>
                      <a:endParaRPr lang="zh-CN" sz="1000" dirty="0">
                        <a:effectLst/>
                        <a:latin typeface="宋体"/>
                        <a:cs typeface="Times New Roman"/>
                      </a:endParaRPr>
                    </a:p>
                  </a:txBody>
                  <a:tcPr marL="67651" marR="67651" marT="0" marB="0"/>
                </a:tc>
              </a:tr>
            </a:tbl>
          </a:graphicData>
        </a:graphic>
      </p:graphicFrame>
    </p:spTree>
    <p:custDataLst>
      <p:tags r:id="rId1"/>
    </p:custDataLst>
    <p:extLst>
      <p:ext uri="{BB962C8B-B14F-4D97-AF65-F5344CB8AC3E}">
        <p14:creationId xmlns:p14="http://schemas.microsoft.com/office/powerpoint/2010/main" val="21485105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
  <p:tag name="KSO_WM_TEMPLATE_CATEGORY" val="custom"/>
  <p:tag name="KSO_WM_TEMPLATE_INDEX" val="160117"/>
  <p:tag name="KSO_WM_UNIT_INDEX" val="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0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0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04.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0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07.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0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8"/>
  <p:tag name="KSO_WM_SLIDE_INDEX" val="18"/>
  <p:tag name="KSO_WM_SLIDE_ITEM_CNT" val="4"/>
  <p:tag name="KSO_WM_SLIDE_LAYOUT" val="a_l"/>
  <p:tag name="KSO_WM_SLIDE_LAYOUT_CNT" val="1_1"/>
  <p:tag name="KSO_WM_SLIDE_TYPE" val="text"/>
  <p:tag name="KSO_WM_BEAUTIFY_FLAG" val="#wm#"/>
  <p:tag name="KSO_WM_SLIDE_POSITION" val="263*142"/>
  <p:tag name="KSO_WM_SLIDE_SIZE" val="410*336"/>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6"/>
  <p:tag name="KSO_WM_TEMPLATE_CATEGORY" val="custom"/>
  <p:tag name="KSO_WM_TEMPLATE_INDEX" val="160117"/>
  <p:tag name="KSO_WM_UNIT_INDEX" val="6"/>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1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1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14.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1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17.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1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1"/>
  <p:tag name="KSO_WM_TEMPLATE_CATEGORY" val="custom"/>
  <p:tag name="KSO_WM_TEMPLATE_INDEX" val="160117"/>
  <p:tag name="KSO_WM_UNIT_INDEX" val="11"/>
</p:tagLst>
</file>

<file path=ppt/tags/tag120.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2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23.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24.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25.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KSO_WM_TEMPLATE_CATEGORY" val="custom"/>
  <p:tag name="KSO_WM_TEMPLATE_INDEX" val="160117"/>
  <p:tag name="KSO_WM_TAG_VERSION" val="1.0"/>
  <p:tag name="KSO_WM_SLIDE_ID" val="custom160117_29"/>
  <p:tag name="KSO_WM_SLIDE_INDEX" val="29"/>
  <p:tag name="KSO_WM_SLIDE_ITEM_CNT" val="1"/>
  <p:tag name="KSO_WM_SLIDE_TYPE" val="endPage"/>
  <p:tag name="KSO_WM_BEAUTIFY_FLAG" val="#wm#"/>
  <p:tag name="KSO_WM_SLIDE_LAYOUT" val="d"/>
  <p:tag name="KSO_WM_SLIDE_LAYOUT_CNT" val="1"/>
</p:tagLst>
</file>

<file path=ppt/tags/tag126.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文本框 5"/>
  <p:tag name="KSO_WM_TAG_VERSION" val="1.0"/>
  <p:tag name="KSO_WM_BEAUTIFY_FLAG" val="#wm#"/>
  <p:tag name="KSO_WM_UNIT_TYPE" val="i"/>
  <p:tag name="KSO_WM_UNIT_ID" val="custom160117_29*i*0"/>
  <p:tag name="KSO_WM_TEMPLATE_CATEGORY" val="custom"/>
  <p:tag name="KSO_WM_TEMPLATE_INDEX" val="160117"/>
  <p:tag name="KSO_WM_UNIT_INDEX"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6"/>
  <p:tag name="KSO_WM_TEMPLATE_CATEGORY" val="custom"/>
  <p:tag name="KSO_WM_TEMPLATE_INDEX" val="160117"/>
  <p:tag name="KSO_WM_UNIT_INDEX" val="1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1"/>
  <p:tag name="KSO_WM_TEMPLATE_CATEGORY" val="custom"/>
  <p:tag name="KSO_WM_TEMPLATE_INDEX" val="160117"/>
  <p:tag name="KSO_WM_UNIT_INDEX" val="2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1*a*1"/>
  <p:tag name="KSO_WM_UNIT_CLEAR" val="1"/>
  <p:tag name="KSO_WM_UNIT_LAYERLEVEL" val="1"/>
  <p:tag name="KSO_WM_UNIT_ISCONTENTSTITLE" val="1"/>
  <p:tag name="KSO_WM_UNIT_VALUE" val="2"/>
  <p:tag name="KSO_WM_UNIT_HIGHLIGHT" val="0"/>
  <p:tag name="KSO_WM_UNIT_COMPATIBLE" val="0"/>
  <p:tag name="KSO_WM_UNIT_BIND_DECORATION_IDS" val="custom160117_11*i*32"/>
  <p:tag name="KSO_WM_UNIT_PRESET_TEXT" val="目录"/>
</p:tagLst>
</file>

<file path=ppt/tags/tag1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11*i*32"/>
  <p:tag name="KSO_WM_TEMPLATE_CATEGORY" val="custom"/>
  <p:tag name="KSO_WM_TEMPLATE_INDEX" val="160117"/>
  <p:tag name="KSO_WM_UNIT_INDEX" val="32"/>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1*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1*l_i*1_6"/>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1*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1*l_i*1_5"/>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1*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1*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1*l_i*1_3"/>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1*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1*l_i*1_2"/>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3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3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4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4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47.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4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6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63.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66.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7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1"/>
  <p:tag name="KSO_WM_SLIDE_INDEX" val="21"/>
  <p:tag name="KSO_WM_SLIDE_ITEM_CNT" val="2"/>
  <p:tag name="KSO_WM_SLIDE_LAYOUT" val="a_m"/>
  <p:tag name="KSO_WM_SLIDE_LAYOUT_CNT" val="1_1"/>
  <p:tag name="KSO_WM_SLIDE_TYPE" val="text"/>
  <p:tag name="KSO_WM_BEAUTIFY_FLAG" val="#wm#"/>
  <p:tag name="KSO_WM_SLIDE_POSITION" val="213*200"/>
  <p:tag name="KSO_WM_SLIDE_SIZE" val="534*251"/>
  <p:tag name="KSO_WM_DIAGRAM_GROUP_CODE" val="m1-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8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8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8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86.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8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1*l_i*1_1"/>
  <p:tag name="KSO_WM_UNIT_CLEAR" val="1"/>
  <p:tag name="KSO_WM_UNIT_LAYERLEVEL" val="1_1"/>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9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93.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9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96.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9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9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5316</Words>
  <Application>Microsoft Office PowerPoint</Application>
  <PresentationFormat>自定义</PresentationFormat>
  <Paragraphs>861</Paragraphs>
  <Slides>38</Slides>
  <Notes>38</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项目总结开发报告</vt:lpstr>
      <vt:lpstr>PowerPoint 演示文稿</vt:lpstr>
      <vt:lpstr>引言</vt:lpstr>
      <vt:lpstr>引言</vt:lpstr>
      <vt:lpstr>PowerPoint 演示文稿</vt:lpstr>
      <vt:lpstr>实际开发结果</vt:lpstr>
      <vt:lpstr>PowerPoint 演示文稿</vt:lpstr>
      <vt:lpstr>PowerPoint 演示文稿</vt:lpstr>
      <vt:lpstr>PowerPoint 演示文稿</vt:lpstr>
      <vt:lpstr>PowerPoint 演示文稿</vt:lpstr>
      <vt:lpstr>开发工作评价</vt:lpstr>
      <vt:lpstr>PowerPoint 演示文稿</vt:lpstr>
      <vt:lpstr>PowerPoint 演示文稿</vt:lpstr>
      <vt:lpstr>PowerPoint 演示文稿</vt:lpstr>
      <vt:lpstr>缺陷与处理</vt:lpstr>
      <vt:lpstr>PowerPoint 演示文稿</vt:lpstr>
      <vt:lpstr> 经验与教训</vt:lpstr>
      <vt:lpstr>PowerPoint 演示文稿</vt:lpstr>
      <vt:lpstr> 附表:项目总结报告</vt:lpstr>
      <vt:lpstr>PowerPoint 演示文稿</vt:lpstr>
      <vt:lpstr>PowerPoint 演示文稿</vt:lpstr>
      <vt:lpstr>PowerPoint 演示文稿</vt:lpstr>
      <vt:lpstr>PowerPoint 演示文稿</vt:lpstr>
      <vt:lpstr>PowerPoint 演示文稿</vt:lpstr>
      <vt:lpstr>小组成员项目总结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asus</cp:lastModifiedBy>
  <cp:revision>228</cp:revision>
  <dcterms:created xsi:type="dcterms:W3CDTF">2015-09-25T03:48:00Z</dcterms:created>
  <dcterms:modified xsi:type="dcterms:W3CDTF">2017-01-02T07:28:53Z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ies>
</file>