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8" r:id="rId1"/>
  </p:sldMasterIdLst>
  <p:notesMasterIdLst>
    <p:notesMasterId r:id="rId13"/>
  </p:notesMasterIdLst>
  <p:sldIdLst>
    <p:sldId id="281" r:id="rId2"/>
    <p:sldId id="257" r:id="rId3"/>
    <p:sldId id="278" r:id="rId4"/>
    <p:sldId id="298" r:id="rId5"/>
    <p:sldId id="293" r:id="rId6"/>
    <p:sldId id="295" r:id="rId7"/>
    <p:sldId id="294" r:id="rId8"/>
    <p:sldId id="292" r:id="rId9"/>
    <p:sldId id="296" r:id="rId10"/>
    <p:sldId id="297" r:id="rId11"/>
    <p:sldId id="264" r:id="rId12"/>
  </p:sldIdLst>
  <p:sldSz cx="12192000" cy="6858000"/>
  <p:notesSz cx="6858000" cy="9144000"/>
  <p:embeddedFontLst>
    <p:embeddedFont>
      <p:font typeface="等线 Light" panose="02010600030101010101" pitchFamily="2" charset="-122"/>
      <p:regular r:id="rId14"/>
    </p:embeddedFont>
    <p:embeddedFont>
      <p:font typeface="微软雅黑 Light" panose="020B0502040204020203" pitchFamily="34" charset="-122"/>
      <p:regular r:id="rId15"/>
    </p:embeddedFont>
    <p:embeddedFont>
      <p:font typeface="等线" panose="02010600030101010101" pitchFamily="2" charset="-122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页首" id="{DC264C02-DA89-4D05-B476-E339F831C1BE}">
          <p14:sldIdLst>
            <p14:sldId id="281"/>
            <p14:sldId id="257"/>
          </p14:sldIdLst>
        </p14:section>
        <p14:section name="01" id="{FD50F478-1AD7-45F1-959A-C017C4B457FF}">
          <p14:sldIdLst>
            <p14:sldId id="278"/>
            <p14:sldId id="298"/>
            <p14:sldId id="293"/>
            <p14:sldId id="295"/>
            <p14:sldId id="294"/>
            <p14:sldId id="292"/>
            <p14:sldId id="296"/>
            <p14:sldId id="297"/>
          </p14:sldIdLst>
        </p14:section>
        <p14:section name="03" id="{3150C241-F696-4D64-B743-A2D837AAC873}">
          <p14:sldIdLst/>
        </p14:section>
        <p14:section name="页尾" id="{D47ABC0E-DAD4-4E1D-AD0F-2F3903658E55}">
          <p14:sldIdLst>
            <p14:sldId id="264"/>
          </p14:sldIdLst>
        </p14:section>
        <p14:section name="使用说明" id="{FD2E8D3E-F311-4C96-86D0-133F696E37BF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87" d="100"/>
          <a:sy n="87" d="100"/>
        </p:scale>
        <p:origin x="-499" y="-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17B4B-FD7F-4FF9-B615-E4D20E4F71EF}" type="datetimeFigureOut">
              <a:rPr lang="zh-CN" altLang="en-US" smtClean="0"/>
              <a:pPr/>
              <a:t>2016/10/15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AC30D-93A0-4A80-8B02-3E2E151453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255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AC30D-93A0-4A80-8B02-3E2E1514534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9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 useBgFill="1">
        <p:nvSpPr>
          <p:cNvPr id="3" name="椭圆 2"/>
          <p:cNvSpPr/>
          <p:nvPr userDrawn="1"/>
        </p:nvSpPr>
        <p:spPr>
          <a:xfrm>
            <a:off x="-1539240" y="-1295678"/>
            <a:ext cx="4094480" cy="4094480"/>
          </a:xfrm>
          <a:prstGeom prst="ellipse">
            <a:avLst/>
          </a:prstGeom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椭圆 4"/>
          <p:cNvSpPr/>
          <p:nvPr userDrawn="1"/>
        </p:nvSpPr>
        <p:spPr>
          <a:xfrm>
            <a:off x="10856516" y="5344438"/>
            <a:ext cx="3027124" cy="3027124"/>
          </a:xfrm>
          <a:prstGeom prst="ellipse">
            <a:avLst/>
          </a:prstGeom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" name="椭圆 5"/>
          <p:cNvSpPr/>
          <p:nvPr userDrawn="1"/>
        </p:nvSpPr>
        <p:spPr>
          <a:xfrm>
            <a:off x="11417578" y="-1966238"/>
            <a:ext cx="3027124" cy="3027124"/>
          </a:xfrm>
          <a:prstGeom prst="ellipse">
            <a:avLst/>
          </a:prstGeom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" name="椭圆 6"/>
          <p:cNvSpPr/>
          <p:nvPr userDrawn="1"/>
        </p:nvSpPr>
        <p:spPr>
          <a:xfrm>
            <a:off x="-2252702" y="5982110"/>
            <a:ext cx="3027124" cy="3027124"/>
          </a:xfrm>
          <a:prstGeom prst="ellipse">
            <a:avLst/>
          </a:prstGeom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" name="椭圆 7"/>
          <p:cNvSpPr/>
          <p:nvPr userDrawn="1"/>
        </p:nvSpPr>
        <p:spPr>
          <a:xfrm>
            <a:off x="1794368" y="3113547"/>
            <a:ext cx="760872" cy="760872"/>
          </a:xfrm>
          <a:prstGeom prst="ellipse">
            <a:avLst/>
          </a:prstGeom>
          <a:ln w="19050"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9" name="椭圆 8"/>
          <p:cNvSpPr/>
          <p:nvPr userDrawn="1"/>
        </p:nvSpPr>
        <p:spPr>
          <a:xfrm>
            <a:off x="5239955" y="4954822"/>
            <a:ext cx="1027288" cy="1027288"/>
          </a:xfrm>
          <a:prstGeom prst="ellipse">
            <a:avLst/>
          </a:prstGeom>
          <a:ln w="19050">
            <a:noFill/>
          </a:ln>
          <a:effectLst>
            <a:outerShdw blurRad="6477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0" name="椭圆 9"/>
          <p:cNvSpPr/>
          <p:nvPr userDrawn="1"/>
        </p:nvSpPr>
        <p:spPr>
          <a:xfrm>
            <a:off x="4766517" y="958354"/>
            <a:ext cx="473438" cy="473438"/>
          </a:xfrm>
          <a:prstGeom prst="ellipse">
            <a:avLst/>
          </a:prstGeom>
          <a:ln w="19050">
            <a:noFill/>
          </a:ln>
          <a:effectLst>
            <a:innerShdw blurRad="381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1" name="椭圆 10"/>
          <p:cNvSpPr/>
          <p:nvPr userDrawn="1"/>
        </p:nvSpPr>
        <p:spPr>
          <a:xfrm>
            <a:off x="10209105" y="4007623"/>
            <a:ext cx="1027288" cy="1027288"/>
          </a:xfrm>
          <a:prstGeom prst="ellipse">
            <a:avLst/>
          </a:prstGeom>
          <a:ln w="19050">
            <a:noFill/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2" name="椭圆 11"/>
          <p:cNvSpPr/>
          <p:nvPr userDrawn="1"/>
        </p:nvSpPr>
        <p:spPr>
          <a:xfrm>
            <a:off x="9460437" y="2325364"/>
            <a:ext cx="473438" cy="473438"/>
          </a:xfrm>
          <a:prstGeom prst="ellipse">
            <a:avLst/>
          </a:prstGeom>
          <a:ln w="19050">
            <a:noFill/>
          </a:ln>
          <a:effectLst>
            <a:outerShdw blurRad="457200" dist="508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64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4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占位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122744" y="1578670"/>
            <a:ext cx="5451094" cy="363468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1163638" y="1016000"/>
            <a:ext cx="98647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83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图片占位符 8"/>
          <p:cNvSpPr>
            <a:spLocks noGrp="1"/>
          </p:cNvSpPr>
          <p:nvPr>
            <p:ph type="pic" sz="quarter" idx="12"/>
          </p:nvPr>
        </p:nvSpPr>
        <p:spPr>
          <a:xfrm>
            <a:off x="8191658" y="2011045"/>
            <a:ext cx="3408364" cy="191720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图片占位符 8"/>
          <p:cNvSpPr>
            <a:spLocks noGrp="1"/>
          </p:cNvSpPr>
          <p:nvPr>
            <p:ph type="pic" sz="quarter" idx="11"/>
          </p:nvPr>
        </p:nvSpPr>
        <p:spPr>
          <a:xfrm>
            <a:off x="4391819" y="2011045"/>
            <a:ext cx="3408364" cy="191720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91979" y="2011045"/>
            <a:ext cx="3408364" cy="191720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1163638" y="1016000"/>
            <a:ext cx="98647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69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1163638" y="1016000"/>
            <a:ext cx="98647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62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274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4" r:id="rId3"/>
    <p:sldLayoutId id="2147483675" r:id="rId4"/>
    <p:sldLayoutId id="2147483669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.vsd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3.vsd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4.vsd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3129280" y="462280"/>
            <a:ext cx="5933440" cy="5933440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256280" y="589280"/>
            <a:ext cx="5679440" cy="567944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62204" y="2456279"/>
            <a:ext cx="6267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latin typeface="+mn-ea"/>
              </a:rPr>
              <a:t>系统可行性分析</a:t>
            </a:r>
            <a:endParaRPr lang="zh-CN" altLang="en-US" sz="3600" b="1" dirty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586480" y="3204210"/>
            <a:ext cx="50190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952044" y="3743618"/>
            <a:ext cx="6267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小组：</a:t>
            </a:r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G05</a:t>
            </a:r>
            <a:endParaRPr lang="en-US" altLang="zh-CN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37177" y="4092158"/>
            <a:ext cx="6267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        </a:t>
            </a:r>
            <a:r>
              <a:rPr lang="zh-CN" altLang="en-US" sz="2000" dirty="0" smtClean="0">
                <a:latin typeface="+mn-ea"/>
              </a:rPr>
              <a:t>小组成员：王家</a:t>
            </a:r>
            <a:r>
              <a:rPr lang="zh-CN" altLang="en-US" sz="2000" dirty="0" smtClean="0">
                <a:latin typeface="+mn-ea"/>
              </a:rPr>
              <a:t>南 薛雅文 王敏星 王</a:t>
            </a:r>
            <a:r>
              <a:rPr lang="zh-CN" altLang="en-US" sz="2000" dirty="0" smtClean="0">
                <a:latin typeface="+mn-ea"/>
              </a:rPr>
              <a:t>浩楠 茹敏杰</a:t>
            </a:r>
            <a:endParaRPr lang="en-US" altLang="zh-CN" sz="2000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67440" y="6488668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第１页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2943677" y="2456279"/>
            <a:ext cx="6267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+mn-ea"/>
              </a:rPr>
              <a:t>系统可行性分析</a:t>
            </a:r>
            <a:endParaRPr lang="zh-CN" altLang="en-US" sz="3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文本框 5"/>
          <p:cNvSpPr txBox="1"/>
          <p:nvPr/>
        </p:nvSpPr>
        <p:spPr>
          <a:xfrm>
            <a:off x="2518650" y="4092158"/>
            <a:ext cx="6267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小组成员：王家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南 薛雅文 王敏星 王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浩楠 茹敏杰</a:t>
            </a:r>
            <a:endParaRPr lang="en-US" altLang="zh-CN" sz="2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220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1760220" y="182880"/>
            <a:ext cx="8671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latin typeface="+mn-ea"/>
              </a:rPr>
              <a:t>小组分析：时间安排</a:t>
            </a:r>
            <a:endParaRPr lang="zh-CN" altLang="en-US" sz="44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651537"/>
              </p:ext>
            </p:extLst>
          </p:nvPr>
        </p:nvGraphicFramePr>
        <p:xfrm>
          <a:off x="1107832" y="1248511"/>
          <a:ext cx="9144000" cy="32355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2723"/>
                <a:gridCol w="655875"/>
                <a:gridCol w="1146347"/>
                <a:gridCol w="712284"/>
                <a:gridCol w="416854"/>
                <a:gridCol w="544012"/>
                <a:gridCol w="544012"/>
                <a:gridCol w="544012"/>
                <a:gridCol w="1526869"/>
                <a:gridCol w="1031615"/>
                <a:gridCol w="1319397"/>
              </a:tblGrid>
              <a:tr h="114078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组员</a:t>
                      </a:r>
                      <a:endParaRPr lang="zh-CN" sz="10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每天预计可用时间</a:t>
                      </a:r>
                      <a:endParaRPr lang="zh-CN" sz="100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每天预计工作时段</a:t>
                      </a:r>
                      <a:endParaRPr lang="zh-CN" sz="100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周末预计可用时间</a:t>
                      </a:r>
                      <a:endParaRPr lang="zh-CN" sz="100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星期一</a:t>
                      </a:r>
                      <a:endParaRPr lang="zh-CN" sz="100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星期二</a:t>
                      </a:r>
                      <a:endParaRPr lang="zh-CN" sz="100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星期三</a:t>
                      </a:r>
                      <a:endParaRPr lang="zh-CN" sz="100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星期四</a:t>
                      </a:r>
                      <a:endParaRPr lang="zh-CN" sz="100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星期五</a:t>
                      </a:r>
                      <a:endParaRPr lang="zh-CN" sz="100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星期六</a:t>
                      </a:r>
                      <a:endParaRPr lang="zh-CN" sz="100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星期天</a:t>
                      </a:r>
                      <a:endParaRPr lang="zh-CN" sz="100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895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王家南</a:t>
                      </a:r>
                      <a:endParaRPr lang="zh-CN" sz="100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2.5</a:t>
                      </a:r>
                      <a:r>
                        <a:rPr lang="zh-CN" sz="1000">
                          <a:effectLst/>
                        </a:rPr>
                        <a:t>小时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zh-CN" sz="100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20:00-22:00</a:t>
                      </a:r>
                      <a:endParaRPr lang="zh-CN" sz="100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zh-CN" sz="100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24</a:t>
                      </a:r>
                      <a:r>
                        <a:rPr lang="zh-CN" sz="1000">
                          <a:effectLst/>
                        </a:rPr>
                        <a:t>小时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zh-CN" sz="100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5" gridSpan="4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20:00 </a:t>
                      </a:r>
                      <a:r>
                        <a:rPr lang="zh-CN" sz="1000">
                          <a:effectLst/>
                        </a:rPr>
                        <a:t>确认下一天的目标，并上传今天每个组员的进度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20:20-21:00 </a:t>
                      </a:r>
                      <a:r>
                        <a:rPr lang="zh-CN" sz="1000">
                          <a:effectLst/>
                        </a:rPr>
                        <a:t>小组</a:t>
                      </a:r>
                      <a:r>
                        <a:rPr lang="en-US" sz="1000">
                          <a:effectLst/>
                        </a:rPr>
                        <a:t>qq</a:t>
                      </a:r>
                      <a:r>
                        <a:rPr lang="zh-CN" sz="1000">
                          <a:effectLst/>
                        </a:rPr>
                        <a:t>开会讨论，调整进度。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zh-CN" sz="100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5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18:30 </a:t>
                      </a:r>
                      <a:r>
                        <a:rPr lang="zh-CN" sz="1000" dirty="0">
                          <a:effectLst/>
                        </a:rPr>
                        <a:t>小组一周进度汇总，改善</a:t>
                      </a:r>
                      <a:endParaRPr lang="zh-CN" sz="10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改善部分内容，</a:t>
                      </a:r>
                      <a:r>
                        <a:rPr lang="en-US" sz="1000" dirty="0">
                          <a:effectLst/>
                        </a:rPr>
                        <a:t>18:00</a:t>
                      </a:r>
                      <a:r>
                        <a:rPr lang="zh-CN" sz="1000" dirty="0">
                          <a:effectLst/>
                        </a:rPr>
                        <a:t>点前上传讨论组，汇总。</a:t>
                      </a:r>
                      <a:endParaRPr lang="zh-CN" sz="10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19:00-20:00 </a:t>
                      </a:r>
                      <a:r>
                        <a:rPr lang="zh-CN" sz="1000">
                          <a:effectLst/>
                        </a:rPr>
                        <a:t>确认下一个星期总目标及周一到周四的小目标，分配具体任务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zh-CN" sz="100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895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薛雅文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endParaRPr lang="zh-CN" sz="100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895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王敏星</a:t>
                      </a:r>
                      <a:endParaRPr lang="zh-CN" sz="100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895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王浩楠</a:t>
                      </a:r>
                      <a:endParaRPr lang="zh-CN" sz="100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895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茹敏杰</a:t>
                      </a:r>
                      <a:endParaRPr lang="zh-CN" sz="1000" dirty="0">
                        <a:effectLst/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90246" y="4549676"/>
            <a:ext cx="100320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具体时间安排：</a:t>
            </a:r>
          </a:p>
          <a:p>
            <a:r>
              <a:rPr lang="zh-CN" altLang="zh-CN" dirty="0">
                <a:solidFill>
                  <a:schemeClr val="bg1"/>
                </a:solidFill>
              </a:rPr>
              <a:t>周一到周四（日常）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zh-CN" altLang="zh-CN" dirty="0">
                <a:solidFill>
                  <a:schemeClr val="bg1"/>
                </a:solidFill>
              </a:rPr>
              <a:t>·</a:t>
            </a:r>
            <a:r>
              <a:rPr lang="en-US" altLang="zh-CN" dirty="0">
                <a:solidFill>
                  <a:schemeClr val="bg1"/>
                </a:solidFill>
              </a:rPr>
              <a:t>20:00 </a:t>
            </a:r>
            <a:r>
              <a:rPr lang="zh-CN" altLang="zh-CN" dirty="0">
                <a:solidFill>
                  <a:schemeClr val="bg1"/>
                </a:solidFill>
              </a:rPr>
              <a:t>确认下一天的目标，并上传今天每个组员的进度</a:t>
            </a:r>
          </a:p>
          <a:p>
            <a:r>
              <a:rPr lang="zh-CN" altLang="zh-CN" dirty="0">
                <a:solidFill>
                  <a:schemeClr val="bg1"/>
                </a:solidFill>
              </a:rPr>
              <a:t>·</a:t>
            </a:r>
            <a:r>
              <a:rPr lang="en-US" altLang="zh-CN" dirty="0">
                <a:solidFill>
                  <a:schemeClr val="bg1"/>
                </a:solidFill>
              </a:rPr>
              <a:t>20:20-21:00 </a:t>
            </a:r>
            <a:r>
              <a:rPr lang="zh-CN" altLang="zh-CN" dirty="0">
                <a:solidFill>
                  <a:schemeClr val="bg1"/>
                </a:solidFill>
              </a:rPr>
              <a:t>小组</a:t>
            </a:r>
            <a:r>
              <a:rPr lang="en-US" altLang="zh-CN" dirty="0" err="1">
                <a:solidFill>
                  <a:schemeClr val="bg1"/>
                </a:solidFill>
              </a:rPr>
              <a:t>qq</a:t>
            </a:r>
            <a:r>
              <a:rPr lang="zh-CN" altLang="zh-CN" dirty="0">
                <a:solidFill>
                  <a:schemeClr val="bg1"/>
                </a:solidFill>
              </a:rPr>
              <a:t>开会讨论，调整进度。</a:t>
            </a:r>
          </a:p>
          <a:p>
            <a:r>
              <a:rPr lang="zh-CN" altLang="zh-CN" dirty="0">
                <a:solidFill>
                  <a:schemeClr val="bg1"/>
                </a:solidFill>
              </a:rPr>
              <a:t>周五：</a:t>
            </a:r>
            <a:r>
              <a:rPr lang="en-US" altLang="zh-CN" dirty="0">
                <a:solidFill>
                  <a:schemeClr val="bg1"/>
                </a:solidFill>
              </a:rPr>
              <a:t>18:30 </a:t>
            </a:r>
            <a:r>
              <a:rPr lang="zh-CN" altLang="zh-CN" dirty="0">
                <a:solidFill>
                  <a:schemeClr val="bg1"/>
                </a:solidFill>
              </a:rPr>
              <a:t>小组一周进度汇总，改善</a:t>
            </a:r>
          </a:p>
          <a:p>
            <a:r>
              <a:rPr lang="zh-CN" altLang="zh-CN" dirty="0">
                <a:solidFill>
                  <a:schemeClr val="bg1"/>
                </a:solidFill>
              </a:rPr>
              <a:t>周六：改善部分内容，</a:t>
            </a:r>
            <a:r>
              <a:rPr lang="en-US" altLang="zh-CN" dirty="0">
                <a:solidFill>
                  <a:schemeClr val="bg1"/>
                </a:solidFill>
              </a:rPr>
              <a:t>18:00</a:t>
            </a:r>
            <a:r>
              <a:rPr lang="zh-CN" altLang="zh-CN" dirty="0">
                <a:solidFill>
                  <a:schemeClr val="bg1"/>
                </a:solidFill>
              </a:rPr>
              <a:t>点前上传讨论组，汇总。</a:t>
            </a:r>
          </a:p>
          <a:p>
            <a:r>
              <a:rPr lang="zh-CN" altLang="zh-CN" dirty="0">
                <a:solidFill>
                  <a:schemeClr val="bg1"/>
                </a:solidFill>
              </a:rPr>
              <a:t>周末：</a:t>
            </a:r>
            <a:r>
              <a:rPr lang="en-US" altLang="zh-CN" dirty="0">
                <a:solidFill>
                  <a:schemeClr val="bg1"/>
                </a:solidFill>
              </a:rPr>
              <a:t>19:00-20:00 </a:t>
            </a:r>
            <a:r>
              <a:rPr lang="zh-CN" altLang="zh-CN" dirty="0">
                <a:solidFill>
                  <a:schemeClr val="bg1"/>
                </a:solidFill>
              </a:rPr>
              <a:t>确认下一个星期总目标及周一到周四的小目标，分配具体任务</a:t>
            </a: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67440" y="6488668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第</a:t>
            </a:r>
            <a:r>
              <a:rPr lang="en-US" altLang="zh-CN" b="1" dirty="0" smtClean="0">
                <a:solidFill>
                  <a:schemeClr val="bg1"/>
                </a:solidFill>
              </a:rPr>
              <a:t>10</a:t>
            </a:r>
            <a:r>
              <a:rPr lang="zh-CN" altLang="en-US" b="1" dirty="0" smtClean="0">
                <a:solidFill>
                  <a:schemeClr val="bg1"/>
                </a:solidFill>
              </a:rPr>
              <a:t>页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45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3129280" y="462280"/>
            <a:ext cx="5933440" cy="5933440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256280" y="589280"/>
            <a:ext cx="5679440" cy="567944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962204" y="2078704"/>
            <a:ext cx="6267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+mn-ea"/>
              </a:rPr>
              <a:t>演讲结束，感谢聆听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684806" y="2905506"/>
            <a:ext cx="4822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+mn-ea"/>
              </a:rPr>
              <a:t>SQA </a:t>
            </a:r>
            <a:r>
              <a:rPr lang="en-US" altLang="zh-CN" sz="4000" dirty="0">
                <a:solidFill>
                  <a:schemeClr val="bg1"/>
                </a:solidFill>
                <a:latin typeface="+mn-ea"/>
              </a:rPr>
              <a:t>&amp; </a:t>
            </a:r>
            <a:r>
              <a:rPr lang="en-US" altLang="zh-CN" sz="4000" dirty="0" smtClean="0">
                <a:solidFill>
                  <a:schemeClr val="bg1"/>
                </a:solidFill>
                <a:latin typeface="+mn-ea"/>
              </a:rPr>
              <a:t>T</a:t>
            </a:r>
            <a:endParaRPr lang="zh-CN" altLang="en-US" sz="40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586480" y="2873284"/>
            <a:ext cx="50190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7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5440" y="2367171"/>
            <a:ext cx="38201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600" b="1" dirty="0">
                <a:solidFill>
                  <a:schemeClr val="bg1"/>
                </a:solidFill>
                <a:latin typeface="+mn-ea"/>
              </a:rPr>
              <a:t>目录</a:t>
            </a:r>
            <a:endParaRPr lang="en-US" altLang="zh-CN" sz="6600" b="1" dirty="0">
              <a:solidFill>
                <a:schemeClr val="bg1"/>
              </a:solidFill>
              <a:latin typeface="+mn-ea"/>
            </a:endParaRPr>
          </a:p>
          <a:p>
            <a:pPr algn="r"/>
            <a:r>
              <a:rPr lang="en-US" altLang="zh-CN" sz="6600" dirty="0">
                <a:solidFill>
                  <a:schemeClr val="bg1"/>
                </a:solidFill>
                <a:latin typeface="+mj-ea"/>
                <a:ea typeface="+mj-ea"/>
              </a:rPr>
              <a:t>CONTENT</a:t>
            </a:r>
            <a:endParaRPr lang="zh-CN" altLang="en-US" sz="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rot="5400000">
            <a:off x="1727200" y="3429000"/>
            <a:ext cx="55270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4892344" y="1980128"/>
            <a:ext cx="1174058" cy="1174058"/>
            <a:chOff x="6918959" y="1574800"/>
            <a:chExt cx="1209040" cy="1209040"/>
          </a:xfrm>
        </p:grpSpPr>
        <p:sp>
          <p:nvSpPr>
            <p:cNvPr id="6" name="文本框 5"/>
            <p:cNvSpPr txBox="1"/>
            <p:nvPr/>
          </p:nvSpPr>
          <p:spPr>
            <a:xfrm>
              <a:off x="6949439" y="1656357"/>
              <a:ext cx="1148080" cy="10459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 smtClean="0">
                  <a:solidFill>
                    <a:schemeClr val="bg1"/>
                  </a:solidFill>
                  <a:latin typeface="+mn-ea"/>
                </a:rPr>
                <a:t>02</a:t>
              </a:r>
              <a:endParaRPr lang="zh-CN" altLang="en-US" sz="6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918959" y="1574800"/>
              <a:ext cx="1209040" cy="120904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921942" y="3751312"/>
            <a:ext cx="1174058" cy="1174058"/>
            <a:chOff x="6918959" y="1574800"/>
            <a:chExt cx="1209040" cy="1209040"/>
          </a:xfrm>
        </p:grpSpPr>
        <p:sp>
          <p:nvSpPr>
            <p:cNvPr id="13" name="文本框 12"/>
            <p:cNvSpPr txBox="1"/>
            <p:nvPr/>
          </p:nvSpPr>
          <p:spPr>
            <a:xfrm>
              <a:off x="6949439" y="1656357"/>
              <a:ext cx="1148080" cy="10459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 smtClean="0">
                  <a:solidFill>
                    <a:schemeClr val="bg1"/>
                  </a:solidFill>
                  <a:latin typeface="+mn-ea"/>
                </a:rPr>
                <a:t>03</a:t>
              </a:r>
              <a:endParaRPr lang="zh-CN" altLang="en-US" sz="6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18959" y="1574800"/>
              <a:ext cx="1209040" cy="120904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6433920" y="2320493"/>
            <a:ext cx="4088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200" b="1" dirty="0" smtClean="0">
                <a:solidFill>
                  <a:schemeClr val="bg1"/>
                </a:solidFill>
                <a:latin typeface="+mn-ea"/>
              </a:rPr>
              <a:t>现有系统分析</a:t>
            </a:r>
            <a:endParaRPr lang="en-US" altLang="zh-CN" sz="3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63518" y="4055589"/>
            <a:ext cx="3711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200" b="1" dirty="0" smtClean="0">
                <a:solidFill>
                  <a:schemeClr val="bg1"/>
                </a:solidFill>
                <a:latin typeface="+mn-ea"/>
              </a:rPr>
              <a:t>建议系统</a:t>
            </a:r>
            <a:endParaRPr lang="en-US" altLang="zh-CN" sz="3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44781" y="1840242"/>
            <a:ext cx="1602609" cy="1443680"/>
            <a:chOff x="7364895" y="4253948"/>
            <a:chExt cx="805967" cy="726040"/>
          </a:xfrm>
        </p:grpSpPr>
        <p:sp>
          <p:nvSpPr>
            <p:cNvPr id="32" name="Freeform 6"/>
            <p:cNvSpPr>
              <a:spLocks noEditPoints="1"/>
            </p:cNvSpPr>
            <p:nvPr/>
          </p:nvSpPr>
          <p:spPr bwMode="auto">
            <a:xfrm>
              <a:off x="7364895" y="4253948"/>
              <a:ext cx="805967" cy="726040"/>
            </a:xfrm>
            <a:custGeom>
              <a:avLst/>
              <a:gdLst>
                <a:gd name="T0" fmla="*/ 3344 w 4094"/>
                <a:gd name="T1" fmla="*/ 3396 h 3408"/>
                <a:gd name="T2" fmla="*/ 4094 w 4094"/>
                <a:gd name="T3" fmla="*/ 149 h 3408"/>
                <a:gd name="T4" fmla="*/ 3301 w 4094"/>
                <a:gd name="T5" fmla="*/ 66 h 3408"/>
                <a:gd name="T6" fmla="*/ 2418 w 4094"/>
                <a:gd name="T7" fmla="*/ 3276 h 3408"/>
                <a:gd name="T8" fmla="*/ 3193 w 4094"/>
                <a:gd name="T9" fmla="*/ 3381 h 3408"/>
                <a:gd name="T10" fmla="*/ 3171 w 4094"/>
                <a:gd name="T11" fmla="*/ 52 h 3408"/>
                <a:gd name="T12" fmla="*/ 2418 w 4094"/>
                <a:gd name="T13" fmla="*/ 3276 h 3408"/>
                <a:gd name="T14" fmla="*/ 1618 w 4094"/>
                <a:gd name="T15" fmla="*/ 3396 h 3408"/>
                <a:gd name="T16" fmla="*/ 2368 w 4094"/>
                <a:gd name="T17" fmla="*/ 149 h 3408"/>
                <a:gd name="T18" fmla="*/ 1575 w 4094"/>
                <a:gd name="T19" fmla="*/ 66 h 3408"/>
                <a:gd name="T20" fmla="*/ 1849 w 4094"/>
                <a:gd name="T21" fmla="*/ 1098 h 3408"/>
                <a:gd name="T22" fmla="*/ 2119 w 4094"/>
                <a:gd name="T23" fmla="*/ 1020 h 3408"/>
                <a:gd name="T24" fmla="*/ 1815 w 4094"/>
                <a:gd name="T25" fmla="*/ 993 h 3408"/>
                <a:gd name="T26" fmla="*/ 1892 w 4094"/>
                <a:gd name="T27" fmla="*/ 1433 h 3408"/>
                <a:gd name="T28" fmla="*/ 2101 w 4094"/>
                <a:gd name="T29" fmla="*/ 1322 h 3408"/>
                <a:gd name="T30" fmla="*/ 1796 w 4094"/>
                <a:gd name="T31" fmla="*/ 1349 h 3408"/>
                <a:gd name="T32" fmla="*/ 2045 w 4094"/>
                <a:gd name="T33" fmla="*/ 1745 h 3408"/>
                <a:gd name="T34" fmla="*/ 2067 w 4094"/>
                <a:gd name="T35" fmla="*/ 1620 h 3408"/>
                <a:gd name="T36" fmla="*/ 1793 w 4094"/>
                <a:gd name="T37" fmla="*/ 709 h 3408"/>
                <a:gd name="T38" fmla="*/ 2084 w 4094"/>
                <a:gd name="T39" fmla="*/ 763 h 3408"/>
                <a:gd name="T40" fmla="*/ 2024 w 4094"/>
                <a:gd name="T41" fmla="*/ 643 h 3408"/>
                <a:gd name="T42" fmla="*/ 671 w 4094"/>
                <a:gd name="T43" fmla="*/ 3275 h 3408"/>
                <a:gd name="T44" fmla="*/ 98 w 4094"/>
                <a:gd name="T45" fmla="*/ 3254 h 3408"/>
                <a:gd name="T46" fmla="*/ 1631 w 4094"/>
                <a:gd name="T47" fmla="*/ 266 h 3408"/>
                <a:gd name="T48" fmla="*/ 866 w 4094"/>
                <a:gd name="T49" fmla="*/ 12 h 3408"/>
                <a:gd name="T50" fmla="*/ 892 w 4094"/>
                <a:gd name="T51" fmla="*/ 1082 h 3408"/>
                <a:gd name="T52" fmla="*/ 1151 w 4094"/>
                <a:gd name="T53" fmla="*/ 1051 h 3408"/>
                <a:gd name="T54" fmla="*/ 853 w 4094"/>
                <a:gd name="T55" fmla="*/ 971 h 3408"/>
                <a:gd name="T56" fmla="*/ 952 w 4094"/>
                <a:gd name="T57" fmla="*/ 1441 h 3408"/>
                <a:gd name="T58" fmla="*/ 1043 w 4094"/>
                <a:gd name="T59" fmla="*/ 1342 h 3408"/>
                <a:gd name="T60" fmla="*/ 748 w 4094"/>
                <a:gd name="T61" fmla="*/ 1317 h 3408"/>
                <a:gd name="T62" fmla="*/ 913 w 4094"/>
                <a:gd name="T63" fmla="*/ 1750 h 3408"/>
                <a:gd name="T64" fmla="*/ 926 w 4094"/>
                <a:gd name="T65" fmla="*/ 1623 h 3408"/>
                <a:gd name="T66" fmla="*/ 920 w 4094"/>
                <a:gd name="T67" fmla="*/ 700 h 3408"/>
                <a:gd name="T68" fmla="*/ 1205 w 4094"/>
                <a:gd name="T69" fmla="*/ 807 h 3408"/>
                <a:gd name="T70" fmla="*/ 1034 w 4094"/>
                <a:gd name="T71" fmla="*/ 644 h 3408"/>
                <a:gd name="T72" fmla="*/ 2686 w 4094"/>
                <a:gd name="T73" fmla="*/ 1083 h 3408"/>
                <a:gd name="T74" fmla="*/ 2991 w 4094"/>
                <a:gd name="T75" fmla="*/ 1056 h 3408"/>
                <a:gd name="T76" fmla="*/ 2721 w 4094"/>
                <a:gd name="T77" fmla="*/ 977 h 3408"/>
                <a:gd name="T78" fmla="*/ 2721 w 4094"/>
                <a:gd name="T79" fmla="*/ 1428 h 3408"/>
                <a:gd name="T80" fmla="*/ 2991 w 4094"/>
                <a:gd name="T81" fmla="*/ 1349 h 3408"/>
                <a:gd name="T82" fmla="*/ 2686 w 4094"/>
                <a:gd name="T83" fmla="*/ 1322 h 3408"/>
                <a:gd name="T84" fmla="*/ 2763 w 4094"/>
                <a:gd name="T85" fmla="*/ 1746 h 3408"/>
                <a:gd name="T86" fmla="*/ 2971 w 4094"/>
                <a:gd name="T87" fmla="*/ 1634 h 3408"/>
                <a:gd name="T88" fmla="*/ 2667 w 4094"/>
                <a:gd name="T89" fmla="*/ 1662 h 3408"/>
                <a:gd name="T90" fmla="*/ 2918 w 4094"/>
                <a:gd name="T91" fmla="*/ 773 h 3408"/>
                <a:gd name="T92" fmla="*/ 2938 w 4094"/>
                <a:gd name="T93" fmla="*/ 648 h 3408"/>
                <a:gd name="T94" fmla="*/ 3519 w 4094"/>
                <a:gd name="T95" fmla="*/ 1038 h 3408"/>
                <a:gd name="T96" fmla="*/ 3811 w 4094"/>
                <a:gd name="T97" fmla="*/ 1092 h 3408"/>
                <a:gd name="T98" fmla="*/ 3750 w 4094"/>
                <a:gd name="T99" fmla="*/ 972 h 3408"/>
                <a:gd name="T100" fmla="*/ 3529 w 4094"/>
                <a:gd name="T101" fmla="*/ 1400 h 3408"/>
                <a:gd name="T102" fmla="*/ 3838 w 4094"/>
                <a:gd name="T103" fmla="*/ 1400 h 3408"/>
                <a:gd name="T104" fmla="*/ 3596 w 4094"/>
                <a:gd name="T105" fmla="*/ 1303 h 3408"/>
                <a:gd name="T106" fmla="*/ 3556 w 4094"/>
                <a:gd name="T107" fmla="*/ 1734 h 3408"/>
                <a:gd name="T108" fmla="*/ 3848 w 4094"/>
                <a:gd name="T109" fmla="*/ 1680 h 3408"/>
                <a:gd name="T110" fmla="*/ 3556 w 4094"/>
                <a:gd name="T111" fmla="*/ 1626 h 3408"/>
                <a:gd name="T112" fmla="*/ 3596 w 4094"/>
                <a:gd name="T113" fmla="*/ 773 h 3408"/>
                <a:gd name="T114" fmla="*/ 3838 w 4094"/>
                <a:gd name="T115" fmla="*/ 675 h 3408"/>
                <a:gd name="T116" fmla="*/ 3529 w 4094"/>
                <a:gd name="T117" fmla="*/ 675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94" h="3408">
                  <a:moveTo>
                    <a:pt x="3404" y="149"/>
                  </a:moveTo>
                  <a:lnTo>
                    <a:pt x="3963" y="149"/>
                  </a:lnTo>
                  <a:lnTo>
                    <a:pt x="3963" y="3276"/>
                  </a:lnTo>
                  <a:lnTo>
                    <a:pt x="3404" y="3276"/>
                  </a:lnTo>
                  <a:lnTo>
                    <a:pt x="3404" y="149"/>
                  </a:lnTo>
                  <a:close/>
                  <a:moveTo>
                    <a:pt x="3272" y="3276"/>
                  </a:moveTo>
                  <a:lnTo>
                    <a:pt x="3276" y="3307"/>
                  </a:lnTo>
                  <a:lnTo>
                    <a:pt x="3286" y="3336"/>
                  </a:lnTo>
                  <a:lnTo>
                    <a:pt x="3301" y="3361"/>
                  </a:lnTo>
                  <a:lnTo>
                    <a:pt x="3321" y="3381"/>
                  </a:lnTo>
                  <a:lnTo>
                    <a:pt x="3344" y="3396"/>
                  </a:lnTo>
                  <a:lnTo>
                    <a:pt x="3373" y="3404"/>
                  </a:lnTo>
                  <a:lnTo>
                    <a:pt x="3404" y="3408"/>
                  </a:lnTo>
                  <a:lnTo>
                    <a:pt x="3963" y="3408"/>
                  </a:lnTo>
                  <a:lnTo>
                    <a:pt x="3995" y="3404"/>
                  </a:lnTo>
                  <a:lnTo>
                    <a:pt x="4023" y="3396"/>
                  </a:lnTo>
                  <a:lnTo>
                    <a:pt x="4047" y="3381"/>
                  </a:lnTo>
                  <a:lnTo>
                    <a:pt x="4067" y="3361"/>
                  </a:lnTo>
                  <a:lnTo>
                    <a:pt x="4082" y="3336"/>
                  </a:lnTo>
                  <a:lnTo>
                    <a:pt x="4092" y="3307"/>
                  </a:lnTo>
                  <a:lnTo>
                    <a:pt x="4094" y="3276"/>
                  </a:lnTo>
                  <a:lnTo>
                    <a:pt x="4094" y="149"/>
                  </a:lnTo>
                  <a:lnTo>
                    <a:pt x="4093" y="120"/>
                  </a:lnTo>
                  <a:lnTo>
                    <a:pt x="4088" y="97"/>
                  </a:lnTo>
                  <a:lnTo>
                    <a:pt x="4080" y="78"/>
                  </a:lnTo>
                  <a:lnTo>
                    <a:pt x="4067" y="66"/>
                  </a:lnTo>
                  <a:lnTo>
                    <a:pt x="4049" y="57"/>
                  </a:lnTo>
                  <a:lnTo>
                    <a:pt x="4025" y="52"/>
                  </a:lnTo>
                  <a:lnTo>
                    <a:pt x="3997" y="51"/>
                  </a:lnTo>
                  <a:lnTo>
                    <a:pt x="3372" y="51"/>
                  </a:lnTo>
                  <a:lnTo>
                    <a:pt x="3342" y="52"/>
                  </a:lnTo>
                  <a:lnTo>
                    <a:pt x="3318" y="57"/>
                  </a:lnTo>
                  <a:lnTo>
                    <a:pt x="3301" y="66"/>
                  </a:lnTo>
                  <a:lnTo>
                    <a:pt x="3287" y="78"/>
                  </a:lnTo>
                  <a:lnTo>
                    <a:pt x="3280" y="97"/>
                  </a:lnTo>
                  <a:lnTo>
                    <a:pt x="3275" y="120"/>
                  </a:lnTo>
                  <a:lnTo>
                    <a:pt x="3272" y="149"/>
                  </a:lnTo>
                  <a:lnTo>
                    <a:pt x="3272" y="3276"/>
                  </a:lnTo>
                  <a:close/>
                  <a:moveTo>
                    <a:pt x="2549" y="149"/>
                  </a:moveTo>
                  <a:lnTo>
                    <a:pt x="3109" y="149"/>
                  </a:lnTo>
                  <a:lnTo>
                    <a:pt x="3109" y="3276"/>
                  </a:lnTo>
                  <a:lnTo>
                    <a:pt x="2549" y="3276"/>
                  </a:lnTo>
                  <a:lnTo>
                    <a:pt x="2549" y="149"/>
                  </a:lnTo>
                  <a:close/>
                  <a:moveTo>
                    <a:pt x="2418" y="3276"/>
                  </a:moveTo>
                  <a:lnTo>
                    <a:pt x="2422" y="3307"/>
                  </a:lnTo>
                  <a:lnTo>
                    <a:pt x="2430" y="3336"/>
                  </a:lnTo>
                  <a:lnTo>
                    <a:pt x="2445" y="3361"/>
                  </a:lnTo>
                  <a:lnTo>
                    <a:pt x="2465" y="3381"/>
                  </a:lnTo>
                  <a:lnTo>
                    <a:pt x="2490" y="3396"/>
                  </a:lnTo>
                  <a:lnTo>
                    <a:pt x="2518" y="3404"/>
                  </a:lnTo>
                  <a:lnTo>
                    <a:pt x="2549" y="3408"/>
                  </a:lnTo>
                  <a:lnTo>
                    <a:pt x="3109" y="3408"/>
                  </a:lnTo>
                  <a:lnTo>
                    <a:pt x="3140" y="3404"/>
                  </a:lnTo>
                  <a:lnTo>
                    <a:pt x="3168" y="3396"/>
                  </a:lnTo>
                  <a:lnTo>
                    <a:pt x="3193" y="3381"/>
                  </a:lnTo>
                  <a:lnTo>
                    <a:pt x="3213" y="3361"/>
                  </a:lnTo>
                  <a:lnTo>
                    <a:pt x="3228" y="3336"/>
                  </a:lnTo>
                  <a:lnTo>
                    <a:pt x="3236" y="3307"/>
                  </a:lnTo>
                  <a:lnTo>
                    <a:pt x="3240" y="3276"/>
                  </a:lnTo>
                  <a:lnTo>
                    <a:pt x="3240" y="149"/>
                  </a:lnTo>
                  <a:lnTo>
                    <a:pt x="3239" y="120"/>
                  </a:lnTo>
                  <a:lnTo>
                    <a:pt x="3234" y="97"/>
                  </a:lnTo>
                  <a:lnTo>
                    <a:pt x="3225" y="78"/>
                  </a:lnTo>
                  <a:lnTo>
                    <a:pt x="3212" y="66"/>
                  </a:lnTo>
                  <a:lnTo>
                    <a:pt x="3194" y="57"/>
                  </a:lnTo>
                  <a:lnTo>
                    <a:pt x="3171" y="52"/>
                  </a:lnTo>
                  <a:lnTo>
                    <a:pt x="3141" y="51"/>
                  </a:lnTo>
                  <a:lnTo>
                    <a:pt x="2517" y="51"/>
                  </a:lnTo>
                  <a:lnTo>
                    <a:pt x="2487" y="52"/>
                  </a:lnTo>
                  <a:lnTo>
                    <a:pt x="2464" y="57"/>
                  </a:lnTo>
                  <a:lnTo>
                    <a:pt x="2447" y="66"/>
                  </a:lnTo>
                  <a:lnTo>
                    <a:pt x="2433" y="78"/>
                  </a:lnTo>
                  <a:lnTo>
                    <a:pt x="2424" y="97"/>
                  </a:lnTo>
                  <a:lnTo>
                    <a:pt x="2419" y="120"/>
                  </a:lnTo>
                  <a:lnTo>
                    <a:pt x="2418" y="149"/>
                  </a:lnTo>
                  <a:lnTo>
                    <a:pt x="2418" y="3276"/>
                  </a:lnTo>
                  <a:lnTo>
                    <a:pt x="2418" y="3276"/>
                  </a:lnTo>
                  <a:close/>
                  <a:moveTo>
                    <a:pt x="1678" y="149"/>
                  </a:moveTo>
                  <a:lnTo>
                    <a:pt x="2237" y="149"/>
                  </a:lnTo>
                  <a:lnTo>
                    <a:pt x="2237" y="3276"/>
                  </a:lnTo>
                  <a:lnTo>
                    <a:pt x="1678" y="3276"/>
                  </a:lnTo>
                  <a:lnTo>
                    <a:pt x="1678" y="149"/>
                  </a:lnTo>
                  <a:close/>
                  <a:moveTo>
                    <a:pt x="1546" y="3276"/>
                  </a:moveTo>
                  <a:lnTo>
                    <a:pt x="1550" y="3307"/>
                  </a:lnTo>
                  <a:lnTo>
                    <a:pt x="1559" y="3336"/>
                  </a:lnTo>
                  <a:lnTo>
                    <a:pt x="1574" y="3361"/>
                  </a:lnTo>
                  <a:lnTo>
                    <a:pt x="1595" y="3381"/>
                  </a:lnTo>
                  <a:lnTo>
                    <a:pt x="1618" y="3396"/>
                  </a:lnTo>
                  <a:lnTo>
                    <a:pt x="1647" y="3404"/>
                  </a:lnTo>
                  <a:lnTo>
                    <a:pt x="1678" y="3408"/>
                  </a:lnTo>
                  <a:lnTo>
                    <a:pt x="2237" y="3408"/>
                  </a:lnTo>
                  <a:lnTo>
                    <a:pt x="2269" y="3404"/>
                  </a:lnTo>
                  <a:lnTo>
                    <a:pt x="2296" y="3396"/>
                  </a:lnTo>
                  <a:lnTo>
                    <a:pt x="2321" y="3381"/>
                  </a:lnTo>
                  <a:lnTo>
                    <a:pt x="2341" y="3361"/>
                  </a:lnTo>
                  <a:lnTo>
                    <a:pt x="2356" y="3336"/>
                  </a:lnTo>
                  <a:lnTo>
                    <a:pt x="2366" y="3307"/>
                  </a:lnTo>
                  <a:lnTo>
                    <a:pt x="2368" y="3276"/>
                  </a:lnTo>
                  <a:lnTo>
                    <a:pt x="2368" y="149"/>
                  </a:lnTo>
                  <a:lnTo>
                    <a:pt x="2367" y="120"/>
                  </a:lnTo>
                  <a:lnTo>
                    <a:pt x="2362" y="97"/>
                  </a:lnTo>
                  <a:lnTo>
                    <a:pt x="2354" y="78"/>
                  </a:lnTo>
                  <a:lnTo>
                    <a:pt x="2341" y="66"/>
                  </a:lnTo>
                  <a:lnTo>
                    <a:pt x="2323" y="57"/>
                  </a:lnTo>
                  <a:lnTo>
                    <a:pt x="2299" y="52"/>
                  </a:lnTo>
                  <a:lnTo>
                    <a:pt x="2270" y="51"/>
                  </a:lnTo>
                  <a:lnTo>
                    <a:pt x="1645" y="51"/>
                  </a:lnTo>
                  <a:lnTo>
                    <a:pt x="1616" y="52"/>
                  </a:lnTo>
                  <a:lnTo>
                    <a:pt x="1592" y="57"/>
                  </a:lnTo>
                  <a:lnTo>
                    <a:pt x="1575" y="66"/>
                  </a:lnTo>
                  <a:lnTo>
                    <a:pt x="1561" y="78"/>
                  </a:lnTo>
                  <a:lnTo>
                    <a:pt x="1552" y="97"/>
                  </a:lnTo>
                  <a:lnTo>
                    <a:pt x="1548" y="120"/>
                  </a:lnTo>
                  <a:lnTo>
                    <a:pt x="1546" y="149"/>
                  </a:lnTo>
                  <a:lnTo>
                    <a:pt x="1546" y="3276"/>
                  </a:lnTo>
                  <a:close/>
                  <a:moveTo>
                    <a:pt x="1793" y="1038"/>
                  </a:moveTo>
                  <a:lnTo>
                    <a:pt x="1796" y="1056"/>
                  </a:lnTo>
                  <a:lnTo>
                    <a:pt x="1803" y="1071"/>
                  </a:lnTo>
                  <a:lnTo>
                    <a:pt x="1815" y="1083"/>
                  </a:lnTo>
                  <a:lnTo>
                    <a:pt x="1830" y="1092"/>
                  </a:lnTo>
                  <a:lnTo>
                    <a:pt x="1849" y="1098"/>
                  </a:lnTo>
                  <a:lnTo>
                    <a:pt x="1870" y="1102"/>
                  </a:lnTo>
                  <a:lnTo>
                    <a:pt x="1892" y="1103"/>
                  </a:lnTo>
                  <a:lnTo>
                    <a:pt x="2024" y="1103"/>
                  </a:lnTo>
                  <a:lnTo>
                    <a:pt x="2045" y="1102"/>
                  </a:lnTo>
                  <a:lnTo>
                    <a:pt x="2067" y="1098"/>
                  </a:lnTo>
                  <a:lnTo>
                    <a:pt x="2084" y="1092"/>
                  </a:lnTo>
                  <a:lnTo>
                    <a:pt x="2101" y="1083"/>
                  </a:lnTo>
                  <a:lnTo>
                    <a:pt x="2112" y="1071"/>
                  </a:lnTo>
                  <a:lnTo>
                    <a:pt x="2119" y="1056"/>
                  </a:lnTo>
                  <a:lnTo>
                    <a:pt x="2122" y="1038"/>
                  </a:lnTo>
                  <a:lnTo>
                    <a:pt x="2119" y="1020"/>
                  </a:lnTo>
                  <a:lnTo>
                    <a:pt x="2112" y="1005"/>
                  </a:lnTo>
                  <a:lnTo>
                    <a:pt x="2101" y="993"/>
                  </a:lnTo>
                  <a:lnTo>
                    <a:pt x="2084" y="983"/>
                  </a:lnTo>
                  <a:lnTo>
                    <a:pt x="2067" y="977"/>
                  </a:lnTo>
                  <a:lnTo>
                    <a:pt x="2045" y="973"/>
                  </a:lnTo>
                  <a:lnTo>
                    <a:pt x="2024" y="972"/>
                  </a:lnTo>
                  <a:lnTo>
                    <a:pt x="1892" y="972"/>
                  </a:lnTo>
                  <a:lnTo>
                    <a:pt x="1870" y="973"/>
                  </a:lnTo>
                  <a:lnTo>
                    <a:pt x="1849" y="977"/>
                  </a:lnTo>
                  <a:lnTo>
                    <a:pt x="1830" y="983"/>
                  </a:lnTo>
                  <a:lnTo>
                    <a:pt x="1815" y="993"/>
                  </a:lnTo>
                  <a:lnTo>
                    <a:pt x="1803" y="1005"/>
                  </a:lnTo>
                  <a:lnTo>
                    <a:pt x="1796" y="1020"/>
                  </a:lnTo>
                  <a:lnTo>
                    <a:pt x="1793" y="1038"/>
                  </a:lnTo>
                  <a:close/>
                  <a:moveTo>
                    <a:pt x="1793" y="1368"/>
                  </a:moveTo>
                  <a:lnTo>
                    <a:pt x="1796" y="1385"/>
                  </a:lnTo>
                  <a:lnTo>
                    <a:pt x="1803" y="1400"/>
                  </a:lnTo>
                  <a:lnTo>
                    <a:pt x="1815" y="1412"/>
                  </a:lnTo>
                  <a:lnTo>
                    <a:pt x="1830" y="1421"/>
                  </a:lnTo>
                  <a:lnTo>
                    <a:pt x="1849" y="1428"/>
                  </a:lnTo>
                  <a:lnTo>
                    <a:pt x="1870" y="1432"/>
                  </a:lnTo>
                  <a:lnTo>
                    <a:pt x="1892" y="1433"/>
                  </a:lnTo>
                  <a:lnTo>
                    <a:pt x="2024" y="1433"/>
                  </a:lnTo>
                  <a:lnTo>
                    <a:pt x="2045" y="1432"/>
                  </a:lnTo>
                  <a:lnTo>
                    <a:pt x="2067" y="1428"/>
                  </a:lnTo>
                  <a:lnTo>
                    <a:pt x="2084" y="1421"/>
                  </a:lnTo>
                  <a:lnTo>
                    <a:pt x="2101" y="1412"/>
                  </a:lnTo>
                  <a:lnTo>
                    <a:pt x="2112" y="1400"/>
                  </a:lnTo>
                  <a:lnTo>
                    <a:pt x="2119" y="1385"/>
                  </a:lnTo>
                  <a:lnTo>
                    <a:pt x="2122" y="1368"/>
                  </a:lnTo>
                  <a:lnTo>
                    <a:pt x="2119" y="1349"/>
                  </a:lnTo>
                  <a:lnTo>
                    <a:pt x="2112" y="1334"/>
                  </a:lnTo>
                  <a:lnTo>
                    <a:pt x="2101" y="1322"/>
                  </a:lnTo>
                  <a:lnTo>
                    <a:pt x="2084" y="1313"/>
                  </a:lnTo>
                  <a:lnTo>
                    <a:pt x="2067" y="1307"/>
                  </a:lnTo>
                  <a:lnTo>
                    <a:pt x="2045" y="1303"/>
                  </a:lnTo>
                  <a:lnTo>
                    <a:pt x="2024" y="1302"/>
                  </a:lnTo>
                  <a:lnTo>
                    <a:pt x="1892" y="1302"/>
                  </a:lnTo>
                  <a:lnTo>
                    <a:pt x="1870" y="1303"/>
                  </a:lnTo>
                  <a:lnTo>
                    <a:pt x="1849" y="1307"/>
                  </a:lnTo>
                  <a:lnTo>
                    <a:pt x="1830" y="1313"/>
                  </a:lnTo>
                  <a:lnTo>
                    <a:pt x="1815" y="1322"/>
                  </a:lnTo>
                  <a:lnTo>
                    <a:pt x="1803" y="1334"/>
                  </a:lnTo>
                  <a:lnTo>
                    <a:pt x="1796" y="1349"/>
                  </a:lnTo>
                  <a:lnTo>
                    <a:pt x="1793" y="1368"/>
                  </a:lnTo>
                  <a:close/>
                  <a:moveTo>
                    <a:pt x="1793" y="1680"/>
                  </a:moveTo>
                  <a:lnTo>
                    <a:pt x="1796" y="1698"/>
                  </a:lnTo>
                  <a:lnTo>
                    <a:pt x="1803" y="1713"/>
                  </a:lnTo>
                  <a:lnTo>
                    <a:pt x="1815" y="1725"/>
                  </a:lnTo>
                  <a:lnTo>
                    <a:pt x="1830" y="1734"/>
                  </a:lnTo>
                  <a:lnTo>
                    <a:pt x="1849" y="1741"/>
                  </a:lnTo>
                  <a:lnTo>
                    <a:pt x="1870" y="1745"/>
                  </a:lnTo>
                  <a:lnTo>
                    <a:pt x="1892" y="1746"/>
                  </a:lnTo>
                  <a:lnTo>
                    <a:pt x="2024" y="1746"/>
                  </a:lnTo>
                  <a:lnTo>
                    <a:pt x="2045" y="1745"/>
                  </a:lnTo>
                  <a:lnTo>
                    <a:pt x="2067" y="1741"/>
                  </a:lnTo>
                  <a:lnTo>
                    <a:pt x="2084" y="1734"/>
                  </a:lnTo>
                  <a:lnTo>
                    <a:pt x="2101" y="1725"/>
                  </a:lnTo>
                  <a:lnTo>
                    <a:pt x="2112" y="1713"/>
                  </a:lnTo>
                  <a:lnTo>
                    <a:pt x="2119" y="1698"/>
                  </a:lnTo>
                  <a:lnTo>
                    <a:pt x="2122" y="1680"/>
                  </a:lnTo>
                  <a:lnTo>
                    <a:pt x="2119" y="1662"/>
                  </a:lnTo>
                  <a:lnTo>
                    <a:pt x="2112" y="1647"/>
                  </a:lnTo>
                  <a:lnTo>
                    <a:pt x="2101" y="1634"/>
                  </a:lnTo>
                  <a:lnTo>
                    <a:pt x="2084" y="1626"/>
                  </a:lnTo>
                  <a:lnTo>
                    <a:pt x="2067" y="1620"/>
                  </a:lnTo>
                  <a:lnTo>
                    <a:pt x="2045" y="1616"/>
                  </a:lnTo>
                  <a:lnTo>
                    <a:pt x="2024" y="1615"/>
                  </a:lnTo>
                  <a:lnTo>
                    <a:pt x="1892" y="1615"/>
                  </a:lnTo>
                  <a:lnTo>
                    <a:pt x="1870" y="1616"/>
                  </a:lnTo>
                  <a:lnTo>
                    <a:pt x="1849" y="1620"/>
                  </a:lnTo>
                  <a:lnTo>
                    <a:pt x="1830" y="1626"/>
                  </a:lnTo>
                  <a:lnTo>
                    <a:pt x="1815" y="1634"/>
                  </a:lnTo>
                  <a:lnTo>
                    <a:pt x="1803" y="1647"/>
                  </a:lnTo>
                  <a:lnTo>
                    <a:pt x="1796" y="1662"/>
                  </a:lnTo>
                  <a:lnTo>
                    <a:pt x="1793" y="1680"/>
                  </a:lnTo>
                  <a:close/>
                  <a:moveTo>
                    <a:pt x="1793" y="709"/>
                  </a:moveTo>
                  <a:lnTo>
                    <a:pt x="1796" y="727"/>
                  </a:lnTo>
                  <a:lnTo>
                    <a:pt x="1803" y="742"/>
                  </a:lnTo>
                  <a:lnTo>
                    <a:pt x="1815" y="755"/>
                  </a:lnTo>
                  <a:lnTo>
                    <a:pt x="1830" y="763"/>
                  </a:lnTo>
                  <a:lnTo>
                    <a:pt x="1849" y="769"/>
                  </a:lnTo>
                  <a:lnTo>
                    <a:pt x="1870" y="773"/>
                  </a:lnTo>
                  <a:lnTo>
                    <a:pt x="1892" y="774"/>
                  </a:lnTo>
                  <a:lnTo>
                    <a:pt x="2024" y="774"/>
                  </a:lnTo>
                  <a:lnTo>
                    <a:pt x="2045" y="773"/>
                  </a:lnTo>
                  <a:lnTo>
                    <a:pt x="2067" y="769"/>
                  </a:lnTo>
                  <a:lnTo>
                    <a:pt x="2084" y="763"/>
                  </a:lnTo>
                  <a:lnTo>
                    <a:pt x="2101" y="755"/>
                  </a:lnTo>
                  <a:lnTo>
                    <a:pt x="2112" y="742"/>
                  </a:lnTo>
                  <a:lnTo>
                    <a:pt x="2119" y="727"/>
                  </a:lnTo>
                  <a:lnTo>
                    <a:pt x="2122" y="709"/>
                  </a:lnTo>
                  <a:lnTo>
                    <a:pt x="2119" y="691"/>
                  </a:lnTo>
                  <a:lnTo>
                    <a:pt x="2112" y="675"/>
                  </a:lnTo>
                  <a:lnTo>
                    <a:pt x="2101" y="664"/>
                  </a:lnTo>
                  <a:lnTo>
                    <a:pt x="2084" y="654"/>
                  </a:lnTo>
                  <a:lnTo>
                    <a:pt x="2067" y="648"/>
                  </a:lnTo>
                  <a:lnTo>
                    <a:pt x="2045" y="644"/>
                  </a:lnTo>
                  <a:lnTo>
                    <a:pt x="2024" y="643"/>
                  </a:lnTo>
                  <a:lnTo>
                    <a:pt x="1892" y="643"/>
                  </a:lnTo>
                  <a:lnTo>
                    <a:pt x="1870" y="644"/>
                  </a:lnTo>
                  <a:lnTo>
                    <a:pt x="1849" y="648"/>
                  </a:lnTo>
                  <a:lnTo>
                    <a:pt x="1830" y="654"/>
                  </a:lnTo>
                  <a:lnTo>
                    <a:pt x="1815" y="664"/>
                  </a:lnTo>
                  <a:lnTo>
                    <a:pt x="1803" y="675"/>
                  </a:lnTo>
                  <a:lnTo>
                    <a:pt x="1796" y="691"/>
                  </a:lnTo>
                  <a:lnTo>
                    <a:pt x="1793" y="709"/>
                  </a:lnTo>
                  <a:close/>
                  <a:moveTo>
                    <a:pt x="959" y="112"/>
                  </a:moveTo>
                  <a:lnTo>
                    <a:pt x="1498" y="259"/>
                  </a:lnTo>
                  <a:lnTo>
                    <a:pt x="671" y="3275"/>
                  </a:lnTo>
                  <a:lnTo>
                    <a:pt x="133" y="3128"/>
                  </a:lnTo>
                  <a:lnTo>
                    <a:pt x="959" y="112"/>
                  </a:lnTo>
                  <a:close/>
                  <a:moveTo>
                    <a:pt x="5" y="3093"/>
                  </a:moveTo>
                  <a:lnTo>
                    <a:pt x="0" y="3120"/>
                  </a:lnTo>
                  <a:lnTo>
                    <a:pt x="1" y="3146"/>
                  </a:lnTo>
                  <a:lnTo>
                    <a:pt x="6" y="3171"/>
                  </a:lnTo>
                  <a:lnTo>
                    <a:pt x="16" y="3195"/>
                  </a:lnTo>
                  <a:lnTo>
                    <a:pt x="30" y="3214"/>
                  </a:lnTo>
                  <a:lnTo>
                    <a:pt x="48" y="3232"/>
                  </a:lnTo>
                  <a:lnTo>
                    <a:pt x="72" y="3245"/>
                  </a:lnTo>
                  <a:lnTo>
                    <a:pt x="98" y="3254"/>
                  </a:lnTo>
                  <a:lnTo>
                    <a:pt x="636" y="3403"/>
                  </a:lnTo>
                  <a:lnTo>
                    <a:pt x="663" y="3408"/>
                  </a:lnTo>
                  <a:lnTo>
                    <a:pt x="691" y="3407"/>
                  </a:lnTo>
                  <a:lnTo>
                    <a:pt x="715" y="3402"/>
                  </a:lnTo>
                  <a:lnTo>
                    <a:pt x="738" y="3392"/>
                  </a:lnTo>
                  <a:lnTo>
                    <a:pt x="758" y="3378"/>
                  </a:lnTo>
                  <a:lnTo>
                    <a:pt x="775" y="3360"/>
                  </a:lnTo>
                  <a:lnTo>
                    <a:pt x="789" y="3336"/>
                  </a:lnTo>
                  <a:lnTo>
                    <a:pt x="799" y="3310"/>
                  </a:lnTo>
                  <a:lnTo>
                    <a:pt x="1624" y="294"/>
                  </a:lnTo>
                  <a:lnTo>
                    <a:pt x="1631" y="266"/>
                  </a:lnTo>
                  <a:lnTo>
                    <a:pt x="1633" y="242"/>
                  </a:lnTo>
                  <a:lnTo>
                    <a:pt x="1629" y="222"/>
                  </a:lnTo>
                  <a:lnTo>
                    <a:pt x="1619" y="206"/>
                  </a:lnTo>
                  <a:lnTo>
                    <a:pt x="1605" y="194"/>
                  </a:lnTo>
                  <a:lnTo>
                    <a:pt x="1583" y="182"/>
                  </a:lnTo>
                  <a:lnTo>
                    <a:pt x="1556" y="174"/>
                  </a:lnTo>
                  <a:lnTo>
                    <a:pt x="954" y="7"/>
                  </a:lnTo>
                  <a:lnTo>
                    <a:pt x="925" y="1"/>
                  </a:lnTo>
                  <a:lnTo>
                    <a:pt x="900" y="0"/>
                  </a:lnTo>
                  <a:lnTo>
                    <a:pt x="882" y="4"/>
                  </a:lnTo>
                  <a:lnTo>
                    <a:pt x="866" y="12"/>
                  </a:lnTo>
                  <a:lnTo>
                    <a:pt x="852" y="27"/>
                  </a:lnTo>
                  <a:lnTo>
                    <a:pt x="841" y="50"/>
                  </a:lnTo>
                  <a:lnTo>
                    <a:pt x="832" y="77"/>
                  </a:lnTo>
                  <a:lnTo>
                    <a:pt x="5" y="3093"/>
                  </a:lnTo>
                  <a:close/>
                  <a:moveTo>
                    <a:pt x="835" y="999"/>
                  </a:moveTo>
                  <a:lnTo>
                    <a:pt x="832" y="1018"/>
                  </a:lnTo>
                  <a:lnTo>
                    <a:pt x="836" y="1034"/>
                  </a:lnTo>
                  <a:lnTo>
                    <a:pt x="844" y="1049"/>
                  </a:lnTo>
                  <a:lnTo>
                    <a:pt x="857" y="1062"/>
                  </a:lnTo>
                  <a:lnTo>
                    <a:pt x="873" y="1072"/>
                  </a:lnTo>
                  <a:lnTo>
                    <a:pt x="892" y="1082"/>
                  </a:lnTo>
                  <a:lnTo>
                    <a:pt x="913" y="1090"/>
                  </a:lnTo>
                  <a:lnTo>
                    <a:pt x="1039" y="1124"/>
                  </a:lnTo>
                  <a:lnTo>
                    <a:pt x="1061" y="1128"/>
                  </a:lnTo>
                  <a:lnTo>
                    <a:pt x="1083" y="1131"/>
                  </a:lnTo>
                  <a:lnTo>
                    <a:pt x="1101" y="1129"/>
                  </a:lnTo>
                  <a:lnTo>
                    <a:pt x="1118" y="1124"/>
                  </a:lnTo>
                  <a:lnTo>
                    <a:pt x="1133" y="1116"/>
                  </a:lnTo>
                  <a:lnTo>
                    <a:pt x="1145" y="1103"/>
                  </a:lnTo>
                  <a:lnTo>
                    <a:pt x="1152" y="1086"/>
                  </a:lnTo>
                  <a:lnTo>
                    <a:pt x="1154" y="1069"/>
                  </a:lnTo>
                  <a:lnTo>
                    <a:pt x="1151" y="1051"/>
                  </a:lnTo>
                  <a:lnTo>
                    <a:pt x="1143" y="1038"/>
                  </a:lnTo>
                  <a:lnTo>
                    <a:pt x="1131" y="1024"/>
                  </a:lnTo>
                  <a:lnTo>
                    <a:pt x="1115" y="1013"/>
                  </a:lnTo>
                  <a:lnTo>
                    <a:pt x="1095" y="1004"/>
                  </a:lnTo>
                  <a:lnTo>
                    <a:pt x="1074" y="997"/>
                  </a:lnTo>
                  <a:lnTo>
                    <a:pt x="947" y="962"/>
                  </a:lnTo>
                  <a:lnTo>
                    <a:pt x="925" y="957"/>
                  </a:lnTo>
                  <a:lnTo>
                    <a:pt x="904" y="956"/>
                  </a:lnTo>
                  <a:lnTo>
                    <a:pt x="885" y="957"/>
                  </a:lnTo>
                  <a:lnTo>
                    <a:pt x="868" y="962"/>
                  </a:lnTo>
                  <a:lnTo>
                    <a:pt x="853" y="971"/>
                  </a:lnTo>
                  <a:lnTo>
                    <a:pt x="842" y="983"/>
                  </a:lnTo>
                  <a:lnTo>
                    <a:pt x="835" y="999"/>
                  </a:lnTo>
                  <a:close/>
                  <a:moveTo>
                    <a:pt x="748" y="1317"/>
                  </a:moveTo>
                  <a:lnTo>
                    <a:pt x="745" y="1335"/>
                  </a:lnTo>
                  <a:lnTo>
                    <a:pt x="749" y="1352"/>
                  </a:lnTo>
                  <a:lnTo>
                    <a:pt x="756" y="1366"/>
                  </a:lnTo>
                  <a:lnTo>
                    <a:pt x="769" y="1379"/>
                  </a:lnTo>
                  <a:lnTo>
                    <a:pt x="785" y="1390"/>
                  </a:lnTo>
                  <a:lnTo>
                    <a:pt x="805" y="1400"/>
                  </a:lnTo>
                  <a:lnTo>
                    <a:pt x="826" y="1406"/>
                  </a:lnTo>
                  <a:lnTo>
                    <a:pt x="952" y="1441"/>
                  </a:lnTo>
                  <a:lnTo>
                    <a:pt x="975" y="1446"/>
                  </a:lnTo>
                  <a:lnTo>
                    <a:pt x="996" y="1448"/>
                  </a:lnTo>
                  <a:lnTo>
                    <a:pt x="1014" y="1447"/>
                  </a:lnTo>
                  <a:lnTo>
                    <a:pt x="1032" y="1442"/>
                  </a:lnTo>
                  <a:lnTo>
                    <a:pt x="1047" y="1433"/>
                  </a:lnTo>
                  <a:lnTo>
                    <a:pt x="1058" y="1421"/>
                  </a:lnTo>
                  <a:lnTo>
                    <a:pt x="1065" y="1404"/>
                  </a:lnTo>
                  <a:lnTo>
                    <a:pt x="1068" y="1386"/>
                  </a:lnTo>
                  <a:lnTo>
                    <a:pt x="1064" y="1369"/>
                  </a:lnTo>
                  <a:lnTo>
                    <a:pt x="1055" y="1354"/>
                  </a:lnTo>
                  <a:lnTo>
                    <a:pt x="1043" y="1342"/>
                  </a:lnTo>
                  <a:lnTo>
                    <a:pt x="1028" y="1330"/>
                  </a:lnTo>
                  <a:lnTo>
                    <a:pt x="1008" y="1322"/>
                  </a:lnTo>
                  <a:lnTo>
                    <a:pt x="987" y="1314"/>
                  </a:lnTo>
                  <a:lnTo>
                    <a:pt x="861" y="1280"/>
                  </a:lnTo>
                  <a:lnTo>
                    <a:pt x="838" y="1275"/>
                  </a:lnTo>
                  <a:lnTo>
                    <a:pt x="817" y="1273"/>
                  </a:lnTo>
                  <a:lnTo>
                    <a:pt x="799" y="1275"/>
                  </a:lnTo>
                  <a:lnTo>
                    <a:pt x="781" y="1280"/>
                  </a:lnTo>
                  <a:lnTo>
                    <a:pt x="766" y="1287"/>
                  </a:lnTo>
                  <a:lnTo>
                    <a:pt x="755" y="1301"/>
                  </a:lnTo>
                  <a:lnTo>
                    <a:pt x="748" y="1317"/>
                  </a:lnTo>
                  <a:close/>
                  <a:moveTo>
                    <a:pt x="665" y="1618"/>
                  </a:moveTo>
                  <a:lnTo>
                    <a:pt x="663" y="1637"/>
                  </a:lnTo>
                  <a:lnTo>
                    <a:pt x="666" y="1653"/>
                  </a:lnTo>
                  <a:lnTo>
                    <a:pt x="675" y="1668"/>
                  </a:lnTo>
                  <a:lnTo>
                    <a:pt x="687" y="1680"/>
                  </a:lnTo>
                  <a:lnTo>
                    <a:pt x="703" y="1692"/>
                  </a:lnTo>
                  <a:lnTo>
                    <a:pt x="722" y="1702"/>
                  </a:lnTo>
                  <a:lnTo>
                    <a:pt x="743" y="1708"/>
                  </a:lnTo>
                  <a:lnTo>
                    <a:pt x="869" y="1742"/>
                  </a:lnTo>
                  <a:lnTo>
                    <a:pt x="892" y="1747"/>
                  </a:lnTo>
                  <a:lnTo>
                    <a:pt x="913" y="1750"/>
                  </a:lnTo>
                  <a:lnTo>
                    <a:pt x="932" y="1749"/>
                  </a:lnTo>
                  <a:lnTo>
                    <a:pt x="950" y="1744"/>
                  </a:lnTo>
                  <a:lnTo>
                    <a:pt x="963" y="1735"/>
                  </a:lnTo>
                  <a:lnTo>
                    <a:pt x="975" y="1723"/>
                  </a:lnTo>
                  <a:lnTo>
                    <a:pt x="982" y="1705"/>
                  </a:lnTo>
                  <a:lnTo>
                    <a:pt x="985" y="1688"/>
                  </a:lnTo>
                  <a:lnTo>
                    <a:pt x="981" y="1670"/>
                  </a:lnTo>
                  <a:lnTo>
                    <a:pt x="973" y="1656"/>
                  </a:lnTo>
                  <a:lnTo>
                    <a:pt x="961" y="1643"/>
                  </a:lnTo>
                  <a:lnTo>
                    <a:pt x="945" y="1632"/>
                  </a:lnTo>
                  <a:lnTo>
                    <a:pt x="926" y="1623"/>
                  </a:lnTo>
                  <a:lnTo>
                    <a:pt x="904" y="1616"/>
                  </a:lnTo>
                  <a:lnTo>
                    <a:pt x="777" y="1581"/>
                  </a:lnTo>
                  <a:lnTo>
                    <a:pt x="756" y="1576"/>
                  </a:lnTo>
                  <a:lnTo>
                    <a:pt x="735" y="1575"/>
                  </a:lnTo>
                  <a:lnTo>
                    <a:pt x="715" y="1576"/>
                  </a:lnTo>
                  <a:lnTo>
                    <a:pt x="698" y="1581"/>
                  </a:lnTo>
                  <a:lnTo>
                    <a:pt x="683" y="1589"/>
                  </a:lnTo>
                  <a:lnTo>
                    <a:pt x="672" y="1602"/>
                  </a:lnTo>
                  <a:lnTo>
                    <a:pt x="665" y="1618"/>
                  </a:lnTo>
                  <a:close/>
                  <a:moveTo>
                    <a:pt x="921" y="683"/>
                  </a:moveTo>
                  <a:lnTo>
                    <a:pt x="920" y="700"/>
                  </a:lnTo>
                  <a:lnTo>
                    <a:pt x="923" y="717"/>
                  </a:lnTo>
                  <a:lnTo>
                    <a:pt x="931" y="731"/>
                  </a:lnTo>
                  <a:lnTo>
                    <a:pt x="944" y="745"/>
                  </a:lnTo>
                  <a:lnTo>
                    <a:pt x="960" y="756"/>
                  </a:lnTo>
                  <a:lnTo>
                    <a:pt x="978" y="765"/>
                  </a:lnTo>
                  <a:lnTo>
                    <a:pt x="999" y="772"/>
                  </a:lnTo>
                  <a:lnTo>
                    <a:pt x="1126" y="807"/>
                  </a:lnTo>
                  <a:lnTo>
                    <a:pt x="1148" y="812"/>
                  </a:lnTo>
                  <a:lnTo>
                    <a:pt x="1169" y="813"/>
                  </a:lnTo>
                  <a:lnTo>
                    <a:pt x="1189" y="812"/>
                  </a:lnTo>
                  <a:lnTo>
                    <a:pt x="1205" y="807"/>
                  </a:lnTo>
                  <a:lnTo>
                    <a:pt x="1220" y="798"/>
                  </a:lnTo>
                  <a:lnTo>
                    <a:pt x="1231" y="786"/>
                  </a:lnTo>
                  <a:lnTo>
                    <a:pt x="1239" y="769"/>
                  </a:lnTo>
                  <a:lnTo>
                    <a:pt x="1241" y="751"/>
                  </a:lnTo>
                  <a:lnTo>
                    <a:pt x="1238" y="735"/>
                  </a:lnTo>
                  <a:lnTo>
                    <a:pt x="1230" y="720"/>
                  </a:lnTo>
                  <a:lnTo>
                    <a:pt x="1218" y="706"/>
                  </a:lnTo>
                  <a:lnTo>
                    <a:pt x="1202" y="696"/>
                  </a:lnTo>
                  <a:lnTo>
                    <a:pt x="1183" y="686"/>
                  </a:lnTo>
                  <a:lnTo>
                    <a:pt x="1162" y="679"/>
                  </a:lnTo>
                  <a:lnTo>
                    <a:pt x="1034" y="644"/>
                  </a:lnTo>
                  <a:lnTo>
                    <a:pt x="1013" y="640"/>
                  </a:lnTo>
                  <a:lnTo>
                    <a:pt x="992" y="638"/>
                  </a:lnTo>
                  <a:lnTo>
                    <a:pt x="972" y="639"/>
                  </a:lnTo>
                  <a:lnTo>
                    <a:pt x="955" y="644"/>
                  </a:lnTo>
                  <a:lnTo>
                    <a:pt x="940" y="653"/>
                  </a:lnTo>
                  <a:lnTo>
                    <a:pt x="929" y="665"/>
                  </a:lnTo>
                  <a:lnTo>
                    <a:pt x="921" y="683"/>
                  </a:lnTo>
                  <a:close/>
                  <a:moveTo>
                    <a:pt x="2665" y="1038"/>
                  </a:moveTo>
                  <a:lnTo>
                    <a:pt x="2667" y="1056"/>
                  </a:lnTo>
                  <a:lnTo>
                    <a:pt x="2675" y="1071"/>
                  </a:lnTo>
                  <a:lnTo>
                    <a:pt x="2686" y="1083"/>
                  </a:lnTo>
                  <a:lnTo>
                    <a:pt x="2702" y="1092"/>
                  </a:lnTo>
                  <a:lnTo>
                    <a:pt x="2721" y="1098"/>
                  </a:lnTo>
                  <a:lnTo>
                    <a:pt x="2740" y="1102"/>
                  </a:lnTo>
                  <a:lnTo>
                    <a:pt x="2763" y="1103"/>
                  </a:lnTo>
                  <a:lnTo>
                    <a:pt x="2894" y="1103"/>
                  </a:lnTo>
                  <a:lnTo>
                    <a:pt x="2918" y="1102"/>
                  </a:lnTo>
                  <a:lnTo>
                    <a:pt x="2938" y="1098"/>
                  </a:lnTo>
                  <a:lnTo>
                    <a:pt x="2956" y="1092"/>
                  </a:lnTo>
                  <a:lnTo>
                    <a:pt x="2971" y="1083"/>
                  </a:lnTo>
                  <a:lnTo>
                    <a:pt x="2983" y="1071"/>
                  </a:lnTo>
                  <a:lnTo>
                    <a:pt x="2991" y="1056"/>
                  </a:lnTo>
                  <a:lnTo>
                    <a:pt x="2993" y="1038"/>
                  </a:lnTo>
                  <a:lnTo>
                    <a:pt x="2991" y="1020"/>
                  </a:lnTo>
                  <a:lnTo>
                    <a:pt x="2983" y="1005"/>
                  </a:lnTo>
                  <a:lnTo>
                    <a:pt x="2971" y="993"/>
                  </a:lnTo>
                  <a:lnTo>
                    <a:pt x="2956" y="983"/>
                  </a:lnTo>
                  <a:lnTo>
                    <a:pt x="2938" y="977"/>
                  </a:lnTo>
                  <a:lnTo>
                    <a:pt x="2918" y="973"/>
                  </a:lnTo>
                  <a:lnTo>
                    <a:pt x="2894" y="972"/>
                  </a:lnTo>
                  <a:lnTo>
                    <a:pt x="2763" y="972"/>
                  </a:lnTo>
                  <a:lnTo>
                    <a:pt x="2740" y="973"/>
                  </a:lnTo>
                  <a:lnTo>
                    <a:pt x="2721" y="977"/>
                  </a:lnTo>
                  <a:lnTo>
                    <a:pt x="2702" y="983"/>
                  </a:lnTo>
                  <a:lnTo>
                    <a:pt x="2686" y="993"/>
                  </a:lnTo>
                  <a:lnTo>
                    <a:pt x="2675" y="1005"/>
                  </a:lnTo>
                  <a:lnTo>
                    <a:pt x="2667" y="1020"/>
                  </a:lnTo>
                  <a:lnTo>
                    <a:pt x="2665" y="1038"/>
                  </a:lnTo>
                  <a:close/>
                  <a:moveTo>
                    <a:pt x="2665" y="1368"/>
                  </a:moveTo>
                  <a:lnTo>
                    <a:pt x="2667" y="1385"/>
                  </a:lnTo>
                  <a:lnTo>
                    <a:pt x="2675" y="1400"/>
                  </a:lnTo>
                  <a:lnTo>
                    <a:pt x="2686" y="1412"/>
                  </a:lnTo>
                  <a:lnTo>
                    <a:pt x="2702" y="1421"/>
                  </a:lnTo>
                  <a:lnTo>
                    <a:pt x="2721" y="1428"/>
                  </a:lnTo>
                  <a:lnTo>
                    <a:pt x="2740" y="1432"/>
                  </a:lnTo>
                  <a:lnTo>
                    <a:pt x="2763" y="1433"/>
                  </a:lnTo>
                  <a:lnTo>
                    <a:pt x="2894" y="1433"/>
                  </a:lnTo>
                  <a:lnTo>
                    <a:pt x="2918" y="1432"/>
                  </a:lnTo>
                  <a:lnTo>
                    <a:pt x="2938" y="1428"/>
                  </a:lnTo>
                  <a:lnTo>
                    <a:pt x="2956" y="1421"/>
                  </a:lnTo>
                  <a:lnTo>
                    <a:pt x="2971" y="1412"/>
                  </a:lnTo>
                  <a:lnTo>
                    <a:pt x="2983" y="1400"/>
                  </a:lnTo>
                  <a:lnTo>
                    <a:pt x="2991" y="1385"/>
                  </a:lnTo>
                  <a:lnTo>
                    <a:pt x="2993" y="1368"/>
                  </a:lnTo>
                  <a:lnTo>
                    <a:pt x="2991" y="1349"/>
                  </a:lnTo>
                  <a:lnTo>
                    <a:pt x="2983" y="1334"/>
                  </a:lnTo>
                  <a:lnTo>
                    <a:pt x="2971" y="1322"/>
                  </a:lnTo>
                  <a:lnTo>
                    <a:pt x="2956" y="1313"/>
                  </a:lnTo>
                  <a:lnTo>
                    <a:pt x="2938" y="1307"/>
                  </a:lnTo>
                  <a:lnTo>
                    <a:pt x="2918" y="1303"/>
                  </a:lnTo>
                  <a:lnTo>
                    <a:pt x="2894" y="1302"/>
                  </a:lnTo>
                  <a:lnTo>
                    <a:pt x="2763" y="1302"/>
                  </a:lnTo>
                  <a:lnTo>
                    <a:pt x="2740" y="1303"/>
                  </a:lnTo>
                  <a:lnTo>
                    <a:pt x="2721" y="1307"/>
                  </a:lnTo>
                  <a:lnTo>
                    <a:pt x="2702" y="1313"/>
                  </a:lnTo>
                  <a:lnTo>
                    <a:pt x="2686" y="1322"/>
                  </a:lnTo>
                  <a:lnTo>
                    <a:pt x="2675" y="1334"/>
                  </a:lnTo>
                  <a:lnTo>
                    <a:pt x="2667" y="1349"/>
                  </a:lnTo>
                  <a:lnTo>
                    <a:pt x="2665" y="1368"/>
                  </a:lnTo>
                  <a:close/>
                  <a:moveTo>
                    <a:pt x="2665" y="1680"/>
                  </a:moveTo>
                  <a:lnTo>
                    <a:pt x="2667" y="1698"/>
                  </a:lnTo>
                  <a:lnTo>
                    <a:pt x="2675" y="1713"/>
                  </a:lnTo>
                  <a:lnTo>
                    <a:pt x="2686" y="1725"/>
                  </a:lnTo>
                  <a:lnTo>
                    <a:pt x="2702" y="1734"/>
                  </a:lnTo>
                  <a:lnTo>
                    <a:pt x="2721" y="1741"/>
                  </a:lnTo>
                  <a:lnTo>
                    <a:pt x="2740" y="1745"/>
                  </a:lnTo>
                  <a:lnTo>
                    <a:pt x="2763" y="1746"/>
                  </a:lnTo>
                  <a:lnTo>
                    <a:pt x="2894" y="1746"/>
                  </a:lnTo>
                  <a:lnTo>
                    <a:pt x="2918" y="1745"/>
                  </a:lnTo>
                  <a:lnTo>
                    <a:pt x="2938" y="1741"/>
                  </a:lnTo>
                  <a:lnTo>
                    <a:pt x="2956" y="1734"/>
                  </a:lnTo>
                  <a:lnTo>
                    <a:pt x="2971" y="1725"/>
                  </a:lnTo>
                  <a:lnTo>
                    <a:pt x="2983" y="1713"/>
                  </a:lnTo>
                  <a:lnTo>
                    <a:pt x="2991" y="1698"/>
                  </a:lnTo>
                  <a:lnTo>
                    <a:pt x="2993" y="1680"/>
                  </a:lnTo>
                  <a:lnTo>
                    <a:pt x="2991" y="1662"/>
                  </a:lnTo>
                  <a:lnTo>
                    <a:pt x="2983" y="1647"/>
                  </a:lnTo>
                  <a:lnTo>
                    <a:pt x="2971" y="1634"/>
                  </a:lnTo>
                  <a:lnTo>
                    <a:pt x="2956" y="1626"/>
                  </a:lnTo>
                  <a:lnTo>
                    <a:pt x="2938" y="1620"/>
                  </a:lnTo>
                  <a:lnTo>
                    <a:pt x="2918" y="1616"/>
                  </a:lnTo>
                  <a:lnTo>
                    <a:pt x="2894" y="1615"/>
                  </a:lnTo>
                  <a:lnTo>
                    <a:pt x="2763" y="1615"/>
                  </a:lnTo>
                  <a:lnTo>
                    <a:pt x="2740" y="1616"/>
                  </a:lnTo>
                  <a:lnTo>
                    <a:pt x="2721" y="1620"/>
                  </a:lnTo>
                  <a:lnTo>
                    <a:pt x="2702" y="1626"/>
                  </a:lnTo>
                  <a:lnTo>
                    <a:pt x="2686" y="1634"/>
                  </a:lnTo>
                  <a:lnTo>
                    <a:pt x="2675" y="1647"/>
                  </a:lnTo>
                  <a:lnTo>
                    <a:pt x="2667" y="1662"/>
                  </a:lnTo>
                  <a:lnTo>
                    <a:pt x="2665" y="1680"/>
                  </a:lnTo>
                  <a:close/>
                  <a:moveTo>
                    <a:pt x="2665" y="709"/>
                  </a:moveTo>
                  <a:lnTo>
                    <a:pt x="2667" y="727"/>
                  </a:lnTo>
                  <a:lnTo>
                    <a:pt x="2675" y="742"/>
                  </a:lnTo>
                  <a:lnTo>
                    <a:pt x="2686" y="755"/>
                  </a:lnTo>
                  <a:lnTo>
                    <a:pt x="2702" y="763"/>
                  </a:lnTo>
                  <a:lnTo>
                    <a:pt x="2721" y="769"/>
                  </a:lnTo>
                  <a:lnTo>
                    <a:pt x="2740" y="773"/>
                  </a:lnTo>
                  <a:lnTo>
                    <a:pt x="2763" y="774"/>
                  </a:lnTo>
                  <a:lnTo>
                    <a:pt x="2894" y="774"/>
                  </a:lnTo>
                  <a:lnTo>
                    <a:pt x="2918" y="773"/>
                  </a:lnTo>
                  <a:lnTo>
                    <a:pt x="2938" y="769"/>
                  </a:lnTo>
                  <a:lnTo>
                    <a:pt x="2956" y="763"/>
                  </a:lnTo>
                  <a:lnTo>
                    <a:pt x="2971" y="755"/>
                  </a:lnTo>
                  <a:lnTo>
                    <a:pt x="2983" y="742"/>
                  </a:lnTo>
                  <a:lnTo>
                    <a:pt x="2991" y="727"/>
                  </a:lnTo>
                  <a:lnTo>
                    <a:pt x="2993" y="709"/>
                  </a:lnTo>
                  <a:lnTo>
                    <a:pt x="2991" y="691"/>
                  </a:lnTo>
                  <a:lnTo>
                    <a:pt x="2983" y="675"/>
                  </a:lnTo>
                  <a:lnTo>
                    <a:pt x="2971" y="664"/>
                  </a:lnTo>
                  <a:lnTo>
                    <a:pt x="2956" y="654"/>
                  </a:lnTo>
                  <a:lnTo>
                    <a:pt x="2938" y="648"/>
                  </a:lnTo>
                  <a:lnTo>
                    <a:pt x="2918" y="644"/>
                  </a:lnTo>
                  <a:lnTo>
                    <a:pt x="2894" y="643"/>
                  </a:lnTo>
                  <a:lnTo>
                    <a:pt x="2763" y="643"/>
                  </a:lnTo>
                  <a:lnTo>
                    <a:pt x="2740" y="644"/>
                  </a:lnTo>
                  <a:lnTo>
                    <a:pt x="2721" y="648"/>
                  </a:lnTo>
                  <a:lnTo>
                    <a:pt x="2702" y="654"/>
                  </a:lnTo>
                  <a:lnTo>
                    <a:pt x="2686" y="664"/>
                  </a:lnTo>
                  <a:lnTo>
                    <a:pt x="2675" y="675"/>
                  </a:lnTo>
                  <a:lnTo>
                    <a:pt x="2667" y="691"/>
                  </a:lnTo>
                  <a:lnTo>
                    <a:pt x="2665" y="709"/>
                  </a:lnTo>
                  <a:close/>
                  <a:moveTo>
                    <a:pt x="3519" y="1038"/>
                  </a:moveTo>
                  <a:lnTo>
                    <a:pt x="3522" y="1056"/>
                  </a:lnTo>
                  <a:lnTo>
                    <a:pt x="3529" y="1071"/>
                  </a:lnTo>
                  <a:lnTo>
                    <a:pt x="3541" y="1083"/>
                  </a:lnTo>
                  <a:lnTo>
                    <a:pt x="3556" y="1092"/>
                  </a:lnTo>
                  <a:lnTo>
                    <a:pt x="3575" y="1098"/>
                  </a:lnTo>
                  <a:lnTo>
                    <a:pt x="3596" y="1102"/>
                  </a:lnTo>
                  <a:lnTo>
                    <a:pt x="3618" y="1103"/>
                  </a:lnTo>
                  <a:lnTo>
                    <a:pt x="3750" y="1103"/>
                  </a:lnTo>
                  <a:lnTo>
                    <a:pt x="3772" y="1102"/>
                  </a:lnTo>
                  <a:lnTo>
                    <a:pt x="3793" y="1098"/>
                  </a:lnTo>
                  <a:lnTo>
                    <a:pt x="3811" y="1092"/>
                  </a:lnTo>
                  <a:lnTo>
                    <a:pt x="3827" y="1083"/>
                  </a:lnTo>
                  <a:lnTo>
                    <a:pt x="3838" y="1071"/>
                  </a:lnTo>
                  <a:lnTo>
                    <a:pt x="3845" y="1056"/>
                  </a:lnTo>
                  <a:lnTo>
                    <a:pt x="3848" y="1038"/>
                  </a:lnTo>
                  <a:lnTo>
                    <a:pt x="3845" y="1020"/>
                  </a:lnTo>
                  <a:lnTo>
                    <a:pt x="3838" y="1005"/>
                  </a:lnTo>
                  <a:lnTo>
                    <a:pt x="3827" y="993"/>
                  </a:lnTo>
                  <a:lnTo>
                    <a:pt x="3811" y="983"/>
                  </a:lnTo>
                  <a:lnTo>
                    <a:pt x="3793" y="977"/>
                  </a:lnTo>
                  <a:lnTo>
                    <a:pt x="3772" y="973"/>
                  </a:lnTo>
                  <a:lnTo>
                    <a:pt x="3750" y="972"/>
                  </a:lnTo>
                  <a:lnTo>
                    <a:pt x="3618" y="972"/>
                  </a:lnTo>
                  <a:lnTo>
                    <a:pt x="3596" y="973"/>
                  </a:lnTo>
                  <a:lnTo>
                    <a:pt x="3575" y="977"/>
                  </a:lnTo>
                  <a:lnTo>
                    <a:pt x="3556" y="983"/>
                  </a:lnTo>
                  <a:lnTo>
                    <a:pt x="3541" y="993"/>
                  </a:lnTo>
                  <a:lnTo>
                    <a:pt x="3529" y="1005"/>
                  </a:lnTo>
                  <a:lnTo>
                    <a:pt x="3522" y="1020"/>
                  </a:lnTo>
                  <a:lnTo>
                    <a:pt x="3519" y="1038"/>
                  </a:lnTo>
                  <a:close/>
                  <a:moveTo>
                    <a:pt x="3519" y="1368"/>
                  </a:moveTo>
                  <a:lnTo>
                    <a:pt x="3522" y="1385"/>
                  </a:lnTo>
                  <a:lnTo>
                    <a:pt x="3529" y="1400"/>
                  </a:lnTo>
                  <a:lnTo>
                    <a:pt x="3541" y="1412"/>
                  </a:lnTo>
                  <a:lnTo>
                    <a:pt x="3556" y="1421"/>
                  </a:lnTo>
                  <a:lnTo>
                    <a:pt x="3575" y="1428"/>
                  </a:lnTo>
                  <a:lnTo>
                    <a:pt x="3596" y="1432"/>
                  </a:lnTo>
                  <a:lnTo>
                    <a:pt x="3618" y="1433"/>
                  </a:lnTo>
                  <a:lnTo>
                    <a:pt x="3750" y="1433"/>
                  </a:lnTo>
                  <a:lnTo>
                    <a:pt x="3772" y="1432"/>
                  </a:lnTo>
                  <a:lnTo>
                    <a:pt x="3793" y="1428"/>
                  </a:lnTo>
                  <a:lnTo>
                    <a:pt x="3811" y="1421"/>
                  </a:lnTo>
                  <a:lnTo>
                    <a:pt x="3827" y="1412"/>
                  </a:lnTo>
                  <a:lnTo>
                    <a:pt x="3838" y="1400"/>
                  </a:lnTo>
                  <a:lnTo>
                    <a:pt x="3845" y="1385"/>
                  </a:lnTo>
                  <a:lnTo>
                    <a:pt x="3848" y="1368"/>
                  </a:lnTo>
                  <a:lnTo>
                    <a:pt x="3845" y="1349"/>
                  </a:lnTo>
                  <a:lnTo>
                    <a:pt x="3838" y="1334"/>
                  </a:lnTo>
                  <a:lnTo>
                    <a:pt x="3827" y="1322"/>
                  </a:lnTo>
                  <a:lnTo>
                    <a:pt x="3811" y="1313"/>
                  </a:lnTo>
                  <a:lnTo>
                    <a:pt x="3793" y="1307"/>
                  </a:lnTo>
                  <a:lnTo>
                    <a:pt x="3772" y="1303"/>
                  </a:lnTo>
                  <a:lnTo>
                    <a:pt x="3750" y="1302"/>
                  </a:lnTo>
                  <a:lnTo>
                    <a:pt x="3618" y="1302"/>
                  </a:lnTo>
                  <a:lnTo>
                    <a:pt x="3596" y="1303"/>
                  </a:lnTo>
                  <a:lnTo>
                    <a:pt x="3575" y="1307"/>
                  </a:lnTo>
                  <a:lnTo>
                    <a:pt x="3556" y="1313"/>
                  </a:lnTo>
                  <a:lnTo>
                    <a:pt x="3541" y="1322"/>
                  </a:lnTo>
                  <a:lnTo>
                    <a:pt x="3529" y="1334"/>
                  </a:lnTo>
                  <a:lnTo>
                    <a:pt x="3522" y="1349"/>
                  </a:lnTo>
                  <a:lnTo>
                    <a:pt x="3519" y="1368"/>
                  </a:lnTo>
                  <a:close/>
                  <a:moveTo>
                    <a:pt x="3519" y="1680"/>
                  </a:moveTo>
                  <a:lnTo>
                    <a:pt x="3522" y="1698"/>
                  </a:lnTo>
                  <a:lnTo>
                    <a:pt x="3529" y="1713"/>
                  </a:lnTo>
                  <a:lnTo>
                    <a:pt x="3541" y="1725"/>
                  </a:lnTo>
                  <a:lnTo>
                    <a:pt x="3556" y="1734"/>
                  </a:lnTo>
                  <a:lnTo>
                    <a:pt x="3575" y="1741"/>
                  </a:lnTo>
                  <a:lnTo>
                    <a:pt x="3596" y="1745"/>
                  </a:lnTo>
                  <a:lnTo>
                    <a:pt x="3618" y="1746"/>
                  </a:lnTo>
                  <a:lnTo>
                    <a:pt x="3750" y="1746"/>
                  </a:lnTo>
                  <a:lnTo>
                    <a:pt x="3772" y="1745"/>
                  </a:lnTo>
                  <a:lnTo>
                    <a:pt x="3793" y="1741"/>
                  </a:lnTo>
                  <a:lnTo>
                    <a:pt x="3811" y="1734"/>
                  </a:lnTo>
                  <a:lnTo>
                    <a:pt x="3827" y="1725"/>
                  </a:lnTo>
                  <a:lnTo>
                    <a:pt x="3838" y="1713"/>
                  </a:lnTo>
                  <a:lnTo>
                    <a:pt x="3845" y="1698"/>
                  </a:lnTo>
                  <a:lnTo>
                    <a:pt x="3848" y="1680"/>
                  </a:lnTo>
                  <a:lnTo>
                    <a:pt x="3845" y="1662"/>
                  </a:lnTo>
                  <a:lnTo>
                    <a:pt x="3838" y="1647"/>
                  </a:lnTo>
                  <a:lnTo>
                    <a:pt x="3827" y="1634"/>
                  </a:lnTo>
                  <a:lnTo>
                    <a:pt x="3811" y="1626"/>
                  </a:lnTo>
                  <a:lnTo>
                    <a:pt x="3793" y="1620"/>
                  </a:lnTo>
                  <a:lnTo>
                    <a:pt x="3772" y="1616"/>
                  </a:lnTo>
                  <a:lnTo>
                    <a:pt x="3750" y="1615"/>
                  </a:lnTo>
                  <a:lnTo>
                    <a:pt x="3618" y="1615"/>
                  </a:lnTo>
                  <a:lnTo>
                    <a:pt x="3596" y="1616"/>
                  </a:lnTo>
                  <a:lnTo>
                    <a:pt x="3575" y="1620"/>
                  </a:lnTo>
                  <a:lnTo>
                    <a:pt x="3556" y="1626"/>
                  </a:lnTo>
                  <a:lnTo>
                    <a:pt x="3541" y="1634"/>
                  </a:lnTo>
                  <a:lnTo>
                    <a:pt x="3529" y="1647"/>
                  </a:lnTo>
                  <a:lnTo>
                    <a:pt x="3522" y="1662"/>
                  </a:lnTo>
                  <a:lnTo>
                    <a:pt x="3519" y="1680"/>
                  </a:lnTo>
                  <a:close/>
                  <a:moveTo>
                    <a:pt x="3519" y="709"/>
                  </a:moveTo>
                  <a:lnTo>
                    <a:pt x="3522" y="727"/>
                  </a:lnTo>
                  <a:lnTo>
                    <a:pt x="3529" y="742"/>
                  </a:lnTo>
                  <a:lnTo>
                    <a:pt x="3541" y="755"/>
                  </a:lnTo>
                  <a:lnTo>
                    <a:pt x="3556" y="763"/>
                  </a:lnTo>
                  <a:lnTo>
                    <a:pt x="3575" y="769"/>
                  </a:lnTo>
                  <a:lnTo>
                    <a:pt x="3596" y="773"/>
                  </a:lnTo>
                  <a:lnTo>
                    <a:pt x="3618" y="774"/>
                  </a:lnTo>
                  <a:lnTo>
                    <a:pt x="3750" y="774"/>
                  </a:lnTo>
                  <a:lnTo>
                    <a:pt x="3772" y="773"/>
                  </a:lnTo>
                  <a:lnTo>
                    <a:pt x="3793" y="769"/>
                  </a:lnTo>
                  <a:lnTo>
                    <a:pt x="3811" y="763"/>
                  </a:lnTo>
                  <a:lnTo>
                    <a:pt x="3827" y="755"/>
                  </a:lnTo>
                  <a:lnTo>
                    <a:pt x="3838" y="742"/>
                  </a:lnTo>
                  <a:lnTo>
                    <a:pt x="3845" y="727"/>
                  </a:lnTo>
                  <a:lnTo>
                    <a:pt x="3848" y="709"/>
                  </a:lnTo>
                  <a:lnTo>
                    <a:pt x="3845" y="691"/>
                  </a:lnTo>
                  <a:lnTo>
                    <a:pt x="3838" y="675"/>
                  </a:lnTo>
                  <a:lnTo>
                    <a:pt x="3827" y="664"/>
                  </a:lnTo>
                  <a:lnTo>
                    <a:pt x="3811" y="654"/>
                  </a:lnTo>
                  <a:lnTo>
                    <a:pt x="3793" y="648"/>
                  </a:lnTo>
                  <a:lnTo>
                    <a:pt x="3772" y="644"/>
                  </a:lnTo>
                  <a:lnTo>
                    <a:pt x="3750" y="643"/>
                  </a:lnTo>
                  <a:lnTo>
                    <a:pt x="3618" y="643"/>
                  </a:lnTo>
                  <a:lnTo>
                    <a:pt x="3596" y="644"/>
                  </a:lnTo>
                  <a:lnTo>
                    <a:pt x="3575" y="648"/>
                  </a:lnTo>
                  <a:lnTo>
                    <a:pt x="3556" y="654"/>
                  </a:lnTo>
                  <a:lnTo>
                    <a:pt x="3541" y="664"/>
                  </a:lnTo>
                  <a:lnTo>
                    <a:pt x="3529" y="675"/>
                  </a:lnTo>
                  <a:lnTo>
                    <a:pt x="3522" y="691"/>
                  </a:lnTo>
                  <a:lnTo>
                    <a:pt x="3519" y="709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7679055" y="4278630"/>
              <a:ext cx="0" cy="12763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1267440" y="6488668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第</a:t>
            </a:r>
            <a:r>
              <a:rPr lang="en-US" altLang="zh-CN" b="1" dirty="0" smtClean="0">
                <a:solidFill>
                  <a:schemeClr val="bg1"/>
                </a:solidFill>
              </a:rPr>
              <a:t>2</a:t>
            </a:r>
            <a:r>
              <a:rPr lang="zh-CN" altLang="en-US" b="1" dirty="0" smtClean="0">
                <a:solidFill>
                  <a:schemeClr val="bg1"/>
                </a:solidFill>
              </a:rPr>
              <a:t>页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954180" y="5345651"/>
            <a:ext cx="1174058" cy="1174058"/>
            <a:chOff x="6918959" y="1574800"/>
            <a:chExt cx="1209040" cy="1209040"/>
          </a:xfrm>
        </p:grpSpPr>
        <p:sp>
          <p:nvSpPr>
            <p:cNvPr id="18" name="文本框 12"/>
            <p:cNvSpPr txBox="1"/>
            <p:nvPr/>
          </p:nvSpPr>
          <p:spPr>
            <a:xfrm>
              <a:off x="6949439" y="1656357"/>
              <a:ext cx="1148080" cy="10459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 smtClean="0">
                  <a:solidFill>
                    <a:schemeClr val="bg1"/>
                  </a:solidFill>
                  <a:latin typeface="+mn-ea"/>
                </a:rPr>
                <a:t>04</a:t>
              </a:r>
              <a:endParaRPr lang="zh-CN" altLang="en-US" sz="6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918959" y="1574800"/>
              <a:ext cx="1209040" cy="120904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1" name="文本框 19"/>
          <p:cNvSpPr txBox="1"/>
          <p:nvPr/>
        </p:nvSpPr>
        <p:spPr>
          <a:xfrm>
            <a:off x="6495756" y="5649928"/>
            <a:ext cx="3711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200" b="1" dirty="0" smtClean="0">
                <a:solidFill>
                  <a:schemeClr val="bg1"/>
                </a:solidFill>
                <a:latin typeface="+mn-ea"/>
              </a:rPr>
              <a:t>项目小组</a:t>
            </a:r>
            <a:endParaRPr lang="en-US" altLang="zh-CN" sz="3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889122" y="510672"/>
            <a:ext cx="1174058" cy="1174058"/>
            <a:chOff x="6918959" y="1574800"/>
            <a:chExt cx="1209040" cy="1209040"/>
          </a:xfrm>
        </p:grpSpPr>
        <p:sp>
          <p:nvSpPr>
            <p:cNvPr id="23" name="文本框 5"/>
            <p:cNvSpPr txBox="1"/>
            <p:nvPr/>
          </p:nvSpPr>
          <p:spPr>
            <a:xfrm>
              <a:off x="6949439" y="1656357"/>
              <a:ext cx="1148080" cy="10459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+mn-ea"/>
                </a:rPr>
                <a:t>01</a:t>
              </a:r>
              <a:endParaRPr lang="zh-CN" altLang="en-US" sz="6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18959" y="1574800"/>
              <a:ext cx="1209040" cy="120904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" name="文本框 15"/>
          <p:cNvSpPr txBox="1"/>
          <p:nvPr/>
        </p:nvSpPr>
        <p:spPr>
          <a:xfrm>
            <a:off x="6430698" y="851037"/>
            <a:ext cx="4088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200" b="1" dirty="0" smtClean="0">
                <a:solidFill>
                  <a:schemeClr val="bg1"/>
                </a:solidFill>
                <a:latin typeface="+mn-ea"/>
              </a:rPr>
              <a:t>项目产品分析</a:t>
            </a:r>
            <a:endParaRPr lang="en-US" altLang="zh-CN" sz="3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778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1341" y="182879"/>
            <a:ext cx="8671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latin typeface="+mn-ea"/>
              </a:rPr>
              <a:t>项目产品分析</a:t>
            </a:r>
            <a:endParaRPr lang="zh-CN" altLang="en-US" sz="4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267440" y="6488668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第</a:t>
            </a:r>
            <a:r>
              <a:rPr lang="en-US" altLang="zh-CN" b="1" dirty="0" smtClean="0">
                <a:solidFill>
                  <a:schemeClr val="bg1"/>
                </a:solidFill>
              </a:rPr>
              <a:t>3</a:t>
            </a:r>
            <a:r>
              <a:rPr lang="zh-CN" altLang="en-US" b="1" dirty="0" smtClean="0">
                <a:solidFill>
                  <a:schemeClr val="bg1"/>
                </a:solidFill>
              </a:rPr>
              <a:t>页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011799" y="1336431"/>
            <a:ext cx="101684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主要用途：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1</a:t>
            </a:r>
            <a:r>
              <a:rPr lang="en-US" altLang="zh-CN" sz="2400" dirty="0">
                <a:solidFill>
                  <a:schemeClr val="bg1"/>
                </a:solidFill>
              </a:rPr>
              <a:t>.</a:t>
            </a:r>
            <a:r>
              <a:rPr lang="zh-CN" altLang="zh-CN" sz="2400" dirty="0">
                <a:solidFill>
                  <a:schemeClr val="bg1"/>
                </a:solidFill>
              </a:rPr>
              <a:t>为学生</a:t>
            </a:r>
            <a:r>
              <a:rPr lang="en-US" altLang="zh-CN" sz="2400" dirty="0">
                <a:solidFill>
                  <a:schemeClr val="bg1"/>
                </a:solidFill>
              </a:rPr>
              <a:t>,</a:t>
            </a:r>
            <a:r>
              <a:rPr lang="zh-CN" altLang="zh-CN" sz="2400" dirty="0">
                <a:solidFill>
                  <a:schemeClr val="bg1"/>
                </a:solidFill>
              </a:rPr>
              <a:t>教师之间提供一个交流的平台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2.</a:t>
            </a:r>
            <a:r>
              <a:rPr lang="zh-CN" altLang="zh-CN" sz="2400" dirty="0">
                <a:solidFill>
                  <a:schemeClr val="bg1"/>
                </a:solidFill>
              </a:rPr>
              <a:t>为学生</a:t>
            </a:r>
            <a:r>
              <a:rPr lang="en-US" altLang="zh-CN" sz="2400" dirty="0">
                <a:solidFill>
                  <a:schemeClr val="bg1"/>
                </a:solidFill>
              </a:rPr>
              <a:t>,</a:t>
            </a:r>
            <a:r>
              <a:rPr lang="zh-CN" altLang="zh-CN" sz="2400" dirty="0">
                <a:solidFill>
                  <a:schemeClr val="bg1"/>
                </a:solidFill>
              </a:rPr>
              <a:t>教师提供一个资源共享的平台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3.</a:t>
            </a:r>
            <a:r>
              <a:rPr lang="zh-CN" altLang="zh-CN" sz="2400" dirty="0">
                <a:solidFill>
                  <a:schemeClr val="bg1"/>
                </a:solidFill>
              </a:rPr>
              <a:t>为学生提供一个可以在线观看教学视频的平台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4.</a:t>
            </a:r>
            <a:r>
              <a:rPr lang="zh-CN" altLang="zh-CN" sz="2400" dirty="0">
                <a:solidFill>
                  <a:schemeClr val="bg1"/>
                </a:solidFill>
              </a:rPr>
              <a:t>为学生</a:t>
            </a:r>
            <a:r>
              <a:rPr lang="en-US" altLang="zh-CN" sz="2400" dirty="0">
                <a:solidFill>
                  <a:schemeClr val="bg1"/>
                </a:solidFill>
              </a:rPr>
              <a:t>,</a:t>
            </a:r>
            <a:r>
              <a:rPr lang="zh-CN" altLang="zh-CN" sz="2400" dirty="0">
                <a:solidFill>
                  <a:schemeClr val="bg1"/>
                </a:solidFill>
              </a:rPr>
              <a:t>教师提供一个资源下载的平台</a:t>
            </a:r>
          </a:p>
          <a:p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11799" y="3270739"/>
            <a:ext cx="88978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项目影响：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1.</a:t>
            </a:r>
            <a:r>
              <a:rPr lang="zh-CN" altLang="zh-CN" sz="2400" dirty="0" smtClean="0">
                <a:solidFill>
                  <a:schemeClr val="bg1"/>
                </a:solidFill>
              </a:rPr>
              <a:t>测评</a:t>
            </a:r>
            <a:r>
              <a:rPr lang="zh-CN" altLang="zh-CN" sz="2400" dirty="0">
                <a:solidFill>
                  <a:schemeClr val="bg1"/>
                </a:solidFill>
              </a:rPr>
              <a:t>并提高学员学习效果。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2.</a:t>
            </a:r>
            <a:r>
              <a:rPr lang="zh-CN" altLang="zh-CN" sz="2400" dirty="0" smtClean="0">
                <a:solidFill>
                  <a:schemeClr val="bg1"/>
                </a:solidFill>
              </a:rPr>
              <a:t>提高</a:t>
            </a:r>
            <a:r>
              <a:rPr lang="zh-CN" altLang="zh-CN" sz="2400" dirty="0">
                <a:solidFill>
                  <a:schemeClr val="bg1"/>
                </a:solidFill>
              </a:rPr>
              <a:t>教师工作效率。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3.</a:t>
            </a:r>
            <a:r>
              <a:rPr lang="zh-CN" altLang="zh-CN" sz="2400" dirty="0" smtClean="0">
                <a:solidFill>
                  <a:schemeClr val="bg1"/>
                </a:solidFill>
              </a:rPr>
              <a:t>实现</a:t>
            </a:r>
            <a:r>
              <a:rPr lang="zh-CN" altLang="zh-CN" sz="2400" dirty="0">
                <a:solidFill>
                  <a:schemeClr val="bg1"/>
                </a:solidFill>
              </a:rPr>
              <a:t>基于课堂、网络辅助的教与学活动。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4.</a:t>
            </a:r>
            <a:r>
              <a:rPr lang="zh-CN" altLang="zh-CN" sz="2400" dirty="0" smtClean="0">
                <a:solidFill>
                  <a:schemeClr val="bg1"/>
                </a:solidFill>
              </a:rPr>
              <a:t>实现</a:t>
            </a:r>
            <a:r>
              <a:rPr lang="zh-CN" altLang="zh-CN" sz="2400" dirty="0">
                <a:solidFill>
                  <a:schemeClr val="bg1"/>
                </a:solidFill>
              </a:rPr>
              <a:t>远程教育。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5.</a:t>
            </a:r>
            <a:r>
              <a:rPr lang="zh-CN" altLang="zh-CN" sz="2400" dirty="0" smtClean="0">
                <a:solidFill>
                  <a:schemeClr val="bg1"/>
                </a:solidFill>
              </a:rPr>
              <a:t>发挥</a:t>
            </a:r>
            <a:r>
              <a:rPr lang="zh-CN" altLang="zh-CN" sz="2400" dirty="0">
                <a:solidFill>
                  <a:schemeClr val="bg1"/>
                </a:solidFill>
              </a:rPr>
              <a:t>网络优势，通过采用混合课程，完美结合面授学习与在线学习优势。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6.</a:t>
            </a:r>
            <a:r>
              <a:rPr lang="zh-CN" altLang="zh-CN" sz="2400" dirty="0" smtClean="0">
                <a:solidFill>
                  <a:schemeClr val="bg1"/>
                </a:solidFill>
              </a:rPr>
              <a:t>利用</a:t>
            </a:r>
            <a:r>
              <a:rPr lang="zh-CN" altLang="zh-CN" sz="2400" dirty="0">
                <a:solidFill>
                  <a:schemeClr val="bg1"/>
                </a:solidFill>
              </a:rPr>
              <a:t>一个平台框架，集成课程与学习管理功能，集成教学机构学生信息、安全性及认证协议。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187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1341" y="182879"/>
            <a:ext cx="8671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latin typeface="+mn-ea"/>
              </a:rPr>
              <a:t>现有系统分析：功能图</a:t>
            </a:r>
            <a:endParaRPr lang="zh-CN" altLang="en-US" sz="4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267440" y="6488668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第</a:t>
            </a:r>
            <a:r>
              <a:rPr lang="en-US" altLang="zh-CN" b="1" dirty="0" smtClean="0">
                <a:solidFill>
                  <a:schemeClr val="bg1"/>
                </a:solidFill>
              </a:rPr>
              <a:t>4</a:t>
            </a:r>
            <a:r>
              <a:rPr lang="zh-CN" altLang="en-US" b="1" dirty="0" smtClean="0">
                <a:solidFill>
                  <a:schemeClr val="bg1"/>
                </a:solidFill>
              </a:rPr>
              <a:t>页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770307"/>
              </p:ext>
            </p:extLst>
          </p:nvPr>
        </p:nvGraphicFramePr>
        <p:xfrm>
          <a:off x="1117692" y="1076981"/>
          <a:ext cx="9135209" cy="5781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Visio" r:id="rId3" imgW="8039511" imgH="5083687" progId="Visio.Drawing.15">
                  <p:embed/>
                </p:oleObj>
              </mc:Choice>
              <mc:Fallback>
                <p:oleObj name="Visio" r:id="rId3" imgW="8039511" imgH="5083687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92" y="1076981"/>
                        <a:ext cx="9135209" cy="57810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40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1341" y="182879"/>
            <a:ext cx="8671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400" b="1" dirty="0" smtClean="0"/>
              <a:t>	</a:t>
            </a:r>
            <a:r>
              <a:rPr lang="zh-CN" altLang="zh-CN" sz="4400" b="1" dirty="0" smtClean="0"/>
              <a:t>所</a:t>
            </a:r>
            <a:r>
              <a:rPr lang="zh-CN" altLang="zh-CN" sz="4400" b="1" dirty="0"/>
              <a:t>建议的</a:t>
            </a:r>
            <a:r>
              <a:rPr lang="zh-CN" altLang="zh-CN" sz="4400" b="1" dirty="0" smtClean="0"/>
              <a:t>系统</a:t>
            </a:r>
            <a:r>
              <a:rPr lang="zh-CN" altLang="en-US" sz="4400" b="1" dirty="0" smtClean="0"/>
              <a:t>：系统分析图</a:t>
            </a:r>
            <a:endParaRPr lang="zh-CN" altLang="zh-CN" sz="4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1267440" y="6488668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第５页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280237"/>
              </p:ext>
            </p:extLst>
          </p:nvPr>
        </p:nvGraphicFramePr>
        <p:xfrm>
          <a:off x="197862" y="1371597"/>
          <a:ext cx="11935111" cy="4607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Visio" r:id="rId3" imgW="9587789" imgH="3704168" progId="Visio.Drawing.15">
                  <p:embed/>
                </p:oleObj>
              </mc:Choice>
              <mc:Fallback>
                <p:oleObj name="Visio" r:id="rId3" imgW="9587789" imgH="370416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62" y="1371597"/>
                        <a:ext cx="11935111" cy="46071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135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1341" y="182879"/>
            <a:ext cx="8671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400" b="1" dirty="0" smtClean="0"/>
              <a:t>			</a:t>
            </a:r>
            <a:r>
              <a:rPr lang="zh-CN" altLang="zh-CN" sz="4400" b="1" dirty="0" smtClean="0">
                <a:solidFill>
                  <a:schemeClr val="bg1"/>
                </a:solidFill>
              </a:rPr>
              <a:t>所</a:t>
            </a:r>
            <a:r>
              <a:rPr lang="zh-CN" altLang="zh-CN" sz="4400" b="1" dirty="0">
                <a:solidFill>
                  <a:schemeClr val="bg1"/>
                </a:solidFill>
              </a:rPr>
              <a:t>建议的</a:t>
            </a:r>
            <a:r>
              <a:rPr lang="zh-CN" altLang="zh-CN" sz="4400" b="1" dirty="0" smtClean="0">
                <a:solidFill>
                  <a:schemeClr val="bg1"/>
                </a:solidFill>
              </a:rPr>
              <a:t>系统</a:t>
            </a:r>
            <a:endParaRPr lang="zh-CN" altLang="zh-CN" sz="44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267440" y="6488668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第</a:t>
            </a:r>
            <a:r>
              <a:rPr lang="en-US" altLang="zh-CN" b="1" dirty="0" smtClean="0">
                <a:solidFill>
                  <a:schemeClr val="bg1"/>
                </a:solidFill>
              </a:rPr>
              <a:t>6</a:t>
            </a:r>
            <a:r>
              <a:rPr lang="zh-CN" altLang="en-US" b="1" dirty="0" smtClean="0">
                <a:solidFill>
                  <a:schemeClr val="bg1"/>
                </a:solidFill>
              </a:rPr>
              <a:t>页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13338" y="1943100"/>
            <a:ext cx="93198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>
                <a:solidFill>
                  <a:schemeClr val="bg1"/>
                </a:solidFill>
              </a:rPr>
              <a:t>登陆平台的三种身份：</a:t>
            </a:r>
            <a:r>
              <a:rPr lang="zh-CN" altLang="zh-CN" sz="3200" dirty="0">
                <a:solidFill>
                  <a:srgbClr val="FF0000"/>
                </a:solidFill>
              </a:rPr>
              <a:t>管理员、教师、</a:t>
            </a:r>
            <a:r>
              <a:rPr lang="zh-CN" altLang="zh-CN" sz="3200" dirty="0" smtClean="0">
                <a:solidFill>
                  <a:srgbClr val="FF0000"/>
                </a:solidFill>
              </a:rPr>
              <a:t>学生</a:t>
            </a:r>
            <a:r>
              <a:rPr lang="zh-CN" altLang="zh-CN" sz="3200" dirty="0">
                <a:solidFill>
                  <a:srgbClr val="FF0000"/>
                </a:solidFill>
              </a:rPr>
              <a:t>、 </a:t>
            </a:r>
            <a:r>
              <a:rPr lang="zh-CN" altLang="en-US" sz="3200" dirty="0">
                <a:solidFill>
                  <a:srgbClr val="FF0000"/>
                </a:solidFill>
              </a:rPr>
              <a:t>游客</a:t>
            </a:r>
            <a:r>
              <a:rPr lang="zh-CN" altLang="zh-CN" sz="3200" dirty="0" smtClean="0">
                <a:solidFill>
                  <a:schemeClr val="bg1"/>
                </a:solidFill>
              </a:rPr>
              <a:t>。</a:t>
            </a:r>
            <a:endParaRPr lang="zh-CN" altLang="zh-CN" sz="3200" dirty="0">
              <a:solidFill>
                <a:schemeClr val="bg1"/>
              </a:solidFill>
            </a:endParaRPr>
          </a:p>
          <a:p>
            <a:r>
              <a:rPr lang="zh-CN" altLang="zh-CN" sz="3200" b="1" dirty="0">
                <a:solidFill>
                  <a:srgbClr val="FF0000"/>
                </a:solidFill>
              </a:rPr>
              <a:t>管理员</a:t>
            </a:r>
            <a:r>
              <a:rPr lang="zh-CN" altLang="zh-CN" sz="3200" dirty="0">
                <a:solidFill>
                  <a:schemeClr val="bg1"/>
                </a:solidFill>
              </a:rPr>
              <a:t>：</a:t>
            </a:r>
            <a:r>
              <a:rPr lang="zh-CN" altLang="zh-CN" sz="2800" dirty="0">
                <a:solidFill>
                  <a:schemeClr val="bg1"/>
                </a:solidFill>
              </a:rPr>
              <a:t>根据实际情况设定、添加、管理用户；统计并管理整个平台的使用情况</a:t>
            </a:r>
            <a:r>
              <a:rPr lang="zh-CN" altLang="zh-CN" sz="3200" dirty="0">
                <a:solidFill>
                  <a:schemeClr val="bg1"/>
                </a:solidFill>
              </a:rPr>
              <a:t>。</a:t>
            </a:r>
          </a:p>
          <a:p>
            <a:r>
              <a:rPr lang="zh-CN" altLang="zh-CN" sz="3200" b="1" dirty="0">
                <a:solidFill>
                  <a:srgbClr val="FF0000"/>
                </a:solidFill>
              </a:rPr>
              <a:t>教师</a:t>
            </a:r>
            <a:r>
              <a:rPr lang="zh-CN" altLang="zh-CN" sz="3200" dirty="0">
                <a:solidFill>
                  <a:schemeClr val="bg1"/>
                </a:solidFill>
              </a:rPr>
              <a:t>：</a:t>
            </a:r>
            <a:r>
              <a:rPr lang="zh-CN" altLang="zh-CN" sz="2800" dirty="0">
                <a:solidFill>
                  <a:schemeClr val="bg1"/>
                </a:solidFill>
              </a:rPr>
              <a:t>管理教学、组织教学内容、编辑课件、在线考试、审批作业、组织在线答疑、统计分析学生学习情况等。</a:t>
            </a:r>
            <a:endParaRPr lang="zh-CN" altLang="zh-CN" sz="3200" dirty="0">
              <a:solidFill>
                <a:schemeClr val="bg1"/>
              </a:solidFill>
            </a:endParaRPr>
          </a:p>
          <a:p>
            <a:r>
              <a:rPr lang="zh-CN" altLang="zh-CN" sz="3200" b="1" dirty="0">
                <a:solidFill>
                  <a:srgbClr val="FF0000"/>
                </a:solidFill>
              </a:rPr>
              <a:t>学生</a:t>
            </a:r>
            <a:r>
              <a:rPr lang="zh-CN" altLang="zh-CN" sz="3200" dirty="0">
                <a:solidFill>
                  <a:schemeClr val="bg1"/>
                </a:solidFill>
              </a:rPr>
              <a:t>：</a:t>
            </a:r>
            <a:r>
              <a:rPr lang="zh-CN" altLang="zh-CN" sz="2800" dirty="0">
                <a:solidFill>
                  <a:schemeClr val="bg1"/>
                </a:solidFill>
              </a:rPr>
              <a:t>安排学习计划、查看课程内容、提交作业、参加在线测试、查看学习成绩、协作学习和</a:t>
            </a:r>
            <a:r>
              <a:rPr lang="zh-CN" altLang="zh-CN" sz="2800" dirty="0" smtClean="0">
                <a:solidFill>
                  <a:schemeClr val="bg1"/>
                </a:solidFill>
              </a:rPr>
              <a:t>交流等</a:t>
            </a:r>
            <a:r>
              <a:rPr lang="zh-CN" altLang="zh-CN" sz="3200" dirty="0" smtClean="0">
                <a:solidFill>
                  <a:schemeClr val="bg1"/>
                </a:solidFill>
              </a:rPr>
              <a:t>。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r>
              <a:rPr lang="zh-CN" altLang="en-US" sz="3200" dirty="0" smtClean="0">
                <a:solidFill>
                  <a:srgbClr val="FF0000"/>
                </a:solidFill>
              </a:rPr>
              <a:t>游客 </a:t>
            </a:r>
            <a:r>
              <a:rPr lang="en-US" altLang="zh-CN" sz="3200" dirty="0" smtClean="0">
                <a:solidFill>
                  <a:schemeClr val="bg1"/>
                </a:solidFill>
              </a:rPr>
              <a:t>:</a:t>
            </a:r>
            <a:r>
              <a:rPr lang="zh-CN" altLang="en-US" sz="2800" dirty="0" smtClean="0">
                <a:solidFill>
                  <a:schemeClr val="bg1"/>
                </a:solidFill>
              </a:rPr>
              <a:t>可以在留言版留言，获取课程</a:t>
            </a:r>
            <a:r>
              <a:rPr lang="en-US" altLang="zh-CN" sz="2800" dirty="0" smtClean="0">
                <a:solidFill>
                  <a:schemeClr val="bg1"/>
                </a:solidFill>
              </a:rPr>
              <a:t>·</a:t>
            </a:r>
            <a:r>
              <a:rPr lang="zh-CN" altLang="en-US" sz="2800" dirty="0" smtClean="0">
                <a:solidFill>
                  <a:schemeClr val="bg1"/>
                </a:solidFill>
              </a:rPr>
              <a:t>老师相关信息</a:t>
            </a:r>
            <a:endParaRPr lang="zh-CN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18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1341" y="182879"/>
            <a:ext cx="8671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400" b="1" dirty="0" smtClean="0"/>
              <a:t>	</a:t>
            </a:r>
            <a:r>
              <a:rPr lang="zh-CN" altLang="zh-CN" sz="4400" b="1" dirty="0" smtClean="0"/>
              <a:t>所</a:t>
            </a:r>
            <a:r>
              <a:rPr lang="zh-CN" altLang="zh-CN" sz="4400" b="1" dirty="0"/>
              <a:t>建议的</a:t>
            </a:r>
            <a:r>
              <a:rPr lang="zh-CN" altLang="zh-CN" sz="4400" b="1" dirty="0" smtClean="0"/>
              <a:t>系统</a:t>
            </a:r>
            <a:r>
              <a:rPr lang="zh-CN" altLang="en-US" sz="4400" b="1" dirty="0" smtClean="0"/>
              <a:t>：顶层数据流图</a:t>
            </a:r>
            <a:endParaRPr lang="zh-CN" altLang="zh-CN" sz="4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1267440" y="6488668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第</a:t>
            </a:r>
            <a:r>
              <a:rPr lang="en-US" altLang="zh-CN" b="1" dirty="0" smtClean="0">
                <a:solidFill>
                  <a:schemeClr val="bg1"/>
                </a:solidFill>
              </a:rPr>
              <a:t>7</a:t>
            </a:r>
            <a:r>
              <a:rPr lang="zh-CN" altLang="en-US" b="1" dirty="0" smtClean="0">
                <a:solidFill>
                  <a:schemeClr val="bg1"/>
                </a:solidFill>
              </a:rPr>
              <a:t>页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96495"/>
              </p:ext>
            </p:extLst>
          </p:nvPr>
        </p:nvGraphicFramePr>
        <p:xfrm>
          <a:off x="457200" y="1178169"/>
          <a:ext cx="11131062" cy="5311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Visio" r:id="rId3" imgW="6551027" imgH="3131066" progId="Visio.Drawing.15">
                  <p:embed/>
                </p:oleObj>
              </mc:Choice>
              <mc:Fallback>
                <p:oleObj name="Visio" r:id="rId3" imgW="6551027" imgH="3131066" progId="Visio.Drawing.15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78169"/>
                        <a:ext cx="11131062" cy="53116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395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1760220" y="182880"/>
            <a:ext cx="8671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latin typeface="+mn-ea"/>
              </a:rPr>
              <a:t>小组分析：</a:t>
            </a:r>
            <a:r>
              <a:rPr lang="en-US" altLang="zh-CN" sz="4400" b="1" dirty="0" smtClean="0">
                <a:solidFill>
                  <a:schemeClr val="bg1"/>
                </a:solidFill>
                <a:latin typeface="+mn-ea"/>
              </a:rPr>
              <a:t>SWOT</a:t>
            </a:r>
            <a:r>
              <a:rPr lang="zh-CN" altLang="en-US" sz="4400" b="1" dirty="0" smtClean="0">
                <a:solidFill>
                  <a:schemeClr val="bg1"/>
                </a:solidFill>
                <a:latin typeface="+mn-ea"/>
              </a:rPr>
              <a:t>分析</a:t>
            </a:r>
            <a:endParaRPr lang="zh-CN" altLang="en-US" sz="4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8362" y="1600200"/>
            <a:ext cx="107002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zh-CN" b="1" dirty="0">
                <a:solidFill>
                  <a:schemeClr val="bg1"/>
                </a:solidFill>
              </a:rPr>
              <a:t>小组</a:t>
            </a:r>
            <a:r>
              <a:rPr lang="en-US" altLang="zh-CN" b="1" dirty="0">
                <a:solidFill>
                  <a:schemeClr val="bg1"/>
                </a:solidFill>
              </a:rPr>
              <a:t>SWOT</a:t>
            </a:r>
            <a:r>
              <a:rPr lang="zh-CN" altLang="zh-CN" b="1" dirty="0">
                <a:solidFill>
                  <a:schemeClr val="bg1"/>
                </a:solidFill>
              </a:rPr>
              <a:t>分析</a:t>
            </a:r>
          </a:p>
          <a:p>
            <a:pPr lvl="2"/>
            <a:r>
              <a:rPr lang="zh-CN" altLang="zh-CN" b="1" dirty="0">
                <a:solidFill>
                  <a:schemeClr val="bg1"/>
                </a:solidFill>
              </a:rPr>
              <a:t>优势分析：</a:t>
            </a:r>
          </a:p>
          <a:p>
            <a:pPr lvl="4"/>
            <a:r>
              <a:rPr lang="en-US" altLang="zh-CN" b="1" dirty="0">
                <a:solidFill>
                  <a:schemeClr val="bg1"/>
                </a:solidFill>
              </a:rPr>
              <a:t>1</a:t>
            </a:r>
            <a:r>
              <a:rPr lang="zh-CN" altLang="zh-CN" b="1" dirty="0">
                <a:solidFill>
                  <a:schemeClr val="bg1"/>
                </a:solidFill>
              </a:rPr>
              <a:t>：小组共</a:t>
            </a:r>
            <a:r>
              <a:rPr lang="en-US" altLang="zh-CN" b="1" dirty="0">
                <a:solidFill>
                  <a:schemeClr val="bg1"/>
                </a:solidFill>
              </a:rPr>
              <a:t>5</a:t>
            </a:r>
            <a:r>
              <a:rPr lang="zh-CN" altLang="zh-CN" b="1" dirty="0">
                <a:solidFill>
                  <a:schemeClr val="bg1"/>
                </a:solidFill>
              </a:rPr>
              <a:t>人</a:t>
            </a:r>
            <a:r>
              <a:rPr lang="en-US" altLang="zh-CN" b="1" dirty="0">
                <a:solidFill>
                  <a:schemeClr val="bg1"/>
                </a:solidFill>
              </a:rPr>
              <a:t>(2</a:t>
            </a:r>
            <a:r>
              <a:rPr lang="zh-CN" altLang="zh-CN" b="1" dirty="0">
                <a:solidFill>
                  <a:schemeClr val="bg1"/>
                </a:solidFill>
              </a:rPr>
              <a:t>女</a:t>
            </a:r>
            <a:r>
              <a:rPr lang="en-US" altLang="zh-CN" b="1" dirty="0">
                <a:solidFill>
                  <a:schemeClr val="bg1"/>
                </a:solidFill>
              </a:rPr>
              <a:t>3</a:t>
            </a:r>
            <a:r>
              <a:rPr lang="zh-CN" altLang="zh-CN" b="1" dirty="0">
                <a:solidFill>
                  <a:schemeClr val="bg1"/>
                </a:solidFill>
              </a:rPr>
              <a:t>男</a:t>
            </a:r>
            <a:r>
              <a:rPr lang="en-US" altLang="zh-CN" b="1" dirty="0">
                <a:solidFill>
                  <a:schemeClr val="bg1"/>
                </a:solidFill>
              </a:rPr>
              <a:t>)</a:t>
            </a:r>
            <a:r>
              <a:rPr lang="zh-CN" altLang="zh-CN" b="1" dirty="0">
                <a:solidFill>
                  <a:schemeClr val="bg1"/>
                </a:solidFill>
              </a:rPr>
              <a:t>有最佳的性别比例，可以优势互补。</a:t>
            </a:r>
          </a:p>
          <a:p>
            <a:pPr lvl="4"/>
            <a:r>
              <a:rPr lang="en-US" altLang="zh-CN" b="1" dirty="0">
                <a:solidFill>
                  <a:schemeClr val="bg1"/>
                </a:solidFill>
              </a:rPr>
              <a:t>2</a:t>
            </a:r>
            <a:r>
              <a:rPr lang="zh-CN" altLang="zh-CN" b="1" dirty="0">
                <a:solidFill>
                  <a:schemeClr val="bg1"/>
                </a:solidFill>
              </a:rPr>
              <a:t>：小组成员成绩出色，有较好的成绩基础。</a:t>
            </a:r>
          </a:p>
          <a:p>
            <a:pPr lvl="4"/>
            <a:r>
              <a:rPr lang="en-US" altLang="zh-CN" b="1" dirty="0">
                <a:solidFill>
                  <a:schemeClr val="bg1"/>
                </a:solidFill>
              </a:rPr>
              <a:t>3</a:t>
            </a:r>
            <a:r>
              <a:rPr lang="zh-CN" altLang="zh-CN" b="1" dirty="0">
                <a:solidFill>
                  <a:schemeClr val="bg1"/>
                </a:solidFill>
              </a:rPr>
              <a:t>：小组成员执行能力强并且有较强的资料搜集·理解能力。</a:t>
            </a:r>
          </a:p>
          <a:p>
            <a:pPr lvl="4"/>
            <a:r>
              <a:rPr lang="en-US" altLang="zh-CN" b="1" dirty="0">
                <a:solidFill>
                  <a:schemeClr val="bg1"/>
                </a:solidFill>
              </a:rPr>
              <a:t>4</a:t>
            </a:r>
            <a:r>
              <a:rPr lang="zh-CN" altLang="zh-CN" b="1" dirty="0">
                <a:solidFill>
                  <a:schemeClr val="bg1"/>
                </a:solidFill>
              </a:rPr>
              <a:t>：小组成员性格积极乐观，敢冒风险，愿意付出</a:t>
            </a:r>
          </a:p>
          <a:p>
            <a:pPr lvl="4"/>
            <a:r>
              <a:rPr lang="en-US" altLang="zh-CN" b="1" dirty="0">
                <a:solidFill>
                  <a:schemeClr val="bg1"/>
                </a:solidFill>
              </a:rPr>
              <a:t>5</a:t>
            </a:r>
            <a:r>
              <a:rPr lang="zh-CN" altLang="zh-CN" b="1" dirty="0">
                <a:solidFill>
                  <a:schemeClr val="bg1"/>
                </a:solidFill>
              </a:rPr>
              <a:t>：小组成员对于课程目标达成一致。</a:t>
            </a:r>
          </a:p>
          <a:p>
            <a:pPr lvl="2"/>
            <a:r>
              <a:rPr lang="zh-CN" altLang="zh-CN" b="1" dirty="0">
                <a:solidFill>
                  <a:schemeClr val="bg1"/>
                </a:solidFill>
              </a:rPr>
              <a:t>劣势分析：</a:t>
            </a:r>
          </a:p>
          <a:p>
            <a:pPr lvl="4"/>
            <a:r>
              <a:rPr lang="en-US" altLang="zh-CN" b="1" dirty="0">
                <a:solidFill>
                  <a:schemeClr val="bg1"/>
                </a:solidFill>
              </a:rPr>
              <a:t>1</a:t>
            </a:r>
            <a:r>
              <a:rPr lang="zh-CN" altLang="zh-CN" b="1" dirty="0">
                <a:solidFill>
                  <a:schemeClr val="bg1"/>
                </a:solidFill>
              </a:rPr>
              <a:t>：涉及到多项技术与工具需要熟练掌握，小组成员掌握程度不够</a:t>
            </a:r>
          </a:p>
          <a:p>
            <a:pPr lvl="4"/>
            <a:r>
              <a:rPr lang="en-US" altLang="zh-CN" b="1" dirty="0">
                <a:solidFill>
                  <a:schemeClr val="bg1"/>
                </a:solidFill>
              </a:rPr>
              <a:t>2</a:t>
            </a:r>
            <a:r>
              <a:rPr lang="zh-CN" altLang="zh-CN" b="1" dirty="0">
                <a:solidFill>
                  <a:schemeClr val="bg1"/>
                </a:solidFill>
              </a:rPr>
              <a:t>：对于软件项目开发的关键技术掌握不完全。</a:t>
            </a:r>
          </a:p>
          <a:p>
            <a:pPr lvl="4"/>
            <a:r>
              <a:rPr lang="en-US" altLang="zh-CN" b="1" dirty="0">
                <a:solidFill>
                  <a:schemeClr val="bg1"/>
                </a:solidFill>
              </a:rPr>
              <a:t>3</a:t>
            </a:r>
            <a:r>
              <a:rPr lang="zh-CN" altLang="zh-CN" b="1" dirty="0">
                <a:solidFill>
                  <a:schemeClr val="bg1"/>
                </a:solidFill>
              </a:rPr>
              <a:t>：总体编码能力不突出</a:t>
            </a:r>
          </a:p>
          <a:p>
            <a:pPr lvl="4"/>
            <a:r>
              <a:rPr lang="en-US" altLang="zh-CN" b="1" dirty="0">
                <a:solidFill>
                  <a:schemeClr val="bg1"/>
                </a:solidFill>
              </a:rPr>
              <a:t>4</a:t>
            </a:r>
            <a:r>
              <a:rPr lang="zh-CN" altLang="zh-CN" b="1" dirty="0">
                <a:solidFill>
                  <a:schemeClr val="bg1"/>
                </a:solidFill>
              </a:rPr>
              <a:t>：没有参与过软件工程化项目开发</a:t>
            </a:r>
          </a:p>
          <a:p>
            <a:pPr lvl="2"/>
            <a:r>
              <a:rPr lang="zh-CN" altLang="zh-CN" b="1" dirty="0">
                <a:solidFill>
                  <a:schemeClr val="bg1"/>
                </a:solidFill>
              </a:rPr>
              <a:t>机会分析：</a:t>
            </a:r>
          </a:p>
          <a:p>
            <a:pPr lvl="4"/>
            <a:r>
              <a:rPr lang="zh-CN" altLang="zh-CN" b="1" dirty="0">
                <a:solidFill>
                  <a:schemeClr val="bg1"/>
                </a:solidFill>
              </a:rPr>
              <a:t>可以向实际参加开发过程的专业人员请教</a:t>
            </a:r>
          </a:p>
          <a:p>
            <a:pPr lvl="2"/>
            <a:r>
              <a:rPr lang="zh-CN" altLang="zh-CN" b="1" dirty="0">
                <a:solidFill>
                  <a:schemeClr val="bg1"/>
                </a:solidFill>
              </a:rPr>
              <a:t>威胁分析：</a:t>
            </a:r>
          </a:p>
          <a:p>
            <a:pPr lvl="4"/>
            <a:r>
              <a:rPr lang="en-US" altLang="zh-CN" b="1" dirty="0">
                <a:solidFill>
                  <a:schemeClr val="bg1"/>
                </a:solidFill>
              </a:rPr>
              <a:t>1:</a:t>
            </a:r>
            <a:r>
              <a:rPr lang="zh-CN" altLang="zh-CN" b="1" dirty="0">
                <a:solidFill>
                  <a:schemeClr val="bg1"/>
                </a:solidFill>
              </a:rPr>
              <a:t>某些小组有该类似经验。</a:t>
            </a:r>
          </a:p>
          <a:p>
            <a:pPr lvl="4"/>
            <a:r>
              <a:rPr lang="en-US" altLang="zh-CN" b="1" dirty="0">
                <a:solidFill>
                  <a:schemeClr val="bg1"/>
                </a:solidFill>
              </a:rPr>
              <a:t>2:</a:t>
            </a:r>
            <a:r>
              <a:rPr lang="zh-CN" altLang="zh-CN" b="1" dirty="0">
                <a:solidFill>
                  <a:schemeClr val="bg1"/>
                </a:solidFill>
              </a:rPr>
              <a:t>在开发管理过程中，用户需求随时发生改变导致进度偏移。</a:t>
            </a:r>
          </a:p>
          <a:p>
            <a:pPr lvl="4"/>
            <a:r>
              <a:rPr lang="en-US" altLang="zh-CN" b="1" dirty="0">
                <a:solidFill>
                  <a:schemeClr val="bg1"/>
                </a:solidFill>
              </a:rPr>
              <a:t>3:</a:t>
            </a:r>
            <a:r>
              <a:rPr lang="zh-CN" altLang="zh-CN" b="1" dirty="0">
                <a:solidFill>
                  <a:schemeClr val="bg1"/>
                </a:solidFill>
              </a:rPr>
              <a:t>与用户交流不够彻底，导致误解用户部分需求，项目进度发生偏差。</a:t>
            </a:r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267440" y="6488668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第</a:t>
            </a:r>
            <a:r>
              <a:rPr lang="en-US" altLang="zh-CN" b="1" dirty="0">
                <a:solidFill>
                  <a:schemeClr val="bg1"/>
                </a:solidFill>
              </a:rPr>
              <a:t>8</a:t>
            </a:r>
            <a:r>
              <a:rPr lang="zh-CN" altLang="en-US" b="1" dirty="0" smtClean="0">
                <a:solidFill>
                  <a:schemeClr val="bg1"/>
                </a:solidFill>
              </a:rPr>
              <a:t>页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38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1760220" y="182880"/>
            <a:ext cx="8671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latin typeface="+mn-ea"/>
              </a:rPr>
              <a:t>小组分析：小组目标</a:t>
            </a:r>
            <a:endParaRPr lang="zh-CN" altLang="en-US" sz="4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285632"/>
              </p:ext>
            </p:extLst>
          </p:nvPr>
        </p:nvGraphicFramePr>
        <p:xfrm>
          <a:off x="237392" y="1740877"/>
          <a:ext cx="11573707" cy="45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Visio" r:id="rId3" imgW="8488176" imgH="3305415" progId="Visio.Drawing.15">
                  <p:embed/>
                </p:oleObj>
              </mc:Choice>
              <mc:Fallback>
                <p:oleObj name="Visio" r:id="rId3" imgW="8488176" imgH="3305415" progId="Visio.Drawing.15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92" y="1740877"/>
                        <a:ext cx="11573707" cy="45016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267440" y="6488668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第</a:t>
            </a:r>
            <a:r>
              <a:rPr lang="en-US" altLang="zh-CN" b="1" dirty="0">
                <a:solidFill>
                  <a:schemeClr val="bg1"/>
                </a:solidFill>
              </a:rPr>
              <a:t>9</a:t>
            </a:r>
            <a:r>
              <a:rPr lang="zh-CN" altLang="en-US" b="1" dirty="0" smtClean="0">
                <a:solidFill>
                  <a:schemeClr val="bg1"/>
                </a:solidFill>
              </a:rPr>
              <a:t>页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71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717</Words>
  <Application>Microsoft Office PowerPoint</Application>
  <PresentationFormat>自定义</PresentationFormat>
  <Paragraphs>107</Paragraphs>
  <Slides>11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等线 Light</vt:lpstr>
      <vt:lpstr>微软雅黑 Light</vt:lpstr>
      <vt:lpstr>Times New Roman</vt:lpstr>
      <vt:lpstr>等线</vt:lpstr>
      <vt:lpstr>Calibri</vt:lpstr>
      <vt:lpstr>自定义设计方案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海鸦矣</dc:creator>
  <cp:lastModifiedBy>王家南</cp:lastModifiedBy>
  <cp:revision>101</cp:revision>
  <dcterms:created xsi:type="dcterms:W3CDTF">2016-06-25T03:01:16Z</dcterms:created>
  <dcterms:modified xsi:type="dcterms:W3CDTF">2016-10-15T02:34:52Z</dcterms:modified>
</cp:coreProperties>
</file>